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sldIdLst>
    <p:sldId id="269" r:id="rId3"/>
    <p:sldId id="270" r:id="rId4"/>
    <p:sldId id="271" r:id="rId5"/>
    <p:sldId id="272" r:id="rId6"/>
    <p:sldId id="274" r:id="rId8"/>
    <p:sldId id="297" r:id="rId9"/>
    <p:sldId id="275" r:id="rId10"/>
    <p:sldId id="276" r:id="rId11"/>
    <p:sldId id="277" r:id="rId12"/>
    <p:sldId id="278" r:id="rId13"/>
    <p:sldId id="279" r:id="rId14"/>
    <p:sldId id="302" r:id="rId15"/>
    <p:sldId id="291" r:id="rId16"/>
    <p:sldId id="300" r:id="rId17"/>
    <p:sldId id="301" r:id="rId18"/>
    <p:sldId id="294" r:id="rId19"/>
  </p:sldIdLst>
  <p:sldSz cx="12192000" cy="6858000"/>
  <p:notesSz cx="6858000" cy="9144000"/>
  <p:embeddedFontLst>
    <p:embeddedFont>
      <p:font typeface="微软雅黑" panose="020B0503020204020204" charset="-122"/>
      <p:regular r:id="rId24"/>
    </p:embeddedFont>
    <p:embeddedFont>
      <p:font typeface="Source Han Sans" panose="020B0500000000000000" charset="-122"/>
      <p:regular r:id="rId25"/>
    </p:embeddedFont>
    <p:embeddedFont>
      <p:font typeface="Source Han Sans CN Bold" panose="020B0800000000000000" charset="-122"/>
      <p:bold r:id="rId26"/>
    </p:embeddedFont>
    <p:embeddedFont>
      <p:font typeface="OPPOSans H" panose="00020600040101010101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57.xml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43466" y="2025037"/>
            <a:ext cx="5452534" cy="18000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2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643466" y="4143735"/>
            <a:ext cx="5452534" cy="504000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100" b="1" i="0" u="none" strike="noStrike" kern="1200" cap="none" spc="0" normalizeH="0" baseline="0" noProof="1" dirty="0">
                <a:solidFill>
                  <a:schemeClr val="tx2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38500" y="1656000"/>
            <a:ext cx="10515000" cy="180000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48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838500" y="3792670"/>
            <a:ext cx="10515000" cy="504000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3299" y="456404"/>
            <a:ext cx="3418391" cy="1926484"/>
          </a:xfrm>
        </p:spPr>
        <p:txBody>
          <a:bodyPr wrap="square" anchor="b">
            <a:normAutofit/>
          </a:bodyPr>
          <a:lstStyle>
            <a:lvl1pPr>
              <a:defRPr sz="4800">
                <a:solidFill>
                  <a:schemeClr val="tx2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63700" y="3400425"/>
            <a:ext cx="8406765" cy="1404620"/>
          </a:xfrm>
        </p:spPr>
        <p:txBody>
          <a:bodyPr wrap="square" anchor="t" anchorCtr="0">
            <a:normAutofit/>
          </a:bodyPr>
          <a:lstStyle>
            <a:lvl1pPr algn="ctr">
              <a:defRPr sz="4800">
                <a:solidFill>
                  <a:schemeClr val="tx2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3041015" y="1915795"/>
            <a:ext cx="5652135" cy="1224280"/>
          </a:xfrm>
        </p:spPr>
        <p:txBody>
          <a:bodyPr wrap="square" anchor="b" anchorCtr="0">
            <a:normAutofit/>
          </a:bodyPr>
          <a:lstStyle>
            <a:lvl1pPr marL="0" indent="0" algn="ctr">
              <a:buNone/>
              <a:defRPr sz="4800" b="1">
                <a:solidFill>
                  <a:schemeClr val="tx2"/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100" b="1" i="0" u="none" strike="noStrike" kern="1200" cap="none" spc="0" normalizeH="0" baseline="0" noProof="1" dirty="0">
                <a:solidFill>
                  <a:schemeClr val="tx2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4800" y="360000"/>
            <a:ext cx="10800000" cy="72000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100" b="1" i="0" u="none" strike="noStrike" kern="1200" cap="none" spc="0" normalizeH="0" baseline="0" noProof="1" dirty="0">
                <a:solidFill>
                  <a:schemeClr val="tx2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100" b="1" i="0" u="none" strike="noStrike" kern="1200" cap="none" spc="0" normalizeH="0" baseline="0" noProof="1" dirty="0">
                <a:solidFill>
                  <a:schemeClr val="tx2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n-ea"/>
          <a:ea typeface="+mn-ea"/>
          <a:cs typeface="+mn-ea"/>
          <a:sym typeface="+mn-ea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ea"/>
          <a:ea typeface="+mn-ea"/>
          <a:cs typeface="+mn-ea"/>
          <a:sym typeface="+mn-ea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ea"/>
          <a:ea typeface="+mn-ea"/>
          <a:cs typeface="+mn-ea"/>
          <a:sym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ea"/>
          <a:ea typeface="+mn-ea"/>
          <a:cs typeface="+mn-ea"/>
          <a:sym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ea"/>
          <a:ea typeface="+mn-ea"/>
          <a:cs typeface="+mn-ea"/>
          <a:sym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ea"/>
          <a:ea typeface="+mn-ea"/>
          <a:cs typeface="+mn-ea"/>
          <a:sym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1.jpe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image" Target="../media/image12.jpeg"/><Relationship Id="rId7" Type="http://schemas.openxmlformats.org/officeDocument/2006/relationships/tags" Target="../tags/tag116.xml"/><Relationship Id="rId6" Type="http://schemas.openxmlformats.org/officeDocument/2006/relationships/image" Target="../media/image11.jpeg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21.xml"/><Relationship Id="rId14" Type="http://schemas.openxmlformats.org/officeDocument/2006/relationships/image" Target="../media/image14.jpeg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image" Target="../media/image13.jpeg"/><Relationship Id="rId1" Type="http://schemas.openxmlformats.org/officeDocument/2006/relationships/tags" Target="../tags/tag11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image" Target="../media/image15.jpeg"/><Relationship Id="rId10" Type="http://schemas.openxmlformats.org/officeDocument/2006/relationships/notesSlide" Target="../notesSlides/notesSlide4.xml"/><Relationship Id="rId1" Type="http://schemas.openxmlformats.org/officeDocument/2006/relationships/tags" Target="../tags/tag12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9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5" Type="http://schemas.openxmlformats.org/officeDocument/2006/relationships/slideLayout" Target="../slideLayouts/slideLayout12.xml"/><Relationship Id="rId14" Type="http://schemas.openxmlformats.org/officeDocument/2006/relationships/image" Target="../media/image19.jpeg"/><Relationship Id="rId13" Type="http://schemas.openxmlformats.org/officeDocument/2006/relationships/tags" Target="../tags/tag144.xml"/><Relationship Id="rId12" Type="http://schemas.openxmlformats.org/officeDocument/2006/relationships/image" Target="../media/image18.jpeg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154.xml"/><Relationship Id="rId1" Type="http://schemas.openxmlformats.org/officeDocument/2006/relationships/tags" Target="../tags/tag1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68.xml"/><Relationship Id="rId5" Type="http://schemas.openxmlformats.org/officeDocument/2006/relationships/image" Target="../media/image2.jpe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73.xml"/><Relationship Id="rId2" Type="http://schemas.openxmlformats.org/officeDocument/2006/relationships/image" Target="../media/image3.jpeg"/><Relationship Id="rId1" Type="http://schemas.openxmlformats.org/officeDocument/2006/relationships/tags" Target="../tags/tag7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89.xml"/><Relationship Id="rId16" Type="http://schemas.openxmlformats.org/officeDocument/2006/relationships/image" Target="../media/image4.jpeg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2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image" Target="../media/image8.jpeg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image" Target="../media/image7.jpeg"/><Relationship Id="rId2" Type="http://schemas.openxmlformats.org/officeDocument/2006/relationships/tags" Target="../tags/tag97.xml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image" Target="../media/image9.jpeg"/><Relationship Id="rId10" Type="http://schemas.openxmlformats.org/officeDocument/2006/relationships/tags" Target="../tags/tag103.xml"/><Relationship Id="rId1" Type="http://schemas.openxmlformats.org/officeDocument/2006/relationships/tags" Target="../tags/tag9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image" Target="../media/image10.jpeg"/><Relationship Id="rId1" Type="http://schemas.openxmlformats.org/officeDocument/2006/relationships/tags" Target="../tags/tag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01295" y="2637155"/>
            <a:ext cx="6132195" cy="789940"/>
          </a:xfrm>
        </p:spPr>
        <p:txBody>
          <a:bodyPr wrap="square">
            <a:normAutofit fontScale="90000"/>
          </a:bodyPr>
          <a:lstStyle/>
          <a:p>
            <a:pPr algn="ctr"/>
            <a:r>
              <a:rPr lang="en-US" altLang="zh-CN"/>
              <a:t>Beef Board Noodles</a:t>
            </a:r>
            <a:br>
              <a:rPr lang="en-US" altLang="zh-CN"/>
            </a:br>
            <a:r>
              <a:rPr lang="zh-CN" altLang="en-US" sz="3555"/>
              <a:t>牛肉板面</a:t>
            </a:r>
            <a:endParaRPr lang="zh-CN" altLang="en-US" sz="3555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2639695" y="5157470"/>
            <a:ext cx="3950970" cy="504190"/>
          </a:xfrm>
        </p:spPr>
        <p:txBody>
          <a:bodyPr wrap="square">
            <a:norm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汇报人: 闫祥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116840"/>
            <a:ext cx="5525770" cy="65830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35280" y="260305"/>
            <a:ext cx="10800000" cy="720000"/>
          </a:xfrm>
        </p:spPr>
        <p:txBody>
          <a:bodyPr/>
          <a:lstStyle/>
          <a:p>
            <a:r>
              <a:rPr lang="en-US" altLang="zh-CN"/>
              <a:t>Broth Preparation</a:t>
            </a:r>
            <a:endParaRPr lang="en-US" altLang="zh-CN"/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335280" y="2026285"/>
            <a:ext cx="3759200" cy="7867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Material Selection and Preliminary Processing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695960" y="3545205"/>
            <a:ext cx="3287395" cy="81915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6671945" y="4626610"/>
            <a:ext cx="2816860" cy="60833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Cooking process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5" name="图片 24" descr="/data/temp/18474829-379f-11f0-8f82-7ad72c76e4cf.jpg@base@tag=imgScale&amp;m=1&amp;w=450&amp;h=450&amp;q=9518474829-379f-11f0-8f82-7ad72c76e4cf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25111" t="50370" r="444"/>
          <a:stretch>
            <a:fillRect/>
          </a:stretch>
        </p:blipFill>
        <p:spPr>
          <a:xfrm>
            <a:off x="4318226" y="1769335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" name="图片 25" descr="/data/temp/184748e4-379f-11f0-8f82-7ad72c76e4cf.jpg@base@tag=imgScale&amp;m=1&amp;w=450&amp;h=450&amp;q=95184748e4-379f-11f0-8f82-7ad72c76e4cf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t="16667" b="16667"/>
          <a:stretch>
            <a:fillRect/>
          </a:stretch>
        </p:blipFill>
        <p:spPr>
          <a:xfrm>
            <a:off x="6278572" y="2882548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7" name="图片 26" descr="/data/temp/1847492b-379f-11f0-8f82-7ad72c76e4cf.jpg@base@tag=imgScale&amp;m=1&amp;w=450&amp;h=450&amp;q=951847492b-379f-11f0-8f82-7ad72c76e4c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6667" b="16667"/>
          <a:stretch>
            <a:fillRect/>
          </a:stretch>
        </p:blipFill>
        <p:spPr>
          <a:xfrm>
            <a:off x="4323307" y="3928447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八边形 1"/>
          <p:cNvSpPr/>
          <p:nvPr>
            <p:custDataLst>
              <p:tags r:id="rId11"/>
            </p:custDataLst>
          </p:nvPr>
        </p:nvSpPr>
        <p:spPr>
          <a:xfrm>
            <a:off x="4318226" y="2882548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01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8" name="八边形 17"/>
          <p:cNvSpPr/>
          <p:nvPr>
            <p:custDataLst>
              <p:tags r:id="rId12"/>
            </p:custDataLst>
          </p:nvPr>
        </p:nvSpPr>
        <p:spPr>
          <a:xfrm>
            <a:off x="7391785" y="3996395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02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9" name="八边形 18"/>
          <p:cNvSpPr/>
          <p:nvPr>
            <p:custDataLst>
              <p:tags r:id="rId13"/>
            </p:custDataLst>
          </p:nvPr>
        </p:nvSpPr>
        <p:spPr>
          <a:xfrm>
            <a:off x="4318226" y="5041659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03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6250" y="4220845"/>
            <a:ext cx="3602990" cy="713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chemeClr val="accent1"/>
                </a:solidFill>
              </a:rPr>
              <a:t>Seasoning and Flavor Enhancement</a:t>
            </a:r>
            <a:endParaRPr lang="en-US" altLang="zh-CN" sz="2400" b="1">
              <a:solidFill>
                <a:schemeClr val="accent1"/>
              </a:solidFill>
            </a:endParaRPr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80340" y="5229225"/>
            <a:ext cx="43186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star anise——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八角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cinnamon bark——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桂皮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ginger slices——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姜片</a:t>
            </a:r>
            <a:endParaRPr lang="zh-CN" altLang="en-US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 descr="7"/>
          <p:cNvPicPr>
            <a:picLocks noChangeAspect="1"/>
          </p:cNvPicPr>
          <p:nvPr/>
        </p:nvPicPr>
        <p:blipFill>
          <a:blip r:embed="rId14"/>
          <a:srcRect r="-445" b="9975"/>
          <a:stretch>
            <a:fillRect/>
          </a:stretch>
        </p:blipFill>
        <p:spPr>
          <a:xfrm>
            <a:off x="8495665" y="52070"/>
            <a:ext cx="3533140" cy="445135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data/temp/187a6b09-379f-11f0-bc6f-ae643c5cb8cb.jpg187a6b09-379f-11f0-bc6f-ae643c5cb8cb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921" r="921"/>
          <a:stretch>
            <a:fillRect/>
          </a:stretch>
        </p:blipFill>
        <p:spPr>
          <a:xfrm>
            <a:off x="628650" y="1003300"/>
            <a:ext cx="10800080" cy="29933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0301605" y="4163098"/>
            <a:ext cx="1195070" cy="7359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custDataLst>
              <p:tags r:id="rId4"/>
            </p:custDataLst>
          </p:nvPr>
        </p:nvSpPr>
        <p:spPr>
          <a:xfrm rot="10800000">
            <a:off x="10639743" y="4330738"/>
            <a:ext cx="531495" cy="4006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51" h="986">
                <a:moveTo>
                  <a:pt x="1262" y="0"/>
                </a:moveTo>
                <a:lnTo>
                  <a:pt x="1351" y="188"/>
                </a:lnTo>
                <a:cubicBezTo>
                  <a:pt x="1260" y="218"/>
                  <a:pt x="1195" y="260"/>
                  <a:pt x="1155" y="314"/>
                </a:cubicBezTo>
                <a:cubicBezTo>
                  <a:pt x="1116" y="369"/>
                  <a:pt x="1095" y="440"/>
                  <a:pt x="1093" y="530"/>
                </a:cubicBezTo>
                <a:lnTo>
                  <a:pt x="1314" y="530"/>
                </a:lnTo>
                <a:lnTo>
                  <a:pt x="1314" y="986"/>
                </a:lnTo>
                <a:lnTo>
                  <a:pt x="858" y="986"/>
                </a:lnTo>
                <a:lnTo>
                  <a:pt x="858" y="660"/>
                </a:lnTo>
                <a:cubicBezTo>
                  <a:pt x="858" y="528"/>
                  <a:pt x="870" y="424"/>
                  <a:pt x="893" y="348"/>
                </a:cubicBezTo>
                <a:cubicBezTo>
                  <a:pt x="916" y="272"/>
                  <a:pt x="959" y="203"/>
                  <a:pt x="1022" y="143"/>
                </a:cubicBezTo>
                <a:cubicBezTo>
                  <a:pt x="1084" y="82"/>
                  <a:pt x="1164" y="35"/>
                  <a:pt x="1262" y="0"/>
                </a:cubicBezTo>
                <a:close/>
                <a:moveTo>
                  <a:pt x="404" y="0"/>
                </a:moveTo>
                <a:lnTo>
                  <a:pt x="493" y="188"/>
                </a:lnTo>
                <a:cubicBezTo>
                  <a:pt x="402" y="218"/>
                  <a:pt x="337" y="260"/>
                  <a:pt x="297" y="314"/>
                </a:cubicBezTo>
                <a:cubicBezTo>
                  <a:pt x="258" y="369"/>
                  <a:pt x="237" y="440"/>
                  <a:pt x="235" y="530"/>
                </a:cubicBezTo>
                <a:lnTo>
                  <a:pt x="456" y="530"/>
                </a:lnTo>
                <a:lnTo>
                  <a:pt x="456" y="986"/>
                </a:lnTo>
                <a:lnTo>
                  <a:pt x="0" y="986"/>
                </a:lnTo>
                <a:lnTo>
                  <a:pt x="0" y="660"/>
                </a:lnTo>
                <a:cubicBezTo>
                  <a:pt x="0" y="528"/>
                  <a:pt x="12" y="424"/>
                  <a:pt x="35" y="348"/>
                </a:cubicBezTo>
                <a:cubicBezTo>
                  <a:pt x="58" y="272"/>
                  <a:pt x="101" y="203"/>
                  <a:pt x="164" y="143"/>
                </a:cubicBezTo>
                <a:cubicBezTo>
                  <a:pt x="226" y="82"/>
                  <a:pt x="306" y="35"/>
                  <a:pt x="404" y="0"/>
                </a:cubicBezTo>
                <a:close/>
              </a:path>
            </a:pathLst>
          </a:custGeom>
          <a:solidFill>
            <a:schemeClr val="lt1">
              <a:lumMod val="95000"/>
            </a:schemeClr>
          </a:solidFill>
          <a:effectLst/>
        </p:spPr>
        <p:txBody>
          <a:bodyPr vert="horz" wrap="square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en-US" altLang="zh-CN" sz="16600">
              <a:solidFill>
                <a:schemeClr val="bg1">
                  <a:lumMod val="95000"/>
                </a:schemeClr>
              </a:solidFill>
              <a:sym typeface="+mn-ea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07670" y="116795"/>
            <a:ext cx="10800000" cy="720000"/>
          </a:xfrm>
        </p:spPr>
        <p:txBody>
          <a:bodyPr/>
          <a:lstStyle/>
          <a:p>
            <a:r>
              <a:rPr lang="en-US" altLang="zh-CN"/>
              <a:t>Noodle Shaping</a:t>
            </a:r>
            <a:endParaRPr lang="en-US" altLang="zh-CN"/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407670" y="4940935"/>
            <a:ext cx="10179050" cy="97155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Roll the dough flat and cut it into uniformly sized noodles to ensure even cooking.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492608" y="4309110"/>
            <a:ext cx="4809164" cy="61047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Dough Rolling and Cutting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260350"/>
            <a:ext cx="5064760" cy="5710555"/>
          </a:xfrm>
          <a:prstGeom prst="rect">
            <a:avLst/>
          </a:prstGeom>
        </p:spPr>
      </p:pic>
      <p:pic>
        <p:nvPicPr>
          <p:cNvPr id="6" name="图片 5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405" y="260350"/>
            <a:ext cx="5194935" cy="5672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>
                <a:solidFill>
                  <a:schemeClr val="tx1"/>
                </a:solidFill>
              </a:rPr>
              <a:t>Cultural Significance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3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5899346"/>
            <a:ext cx="12192000" cy="958654"/>
            <a:chOff x="0" y="5899346"/>
            <a:chExt cx="12192000" cy="958654"/>
          </a:xfrm>
        </p:grpSpPr>
        <p:sp>
          <p:nvSpPr>
            <p:cNvPr id="3" name="标题 1"/>
            <p:cNvSpPr txBox="1"/>
            <p:nvPr/>
          </p:nvSpPr>
          <p:spPr>
            <a:xfrm>
              <a:off x="0" y="5899346"/>
              <a:ext cx="12192000" cy="958654"/>
            </a:xfrm>
            <a:custGeom>
              <a:avLst/>
              <a:gdLst>
                <a:gd name="connsiteX0" fmla="*/ 0 w 12192000"/>
                <a:gd name="connsiteY0" fmla="*/ 0 h 3563982"/>
                <a:gd name="connsiteX1" fmla="*/ 21223 w 12192000"/>
                <a:gd name="connsiteY1" fmla="*/ 27596 h 3563982"/>
                <a:gd name="connsiteX2" fmla="*/ 6096000 w 12192000"/>
                <a:gd name="connsiteY2" fmla="*/ 3055905 h 3563982"/>
                <a:gd name="connsiteX3" fmla="*/ 12170777 w 12192000"/>
                <a:gd name="connsiteY3" fmla="*/ 27596 h 3563982"/>
                <a:gd name="connsiteX4" fmla="*/ 12192000 w 12192000"/>
                <a:gd name="connsiteY4" fmla="*/ 0 h 3563982"/>
                <a:gd name="connsiteX5" fmla="*/ 12192000 w 12192000"/>
                <a:gd name="connsiteY5" fmla="*/ 3563982 h 3563982"/>
                <a:gd name="connsiteX6" fmla="*/ 0 w 12192000"/>
                <a:gd name="connsiteY6" fmla="*/ 3563982 h 3563982"/>
              </a:gdLst>
              <a:ahLst/>
              <a:cxnLst/>
              <a:rect l="l" t="t" r="r" b="b"/>
              <a:pathLst>
                <a:path w="12192000" h="3563982">
                  <a:moveTo>
                    <a:pt x="0" y="0"/>
                  </a:moveTo>
                  <a:lnTo>
                    <a:pt x="21223" y="27596"/>
                  </a:lnTo>
                  <a:cubicBezTo>
                    <a:pt x="1522464" y="1887950"/>
                    <a:pt x="3688133" y="3055905"/>
                    <a:pt x="6096000" y="3055905"/>
                  </a:cubicBezTo>
                  <a:cubicBezTo>
                    <a:pt x="8503868" y="3055905"/>
                    <a:pt x="10669536" y="1887950"/>
                    <a:pt x="12170777" y="27596"/>
                  </a:cubicBezTo>
                  <a:lnTo>
                    <a:pt x="12192000" y="0"/>
                  </a:lnTo>
                  <a:lnTo>
                    <a:pt x="12192000" y="3563982"/>
                  </a:lnTo>
                  <a:lnTo>
                    <a:pt x="0" y="356398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18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" name="标题 1"/>
            <p:cNvSpPr txBox="1"/>
            <p:nvPr/>
          </p:nvSpPr>
          <p:spPr>
            <a:xfrm>
              <a:off x="0" y="6188758"/>
              <a:ext cx="12192000" cy="669242"/>
            </a:xfrm>
            <a:custGeom>
              <a:avLst/>
              <a:gdLst>
                <a:gd name="connsiteX0" fmla="*/ 0 w 12192000"/>
                <a:gd name="connsiteY0" fmla="*/ 0 h 2488036"/>
                <a:gd name="connsiteX1" fmla="*/ 21223 w 12192000"/>
                <a:gd name="connsiteY1" fmla="*/ 18287 h 2488036"/>
                <a:gd name="connsiteX2" fmla="*/ 6096000 w 12192000"/>
                <a:gd name="connsiteY2" fmla="*/ 2025118 h 2488036"/>
                <a:gd name="connsiteX3" fmla="*/ 12170777 w 12192000"/>
                <a:gd name="connsiteY3" fmla="*/ 18287 h 2488036"/>
                <a:gd name="connsiteX4" fmla="*/ 12192000 w 12192000"/>
                <a:gd name="connsiteY4" fmla="*/ 0 h 2488036"/>
                <a:gd name="connsiteX5" fmla="*/ 12192000 w 12192000"/>
                <a:gd name="connsiteY5" fmla="*/ 2488036 h 2488036"/>
                <a:gd name="connsiteX6" fmla="*/ 0 w 12192000"/>
                <a:gd name="connsiteY6" fmla="*/ 2488036 h 2488036"/>
              </a:gdLst>
              <a:ahLst/>
              <a:cxnLst/>
              <a:rect l="l" t="t" r="r" b="b"/>
              <a:pathLst>
                <a:path w="12192000" h="2488036">
                  <a:moveTo>
                    <a:pt x="0" y="0"/>
                  </a:moveTo>
                  <a:lnTo>
                    <a:pt x="21223" y="18287"/>
                  </a:lnTo>
                  <a:cubicBezTo>
                    <a:pt x="1522464" y="1251126"/>
                    <a:pt x="3688133" y="2025118"/>
                    <a:pt x="6096000" y="2025118"/>
                  </a:cubicBezTo>
                  <a:cubicBezTo>
                    <a:pt x="8503868" y="2025118"/>
                    <a:pt x="10669536" y="1251126"/>
                    <a:pt x="12170777" y="18287"/>
                  </a:cubicBezTo>
                  <a:lnTo>
                    <a:pt x="12192000" y="0"/>
                  </a:lnTo>
                  <a:lnTo>
                    <a:pt x="12192000" y="2488036"/>
                  </a:lnTo>
                  <a:lnTo>
                    <a:pt x="0" y="2488036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0"/>
            </a:gradFill>
            <a:ln w="3175" cap="sq">
              <a:solidFill>
                <a:schemeClr val="accent1">
                  <a:lumMod val="20000"/>
                  <a:lumOff val="80000"/>
                </a:schemeClr>
              </a:solidFill>
              <a:miter/>
            </a:ln>
            <a:effectLst>
              <a:outerShdw blurRad="368300" dist="38100" dir="16200000" rotWithShape="0">
                <a:schemeClr val="accent1">
                  <a:alpha val="26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806704" y="1550784"/>
            <a:ext cx="5011882" cy="4070697"/>
          </a:xfrm>
          <a:prstGeom prst="roundRect">
            <a:avLst>
              <a:gd name="adj" fmla="val 2814"/>
            </a:avLst>
          </a:prstGeom>
          <a:solidFill>
            <a:schemeClr val="bg1"/>
          </a:soli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2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1151301" y="1869214"/>
            <a:ext cx="4322688" cy="4252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63500" dir="270000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1068209" y="2712264"/>
            <a:ext cx="4488873" cy="265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Source Han Sans" panose="020B0500000000000000" charset="-122"/>
                <a:cs typeface="Times New Roman" panose="02020603050405020304" charset="0"/>
              </a:rPr>
              <a:t>Beef board noodles are a staple in many parts of China, often eaten for breakfast or as a quick meal. They are beloved for their hearty and satisfying nature.</a:t>
            </a:r>
            <a:endParaRPr kumimoji="1" lang="en-US" altLang="zh-CN" sz="24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Source Han Sans" panose="020B0500000000000000" charset="-122"/>
              <a:cs typeface="Times New Roman" panose="02020603050405020304" charset="0"/>
            </a:endParaRPr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1068208" y="1869214"/>
            <a:ext cx="4488874" cy="4248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Staple Food</a:t>
            </a:r>
            <a:endParaRPr kumimoji="1" lang="en-US" altLang="zh-CN" sz="28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Times New Roman" panose="02020603050405020304" charset="0"/>
              <a:ea typeface="Source Han Sans CN Bold" panose="020B0800000000000000" charset="-122"/>
              <a:cs typeface="Times New Roman" panose="02020603050405020304" charset="0"/>
            </a:endParaRPr>
          </a:p>
        </p:txBody>
      </p:sp>
      <p:cxnSp>
        <p:nvCxnSpPr>
          <p:cNvPr id="9" name="标题 1"/>
          <p:cNvCxnSpPr/>
          <p:nvPr>
            <p:custDataLst>
              <p:tags r:id="rId5"/>
            </p:custDataLst>
          </p:nvPr>
        </p:nvCxnSpPr>
        <p:spPr>
          <a:xfrm>
            <a:off x="2991177" y="2546530"/>
            <a:ext cx="642937" cy="0"/>
          </a:xfrm>
          <a:prstGeom prst="line">
            <a:avLst/>
          </a:prstGeom>
          <a:noFill/>
          <a:ln w="6350" cap="rnd">
            <a:solidFill>
              <a:schemeClr val="accent1"/>
            </a:solidFill>
            <a:miter/>
          </a:ln>
        </p:spPr>
      </p:cxn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6278880" y="1550784"/>
            <a:ext cx="5011882" cy="4070697"/>
          </a:xfrm>
          <a:prstGeom prst="roundRect">
            <a:avLst>
              <a:gd name="adj" fmla="val 2814"/>
            </a:avLst>
          </a:prstGeom>
          <a:solidFill>
            <a:schemeClr val="bg1"/>
          </a:soli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blurRad="152400" dist="38100" dir="2700000" algn="tl" rotWithShape="0">
              <a:schemeClr val="accent2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6623477" y="1869214"/>
            <a:ext cx="4322688" cy="4252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63500" dir="270000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6540384" y="1869214"/>
            <a:ext cx="4488874" cy="4248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Street Food Culture</a:t>
            </a:r>
            <a:endParaRPr kumimoji="1"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3" name="标题 1"/>
          <p:cNvCxnSpPr/>
          <p:nvPr>
            <p:custDataLst>
              <p:tags r:id="rId9"/>
            </p:custDataLst>
          </p:nvPr>
        </p:nvCxnSpPr>
        <p:spPr>
          <a:xfrm>
            <a:off x="8463353" y="2546530"/>
            <a:ext cx="642937" cy="0"/>
          </a:xfrm>
          <a:prstGeom prst="line">
            <a:avLst/>
          </a:prstGeom>
          <a:noFill/>
          <a:ln w="6350" cap="rnd">
            <a:solidFill>
              <a:schemeClr val="accent1"/>
            </a:solidFill>
            <a:miter/>
          </a:ln>
        </p:spPr>
      </p:cxnSp>
      <p:sp>
        <p:nvSpPr>
          <p:cNvPr id="14" name="标题 1"/>
          <p:cNvSpPr txBox="1"/>
          <p:nvPr>
            <p:custDataLst>
              <p:tags r:id="rId10"/>
            </p:custDataLst>
          </p:nvPr>
        </p:nvSpPr>
        <p:spPr>
          <a:xfrm>
            <a:off x="6540385" y="2712264"/>
            <a:ext cx="4488873" cy="265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Source Han Sans" panose="020B0500000000000000" charset="-122"/>
                <a:cs typeface="Times New Roman" panose="02020603050405020304" charset="0"/>
              </a:rPr>
              <a:t>These noodles are commonly found in street food stalls, where they are prepared fresh and served quickly, reflecting the vibrant street food culture of China.</a:t>
            </a:r>
            <a:endParaRPr kumimoji="1" lang="en-US" altLang="zh-CN" sz="24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Source Han Sans" panose="020B0500000000000000" charset="-122"/>
              <a:cs typeface="Times New Roman" panose="02020603050405020304" charset="0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81683" y="92733"/>
            <a:ext cx="10560703" cy="720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60000">
                <a:schemeClr val="bg1">
                  <a:alpha val="100000"/>
                </a:schemeClr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95023" y="26594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Role in Chinese Cuisine</a:t>
            </a:r>
            <a:endParaRPr kumimoji="1" lang="en-US" altLang="zh-CN" sz="3200" b="1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Source Han Sans CN Bold" panose="020B0800000000000000" charset="-122"/>
              <a:cs typeface="Times New Roman" panose="02020603050405020304" charset="0"/>
            </a:endParaRPr>
          </a:p>
        </p:txBody>
      </p:sp>
      <p:sp>
        <p:nvSpPr>
          <p:cNvPr id="17" name="标题 1"/>
          <p:cNvSpPr txBox="1"/>
          <p:nvPr/>
        </p:nvSpPr>
        <p:spPr>
          <a:xfrm rot="13500000">
            <a:off x="293129" y="337660"/>
            <a:ext cx="345290" cy="345290"/>
          </a:xfrm>
          <a:custGeom>
            <a:avLst/>
            <a:gdLst>
              <a:gd name="connsiteX0" fmla="*/ 1374612 w 1464393"/>
              <a:gd name="connsiteY0" fmla="*/ 1356651 h 1464393"/>
              <a:gd name="connsiteX1" fmla="*/ 1157861 w 1464393"/>
              <a:gd name="connsiteY1" fmla="*/ 1446432 h 1464393"/>
              <a:gd name="connsiteX2" fmla="*/ 851329 w 1464393"/>
              <a:gd name="connsiteY2" fmla="*/ 1139900 h 1464393"/>
              <a:gd name="connsiteX3" fmla="*/ 732331 w 1464393"/>
              <a:gd name="connsiteY3" fmla="*/ 735538 h 1464393"/>
              <a:gd name="connsiteX4" fmla="*/ 682213 w 1464393"/>
              <a:gd name="connsiteY4" fmla="*/ 948468 h 1464393"/>
              <a:gd name="connsiteX5" fmla="*/ 631025 w 1464393"/>
              <a:gd name="connsiteY5" fmla="*/ 1157861 h 1464393"/>
              <a:gd name="connsiteX6" fmla="*/ 324493 w 1464393"/>
              <a:gd name="connsiteY6" fmla="*/ 1464393 h 1464393"/>
              <a:gd name="connsiteX7" fmla="*/ 107742 w 1464393"/>
              <a:gd name="connsiteY7" fmla="*/ 1374612 h 1464393"/>
              <a:gd name="connsiteX8" fmla="*/ 17961 w 1464393"/>
              <a:gd name="connsiteY8" fmla="*/ 1157861 h 1464393"/>
              <a:gd name="connsiteX9" fmla="*/ 324493 w 1464393"/>
              <a:gd name="connsiteY9" fmla="*/ 851329 h 1464393"/>
              <a:gd name="connsiteX10" fmla="*/ 728857 w 1464393"/>
              <a:gd name="connsiteY10" fmla="*/ 732330 h 1464393"/>
              <a:gd name="connsiteX11" fmla="*/ 515925 w 1464393"/>
              <a:gd name="connsiteY11" fmla="*/ 682212 h 1464393"/>
              <a:gd name="connsiteX12" fmla="*/ 306532 w 1464393"/>
              <a:gd name="connsiteY12" fmla="*/ 631025 h 1464393"/>
              <a:gd name="connsiteX13" fmla="*/ 0 w 1464393"/>
              <a:gd name="connsiteY13" fmla="*/ 324493 h 1464393"/>
              <a:gd name="connsiteX14" fmla="*/ 306532 w 1464393"/>
              <a:gd name="connsiteY14" fmla="*/ 17961 h 1464393"/>
              <a:gd name="connsiteX15" fmla="*/ 613064 w 1464393"/>
              <a:gd name="connsiteY15" fmla="*/ 324493 h 1464393"/>
              <a:gd name="connsiteX16" fmla="*/ 732063 w 1464393"/>
              <a:gd name="connsiteY16" fmla="*/ 728856 h 1464393"/>
              <a:gd name="connsiteX17" fmla="*/ 782181 w 1464393"/>
              <a:gd name="connsiteY17" fmla="*/ 515925 h 1464393"/>
              <a:gd name="connsiteX18" fmla="*/ 833368 w 1464393"/>
              <a:gd name="connsiteY18" fmla="*/ 306532 h 1464393"/>
              <a:gd name="connsiteX19" fmla="*/ 1139900 w 1464393"/>
              <a:gd name="connsiteY19" fmla="*/ 0 h 1464393"/>
              <a:gd name="connsiteX20" fmla="*/ 1446432 w 1464393"/>
              <a:gd name="connsiteY20" fmla="*/ 306532 h 1464393"/>
              <a:gd name="connsiteX21" fmla="*/ 1139900 w 1464393"/>
              <a:gd name="connsiteY21" fmla="*/ 613064 h 1464393"/>
              <a:gd name="connsiteX22" fmla="*/ 735539 w 1464393"/>
              <a:gd name="connsiteY22" fmla="*/ 732062 h 1464393"/>
              <a:gd name="connsiteX23" fmla="*/ 948468 w 1464393"/>
              <a:gd name="connsiteY23" fmla="*/ 782180 h 1464393"/>
              <a:gd name="connsiteX24" fmla="*/ 1157861 w 1464393"/>
              <a:gd name="connsiteY24" fmla="*/ 833368 h 1464393"/>
              <a:gd name="connsiteX25" fmla="*/ 1464393 w 1464393"/>
              <a:gd name="connsiteY25" fmla="*/ 1139900 h 1464393"/>
              <a:gd name="connsiteX26" fmla="*/ 1374612 w 1464393"/>
              <a:gd name="connsiteY26" fmla="*/ 1356651 h 1464393"/>
            </a:gdLst>
            <a:ahLst/>
            <a:cxnLst/>
            <a:rect l="l" t="t" r="r" b="b"/>
            <a:pathLst>
              <a:path w="1464393" h="1464393">
                <a:moveTo>
                  <a:pt x="1374612" y="1356651"/>
                </a:moveTo>
                <a:cubicBezTo>
                  <a:pt x="1319141" y="1412122"/>
                  <a:pt x="1242508" y="1446432"/>
                  <a:pt x="1157861" y="1446432"/>
                </a:cubicBezTo>
                <a:cubicBezTo>
                  <a:pt x="988568" y="1446432"/>
                  <a:pt x="901618" y="1312784"/>
                  <a:pt x="851329" y="1139900"/>
                </a:cubicBezTo>
                <a:lnTo>
                  <a:pt x="732331" y="735538"/>
                </a:lnTo>
                <a:lnTo>
                  <a:pt x="682213" y="948468"/>
                </a:lnTo>
                <a:cubicBezTo>
                  <a:pt x="663354" y="1021558"/>
                  <a:pt x="644496" y="1093302"/>
                  <a:pt x="631025" y="1157861"/>
                </a:cubicBezTo>
                <a:cubicBezTo>
                  <a:pt x="578939" y="1325358"/>
                  <a:pt x="493786" y="1464393"/>
                  <a:pt x="324493" y="1464393"/>
                </a:cubicBezTo>
                <a:cubicBezTo>
                  <a:pt x="239847" y="1464393"/>
                  <a:pt x="163213" y="1430083"/>
                  <a:pt x="107742" y="1374612"/>
                </a:cubicBezTo>
                <a:cubicBezTo>
                  <a:pt x="52271" y="1319141"/>
                  <a:pt x="17961" y="1242508"/>
                  <a:pt x="17961" y="1157861"/>
                </a:cubicBezTo>
                <a:cubicBezTo>
                  <a:pt x="17961" y="988568"/>
                  <a:pt x="151609" y="901618"/>
                  <a:pt x="324493" y="851329"/>
                </a:cubicBezTo>
                <a:lnTo>
                  <a:pt x="728857" y="732330"/>
                </a:lnTo>
                <a:lnTo>
                  <a:pt x="515925" y="682212"/>
                </a:lnTo>
                <a:cubicBezTo>
                  <a:pt x="442835" y="663353"/>
                  <a:pt x="371091" y="644495"/>
                  <a:pt x="306532" y="631025"/>
                </a:cubicBezTo>
                <a:cubicBezTo>
                  <a:pt x="139035" y="578939"/>
                  <a:pt x="0" y="493786"/>
                  <a:pt x="0" y="324493"/>
                </a:cubicBezTo>
                <a:cubicBezTo>
                  <a:pt x="0" y="155200"/>
                  <a:pt x="137239" y="17961"/>
                  <a:pt x="306532" y="17961"/>
                </a:cubicBezTo>
                <a:cubicBezTo>
                  <a:pt x="475825" y="17961"/>
                  <a:pt x="562775" y="151609"/>
                  <a:pt x="613064" y="324493"/>
                </a:cubicBezTo>
                <a:lnTo>
                  <a:pt x="732063" y="728856"/>
                </a:lnTo>
                <a:lnTo>
                  <a:pt x="782181" y="515925"/>
                </a:lnTo>
                <a:cubicBezTo>
                  <a:pt x="801040" y="442835"/>
                  <a:pt x="819898" y="371091"/>
                  <a:pt x="833368" y="306532"/>
                </a:cubicBezTo>
                <a:cubicBezTo>
                  <a:pt x="885454" y="139035"/>
                  <a:pt x="970607" y="0"/>
                  <a:pt x="1139900" y="0"/>
                </a:cubicBezTo>
                <a:cubicBezTo>
                  <a:pt x="1309193" y="0"/>
                  <a:pt x="1446432" y="137239"/>
                  <a:pt x="1446432" y="306532"/>
                </a:cubicBezTo>
                <a:cubicBezTo>
                  <a:pt x="1446432" y="475825"/>
                  <a:pt x="1312784" y="562775"/>
                  <a:pt x="1139900" y="613064"/>
                </a:cubicBezTo>
                <a:lnTo>
                  <a:pt x="735539" y="732062"/>
                </a:lnTo>
                <a:lnTo>
                  <a:pt x="948468" y="782180"/>
                </a:lnTo>
                <a:cubicBezTo>
                  <a:pt x="1021558" y="801039"/>
                  <a:pt x="1093302" y="819897"/>
                  <a:pt x="1157861" y="833368"/>
                </a:cubicBezTo>
                <a:cubicBezTo>
                  <a:pt x="1325358" y="885454"/>
                  <a:pt x="1464393" y="970607"/>
                  <a:pt x="1464393" y="1139900"/>
                </a:cubicBezTo>
                <a:cubicBezTo>
                  <a:pt x="1464393" y="1224546"/>
                  <a:pt x="1430083" y="1301180"/>
                  <a:pt x="1374612" y="135665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3500000">
            <a:off x="172893" y="198375"/>
            <a:ext cx="143802" cy="143802"/>
          </a:xfrm>
          <a:custGeom>
            <a:avLst/>
            <a:gdLst>
              <a:gd name="connsiteX0" fmla="*/ 1374612 w 1464393"/>
              <a:gd name="connsiteY0" fmla="*/ 1356651 h 1464393"/>
              <a:gd name="connsiteX1" fmla="*/ 1157861 w 1464393"/>
              <a:gd name="connsiteY1" fmla="*/ 1446432 h 1464393"/>
              <a:gd name="connsiteX2" fmla="*/ 851329 w 1464393"/>
              <a:gd name="connsiteY2" fmla="*/ 1139900 h 1464393"/>
              <a:gd name="connsiteX3" fmla="*/ 732331 w 1464393"/>
              <a:gd name="connsiteY3" fmla="*/ 735538 h 1464393"/>
              <a:gd name="connsiteX4" fmla="*/ 682213 w 1464393"/>
              <a:gd name="connsiteY4" fmla="*/ 948468 h 1464393"/>
              <a:gd name="connsiteX5" fmla="*/ 631025 w 1464393"/>
              <a:gd name="connsiteY5" fmla="*/ 1157861 h 1464393"/>
              <a:gd name="connsiteX6" fmla="*/ 324493 w 1464393"/>
              <a:gd name="connsiteY6" fmla="*/ 1464393 h 1464393"/>
              <a:gd name="connsiteX7" fmla="*/ 107742 w 1464393"/>
              <a:gd name="connsiteY7" fmla="*/ 1374612 h 1464393"/>
              <a:gd name="connsiteX8" fmla="*/ 17961 w 1464393"/>
              <a:gd name="connsiteY8" fmla="*/ 1157861 h 1464393"/>
              <a:gd name="connsiteX9" fmla="*/ 324493 w 1464393"/>
              <a:gd name="connsiteY9" fmla="*/ 851329 h 1464393"/>
              <a:gd name="connsiteX10" fmla="*/ 728857 w 1464393"/>
              <a:gd name="connsiteY10" fmla="*/ 732330 h 1464393"/>
              <a:gd name="connsiteX11" fmla="*/ 515925 w 1464393"/>
              <a:gd name="connsiteY11" fmla="*/ 682212 h 1464393"/>
              <a:gd name="connsiteX12" fmla="*/ 306532 w 1464393"/>
              <a:gd name="connsiteY12" fmla="*/ 631025 h 1464393"/>
              <a:gd name="connsiteX13" fmla="*/ 0 w 1464393"/>
              <a:gd name="connsiteY13" fmla="*/ 324493 h 1464393"/>
              <a:gd name="connsiteX14" fmla="*/ 306532 w 1464393"/>
              <a:gd name="connsiteY14" fmla="*/ 17961 h 1464393"/>
              <a:gd name="connsiteX15" fmla="*/ 613064 w 1464393"/>
              <a:gd name="connsiteY15" fmla="*/ 324493 h 1464393"/>
              <a:gd name="connsiteX16" fmla="*/ 732063 w 1464393"/>
              <a:gd name="connsiteY16" fmla="*/ 728856 h 1464393"/>
              <a:gd name="connsiteX17" fmla="*/ 782181 w 1464393"/>
              <a:gd name="connsiteY17" fmla="*/ 515925 h 1464393"/>
              <a:gd name="connsiteX18" fmla="*/ 833368 w 1464393"/>
              <a:gd name="connsiteY18" fmla="*/ 306532 h 1464393"/>
              <a:gd name="connsiteX19" fmla="*/ 1139900 w 1464393"/>
              <a:gd name="connsiteY19" fmla="*/ 0 h 1464393"/>
              <a:gd name="connsiteX20" fmla="*/ 1446432 w 1464393"/>
              <a:gd name="connsiteY20" fmla="*/ 306532 h 1464393"/>
              <a:gd name="connsiteX21" fmla="*/ 1139900 w 1464393"/>
              <a:gd name="connsiteY21" fmla="*/ 613064 h 1464393"/>
              <a:gd name="connsiteX22" fmla="*/ 735539 w 1464393"/>
              <a:gd name="connsiteY22" fmla="*/ 732062 h 1464393"/>
              <a:gd name="connsiteX23" fmla="*/ 948468 w 1464393"/>
              <a:gd name="connsiteY23" fmla="*/ 782180 h 1464393"/>
              <a:gd name="connsiteX24" fmla="*/ 1157861 w 1464393"/>
              <a:gd name="connsiteY24" fmla="*/ 833368 h 1464393"/>
              <a:gd name="connsiteX25" fmla="*/ 1464393 w 1464393"/>
              <a:gd name="connsiteY25" fmla="*/ 1139900 h 1464393"/>
              <a:gd name="connsiteX26" fmla="*/ 1374612 w 1464393"/>
              <a:gd name="connsiteY26" fmla="*/ 1356651 h 1464393"/>
            </a:gdLst>
            <a:ahLst/>
            <a:cxnLst/>
            <a:rect l="l" t="t" r="r" b="b"/>
            <a:pathLst>
              <a:path w="1464393" h="1464393">
                <a:moveTo>
                  <a:pt x="1374612" y="1356651"/>
                </a:moveTo>
                <a:cubicBezTo>
                  <a:pt x="1319141" y="1412122"/>
                  <a:pt x="1242508" y="1446432"/>
                  <a:pt x="1157861" y="1446432"/>
                </a:cubicBezTo>
                <a:cubicBezTo>
                  <a:pt x="988568" y="1446432"/>
                  <a:pt x="901618" y="1312784"/>
                  <a:pt x="851329" y="1139900"/>
                </a:cubicBezTo>
                <a:lnTo>
                  <a:pt x="732331" y="735538"/>
                </a:lnTo>
                <a:lnTo>
                  <a:pt x="682213" y="948468"/>
                </a:lnTo>
                <a:cubicBezTo>
                  <a:pt x="663354" y="1021558"/>
                  <a:pt x="644496" y="1093302"/>
                  <a:pt x="631025" y="1157861"/>
                </a:cubicBezTo>
                <a:cubicBezTo>
                  <a:pt x="578939" y="1325358"/>
                  <a:pt x="493786" y="1464393"/>
                  <a:pt x="324493" y="1464393"/>
                </a:cubicBezTo>
                <a:cubicBezTo>
                  <a:pt x="239847" y="1464393"/>
                  <a:pt x="163213" y="1430083"/>
                  <a:pt x="107742" y="1374612"/>
                </a:cubicBezTo>
                <a:cubicBezTo>
                  <a:pt x="52271" y="1319141"/>
                  <a:pt x="17961" y="1242508"/>
                  <a:pt x="17961" y="1157861"/>
                </a:cubicBezTo>
                <a:cubicBezTo>
                  <a:pt x="17961" y="988568"/>
                  <a:pt x="151609" y="901618"/>
                  <a:pt x="324493" y="851329"/>
                </a:cubicBezTo>
                <a:lnTo>
                  <a:pt x="728857" y="732330"/>
                </a:lnTo>
                <a:lnTo>
                  <a:pt x="515925" y="682212"/>
                </a:lnTo>
                <a:cubicBezTo>
                  <a:pt x="442835" y="663353"/>
                  <a:pt x="371091" y="644495"/>
                  <a:pt x="306532" y="631025"/>
                </a:cubicBezTo>
                <a:cubicBezTo>
                  <a:pt x="139035" y="578939"/>
                  <a:pt x="0" y="493786"/>
                  <a:pt x="0" y="324493"/>
                </a:cubicBezTo>
                <a:cubicBezTo>
                  <a:pt x="0" y="155200"/>
                  <a:pt x="137239" y="17961"/>
                  <a:pt x="306532" y="17961"/>
                </a:cubicBezTo>
                <a:cubicBezTo>
                  <a:pt x="475825" y="17961"/>
                  <a:pt x="562775" y="151609"/>
                  <a:pt x="613064" y="324493"/>
                </a:cubicBezTo>
                <a:lnTo>
                  <a:pt x="732063" y="728856"/>
                </a:lnTo>
                <a:lnTo>
                  <a:pt x="782181" y="515925"/>
                </a:lnTo>
                <a:cubicBezTo>
                  <a:pt x="801040" y="442835"/>
                  <a:pt x="819898" y="371091"/>
                  <a:pt x="833368" y="306532"/>
                </a:cubicBezTo>
                <a:cubicBezTo>
                  <a:pt x="885454" y="139035"/>
                  <a:pt x="970607" y="0"/>
                  <a:pt x="1139900" y="0"/>
                </a:cubicBezTo>
                <a:cubicBezTo>
                  <a:pt x="1309193" y="0"/>
                  <a:pt x="1446432" y="137239"/>
                  <a:pt x="1446432" y="306532"/>
                </a:cubicBezTo>
                <a:cubicBezTo>
                  <a:pt x="1446432" y="475825"/>
                  <a:pt x="1312784" y="562775"/>
                  <a:pt x="1139900" y="613064"/>
                </a:cubicBezTo>
                <a:lnTo>
                  <a:pt x="735539" y="732062"/>
                </a:lnTo>
                <a:lnTo>
                  <a:pt x="948468" y="782180"/>
                </a:lnTo>
                <a:cubicBezTo>
                  <a:pt x="1021558" y="801039"/>
                  <a:pt x="1093302" y="819897"/>
                  <a:pt x="1157861" y="833368"/>
                </a:cubicBezTo>
                <a:cubicBezTo>
                  <a:pt x="1325358" y="885454"/>
                  <a:pt x="1464393" y="970607"/>
                  <a:pt x="1464393" y="1139900"/>
                </a:cubicBezTo>
                <a:cubicBezTo>
                  <a:pt x="1464393" y="1224546"/>
                  <a:pt x="1430083" y="1301180"/>
                  <a:pt x="1374612" y="135665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9" name="图片 18" descr="/data/temp/1a57e8d7-379f-11f0-a0a1-12b932b23dd7.jpg@base@tag=imgScale&amp;m=1&amp;w=471&amp;h=471&amp;q=951a57e8d7-379f-11f0-a0a1-12b932b23dd7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l="14639" r="18741"/>
          <a:stretch>
            <a:fillRect/>
          </a:stretch>
        </p:blipFill>
        <p:spPr>
          <a:xfrm>
            <a:off x="4224326" y="754114"/>
            <a:ext cx="1695723" cy="1695723"/>
          </a:xfrm>
          <a:custGeom>
            <a:avLst/>
            <a:gdLst>
              <a:gd name="connsiteX0" fmla="*/ 847857 w 1695714"/>
              <a:gd name="connsiteY0" fmla="*/ 0 h 1695714"/>
              <a:gd name="connsiteX1" fmla="*/ 1695714 w 1695714"/>
              <a:gd name="connsiteY1" fmla="*/ 847857 h 1695714"/>
              <a:gd name="connsiteX2" fmla="*/ 847857 w 1695714"/>
              <a:gd name="connsiteY2" fmla="*/ 1695714 h 1695714"/>
              <a:gd name="connsiteX3" fmla="*/ 0 w 1695714"/>
              <a:gd name="connsiteY3" fmla="*/ 847857 h 1695714"/>
              <a:gd name="connsiteX4" fmla="*/ 847857 w 1695714"/>
              <a:gd name="connsiteY4" fmla="*/ 0 h 169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714" h="1695714">
                <a:moveTo>
                  <a:pt x="847857" y="0"/>
                </a:moveTo>
                <a:cubicBezTo>
                  <a:pt x="1316115" y="0"/>
                  <a:pt x="1695714" y="379599"/>
                  <a:pt x="1695714" y="847857"/>
                </a:cubicBezTo>
                <a:cubicBezTo>
                  <a:pt x="1695714" y="1316115"/>
                  <a:pt x="1316115" y="1695714"/>
                  <a:pt x="847857" y="1695714"/>
                </a:cubicBezTo>
                <a:cubicBezTo>
                  <a:pt x="379599" y="1695714"/>
                  <a:pt x="0" y="1316115"/>
                  <a:pt x="0" y="847857"/>
                </a:cubicBezTo>
                <a:cubicBezTo>
                  <a:pt x="0" y="379599"/>
                  <a:pt x="379599" y="0"/>
                  <a:pt x="847857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0" name="图片 19" descr="/data/temp/1a57ee5c-379f-11f0-a0a1-12b932b23dd7.jpg@base@tag=imgScale&amp;m=1&amp;w=471&amp;h=471&amp;q=951a57ee5c-379f-11f0-a0a1-12b932b23dd7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4"/>
          <a:srcRect l="20509" r="12871"/>
          <a:stretch>
            <a:fillRect/>
          </a:stretch>
        </p:blipFill>
        <p:spPr>
          <a:xfrm>
            <a:off x="10200339" y="764909"/>
            <a:ext cx="1695723" cy="1695723"/>
          </a:xfrm>
          <a:custGeom>
            <a:avLst/>
            <a:gdLst>
              <a:gd name="connsiteX0" fmla="*/ 847857 w 1695714"/>
              <a:gd name="connsiteY0" fmla="*/ 0 h 1695714"/>
              <a:gd name="connsiteX1" fmla="*/ 1695714 w 1695714"/>
              <a:gd name="connsiteY1" fmla="*/ 847857 h 1695714"/>
              <a:gd name="connsiteX2" fmla="*/ 847857 w 1695714"/>
              <a:gd name="connsiteY2" fmla="*/ 1695714 h 1695714"/>
              <a:gd name="connsiteX3" fmla="*/ 0 w 1695714"/>
              <a:gd name="connsiteY3" fmla="*/ 847857 h 1695714"/>
              <a:gd name="connsiteX4" fmla="*/ 847857 w 1695714"/>
              <a:gd name="connsiteY4" fmla="*/ 0 h 169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714" h="1695714">
                <a:moveTo>
                  <a:pt x="847857" y="0"/>
                </a:moveTo>
                <a:cubicBezTo>
                  <a:pt x="1316115" y="0"/>
                  <a:pt x="1695714" y="379599"/>
                  <a:pt x="1695714" y="847857"/>
                </a:cubicBezTo>
                <a:cubicBezTo>
                  <a:pt x="1695714" y="1316115"/>
                  <a:pt x="1316115" y="1695714"/>
                  <a:pt x="847857" y="1695714"/>
                </a:cubicBezTo>
                <a:cubicBezTo>
                  <a:pt x="379599" y="1695714"/>
                  <a:pt x="0" y="1316115"/>
                  <a:pt x="0" y="847857"/>
                </a:cubicBezTo>
                <a:cubicBezTo>
                  <a:pt x="0" y="379599"/>
                  <a:pt x="379599" y="0"/>
                  <a:pt x="847857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solidFill>
              <a:schemeClr val="accent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2771317" y="5495040"/>
            <a:ext cx="610154" cy="639060"/>
          </a:xfrm>
          <a:custGeom>
            <a:avLst/>
            <a:gdLst>
              <a:gd name="T0" fmla="*/ 1516 w 1562"/>
              <a:gd name="T1" fmla="*/ 0 h 1636"/>
              <a:gd name="T2" fmla="*/ 1562 w 1562"/>
              <a:gd name="T3" fmla="*/ 11 h 1636"/>
              <a:gd name="T4" fmla="*/ 781 w 1562"/>
              <a:gd name="T5" fmla="*/ 1636 h 1636"/>
              <a:gd name="T6" fmla="*/ 0 w 1562"/>
              <a:gd name="T7" fmla="*/ 11 h 1636"/>
              <a:gd name="T8" fmla="*/ 57 w 1562"/>
              <a:gd name="T9" fmla="*/ 0 h 1636"/>
              <a:gd name="T10" fmla="*/ 1516 w 1562"/>
              <a:gd name="T11" fmla="*/ 0 h 1636"/>
            </a:gdLst>
            <a:ahLst/>
            <a:cxnLst/>
            <a:rect l="0" t="0" r="r" b="b"/>
            <a:pathLst>
              <a:path w="1562" h="1636">
                <a:moveTo>
                  <a:pt x="1516" y="0"/>
                </a:moveTo>
                <a:lnTo>
                  <a:pt x="1562" y="11"/>
                </a:lnTo>
                <a:lnTo>
                  <a:pt x="781" y="1636"/>
                </a:lnTo>
                <a:lnTo>
                  <a:pt x="0" y="11"/>
                </a:lnTo>
                <a:lnTo>
                  <a:pt x="57" y="0"/>
                </a:lnTo>
                <a:lnTo>
                  <a:pt x="1516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2"/>
            </p:custDataLst>
          </p:nvPr>
        </p:nvSpPr>
        <p:spPr>
          <a:xfrm>
            <a:off x="2766630" y="5392481"/>
            <a:ext cx="619528" cy="201170"/>
          </a:xfrm>
          <a:prstGeom prst="ellipse">
            <a:avLst/>
          </a:prstGeom>
          <a:solidFill>
            <a:schemeClr val="bg1">
              <a:lumMod val="8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3"/>
            </p:custDataLst>
          </p:nvPr>
        </p:nvSpPr>
        <p:spPr>
          <a:xfrm>
            <a:off x="2878091" y="4269946"/>
            <a:ext cx="349682" cy="350820"/>
          </a:xfrm>
          <a:custGeom>
            <a:avLst/>
            <a:gdLst>
              <a:gd name="T0" fmla="*/ 128 w 257"/>
              <a:gd name="T1" fmla="*/ 0 h 258"/>
              <a:gd name="T2" fmla="*/ 0 w 257"/>
              <a:gd name="T3" fmla="*/ 129 h 258"/>
              <a:gd name="T4" fmla="*/ 128 w 257"/>
              <a:gd name="T5" fmla="*/ 258 h 258"/>
              <a:gd name="T6" fmla="*/ 257 w 257"/>
              <a:gd name="T7" fmla="*/ 129 h 258"/>
              <a:gd name="T8" fmla="*/ 128 w 257"/>
              <a:gd name="T9" fmla="*/ 0 h 258"/>
              <a:gd name="T10" fmla="*/ 183 w 257"/>
              <a:gd name="T11" fmla="*/ 132 h 258"/>
              <a:gd name="T12" fmla="*/ 167 w 257"/>
              <a:gd name="T13" fmla="*/ 147 h 258"/>
              <a:gd name="T14" fmla="*/ 109 w 257"/>
              <a:gd name="T15" fmla="*/ 205 h 258"/>
              <a:gd name="T16" fmla="*/ 104 w 257"/>
              <a:gd name="T17" fmla="*/ 205 h 258"/>
              <a:gd name="T18" fmla="*/ 88 w 257"/>
              <a:gd name="T19" fmla="*/ 190 h 258"/>
              <a:gd name="T20" fmla="*/ 88 w 257"/>
              <a:gd name="T21" fmla="*/ 184 h 258"/>
              <a:gd name="T22" fmla="*/ 143 w 257"/>
              <a:gd name="T23" fmla="*/ 129 h 258"/>
              <a:gd name="T24" fmla="*/ 88 w 257"/>
              <a:gd name="T25" fmla="*/ 73 h 258"/>
              <a:gd name="T26" fmla="*/ 88 w 257"/>
              <a:gd name="T27" fmla="*/ 68 h 258"/>
              <a:gd name="T28" fmla="*/ 104 w 257"/>
              <a:gd name="T29" fmla="*/ 52 h 258"/>
              <a:gd name="T30" fmla="*/ 109 w 257"/>
              <a:gd name="T31" fmla="*/ 52 h 258"/>
              <a:gd name="T32" fmla="*/ 167 w 257"/>
              <a:gd name="T33" fmla="*/ 110 h 258"/>
              <a:gd name="T34" fmla="*/ 183 w 257"/>
              <a:gd name="T35" fmla="*/ 126 h 258"/>
              <a:gd name="T36" fmla="*/ 183 w 257"/>
              <a:gd name="T37" fmla="*/ 132 h 258"/>
            </a:gdLst>
            <a:ahLst/>
            <a:cxnLst/>
            <a:rect l="0" t="0" r="r" b="b"/>
            <a:pathLst>
              <a:path w="257" h="258">
                <a:moveTo>
                  <a:pt x="128" y="0"/>
                </a:moveTo>
                <a:cubicBezTo>
                  <a:pt x="57" y="0"/>
                  <a:pt x="0" y="58"/>
                  <a:pt x="0" y="129"/>
                </a:cubicBezTo>
                <a:cubicBezTo>
                  <a:pt x="0" y="200"/>
                  <a:pt x="57" y="258"/>
                  <a:pt x="128" y="258"/>
                </a:cubicBezTo>
                <a:cubicBezTo>
                  <a:pt x="200" y="258"/>
                  <a:pt x="257" y="200"/>
                  <a:pt x="257" y="129"/>
                </a:cubicBezTo>
                <a:cubicBezTo>
                  <a:pt x="257" y="58"/>
                  <a:pt x="200" y="0"/>
                  <a:pt x="128" y="0"/>
                </a:cubicBezTo>
                <a:close/>
                <a:moveTo>
                  <a:pt x="183" y="132"/>
                </a:moveTo>
                <a:cubicBezTo>
                  <a:pt x="167" y="147"/>
                  <a:pt x="167" y="147"/>
                  <a:pt x="167" y="147"/>
                </a:cubicBezTo>
                <a:cubicBezTo>
                  <a:pt x="109" y="205"/>
                  <a:pt x="109" y="205"/>
                  <a:pt x="109" y="205"/>
                </a:cubicBezTo>
                <a:cubicBezTo>
                  <a:pt x="108" y="207"/>
                  <a:pt x="105" y="207"/>
                  <a:pt x="104" y="205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86" y="188"/>
                  <a:pt x="86" y="185"/>
                  <a:pt x="88" y="184"/>
                </a:cubicBezTo>
                <a:cubicBezTo>
                  <a:pt x="143" y="129"/>
                  <a:pt x="143" y="129"/>
                  <a:pt x="143" y="129"/>
                </a:cubicBezTo>
                <a:cubicBezTo>
                  <a:pt x="88" y="73"/>
                  <a:pt x="88" y="73"/>
                  <a:pt x="88" y="73"/>
                </a:cubicBezTo>
                <a:cubicBezTo>
                  <a:pt x="86" y="72"/>
                  <a:pt x="86" y="69"/>
                  <a:pt x="88" y="68"/>
                </a:cubicBezTo>
                <a:cubicBezTo>
                  <a:pt x="104" y="52"/>
                  <a:pt x="104" y="52"/>
                  <a:pt x="104" y="52"/>
                </a:cubicBezTo>
                <a:cubicBezTo>
                  <a:pt x="105" y="50"/>
                  <a:pt x="108" y="50"/>
                  <a:pt x="109" y="52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83" y="126"/>
                  <a:pt x="183" y="126"/>
                  <a:pt x="183" y="126"/>
                </a:cubicBezTo>
                <a:cubicBezTo>
                  <a:pt x="185" y="127"/>
                  <a:pt x="185" y="130"/>
                  <a:pt x="183" y="132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4"/>
            </p:custDataLst>
          </p:nvPr>
        </p:nvSpPr>
        <p:spPr>
          <a:xfrm>
            <a:off x="8792876" y="5472429"/>
            <a:ext cx="610154" cy="639060"/>
          </a:xfrm>
          <a:custGeom>
            <a:avLst/>
            <a:gdLst>
              <a:gd name="T0" fmla="*/ 1516 w 1562"/>
              <a:gd name="T1" fmla="*/ 0 h 1636"/>
              <a:gd name="T2" fmla="*/ 1562 w 1562"/>
              <a:gd name="T3" fmla="*/ 11 h 1636"/>
              <a:gd name="T4" fmla="*/ 781 w 1562"/>
              <a:gd name="T5" fmla="*/ 1636 h 1636"/>
              <a:gd name="T6" fmla="*/ 0 w 1562"/>
              <a:gd name="T7" fmla="*/ 11 h 1636"/>
              <a:gd name="T8" fmla="*/ 57 w 1562"/>
              <a:gd name="T9" fmla="*/ 0 h 1636"/>
              <a:gd name="T10" fmla="*/ 1516 w 1562"/>
              <a:gd name="T11" fmla="*/ 0 h 1636"/>
            </a:gdLst>
            <a:ahLst/>
            <a:cxnLst/>
            <a:rect l="0" t="0" r="r" b="b"/>
            <a:pathLst>
              <a:path w="1562" h="1636">
                <a:moveTo>
                  <a:pt x="1516" y="0"/>
                </a:moveTo>
                <a:lnTo>
                  <a:pt x="1562" y="11"/>
                </a:lnTo>
                <a:lnTo>
                  <a:pt x="781" y="1636"/>
                </a:lnTo>
                <a:lnTo>
                  <a:pt x="0" y="11"/>
                </a:lnTo>
                <a:lnTo>
                  <a:pt x="57" y="0"/>
                </a:lnTo>
                <a:lnTo>
                  <a:pt x="151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5"/>
            </p:custDataLst>
          </p:nvPr>
        </p:nvSpPr>
        <p:spPr>
          <a:xfrm>
            <a:off x="8788190" y="5369870"/>
            <a:ext cx="619528" cy="201170"/>
          </a:xfrm>
          <a:prstGeom prst="ellipse">
            <a:avLst/>
          </a:prstGeom>
          <a:solidFill>
            <a:schemeClr val="bg1">
              <a:lumMod val="8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6"/>
            </p:custDataLst>
          </p:nvPr>
        </p:nvSpPr>
        <p:spPr>
          <a:xfrm>
            <a:off x="8902336" y="4292559"/>
            <a:ext cx="349682" cy="350820"/>
          </a:xfrm>
          <a:custGeom>
            <a:avLst/>
            <a:gdLst>
              <a:gd name="T0" fmla="*/ 128 w 257"/>
              <a:gd name="T1" fmla="*/ 0 h 258"/>
              <a:gd name="T2" fmla="*/ 0 w 257"/>
              <a:gd name="T3" fmla="*/ 129 h 258"/>
              <a:gd name="T4" fmla="*/ 128 w 257"/>
              <a:gd name="T5" fmla="*/ 258 h 258"/>
              <a:gd name="T6" fmla="*/ 257 w 257"/>
              <a:gd name="T7" fmla="*/ 129 h 258"/>
              <a:gd name="T8" fmla="*/ 128 w 257"/>
              <a:gd name="T9" fmla="*/ 0 h 258"/>
              <a:gd name="T10" fmla="*/ 183 w 257"/>
              <a:gd name="T11" fmla="*/ 132 h 258"/>
              <a:gd name="T12" fmla="*/ 167 w 257"/>
              <a:gd name="T13" fmla="*/ 147 h 258"/>
              <a:gd name="T14" fmla="*/ 109 w 257"/>
              <a:gd name="T15" fmla="*/ 205 h 258"/>
              <a:gd name="T16" fmla="*/ 104 w 257"/>
              <a:gd name="T17" fmla="*/ 205 h 258"/>
              <a:gd name="T18" fmla="*/ 88 w 257"/>
              <a:gd name="T19" fmla="*/ 190 h 258"/>
              <a:gd name="T20" fmla="*/ 88 w 257"/>
              <a:gd name="T21" fmla="*/ 184 h 258"/>
              <a:gd name="T22" fmla="*/ 143 w 257"/>
              <a:gd name="T23" fmla="*/ 129 h 258"/>
              <a:gd name="T24" fmla="*/ 88 w 257"/>
              <a:gd name="T25" fmla="*/ 73 h 258"/>
              <a:gd name="T26" fmla="*/ 88 w 257"/>
              <a:gd name="T27" fmla="*/ 68 h 258"/>
              <a:gd name="T28" fmla="*/ 104 w 257"/>
              <a:gd name="T29" fmla="*/ 52 h 258"/>
              <a:gd name="T30" fmla="*/ 109 w 257"/>
              <a:gd name="T31" fmla="*/ 52 h 258"/>
              <a:gd name="T32" fmla="*/ 167 w 257"/>
              <a:gd name="T33" fmla="*/ 110 h 258"/>
              <a:gd name="T34" fmla="*/ 183 w 257"/>
              <a:gd name="T35" fmla="*/ 126 h 258"/>
              <a:gd name="T36" fmla="*/ 183 w 257"/>
              <a:gd name="T37" fmla="*/ 132 h 258"/>
            </a:gdLst>
            <a:ahLst/>
            <a:cxnLst/>
            <a:rect l="0" t="0" r="r" b="b"/>
            <a:pathLst>
              <a:path w="257" h="258">
                <a:moveTo>
                  <a:pt x="128" y="0"/>
                </a:moveTo>
                <a:cubicBezTo>
                  <a:pt x="57" y="0"/>
                  <a:pt x="0" y="58"/>
                  <a:pt x="0" y="129"/>
                </a:cubicBezTo>
                <a:cubicBezTo>
                  <a:pt x="0" y="200"/>
                  <a:pt x="57" y="258"/>
                  <a:pt x="128" y="258"/>
                </a:cubicBezTo>
                <a:cubicBezTo>
                  <a:pt x="200" y="258"/>
                  <a:pt x="257" y="200"/>
                  <a:pt x="257" y="129"/>
                </a:cubicBezTo>
                <a:cubicBezTo>
                  <a:pt x="257" y="58"/>
                  <a:pt x="200" y="0"/>
                  <a:pt x="128" y="0"/>
                </a:cubicBezTo>
                <a:close/>
                <a:moveTo>
                  <a:pt x="183" y="132"/>
                </a:moveTo>
                <a:cubicBezTo>
                  <a:pt x="167" y="147"/>
                  <a:pt x="167" y="147"/>
                  <a:pt x="167" y="147"/>
                </a:cubicBezTo>
                <a:cubicBezTo>
                  <a:pt x="109" y="205"/>
                  <a:pt x="109" y="205"/>
                  <a:pt x="109" y="205"/>
                </a:cubicBezTo>
                <a:cubicBezTo>
                  <a:pt x="108" y="207"/>
                  <a:pt x="105" y="207"/>
                  <a:pt x="104" y="205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86" y="188"/>
                  <a:pt x="86" y="185"/>
                  <a:pt x="88" y="184"/>
                </a:cubicBezTo>
                <a:cubicBezTo>
                  <a:pt x="143" y="129"/>
                  <a:pt x="143" y="129"/>
                  <a:pt x="143" y="129"/>
                </a:cubicBezTo>
                <a:cubicBezTo>
                  <a:pt x="88" y="73"/>
                  <a:pt x="88" y="73"/>
                  <a:pt x="88" y="73"/>
                </a:cubicBezTo>
                <a:cubicBezTo>
                  <a:pt x="86" y="72"/>
                  <a:pt x="86" y="69"/>
                  <a:pt x="88" y="68"/>
                </a:cubicBezTo>
                <a:cubicBezTo>
                  <a:pt x="104" y="52"/>
                  <a:pt x="104" y="52"/>
                  <a:pt x="104" y="52"/>
                </a:cubicBezTo>
                <a:cubicBezTo>
                  <a:pt x="105" y="50"/>
                  <a:pt x="108" y="50"/>
                  <a:pt x="109" y="52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83" y="126"/>
                  <a:pt x="183" y="126"/>
                  <a:pt x="183" y="126"/>
                </a:cubicBezTo>
                <a:cubicBezTo>
                  <a:pt x="185" y="127"/>
                  <a:pt x="185" y="130"/>
                  <a:pt x="183" y="132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7"/>
            </p:custDataLst>
          </p:nvPr>
        </p:nvSpPr>
        <p:spPr>
          <a:xfrm>
            <a:off x="663656" y="2489028"/>
            <a:ext cx="4899114" cy="1662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Source Han Sans" panose="020B0500000000000000" charset="-122"/>
                <a:cs typeface="Times New Roman" panose="02020603050405020304" charset="0"/>
              </a:rPr>
              <a:t>Beef board noodles have gained popularity worldwide, with many restaurants offering their own versions. They are a symbol of Chinese culinary culture.</a:t>
            </a:r>
            <a:endParaRPr kumimoji="1" lang="en-US" altLang="zh-CN" sz="24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Source Han Sans" panose="020B0500000000000000" charset="-122"/>
              <a:cs typeface="Times New Roman" panose="02020603050405020304" charset="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60400" y="2088709"/>
            <a:ext cx="490562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2400" b="1">
                <a:ln w="12700">
                  <a:noFill/>
                </a:ln>
                <a:solidFill>
                  <a:srgbClr val="EE3D2C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International Popularity</a:t>
            </a:r>
            <a:endParaRPr kumimoji="1" lang="zh-CN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629229" y="2489028"/>
            <a:ext cx="4886414" cy="16625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Source Han Sans" panose="020B0500000000000000" charset="-122"/>
                <a:cs typeface="Times New Roman" panose="02020603050405020304" charset="0"/>
              </a:rPr>
              <a:t>The spread of beef board noodles has facilitated cultural exchange, introducing international diners to the flavors and traditions of Chinese cuisine.</a:t>
            </a:r>
            <a:endParaRPr kumimoji="1" lang="en-US" altLang="zh-CN" sz="24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Source Han Sans" panose="020B0500000000000000" charset="-122"/>
              <a:cs typeface="Times New Roman" panose="02020603050405020304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6613272" y="2088709"/>
            <a:ext cx="490562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2400" b="1">
                <a:ln w="12700">
                  <a:noFill/>
                </a:ln>
                <a:solidFill>
                  <a:srgbClr val="EE3D2C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Cultural Exchange</a:t>
            </a:r>
            <a:endParaRPr kumimoji="1" lang="zh-CN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8544570" y="4705259"/>
            <a:ext cx="1109980" cy="8407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en-US" altLang="zh-CN" sz="54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2560443" y="4727531"/>
            <a:ext cx="995680" cy="8407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en-US" altLang="zh-CN" sz="5400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OPPOSans H" panose="00020600040101010101" charset="-122"/>
              <a:ea typeface="OPPOSans H" panose="00020600040101010101" charset="-122"/>
              <a:cs typeface="OPPOSans H" panose="00020600040101010101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81683" y="92733"/>
            <a:ext cx="10560703" cy="720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60000">
                <a:schemeClr val="bg1">
                  <a:alpha val="100000"/>
                </a:schemeClr>
              </a:gs>
            </a:gsLst>
            <a:lin ang="10800000" scaled="0"/>
          </a:gradFill>
          <a:ln w="12700" cap="sq">
            <a:noFill/>
            <a:miter/>
          </a:ln>
          <a:effectLst>
            <a:outerShdw blurRad="165100" sx="102000" sy="102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 b="1">
                <a:ln w="12700">
                  <a:noFill/>
                </a:ln>
                <a:solidFill>
                  <a:schemeClr val="tx1">
                    <a:alpha val="100000"/>
                  </a:scheme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Global Influence</a:t>
            </a:r>
            <a:endParaRPr kumimoji="1" lang="en-US" altLang="zh-CN" sz="3200" b="1">
              <a:ln w="12700">
                <a:noFill/>
              </a:ln>
              <a:solidFill>
                <a:schemeClr val="tx1">
                  <a:alpha val="100000"/>
                </a:schemeClr>
              </a:solidFill>
              <a:latin typeface="Times New Roman" panose="02020603050405020304" charset="0"/>
              <a:ea typeface="Source Han Sans CN Bold" panose="020B0800000000000000" charset="-122"/>
              <a:cs typeface="Times New Roman" panose="02020603050405020304" charset="0"/>
            </a:endParaRPr>
          </a:p>
        </p:txBody>
      </p:sp>
      <p:sp>
        <p:nvSpPr>
          <p:cNvPr id="16" name="标题 1"/>
          <p:cNvSpPr txBox="1"/>
          <p:nvPr/>
        </p:nvSpPr>
        <p:spPr>
          <a:xfrm rot="13500000">
            <a:off x="293129" y="337660"/>
            <a:ext cx="345290" cy="345290"/>
          </a:xfrm>
          <a:custGeom>
            <a:avLst/>
            <a:gdLst>
              <a:gd name="connsiteX0" fmla="*/ 1374612 w 1464393"/>
              <a:gd name="connsiteY0" fmla="*/ 1356651 h 1464393"/>
              <a:gd name="connsiteX1" fmla="*/ 1157861 w 1464393"/>
              <a:gd name="connsiteY1" fmla="*/ 1446432 h 1464393"/>
              <a:gd name="connsiteX2" fmla="*/ 851329 w 1464393"/>
              <a:gd name="connsiteY2" fmla="*/ 1139900 h 1464393"/>
              <a:gd name="connsiteX3" fmla="*/ 732331 w 1464393"/>
              <a:gd name="connsiteY3" fmla="*/ 735538 h 1464393"/>
              <a:gd name="connsiteX4" fmla="*/ 682213 w 1464393"/>
              <a:gd name="connsiteY4" fmla="*/ 948468 h 1464393"/>
              <a:gd name="connsiteX5" fmla="*/ 631025 w 1464393"/>
              <a:gd name="connsiteY5" fmla="*/ 1157861 h 1464393"/>
              <a:gd name="connsiteX6" fmla="*/ 324493 w 1464393"/>
              <a:gd name="connsiteY6" fmla="*/ 1464393 h 1464393"/>
              <a:gd name="connsiteX7" fmla="*/ 107742 w 1464393"/>
              <a:gd name="connsiteY7" fmla="*/ 1374612 h 1464393"/>
              <a:gd name="connsiteX8" fmla="*/ 17961 w 1464393"/>
              <a:gd name="connsiteY8" fmla="*/ 1157861 h 1464393"/>
              <a:gd name="connsiteX9" fmla="*/ 324493 w 1464393"/>
              <a:gd name="connsiteY9" fmla="*/ 851329 h 1464393"/>
              <a:gd name="connsiteX10" fmla="*/ 728857 w 1464393"/>
              <a:gd name="connsiteY10" fmla="*/ 732330 h 1464393"/>
              <a:gd name="connsiteX11" fmla="*/ 515925 w 1464393"/>
              <a:gd name="connsiteY11" fmla="*/ 682212 h 1464393"/>
              <a:gd name="connsiteX12" fmla="*/ 306532 w 1464393"/>
              <a:gd name="connsiteY12" fmla="*/ 631025 h 1464393"/>
              <a:gd name="connsiteX13" fmla="*/ 0 w 1464393"/>
              <a:gd name="connsiteY13" fmla="*/ 324493 h 1464393"/>
              <a:gd name="connsiteX14" fmla="*/ 306532 w 1464393"/>
              <a:gd name="connsiteY14" fmla="*/ 17961 h 1464393"/>
              <a:gd name="connsiteX15" fmla="*/ 613064 w 1464393"/>
              <a:gd name="connsiteY15" fmla="*/ 324493 h 1464393"/>
              <a:gd name="connsiteX16" fmla="*/ 732063 w 1464393"/>
              <a:gd name="connsiteY16" fmla="*/ 728856 h 1464393"/>
              <a:gd name="connsiteX17" fmla="*/ 782181 w 1464393"/>
              <a:gd name="connsiteY17" fmla="*/ 515925 h 1464393"/>
              <a:gd name="connsiteX18" fmla="*/ 833368 w 1464393"/>
              <a:gd name="connsiteY18" fmla="*/ 306532 h 1464393"/>
              <a:gd name="connsiteX19" fmla="*/ 1139900 w 1464393"/>
              <a:gd name="connsiteY19" fmla="*/ 0 h 1464393"/>
              <a:gd name="connsiteX20" fmla="*/ 1446432 w 1464393"/>
              <a:gd name="connsiteY20" fmla="*/ 306532 h 1464393"/>
              <a:gd name="connsiteX21" fmla="*/ 1139900 w 1464393"/>
              <a:gd name="connsiteY21" fmla="*/ 613064 h 1464393"/>
              <a:gd name="connsiteX22" fmla="*/ 735539 w 1464393"/>
              <a:gd name="connsiteY22" fmla="*/ 732062 h 1464393"/>
              <a:gd name="connsiteX23" fmla="*/ 948468 w 1464393"/>
              <a:gd name="connsiteY23" fmla="*/ 782180 h 1464393"/>
              <a:gd name="connsiteX24" fmla="*/ 1157861 w 1464393"/>
              <a:gd name="connsiteY24" fmla="*/ 833368 h 1464393"/>
              <a:gd name="connsiteX25" fmla="*/ 1464393 w 1464393"/>
              <a:gd name="connsiteY25" fmla="*/ 1139900 h 1464393"/>
              <a:gd name="connsiteX26" fmla="*/ 1374612 w 1464393"/>
              <a:gd name="connsiteY26" fmla="*/ 1356651 h 1464393"/>
            </a:gdLst>
            <a:ahLst/>
            <a:cxnLst/>
            <a:rect l="l" t="t" r="r" b="b"/>
            <a:pathLst>
              <a:path w="1464393" h="1464393">
                <a:moveTo>
                  <a:pt x="1374612" y="1356651"/>
                </a:moveTo>
                <a:cubicBezTo>
                  <a:pt x="1319141" y="1412122"/>
                  <a:pt x="1242508" y="1446432"/>
                  <a:pt x="1157861" y="1446432"/>
                </a:cubicBezTo>
                <a:cubicBezTo>
                  <a:pt x="988568" y="1446432"/>
                  <a:pt x="901618" y="1312784"/>
                  <a:pt x="851329" y="1139900"/>
                </a:cubicBezTo>
                <a:lnTo>
                  <a:pt x="732331" y="735538"/>
                </a:lnTo>
                <a:lnTo>
                  <a:pt x="682213" y="948468"/>
                </a:lnTo>
                <a:cubicBezTo>
                  <a:pt x="663354" y="1021558"/>
                  <a:pt x="644496" y="1093302"/>
                  <a:pt x="631025" y="1157861"/>
                </a:cubicBezTo>
                <a:cubicBezTo>
                  <a:pt x="578939" y="1325358"/>
                  <a:pt x="493786" y="1464393"/>
                  <a:pt x="324493" y="1464393"/>
                </a:cubicBezTo>
                <a:cubicBezTo>
                  <a:pt x="239847" y="1464393"/>
                  <a:pt x="163213" y="1430083"/>
                  <a:pt x="107742" y="1374612"/>
                </a:cubicBezTo>
                <a:cubicBezTo>
                  <a:pt x="52271" y="1319141"/>
                  <a:pt x="17961" y="1242508"/>
                  <a:pt x="17961" y="1157861"/>
                </a:cubicBezTo>
                <a:cubicBezTo>
                  <a:pt x="17961" y="988568"/>
                  <a:pt x="151609" y="901618"/>
                  <a:pt x="324493" y="851329"/>
                </a:cubicBezTo>
                <a:lnTo>
                  <a:pt x="728857" y="732330"/>
                </a:lnTo>
                <a:lnTo>
                  <a:pt x="515925" y="682212"/>
                </a:lnTo>
                <a:cubicBezTo>
                  <a:pt x="442835" y="663353"/>
                  <a:pt x="371091" y="644495"/>
                  <a:pt x="306532" y="631025"/>
                </a:cubicBezTo>
                <a:cubicBezTo>
                  <a:pt x="139035" y="578939"/>
                  <a:pt x="0" y="493786"/>
                  <a:pt x="0" y="324493"/>
                </a:cubicBezTo>
                <a:cubicBezTo>
                  <a:pt x="0" y="155200"/>
                  <a:pt x="137239" y="17961"/>
                  <a:pt x="306532" y="17961"/>
                </a:cubicBezTo>
                <a:cubicBezTo>
                  <a:pt x="475825" y="17961"/>
                  <a:pt x="562775" y="151609"/>
                  <a:pt x="613064" y="324493"/>
                </a:cubicBezTo>
                <a:lnTo>
                  <a:pt x="732063" y="728856"/>
                </a:lnTo>
                <a:lnTo>
                  <a:pt x="782181" y="515925"/>
                </a:lnTo>
                <a:cubicBezTo>
                  <a:pt x="801040" y="442835"/>
                  <a:pt x="819898" y="371091"/>
                  <a:pt x="833368" y="306532"/>
                </a:cubicBezTo>
                <a:cubicBezTo>
                  <a:pt x="885454" y="139035"/>
                  <a:pt x="970607" y="0"/>
                  <a:pt x="1139900" y="0"/>
                </a:cubicBezTo>
                <a:cubicBezTo>
                  <a:pt x="1309193" y="0"/>
                  <a:pt x="1446432" y="137239"/>
                  <a:pt x="1446432" y="306532"/>
                </a:cubicBezTo>
                <a:cubicBezTo>
                  <a:pt x="1446432" y="475825"/>
                  <a:pt x="1312784" y="562775"/>
                  <a:pt x="1139900" y="613064"/>
                </a:cubicBezTo>
                <a:lnTo>
                  <a:pt x="735539" y="732062"/>
                </a:lnTo>
                <a:lnTo>
                  <a:pt x="948468" y="782180"/>
                </a:lnTo>
                <a:cubicBezTo>
                  <a:pt x="1021558" y="801039"/>
                  <a:pt x="1093302" y="819897"/>
                  <a:pt x="1157861" y="833368"/>
                </a:cubicBezTo>
                <a:cubicBezTo>
                  <a:pt x="1325358" y="885454"/>
                  <a:pt x="1464393" y="970607"/>
                  <a:pt x="1464393" y="1139900"/>
                </a:cubicBezTo>
                <a:cubicBezTo>
                  <a:pt x="1464393" y="1224546"/>
                  <a:pt x="1430083" y="1301180"/>
                  <a:pt x="1374612" y="135665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3500000">
            <a:off x="172893" y="198375"/>
            <a:ext cx="143802" cy="143802"/>
          </a:xfrm>
          <a:custGeom>
            <a:avLst/>
            <a:gdLst>
              <a:gd name="connsiteX0" fmla="*/ 1374612 w 1464393"/>
              <a:gd name="connsiteY0" fmla="*/ 1356651 h 1464393"/>
              <a:gd name="connsiteX1" fmla="*/ 1157861 w 1464393"/>
              <a:gd name="connsiteY1" fmla="*/ 1446432 h 1464393"/>
              <a:gd name="connsiteX2" fmla="*/ 851329 w 1464393"/>
              <a:gd name="connsiteY2" fmla="*/ 1139900 h 1464393"/>
              <a:gd name="connsiteX3" fmla="*/ 732331 w 1464393"/>
              <a:gd name="connsiteY3" fmla="*/ 735538 h 1464393"/>
              <a:gd name="connsiteX4" fmla="*/ 682213 w 1464393"/>
              <a:gd name="connsiteY4" fmla="*/ 948468 h 1464393"/>
              <a:gd name="connsiteX5" fmla="*/ 631025 w 1464393"/>
              <a:gd name="connsiteY5" fmla="*/ 1157861 h 1464393"/>
              <a:gd name="connsiteX6" fmla="*/ 324493 w 1464393"/>
              <a:gd name="connsiteY6" fmla="*/ 1464393 h 1464393"/>
              <a:gd name="connsiteX7" fmla="*/ 107742 w 1464393"/>
              <a:gd name="connsiteY7" fmla="*/ 1374612 h 1464393"/>
              <a:gd name="connsiteX8" fmla="*/ 17961 w 1464393"/>
              <a:gd name="connsiteY8" fmla="*/ 1157861 h 1464393"/>
              <a:gd name="connsiteX9" fmla="*/ 324493 w 1464393"/>
              <a:gd name="connsiteY9" fmla="*/ 851329 h 1464393"/>
              <a:gd name="connsiteX10" fmla="*/ 728857 w 1464393"/>
              <a:gd name="connsiteY10" fmla="*/ 732330 h 1464393"/>
              <a:gd name="connsiteX11" fmla="*/ 515925 w 1464393"/>
              <a:gd name="connsiteY11" fmla="*/ 682212 h 1464393"/>
              <a:gd name="connsiteX12" fmla="*/ 306532 w 1464393"/>
              <a:gd name="connsiteY12" fmla="*/ 631025 h 1464393"/>
              <a:gd name="connsiteX13" fmla="*/ 0 w 1464393"/>
              <a:gd name="connsiteY13" fmla="*/ 324493 h 1464393"/>
              <a:gd name="connsiteX14" fmla="*/ 306532 w 1464393"/>
              <a:gd name="connsiteY14" fmla="*/ 17961 h 1464393"/>
              <a:gd name="connsiteX15" fmla="*/ 613064 w 1464393"/>
              <a:gd name="connsiteY15" fmla="*/ 324493 h 1464393"/>
              <a:gd name="connsiteX16" fmla="*/ 732063 w 1464393"/>
              <a:gd name="connsiteY16" fmla="*/ 728856 h 1464393"/>
              <a:gd name="connsiteX17" fmla="*/ 782181 w 1464393"/>
              <a:gd name="connsiteY17" fmla="*/ 515925 h 1464393"/>
              <a:gd name="connsiteX18" fmla="*/ 833368 w 1464393"/>
              <a:gd name="connsiteY18" fmla="*/ 306532 h 1464393"/>
              <a:gd name="connsiteX19" fmla="*/ 1139900 w 1464393"/>
              <a:gd name="connsiteY19" fmla="*/ 0 h 1464393"/>
              <a:gd name="connsiteX20" fmla="*/ 1446432 w 1464393"/>
              <a:gd name="connsiteY20" fmla="*/ 306532 h 1464393"/>
              <a:gd name="connsiteX21" fmla="*/ 1139900 w 1464393"/>
              <a:gd name="connsiteY21" fmla="*/ 613064 h 1464393"/>
              <a:gd name="connsiteX22" fmla="*/ 735539 w 1464393"/>
              <a:gd name="connsiteY22" fmla="*/ 732062 h 1464393"/>
              <a:gd name="connsiteX23" fmla="*/ 948468 w 1464393"/>
              <a:gd name="connsiteY23" fmla="*/ 782180 h 1464393"/>
              <a:gd name="connsiteX24" fmla="*/ 1157861 w 1464393"/>
              <a:gd name="connsiteY24" fmla="*/ 833368 h 1464393"/>
              <a:gd name="connsiteX25" fmla="*/ 1464393 w 1464393"/>
              <a:gd name="connsiteY25" fmla="*/ 1139900 h 1464393"/>
              <a:gd name="connsiteX26" fmla="*/ 1374612 w 1464393"/>
              <a:gd name="connsiteY26" fmla="*/ 1356651 h 1464393"/>
            </a:gdLst>
            <a:ahLst/>
            <a:cxnLst/>
            <a:rect l="l" t="t" r="r" b="b"/>
            <a:pathLst>
              <a:path w="1464393" h="1464393">
                <a:moveTo>
                  <a:pt x="1374612" y="1356651"/>
                </a:moveTo>
                <a:cubicBezTo>
                  <a:pt x="1319141" y="1412122"/>
                  <a:pt x="1242508" y="1446432"/>
                  <a:pt x="1157861" y="1446432"/>
                </a:cubicBezTo>
                <a:cubicBezTo>
                  <a:pt x="988568" y="1446432"/>
                  <a:pt x="901618" y="1312784"/>
                  <a:pt x="851329" y="1139900"/>
                </a:cubicBezTo>
                <a:lnTo>
                  <a:pt x="732331" y="735538"/>
                </a:lnTo>
                <a:lnTo>
                  <a:pt x="682213" y="948468"/>
                </a:lnTo>
                <a:cubicBezTo>
                  <a:pt x="663354" y="1021558"/>
                  <a:pt x="644496" y="1093302"/>
                  <a:pt x="631025" y="1157861"/>
                </a:cubicBezTo>
                <a:cubicBezTo>
                  <a:pt x="578939" y="1325358"/>
                  <a:pt x="493786" y="1464393"/>
                  <a:pt x="324493" y="1464393"/>
                </a:cubicBezTo>
                <a:cubicBezTo>
                  <a:pt x="239847" y="1464393"/>
                  <a:pt x="163213" y="1430083"/>
                  <a:pt x="107742" y="1374612"/>
                </a:cubicBezTo>
                <a:cubicBezTo>
                  <a:pt x="52271" y="1319141"/>
                  <a:pt x="17961" y="1242508"/>
                  <a:pt x="17961" y="1157861"/>
                </a:cubicBezTo>
                <a:cubicBezTo>
                  <a:pt x="17961" y="988568"/>
                  <a:pt x="151609" y="901618"/>
                  <a:pt x="324493" y="851329"/>
                </a:cubicBezTo>
                <a:lnTo>
                  <a:pt x="728857" y="732330"/>
                </a:lnTo>
                <a:lnTo>
                  <a:pt x="515925" y="682212"/>
                </a:lnTo>
                <a:cubicBezTo>
                  <a:pt x="442835" y="663353"/>
                  <a:pt x="371091" y="644495"/>
                  <a:pt x="306532" y="631025"/>
                </a:cubicBezTo>
                <a:cubicBezTo>
                  <a:pt x="139035" y="578939"/>
                  <a:pt x="0" y="493786"/>
                  <a:pt x="0" y="324493"/>
                </a:cubicBezTo>
                <a:cubicBezTo>
                  <a:pt x="0" y="155200"/>
                  <a:pt x="137239" y="17961"/>
                  <a:pt x="306532" y="17961"/>
                </a:cubicBezTo>
                <a:cubicBezTo>
                  <a:pt x="475825" y="17961"/>
                  <a:pt x="562775" y="151609"/>
                  <a:pt x="613064" y="324493"/>
                </a:cubicBezTo>
                <a:lnTo>
                  <a:pt x="732063" y="728856"/>
                </a:lnTo>
                <a:lnTo>
                  <a:pt x="782181" y="515925"/>
                </a:lnTo>
                <a:cubicBezTo>
                  <a:pt x="801040" y="442835"/>
                  <a:pt x="819898" y="371091"/>
                  <a:pt x="833368" y="306532"/>
                </a:cubicBezTo>
                <a:cubicBezTo>
                  <a:pt x="885454" y="139035"/>
                  <a:pt x="970607" y="0"/>
                  <a:pt x="1139900" y="0"/>
                </a:cubicBezTo>
                <a:cubicBezTo>
                  <a:pt x="1309193" y="0"/>
                  <a:pt x="1446432" y="137239"/>
                  <a:pt x="1446432" y="306532"/>
                </a:cubicBezTo>
                <a:cubicBezTo>
                  <a:pt x="1446432" y="475825"/>
                  <a:pt x="1312784" y="562775"/>
                  <a:pt x="1139900" y="613064"/>
                </a:cubicBezTo>
                <a:lnTo>
                  <a:pt x="735539" y="732062"/>
                </a:lnTo>
                <a:lnTo>
                  <a:pt x="948468" y="782180"/>
                </a:lnTo>
                <a:cubicBezTo>
                  <a:pt x="1021558" y="801039"/>
                  <a:pt x="1093302" y="819897"/>
                  <a:pt x="1157861" y="833368"/>
                </a:cubicBezTo>
                <a:cubicBezTo>
                  <a:pt x="1325358" y="885454"/>
                  <a:pt x="1464393" y="970607"/>
                  <a:pt x="1464393" y="1139900"/>
                </a:cubicBezTo>
                <a:cubicBezTo>
                  <a:pt x="1464393" y="1224546"/>
                  <a:pt x="1430083" y="1301180"/>
                  <a:pt x="1374612" y="135665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95325" y="1628775"/>
            <a:ext cx="10514965" cy="2225040"/>
          </a:xfrm>
        </p:spPr>
        <p:txBody>
          <a:bodyPr wrap="square">
            <a:normAutofit/>
          </a:bodyPr>
          <a:lstStyle/>
          <a:p>
            <a:pPr algn="ctr"/>
            <a:r>
              <a:rPr lang="en-US" altLang="zh-CN" sz="6665">
                <a:solidFill>
                  <a:schemeClr val="tx1"/>
                </a:solidFill>
              </a:rPr>
              <a:t>Thanks for your listening</a:t>
            </a:r>
            <a:endParaRPr lang="en-US" altLang="zh-CN" sz="6665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59560" y="332740"/>
            <a:ext cx="3418205" cy="573405"/>
          </a:xfrm>
        </p:spPr>
        <p:txBody>
          <a:bodyPr wrap="square">
            <a:normAutofit fontScale="90000"/>
          </a:bodyPr>
          <a:lstStyle/>
          <a:p>
            <a:pPr algn="ctr"/>
            <a:r>
              <a:rPr lang="en-US" altLang="zh-CN" dirty="0"/>
              <a:t>C</a:t>
            </a:r>
            <a:r>
              <a:rPr lang="en-US" altLang="zh-CN" dirty="0"/>
              <a:t>ontent</a:t>
            </a:r>
            <a:endParaRPr lang="en-US" altLang="zh-CN" dirty="0"/>
          </a:p>
        </p:txBody>
      </p:sp>
      <p:sp>
        <p:nvSpPr>
          <p:cNvPr id="5" name="项标题"/>
          <p:cNvSpPr txBox="1"/>
          <p:nvPr>
            <p:custDataLst>
              <p:tags r:id="rId2"/>
            </p:custDataLst>
          </p:nvPr>
        </p:nvSpPr>
        <p:spPr>
          <a:xfrm>
            <a:off x="224155" y="1280160"/>
            <a:ext cx="6543040" cy="141160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1. Origin and development of Beef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>
              <a:lnSpc>
                <a:spcPct val="100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Board Noodles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>
              <a:lnSpc>
                <a:spcPct val="100000"/>
              </a:lnSpc>
            </a:pPr>
            <a:endParaRPr lang="en-US" altLang="zh-CN" sz="1900" spc="300">
              <a:solidFill>
                <a:schemeClr val="tx2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项标题"/>
          <p:cNvSpPr txBox="1"/>
          <p:nvPr>
            <p:custDataLst>
              <p:tags r:id="rId3"/>
            </p:custDataLst>
          </p:nvPr>
        </p:nvSpPr>
        <p:spPr>
          <a:xfrm>
            <a:off x="210185" y="2524760"/>
            <a:ext cx="6517005" cy="122618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2. Preparation Method</a:t>
            </a:r>
            <a:endParaRPr lang="en-US" altLang="zh-CN" sz="3200" spc="3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项标题"/>
          <p:cNvSpPr txBox="1"/>
          <p:nvPr>
            <p:custDataLst>
              <p:tags r:id="rId4"/>
            </p:custDataLst>
          </p:nvPr>
        </p:nvSpPr>
        <p:spPr>
          <a:xfrm>
            <a:off x="210185" y="4326255"/>
            <a:ext cx="5347970" cy="54991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Cultural Significance</a:t>
            </a:r>
            <a:endParaRPr lang="en-US" altLang="zh-CN" sz="3200" b="1" spc="3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6" name="图片 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140" y="332740"/>
            <a:ext cx="4949190" cy="62369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63700" y="3213100"/>
            <a:ext cx="8406765" cy="1412240"/>
          </a:xfrm>
        </p:spPr>
        <p:txBody>
          <a:bodyPr>
            <a:normAutofit fontScale="90000"/>
          </a:bodyPr>
          <a:lstStyle/>
          <a:p>
            <a:r>
              <a:rPr lang="en-US" altLang="zh-CN">
                <a:solidFill>
                  <a:schemeClr val="tx1"/>
                </a:solidFill>
              </a:rPr>
              <a:t>Origin and development of Beef Board Noodles 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3041015" y="1988820"/>
            <a:ext cx="5652135" cy="1069340"/>
          </a:xfrm>
        </p:spPr>
        <p:txBody>
          <a:bodyPr/>
          <a:lstStyle/>
          <a:p>
            <a:r>
              <a:rPr lang="zh-CN" altLang="en-US"/>
              <a:t>01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data/temp/190cff78-379f-11f0-bc6f-ae643c5cb8cb.jpg190cff78-379f-11f0-bc6f-ae643c5cb8c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 contrast="-6000"/>
          </a:blip>
          <a:srcRect l="316" r="316"/>
          <a:stretch>
            <a:fillRect/>
          </a:stretch>
        </p:blipFill>
        <p:spPr>
          <a:xfrm>
            <a:off x="776605" y="980440"/>
            <a:ext cx="8841105" cy="28638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35280" y="3933190"/>
            <a:ext cx="10490200" cy="251650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/>
            <a:r>
              <a:rPr lang="en-US" altLang="zh-CN" sz="2800" b="1" i="0">
                <a:solidFill>
                  <a:schemeClr val="tx1"/>
                </a:solidFill>
                <a:latin typeface="Times New Roman" panose="02020603050405020304" charset="0"/>
                <a:ea typeface="DeepSeek-CJK-patch"/>
                <a:cs typeface="Times New Roman" panose="02020603050405020304" charset="0"/>
              </a:rPr>
              <a:t>Beef Board Noodles  originated in </a:t>
            </a: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charset="0"/>
                <a:ea typeface="DeepSeek-CJK-patch"/>
                <a:cs typeface="Times New Roman" panose="02020603050405020304" charset="0"/>
              </a:rPr>
              <a:t>Hebei Province</a:t>
            </a:r>
            <a:r>
              <a:rPr lang="en-US" altLang="zh-CN" sz="2800" b="1" i="0">
                <a:solidFill>
                  <a:schemeClr val="tx1"/>
                </a:solidFill>
                <a:latin typeface="Times New Roman" panose="02020603050405020304" charset="0"/>
                <a:ea typeface="DeepSeek-CJK-patch"/>
                <a:cs typeface="Times New Roman" panose="02020603050405020304" charset="0"/>
              </a:rPr>
              <a:t>, China</a:t>
            </a:r>
            <a:r>
              <a:rPr lang="en-US" altLang="zh-CN" sz="2800" b="1" i="0">
                <a:solidFill>
                  <a:schemeClr val="tx1"/>
                </a:solidFill>
                <a:latin typeface="Times New Roman" panose="02020603050405020304" charset="0"/>
                <a:ea typeface="DeepSeek-CJK-patch"/>
                <a:cs typeface="Times New Roman" panose="02020603050405020304" charset="0"/>
              </a:rPr>
              <a:t>, and are deeply rooted in the region’s culinary traditions.   </a:t>
            </a:r>
            <a:endParaRPr lang="en-US" altLang="zh-CN" sz="2800" b="1" i="0">
              <a:solidFill>
                <a:schemeClr val="tx1"/>
              </a:solidFill>
              <a:latin typeface="Times New Roman" panose="02020603050405020304" charset="0"/>
              <a:ea typeface="DeepSeek-CJK-patch"/>
              <a:cs typeface="Times New Roman" panose="02020603050405020304" charset="0"/>
            </a:endParaRPr>
          </a:p>
          <a:p>
            <a:pPr marL="0" indent="0" algn="just"/>
            <a:endParaRPr lang="en-US" altLang="zh-CN" sz="2800" b="1" i="0">
              <a:solidFill>
                <a:schemeClr val="tx1"/>
              </a:solidFill>
              <a:latin typeface="Times New Roman" panose="02020603050405020304" charset="0"/>
              <a:ea typeface="DeepSeek-CJK-patch"/>
              <a:cs typeface="Times New Roman" panose="02020603050405020304" charset="0"/>
            </a:endParaRPr>
          </a:p>
          <a:p>
            <a:pPr marL="0" indent="0" algn="just"/>
            <a:r>
              <a:rPr lang="en-US" altLang="zh-CN" sz="2800" b="1" i="0">
                <a:solidFill>
                  <a:schemeClr val="tx1"/>
                </a:solidFill>
                <a:latin typeface="Times New Roman" panose="02020603050405020304" charset="0"/>
                <a:ea typeface="DeepSeek-CJK-patch"/>
                <a:cs typeface="Times New Roman" panose="02020603050405020304" charset="0"/>
              </a:rPr>
              <a:t>Historically, this dish dates back to the </a:t>
            </a: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charset="0"/>
                <a:ea typeface="DeepSeek-CJK-patch"/>
                <a:cs typeface="Times New Roman" panose="02020603050405020304" charset="0"/>
              </a:rPr>
              <a:t>Qing Dynasty</a:t>
            </a:r>
            <a:r>
              <a:rPr lang="en-US" altLang="zh-CN" sz="2800" b="1" i="0">
                <a:solidFill>
                  <a:schemeClr val="tx1"/>
                </a:solidFill>
                <a:latin typeface="Times New Roman" panose="02020603050405020304" charset="0"/>
                <a:ea typeface="DeepSeek-CJK-patch"/>
                <a:cs typeface="Times New Roman" panose="02020603050405020304" charset="0"/>
              </a:rPr>
              <a:t>, where it was first created by </a:t>
            </a: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charset="0"/>
                <a:ea typeface="DeepSeek-CJK-patch"/>
                <a:cs typeface="Times New Roman" panose="02020603050405020304" charset="0"/>
              </a:rPr>
              <a:t>Hui Muslim chefs</a:t>
            </a:r>
            <a:r>
              <a:rPr lang="en-US" altLang="zh-CN" sz="2800" b="1" i="0">
                <a:solidFill>
                  <a:schemeClr val="tx1"/>
                </a:solidFill>
                <a:latin typeface="Times New Roman" panose="02020603050405020304" charset="0"/>
                <a:ea typeface="DeepSeek-CJK-patch"/>
                <a:cs typeface="Times New Roman" panose="02020603050405020304" charset="0"/>
              </a:rPr>
              <a:t> (</a:t>
            </a:r>
            <a:r>
              <a:rPr lang="zh-CN" altLang="en-US" sz="2800" b="1" i="0">
                <a:solidFill>
                  <a:schemeClr val="tx1"/>
                </a:solidFill>
                <a:latin typeface="Times New Roman" panose="02020603050405020304" charset="0"/>
                <a:ea typeface="DeepSeek-CJK-patch"/>
                <a:cs typeface="Times New Roman" panose="02020603050405020304" charset="0"/>
              </a:rPr>
              <a:t>回民厨师</a:t>
            </a:r>
            <a:r>
              <a:rPr lang="en-US" altLang="zh-CN" sz="2800" b="1" i="0">
                <a:solidFill>
                  <a:schemeClr val="tx1"/>
                </a:solidFill>
                <a:latin typeface="Times New Roman" panose="02020603050405020304" charset="0"/>
                <a:ea typeface="DeepSeek-CJK-patch"/>
                <a:cs typeface="Times New Roman" panose="02020603050405020304" charset="0"/>
              </a:rPr>
              <a:t>) who specialized in beef-based cuisine.</a:t>
            </a:r>
            <a:endParaRPr lang="en-US" altLang="zh-CN" sz="2800" b="1" i="0">
              <a:solidFill>
                <a:schemeClr val="tx1"/>
              </a:solidFill>
              <a:latin typeface="Times New Roman" panose="02020603050405020304" charset="0"/>
              <a:ea typeface="DeepSeek-CJK-patch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1135" y="116840"/>
            <a:ext cx="3260725" cy="636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 b="1">
                <a:latin typeface="Times New Roman" panose="02020603050405020304" charset="0"/>
                <a:cs typeface="Times New Roman" panose="02020603050405020304" charset="0"/>
              </a:rPr>
              <a:t>Origin</a:t>
            </a:r>
            <a:endParaRPr lang="en-US" altLang="zh-CN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896225" y="4004900"/>
            <a:ext cx="10800000" cy="720000"/>
          </a:xfrm>
        </p:spPr>
        <p:txBody>
          <a:bodyPr/>
          <a:lstStyle/>
          <a:p>
            <a:r>
              <a:rPr lang="en-US" altLang="zh-CN" sz="4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Development</a:t>
            </a:r>
            <a:endParaRPr lang="en-US" altLang="zh-CN" sz="4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矩形: 圆角 2"/>
          <p:cNvSpPr/>
          <p:nvPr>
            <p:custDataLst>
              <p:tags r:id="rId2"/>
            </p:custDataLst>
          </p:nvPr>
        </p:nvSpPr>
        <p:spPr>
          <a:xfrm>
            <a:off x="1261110" y="2432629"/>
            <a:ext cx="2495360" cy="3110454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Origins</a:t>
            </a:r>
            <a:endParaRPr lang="zh-CN" altLang="en-US" sz="2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1115512" y="1995003"/>
            <a:ext cx="695240" cy="68124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: 圆角 2"/>
          <p:cNvSpPr/>
          <p:nvPr>
            <p:custDataLst>
              <p:tags r:id="rId4"/>
            </p:custDataLst>
          </p:nvPr>
        </p:nvSpPr>
        <p:spPr>
          <a:xfrm>
            <a:off x="4428765" y="2440884"/>
            <a:ext cx="2495360" cy="3110454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Spread and Adaptation </a:t>
            </a:r>
            <a:endParaRPr lang="zh-CN" altLang="en-US" sz="2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圆角矩形 12"/>
          <p:cNvSpPr/>
          <p:nvPr>
            <p:custDataLst>
              <p:tags r:id="rId5"/>
            </p:custDataLst>
          </p:nvPr>
        </p:nvSpPr>
        <p:spPr>
          <a:xfrm>
            <a:off x="4294598" y="1995003"/>
            <a:ext cx="695240" cy="68124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3" name="矩形: 圆角 2"/>
          <p:cNvSpPr/>
          <p:nvPr>
            <p:custDataLst>
              <p:tags r:id="rId6"/>
            </p:custDataLst>
          </p:nvPr>
        </p:nvSpPr>
        <p:spPr>
          <a:xfrm>
            <a:off x="7452995" y="2440940"/>
            <a:ext cx="2806700" cy="311023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7452995" y="3560445"/>
            <a:ext cx="2765425" cy="1892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Modernization and Standardization</a:t>
            </a:r>
            <a:endParaRPr lang="en-US" altLang="zh-CN" sz="2800" b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圆角矩形 64"/>
          <p:cNvSpPr/>
          <p:nvPr>
            <p:custDataLst>
              <p:tags r:id="rId8"/>
            </p:custDataLst>
          </p:nvPr>
        </p:nvSpPr>
        <p:spPr>
          <a:xfrm>
            <a:off x="7062838" y="1995003"/>
            <a:ext cx="695240" cy="68124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9"/>
            </p:custDataLst>
          </p:nvPr>
        </p:nvCxnSpPr>
        <p:spPr>
          <a:xfrm flipV="1">
            <a:off x="1446847" y="3412199"/>
            <a:ext cx="2128263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10"/>
            </p:custDataLst>
          </p:nvPr>
        </p:nvCxnSpPr>
        <p:spPr>
          <a:xfrm flipV="1">
            <a:off x="4795477" y="3433154"/>
            <a:ext cx="2128263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>
            <p:custDataLst>
              <p:tags r:id="rId11"/>
            </p:custDataLst>
          </p:nvPr>
        </p:nvCxnSpPr>
        <p:spPr>
          <a:xfrm flipV="1">
            <a:off x="7524982" y="3412834"/>
            <a:ext cx="2128263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矩形 17"/>
          <p:cNvSpPr/>
          <p:nvPr>
            <p:custDataLst>
              <p:tags r:id="rId12"/>
            </p:custDataLst>
          </p:nvPr>
        </p:nvSpPr>
        <p:spPr>
          <a:xfrm>
            <a:off x="1323975" y="2787015"/>
            <a:ext cx="2361565" cy="4787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Qing Dynasty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矩形 18"/>
          <p:cNvSpPr/>
          <p:nvPr>
            <p:custDataLst>
              <p:tags r:id="rId13"/>
            </p:custDataLst>
          </p:nvPr>
        </p:nvSpPr>
        <p:spPr>
          <a:xfrm>
            <a:off x="4500245" y="2822575"/>
            <a:ext cx="2318385" cy="5689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20th Century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矩形 19"/>
          <p:cNvSpPr/>
          <p:nvPr>
            <p:custDataLst>
              <p:tags r:id="rId14"/>
            </p:custDataLst>
          </p:nvPr>
        </p:nvSpPr>
        <p:spPr>
          <a:xfrm>
            <a:off x="7561948" y="2872714"/>
            <a:ext cx="1995711" cy="4433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21st Century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 descr="/data/temp/1c01b8d2-379f-11f0-9214-7e0c63d9a9b2.jpg1c01b8d2-379f-11f0-9214-7e0c63d9a9b2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/>
          <a:srcRect l="437" r="437"/>
          <a:stretch>
            <a:fillRect/>
          </a:stretch>
        </p:blipFill>
        <p:spPr>
          <a:xfrm>
            <a:off x="8183880" y="188595"/>
            <a:ext cx="3409315" cy="1924685"/>
          </a:xfrm>
          <a:custGeom>
            <a:avLst/>
            <a:gdLst>
              <a:gd name="connsiteX0" fmla="*/ 0 w 4258967"/>
              <a:gd name="connsiteY0" fmla="*/ 0 h 1965412"/>
              <a:gd name="connsiteX1" fmla="*/ 4258967 w 4258967"/>
              <a:gd name="connsiteY1" fmla="*/ 0 h 1965412"/>
              <a:gd name="connsiteX2" fmla="*/ 4258967 w 4258967"/>
              <a:gd name="connsiteY2" fmla="*/ 1965412 h 1965412"/>
              <a:gd name="connsiteX3" fmla="*/ 0 w 4258967"/>
              <a:gd name="connsiteY3" fmla="*/ 1965412 h 196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967" h="1965412">
                <a:moveTo>
                  <a:pt x="0" y="0"/>
                </a:moveTo>
                <a:lnTo>
                  <a:pt x="4258967" y="0"/>
                </a:lnTo>
                <a:lnTo>
                  <a:pt x="4258967" y="1965412"/>
                </a:lnTo>
                <a:lnTo>
                  <a:pt x="0" y="1965412"/>
                </a:ln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1770" y="116840"/>
            <a:ext cx="10800080" cy="603250"/>
          </a:xfrm>
        </p:spPr>
        <p:txBody>
          <a:bodyPr>
            <a:normAutofit fontScale="90000"/>
          </a:bodyPr>
          <a:p>
            <a:r>
              <a:rPr lang="en-US" altLang="zh-CN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Major Regional Varieties</a:t>
            </a:r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91770" y="759460"/>
          <a:ext cx="8084820" cy="5900420"/>
        </p:xfrm>
        <a:graphic>
          <a:graphicData uri="http://schemas.openxmlformats.org/drawingml/2006/table">
            <a:tbl>
              <a:tblPr/>
              <a:tblGrid>
                <a:gridCol w="2694940"/>
                <a:gridCol w="2694940"/>
                <a:gridCol w="2694940"/>
              </a:tblGrid>
              <a:tr h="368935">
                <a:tc>
                  <a:txBody>
                    <a:bodyPr/>
                    <a:p>
                      <a:pPr algn="l"/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Region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BBBBBB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Characteristics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BBBBBB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Signature Pairings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>
                      <a:solidFill>
                        <a:srgbClr val="BBBBBB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Traditional Hebei Style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BBBBB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Rich beef bone broth, wide and chewy noodles, savory and mildly spiced.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BBBBB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Cilantro, chili oil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BBBBBB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19835"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Anhui Style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Intensely spicy and braised, bright red broth with fermented bean paste and spices.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Braised eggs, tofu skin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19835"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Northwest Spicy Style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Clear broth but bold flavors, heavy on Sichuan peppercorns and chili.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Radish slices, garlic sprouts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19835"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Jiangnan Light Style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Lighter broth with chicken or seafood essence, refined toppings (e.g., bamboo shoots).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Greens, dried shrimp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Northeast Innovative Style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Incorporates pickled cabbage for tanginess, thicker noodles.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r>
                        <a:rPr lang="en-US" altLang="zh-CN" sz="1800" b="0" i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DeepSeek-CJK-patch"/>
                          <a:cs typeface="Times New Roman" panose="02020603050405020304" charset="0"/>
                        </a:rPr>
                        <a:t>Pickled cabbage, frozen tofu</a:t>
                      </a:r>
                      <a:endParaRPr lang="en-US" altLang="zh-CN" sz="1800" b="0" i="0">
                        <a:solidFill>
                          <a:schemeClr val="tx1"/>
                        </a:solidFill>
                        <a:latin typeface="Times New Roman" panose="02020603050405020304" charset="0"/>
                        <a:ea typeface="DeepSeek-CJK-patch"/>
                        <a:cs typeface="Times New Roman" panose="02020603050405020304" charset="0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E5E5E5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图片 9" descr="/data/temp/1c01b8dd-379f-11f0-9214-7e0c63d9a9b2.jpg1c01b8dd-379f-11f0-9214-7e0c63d9a9b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437" r="437"/>
          <a:stretch>
            <a:fillRect/>
          </a:stretch>
        </p:blipFill>
        <p:spPr>
          <a:xfrm>
            <a:off x="7404735" y="44450"/>
            <a:ext cx="4714240" cy="2439035"/>
          </a:xfrm>
          <a:custGeom>
            <a:avLst/>
            <a:gdLst>
              <a:gd name="connsiteX0" fmla="*/ 0 w 4258967"/>
              <a:gd name="connsiteY0" fmla="*/ 0 h 1965412"/>
              <a:gd name="connsiteX1" fmla="*/ 4258967 w 4258967"/>
              <a:gd name="connsiteY1" fmla="*/ 0 h 1965412"/>
              <a:gd name="connsiteX2" fmla="*/ 4258967 w 4258967"/>
              <a:gd name="connsiteY2" fmla="*/ 1965412 h 1965412"/>
              <a:gd name="connsiteX3" fmla="*/ 0 w 4258967"/>
              <a:gd name="connsiteY3" fmla="*/ 1965412 h 196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8967" h="1965412">
                <a:moveTo>
                  <a:pt x="0" y="0"/>
                </a:moveTo>
                <a:lnTo>
                  <a:pt x="4258967" y="0"/>
                </a:lnTo>
                <a:lnTo>
                  <a:pt x="4258967" y="1965412"/>
                </a:lnTo>
                <a:lnTo>
                  <a:pt x="0" y="1965412"/>
                </a:ln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图片 3" descr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090" y="2637155"/>
            <a:ext cx="3270885" cy="40855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 sz="4400">
                <a:solidFill>
                  <a:schemeClr val="tx1"/>
                </a:solidFill>
              </a:rPr>
              <a:t>Preparation Method</a:t>
            </a:r>
            <a:endParaRPr lang="en-US" altLang="zh-CN" sz="4400">
              <a:solidFill>
                <a:schemeClr val="tx1"/>
              </a:solidFill>
            </a:endParaRPr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02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Dough Preparation</a:t>
            </a:r>
            <a:endParaRPr lang="en-US" altLang="zh-CN"/>
          </a:p>
        </p:txBody>
      </p:sp>
      <p:pic>
        <p:nvPicPr>
          <p:cNvPr id="10" name="图片 9" descr="/data/temp/181089e7-379f-11f0-9214-7e0c63d9a9b2.jpg@base@tag=imgScale&amp;m=1&amp;w=689&amp;h=735&amp;q=95181089e7-379f-11f0-9214-7e0c63d9a9b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r="4354" b="23587"/>
          <a:stretch>
            <a:fillRect/>
          </a:stretch>
        </p:blipFill>
        <p:spPr>
          <a:xfrm>
            <a:off x="1184321" y="1368934"/>
            <a:ext cx="2593474" cy="2766634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940435" y="4902835"/>
            <a:ext cx="3458210" cy="11029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Use high-gluten</a:t>
            </a:r>
            <a:r>
              <a:rPr lang="zh-CN" alt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zh-CN" alt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高筋面粉）</a:t>
            </a:r>
            <a:r>
              <a:rPr lang="en-US" altLang="zh-CN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flour for elasticity.</a:t>
            </a:r>
            <a:endParaRPr lang="en-US" altLang="zh-CN" sz="2400" b="1" kern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656590" y="4176395"/>
            <a:ext cx="3798570" cy="60261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0">
                <a:solidFill>
                  <a:schemeClr val="accent1"/>
                </a:solidFill>
                <a:latin typeface="+mn-ea"/>
                <a:cs typeface="+mn-ea"/>
              </a:rPr>
              <a:t>choose suitable flour</a:t>
            </a:r>
            <a:endParaRPr lang="en-US" altLang="zh-CN" sz="28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6" name="图片 15" descr="/data/temp/181087de-379f-11f0-9214-7e0c63d9a9b2.jpg@base@tag=imgScale&amp;m=1&amp;w=689&amp;h=735&amp;q=95181087de-379f-11f0-9214-7e0c63d9a9b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t="14418" b="14418"/>
          <a:stretch>
            <a:fillRect/>
          </a:stretch>
        </p:blipFill>
        <p:spPr>
          <a:xfrm>
            <a:off x="4754786" y="1368934"/>
            <a:ext cx="2593055" cy="2766634"/>
          </a:xfrm>
          <a:custGeom>
            <a:avLst/>
            <a:gdLst>
              <a:gd name="connsiteX0" fmla="*/ 1241500 w 2483399"/>
              <a:gd name="connsiteY0" fmla="*/ 0 h 2649637"/>
              <a:gd name="connsiteX1" fmla="*/ 1241502 w 2483399"/>
              <a:gd name="connsiteY1" fmla="*/ 0 h 2649637"/>
              <a:gd name="connsiteX2" fmla="*/ 1281827 w 2483399"/>
              <a:gd name="connsiteY2" fmla="*/ 4783 h 2649637"/>
              <a:gd name="connsiteX3" fmla="*/ 1321025 w 2483399"/>
              <a:gd name="connsiteY3" fmla="*/ 19130 h 2649637"/>
              <a:gd name="connsiteX4" fmla="*/ 2385119 w 2483399"/>
              <a:gd name="connsiteY4" fmla="*/ 551178 h 2649637"/>
              <a:gd name="connsiteX5" fmla="*/ 2483399 w 2483399"/>
              <a:gd name="connsiteY5" fmla="*/ 710202 h 2649637"/>
              <a:gd name="connsiteX6" fmla="*/ 2483399 w 2483399"/>
              <a:gd name="connsiteY6" fmla="*/ 1939377 h 2649637"/>
              <a:gd name="connsiteX7" fmla="*/ 2385116 w 2483399"/>
              <a:gd name="connsiteY7" fmla="*/ 2098463 h 2649637"/>
              <a:gd name="connsiteX8" fmla="*/ 1321020 w 2483399"/>
              <a:gd name="connsiteY8" fmla="*/ 2630510 h 2649637"/>
              <a:gd name="connsiteX9" fmla="*/ 1161973 w 2483399"/>
              <a:gd name="connsiteY9" fmla="*/ 2630508 h 2649637"/>
              <a:gd name="connsiteX10" fmla="*/ 97878 w 2483399"/>
              <a:gd name="connsiteY10" fmla="*/ 2098461 h 2649637"/>
              <a:gd name="connsiteX11" fmla="*/ 6251 w 2483399"/>
              <a:gd name="connsiteY11" fmla="*/ 1989128 h 2649637"/>
              <a:gd name="connsiteX12" fmla="*/ 0 w 2483399"/>
              <a:gd name="connsiteY12" fmla="*/ 1942433 h 2649637"/>
              <a:gd name="connsiteX13" fmla="*/ 0 w 2483399"/>
              <a:gd name="connsiteY13" fmla="*/ 707266 h 2649637"/>
              <a:gd name="connsiteX14" fmla="*/ 6251 w 2483399"/>
              <a:gd name="connsiteY14" fmla="*/ 660560 h 2649637"/>
              <a:gd name="connsiteX15" fmla="*/ 97882 w 2483399"/>
              <a:gd name="connsiteY15" fmla="*/ 551176 h 2649637"/>
              <a:gd name="connsiteX16" fmla="*/ 1161977 w 2483399"/>
              <a:gd name="connsiteY16" fmla="*/ 19128 h 2649637"/>
              <a:gd name="connsiteX17" fmla="*/ 1201175 w 2483399"/>
              <a:gd name="connsiteY17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3399" h="2649637">
                <a:moveTo>
                  <a:pt x="1241500" y="0"/>
                </a:moveTo>
                <a:lnTo>
                  <a:pt x="1241502" y="0"/>
                </a:lnTo>
                <a:lnTo>
                  <a:pt x="1281827" y="4783"/>
                </a:lnTo>
                <a:cubicBezTo>
                  <a:pt x="1295144" y="7971"/>
                  <a:pt x="1308273" y="12754"/>
                  <a:pt x="1321025" y="19130"/>
                </a:cubicBezTo>
                <a:cubicBezTo>
                  <a:pt x="1372034" y="44635"/>
                  <a:pt x="2323220" y="520228"/>
                  <a:pt x="2385119" y="551178"/>
                </a:cubicBezTo>
                <a:cubicBezTo>
                  <a:pt x="2447019" y="582128"/>
                  <a:pt x="2483399" y="640996"/>
                  <a:pt x="2483399" y="710202"/>
                </a:cubicBezTo>
                <a:cubicBezTo>
                  <a:pt x="2483399" y="779408"/>
                  <a:pt x="2483399" y="1870171"/>
                  <a:pt x="2483399" y="1939377"/>
                </a:cubicBezTo>
                <a:cubicBezTo>
                  <a:pt x="2483399" y="2008583"/>
                  <a:pt x="2447016" y="2067513"/>
                  <a:pt x="2385116" y="2098463"/>
                </a:cubicBezTo>
                <a:cubicBezTo>
                  <a:pt x="2323216" y="2129413"/>
                  <a:pt x="1372030" y="2605005"/>
                  <a:pt x="1321020" y="2630510"/>
                </a:cubicBezTo>
                <a:cubicBezTo>
                  <a:pt x="1270011" y="2656015"/>
                  <a:pt x="1212983" y="2656012"/>
                  <a:pt x="1161973" y="2630508"/>
                </a:cubicBezTo>
                <a:cubicBezTo>
                  <a:pt x="1110964" y="2605002"/>
                  <a:pt x="159778" y="2129409"/>
                  <a:pt x="97878" y="2098461"/>
                </a:cubicBezTo>
                <a:cubicBezTo>
                  <a:pt x="51453" y="2075248"/>
                  <a:pt x="19384" y="2036331"/>
                  <a:pt x="6251" y="1989128"/>
                </a:cubicBezTo>
                <a:lnTo>
                  <a:pt x="0" y="1942433"/>
                </a:lnTo>
                <a:lnTo>
                  <a:pt x="0" y="707266"/>
                </a:lnTo>
                <a:lnTo>
                  <a:pt x="6251" y="660560"/>
                </a:lnTo>
                <a:cubicBezTo>
                  <a:pt x="19386" y="613339"/>
                  <a:pt x="51458" y="574388"/>
                  <a:pt x="97882" y="551176"/>
                </a:cubicBezTo>
                <a:cubicBezTo>
                  <a:pt x="159782" y="520225"/>
                  <a:pt x="1110967" y="44632"/>
                  <a:pt x="1161977" y="19128"/>
                </a:cubicBezTo>
                <a:cubicBezTo>
                  <a:pt x="1174730" y="12752"/>
                  <a:pt x="1187858" y="7969"/>
                  <a:pt x="1201175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4754880" y="5046980"/>
            <a:ext cx="3031490" cy="10179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Mix with warm water (30-40</a:t>
            </a:r>
            <a:r>
              <a:rPr lang="en-US" alt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°</a:t>
            </a:r>
            <a:r>
              <a:rPr lang="en-US" altLang="zh-CN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C) </a:t>
            </a:r>
            <a:endParaRPr lang="en-US" altLang="zh-CN" sz="2400" b="1" kern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4639945" y="4177030"/>
            <a:ext cx="3625215" cy="8286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0">
                <a:solidFill>
                  <a:schemeClr val="accent1"/>
                </a:solidFill>
                <a:latin typeface="+mn-ea"/>
                <a:cs typeface="+mn-ea"/>
              </a:rPr>
              <a:t>control water temperature</a:t>
            </a:r>
            <a:endParaRPr lang="en-US" altLang="zh-CN" sz="28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7" name="图片 16" descr="/data/temp/181087b1-379f-11f0-9214-7e0c63d9a9b2.jpg@base@tag=imgScale&amp;m=1&amp;w=689&amp;h=735&amp;q=95181087b1-379f-11f0-9214-7e0c63d9a9b2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t="14458" b="14458"/>
          <a:stretch>
            <a:fillRect/>
          </a:stretch>
        </p:blipFill>
        <p:spPr>
          <a:xfrm>
            <a:off x="8332544" y="1368934"/>
            <a:ext cx="2593474" cy="2766634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8359140" y="4902835"/>
            <a:ext cx="3376295" cy="11029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Knead until smooth for optimal texture.</a:t>
            </a:r>
            <a:endParaRPr lang="en-US" altLang="zh-CN" sz="2400" b="1" ker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8291195" y="4247515"/>
            <a:ext cx="3000375" cy="75628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knead for smoothness</a:t>
            </a:r>
            <a:endParaRPr lang="en-US" altLang="zh-CN" sz="2800" b="1" kern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data/temp/194188c3-379f-11f0-8593-ba9d7b6b2361.jpg194188c3-379f-11f0-8593-ba9d7b6b23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41" b="41"/>
          <a:stretch>
            <a:fillRect/>
          </a:stretch>
        </p:blipFill>
        <p:spPr>
          <a:xfrm>
            <a:off x="0" y="44450"/>
            <a:ext cx="12192000" cy="3429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: 圆角 14"/>
          <p:cNvSpPr/>
          <p:nvPr>
            <p:custDataLst>
              <p:tags r:id="rId3"/>
            </p:custDataLst>
          </p:nvPr>
        </p:nvSpPr>
        <p:spPr>
          <a:xfrm>
            <a:off x="530225" y="3091180"/>
            <a:ext cx="11129010" cy="3237865"/>
          </a:xfrm>
          <a:prstGeom prst="roundRect">
            <a:avLst>
              <a:gd name="adj" fmla="val 9236"/>
            </a:avLst>
          </a:pr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rtlCol="0" anchor="ctr"/>
          <a:lstStyle/>
          <a:p>
            <a:pPr algn="ctr"/>
            <a:r>
              <a:rPr kumimoji="1" lang="en-US" altLang="zh-CN" sz="3200">
                <a:latin typeface="+mj-ea"/>
                <a:ea typeface="+mj-ea"/>
                <a:sym typeface="微软雅黑" panose="020B0503020204020204" charset="-122"/>
              </a:rPr>
              <a:t>Simtenderness</a:t>
            </a:r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199515" y="3284855"/>
            <a:ext cx="9474200" cy="720090"/>
          </a:xfrm>
        </p:spPr>
        <p:txBody>
          <a:bodyPr anchor="ctr" anchorCtr="0"/>
          <a:lstStyle/>
          <a:p>
            <a:r>
              <a:rPr lang="en-US" altLang="zh-CN">
                <a:solidFill>
                  <a:schemeClr val="accent1"/>
                </a:solidFill>
              </a:rPr>
              <a:t>Beef Cooking</a:t>
            </a:r>
            <a:endParaRPr lang="en-US" altLang="zh-CN">
              <a:solidFill>
                <a:schemeClr val="accen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27125" y="4220845"/>
            <a:ext cx="803656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Simmer beef (e.g., shank or brisket) over low heat for tenderness.</a:t>
            </a:r>
            <a:endParaRPr lang="en-US" altLang="zh-CN" sz="28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Control heat and timing to preserve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ve juices.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2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8.6099212598425,&quot;left&quot;:34.25,&quot;top&quot;:107.79007874015747,&quot;width&quot;:889.8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211337245576&quot;}*auto_gallery_ai_v2.1.1_ONLINE*1747981681011_99bc4d_325888b50bd1-slide-8"/>
  <p:tag name="KSO_WM_UNIT_LINE_FILL_TYPE" val="2"/>
  <p:tag name="KSO_WM_UNIT_USESOURCEFORMAT_APPLY" val="0"/>
</p:tagLst>
</file>

<file path=ppt/tags/tag10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47_2*l_h_f*1_2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8.6099212598425,&quot;left&quot;:34.25,&quot;top&quot;:107.79007874015747,&quot;width&quot;:889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1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47_2*l_h_a*1_2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8.6099212598425,&quot;left&quot;:34.25,&quot;top&quot;:107.79007874015747,&quot;width&quot;:889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1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3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8.6099212598425,&quot;left&quot;:34.25,&quot;top&quot;:107.79007874015747,&quot;width&quot;:889.8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13"/>
  <p:tag name="MH_PIC_SOURCE_TYPE" val="generate_slide_ai*{&quot;ai_type&quot;:&quot;generate_ppt&quot;,&quot;id&quot;:&quot;VCG41N962752476&quot;}*auto_gallery_ai_v2.1.1_ONLINE*1747981681011_99bc4d_325888b50bd1-slide-8"/>
  <p:tag name="KSO_WM_UNIT_LINE_FILL_TYPE" val="2"/>
  <p:tag name="KSO_WM_UNIT_USESOURCEFORMAT_APPLY" val="0"/>
</p:tagLst>
</file>

<file path=ppt/tags/tag10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47_2*l_h_f*1_3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8.6099212598425,&quot;left&quot;:34.25,&quot;top&quot;:107.79007874015747,&quot;width&quot;:889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47_2*l_h_a*1_3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8.6099212598425,&quot;left&quot;:34.25,&quot;top&quot;:107.79007874015747,&quot;width&quot;:889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106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1817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07.xml><?xml version="1.0" encoding="utf-8"?>
<p:tagLst xmlns:p="http://schemas.openxmlformats.org/presentationml/2006/main">
  <p:tag name="KSO_WM_UNIT_VALUE" val="952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84_1*d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LINE_FORE_SCHEMECOLOR_INDEX" val="1"/>
  <p:tag name="KSO_WM_UNIT_LINE_FILL_TYPE" val="2"/>
  <p:tag name="KSO_WM_UNIT_USESOURCEFORMAT_APPLY" val="0"/>
  <p:tag name="KSO_WM_UNIT_PICTURE_SUBTYPE" val="a"/>
  <p:tag name="MH_PIC_SOURCE_TYPE" val="generate_slide_ai*{&quot;ai_type&quot;:&quot;generate_ppt&quot;,&quot;id&quot;:&quot;&quot;}*auto_ai_ai_v2.1.1_ONLINE*1747981681011_99bc4d_325888b50bd1-slide-9"/>
  <p:tag name="KSO_WM_UNIT_FILL_FORE_SCHEMECOLOR_INDEX" val="5"/>
  <p:tag name="KSO_WM_UNIT_FILL_TYPE" val="1"/>
</p:tagLst>
</file>

<file path=ppt/tags/tag1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84_1*i*1"/>
  <p:tag name="KSO_WM_TEMPLATE_CATEGORY" val="custom"/>
  <p:tag name="KSO_WM_TEMPLATE_INDEX" val="20232484"/>
  <p:tag name="KSO_WM_UNIT_LAYERLEVEL" val="1"/>
  <p:tag name="KSO_WM_TAG_VERSION" val="3.0"/>
  <p:tag name="KSO_WM_UNIT_FILL_FORE_SCHEMECOLOR_INDEX" val="2"/>
  <p:tag name="KSO_WM_UNIT_FILL_TYPE" val="1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1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2484_1*a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USESOURCEFORMAT_APPLY" val="0"/>
  <p:tag name="KSO_WM_UNIT_PRESET_TEXT" val="单击此处添加标题"/>
  <p:tag name="KSO_WM_UNIT_TEXT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10.xml><?xml version="1.0" encoding="utf-8"?>
<p:tagLst xmlns:p="http://schemas.openxmlformats.org/presentationml/2006/main">
  <p:tag name="KSO_WM_SLIDE_ID" val="custom20232484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1817"/>
  <p:tag name="KSO_WM_SLIDE_TYPE" val="text"/>
  <p:tag name="KSO_WM_SLIDE_SUBTYPE" val="picTxt"/>
  <p:tag name="KSO_WM_SLIDE_SIZE" val="746*95.95"/>
  <p:tag name="KSO_WM_SLIDE_POSITION" val="120.25*376.77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315_2*a*1"/>
  <p:tag name="KSO_WM_TEMPLATE_CATEGORY" val="diagram"/>
  <p:tag name="KSO_WM_TEMPLATE_INDEX" val="20233315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315_1*l_h_a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9.192125984252,&quot;left&quot;:26.4,&quot;top&quot;:127.7,&quot;width&quot;:878.82094488188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2"/>
  <p:tag name="KSO_WM_DIAGRAM_VERSION" val="3"/>
  <p:tag name="KSO_WM_DIAGRAM_COLOR_TRICK" val="1"/>
  <p:tag name="KSO_WM_DIAGRAM_COLOR_TEXT_CAN_REMOVE" val="n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315_1*l_h_a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9.192125984252,&quot;left&quot;:26.4,&quot;top&quot;:127.7,&quot;width&quot;:878.82094488188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315_1*l_h_a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9.192125984252,&quot;left&quot;:26.4,&quot;top&quot;:127.7,&quot;width&quot;:878.82094488188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VALUE" val="12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9.192125984252,&quot;left&quot;:26.4,&quot;top&quot;:127.7,&quot;width&quot;:878.820944881889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VCG211337245589&quot;}*auto_gallery_ai_v2.1.1_ONLINE*1747981681011_99bc4d_325888b50bd1-slide-10"/>
  <p:tag name="KSO_WM_UNIT_LINE_FILL_TYPE" val="2"/>
  <p:tag name="KSO_WM_UNIT_USESOURCEFORMAT_APPLY" val="0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9.192125984252,&quot;left&quot;:26.4,&quot;top&quot;:127.7,&quot;width&quot;:878.820944881889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VCG211337245574&quot;}*auto_gallery_ai_v2.1.1_ONLINE*1747981681011_99bc4d_325888b50bd1-slide-10"/>
  <p:tag name="KSO_WM_UNIT_LINE_FILL_TYPE" val="2"/>
  <p:tag name="KSO_WM_UNIT_USESOURCEFORMAT_APPLY" val="0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9.192125984252,&quot;left&quot;:26.4,&quot;top&quot;:127.7,&quot;width&quot;:878.820944881889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VCG211431509061&quot;}*auto_gallery_ai_v2.1.1_ONLINE*1747981681011_99bc4d_325888b50bd1-slide-10"/>
  <p:tag name="KSO_WM_UNIT_LINE_FILL_TYPE" val="2"/>
  <p:tag name="KSO_WM_UNIT_USESOURCEFORMAT_APPLY" val="0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9.192125984252,&quot;left&quot;:26.4,&quot;top&quot;:127.7,&quot;width&quot;:878.82094488188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9.192125984252,&quot;left&quot;:26.4,&quot;top&quot;:127.7,&quot;width&quot;:878.82094488188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09.192125984252,&quot;left&quot;:26.4,&quot;top&quot;:127.7,&quot;width&quot;:878.820944881889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21.xml><?xml version="1.0" encoding="utf-8"?>
<p:tagLst xmlns:p="http://schemas.openxmlformats.org/presentationml/2006/main">
  <p:tag name="KSO_WM_SLIDE_ID" val="diagram20233315_2"/>
  <p:tag name="KSO_WM_TEMPLATE_SUBCATEGORY" val="0"/>
  <p:tag name="KSO_WM_TEMPLATE_MASTER_TYPE" val="0"/>
  <p:tag name="KSO_WM_TEMPLATE_COLOR_TYPE" val="0"/>
  <p:tag name="KSO_WM_SLIDE_ITEM_CNT" val="4"/>
  <p:tag name="KSO_WM_SLIDE_INDEX" val="2"/>
  <p:tag name="KSO_WM_TAG_VERSION" val="3.0"/>
  <p:tag name="KSO_WM_BEAUTIFY_FLAG" val="#wm#"/>
  <p:tag name="KSO_WM_TEMPLATE_CATEGORY" val="custom"/>
  <p:tag name="KSO_WM_TEMPLATE_INDEX" val="20231817"/>
  <p:tag name="KSO_WM_SLIDE_TYPE" val="text"/>
  <p:tag name="KSO_WM_SLIDE_SUBTYPE" val="diag"/>
  <p:tag name="KSO_WM_SLIDE_SIZE" val="850.394*297.555"/>
  <p:tag name="KSO_WM_SLIDE_POSITION" val="54.8032*139.2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22.xml><?xml version="1.0" encoding="utf-8"?>
<p:tagLst xmlns:p="http://schemas.openxmlformats.org/presentationml/2006/main">
  <p:tag name="KSO_WM_UNIT_VALUE" val="831*299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930_1*d*1"/>
  <p:tag name="KSO_WM_TEMPLATE_CATEGORY" val="custom"/>
  <p:tag name="KSO_WM_TEMPLATE_INDEX" val="20231930"/>
  <p:tag name="KSO_WM_UNIT_LAYERLEVEL" val="1"/>
  <p:tag name="KSO_WM_TAG_VERSION" val="3.0"/>
  <p:tag name="KSO_WM_BEAUTIFY_FLAG" val="#wm#"/>
  <p:tag name="KSO_WM_UNIT_PICTURE_SUBTYPE" val="b"/>
  <p:tag name="KSO_WM_DIAGRAM_GROUP_CODE" val="l1-1"/>
  <p:tag name="MH_PIC_SOURCE_TYPE" val="generate_slide_ai*{&quot;ai_type&quot;:&quot;generate_ppt&quot;,&quot;id&quot;:&quot;&quot;}*auto_ai_ai_v2.1.1_ONLINE*1747981681011_99bc4d_325888b50bd1-slide-11"/>
  <p:tag name="KSO_WM_UNIT_FILL_FORE_SCHEMECOLOR_INDEX" val="5"/>
  <p:tag name="KSO_WM_UNIT_FILL_TYPE" val="1"/>
  <p:tag name="KSO_WM_UNIT_LINE_FORE_SCHEMECOLOR_INDEX" val="1"/>
  <p:tag name="KSO_WM_UNIT_LINE_FILL_TYPE" val="2"/>
  <p:tag name="KSO_WM_UNIT_USESOURCEFORMAT_APPLY" val="0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930_1*i*1"/>
  <p:tag name="KSO_WM_TEMPLATE_CATEGORY" val="custom"/>
  <p:tag name="KSO_WM_TEMPLATE_INDEX" val="20231930"/>
  <p:tag name="KSO_WM_UNIT_LAYERLEVEL" val="1"/>
  <p:tag name="KSO_WM_TAG_VERSION" val="3.0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1930_1*i*2"/>
  <p:tag name="KSO_WM_TEMPLATE_CATEGORY" val="custom"/>
  <p:tag name="KSO_WM_TEMPLATE_INDEX" val="20231930"/>
  <p:tag name="KSO_WM_UNIT_LAYERLEVEL" val="1"/>
  <p:tag name="KSO_WM_TAG_VERSION" val="3.0"/>
  <p:tag name="KSO_WM_DIAGRAM_GROUP_CODE" val="l1-1"/>
  <p:tag name="KSO_WM_UNIT_FILL_FORE_SCHEMECOLOR_INDEX" val="2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930"/>
  <p:tag name="KSO_WM_UNIT_ID" val="custom20231930_1*a*1"/>
  <p:tag name="KSO_WM_UNIT_TEXT_TYPE" val="1"/>
  <p:tag name="KSO_WM_DIAGRAM_GROUP_CODE" val="l1-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12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2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57.81066076202174,&quot;left&quot;:32.1,&quot;top&quot;:330.7250393700787,&quot;width&quot;:807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TEXT_TYPE" val="1"/>
  <p:tag name="KSO_WM_UNIT_TEXT_LAYER_COUNT" val="1"/>
  <p:tag name="KSO_WM_UNIT_PRESET_TEXT" val="单击此处输入你的项正文，请尽量言简意赅的阐述观点，单击此处输入你的项正文。单击此处输入你的项正文，请尽量言简意赅的阐述观点。"/>
  <p:tag name="KSO_WM_UNIT_USESOURCEFORMAT_APPLY" val="0"/>
</p:tagLst>
</file>

<file path=ppt/tags/tag12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2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57.81066076202174,&quot;left&quot;:32.1,&quot;top&quot;:330.7250393700787,&quot;width&quot;:807.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128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746*95.95"/>
  <p:tag name="KSO_WM_SLIDE_POSITION" val="54.8*410.65"/>
  <p:tag name="KSO_WM_SLIDE_LAYOUT" val="a_d_l"/>
  <p:tag name="KSO_WM_SLIDE_LAYOUT_CNT" val="1_1_1"/>
  <p:tag name="KSO_WM_SPECIAL_SOURCE" val="bdnull"/>
  <p:tag name="KSO_WM_TEMPLATE_INDEX" val="20231817"/>
  <p:tag name="KSO_WM_TEMPLATE_SUBCATEGORY" val="0"/>
  <p:tag name="KSO_WM_SLIDE_INDEX" val="1"/>
  <p:tag name="KSO_WM_TAG_VERSION" val="3.0"/>
  <p:tag name="KSO_WM_SLIDE_ID" val="custom20231930_1"/>
  <p:tag name="KSO_WM_SLIDE_ITEM_CNT" val="2"/>
  <p:tag name="KSO_WM_DIAGRAM_GROUP_CODE" val="l1-1"/>
  <p:tag name="KSO_WM_SLIDE_DIAGTYPE" val="l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31817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7_7*a*1"/>
  <p:tag name="KSO_WM_TEMPLATE_CATEGORY" val="custom"/>
  <p:tag name="KSO_WM_TEMPLATE_INDEX" val="20231817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  <p:tag name="KSO_WM_UNIT_TEXT_TYPE" val="1"/>
</p:tagLst>
</file>

<file path=ppt/tags/tag131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817_7*e*1"/>
  <p:tag name="KSO_WM_TEMPLATE_CATEGORY" val="custom"/>
  <p:tag name="KSO_WM_TEMPLATE_INDEX" val="20231817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</p:tagLst>
</file>

<file path=ppt/tags/tag132.xml><?xml version="1.0" encoding="utf-8"?>
<p:tagLst xmlns:p="http://schemas.openxmlformats.org/presentationml/2006/main">
  <p:tag name="KSO_WM_SLIDE_ID" val="custom20231817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1817"/>
  <p:tag name="KSO_WM_SLIDE_TYPE" val="sectionTitle"/>
  <p:tag name="KSO_WM_SLIDE_SUBTYPE" val="pureTxt"/>
  <p:tag name="KSO_WM_SLIDE_LAYOUT" val="a_e"/>
  <p:tag name="KSO_WM_SLIDE_LAYOUT_CNT" val="1_1"/>
</p:tagLst>
</file>

<file path=ppt/tags/tag133.xml><?xml version="1.0" encoding="utf-8"?>
<p:tagLst xmlns:p="http://schemas.openxmlformats.org/presentationml/2006/main">
  <p:tag name="KSO_WM_DIAGRAM_VIRTUALLY_FRAME" val="{&quot;height&quot;:320.52732283464564,&quot;left&quot;:63.52,&quot;top&quot;:122.10897637795276,&quot;width&quot;:825.5163779527559}"/>
</p:tagLst>
</file>

<file path=ppt/tags/tag134.xml><?xml version="1.0" encoding="utf-8"?>
<p:tagLst xmlns:p="http://schemas.openxmlformats.org/presentationml/2006/main">
  <p:tag name="KSO_WM_DIAGRAM_VIRTUALLY_FRAME" val="{&quot;height&quot;:320.52732283464564,&quot;left&quot;:63.52,&quot;top&quot;:122.10897637795276,&quot;width&quot;:825.5163779527559}"/>
</p:tagLst>
</file>

<file path=ppt/tags/tag135.xml><?xml version="1.0" encoding="utf-8"?>
<p:tagLst xmlns:p="http://schemas.openxmlformats.org/presentationml/2006/main">
  <p:tag name="KSO_WM_DIAGRAM_VIRTUALLY_FRAME" val="{&quot;height&quot;:320.52732283464564,&quot;left&quot;:63.52,&quot;top&quot;:122.10897637795276,&quot;width&quot;:825.5163779527559}"/>
</p:tagLst>
</file>

<file path=ppt/tags/tag136.xml><?xml version="1.0" encoding="utf-8"?>
<p:tagLst xmlns:p="http://schemas.openxmlformats.org/presentationml/2006/main">
  <p:tag name="KSO_WM_DIAGRAM_VIRTUALLY_FRAME" val="{&quot;height&quot;:320.52732283464564,&quot;left&quot;:63.52,&quot;top&quot;:122.10897637795276,&quot;width&quot;:825.5163779527559}"/>
</p:tagLst>
</file>

<file path=ppt/tags/tag137.xml><?xml version="1.0" encoding="utf-8"?>
<p:tagLst xmlns:p="http://schemas.openxmlformats.org/presentationml/2006/main">
  <p:tag name="KSO_WM_DIAGRAM_VIRTUALLY_FRAME" val="{&quot;height&quot;:320.52732283464564,&quot;left&quot;:63.52,&quot;top&quot;:122.10897637795276,&quot;width&quot;:825.5163779527559}"/>
</p:tagLst>
</file>

<file path=ppt/tags/tag138.xml><?xml version="1.0" encoding="utf-8"?>
<p:tagLst xmlns:p="http://schemas.openxmlformats.org/presentationml/2006/main">
  <p:tag name="KSO_WM_DIAGRAM_VIRTUALLY_FRAME" val="{&quot;height&quot;:320.52732283464564,&quot;left&quot;:63.52,&quot;top&quot;:122.10897637795276,&quot;width&quot;:825.5163779527559}"/>
</p:tagLst>
</file>

<file path=ppt/tags/tag139.xml><?xml version="1.0" encoding="utf-8"?>
<p:tagLst xmlns:p="http://schemas.openxmlformats.org/presentationml/2006/main">
  <p:tag name="KSO_WM_DIAGRAM_VIRTUALLY_FRAME" val="{&quot;height&quot;:320.52732283464564,&quot;left&quot;:63.52,&quot;top&quot;:122.10897637795276,&quot;width&quot;:825.5163779527559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40.xml><?xml version="1.0" encoding="utf-8"?>
<p:tagLst xmlns:p="http://schemas.openxmlformats.org/presentationml/2006/main">
  <p:tag name="KSO_WM_DIAGRAM_VIRTUALLY_FRAME" val="{&quot;height&quot;:320.52732283464564,&quot;left&quot;:63.52,&quot;top&quot;:122.10897637795276,&quot;width&quot;:825.5163779527559}"/>
</p:tagLst>
</file>

<file path=ppt/tags/tag141.xml><?xml version="1.0" encoding="utf-8"?>
<p:tagLst xmlns:p="http://schemas.openxmlformats.org/presentationml/2006/main">
  <p:tag name="KSO_WM_DIAGRAM_VIRTUALLY_FRAME" val="{&quot;height&quot;:320.52732283464564,&quot;left&quot;:63.52,&quot;top&quot;:122.10897637795276,&quot;width&quot;:825.5163779527559}"/>
</p:tagLst>
</file>

<file path=ppt/tags/tag142.xml><?xml version="1.0" encoding="utf-8"?>
<p:tagLst xmlns:p="http://schemas.openxmlformats.org/presentationml/2006/main">
  <p:tag name="KSO_WM_DIAGRAM_VIRTUALLY_FRAME" val="{&quot;height&quot;:320.52732283464564,&quot;left&quot;:63.52,&quot;top&quot;:122.10897637795276,&quot;width&quot;:825.5163779527559}"/>
</p:tagLst>
</file>

<file path=ppt/tags/tag14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471*4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231_1*l_h_d*1_1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71.7520446777344,&quot;left&quot;:108.02290590781868,&quot;top&quot;:125.01921388160527,&quot;width&quot;:743.974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VCG211272522170&quot;}*auto_gallery_ai_v2.1.1_ONLINE*1747981681011_99bc4d_325888b50bd1-slide-24"/>
  <p:tag name="KSO_WM_UNIT_LINE_FILL_TYPE" val="2"/>
  <p:tag name="KSO_WM_UNIT_USESOURCEFORMAT_APPLY" val="0"/>
</p:tagLst>
</file>

<file path=ppt/tags/tag14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471*4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231_1*l_h_d*1_2_1"/>
  <p:tag name="KSO_WM_TEMPLATE_CATEGORY" val="diagram"/>
  <p:tag name="KSO_WM_TEMPLATE_INDEX" val="20233231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71.7520446777344,&quot;left&quot;:108.02290590781868,&quot;top&quot;:125.01921388160527,&quot;width&quot;:743.974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{&quot;ai_type&quot;:&quot;generate_ppt&quot;,&quot;id&quot;:&quot;VCG211356257409&quot;}*auto_gallery_ai_v2.1.1_ONLINE*1747981681011_99bc4d_325888b50bd1-slide-24"/>
  <p:tag name="KSO_WM_UNIT_LINE_FILL_TYPE" val="2"/>
  <p:tag name="KSO_WM_UNIT_USESOURCEFORMAT_APPLY" val="0"/>
</p:tagLst>
</file>

<file path=ppt/tags/tag145.xml><?xml version="1.0" encoding="utf-8"?>
<p:tagLst xmlns:p="http://schemas.openxmlformats.org/presentationml/2006/main">
  <p:tag name="KSO_WM_DIAGRAM_VIRTUALLY_FRAME" val="{&quot;height&quot;:287.01354330708665,&quot;left&quot;:52.256377952755905,&quot;top&quot;:195.98645669291338,&quot;width&quot;:854.4871653543307}"/>
</p:tagLst>
</file>

<file path=ppt/tags/tag146.xml><?xml version="1.0" encoding="utf-8"?>
<p:tagLst xmlns:p="http://schemas.openxmlformats.org/presentationml/2006/main">
  <p:tag name="KSO_WM_DIAGRAM_VIRTUALLY_FRAME" val="{&quot;height&quot;:287.01354330708665,&quot;left&quot;:52.256377952755905,&quot;top&quot;:195.98645669291338,&quot;width&quot;:854.4871653543307}"/>
</p:tagLst>
</file>

<file path=ppt/tags/tag147.xml><?xml version="1.0" encoding="utf-8"?>
<p:tagLst xmlns:p="http://schemas.openxmlformats.org/presentationml/2006/main">
  <p:tag name="KSO_WM_DIAGRAM_VIRTUALLY_FRAME" val="{&quot;height&quot;:287.01354330708665,&quot;left&quot;:52.256377952755905,&quot;top&quot;:195.98645669291338,&quot;width&quot;:854.4871653543307}"/>
</p:tagLst>
</file>

<file path=ppt/tags/tag148.xml><?xml version="1.0" encoding="utf-8"?>
<p:tagLst xmlns:p="http://schemas.openxmlformats.org/presentationml/2006/main">
  <p:tag name="KSO_WM_DIAGRAM_VIRTUALLY_FRAME" val="{&quot;height&quot;:287.01354330708665,&quot;left&quot;:52.256377952755905,&quot;top&quot;:195.98645669291338,&quot;width&quot;:854.4871653543307}"/>
</p:tagLst>
</file>

<file path=ppt/tags/tag149.xml><?xml version="1.0" encoding="utf-8"?>
<p:tagLst xmlns:p="http://schemas.openxmlformats.org/presentationml/2006/main">
  <p:tag name="KSO_WM_DIAGRAM_VIRTUALLY_FRAME" val="{&quot;height&quot;:287.01354330708665,&quot;left&quot;:52.256377952755905,&quot;top&quot;:195.98645669291338,&quot;width&quot;:854.4871653543307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150.xml><?xml version="1.0" encoding="utf-8"?>
<p:tagLst xmlns:p="http://schemas.openxmlformats.org/presentationml/2006/main">
  <p:tag name="KSO_WM_DIAGRAM_VIRTUALLY_FRAME" val="{&quot;height&quot;:287.01354330708665,&quot;left&quot;:52.256377952755905,&quot;top&quot;:195.98645669291338,&quot;width&quot;:854.4871653543307}"/>
</p:tagLst>
</file>

<file path=ppt/tags/tag151.xml><?xml version="1.0" encoding="utf-8"?>
<p:tagLst xmlns:p="http://schemas.openxmlformats.org/presentationml/2006/main">
  <p:tag name="KSO_WM_DIAGRAM_VIRTUALLY_FRAME" val="{&quot;height&quot;:287.01354330708665,&quot;left&quot;:52.256377952755905,&quot;top&quot;:195.98645669291338,&quot;width&quot;:854.4871653543307}"/>
</p:tagLst>
</file>

<file path=ppt/tags/tag152.xml><?xml version="1.0" encoding="utf-8"?>
<p:tagLst xmlns:p="http://schemas.openxmlformats.org/presentationml/2006/main">
  <p:tag name="KSO_WM_DIAGRAM_VIRTUALLY_FRAME" val="{&quot;height&quot;:287.01354330708665,&quot;left&quot;:52.256377952755905,&quot;top&quot;:195.98645669291338,&quot;width&quot;:854.4871653543307}"/>
</p:tagLst>
</file>

<file path=ppt/tags/tag153.xml><?xml version="1.0" encoding="utf-8"?>
<p:tagLst xmlns:p="http://schemas.openxmlformats.org/presentationml/2006/main">
  <p:tag name="KSO_WM_DIAGRAM_VIRTUALLY_FRAME" val="{&quot;height&quot;:287.01354330708665,&quot;left&quot;:52.256377952755905,&quot;top&quot;:195.98645669291338,&quot;width&quot;:854.4871653543307}"/>
</p:tagLst>
</file>

<file path=ppt/tags/tag154.xml><?xml version="1.0" encoding="utf-8"?>
<p:tagLst xmlns:p="http://schemas.openxmlformats.org/presentationml/2006/main">
  <p:tag name="KSO_WM_DIAGRAM_VIRTUALLY_FRAME" val="{&quot;height&quot;:287.01354330708665,&quot;left&quot;:52.256377952755905,&quot;top&quot;:195.98645669291338,&quot;width&quot;:854.4871653543307}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7_9*a*1"/>
  <p:tag name="KSO_WM_TEMPLATE_CATEGORY" val="custom"/>
  <p:tag name="KSO_WM_TEMPLATE_INDEX" val="20231817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</p:tagLst>
</file>

<file path=ppt/tags/tag156.xml><?xml version="1.0" encoding="utf-8"?>
<p:tagLst xmlns:p="http://schemas.openxmlformats.org/presentationml/2006/main">
  <p:tag name="KSO_WM_SLIDE_ID" val="custom20231817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1817"/>
  <p:tag name="KSO_WM_SLIDE_TYPE" val="endPage"/>
  <p:tag name="KSO_WM_SLIDE_SUBTYPE" val="pureTxt"/>
  <p:tag name="KSO_WM_SLIDE_LAYOUT" val="a_f"/>
  <p:tag name="KSO_WM_SLIDE_LAYOUT_CNT" val="1_1"/>
</p:tagLst>
</file>

<file path=ppt/tags/tag157.xml><?xml version="1.0" encoding="utf-8"?>
<p:tagLst xmlns:p="http://schemas.openxmlformats.org/presentationml/2006/main">
  <p:tag name="KSO_WM_PRESENTATION_SOURCE" val="WPPAIGeneratePPT"/>
</p:tagLst>
</file>

<file path=ppt/tags/tag16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18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8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0"/>
  <p:tag name="KSO_WM_TEMPLATE_CATEGORY" val="custom"/>
  <p:tag name="KSO_WM_TEMPLATE_INDEX" val="20231817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90"/>
  <p:tag name="KSO_WM_TEMPLATE_CATEGORY" val="custom"/>
  <p:tag name="KSO_WM_TEMPLATE_INDEX" val="20231817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0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1817"/>
  <p:tag name="KSO_WM_TEMPLATE_THUMBS_INDEX" val="1、9"/>
</p:tagLst>
</file>

<file path=ppt/tags/tag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817_1*a*1"/>
  <p:tag name="KSO_WM_TEMPLATE_CATEGORY" val="custom"/>
  <p:tag name="KSO_WM_TEMPLATE_INDEX" val="20231817"/>
  <p:tag name="KSO_WM_UNIT_LAYERLEVEL" val="1"/>
  <p:tag name="KSO_WM_TAG_VERSION" val="3.0"/>
  <p:tag name="KSO_WM_BEAUTIFY_FLAG" val="#wm#"/>
  <p:tag name="KSO_WM_UNIT_PRESET_TEXT" val="添加文档标题"/>
  <p:tag name="KSO_WM_UNIT_TEXT_TYPE" val="1"/>
</p:tagLst>
</file>

<file path=ppt/tags/tag62.xml><?xml version="1.0" encoding="utf-8"?>
<p:tagLst xmlns:p="http://schemas.openxmlformats.org/presentationml/2006/main">
  <p:tag name="KSO_WM_UNIT_SUBTYPE" val="b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custom20231817_1*f*4"/>
  <p:tag name="KSO_WM_TEMPLATE_CATEGORY" val="custom"/>
  <p:tag name="KSO_WM_TEMPLATE_INDEX" val="20231817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SLIDE_ID" val="custom20231817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1817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7_6*a*1"/>
  <p:tag name="KSO_WM_TEMPLATE_CATEGORY" val="custom"/>
  <p:tag name="KSO_WM_TEMPLATE_INDEX" val="20231817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10"/>
  <p:tag name="KSO_WM_DIAGRAM_GROUP_CODE" val="l1-1"/>
  <p:tag name="KSO_WM_UNIT_TYPE" val="a"/>
  <p:tag name="KSO_WM_UNIT_INDEX" val="1"/>
  <p:tag name="KSO_WM_UNIT_TEXT_FILL_FORE_SCHEMECOLOR_INDEX" val="15"/>
  <p:tag name="KSO_WM_UNIT_TEXT_FILL_TYPE" val="1"/>
  <p:tag name="KSO_WM_UNIT_USESOURCEFORMAT_APPLY" val="0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7_6*l_h_a*1_1_1"/>
  <p:tag name="KSO_WM_TEMPLATE_CATEGORY" val="custom"/>
  <p:tag name="KSO_WM_TEMPLATE_INDEX" val="20231817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DIAGRAM_GROUP_CODE" val="l1-1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417.0280582165622,&quot;left&quot;:16.55,&quot;top&quot;:100.8,&quot;width&quot;:516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7_6*l_h_a*1_2_1"/>
  <p:tag name="KSO_WM_TEMPLATE_CATEGORY" val="custom"/>
  <p:tag name="KSO_WM_TEMPLATE_INDEX" val="20231817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DIAGRAM_GROUP_CODE" val="l1-1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417.0280582165622,&quot;left&quot;:16.55,&quot;top&quot;:100.8,&quot;width&quot;:516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7_6*l_h_a*1_4_1"/>
  <p:tag name="KSO_WM_TEMPLATE_CATEGORY" val="custom"/>
  <p:tag name="KSO_WM_TEMPLATE_INDEX" val="20231817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PRESET_TEXT_INDEX" val="0"/>
  <p:tag name="KSO_WM_UNIT_PRESET_TEXT_LEN" val="0"/>
  <p:tag name="KSO_WM_UNIT_NOCLEAR" val="0"/>
  <p:tag name="KSO_WM_DIAGRAM_GROUP_CODE" val="l1-1"/>
  <p:tag name="KSO_WM_UNIT_TYPE" val="l_h_a"/>
  <p:tag name="KSO_WM_UNIT_INDEX" val="1_4_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417.0280582165622,&quot;left&quot;:16.55,&quot;top&quot;:100.8,&quot;width&quot;:516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68.xml><?xml version="1.0" encoding="utf-8"?>
<p:tagLst xmlns:p="http://schemas.openxmlformats.org/presentationml/2006/main">
  <p:tag name="KSO_WM_SLIDE_ID" val="custom20231817_6"/>
  <p:tag name="KSO_WM_TEMPLATE_SUBCATEGORY" val="0"/>
  <p:tag name="KSO_WM_TEMPLATE_MASTER_TYPE" val="0"/>
  <p:tag name="KSO_WM_TEMPLATE_COLOR_TYPE" val="0"/>
  <p:tag name="KSO_WM_SLIDE_ITEM_CNT" val="6"/>
  <p:tag name="KSO_WM_SLIDE_INDEX" val="6"/>
  <p:tag name="KSO_WM_TAG_VERSION" val="3.0"/>
  <p:tag name="KSO_WM_BEAUTIFY_FLAG" val="#wm#"/>
  <p:tag name="KSO_WM_TEMPLATE_CATEGORY" val="custom"/>
  <p:tag name="KSO_WM_TEMPLATE_INDEX" val="20231817"/>
  <p:tag name="KSO_WM_DIAGRAM_GROUP_CODE" val="l1-1"/>
  <p:tag name="KSO_WM_SLIDE_DIAGTYPE" val="l"/>
  <p:tag name="KSO_WM_SLIDE_LAYOUT" val="a_l"/>
  <p:tag name="KSO_WM_SLIDE_LAYOUT_CNT" val="1_1"/>
  <p:tag name="KSO_WM_SLIDE_TYPE" val="contents"/>
  <p:tag name="KSO_WM_SLIDE_SUBTYPE" val="diag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7_7*a*1"/>
  <p:tag name="KSO_WM_TEMPLATE_CATEGORY" val="custom"/>
  <p:tag name="KSO_WM_TEMPLATE_INDEX" val="20231817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  <p:tag name="KSO_WM_UNIT_TEXT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70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817_7*e*1"/>
  <p:tag name="KSO_WM_TEMPLATE_CATEGORY" val="custom"/>
  <p:tag name="KSO_WM_TEMPLATE_INDEX" val="20231817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</p:tagLst>
</file>

<file path=ppt/tags/tag71.xml><?xml version="1.0" encoding="utf-8"?>
<p:tagLst xmlns:p="http://schemas.openxmlformats.org/presentationml/2006/main">
  <p:tag name="KSO_WM_SLIDE_ID" val="custom20231817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1817"/>
  <p:tag name="KSO_WM_SLIDE_TYPE" val="sectionTitle"/>
  <p:tag name="KSO_WM_SLIDE_SUBTYPE" val="pureTxt"/>
  <p:tag name="KSO_WM_SLIDE_LAYOUT" val="a_e"/>
  <p:tag name="KSO_WM_SLIDE_LAYOUT_CNT" val="1_1"/>
</p:tagLst>
</file>

<file path=ppt/tags/tag72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VALUE" val="695*24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339_1*d*1"/>
  <p:tag name="KSO_WM_TEMPLATE_CATEGORY" val="custom"/>
  <p:tag name="KSO_WM_TEMPLATE_INDEX" val="20231339"/>
  <p:tag name="KSO_WM_UNIT_LAYERLEVEL" val="1"/>
  <p:tag name="KSO_WM_TAG_VERSION" val="3.0"/>
  <p:tag name="KSO_WM_BEAUTIFY_FLAG" val="#wm#"/>
  <p:tag name="KSO_WM_UNIT_PICTURE_SUBTYPE" val="b"/>
  <p:tag name="MH_PIC_SOURCE_TYPE" val="generate_slide_ai*{&quot;ai_type&quot;:&quot;generate_ppt&quot;,&quot;id&quot;:&quot;&quot;}*auto_ai_ai_v2.1.1_ONLINE*1747981681011_99bc4d_325888b50bd1-slide-4"/>
</p:tagLst>
</file>

<file path=ppt/tags/tag73.xml><?xml version="1.0" encoding="utf-8"?>
<p:tagLst xmlns:p="http://schemas.openxmlformats.org/presentationml/2006/main">
  <p:tag name="KSO_WM_SLIDE_ID" val="custom20231339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1817"/>
  <p:tag name="KSO_WM_SLIDE_TYPE" val="text"/>
  <p:tag name="KSO_WM_SLIDE_SUBTYPE" val="picTxt"/>
  <p:tag name="KSO_WM_SLIDE_SIZE" val="911*540"/>
  <p:tag name="KSO_WM_SLIDE_POSITION" val="0*0"/>
  <p:tag name="KSO_WM_SLIDE_LAYOUT" val="a_d_f"/>
  <p:tag name="KSO_WM_SLIDE_LAYOUT_CNT" val="1_1_1"/>
  <p:tag name="KSO_WM_SPECIAL_SOURCE" val="bdnull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973_1*a*1"/>
  <p:tag name="KSO_WM_TEMPLATE_CATEGORY" val="diagram"/>
  <p:tag name="KSO_WM_TEMPLATE_INDEX" val="20231973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7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3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7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3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7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3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7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3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7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973_3*l_h_i*1_3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73_3*l_h_f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5"/>
  <p:tag name="KSO_WM_UNIT_TEXT_TYPE" val="1"/>
  <p:tag name="KSO_WM_UNIT_TEXT_LAYER_COUNT" val="1"/>
  <p:tag name="KSO_WM_UNIT_PRESET_TEXT" val="单击此处添加文本具体内容，简明扼要地阐述您的观点。根据需要可酌情增减文字内容"/>
  <p:tag name="KSO_WM_UNIT_TEXT_FILL_FORE_SCHEMECOLOR_INDEX" val="1"/>
  <p:tag name="KSO_WM_UNIT_TEXT_FILL_TYPE" val="1"/>
  <p:tag name="KSO_WM_UNIT_USESOURCEFORMAT_APPLY" val="0"/>
</p:tagLst>
</file>

<file path=ppt/tags/tag8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73_3*l_h_i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3"/>
  <p:tag name="KSO_WM_UNIT_FILL_TYPE" val="1"/>
  <p:tag name="KSO_WM_UNIT_FILL_FORE_SCHEMECOLOR_INDEX" val="5"/>
  <p:tag name="KSO_WM_UNIT_FILL_FORE_SCHEMECOLOR_INDEX_BRIGHTNESS" val="0"/>
  <p:tag name="KSO_WM_UNIT_USESOURCEFORMAT_APPLY" val="0"/>
</p:tagLst>
</file>

<file path=ppt/tags/tag8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3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8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3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8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73_3*l_h_i*1_3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8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3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8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3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8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73_3*l_h_a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87.8355905511811,&quot;top&quot;:133.5000454735944,&quot;width&quot;:861.86448818897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8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46*11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233_1*l_h_d*1_2_1"/>
  <p:tag name="KSO_WM_TEMPLATE_CATEGORY" val="diagram"/>
  <p:tag name="KSO_WM_TEMPLATE_INDEX" val="20233233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48.5748031496063,&quot;left&quot;:54.750078740157484,&quot;top&quot;:124.98299212598424,&quot;width&quot;:850.4374803149607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&quot;}*auto_ai_ai_v2.1.1_ONLINE*1747981681011_99bc4d_325888b50bd1-slide-18"/>
  <p:tag name="KSO_WM_UNIT_LINE_FILL_TYPE" val="2"/>
  <p:tag name="KSO_WM_UNIT_USESOURCEFORMAT_APPLY" val="0"/>
</p:tagLst>
</file>

<file path=ppt/tags/tag89.xml><?xml version="1.0" encoding="utf-8"?>
<p:tagLst xmlns:p="http://schemas.openxmlformats.org/presentationml/2006/main">
  <p:tag name="KSO_WM_SLIDE_ID" val="diagram20231973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850.35*326.55"/>
  <p:tag name="KSO_WM_SLIDE_POSITION" val="54.85*131.9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1817"/>
  <p:tag name="KSO_WM_SLIDE_LAYOUT" val="a_l"/>
  <p:tag name="KSO_WM_SLIDE_LAYOUT_CNT" val="1_1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TABLE_ENDDRAG_ORIGIN_RECT" val="636*474"/>
  <p:tag name="TABLE_ENDDRAG_RECT" val="15*59*636*474"/>
</p:tagLst>
</file>

<file path=ppt/tags/tag9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546*118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233_1*l_h_d*1_1_1"/>
  <p:tag name="KSO_WM_TEMPLATE_CATEGORY" val="diagram"/>
  <p:tag name="KSO_WM_TEMPLATE_INDEX" val="20233233"/>
  <p:tag name="KSO_WM_UNIT_LAYERLEVEL" val="1_1_1"/>
  <p:tag name="KSO_WM_TAG_VERSION" val="3.0"/>
  <p:tag name="KSO_WM_DIAGRAM_MAX_ITEMCNT" val="2"/>
  <p:tag name="KSO_WM_DIAGRAM_MIN_ITEMCNT" val="2"/>
  <p:tag name="KSO_WM_DIAGRAM_VIRTUALLY_FRAME" val="{&quot;height&quot;:348.5748031496063,&quot;left&quot;:54.750078740157484,&quot;top&quot;:124.98299212598424,&quot;width&quot;:850.4374803149607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PICTURE_SUBTYPE" val="b"/>
  <p:tag name="MH_PIC_SOURCE_TYPE" val="generate_slide_ai*{&quot;ai_type&quot;:&quot;generate_ppt&quot;,&quot;id&quot;:&quot;&quot;}*auto_ai_ai_v2.1.1_ONLINE*1747981681011_99bc4d_325888b50bd1-slide-18"/>
  <p:tag name="KSO_WM_UNIT_LINE_FILL_TYPE" val="2"/>
  <p:tag name="KSO_WM_UNIT_USESOURCEFORMAT_APPLY" val="0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31817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817_7*a*1"/>
  <p:tag name="KSO_WM_TEMPLATE_CATEGORY" val="custom"/>
  <p:tag name="KSO_WM_TEMPLATE_INDEX" val="20231817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添加章节标题"/>
  <p:tag name="KSO_WM_UNIT_TEXT_TYPE" val="1"/>
</p:tagLst>
</file>

<file path=ppt/tags/tag94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1817_7*e*1"/>
  <p:tag name="KSO_WM_TEMPLATE_CATEGORY" val="custom"/>
  <p:tag name="KSO_WM_TEMPLATE_INDEX" val="20231817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</p:tagLst>
</file>

<file path=ppt/tags/tag95.xml><?xml version="1.0" encoding="utf-8"?>
<p:tagLst xmlns:p="http://schemas.openxmlformats.org/presentationml/2006/main">
  <p:tag name="KSO_WM_SLIDE_ID" val="custom20231817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1817"/>
  <p:tag name="KSO_WM_SLIDE_TYPE" val="sectionTitle"/>
  <p:tag name="KSO_WM_SLIDE_SUBTYPE" val="pureTxt"/>
  <p:tag name="KSO_WM_SLIDE_LAYOUT" val="a_e"/>
  <p:tag name="KSO_WM_SLIDE_LAYOUT_CNT" val="1_1"/>
</p:tagLst>
</file>

<file path=ppt/tags/tag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TEXT_TYPE" val="1"/>
  <p:tag name="KSO_WM_UNIT_PRESET_TEXT" val="单击此处添加标题"/>
  <p:tag name="KSO_WM_UNIT_TEXT_FILL_FORE_SCHEMECOLOR_INDEX" val="15"/>
  <p:tag name="KSO_WM_UNIT_TEXT_FILL_TYPE" val="1"/>
  <p:tag name="KSO_WM_UNIT_USESOURCEFORMAT_APPLY" val="0"/>
</p:tagLst>
</file>

<file path=ppt/tags/tag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1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8.6099212598425,&quot;left&quot;:34.25,&quot;top&quot;:107.79007874015747,&quot;width&quot;:889.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PICTURE_SUBTYPE" val="b"/>
  <p:tag name="KSO_WM_UNIT_LINE_FORE_SCHEMECOLOR_INDEX" val="13"/>
  <p:tag name="MH_PIC_SOURCE_TYPE" val="generate_slide_ai*{&quot;ai_type&quot;:&quot;generate_ppt&quot;,&quot;id&quot;:&quot;VCG41N1499979219&quot;}*auto_gallery_ai_v2.1.1_ONLINE*1747981681011_99bc4d_325888b50bd1-slide-8"/>
  <p:tag name="KSO_WM_UNIT_LINE_FILL_TYPE" val="2"/>
  <p:tag name="KSO_WM_UNIT_USESOURCEFORMAT_APPLY" val="0"/>
</p:tagLst>
</file>

<file path=ppt/tags/tag9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2*l_h_f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8.6099212598425,&quot;left&quot;:34.25,&quot;top&quot;:107.79007874015747,&quot;width&quot;:889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47_2*l_h_a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8.6099212598425,&quot;left&quot;:34.25,&quot;top&quot;:107.79007874015747,&quot;width&quot;:889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1_Office 主题​​">
  <a:themeElements>
    <a:clrScheme name="自定义 22">
      <a:dk1>
        <a:srgbClr val="000000"/>
      </a:dk1>
      <a:lt1>
        <a:srgbClr val="FFFFFF"/>
      </a:lt1>
      <a:dk2>
        <a:srgbClr val="45301C"/>
      </a:dk2>
      <a:lt2>
        <a:srgbClr val="FBE5C4"/>
      </a:lt2>
      <a:accent1>
        <a:srgbClr val="CDA290"/>
      </a:accent1>
      <a:accent2>
        <a:srgbClr val="BD917E"/>
      </a:accent2>
      <a:accent3>
        <a:srgbClr val="AD836C"/>
      </a:accent3>
      <a:accent4>
        <a:srgbClr val="9E775B"/>
      </a:accent4>
      <a:accent5>
        <a:srgbClr val="8E6E49"/>
      </a:accent5>
      <a:accent6>
        <a:srgbClr val="7E6637"/>
      </a:accent6>
      <a:hlink>
        <a:srgbClr val="304FFE"/>
      </a:hlink>
      <a:folHlink>
        <a:srgbClr val="492067"/>
      </a:folHlink>
    </a:clrScheme>
    <a:fontScheme name="自定义 9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2635</Words>
  <Application>WPS 演示</Application>
  <PresentationFormat/>
  <Paragraphs>166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Times New Roman</vt:lpstr>
      <vt:lpstr>DeepSeek-CJK-patch</vt:lpstr>
      <vt:lpstr>Segoe Print</vt:lpstr>
      <vt:lpstr>微软雅黑</vt:lpstr>
      <vt:lpstr>Source Han Sans</vt:lpstr>
      <vt:lpstr>Source Han Sans CN Bold</vt:lpstr>
      <vt:lpstr>OPPOSans H</vt:lpstr>
      <vt:lpstr>Arial Unicode MS</vt:lpstr>
      <vt:lpstr>Calibri</vt:lpstr>
      <vt:lpstr>1_Office 主题​​</vt:lpstr>
      <vt:lpstr>Beef Board Noodles 牛肉板面</vt:lpstr>
      <vt:lpstr>Content</vt:lpstr>
      <vt:lpstr>Origin and development of Beef Board Noodles </vt:lpstr>
      <vt:lpstr>PowerPoint 演示文稿</vt:lpstr>
      <vt:lpstr>Development</vt:lpstr>
      <vt:lpstr>Major Regional Varieties</vt:lpstr>
      <vt:lpstr>Preparation Method</vt:lpstr>
      <vt:lpstr>Dough Preparation</vt:lpstr>
      <vt:lpstr>Beef Cooking</vt:lpstr>
      <vt:lpstr>Broth Preparation</vt:lpstr>
      <vt:lpstr>Noodle Shaping</vt:lpstr>
      <vt:lpstr>PowerPoint 演示文稿</vt:lpstr>
      <vt:lpstr>Cultural Significance</vt:lpstr>
      <vt:lpstr>PowerPoint 演示文稿</vt:lpstr>
      <vt:lpstr>PowerPoint 演示文稿</vt:lpstr>
      <vt:lpstr>Thanks for your listening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WPS_1602066233</cp:lastModifiedBy>
  <cp:revision>19</cp:revision>
  <dcterms:created xsi:type="dcterms:W3CDTF">2025-03-21T07:02:00Z</dcterms:created>
  <dcterms:modified xsi:type="dcterms:W3CDTF">2025-05-26T15:18:48Z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50DE82865C554B2492A57AEA9B8A128B_13</vt:lpwstr>
  </property>
  <property fmtid="{D5CDD505-2E9C-101B-9397-08002B2CF9AE}" pid="3" name="KSOProductBuildVer">
    <vt:lpwstr>2052-12.1.0.21171</vt:lpwstr>
  </property>
</Properties>
</file>