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11"/>
  </p:notesMasterIdLst>
  <p:sldIdLst>
    <p:sldId id="264" r:id="rId3"/>
    <p:sldId id="257" r:id="rId4"/>
    <p:sldId id="258" r:id="rId5"/>
    <p:sldId id="259" r:id="rId6"/>
    <p:sldId id="260" r:id="rId7"/>
    <p:sldId id="261" r:id="rId8"/>
    <p:sldId id="262" r:id="rId9"/>
    <p:sldId id="289" r:id="rId1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1" y="23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72F6E-0BB9-4525-9BC3-0B55032E0F57}" type="datetimeFigureOut">
              <a:rPr lang="zh-CN" altLang="en-US" smtClean="0"/>
              <a:t>2025/7/5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AE882-B8A3-4CCE-A24E-D551536393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79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0630E3-1785-4ECD-AC1F-C7AF4F3EFC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291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0630E3-1785-4ECD-AC1F-C7AF4F3EFC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657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52525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52525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94310" y="261365"/>
            <a:ext cx="11805285" cy="6337300"/>
          </a:xfrm>
          <a:custGeom>
            <a:avLst/>
            <a:gdLst/>
            <a:ahLst/>
            <a:cxnLst/>
            <a:rect l="l" t="t" r="r" b="b"/>
            <a:pathLst>
              <a:path w="11805285" h="6337300">
                <a:moveTo>
                  <a:pt x="0" y="509015"/>
                </a:moveTo>
                <a:lnTo>
                  <a:pt x="2329" y="459985"/>
                </a:lnTo>
                <a:lnTo>
                  <a:pt x="9177" y="412275"/>
                </a:lnTo>
                <a:lnTo>
                  <a:pt x="20329" y="366099"/>
                </a:lnTo>
                <a:lnTo>
                  <a:pt x="35572" y="321669"/>
                </a:lnTo>
                <a:lnTo>
                  <a:pt x="54693" y="279200"/>
                </a:lnTo>
                <a:lnTo>
                  <a:pt x="77479" y="238903"/>
                </a:lnTo>
                <a:lnTo>
                  <a:pt x="103716" y="200992"/>
                </a:lnTo>
                <a:lnTo>
                  <a:pt x="133190" y="165680"/>
                </a:lnTo>
                <a:lnTo>
                  <a:pt x="165690" y="133181"/>
                </a:lnTo>
                <a:lnTo>
                  <a:pt x="201000" y="103707"/>
                </a:lnTo>
                <a:lnTo>
                  <a:pt x="238909" y="77471"/>
                </a:lnTo>
                <a:lnTo>
                  <a:pt x="279203" y="54687"/>
                </a:lnTo>
                <a:lnTo>
                  <a:pt x="321668" y="35568"/>
                </a:lnTo>
                <a:lnTo>
                  <a:pt x="366091" y="20326"/>
                </a:lnTo>
                <a:lnTo>
                  <a:pt x="412259" y="9176"/>
                </a:lnTo>
                <a:lnTo>
                  <a:pt x="459959" y="2329"/>
                </a:lnTo>
                <a:lnTo>
                  <a:pt x="508977" y="0"/>
                </a:lnTo>
                <a:lnTo>
                  <a:pt x="11295888" y="0"/>
                </a:lnTo>
                <a:lnTo>
                  <a:pt x="11344918" y="2329"/>
                </a:lnTo>
                <a:lnTo>
                  <a:pt x="11392628" y="9176"/>
                </a:lnTo>
                <a:lnTo>
                  <a:pt x="11438804" y="20326"/>
                </a:lnTo>
                <a:lnTo>
                  <a:pt x="11483234" y="35568"/>
                </a:lnTo>
                <a:lnTo>
                  <a:pt x="11525703" y="54687"/>
                </a:lnTo>
                <a:lnTo>
                  <a:pt x="11566000" y="77471"/>
                </a:lnTo>
                <a:lnTo>
                  <a:pt x="11603911" y="103707"/>
                </a:lnTo>
                <a:lnTo>
                  <a:pt x="11639223" y="133181"/>
                </a:lnTo>
                <a:lnTo>
                  <a:pt x="11671722" y="165680"/>
                </a:lnTo>
                <a:lnTo>
                  <a:pt x="11701196" y="200992"/>
                </a:lnTo>
                <a:lnTo>
                  <a:pt x="11727432" y="238903"/>
                </a:lnTo>
                <a:lnTo>
                  <a:pt x="11750216" y="279200"/>
                </a:lnTo>
                <a:lnTo>
                  <a:pt x="11769335" y="321669"/>
                </a:lnTo>
                <a:lnTo>
                  <a:pt x="11784577" y="366099"/>
                </a:lnTo>
                <a:lnTo>
                  <a:pt x="11795727" y="412275"/>
                </a:lnTo>
                <a:lnTo>
                  <a:pt x="11802574" y="459985"/>
                </a:lnTo>
                <a:lnTo>
                  <a:pt x="11804904" y="509015"/>
                </a:lnTo>
                <a:lnTo>
                  <a:pt x="11804904" y="5827814"/>
                </a:lnTo>
                <a:lnTo>
                  <a:pt x="11802574" y="5876832"/>
                </a:lnTo>
                <a:lnTo>
                  <a:pt x="11795727" y="5924532"/>
                </a:lnTo>
                <a:lnTo>
                  <a:pt x="11784577" y="5970700"/>
                </a:lnTo>
                <a:lnTo>
                  <a:pt x="11769335" y="6015123"/>
                </a:lnTo>
                <a:lnTo>
                  <a:pt x="11750216" y="6057588"/>
                </a:lnTo>
                <a:lnTo>
                  <a:pt x="11727432" y="6097882"/>
                </a:lnTo>
                <a:lnTo>
                  <a:pt x="11701196" y="6135791"/>
                </a:lnTo>
                <a:lnTo>
                  <a:pt x="11671722" y="6171101"/>
                </a:lnTo>
                <a:lnTo>
                  <a:pt x="11639223" y="6203601"/>
                </a:lnTo>
                <a:lnTo>
                  <a:pt x="11603911" y="6233075"/>
                </a:lnTo>
                <a:lnTo>
                  <a:pt x="11566000" y="6259312"/>
                </a:lnTo>
                <a:lnTo>
                  <a:pt x="11525703" y="6282098"/>
                </a:lnTo>
                <a:lnTo>
                  <a:pt x="11483234" y="6301219"/>
                </a:lnTo>
                <a:lnTo>
                  <a:pt x="11438804" y="6316462"/>
                </a:lnTo>
                <a:lnTo>
                  <a:pt x="11392628" y="6327614"/>
                </a:lnTo>
                <a:lnTo>
                  <a:pt x="11344918" y="6334462"/>
                </a:lnTo>
                <a:lnTo>
                  <a:pt x="11295888" y="6336792"/>
                </a:lnTo>
                <a:lnTo>
                  <a:pt x="508977" y="6336792"/>
                </a:lnTo>
                <a:lnTo>
                  <a:pt x="459959" y="6334462"/>
                </a:lnTo>
                <a:lnTo>
                  <a:pt x="412259" y="6327614"/>
                </a:lnTo>
                <a:lnTo>
                  <a:pt x="366091" y="6316462"/>
                </a:lnTo>
                <a:lnTo>
                  <a:pt x="321668" y="6301219"/>
                </a:lnTo>
                <a:lnTo>
                  <a:pt x="279203" y="6282098"/>
                </a:lnTo>
                <a:lnTo>
                  <a:pt x="238909" y="6259312"/>
                </a:lnTo>
                <a:lnTo>
                  <a:pt x="201000" y="6233075"/>
                </a:lnTo>
                <a:lnTo>
                  <a:pt x="165690" y="6203601"/>
                </a:lnTo>
                <a:lnTo>
                  <a:pt x="133190" y="6171101"/>
                </a:lnTo>
                <a:lnTo>
                  <a:pt x="103716" y="6135791"/>
                </a:lnTo>
                <a:lnTo>
                  <a:pt x="77479" y="6097882"/>
                </a:lnTo>
                <a:lnTo>
                  <a:pt x="54693" y="6057588"/>
                </a:lnTo>
                <a:lnTo>
                  <a:pt x="35572" y="6015123"/>
                </a:lnTo>
                <a:lnTo>
                  <a:pt x="20329" y="5970700"/>
                </a:lnTo>
                <a:lnTo>
                  <a:pt x="9177" y="5924532"/>
                </a:lnTo>
                <a:lnTo>
                  <a:pt x="2329" y="5876832"/>
                </a:lnTo>
                <a:lnTo>
                  <a:pt x="0" y="5827814"/>
                </a:lnTo>
                <a:lnTo>
                  <a:pt x="0" y="509015"/>
                </a:lnTo>
                <a:close/>
              </a:path>
            </a:pathLst>
          </a:custGeom>
          <a:ln w="25400">
            <a:solidFill>
              <a:srgbClr val="D0D3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667255"/>
            <a:ext cx="12192000" cy="395935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4715" y="1872996"/>
            <a:ext cx="1979041" cy="183413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8367" y="2052827"/>
            <a:ext cx="1376464" cy="121462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52525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57344" y="-1"/>
            <a:ext cx="7534656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52525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9359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94310" y="261365"/>
            <a:ext cx="11805285" cy="6337300"/>
          </a:xfrm>
          <a:custGeom>
            <a:avLst/>
            <a:gdLst/>
            <a:ahLst/>
            <a:cxnLst/>
            <a:rect l="l" t="t" r="r" b="b"/>
            <a:pathLst>
              <a:path w="11805285" h="6337300">
                <a:moveTo>
                  <a:pt x="0" y="509015"/>
                </a:moveTo>
                <a:lnTo>
                  <a:pt x="2329" y="459985"/>
                </a:lnTo>
                <a:lnTo>
                  <a:pt x="9177" y="412275"/>
                </a:lnTo>
                <a:lnTo>
                  <a:pt x="20329" y="366099"/>
                </a:lnTo>
                <a:lnTo>
                  <a:pt x="35572" y="321669"/>
                </a:lnTo>
                <a:lnTo>
                  <a:pt x="54693" y="279200"/>
                </a:lnTo>
                <a:lnTo>
                  <a:pt x="77479" y="238903"/>
                </a:lnTo>
                <a:lnTo>
                  <a:pt x="103716" y="200992"/>
                </a:lnTo>
                <a:lnTo>
                  <a:pt x="133190" y="165680"/>
                </a:lnTo>
                <a:lnTo>
                  <a:pt x="165690" y="133181"/>
                </a:lnTo>
                <a:lnTo>
                  <a:pt x="201000" y="103707"/>
                </a:lnTo>
                <a:lnTo>
                  <a:pt x="238909" y="77471"/>
                </a:lnTo>
                <a:lnTo>
                  <a:pt x="279203" y="54687"/>
                </a:lnTo>
                <a:lnTo>
                  <a:pt x="321668" y="35568"/>
                </a:lnTo>
                <a:lnTo>
                  <a:pt x="366091" y="20326"/>
                </a:lnTo>
                <a:lnTo>
                  <a:pt x="412259" y="9176"/>
                </a:lnTo>
                <a:lnTo>
                  <a:pt x="459959" y="2329"/>
                </a:lnTo>
                <a:lnTo>
                  <a:pt x="508977" y="0"/>
                </a:lnTo>
                <a:lnTo>
                  <a:pt x="11295888" y="0"/>
                </a:lnTo>
                <a:lnTo>
                  <a:pt x="11344918" y="2329"/>
                </a:lnTo>
                <a:lnTo>
                  <a:pt x="11392628" y="9176"/>
                </a:lnTo>
                <a:lnTo>
                  <a:pt x="11438804" y="20326"/>
                </a:lnTo>
                <a:lnTo>
                  <a:pt x="11483234" y="35568"/>
                </a:lnTo>
                <a:lnTo>
                  <a:pt x="11525703" y="54687"/>
                </a:lnTo>
                <a:lnTo>
                  <a:pt x="11566000" y="77471"/>
                </a:lnTo>
                <a:lnTo>
                  <a:pt x="11603911" y="103707"/>
                </a:lnTo>
                <a:lnTo>
                  <a:pt x="11639223" y="133181"/>
                </a:lnTo>
                <a:lnTo>
                  <a:pt x="11671722" y="165680"/>
                </a:lnTo>
                <a:lnTo>
                  <a:pt x="11701196" y="200992"/>
                </a:lnTo>
                <a:lnTo>
                  <a:pt x="11727432" y="238903"/>
                </a:lnTo>
                <a:lnTo>
                  <a:pt x="11750216" y="279200"/>
                </a:lnTo>
                <a:lnTo>
                  <a:pt x="11769335" y="321669"/>
                </a:lnTo>
                <a:lnTo>
                  <a:pt x="11784577" y="366099"/>
                </a:lnTo>
                <a:lnTo>
                  <a:pt x="11795727" y="412275"/>
                </a:lnTo>
                <a:lnTo>
                  <a:pt x="11802574" y="459985"/>
                </a:lnTo>
                <a:lnTo>
                  <a:pt x="11804904" y="509015"/>
                </a:lnTo>
                <a:lnTo>
                  <a:pt x="11804904" y="5827814"/>
                </a:lnTo>
                <a:lnTo>
                  <a:pt x="11802574" y="5876832"/>
                </a:lnTo>
                <a:lnTo>
                  <a:pt x="11795727" y="5924532"/>
                </a:lnTo>
                <a:lnTo>
                  <a:pt x="11784577" y="5970700"/>
                </a:lnTo>
                <a:lnTo>
                  <a:pt x="11769335" y="6015123"/>
                </a:lnTo>
                <a:lnTo>
                  <a:pt x="11750216" y="6057588"/>
                </a:lnTo>
                <a:lnTo>
                  <a:pt x="11727432" y="6097882"/>
                </a:lnTo>
                <a:lnTo>
                  <a:pt x="11701196" y="6135791"/>
                </a:lnTo>
                <a:lnTo>
                  <a:pt x="11671722" y="6171101"/>
                </a:lnTo>
                <a:lnTo>
                  <a:pt x="11639223" y="6203601"/>
                </a:lnTo>
                <a:lnTo>
                  <a:pt x="11603911" y="6233075"/>
                </a:lnTo>
                <a:lnTo>
                  <a:pt x="11566000" y="6259312"/>
                </a:lnTo>
                <a:lnTo>
                  <a:pt x="11525703" y="6282098"/>
                </a:lnTo>
                <a:lnTo>
                  <a:pt x="11483234" y="6301219"/>
                </a:lnTo>
                <a:lnTo>
                  <a:pt x="11438804" y="6316462"/>
                </a:lnTo>
                <a:lnTo>
                  <a:pt x="11392628" y="6327614"/>
                </a:lnTo>
                <a:lnTo>
                  <a:pt x="11344918" y="6334462"/>
                </a:lnTo>
                <a:lnTo>
                  <a:pt x="11295888" y="6336792"/>
                </a:lnTo>
                <a:lnTo>
                  <a:pt x="508977" y="6336792"/>
                </a:lnTo>
                <a:lnTo>
                  <a:pt x="459959" y="6334462"/>
                </a:lnTo>
                <a:lnTo>
                  <a:pt x="412259" y="6327614"/>
                </a:lnTo>
                <a:lnTo>
                  <a:pt x="366091" y="6316462"/>
                </a:lnTo>
                <a:lnTo>
                  <a:pt x="321668" y="6301219"/>
                </a:lnTo>
                <a:lnTo>
                  <a:pt x="279203" y="6282098"/>
                </a:lnTo>
                <a:lnTo>
                  <a:pt x="238909" y="6259312"/>
                </a:lnTo>
                <a:lnTo>
                  <a:pt x="201000" y="6233075"/>
                </a:lnTo>
                <a:lnTo>
                  <a:pt x="165690" y="6203601"/>
                </a:lnTo>
                <a:lnTo>
                  <a:pt x="133190" y="6171101"/>
                </a:lnTo>
                <a:lnTo>
                  <a:pt x="103716" y="6135791"/>
                </a:lnTo>
                <a:lnTo>
                  <a:pt x="77479" y="6097882"/>
                </a:lnTo>
                <a:lnTo>
                  <a:pt x="54693" y="6057588"/>
                </a:lnTo>
                <a:lnTo>
                  <a:pt x="35572" y="6015123"/>
                </a:lnTo>
                <a:lnTo>
                  <a:pt x="20329" y="5970700"/>
                </a:lnTo>
                <a:lnTo>
                  <a:pt x="9177" y="5924532"/>
                </a:lnTo>
                <a:lnTo>
                  <a:pt x="2329" y="5876832"/>
                </a:lnTo>
                <a:lnTo>
                  <a:pt x="0" y="5827814"/>
                </a:lnTo>
                <a:lnTo>
                  <a:pt x="0" y="509015"/>
                </a:lnTo>
                <a:close/>
              </a:path>
            </a:pathLst>
          </a:custGeom>
          <a:ln w="25400">
            <a:solidFill>
              <a:srgbClr val="D0D3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0" y="324611"/>
            <a:ext cx="10858500" cy="704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52525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788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0.jpg"/><Relationship Id="rId5" Type="http://schemas.openxmlformats.org/officeDocument/2006/relationships/image" Target="../media/image25.png"/><Relationship Id="rId10" Type="http://schemas.openxmlformats.org/officeDocument/2006/relationships/image" Target="../media/image29.jpg"/><Relationship Id="rId4" Type="http://schemas.openxmlformats.org/officeDocument/2006/relationships/image" Target="../media/image24.png"/><Relationship Id="rId9" Type="http://schemas.openxmlformats.org/officeDocument/2006/relationships/image" Target="../media/image2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alphaModFix/>
          </a:blip>
          <a:srcRect b="9351"/>
          <a:stretch>
            <a:fillRect/>
          </a:stretch>
        </p:blipFill>
        <p:spPr>
          <a:xfrm>
            <a:off x="4657836" y="-1"/>
            <a:ext cx="7565427" cy="6858001"/>
          </a:xfrm>
          <a:custGeom>
            <a:avLst/>
            <a:gdLst>
              <a:gd name="connsiteX0" fmla="*/ 0 w 7565427"/>
              <a:gd name="connsiteY0" fmla="*/ 0 h 6858001"/>
              <a:gd name="connsiteX1" fmla="*/ 7565427 w 7565427"/>
              <a:gd name="connsiteY1" fmla="*/ 0 h 6858001"/>
              <a:gd name="connsiteX2" fmla="*/ 7565427 w 7565427"/>
              <a:gd name="connsiteY2" fmla="*/ 6858001 h 6858001"/>
              <a:gd name="connsiteX3" fmla="*/ 0 w 7565427"/>
              <a:gd name="connsiteY3" fmla="*/ 6858001 h 6858001"/>
            </a:gdLst>
            <a:ahLst/>
            <a:cxnLst/>
            <a:rect l="l" t="t" r="r" b="b"/>
            <a:pathLst>
              <a:path w="7565427" h="6858001">
                <a:moveTo>
                  <a:pt x="0" y="0"/>
                </a:moveTo>
                <a:lnTo>
                  <a:pt x="7565427" y="0"/>
                </a:lnTo>
                <a:lnTo>
                  <a:pt x="7565427" y="6858001"/>
                </a:lnTo>
                <a:lnTo>
                  <a:pt x="0" y="6858001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22006" y="-1"/>
            <a:ext cx="12211963" cy="6858000"/>
          </a:xfrm>
          <a:prstGeom prst="rect">
            <a:avLst/>
          </a:prstGeom>
          <a:gradFill>
            <a:gsLst>
              <a:gs pos="30000">
                <a:schemeClr val="accent1">
                  <a:alpha val="0"/>
                </a:schemeClr>
              </a:gs>
              <a:gs pos="62000">
                <a:schemeClr val="accent1">
                  <a:lumMod val="75000"/>
                </a:schemeClr>
              </a:gs>
            </a:gsLst>
            <a:lin ang="108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309147" y="1837506"/>
            <a:ext cx="7349720" cy="74348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670" tIns="49835" rIns="99670" bIns="49835" rtlCol="0" anchor="t"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900" b="0" i="0" u="none" strike="noStrike" kern="1200" cap="none" spc="0" normalizeH="0" baseline="0" noProof="0" dirty="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Source Han Sans CN Bold"/>
                <a:ea typeface="Source Han Sans CN Bold"/>
                <a:cs typeface="Source Han Sans CN Bold"/>
              </a:rPr>
              <a:t>China's Four Great 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900" b="0" i="0" u="none" strike="noStrike" kern="1200" cap="none" spc="0" normalizeH="0" baseline="0" noProof="0" dirty="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Source Han Sans CN Bold"/>
                <a:ea typeface="Source Han Sans CN Bold"/>
                <a:cs typeface="Source Han Sans CN Bold"/>
              </a:rPr>
              <a:t> New Inventions</a:t>
            </a: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标题 1"/>
          <p:cNvSpPr txBox="1"/>
          <p:nvPr/>
        </p:nvSpPr>
        <p:spPr>
          <a:xfrm>
            <a:off x="420541" y="5099593"/>
            <a:ext cx="2135859" cy="483809"/>
          </a:xfrm>
          <a:prstGeom prst="roundRect">
            <a:avLst>
              <a:gd name="adj" fmla="val 10367"/>
            </a:avLst>
          </a:prstGeom>
          <a:solidFill>
            <a:schemeClr val="bg1"/>
          </a:solidFill>
          <a:ln w="25400" cap="sq">
            <a:solidFill>
              <a:schemeClr val="accent1">
                <a:lumMod val="40000"/>
                <a:lumOff val="60000"/>
                <a:alpha val="10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标题 1"/>
          <p:cNvSpPr txBox="1"/>
          <p:nvPr/>
        </p:nvSpPr>
        <p:spPr>
          <a:xfrm>
            <a:off x="420541" y="5099593"/>
            <a:ext cx="513482" cy="483809"/>
          </a:xfrm>
          <a:prstGeom prst="roundRect">
            <a:avLst>
              <a:gd name="adj" fmla="val 10367"/>
            </a:avLst>
          </a:prstGeom>
          <a:solidFill>
            <a:schemeClr val="bg1"/>
          </a:solidFill>
          <a:ln w="25400" cap="sq">
            <a:solidFill>
              <a:schemeClr val="accent1">
                <a:lumMod val="40000"/>
                <a:lumOff val="6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标题 1"/>
          <p:cNvSpPr txBox="1"/>
          <p:nvPr/>
        </p:nvSpPr>
        <p:spPr>
          <a:xfrm>
            <a:off x="1024990" y="5240323"/>
            <a:ext cx="1599073" cy="2308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500" b="0" i="0" u="none" strike="noStrike" kern="1200" cap="none" spc="0" normalizeH="0" baseline="0" noProof="0" dirty="0">
                <a:ln w="12700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ource Han Sans"/>
                <a:cs typeface="Times New Roman" panose="02020603050405020304" pitchFamily="18" charset="0"/>
              </a:rPr>
              <a:t>Yang Yue</a:t>
            </a: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标题 1"/>
          <p:cNvSpPr txBox="1"/>
          <p:nvPr/>
        </p:nvSpPr>
        <p:spPr>
          <a:xfrm>
            <a:off x="521594" y="5172849"/>
            <a:ext cx="311377" cy="337297"/>
          </a:xfrm>
          <a:custGeom>
            <a:avLst/>
            <a:gdLst>
              <a:gd name="connsiteX0" fmla="*/ 332293 w 664672"/>
              <a:gd name="connsiteY0" fmla="*/ 387672 h 720001"/>
              <a:gd name="connsiteX1" fmla="*/ 660804 w 664672"/>
              <a:gd name="connsiteY1" fmla="*/ 598902 h 720001"/>
              <a:gd name="connsiteX2" fmla="*/ 563560 w 664672"/>
              <a:gd name="connsiteY2" fmla="*/ 720001 h 720001"/>
              <a:gd name="connsiteX3" fmla="*/ 101112 w 664672"/>
              <a:gd name="connsiteY3" fmla="*/ 720001 h 720001"/>
              <a:gd name="connsiteX4" fmla="*/ 3868 w 664672"/>
              <a:gd name="connsiteY4" fmla="*/ 598902 h 720001"/>
              <a:gd name="connsiteX5" fmla="*/ 332293 w 664672"/>
              <a:gd name="connsiteY5" fmla="*/ 387672 h 720001"/>
              <a:gd name="connsiteX6" fmla="*/ 332293 w 664672"/>
              <a:gd name="connsiteY6" fmla="*/ 0 h 720001"/>
              <a:gd name="connsiteX7" fmla="*/ 509517 w 664672"/>
              <a:gd name="connsiteY7" fmla="*/ 177224 h 720001"/>
              <a:gd name="connsiteX8" fmla="*/ 332293 w 664672"/>
              <a:gd name="connsiteY8" fmla="*/ 354448 h 720001"/>
              <a:gd name="connsiteX9" fmla="*/ 155069 w 664672"/>
              <a:gd name="connsiteY9" fmla="*/ 177224 h 720001"/>
              <a:gd name="connsiteX10" fmla="*/ 332293 w 664672"/>
              <a:gd name="connsiteY10" fmla="*/ 0 h 720001"/>
            </a:gdLst>
            <a:ahLst/>
            <a:cxnLst/>
            <a:rect l="l" t="t" r="r" b="b"/>
            <a:pathLst>
              <a:path w="664672" h="720001">
                <a:moveTo>
                  <a:pt x="332293" y="387672"/>
                </a:moveTo>
                <a:cubicBezTo>
                  <a:pt x="550549" y="387672"/>
                  <a:pt x="628448" y="491162"/>
                  <a:pt x="660804" y="598902"/>
                </a:cubicBezTo>
                <a:cubicBezTo>
                  <a:pt x="679021" y="659624"/>
                  <a:pt x="630616" y="720001"/>
                  <a:pt x="563560" y="720001"/>
                </a:cubicBezTo>
                <a:lnTo>
                  <a:pt x="101112" y="720001"/>
                </a:lnTo>
                <a:cubicBezTo>
                  <a:pt x="34057" y="720001"/>
                  <a:pt x="-14348" y="659624"/>
                  <a:pt x="3868" y="598902"/>
                </a:cubicBezTo>
                <a:cubicBezTo>
                  <a:pt x="36138" y="491162"/>
                  <a:pt x="114037" y="387672"/>
                  <a:pt x="332293" y="387672"/>
                </a:cubicBezTo>
                <a:close/>
                <a:moveTo>
                  <a:pt x="332293" y="0"/>
                </a:moveTo>
                <a:cubicBezTo>
                  <a:pt x="430230" y="0"/>
                  <a:pt x="509604" y="79287"/>
                  <a:pt x="509517" y="177224"/>
                </a:cubicBezTo>
                <a:cubicBezTo>
                  <a:pt x="509517" y="275074"/>
                  <a:pt x="430144" y="354448"/>
                  <a:pt x="332293" y="354448"/>
                </a:cubicBezTo>
                <a:cubicBezTo>
                  <a:pt x="234442" y="354448"/>
                  <a:pt x="155069" y="275074"/>
                  <a:pt x="155069" y="177224"/>
                </a:cubicBezTo>
                <a:cubicBezTo>
                  <a:pt x="155069" y="79287"/>
                  <a:pt x="234442" y="0"/>
                  <a:pt x="332293" y="0"/>
                </a:cubicBezTo>
                <a:close/>
              </a:path>
            </a:pathLst>
          </a:custGeom>
          <a:solidFill>
            <a:schemeClr val="accent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标题 1"/>
          <p:cNvSpPr txBox="1"/>
          <p:nvPr/>
        </p:nvSpPr>
        <p:spPr>
          <a:xfrm>
            <a:off x="3137871" y="5099593"/>
            <a:ext cx="2135859" cy="483809"/>
          </a:xfrm>
          <a:prstGeom prst="roundRect">
            <a:avLst>
              <a:gd name="adj" fmla="val 10367"/>
            </a:avLst>
          </a:prstGeom>
          <a:solidFill>
            <a:schemeClr val="bg1"/>
          </a:solidFill>
          <a:ln w="25400" cap="sq">
            <a:solidFill>
              <a:schemeClr val="accent1">
                <a:lumMod val="40000"/>
                <a:lumOff val="60000"/>
                <a:alpha val="10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标题 1"/>
          <p:cNvSpPr txBox="1"/>
          <p:nvPr/>
        </p:nvSpPr>
        <p:spPr>
          <a:xfrm>
            <a:off x="3137871" y="5099593"/>
            <a:ext cx="513482" cy="483809"/>
          </a:xfrm>
          <a:prstGeom prst="roundRect">
            <a:avLst>
              <a:gd name="adj" fmla="val 10367"/>
            </a:avLst>
          </a:prstGeom>
          <a:solidFill>
            <a:schemeClr val="bg1"/>
          </a:solidFill>
          <a:ln w="25400" cap="sq">
            <a:solidFill>
              <a:schemeClr val="accent1">
                <a:lumMod val="40000"/>
                <a:lumOff val="6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标题 1"/>
          <p:cNvSpPr txBox="1"/>
          <p:nvPr/>
        </p:nvSpPr>
        <p:spPr>
          <a:xfrm>
            <a:off x="3681006" y="5237155"/>
            <a:ext cx="1599073" cy="2308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500" b="0" i="0" u="none" strike="noStrike" kern="1200" cap="none" spc="0" normalizeH="0" baseline="0" noProof="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effectLst/>
                <a:uLnTx/>
                <a:uFillTx/>
                <a:latin typeface="Source Han Sans"/>
                <a:ea typeface="Source Han Sans"/>
                <a:cs typeface="Source Han Sans"/>
              </a:rPr>
              <a:t>TIME：2025.03</a:t>
            </a: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标题 1"/>
          <p:cNvSpPr txBox="1"/>
          <p:nvPr/>
        </p:nvSpPr>
        <p:spPr>
          <a:xfrm>
            <a:off x="3209792" y="5162544"/>
            <a:ext cx="364617" cy="337296"/>
          </a:xfrm>
          <a:custGeom>
            <a:avLst/>
            <a:gdLst>
              <a:gd name="connsiteX0" fmla="*/ 2136435 w 5834559"/>
              <a:gd name="connsiteY0" fmla="*/ 643126 h 5397372"/>
              <a:gd name="connsiteX1" fmla="*/ 3716657 w 5834559"/>
              <a:gd name="connsiteY1" fmla="*/ 643126 h 5397372"/>
              <a:gd name="connsiteX2" fmla="*/ 3716657 w 5834559"/>
              <a:gd name="connsiteY2" fmla="*/ 1064855 h 5397372"/>
              <a:gd name="connsiteX3" fmla="*/ 2136435 w 5834559"/>
              <a:gd name="connsiteY3" fmla="*/ 1064855 h 5397372"/>
              <a:gd name="connsiteX4" fmla="*/ 693741 w 5834559"/>
              <a:gd name="connsiteY4" fmla="*/ 643126 h 5397372"/>
              <a:gd name="connsiteX5" fmla="*/ 1550121 w 5834559"/>
              <a:gd name="connsiteY5" fmla="*/ 643126 h 5397372"/>
              <a:gd name="connsiteX6" fmla="*/ 1550121 w 5834559"/>
              <a:gd name="connsiteY6" fmla="*/ 1064855 h 5397372"/>
              <a:gd name="connsiteX7" fmla="*/ 693741 w 5834559"/>
              <a:gd name="connsiteY7" fmla="*/ 1064855 h 5397372"/>
              <a:gd name="connsiteX8" fmla="*/ 421729 w 5834559"/>
              <a:gd name="connsiteY8" fmla="*/ 1336867 h 5397372"/>
              <a:gd name="connsiteX9" fmla="*/ 421729 w 5834559"/>
              <a:gd name="connsiteY9" fmla="*/ 2079805 h 5397372"/>
              <a:gd name="connsiteX10" fmla="*/ 5412133 w 5834559"/>
              <a:gd name="connsiteY10" fmla="*/ 2079805 h 5397372"/>
              <a:gd name="connsiteX11" fmla="*/ 5412133 w 5834559"/>
              <a:gd name="connsiteY11" fmla="*/ 1336867 h 5397372"/>
              <a:gd name="connsiteX12" fmla="*/ 5140113 w 5834559"/>
              <a:gd name="connsiteY12" fmla="*/ 1064855 h 5397372"/>
              <a:gd name="connsiteX13" fmla="*/ 4302971 w 5834559"/>
              <a:gd name="connsiteY13" fmla="*/ 1064855 h 5397372"/>
              <a:gd name="connsiteX14" fmla="*/ 4302971 w 5834559"/>
              <a:gd name="connsiteY14" fmla="*/ 643126 h 5397372"/>
              <a:gd name="connsiteX15" fmla="*/ 5140113 w 5834559"/>
              <a:gd name="connsiteY15" fmla="*/ 643126 h 5397372"/>
              <a:gd name="connsiteX16" fmla="*/ 5834559 w 5834559"/>
              <a:gd name="connsiteY16" fmla="*/ 1336867 h 5397372"/>
              <a:gd name="connsiteX17" fmla="*/ 5834559 w 5834559"/>
              <a:gd name="connsiteY17" fmla="*/ 4703631 h 5397372"/>
              <a:gd name="connsiteX18" fmla="*/ 5140818 w 5834559"/>
              <a:gd name="connsiteY18" fmla="*/ 5397372 h 5397372"/>
              <a:gd name="connsiteX19" fmla="*/ 693741 w 5834559"/>
              <a:gd name="connsiteY19" fmla="*/ 5397372 h 5397372"/>
              <a:gd name="connsiteX20" fmla="*/ 0 w 5834559"/>
              <a:gd name="connsiteY20" fmla="*/ 4703631 h 5397372"/>
              <a:gd name="connsiteX21" fmla="*/ 0 w 5834559"/>
              <a:gd name="connsiteY21" fmla="*/ 2501529 h 5397372"/>
              <a:gd name="connsiteX22" fmla="*/ 0 w 5834559"/>
              <a:gd name="connsiteY22" fmla="*/ 2079805 h 5397372"/>
              <a:gd name="connsiteX23" fmla="*/ 0 w 5834559"/>
              <a:gd name="connsiteY23" fmla="*/ 1336867 h 5397372"/>
              <a:gd name="connsiteX24" fmla="*/ 693741 w 5834559"/>
              <a:gd name="connsiteY24" fmla="*/ 643126 h 5397372"/>
              <a:gd name="connsiteX25" fmla="*/ 3997242 w 5834559"/>
              <a:gd name="connsiteY25" fmla="*/ 0 h 5397372"/>
              <a:gd name="connsiteX26" fmla="*/ 4208106 w 5834559"/>
              <a:gd name="connsiteY26" fmla="*/ 210864 h 5397372"/>
              <a:gd name="connsiteX27" fmla="*/ 4208106 w 5834559"/>
              <a:gd name="connsiteY27" fmla="*/ 1506961 h 5397372"/>
              <a:gd name="connsiteX28" fmla="*/ 3997242 w 5834559"/>
              <a:gd name="connsiteY28" fmla="*/ 1718528 h 5397372"/>
              <a:gd name="connsiteX29" fmla="*/ 3786378 w 5834559"/>
              <a:gd name="connsiteY29" fmla="*/ 1507664 h 5397372"/>
              <a:gd name="connsiteX30" fmla="*/ 3786378 w 5834559"/>
              <a:gd name="connsiteY30" fmla="*/ 210864 h 5397372"/>
              <a:gd name="connsiteX31" fmla="*/ 3997242 w 5834559"/>
              <a:gd name="connsiteY31" fmla="*/ 0 h 5397372"/>
              <a:gd name="connsiteX32" fmla="*/ 1836609 w 5834559"/>
              <a:gd name="connsiteY32" fmla="*/ 0 h 5397372"/>
              <a:gd name="connsiteX33" fmla="*/ 2047469 w 5834559"/>
              <a:gd name="connsiteY33" fmla="*/ 210864 h 5397372"/>
              <a:gd name="connsiteX34" fmla="*/ 2047469 w 5834559"/>
              <a:gd name="connsiteY34" fmla="*/ 1506961 h 5397372"/>
              <a:gd name="connsiteX35" fmla="*/ 1836609 w 5834559"/>
              <a:gd name="connsiteY35" fmla="*/ 1718528 h 5397372"/>
              <a:gd name="connsiteX36" fmla="*/ 1625745 w 5834559"/>
              <a:gd name="connsiteY36" fmla="*/ 1507664 h 5397372"/>
              <a:gd name="connsiteX37" fmla="*/ 1625745 w 5834559"/>
              <a:gd name="connsiteY37" fmla="*/ 210864 h 5397372"/>
              <a:gd name="connsiteX38" fmla="*/ 1836609 w 5834559"/>
              <a:gd name="connsiteY38" fmla="*/ 0 h 5397372"/>
            </a:gdLst>
            <a:ahLst/>
            <a:cxnLst/>
            <a:rect l="l" t="t" r="r" b="b"/>
            <a:pathLst>
              <a:path w="5834559" h="5397372">
                <a:moveTo>
                  <a:pt x="2136435" y="643126"/>
                </a:moveTo>
                <a:lnTo>
                  <a:pt x="3716657" y="643126"/>
                </a:lnTo>
                <a:lnTo>
                  <a:pt x="3716657" y="1064855"/>
                </a:lnTo>
                <a:lnTo>
                  <a:pt x="2136435" y="1064855"/>
                </a:lnTo>
                <a:close/>
                <a:moveTo>
                  <a:pt x="693741" y="643126"/>
                </a:moveTo>
                <a:lnTo>
                  <a:pt x="1550121" y="643126"/>
                </a:lnTo>
                <a:lnTo>
                  <a:pt x="1550121" y="1064855"/>
                </a:lnTo>
                <a:lnTo>
                  <a:pt x="693741" y="1064855"/>
                </a:lnTo>
                <a:cubicBezTo>
                  <a:pt x="543320" y="1064855"/>
                  <a:pt x="421729" y="1187151"/>
                  <a:pt x="421729" y="1336867"/>
                </a:cubicBezTo>
                <a:lnTo>
                  <a:pt x="421729" y="2079805"/>
                </a:lnTo>
                <a:lnTo>
                  <a:pt x="5412133" y="2079805"/>
                </a:lnTo>
                <a:lnTo>
                  <a:pt x="5412133" y="1336867"/>
                </a:lnTo>
                <a:cubicBezTo>
                  <a:pt x="5412133" y="1186446"/>
                  <a:pt x="5289830" y="1064855"/>
                  <a:pt x="5140113" y="1064855"/>
                </a:cubicBezTo>
                <a:lnTo>
                  <a:pt x="4302971" y="1064855"/>
                </a:lnTo>
                <a:lnTo>
                  <a:pt x="4302971" y="643126"/>
                </a:lnTo>
                <a:lnTo>
                  <a:pt x="5140113" y="643126"/>
                </a:lnTo>
                <a:cubicBezTo>
                  <a:pt x="5523184" y="643126"/>
                  <a:pt x="5833854" y="953797"/>
                  <a:pt x="5834559" y="1336867"/>
                </a:cubicBezTo>
                <a:lnTo>
                  <a:pt x="5834559" y="4703631"/>
                </a:lnTo>
                <a:cubicBezTo>
                  <a:pt x="5834559" y="5085292"/>
                  <a:pt x="5522479" y="5397372"/>
                  <a:pt x="5140818" y="5397372"/>
                </a:cubicBezTo>
                <a:lnTo>
                  <a:pt x="693741" y="5397372"/>
                </a:lnTo>
                <a:cubicBezTo>
                  <a:pt x="312080" y="5397372"/>
                  <a:pt x="0" y="5085292"/>
                  <a:pt x="0" y="4703631"/>
                </a:cubicBezTo>
                <a:lnTo>
                  <a:pt x="0" y="2501529"/>
                </a:lnTo>
                <a:lnTo>
                  <a:pt x="0" y="2079805"/>
                </a:lnTo>
                <a:lnTo>
                  <a:pt x="0" y="1336867"/>
                </a:lnTo>
                <a:cubicBezTo>
                  <a:pt x="0" y="953797"/>
                  <a:pt x="310671" y="643126"/>
                  <a:pt x="693741" y="643126"/>
                </a:cubicBezTo>
                <a:close/>
                <a:moveTo>
                  <a:pt x="3997242" y="0"/>
                </a:moveTo>
                <a:cubicBezTo>
                  <a:pt x="4113920" y="0"/>
                  <a:pt x="4208106" y="94186"/>
                  <a:pt x="4208106" y="210864"/>
                </a:cubicBezTo>
                <a:lnTo>
                  <a:pt x="4208106" y="1506961"/>
                </a:lnTo>
                <a:cubicBezTo>
                  <a:pt x="4208106" y="1623639"/>
                  <a:pt x="4113920" y="1718528"/>
                  <a:pt x="3997242" y="1718528"/>
                </a:cubicBezTo>
                <a:cubicBezTo>
                  <a:pt x="3880564" y="1718528"/>
                  <a:pt x="3786378" y="1624342"/>
                  <a:pt x="3786378" y="1507664"/>
                </a:cubicBezTo>
                <a:lnTo>
                  <a:pt x="3786378" y="210864"/>
                </a:lnTo>
                <a:cubicBezTo>
                  <a:pt x="3786378" y="94186"/>
                  <a:pt x="3880564" y="0"/>
                  <a:pt x="3997242" y="0"/>
                </a:cubicBezTo>
                <a:close/>
                <a:moveTo>
                  <a:pt x="1836609" y="0"/>
                </a:moveTo>
                <a:cubicBezTo>
                  <a:pt x="1953287" y="0"/>
                  <a:pt x="2047469" y="94186"/>
                  <a:pt x="2047469" y="210864"/>
                </a:cubicBezTo>
                <a:lnTo>
                  <a:pt x="2047469" y="1506961"/>
                </a:lnTo>
                <a:cubicBezTo>
                  <a:pt x="2047469" y="1623639"/>
                  <a:pt x="1953287" y="1718528"/>
                  <a:pt x="1836609" y="1718528"/>
                </a:cubicBezTo>
                <a:cubicBezTo>
                  <a:pt x="1719932" y="1718528"/>
                  <a:pt x="1625745" y="1624342"/>
                  <a:pt x="1625745" y="1507664"/>
                </a:cubicBezTo>
                <a:lnTo>
                  <a:pt x="1625745" y="210864"/>
                </a:lnTo>
                <a:cubicBezTo>
                  <a:pt x="1625745" y="94186"/>
                  <a:pt x="1719932" y="0"/>
                  <a:pt x="1836609" y="0"/>
                </a:cubicBezTo>
                <a:close/>
              </a:path>
            </a:pathLst>
          </a:custGeom>
          <a:solidFill>
            <a:schemeClr val="accent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标题 1"/>
          <p:cNvSpPr txBox="1"/>
          <p:nvPr/>
        </p:nvSpPr>
        <p:spPr>
          <a:xfrm flipH="1" flipV="1">
            <a:off x="5400922" y="685380"/>
            <a:ext cx="1228833" cy="226947"/>
          </a:xfrm>
          <a:prstGeom prst="parallelogram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标题 1"/>
          <p:cNvSpPr txBox="1"/>
          <p:nvPr/>
        </p:nvSpPr>
        <p:spPr>
          <a:xfrm flipH="1" flipV="1">
            <a:off x="4125106" y="685380"/>
            <a:ext cx="1228833" cy="226947"/>
          </a:xfrm>
          <a:prstGeom prst="parallelogram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标题 1"/>
          <p:cNvSpPr txBox="1"/>
          <p:nvPr/>
        </p:nvSpPr>
        <p:spPr>
          <a:xfrm flipH="1" flipV="1">
            <a:off x="2849289" y="685380"/>
            <a:ext cx="1228833" cy="226947"/>
          </a:xfrm>
          <a:prstGeom prst="parallelogram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26" name="Picture 2" descr="湖南师范大学校徽图标免费下载-图标m-uccihdcjf-新图网">
            <a:extLst>
              <a:ext uri="{FF2B5EF4-FFF2-40B4-BE49-F238E27FC236}">
                <a16:creationId xmlns:a16="http://schemas.microsoft.com/office/drawing/2014/main" id="{4562F941-540B-B423-073A-AD79AF326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914" y="269267"/>
            <a:ext cx="1702545" cy="1669292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610" y="248665"/>
              <a:ext cx="11830304" cy="636219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545082" y="4983860"/>
            <a:ext cx="93154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20" dirty="0">
                <a:solidFill>
                  <a:srgbClr val="252525"/>
                </a:solidFill>
                <a:latin typeface="Arial Black"/>
                <a:cs typeface="Arial Black"/>
              </a:rPr>
              <a:t>Compass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2463" y="4993894"/>
            <a:ext cx="11988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80" dirty="0">
                <a:solidFill>
                  <a:srgbClr val="252525"/>
                </a:solidFill>
                <a:latin typeface="Arial Black"/>
                <a:cs typeface="Arial Black"/>
              </a:rPr>
              <a:t>Gunpowder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05370" y="5017134"/>
            <a:ext cx="13677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80" dirty="0">
                <a:solidFill>
                  <a:srgbClr val="252525"/>
                </a:solidFill>
                <a:latin typeface="Arial Black"/>
                <a:cs typeface="Arial Black"/>
              </a:rPr>
              <a:t>Papermaking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77806" y="5017134"/>
            <a:ext cx="8375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5" dirty="0">
                <a:solidFill>
                  <a:srgbClr val="252525"/>
                </a:solidFill>
                <a:latin typeface="Arial Black"/>
                <a:cs typeface="Arial Black"/>
              </a:rPr>
              <a:t>Printing</a:t>
            </a:r>
            <a:endParaRPr sz="1600">
              <a:latin typeface="Arial Black"/>
              <a:cs typeface="Arial Blac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313943"/>
            <a:ext cx="10858500" cy="723900"/>
            <a:chOff x="0" y="313943"/>
            <a:chExt cx="10858500" cy="72390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24611"/>
              <a:ext cx="10858500" cy="70408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0" y="313943"/>
              <a:ext cx="483234" cy="723900"/>
            </a:xfrm>
            <a:custGeom>
              <a:avLst/>
              <a:gdLst/>
              <a:ahLst/>
              <a:cxnLst/>
              <a:rect l="l" t="t" r="r" b="b"/>
              <a:pathLst>
                <a:path w="483234" h="723900">
                  <a:moveTo>
                    <a:pt x="0" y="364219"/>
                  </a:moveTo>
                  <a:lnTo>
                    <a:pt x="0" y="723900"/>
                  </a:lnTo>
                  <a:lnTo>
                    <a:pt x="483108" y="723900"/>
                  </a:lnTo>
                  <a:lnTo>
                    <a:pt x="0" y="364219"/>
                  </a:lnTo>
                  <a:close/>
                </a:path>
                <a:path w="483234" h="723900">
                  <a:moveTo>
                    <a:pt x="483108" y="0"/>
                  </a:moveTo>
                  <a:lnTo>
                    <a:pt x="0" y="0"/>
                  </a:lnTo>
                  <a:lnTo>
                    <a:pt x="0" y="359680"/>
                  </a:lnTo>
                  <a:lnTo>
                    <a:pt x="483108" y="0"/>
                  </a:lnTo>
                  <a:close/>
                </a:path>
              </a:pathLst>
            </a:custGeom>
            <a:solidFill>
              <a:srgbClr val="252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660400">
              <a:lnSpc>
                <a:spcPct val="100000"/>
              </a:lnSpc>
              <a:spcBef>
                <a:spcPts val="1320"/>
              </a:spcBef>
            </a:pPr>
            <a:r>
              <a:rPr spc="-220" dirty="0"/>
              <a:t>The</a:t>
            </a:r>
            <a:r>
              <a:rPr spc="-270" dirty="0"/>
              <a:t> </a:t>
            </a:r>
            <a:r>
              <a:rPr spc="-125" dirty="0"/>
              <a:t>Four</a:t>
            </a:r>
            <a:r>
              <a:rPr spc="-245" dirty="0"/>
              <a:t> </a:t>
            </a:r>
            <a:r>
              <a:rPr spc="-200" dirty="0"/>
              <a:t>Ancient</a:t>
            </a:r>
            <a:r>
              <a:rPr spc="-235" dirty="0"/>
              <a:t> </a:t>
            </a:r>
            <a:r>
              <a:rPr spc="-35" dirty="0"/>
              <a:t>Inventions</a:t>
            </a:r>
          </a:p>
        </p:txBody>
      </p:sp>
      <p:grpSp>
        <p:nvGrpSpPr>
          <p:cNvPr id="13" name="object 13"/>
          <p:cNvGrpSpPr/>
          <p:nvPr/>
        </p:nvGrpSpPr>
        <p:grpSpPr>
          <a:xfrm>
            <a:off x="624840" y="2217420"/>
            <a:ext cx="11029315" cy="1734820"/>
            <a:chOff x="624840" y="2217420"/>
            <a:chExt cx="11029315" cy="173482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4840" y="2231136"/>
              <a:ext cx="2773680" cy="16916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92068" y="2363724"/>
              <a:ext cx="2628900" cy="14249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97751" y="2247900"/>
              <a:ext cx="2519172" cy="167335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36380" y="2217420"/>
              <a:ext cx="2517648" cy="17343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1610" y="248665"/>
            <a:ext cx="11830685" cy="6362700"/>
            <a:chOff x="181610" y="248665"/>
            <a:chExt cx="11830685" cy="6362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3107" y="3482339"/>
              <a:ext cx="3240024" cy="4312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90560" y="3535680"/>
              <a:ext cx="3240024" cy="43129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72939" y="3535680"/>
              <a:ext cx="3240024" cy="43129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32815" y="3619246"/>
            <a:ext cx="2870835" cy="20345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125" dirty="0">
                <a:solidFill>
                  <a:srgbClr val="FFFFFF"/>
                </a:solidFill>
                <a:latin typeface="Arial Black"/>
                <a:cs typeface="Arial Black"/>
              </a:rPr>
              <a:t>Extensive</a:t>
            </a:r>
            <a:r>
              <a:rPr sz="1600" spc="-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 Black"/>
                <a:cs typeface="Arial Black"/>
              </a:rPr>
              <a:t>Network</a:t>
            </a:r>
            <a:endParaRPr sz="1600">
              <a:latin typeface="Arial Black"/>
              <a:cs typeface="Arial Black"/>
            </a:endParaRPr>
          </a:p>
          <a:p>
            <a:pPr marL="12700" marR="5080" algn="ctr">
              <a:lnSpc>
                <a:spcPct val="150000"/>
              </a:lnSpc>
              <a:spcBef>
                <a:spcPts val="1295"/>
              </a:spcBef>
            </a:pPr>
            <a:r>
              <a:rPr sz="1400" spc="10" dirty="0">
                <a:solidFill>
                  <a:srgbClr val="404040"/>
                </a:solidFill>
                <a:latin typeface="Malgun Gothic"/>
                <a:cs typeface="Malgun Gothic"/>
              </a:rPr>
              <a:t>China</a:t>
            </a:r>
            <a:r>
              <a:rPr sz="1400" spc="-75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sz="1400" spc="50" dirty="0">
                <a:solidFill>
                  <a:srgbClr val="404040"/>
                </a:solidFill>
                <a:latin typeface="Malgun Gothic"/>
                <a:cs typeface="Malgun Gothic"/>
              </a:rPr>
              <a:t>has</a:t>
            </a:r>
            <a:r>
              <a:rPr sz="1400" spc="-90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sz="1400" spc="10" dirty="0">
                <a:solidFill>
                  <a:srgbClr val="404040"/>
                </a:solidFill>
                <a:latin typeface="Malgun Gothic"/>
                <a:cs typeface="Malgun Gothic"/>
              </a:rPr>
              <a:t>the</a:t>
            </a:r>
            <a:r>
              <a:rPr sz="1400" spc="-75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sz="1400" spc="10" dirty="0">
                <a:solidFill>
                  <a:srgbClr val="404040"/>
                </a:solidFill>
                <a:latin typeface="Malgun Gothic"/>
                <a:cs typeface="Malgun Gothic"/>
              </a:rPr>
              <a:t>world's</a:t>
            </a:r>
            <a:r>
              <a:rPr sz="1400" spc="-90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sz="1400" spc="10" dirty="0">
                <a:solidFill>
                  <a:srgbClr val="404040"/>
                </a:solidFill>
                <a:latin typeface="Malgun Gothic"/>
                <a:cs typeface="Malgun Gothic"/>
              </a:rPr>
              <a:t>largest</a:t>
            </a:r>
            <a:r>
              <a:rPr sz="1400" spc="-110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sz="1400" spc="-20" dirty="0">
                <a:solidFill>
                  <a:srgbClr val="404040"/>
                </a:solidFill>
                <a:latin typeface="Malgun Gothic"/>
                <a:cs typeface="Malgun Gothic"/>
              </a:rPr>
              <a:t>high- </a:t>
            </a:r>
            <a:r>
              <a:rPr sz="1400" dirty="0">
                <a:solidFill>
                  <a:srgbClr val="404040"/>
                </a:solidFill>
                <a:latin typeface="Malgun Gothic"/>
                <a:cs typeface="Malgun Gothic"/>
              </a:rPr>
              <a:t>speed</a:t>
            </a:r>
            <a:r>
              <a:rPr sz="1400" spc="-150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404040"/>
                </a:solidFill>
                <a:latin typeface="Malgun Gothic"/>
                <a:cs typeface="Malgun Gothic"/>
              </a:rPr>
              <a:t>rail</a:t>
            </a:r>
            <a:r>
              <a:rPr sz="1400" spc="-90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sz="1400" spc="45" dirty="0">
                <a:solidFill>
                  <a:srgbClr val="404040"/>
                </a:solidFill>
                <a:latin typeface="Malgun Gothic"/>
                <a:cs typeface="Malgun Gothic"/>
              </a:rPr>
              <a:t>network,</a:t>
            </a:r>
            <a:r>
              <a:rPr sz="1400" spc="-120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sz="1400" spc="50" dirty="0">
                <a:solidFill>
                  <a:srgbClr val="404040"/>
                </a:solidFill>
                <a:latin typeface="Malgun Gothic"/>
                <a:cs typeface="Malgun Gothic"/>
              </a:rPr>
              <a:t>with</a:t>
            </a:r>
            <a:r>
              <a:rPr sz="1400" spc="-110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sz="1400" spc="-20" dirty="0">
                <a:solidFill>
                  <a:srgbClr val="404040"/>
                </a:solidFill>
                <a:latin typeface="Malgun Gothic"/>
                <a:cs typeface="Malgun Gothic"/>
              </a:rPr>
              <a:t>over </a:t>
            </a:r>
            <a:r>
              <a:rPr sz="1400" dirty="0">
                <a:solidFill>
                  <a:srgbClr val="FF0000"/>
                </a:solidFill>
                <a:latin typeface="Malgun Gothic"/>
                <a:cs typeface="Malgun Gothic"/>
              </a:rPr>
              <a:t>1,590,000</a:t>
            </a:r>
            <a:r>
              <a:rPr sz="1400" spc="-170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1400" spc="55" dirty="0">
                <a:solidFill>
                  <a:srgbClr val="FF0000"/>
                </a:solidFill>
                <a:latin typeface="Malgun Gothic"/>
                <a:cs typeface="Malgun Gothic"/>
              </a:rPr>
              <a:t>km</a:t>
            </a:r>
            <a:r>
              <a:rPr sz="1400" spc="-120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404040"/>
                </a:solidFill>
                <a:latin typeface="Malgun Gothic"/>
                <a:cs typeface="Malgun Gothic"/>
              </a:rPr>
              <a:t>of</a:t>
            </a:r>
            <a:r>
              <a:rPr sz="1400" spc="-140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sz="1400" spc="40" dirty="0">
                <a:solidFill>
                  <a:srgbClr val="404040"/>
                </a:solidFill>
                <a:latin typeface="Malgun Gothic"/>
                <a:cs typeface="Malgun Gothic"/>
              </a:rPr>
              <a:t>tracks.</a:t>
            </a:r>
            <a:endParaRPr sz="1400">
              <a:latin typeface="Malgun Gothic"/>
              <a:cs typeface="Malgun Gothic"/>
            </a:endParaRPr>
          </a:p>
          <a:p>
            <a:pPr marL="126364" marR="121285" indent="1270" algn="ctr">
              <a:lnSpc>
                <a:spcPct val="150000"/>
              </a:lnSpc>
              <a:spcBef>
                <a:spcPts val="5"/>
              </a:spcBef>
            </a:pPr>
            <a:r>
              <a:rPr sz="1400" spc="50" dirty="0">
                <a:solidFill>
                  <a:srgbClr val="404040"/>
                </a:solidFill>
                <a:latin typeface="Malgun Gothic"/>
                <a:cs typeface="Malgun Gothic"/>
              </a:rPr>
              <a:t>This</a:t>
            </a:r>
            <a:r>
              <a:rPr sz="1400" spc="-125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sz="1400" spc="10" dirty="0">
                <a:solidFill>
                  <a:srgbClr val="404040"/>
                </a:solidFill>
                <a:latin typeface="Malgun Gothic"/>
                <a:cs typeface="Malgun Gothic"/>
              </a:rPr>
              <a:t>accounts</a:t>
            </a:r>
            <a:r>
              <a:rPr sz="1400" spc="-150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sz="1400" spc="10" dirty="0">
                <a:solidFill>
                  <a:srgbClr val="404040"/>
                </a:solidFill>
                <a:latin typeface="Malgun Gothic"/>
                <a:cs typeface="Malgun Gothic"/>
              </a:rPr>
              <a:t>for</a:t>
            </a:r>
            <a:r>
              <a:rPr sz="1400" spc="-125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sz="1400" spc="10" dirty="0">
                <a:solidFill>
                  <a:srgbClr val="FF0000"/>
                </a:solidFill>
                <a:latin typeface="Malgun Gothic"/>
                <a:cs typeface="Malgun Gothic"/>
              </a:rPr>
              <a:t>69%</a:t>
            </a:r>
            <a:r>
              <a:rPr sz="1400" spc="-120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1400" spc="10" dirty="0">
                <a:solidFill>
                  <a:srgbClr val="404040"/>
                </a:solidFill>
                <a:latin typeface="Malgun Gothic"/>
                <a:cs typeface="Malgun Gothic"/>
              </a:rPr>
              <a:t>of</a:t>
            </a:r>
            <a:r>
              <a:rPr sz="1400" spc="-120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sz="1400" spc="-25" dirty="0">
                <a:solidFill>
                  <a:srgbClr val="404040"/>
                </a:solidFill>
                <a:latin typeface="Malgun Gothic"/>
                <a:cs typeface="Malgun Gothic"/>
              </a:rPr>
              <a:t>the </a:t>
            </a:r>
            <a:r>
              <a:rPr sz="1400" dirty="0">
                <a:solidFill>
                  <a:srgbClr val="404040"/>
                </a:solidFill>
                <a:latin typeface="Malgun Gothic"/>
                <a:cs typeface="Malgun Gothic"/>
              </a:rPr>
              <a:t>global</a:t>
            </a:r>
            <a:r>
              <a:rPr sz="1400" spc="-65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Malgun Gothic"/>
                <a:cs typeface="Malgun Gothic"/>
              </a:rPr>
              <a:t>high-</a:t>
            </a:r>
            <a:r>
              <a:rPr sz="1400" spc="-75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404040"/>
                </a:solidFill>
                <a:latin typeface="Malgun Gothic"/>
                <a:cs typeface="Malgun Gothic"/>
              </a:rPr>
              <a:t>speed</a:t>
            </a:r>
            <a:r>
              <a:rPr sz="1400" spc="-120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404040"/>
                </a:solidFill>
                <a:latin typeface="Malgun Gothic"/>
                <a:cs typeface="Malgun Gothic"/>
              </a:rPr>
              <a:t>rail</a:t>
            </a:r>
            <a:r>
              <a:rPr sz="1400" spc="-60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sz="1400" spc="35" dirty="0">
                <a:solidFill>
                  <a:srgbClr val="404040"/>
                </a:solidFill>
                <a:latin typeface="Malgun Gothic"/>
                <a:cs typeface="Malgun Gothic"/>
              </a:rPr>
              <a:t>network.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12970" y="3619246"/>
            <a:ext cx="2760980" cy="1393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sz="1600" spc="-114" dirty="0">
                <a:solidFill>
                  <a:srgbClr val="FFFFFF"/>
                </a:solidFill>
                <a:latin typeface="Arial Black"/>
                <a:cs typeface="Arial Black"/>
              </a:rPr>
              <a:t>Technological</a:t>
            </a:r>
            <a:r>
              <a:rPr sz="16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Arial Black"/>
                <a:cs typeface="Arial Black"/>
              </a:rPr>
              <a:t>Excellence</a:t>
            </a:r>
            <a:endParaRPr sz="1600">
              <a:latin typeface="Arial Black"/>
              <a:cs typeface="Arial Black"/>
            </a:endParaRPr>
          </a:p>
          <a:p>
            <a:pPr marL="12700" marR="5080" algn="ctr">
              <a:lnSpc>
                <a:spcPct val="150000"/>
              </a:lnSpc>
              <a:spcBef>
                <a:spcPts val="1295"/>
              </a:spcBef>
            </a:pPr>
            <a:r>
              <a:rPr sz="1400" spc="10" dirty="0">
                <a:solidFill>
                  <a:srgbClr val="404040"/>
                </a:solidFill>
                <a:latin typeface="Malgun Gothic"/>
                <a:cs typeface="Malgun Gothic"/>
              </a:rPr>
              <a:t>The</a:t>
            </a:r>
            <a:r>
              <a:rPr sz="1400" spc="-85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sz="1400" spc="10" dirty="0">
                <a:solidFill>
                  <a:srgbClr val="404040"/>
                </a:solidFill>
                <a:latin typeface="Malgun Gothic"/>
                <a:cs typeface="Malgun Gothic"/>
              </a:rPr>
              <a:t>Beijing-</a:t>
            </a:r>
            <a:r>
              <a:rPr sz="1400" spc="-65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sz="1400" spc="10" dirty="0">
                <a:solidFill>
                  <a:srgbClr val="404040"/>
                </a:solidFill>
                <a:latin typeface="Malgun Gothic"/>
                <a:cs typeface="Malgun Gothic"/>
              </a:rPr>
              <a:t>Shanghai</a:t>
            </a:r>
            <a:r>
              <a:rPr sz="1400" spc="-105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sz="1400" spc="10" dirty="0">
                <a:solidFill>
                  <a:srgbClr val="404040"/>
                </a:solidFill>
                <a:latin typeface="Malgun Gothic"/>
                <a:cs typeface="Malgun Gothic"/>
              </a:rPr>
              <a:t>line</a:t>
            </a:r>
            <a:r>
              <a:rPr sz="1400" spc="-55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Malgun Gothic"/>
                <a:cs typeface="Malgun Gothic"/>
              </a:rPr>
              <a:t>covers </a:t>
            </a:r>
            <a:r>
              <a:rPr sz="1400" dirty="0">
                <a:solidFill>
                  <a:srgbClr val="FF0000"/>
                </a:solidFill>
                <a:latin typeface="Malgun Gothic"/>
                <a:cs typeface="Malgun Gothic"/>
              </a:rPr>
              <a:t>1,300</a:t>
            </a:r>
            <a:r>
              <a:rPr sz="1400" spc="-13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1400" spc="60" dirty="0">
                <a:solidFill>
                  <a:srgbClr val="FF0000"/>
                </a:solidFill>
                <a:latin typeface="Malgun Gothic"/>
                <a:cs typeface="Malgun Gothic"/>
              </a:rPr>
              <a:t>km</a:t>
            </a:r>
            <a:r>
              <a:rPr sz="1400" spc="-114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404040"/>
                </a:solidFill>
                <a:latin typeface="Malgun Gothic"/>
                <a:cs typeface="Malgun Gothic"/>
              </a:rPr>
              <a:t>at</a:t>
            </a:r>
            <a:r>
              <a:rPr sz="1400" spc="-125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404040"/>
                </a:solidFill>
                <a:latin typeface="Malgun Gothic"/>
                <a:cs typeface="Malgun Gothic"/>
              </a:rPr>
              <a:t>speeds</a:t>
            </a:r>
            <a:r>
              <a:rPr sz="1400" spc="-155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404040"/>
                </a:solidFill>
                <a:latin typeface="Malgun Gothic"/>
                <a:cs typeface="Malgun Gothic"/>
              </a:rPr>
              <a:t>of</a:t>
            </a:r>
            <a:r>
              <a:rPr sz="1400" spc="-105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404040"/>
                </a:solidFill>
                <a:latin typeface="Malgun Gothic"/>
                <a:cs typeface="Malgun Gothic"/>
              </a:rPr>
              <a:t>up</a:t>
            </a:r>
            <a:r>
              <a:rPr sz="1400" spc="-135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404040"/>
                </a:solidFill>
                <a:latin typeface="Malgun Gothic"/>
                <a:cs typeface="Malgun Gothic"/>
              </a:rPr>
              <a:t>to</a:t>
            </a:r>
            <a:r>
              <a:rPr sz="1400" spc="-100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sz="1400" spc="-25" dirty="0">
                <a:solidFill>
                  <a:srgbClr val="FF0000"/>
                </a:solidFill>
                <a:latin typeface="Malgun Gothic"/>
                <a:cs typeface="Malgun Gothic"/>
              </a:rPr>
              <a:t>350 </a:t>
            </a:r>
            <a:r>
              <a:rPr sz="1400" spc="-10" dirty="0">
                <a:solidFill>
                  <a:srgbClr val="FF0000"/>
                </a:solidFill>
                <a:latin typeface="Malgun Gothic"/>
                <a:cs typeface="Malgun Gothic"/>
              </a:rPr>
              <a:t>km/h.</a:t>
            </a:r>
            <a:endParaRPr sz="1400">
              <a:latin typeface="Malgun Gothic"/>
              <a:cs typeface="Malgun Gothic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324611"/>
            <a:ext cx="11522710" cy="3007360"/>
            <a:chOff x="0" y="324611"/>
            <a:chExt cx="11522710" cy="3007360"/>
          </a:xfrm>
        </p:grpSpPr>
        <p:sp>
          <p:nvSpPr>
            <p:cNvPr id="9" name="object 9"/>
            <p:cNvSpPr/>
            <p:nvPr/>
          </p:nvSpPr>
          <p:spPr>
            <a:xfrm>
              <a:off x="2010156" y="1920239"/>
              <a:ext cx="8214359" cy="571500"/>
            </a:xfrm>
            <a:custGeom>
              <a:avLst/>
              <a:gdLst/>
              <a:ahLst/>
              <a:cxnLst/>
              <a:rect l="l" t="t" r="r" b="b"/>
              <a:pathLst>
                <a:path w="8214359" h="571500">
                  <a:moveTo>
                    <a:pt x="557784" y="278892"/>
                  </a:moveTo>
                  <a:lnTo>
                    <a:pt x="554126" y="233654"/>
                  </a:lnTo>
                  <a:lnTo>
                    <a:pt x="543560" y="190741"/>
                  </a:lnTo>
                  <a:lnTo>
                    <a:pt x="526656" y="150723"/>
                  </a:lnTo>
                  <a:lnTo>
                    <a:pt x="503974" y="114173"/>
                  </a:lnTo>
                  <a:lnTo>
                    <a:pt x="476097" y="81686"/>
                  </a:lnTo>
                  <a:lnTo>
                    <a:pt x="443611" y="53809"/>
                  </a:lnTo>
                  <a:lnTo>
                    <a:pt x="407060" y="31127"/>
                  </a:lnTo>
                  <a:lnTo>
                    <a:pt x="367042" y="14224"/>
                  </a:lnTo>
                  <a:lnTo>
                    <a:pt x="324129" y="3657"/>
                  </a:lnTo>
                  <a:lnTo>
                    <a:pt x="278892" y="0"/>
                  </a:lnTo>
                  <a:lnTo>
                    <a:pt x="233641" y="3657"/>
                  </a:lnTo>
                  <a:lnTo>
                    <a:pt x="190728" y="14224"/>
                  </a:lnTo>
                  <a:lnTo>
                    <a:pt x="150710" y="31127"/>
                  </a:lnTo>
                  <a:lnTo>
                    <a:pt x="114160" y="53809"/>
                  </a:lnTo>
                  <a:lnTo>
                    <a:pt x="81673" y="81686"/>
                  </a:lnTo>
                  <a:lnTo>
                    <a:pt x="53797" y="114173"/>
                  </a:lnTo>
                  <a:lnTo>
                    <a:pt x="31115" y="150723"/>
                  </a:lnTo>
                  <a:lnTo>
                    <a:pt x="14211" y="190741"/>
                  </a:lnTo>
                  <a:lnTo>
                    <a:pt x="3644" y="233654"/>
                  </a:lnTo>
                  <a:lnTo>
                    <a:pt x="0" y="278892"/>
                  </a:lnTo>
                  <a:lnTo>
                    <a:pt x="3644" y="324142"/>
                  </a:lnTo>
                  <a:lnTo>
                    <a:pt x="14211" y="367055"/>
                  </a:lnTo>
                  <a:lnTo>
                    <a:pt x="31115" y="407073"/>
                  </a:lnTo>
                  <a:lnTo>
                    <a:pt x="53797" y="443623"/>
                  </a:lnTo>
                  <a:lnTo>
                    <a:pt x="81673" y="476110"/>
                  </a:lnTo>
                  <a:lnTo>
                    <a:pt x="114160" y="503986"/>
                  </a:lnTo>
                  <a:lnTo>
                    <a:pt x="150710" y="526669"/>
                  </a:lnTo>
                  <a:lnTo>
                    <a:pt x="190728" y="543572"/>
                  </a:lnTo>
                  <a:lnTo>
                    <a:pt x="233641" y="554139"/>
                  </a:lnTo>
                  <a:lnTo>
                    <a:pt x="278892" y="557784"/>
                  </a:lnTo>
                  <a:lnTo>
                    <a:pt x="324129" y="554139"/>
                  </a:lnTo>
                  <a:lnTo>
                    <a:pt x="367042" y="543572"/>
                  </a:lnTo>
                  <a:lnTo>
                    <a:pt x="407060" y="526669"/>
                  </a:lnTo>
                  <a:lnTo>
                    <a:pt x="443611" y="503986"/>
                  </a:lnTo>
                  <a:lnTo>
                    <a:pt x="476097" y="476110"/>
                  </a:lnTo>
                  <a:lnTo>
                    <a:pt x="503974" y="443623"/>
                  </a:lnTo>
                  <a:lnTo>
                    <a:pt x="526656" y="407073"/>
                  </a:lnTo>
                  <a:lnTo>
                    <a:pt x="543560" y="367055"/>
                  </a:lnTo>
                  <a:lnTo>
                    <a:pt x="554126" y="324142"/>
                  </a:lnTo>
                  <a:lnTo>
                    <a:pt x="557784" y="278892"/>
                  </a:lnTo>
                  <a:close/>
                </a:path>
                <a:path w="8214359" h="571500">
                  <a:moveTo>
                    <a:pt x="4347972" y="291846"/>
                  </a:moveTo>
                  <a:lnTo>
                    <a:pt x="4344314" y="246494"/>
                  </a:lnTo>
                  <a:lnTo>
                    <a:pt x="4333748" y="203466"/>
                  </a:lnTo>
                  <a:lnTo>
                    <a:pt x="4316844" y="163347"/>
                  </a:lnTo>
                  <a:lnTo>
                    <a:pt x="4294162" y="126695"/>
                  </a:lnTo>
                  <a:lnTo>
                    <a:pt x="4266285" y="94107"/>
                  </a:lnTo>
                  <a:lnTo>
                    <a:pt x="4233799" y="66154"/>
                  </a:lnTo>
                  <a:lnTo>
                    <a:pt x="4197248" y="43421"/>
                  </a:lnTo>
                  <a:lnTo>
                    <a:pt x="4157230" y="26454"/>
                  </a:lnTo>
                  <a:lnTo>
                    <a:pt x="4114317" y="15862"/>
                  </a:lnTo>
                  <a:lnTo>
                    <a:pt x="4069080" y="12192"/>
                  </a:lnTo>
                  <a:lnTo>
                    <a:pt x="4023830" y="15862"/>
                  </a:lnTo>
                  <a:lnTo>
                    <a:pt x="3980916" y="26454"/>
                  </a:lnTo>
                  <a:lnTo>
                    <a:pt x="3940899" y="43421"/>
                  </a:lnTo>
                  <a:lnTo>
                    <a:pt x="3904348" y="66154"/>
                  </a:lnTo>
                  <a:lnTo>
                    <a:pt x="3871861" y="94107"/>
                  </a:lnTo>
                  <a:lnTo>
                    <a:pt x="3843985" y="126695"/>
                  </a:lnTo>
                  <a:lnTo>
                    <a:pt x="3821303" y="163347"/>
                  </a:lnTo>
                  <a:lnTo>
                    <a:pt x="3804399" y="203466"/>
                  </a:lnTo>
                  <a:lnTo>
                    <a:pt x="3793833" y="246494"/>
                  </a:lnTo>
                  <a:lnTo>
                    <a:pt x="3790188" y="291846"/>
                  </a:lnTo>
                  <a:lnTo>
                    <a:pt x="3793833" y="337210"/>
                  </a:lnTo>
                  <a:lnTo>
                    <a:pt x="3804399" y="380238"/>
                  </a:lnTo>
                  <a:lnTo>
                    <a:pt x="3821303" y="420357"/>
                  </a:lnTo>
                  <a:lnTo>
                    <a:pt x="3843985" y="457009"/>
                  </a:lnTo>
                  <a:lnTo>
                    <a:pt x="3871861" y="489597"/>
                  </a:lnTo>
                  <a:lnTo>
                    <a:pt x="3904348" y="517550"/>
                  </a:lnTo>
                  <a:lnTo>
                    <a:pt x="3940899" y="540283"/>
                  </a:lnTo>
                  <a:lnTo>
                    <a:pt x="3980916" y="557250"/>
                  </a:lnTo>
                  <a:lnTo>
                    <a:pt x="4023830" y="567842"/>
                  </a:lnTo>
                  <a:lnTo>
                    <a:pt x="4069080" y="571500"/>
                  </a:lnTo>
                  <a:lnTo>
                    <a:pt x="4114317" y="567842"/>
                  </a:lnTo>
                  <a:lnTo>
                    <a:pt x="4157230" y="557250"/>
                  </a:lnTo>
                  <a:lnTo>
                    <a:pt x="4197248" y="540283"/>
                  </a:lnTo>
                  <a:lnTo>
                    <a:pt x="4233799" y="517550"/>
                  </a:lnTo>
                  <a:lnTo>
                    <a:pt x="4266285" y="489585"/>
                  </a:lnTo>
                  <a:lnTo>
                    <a:pt x="4294162" y="457009"/>
                  </a:lnTo>
                  <a:lnTo>
                    <a:pt x="4316844" y="420357"/>
                  </a:lnTo>
                  <a:lnTo>
                    <a:pt x="4333748" y="380238"/>
                  </a:lnTo>
                  <a:lnTo>
                    <a:pt x="4344314" y="337210"/>
                  </a:lnTo>
                  <a:lnTo>
                    <a:pt x="4347972" y="291846"/>
                  </a:lnTo>
                  <a:close/>
                </a:path>
                <a:path w="8214359" h="571500">
                  <a:moveTo>
                    <a:pt x="8214360" y="278892"/>
                  </a:moveTo>
                  <a:lnTo>
                    <a:pt x="8210702" y="233654"/>
                  </a:lnTo>
                  <a:lnTo>
                    <a:pt x="8200136" y="190741"/>
                  </a:lnTo>
                  <a:lnTo>
                    <a:pt x="8183232" y="150723"/>
                  </a:lnTo>
                  <a:lnTo>
                    <a:pt x="8160550" y="114173"/>
                  </a:lnTo>
                  <a:lnTo>
                    <a:pt x="8132673" y="81686"/>
                  </a:lnTo>
                  <a:lnTo>
                    <a:pt x="8100187" y="53809"/>
                  </a:lnTo>
                  <a:lnTo>
                    <a:pt x="8063636" y="31127"/>
                  </a:lnTo>
                  <a:lnTo>
                    <a:pt x="8023619" y="14224"/>
                  </a:lnTo>
                  <a:lnTo>
                    <a:pt x="7980705" y="3657"/>
                  </a:lnTo>
                  <a:lnTo>
                    <a:pt x="7935468" y="0"/>
                  </a:lnTo>
                  <a:lnTo>
                    <a:pt x="7890218" y="3657"/>
                  </a:lnTo>
                  <a:lnTo>
                    <a:pt x="7847304" y="14224"/>
                  </a:lnTo>
                  <a:lnTo>
                    <a:pt x="7807287" y="31127"/>
                  </a:lnTo>
                  <a:lnTo>
                    <a:pt x="7770736" y="53809"/>
                  </a:lnTo>
                  <a:lnTo>
                    <a:pt x="7738250" y="81686"/>
                  </a:lnTo>
                  <a:lnTo>
                    <a:pt x="7710373" y="114173"/>
                  </a:lnTo>
                  <a:lnTo>
                    <a:pt x="7687691" y="150723"/>
                  </a:lnTo>
                  <a:lnTo>
                    <a:pt x="7670787" y="190741"/>
                  </a:lnTo>
                  <a:lnTo>
                    <a:pt x="7660221" y="233654"/>
                  </a:lnTo>
                  <a:lnTo>
                    <a:pt x="7656576" y="278892"/>
                  </a:lnTo>
                  <a:lnTo>
                    <a:pt x="7660221" y="324142"/>
                  </a:lnTo>
                  <a:lnTo>
                    <a:pt x="7670787" y="367055"/>
                  </a:lnTo>
                  <a:lnTo>
                    <a:pt x="7687691" y="407073"/>
                  </a:lnTo>
                  <a:lnTo>
                    <a:pt x="7710373" y="443623"/>
                  </a:lnTo>
                  <a:lnTo>
                    <a:pt x="7738250" y="476110"/>
                  </a:lnTo>
                  <a:lnTo>
                    <a:pt x="7770736" y="503986"/>
                  </a:lnTo>
                  <a:lnTo>
                    <a:pt x="7807287" y="526669"/>
                  </a:lnTo>
                  <a:lnTo>
                    <a:pt x="7847304" y="543572"/>
                  </a:lnTo>
                  <a:lnTo>
                    <a:pt x="7890218" y="554139"/>
                  </a:lnTo>
                  <a:lnTo>
                    <a:pt x="7935468" y="557784"/>
                  </a:lnTo>
                  <a:lnTo>
                    <a:pt x="7980705" y="554139"/>
                  </a:lnTo>
                  <a:lnTo>
                    <a:pt x="8023619" y="543572"/>
                  </a:lnTo>
                  <a:lnTo>
                    <a:pt x="8063636" y="526669"/>
                  </a:lnTo>
                  <a:lnTo>
                    <a:pt x="8100187" y="503986"/>
                  </a:lnTo>
                  <a:lnTo>
                    <a:pt x="8132673" y="476110"/>
                  </a:lnTo>
                  <a:lnTo>
                    <a:pt x="8160550" y="443623"/>
                  </a:lnTo>
                  <a:lnTo>
                    <a:pt x="8183232" y="407073"/>
                  </a:lnTo>
                  <a:lnTo>
                    <a:pt x="8200136" y="367055"/>
                  </a:lnTo>
                  <a:lnTo>
                    <a:pt x="8210702" y="324142"/>
                  </a:lnTo>
                  <a:lnTo>
                    <a:pt x="8214360" y="2788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3608" y="3255263"/>
              <a:ext cx="10845800" cy="0"/>
            </a:xfrm>
            <a:custGeom>
              <a:avLst/>
              <a:gdLst/>
              <a:ahLst/>
              <a:cxnLst/>
              <a:rect l="l" t="t" r="r" b="b"/>
              <a:pathLst>
                <a:path w="10845800">
                  <a:moveTo>
                    <a:pt x="0" y="0"/>
                  </a:moveTo>
                  <a:lnTo>
                    <a:pt x="10845800" y="0"/>
                  </a:lnTo>
                </a:path>
              </a:pathLst>
            </a:custGeom>
            <a:ln w="63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02179" y="3179063"/>
              <a:ext cx="152400" cy="1524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19800" y="3179063"/>
              <a:ext cx="152400" cy="1524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37419" y="3179063"/>
              <a:ext cx="152400" cy="1524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324611"/>
              <a:ext cx="10858500" cy="704088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8483854" y="3619246"/>
            <a:ext cx="2856865" cy="1393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140" dirty="0">
                <a:solidFill>
                  <a:srgbClr val="FFFFFF"/>
                </a:solidFill>
                <a:latin typeface="Arial Black"/>
                <a:cs typeface="Arial Black"/>
              </a:rPr>
              <a:t>Cost</a:t>
            </a:r>
            <a:r>
              <a:rPr sz="1600" spc="-1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 Black"/>
                <a:cs typeface="Arial Black"/>
              </a:rPr>
              <a:t>Efficiency</a:t>
            </a:r>
            <a:endParaRPr sz="1600">
              <a:latin typeface="Arial Black"/>
              <a:cs typeface="Arial Black"/>
            </a:endParaRPr>
          </a:p>
          <a:p>
            <a:pPr marL="12700" marR="5080" algn="ctr">
              <a:lnSpc>
                <a:spcPct val="150000"/>
              </a:lnSpc>
              <a:spcBef>
                <a:spcPts val="1295"/>
              </a:spcBef>
            </a:pPr>
            <a:r>
              <a:rPr sz="1400" spc="-80" dirty="0">
                <a:solidFill>
                  <a:srgbClr val="404040"/>
                </a:solidFill>
                <a:latin typeface="Malgun Gothic"/>
                <a:cs typeface="Malgun Gothic"/>
              </a:rPr>
              <a:t>A</a:t>
            </a:r>
            <a:r>
              <a:rPr sz="1400" spc="-125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FF0000"/>
                </a:solidFill>
                <a:latin typeface="Malgun Gothic"/>
                <a:cs typeface="Malgun Gothic"/>
              </a:rPr>
              <a:t>1,300</a:t>
            </a:r>
            <a:r>
              <a:rPr sz="1400" spc="-150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1400" spc="55" dirty="0">
                <a:solidFill>
                  <a:srgbClr val="FF0000"/>
                </a:solidFill>
                <a:latin typeface="Malgun Gothic"/>
                <a:cs typeface="Malgun Gothic"/>
              </a:rPr>
              <a:t>km</a:t>
            </a:r>
            <a:r>
              <a:rPr sz="1400" spc="-13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404040"/>
                </a:solidFill>
                <a:latin typeface="Malgun Gothic"/>
                <a:cs typeface="Malgun Gothic"/>
              </a:rPr>
              <a:t>journey</a:t>
            </a:r>
            <a:r>
              <a:rPr sz="1400" spc="-135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404040"/>
                </a:solidFill>
                <a:latin typeface="Malgun Gothic"/>
                <a:cs typeface="Malgun Gothic"/>
              </a:rPr>
              <a:t>on</a:t>
            </a:r>
            <a:r>
              <a:rPr sz="1400" spc="-120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Malgun Gothic"/>
                <a:cs typeface="Malgun Gothic"/>
              </a:rPr>
              <a:t>high-</a:t>
            </a:r>
            <a:r>
              <a:rPr sz="1400" spc="-135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sz="1400" spc="-20" dirty="0">
                <a:solidFill>
                  <a:srgbClr val="404040"/>
                </a:solidFill>
                <a:latin typeface="Malgun Gothic"/>
                <a:cs typeface="Malgun Gothic"/>
              </a:rPr>
              <a:t>speed </a:t>
            </a:r>
            <a:r>
              <a:rPr sz="1400" dirty="0">
                <a:solidFill>
                  <a:srgbClr val="404040"/>
                </a:solidFill>
                <a:latin typeface="Malgun Gothic"/>
                <a:cs typeface="Malgun Gothic"/>
              </a:rPr>
              <a:t>rail</a:t>
            </a:r>
            <a:r>
              <a:rPr sz="1400" spc="10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404040"/>
                </a:solidFill>
                <a:latin typeface="Malgun Gothic"/>
                <a:cs typeface="Malgun Gothic"/>
              </a:rPr>
              <a:t>costs</a:t>
            </a:r>
            <a:r>
              <a:rPr sz="1400" spc="-35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404040"/>
                </a:solidFill>
                <a:latin typeface="Malgun Gothic"/>
                <a:cs typeface="Malgun Gothic"/>
              </a:rPr>
              <a:t>around</a:t>
            </a:r>
            <a:r>
              <a:rPr sz="1400" spc="-15" dirty="0">
                <a:solidFill>
                  <a:srgbClr val="404040"/>
                </a:solidFill>
                <a:latin typeface="Malgun Gothic"/>
                <a:cs typeface="Malgun Gothic"/>
              </a:rPr>
              <a:t> </a:t>
            </a:r>
            <a:r>
              <a:rPr sz="1400" spc="-20" dirty="0">
                <a:solidFill>
                  <a:srgbClr val="FF0000"/>
                </a:solidFill>
                <a:latin typeface="Microsoft Sans Serif"/>
                <a:cs typeface="Microsoft Sans Serif"/>
              </a:rPr>
              <a:t>€</a:t>
            </a:r>
            <a:r>
              <a:rPr sz="1400" spc="-20" dirty="0">
                <a:solidFill>
                  <a:srgbClr val="FF0000"/>
                </a:solidFill>
                <a:latin typeface="Malgun Gothic"/>
                <a:cs typeface="Malgun Gothic"/>
              </a:rPr>
              <a:t>70</a:t>
            </a:r>
            <a:r>
              <a:rPr sz="1400" spc="-20" dirty="0">
                <a:solidFill>
                  <a:srgbClr val="404040"/>
                </a:solidFill>
                <a:latin typeface="Malgun Gothic"/>
                <a:cs typeface="Malgun Gothic"/>
              </a:rPr>
              <a:t>.</a:t>
            </a:r>
            <a:endParaRPr sz="1400">
              <a:latin typeface="Malgun Gothic"/>
              <a:cs typeface="Malgun Gothic"/>
            </a:endParaRPr>
          </a:p>
          <a:p>
            <a:pPr algn="ctr">
              <a:lnSpc>
                <a:spcPct val="100000"/>
              </a:lnSpc>
              <a:spcBef>
                <a:spcPts val="840"/>
              </a:spcBef>
            </a:pPr>
            <a:r>
              <a:rPr sz="1400" spc="25" dirty="0">
                <a:solidFill>
                  <a:srgbClr val="404040"/>
                </a:solidFill>
                <a:latin typeface="Malgun Gothic"/>
                <a:cs typeface="Malgun Gothic"/>
              </a:rPr>
              <a:t>.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647801" y="480186"/>
            <a:ext cx="28200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14" dirty="0"/>
              <a:t>High-</a:t>
            </a:r>
            <a:r>
              <a:rPr spc="-204" dirty="0"/>
              <a:t>Speed</a:t>
            </a:r>
            <a:r>
              <a:rPr spc="-190" dirty="0"/>
              <a:t> </a:t>
            </a:r>
            <a:r>
              <a:rPr spc="-110" dirty="0"/>
              <a:t>Rail</a:t>
            </a:r>
          </a:p>
        </p:txBody>
      </p:sp>
      <p:grpSp>
        <p:nvGrpSpPr>
          <p:cNvPr id="17" name="object 17"/>
          <p:cNvGrpSpPr/>
          <p:nvPr/>
        </p:nvGrpSpPr>
        <p:grpSpPr>
          <a:xfrm>
            <a:off x="2490216" y="938783"/>
            <a:ext cx="6963409" cy="1976755"/>
            <a:chOff x="2490216" y="938783"/>
            <a:chExt cx="6963409" cy="1976755"/>
          </a:xfrm>
        </p:grpSpPr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78524" y="938783"/>
              <a:ext cx="2974848" cy="197662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90216" y="993647"/>
              <a:ext cx="2883408" cy="19217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1610" y="186181"/>
            <a:ext cx="11830685" cy="6362700"/>
            <a:chOff x="181610" y="186181"/>
            <a:chExt cx="11830685" cy="6362700"/>
          </a:xfrm>
        </p:grpSpPr>
        <p:sp>
          <p:nvSpPr>
            <p:cNvPr id="3" name="object 3"/>
            <p:cNvSpPr/>
            <p:nvPr/>
          </p:nvSpPr>
          <p:spPr>
            <a:xfrm>
              <a:off x="194310" y="198881"/>
              <a:ext cx="11805285" cy="6337300"/>
            </a:xfrm>
            <a:custGeom>
              <a:avLst/>
              <a:gdLst/>
              <a:ahLst/>
              <a:cxnLst/>
              <a:rect l="l" t="t" r="r" b="b"/>
              <a:pathLst>
                <a:path w="11805285" h="6337300">
                  <a:moveTo>
                    <a:pt x="0" y="509016"/>
                  </a:moveTo>
                  <a:lnTo>
                    <a:pt x="2329" y="459985"/>
                  </a:lnTo>
                  <a:lnTo>
                    <a:pt x="9177" y="412275"/>
                  </a:lnTo>
                  <a:lnTo>
                    <a:pt x="20329" y="366099"/>
                  </a:lnTo>
                  <a:lnTo>
                    <a:pt x="35572" y="321669"/>
                  </a:lnTo>
                  <a:lnTo>
                    <a:pt x="54693" y="279200"/>
                  </a:lnTo>
                  <a:lnTo>
                    <a:pt x="77479" y="238903"/>
                  </a:lnTo>
                  <a:lnTo>
                    <a:pt x="103716" y="200992"/>
                  </a:lnTo>
                  <a:lnTo>
                    <a:pt x="133190" y="165680"/>
                  </a:lnTo>
                  <a:lnTo>
                    <a:pt x="165690" y="133181"/>
                  </a:lnTo>
                  <a:lnTo>
                    <a:pt x="201000" y="103707"/>
                  </a:lnTo>
                  <a:lnTo>
                    <a:pt x="238909" y="77471"/>
                  </a:lnTo>
                  <a:lnTo>
                    <a:pt x="279203" y="54687"/>
                  </a:lnTo>
                  <a:lnTo>
                    <a:pt x="321668" y="35568"/>
                  </a:lnTo>
                  <a:lnTo>
                    <a:pt x="366091" y="20326"/>
                  </a:lnTo>
                  <a:lnTo>
                    <a:pt x="412259" y="9176"/>
                  </a:lnTo>
                  <a:lnTo>
                    <a:pt x="459959" y="2329"/>
                  </a:lnTo>
                  <a:lnTo>
                    <a:pt x="508977" y="0"/>
                  </a:lnTo>
                  <a:lnTo>
                    <a:pt x="11295888" y="0"/>
                  </a:lnTo>
                  <a:lnTo>
                    <a:pt x="11344918" y="2329"/>
                  </a:lnTo>
                  <a:lnTo>
                    <a:pt x="11392628" y="9176"/>
                  </a:lnTo>
                  <a:lnTo>
                    <a:pt x="11438804" y="20326"/>
                  </a:lnTo>
                  <a:lnTo>
                    <a:pt x="11483234" y="35568"/>
                  </a:lnTo>
                  <a:lnTo>
                    <a:pt x="11525703" y="54687"/>
                  </a:lnTo>
                  <a:lnTo>
                    <a:pt x="11566000" y="77471"/>
                  </a:lnTo>
                  <a:lnTo>
                    <a:pt x="11603911" y="103707"/>
                  </a:lnTo>
                  <a:lnTo>
                    <a:pt x="11639223" y="133181"/>
                  </a:lnTo>
                  <a:lnTo>
                    <a:pt x="11671722" y="165680"/>
                  </a:lnTo>
                  <a:lnTo>
                    <a:pt x="11701196" y="200992"/>
                  </a:lnTo>
                  <a:lnTo>
                    <a:pt x="11727432" y="238903"/>
                  </a:lnTo>
                  <a:lnTo>
                    <a:pt x="11750216" y="279200"/>
                  </a:lnTo>
                  <a:lnTo>
                    <a:pt x="11769335" y="321669"/>
                  </a:lnTo>
                  <a:lnTo>
                    <a:pt x="11784577" y="366099"/>
                  </a:lnTo>
                  <a:lnTo>
                    <a:pt x="11795727" y="412275"/>
                  </a:lnTo>
                  <a:lnTo>
                    <a:pt x="11802574" y="459985"/>
                  </a:lnTo>
                  <a:lnTo>
                    <a:pt x="11804904" y="509016"/>
                  </a:lnTo>
                  <a:lnTo>
                    <a:pt x="11804904" y="5827814"/>
                  </a:lnTo>
                  <a:lnTo>
                    <a:pt x="11802574" y="5876832"/>
                  </a:lnTo>
                  <a:lnTo>
                    <a:pt x="11795727" y="5924532"/>
                  </a:lnTo>
                  <a:lnTo>
                    <a:pt x="11784577" y="5970700"/>
                  </a:lnTo>
                  <a:lnTo>
                    <a:pt x="11769335" y="6015123"/>
                  </a:lnTo>
                  <a:lnTo>
                    <a:pt x="11750216" y="6057588"/>
                  </a:lnTo>
                  <a:lnTo>
                    <a:pt x="11727432" y="6097882"/>
                  </a:lnTo>
                  <a:lnTo>
                    <a:pt x="11701196" y="6135791"/>
                  </a:lnTo>
                  <a:lnTo>
                    <a:pt x="11671722" y="6171101"/>
                  </a:lnTo>
                  <a:lnTo>
                    <a:pt x="11639223" y="6203601"/>
                  </a:lnTo>
                  <a:lnTo>
                    <a:pt x="11603911" y="6233075"/>
                  </a:lnTo>
                  <a:lnTo>
                    <a:pt x="11566000" y="6259312"/>
                  </a:lnTo>
                  <a:lnTo>
                    <a:pt x="11525703" y="6282098"/>
                  </a:lnTo>
                  <a:lnTo>
                    <a:pt x="11483234" y="6301219"/>
                  </a:lnTo>
                  <a:lnTo>
                    <a:pt x="11438804" y="6316462"/>
                  </a:lnTo>
                  <a:lnTo>
                    <a:pt x="11392628" y="6327614"/>
                  </a:lnTo>
                  <a:lnTo>
                    <a:pt x="11344918" y="6334462"/>
                  </a:lnTo>
                  <a:lnTo>
                    <a:pt x="11295888" y="6336792"/>
                  </a:lnTo>
                  <a:lnTo>
                    <a:pt x="508977" y="6336792"/>
                  </a:lnTo>
                  <a:lnTo>
                    <a:pt x="459959" y="6334462"/>
                  </a:lnTo>
                  <a:lnTo>
                    <a:pt x="412259" y="6327614"/>
                  </a:lnTo>
                  <a:lnTo>
                    <a:pt x="366091" y="6316462"/>
                  </a:lnTo>
                  <a:lnTo>
                    <a:pt x="321668" y="6301219"/>
                  </a:lnTo>
                  <a:lnTo>
                    <a:pt x="279203" y="6282098"/>
                  </a:lnTo>
                  <a:lnTo>
                    <a:pt x="238909" y="6259312"/>
                  </a:lnTo>
                  <a:lnTo>
                    <a:pt x="201000" y="6233075"/>
                  </a:lnTo>
                  <a:lnTo>
                    <a:pt x="165690" y="6203601"/>
                  </a:lnTo>
                  <a:lnTo>
                    <a:pt x="133190" y="6171101"/>
                  </a:lnTo>
                  <a:lnTo>
                    <a:pt x="103716" y="6135791"/>
                  </a:lnTo>
                  <a:lnTo>
                    <a:pt x="77479" y="6097882"/>
                  </a:lnTo>
                  <a:lnTo>
                    <a:pt x="54693" y="6057588"/>
                  </a:lnTo>
                  <a:lnTo>
                    <a:pt x="35572" y="6015123"/>
                  </a:lnTo>
                  <a:lnTo>
                    <a:pt x="20329" y="5970700"/>
                  </a:lnTo>
                  <a:lnTo>
                    <a:pt x="9177" y="5924532"/>
                  </a:lnTo>
                  <a:lnTo>
                    <a:pt x="2329" y="5876832"/>
                  </a:lnTo>
                  <a:lnTo>
                    <a:pt x="0" y="5827814"/>
                  </a:lnTo>
                  <a:lnTo>
                    <a:pt x="0" y="509016"/>
                  </a:lnTo>
                  <a:close/>
                </a:path>
              </a:pathLst>
            </a:custGeom>
            <a:ln w="25400">
              <a:solidFill>
                <a:srgbClr val="D0D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0951" y="1691640"/>
              <a:ext cx="9150350" cy="1236345"/>
            </a:xfrm>
            <a:custGeom>
              <a:avLst/>
              <a:gdLst/>
              <a:ahLst/>
              <a:cxnLst/>
              <a:rect l="l" t="t" r="r" b="b"/>
              <a:pathLst>
                <a:path w="9150350" h="1236345">
                  <a:moveTo>
                    <a:pt x="9034526" y="0"/>
                  </a:moveTo>
                  <a:lnTo>
                    <a:pt x="115570" y="0"/>
                  </a:lnTo>
                  <a:lnTo>
                    <a:pt x="70562" y="9074"/>
                  </a:lnTo>
                  <a:lnTo>
                    <a:pt x="33829" y="33829"/>
                  </a:lnTo>
                  <a:lnTo>
                    <a:pt x="9074" y="70562"/>
                  </a:lnTo>
                  <a:lnTo>
                    <a:pt x="0" y="115570"/>
                  </a:lnTo>
                  <a:lnTo>
                    <a:pt x="0" y="1120394"/>
                  </a:lnTo>
                  <a:lnTo>
                    <a:pt x="9074" y="1165401"/>
                  </a:lnTo>
                  <a:lnTo>
                    <a:pt x="33829" y="1202134"/>
                  </a:lnTo>
                  <a:lnTo>
                    <a:pt x="70562" y="1226889"/>
                  </a:lnTo>
                  <a:lnTo>
                    <a:pt x="115570" y="1235964"/>
                  </a:lnTo>
                  <a:lnTo>
                    <a:pt x="9034526" y="1235964"/>
                  </a:lnTo>
                  <a:lnTo>
                    <a:pt x="9079533" y="1226889"/>
                  </a:lnTo>
                  <a:lnTo>
                    <a:pt x="9116266" y="1202134"/>
                  </a:lnTo>
                  <a:lnTo>
                    <a:pt x="9141021" y="1165401"/>
                  </a:lnTo>
                  <a:lnTo>
                    <a:pt x="9150096" y="1120394"/>
                  </a:lnTo>
                  <a:lnTo>
                    <a:pt x="9150096" y="115570"/>
                  </a:lnTo>
                  <a:lnTo>
                    <a:pt x="9141021" y="70562"/>
                  </a:lnTo>
                  <a:lnTo>
                    <a:pt x="9116266" y="33829"/>
                  </a:lnTo>
                  <a:lnTo>
                    <a:pt x="9079533" y="9074"/>
                  </a:lnTo>
                  <a:lnTo>
                    <a:pt x="903452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935095" y="1903856"/>
            <a:ext cx="4693920" cy="786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33805">
              <a:lnSpc>
                <a:spcPct val="100000"/>
              </a:lnSpc>
              <a:spcBef>
                <a:spcPts val="95"/>
              </a:spcBef>
            </a:pPr>
            <a:r>
              <a:rPr sz="1600" spc="-110" dirty="0">
                <a:solidFill>
                  <a:srgbClr val="404040"/>
                </a:solidFill>
                <a:latin typeface="Arial Black"/>
                <a:cs typeface="Arial Black"/>
              </a:rPr>
              <a:t>Diverse</a:t>
            </a:r>
            <a:r>
              <a:rPr sz="1600" spc="-135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1600" spc="-170" dirty="0">
                <a:solidFill>
                  <a:srgbClr val="404040"/>
                </a:solidFill>
                <a:latin typeface="Arial Black"/>
                <a:cs typeface="Arial Black"/>
              </a:rPr>
              <a:t>Use</a:t>
            </a:r>
            <a:r>
              <a:rPr sz="1600" spc="-130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Arial Black"/>
                <a:cs typeface="Arial Black"/>
              </a:rPr>
              <a:t>Cases</a:t>
            </a:r>
            <a:endParaRPr sz="16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2155"/>
              </a:spcBef>
            </a:pPr>
            <a:r>
              <a:rPr sz="1600" dirty="0">
                <a:solidFill>
                  <a:srgbClr val="FF0000"/>
                </a:solidFill>
                <a:latin typeface="Malgun Gothic"/>
                <a:cs typeface="Malgun Gothic"/>
              </a:rPr>
              <a:t>for</a:t>
            </a:r>
            <a:r>
              <a:rPr sz="1600" spc="-60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1600" dirty="0">
                <a:solidFill>
                  <a:srgbClr val="FF0000"/>
                </a:solidFill>
                <a:latin typeface="Malgun Gothic"/>
                <a:cs typeface="Malgun Gothic"/>
              </a:rPr>
              <a:t>taxi-</a:t>
            </a:r>
            <a:r>
              <a:rPr sz="1600" spc="-8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1600" dirty="0">
                <a:solidFill>
                  <a:srgbClr val="FF0000"/>
                </a:solidFill>
                <a:latin typeface="Malgun Gothic"/>
                <a:cs typeface="Malgun Gothic"/>
              </a:rPr>
              <a:t>hailing,</a:t>
            </a:r>
            <a:r>
              <a:rPr sz="1600" spc="-80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1600" dirty="0">
                <a:solidFill>
                  <a:srgbClr val="FF0000"/>
                </a:solidFill>
                <a:latin typeface="Malgun Gothic"/>
                <a:cs typeface="Malgun Gothic"/>
              </a:rPr>
              <a:t>dining,</a:t>
            </a:r>
            <a:r>
              <a:rPr sz="1600" spc="-60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1600" spc="50" dirty="0">
                <a:solidFill>
                  <a:srgbClr val="FF0000"/>
                </a:solidFill>
                <a:latin typeface="Malgun Gothic"/>
                <a:cs typeface="Malgun Gothic"/>
              </a:rPr>
              <a:t>retail,</a:t>
            </a:r>
            <a:r>
              <a:rPr sz="1600" spc="-9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1600" dirty="0">
                <a:solidFill>
                  <a:srgbClr val="FF0000"/>
                </a:solidFill>
                <a:latin typeface="Malgun Gothic"/>
                <a:cs typeface="Malgun Gothic"/>
              </a:rPr>
              <a:t>and</a:t>
            </a:r>
            <a:r>
              <a:rPr sz="1600" spc="-70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Malgun Gothic"/>
                <a:cs typeface="Malgun Gothic"/>
              </a:rPr>
              <a:t>entertainment</a:t>
            </a:r>
            <a:r>
              <a:rPr sz="1600" spc="-10" dirty="0">
                <a:solidFill>
                  <a:srgbClr val="404040"/>
                </a:solidFill>
                <a:latin typeface="Malgun Gothic"/>
                <a:cs typeface="Malgun Gothic"/>
              </a:rPr>
              <a:t>.</a:t>
            </a:r>
            <a:endParaRPr sz="1600">
              <a:latin typeface="Malgun Gothic"/>
              <a:cs typeface="Malgun Goth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520952" y="1638300"/>
            <a:ext cx="9150350" cy="2839720"/>
            <a:chOff x="1520952" y="1638300"/>
            <a:chExt cx="9150350" cy="283972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68196" y="1687067"/>
              <a:ext cx="1961133" cy="18516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827276" y="1638299"/>
              <a:ext cx="8478520" cy="1344295"/>
            </a:xfrm>
            <a:custGeom>
              <a:avLst/>
              <a:gdLst/>
              <a:ahLst/>
              <a:cxnLst/>
              <a:rect l="l" t="t" r="r" b="b"/>
              <a:pathLst>
                <a:path w="8478520" h="1344295">
                  <a:moveTo>
                    <a:pt x="1466088" y="672084"/>
                  </a:moveTo>
                  <a:lnTo>
                    <a:pt x="1344295" y="550291"/>
                  </a:lnTo>
                  <a:lnTo>
                    <a:pt x="1344295" y="0"/>
                  </a:lnTo>
                  <a:lnTo>
                    <a:pt x="0" y="0"/>
                  </a:lnTo>
                  <a:lnTo>
                    <a:pt x="0" y="1344168"/>
                  </a:lnTo>
                  <a:lnTo>
                    <a:pt x="1344295" y="1344168"/>
                  </a:lnTo>
                  <a:lnTo>
                    <a:pt x="1344295" y="793877"/>
                  </a:lnTo>
                  <a:lnTo>
                    <a:pt x="1466088" y="672084"/>
                  </a:lnTo>
                  <a:close/>
                </a:path>
                <a:path w="8478520" h="1344295">
                  <a:moveTo>
                    <a:pt x="7604760" y="334518"/>
                  </a:moveTo>
                  <a:lnTo>
                    <a:pt x="7603261" y="327101"/>
                  </a:lnTo>
                  <a:lnTo>
                    <a:pt x="7599185" y="321043"/>
                  </a:lnTo>
                  <a:lnTo>
                    <a:pt x="7593127" y="316966"/>
                  </a:lnTo>
                  <a:lnTo>
                    <a:pt x="7585710" y="315468"/>
                  </a:lnTo>
                  <a:lnTo>
                    <a:pt x="7578280" y="316966"/>
                  </a:lnTo>
                  <a:lnTo>
                    <a:pt x="7572222" y="321043"/>
                  </a:lnTo>
                  <a:lnTo>
                    <a:pt x="7568146" y="327101"/>
                  </a:lnTo>
                  <a:lnTo>
                    <a:pt x="7566660" y="334518"/>
                  </a:lnTo>
                  <a:lnTo>
                    <a:pt x="7566660" y="1029462"/>
                  </a:lnTo>
                  <a:lnTo>
                    <a:pt x="7568146" y="1036891"/>
                  </a:lnTo>
                  <a:lnTo>
                    <a:pt x="7572222" y="1042949"/>
                  </a:lnTo>
                  <a:lnTo>
                    <a:pt x="7578280" y="1047026"/>
                  </a:lnTo>
                  <a:lnTo>
                    <a:pt x="7585710" y="1048512"/>
                  </a:lnTo>
                  <a:lnTo>
                    <a:pt x="7593127" y="1047026"/>
                  </a:lnTo>
                  <a:lnTo>
                    <a:pt x="7599185" y="1042949"/>
                  </a:lnTo>
                  <a:lnTo>
                    <a:pt x="7603261" y="1036891"/>
                  </a:lnTo>
                  <a:lnTo>
                    <a:pt x="7604760" y="1029462"/>
                  </a:lnTo>
                  <a:lnTo>
                    <a:pt x="7604760" y="334518"/>
                  </a:lnTo>
                  <a:close/>
                </a:path>
                <a:path w="8478520" h="1344295">
                  <a:moveTo>
                    <a:pt x="8316430" y="614387"/>
                  </a:moveTo>
                  <a:lnTo>
                    <a:pt x="8293481" y="559054"/>
                  </a:lnTo>
                  <a:lnTo>
                    <a:pt x="8253412" y="537705"/>
                  </a:lnTo>
                  <a:lnTo>
                    <a:pt x="8237982" y="536194"/>
                  </a:lnTo>
                  <a:lnTo>
                    <a:pt x="8222475" y="537705"/>
                  </a:lnTo>
                  <a:lnTo>
                    <a:pt x="8182483" y="559054"/>
                  </a:lnTo>
                  <a:lnTo>
                    <a:pt x="8061833" y="679323"/>
                  </a:lnTo>
                  <a:lnTo>
                    <a:pt x="8040116" y="734326"/>
                  </a:lnTo>
                  <a:lnTo>
                    <a:pt x="8032470" y="777265"/>
                  </a:lnTo>
                  <a:lnTo>
                    <a:pt x="8027543" y="824357"/>
                  </a:lnTo>
                  <a:lnTo>
                    <a:pt x="8074723" y="819378"/>
                  </a:lnTo>
                  <a:lnTo>
                    <a:pt x="8117751" y="811745"/>
                  </a:lnTo>
                  <a:lnTo>
                    <a:pt x="8172831" y="790067"/>
                  </a:lnTo>
                  <a:lnTo>
                    <a:pt x="8293481" y="669671"/>
                  </a:lnTo>
                  <a:lnTo>
                    <a:pt x="8316430" y="614387"/>
                  </a:lnTo>
                  <a:close/>
                </a:path>
                <a:path w="8478520" h="1344295">
                  <a:moveTo>
                    <a:pt x="8478012" y="477012"/>
                  </a:moveTo>
                  <a:lnTo>
                    <a:pt x="8469947" y="437388"/>
                  </a:lnTo>
                  <a:lnTo>
                    <a:pt x="8447976" y="404914"/>
                  </a:lnTo>
                  <a:lnTo>
                    <a:pt x="8415426" y="382968"/>
                  </a:lnTo>
                  <a:lnTo>
                    <a:pt x="8375650" y="374904"/>
                  </a:lnTo>
                  <a:lnTo>
                    <a:pt x="8357171" y="374904"/>
                  </a:lnTo>
                  <a:lnTo>
                    <a:pt x="8357171" y="614387"/>
                  </a:lnTo>
                  <a:lnTo>
                    <a:pt x="8348446" y="659269"/>
                  </a:lnTo>
                  <a:lnTo>
                    <a:pt x="8322310" y="698627"/>
                  </a:lnTo>
                  <a:lnTo>
                    <a:pt x="8201787" y="818896"/>
                  </a:lnTo>
                  <a:lnTo>
                    <a:pt x="8148244" y="845985"/>
                  </a:lnTo>
                  <a:lnTo>
                    <a:pt x="8075765" y="860348"/>
                  </a:lnTo>
                  <a:lnTo>
                    <a:pt x="8012011" y="866038"/>
                  </a:lnTo>
                  <a:lnTo>
                    <a:pt x="7984617" y="867029"/>
                  </a:lnTo>
                  <a:lnTo>
                    <a:pt x="7985620" y="839724"/>
                  </a:lnTo>
                  <a:lnTo>
                    <a:pt x="7991208" y="777265"/>
                  </a:lnTo>
                  <a:lnTo>
                    <a:pt x="8005724" y="703884"/>
                  </a:lnTo>
                  <a:lnTo>
                    <a:pt x="8032877" y="650494"/>
                  </a:lnTo>
                  <a:lnTo>
                    <a:pt x="8153527" y="530225"/>
                  </a:lnTo>
                  <a:lnTo>
                    <a:pt x="8192986" y="504113"/>
                  </a:lnTo>
                  <a:lnTo>
                    <a:pt x="8237982" y="495427"/>
                  </a:lnTo>
                  <a:lnTo>
                    <a:pt x="8260816" y="497598"/>
                  </a:lnTo>
                  <a:lnTo>
                    <a:pt x="8303679" y="514985"/>
                  </a:lnTo>
                  <a:lnTo>
                    <a:pt x="8348446" y="569531"/>
                  </a:lnTo>
                  <a:lnTo>
                    <a:pt x="8357171" y="614387"/>
                  </a:lnTo>
                  <a:lnTo>
                    <a:pt x="8357171" y="374904"/>
                  </a:lnTo>
                  <a:lnTo>
                    <a:pt x="7966202" y="374904"/>
                  </a:lnTo>
                  <a:lnTo>
                    <a:pt x="7926413" y="382968"/>
                  </a:lnTo>
                  <a:lnTo>
                    <a:pt x="7893875" y="404914"/>
                  </a:lnTo>
                  <a:lnTo>
                    <a:pt x="7871904" y="437388"/>
                  </a:lnTo>
                  <a:lnTo>
                    <a:pt x="7863840" y="477012"/>
                  </a:lnTo>
                  <a:lnTo>
                    <a:pt x="7863840" y="885444"/>
                  </a:lnTo>
                  <a:lnTo>
                    <a:pt x="7871904" y="925080"/>
                  </a:lnTo>
                  <a:lnTo>
                    <a:pt x="7893875" y="957554"/>
                  </a:lnTo>
                  <a:lnTo>
                    <a:pt x="7926413" y="979500"/>
                  </a:lnTo>
                  <a:lnTo>
                    <a:pt x="7966202" y="987552"/>
                  </a:lnTo>
                  <a:lnTo>
                    <a:pt x="8375650" y="987552"/>
                  </a:lnTo>
                  <a:lnTo>
                    <a:pt x="8415426" y="979500"/>
                  </a:lnTo>
                  <a:lnTo>
                    <a:pt x="8447964" y="957554"/>
                  </a:lnTo>
                  <a:lnTo>
                    <a:pt x="8469947" y="925080"/>
                  </a:lnTo>
                  <a:lnTo>
                    <a:pt x="8478012" y="885444"/>
                  </a:lnTo>
                  <a:lnTo>
                    <a:pt x="8478012" y="867029"/>
                  </a:lnTo>
                  <a:lnTo>
                    <a:pt x="8478012" y="495427"/>
                  </a:lnTo>
                  <a:lnTo>
                    <a:pt x="8478012" y="477012"/>
                  </a:lnTo>
                  <a:close/>
                </a:path>
              </a:pathLst>
            </a:custGeom>
            <a:solidFill>
              <a:srgbClr val="252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0952" y="3240024"/>
              <a:ext cx="9150350" cy="1237615"/>
            </a:xfrm>
            <a:custGeom>
              <a:avLst/>
              <a:gdLst/>
              <a:ahLst/>
              <a:cxnLst/>
              <a:rect l="l" t="t" r="r" b="b"/>
              <a:pathLst>
                <a:path w="9150350" h="1237614">
                  <a:moveTo>
                    <a:pt x="9034399" y="0"/>
                  </a:moveTo>
                  <a:lnTo>
                    <a:pt x="115697" y="0"/>
                  </a:lnTo>
                  <a:lnTo>
                    <a:pt x="70669" y="9094"/>
                  </a:lnTo>
                  <a:lnTo>
                    <a:pt x="33893" y="33893"/>
                  </a:lnTo>
                  <a:lnTo>
                    <a:pt x="9094" y="70669"/>
                  </a:lnTo>
                  <a:lnTo>
                    <a:pt x="0" y="115697"/>
                  </a:lnTo>
                  <a:lnTo>
                    <a:pt x="0" y="1121790"/>
                  </a:lnTo>
                  <a:lnTo>
                    <a:pt x="9094" y="1166818"/>
                  </a:lnTo>
                  <a:lnTo>
                    <a:pt x="33893" y="1203594"/>
                  </a:lnTo>
                  <a:lnTo>
                    <a:pt x="70669" y="1228393"/>
                  </a:lnTo>
                  <a:lnTo>
                    <a:pt x="115697" y="1237488"/>
                  </a:lnTo>
                  <a:lnTo>
                    <a:pt x="9034399" y="1237488"/>
                  </a:lnTo>
                  <a:lnTo>
                    <a:pt x="9079426" y="1228393"/>
                  </a:lnTo>
                  <a:lnTo>
                    <a:pt x="9116202" y="1203594"/>
                  </a:lnTo>
                  <a:lnTo>
                    <a:pt x="9141001" y="1166818"/>
                  </a:lnTo>
                  <a:lnTo>
                    <a:pt x="9150096" y="1121790"/>
                  </a:lnTo>
                  <a:lnTo>
                    <a:pt x="9150096" y="115697"/>
                  </a:lnTo>
                  <a:lnTo>
                    <a:pt x="9141001" y="70669"/>
                  </a:lnTo>
                  <a:lnTo>
                    <a:pt x="9116202" y="33893"/>
                  </a:lnTo>
                  <a:lnTo>
                    <a:pt x="9079426" y="9094"/>
                  </a:lnTo>
                  <a:lnTo>
                    <a:pt x="903439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58129" y="3762502"/>
            <a:ext cx="13112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5" dirty="0">
                <a:solidFill>
                  <a:srgbClr val="404040"/>
                </a:solidFill>
                <a:latin typeface="Arial Black"/>
                <a:cs typeface="Arial Black"/>
              </a:rPr>
              <a:t>Convenience</a:t>
            </a:r>
            <a:endParaRPr sz="1600">
              <a:latin typeface="Arial Black"/>
              <a:cs typeface="Arial Black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520952" y="3186683"/>
            <a:ext cx="9150350" cy="2830195"/>
            <a:chOff x="1520952" y="3186683"/>
            <a:chExt cx="9150350" cy="283019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8196" y="3235451"/>
              <a:ext cx="1961133" cy="185166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827276" y="3186683"/>
              <a:ext cx="7604759" cy="1344295"/>
            </a:xfrm>
            <a:custGeom>
              <a:avLst/>
              <a:gdLst/>
              <a:ahLst/>
              <a:cxnLst/>
              <a:rect l="l" t="t" r="r" b="b"/>
              <a:pathLst>
                <a:path w="7604759" h="1344295">
                  <a:moveTo>
                    <a:pt x="1466088" y="672084"/>
                  </a:moveTo>
                  <a:lnTo>
                    <a:pt x="1344295" y="550291"/>
                  </a:lnTo>
                  <a:lnTo>
                    <a:pt x="1344295" y="0"/>
                  </a:lnTo>
                  <a:lnTo>
                    <a:pt x="0" y="0"/>
                  </a:lnTo>
                  <a:lnTo>
                    <a:pt x="0" y="1344168"/>
                  </a:lnTo>
                  <a:lnTo>
                    <a:pt x="1344295" y="1344168"/>
                  </a:lnTo>
                  <a:lnTo>
                    <a:pt x="1344295" y="793877"/>
                  </a:lnTo>
                  <a:lnTo>
                    <a:pt x="1466088" y="672084"/>
                  </a:lnTo>
                  <a:close/>
                </a:path>
                <a:path w="7604759" h="1344295">
                  <a:moveTo>
                    <a:pt x="7604760" y="332994"/>
                  </a:moveTo>
                  <a:lnTo>
                    <a:pt x="7603261" y="325577"/>
                  </a:lnTo>
                  <a:lnTo>
                    <a:pt x="7599185" y="319519"/>
                  </a:lnTo>
                  <a:lnTo>
                    <a:pt x="7593127" y="315442"/>
                  </a:lnTo>
                  <a:lnTo>
                    <a:pt x="7585710" y="313944"/>
                  </a:lnTo>
                  <a:lnTo>
                    <a:pt x="7578280" y="315442"/>
                  </a:lnTo>
                  <a:lnTo>
                    <a:pt x="7572222" y="319519"/>
                  </a:lnTo>
                  <a:lnTo>
                    <a:pt x="7568146" y="325577"/>
                  </a:lnTo>
                  <a:lnTo>
                    <a:pt x="7566660" y="332994"/>
                  </a:lnTo>
                  <a:lnTo>
                    <a:pt x="7566660" y="1027938"/>
                  </a:lnTo>
                  <a:lnTo>
                    <a:pt x="7568146" y="1035367"/>
                  </a:lnTo>
                  <a:lnTo>
                    <a:pt x="7572222" y="1041425"/>
                  </a:lnTo>
                  <a:lnTo>
                    <a:pt x="7578280" y="1045502"/>
                  </a:lnTo>
                  <a:lnTo>
                    <a:pt x="7585710" y="1046988"/>
                  </a:lnTo>
                  <a:lnTo>
                    <a:pt x="7593127" y="1045502"/>
                  </a:lnTo>
                  <a:lnTo>
                    <a:pt x="7599185" y="1041425"/>
                  </a:lnTo>
                  <a:lnTo>
                    <a:pt x="7603261" y="1035367"/>
                  </a:lnTo>
                  <a:lnTo>
                    <a:pt x="7604760" y="1027938"/>
                  </a:lnTo>
                  <a:lnTo>
                    <a:pt x="7604760" y="332994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20952" y="4789931"/>
              <a:ext cx="9150350" cy="1226820"/>
            </a:xfrm>
            <a:custGeom>
              <a:avLst/>
              <a:gdLst/>
              <a:ahLst/>
              <a:cxnLst/>
              <a:rect l="l" t="t" r="r" b="b"/>
              <a:pathLst>
                <a:path w="9150350" h="1226820">
                  <a:moveTo>
                    <a:pt x="9035415" y="0"/>
                  </a:moveTo>
                  <a:lnTo>
                    <a:pt x="114680" y="0"/>
                  </a:lnTo>
                  <a:lnTo>
                    <a:pt x="70026" y="9007"/>
                  </a:lnTo>
                  <a:lnTo>
                    <a:pt x="33575" y="33575"/>
                  </a:lnTo>
                  <a:lnTo>
                    <a:pt x="9007" y="70026"/>
                  </a:lnTo>
                  <a:lnTo>
                    <a:pt x="0" y="114681"/>
                  </a:lnTo>
                  <a:lnTo>
                    <a:pt x="0" y="1112113"/>
                  </a:lnTo>
                  <a:lnTo>
                    <a:pt x="9007" y="1156761"/>
                  </a:lnTo>
                  <a:lnTo>
                    <a:pt x="33575" y="1193222"/>
                  </a:lnTo>
                  <a:lnTo>
                    <a:pt x="70026" y="1217805"/>
                  </a:lnTo>
                  <a:lnTo>
                    <a:pt x="114680" y="1226820"/>
                  </a:lnTo>
                  <a:lnTo>
                    <a:pt x="9035415" y="1226820"/>
                  </a:lnTo>
                  <a:lnTo>
                    <a:pt x="9080069" y="1217805"/>
                  </a:lnTo>
                  <a:lnTo>
                    <a:pt x="9116520" y="1193222"/>
                  </a:lnTo>
                  <a:lnTo>
                    <a:pt x="9141088" y="1156761"/>
                  </a:lnTo>
                  <a:lnTo>
                    <a:pt x="9150096" y="1112113"/>
                  </a:lnTo>
                  <a:lnTo>
                    <a:pt x="9150096" y="114681"/>
                  </a:lnTo>
                  <a:lnTo>
                    <a:pt x="9141088" y="70026"/>
                  </a:lnTo>
                  <a:lnTo>
                    <a:pt x="9116520" y="33575"/>
                  </a:lnTo>
                  <a:lnTo>
                    <a:pt x="9080069" y="9007"/>
                  </a:lnTo>
                  <a:lnTo>
                    <a:pt x="903541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489575" y="5348477"/>
            <a:ext cx="8566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85" dirty="0">
                <a:solidFill>
                  <a:srgbClr val="404040"/>
                </a:solidFill>
                <a:latin typeface="Arial Black"/>
                <a:cs typeface="Arial Black"/>
              </a:rPr>
              <a:t>Security</a:t>
            </a:r>
            <a:endParaRPr sz="1600">
              <a:latin typeface="Arial Black"/>
              <a:cs typeface="Arial Black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568196" y="1909572"/>
            <a:ext cx="8749665" cy="4723130"/>
            <a:chOff x="1568196" y="1909572"/>
            <a:chExt cx="8749665" cy="4723130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8196" y="4780788"/>
              <a:ext cx="1961133" cy="185166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827276" y="4732019"/>
              <a:ext cx="8490585" cy="1344295"/>
            </a:xfrm>
            <a:custGeom>
              <a:avLst/>
              <a:gdLst/>
              <a:ahLst/>
              <a:cxnLst/>
              <a:rect l="l" t="t" r="r" b="b"/>
              <a:pathLst>
                <a:path w="8490585" h="1344295">
                  <a:moveTo>
                    <a:pt x="1466088" y="672084"/>
                  </a:moveTo>
                  <a:lnTo>
                    <a:pt x="1344295" y="550291"/>
                  </a:lnTo>
                  <a:lnTo>
                    <a:pt x="1344295" y="0"/>
                  </a:lnTo>
                  <a:lnTo>
                    <a:pt x="0" y="0"/>
                  </a:lnTo>
                  <a:lnTo>
                    <a:pt x="0" y="1344168"/>
                  </a:lnTo>
                  <a:lnTo>
                    <a:pt x="1344295" y="1344168"/>
                  </a:lnTo>
                  <a:lnTo>
                    <a:pt x="1344295" y="793877"/>
                  </a:lnTo>
                  <a:lnTo>
                    <a:pt x="1466088" y="672084"/>
                  </a:lnTo>
                  <a:close/>
                </a:path>
                <a:path w="8490585" h="1344295">
                  <a:moveTo>
                    <a:pt x="7604760" y="336042"/>
                  </a:moveTo>
                  <a:lnTo>
                    <a:pt x="7603261" y="328625"/>
                  </a:lnTo>
                  <a:lnTo>
                    <a:pt x="7599185" y="322567"/>
                  </a:lnTo>
                  <a:lnTo>
                    <a:pt x="7593127" y="318490"/>
                  </a:lnTo>
                  <a:lnTo>
                    <a:pt x="7585710" y="316992"/>
                  </a:lnTo>
                  <a:lnTo>
                    <a:pt x="7578280" y="318490"/>
                  </a:lnTo>
                  <a:lnTo>
                    <a:pt x="7572222" y="322567"/>
                  </a:lnTo>
                  <a:lnTo>
                    <a:pt x="7568146" y="328625"/>
                  </a:lnTo>
                  <a:lnTo>
                    <a:pt x="7566660" y="336042"/>
                  </a:lnTo>
                  <a:lnTo>
                    <a:pt x="7566660" y="1030986"/>
                  </a:lnTo>
                  <a:lnTo>
                    <a:pt x="7568146" y="1038402"/>
                  </a:lnTo>
                  <a:lnTo>
                    <a:pt x="7572222" y="1044460"/>
                  </a:lnTo>
                  <a:lnTo>
                    <a:pt x="7578280" y="1048550"/>
                  </a:lnTo>
                  <a:lnTo>
                    <a:pt x="7585710" y="1050036"/>
                  </a:lnTo>
                  <a:lnTo>
                    <a:pt x="7593127" y="1048550"/>
                  </a:lnTo>
                  <a:lnTo>
                    <a:pt x="7599185" y="1044460"/>
                  </a:lnTo>
                  <a:lnTo>
                    <a:pt x="7603261" y="1038402"/>
                  </a:lnTo>
                  <a:lnTo>
                    <a:pt x="7604760" y="1030986"/>
                  </a:lnTo>
                  <a:lnTo>
                    <a:pt x="7604760" y="336042"/>
                  </a:lnTo>
                  <a:close/>
                </a:path>
                <a:path w="8490585" h="1344295">
                  <a:moveTo>
                    <a:pt x="8044180" y="627634"/>
                  </a:moveTo>
                  <a:lnTo>
                    <a:pt x="8040573" y="609600"/>
                  </a:lnTo>
                  <a:lnTo>
                    <a:pt x="8030705" y="594906"/>
                  </a:lnTo>
                  <a:lnTo>
                    <a:pt x="8016049" y="585025"/>
                  </a:lnTo>
                  <a:lnTo>
                    <a:pt x="7998079" y="581406"/>
                  </a:lnTo>
                  <a:lnTo>
                    <a:pt x="7920609" y="581406"/>
                  </a:lnTo>
                  <a:lnTo>
                    <a:pt x="7902613" y="585025"/>
                  </a:lnTo>
                  <a:lnTo>
                    <a:pt x="7887919" y="594906"/>
                  </a:lnTo>
                  <a:lnTo>
                    <a:pt x="7878013" y="609600"/>
                  </a:lnTo>
                  <a:lnTo>
                    <a:pt x="7874381" y="627634"/>
                  </a:lnTo>
                  <a:lnTo>
                    <a:pt x="7874381" y="832485"/>
                  </a:lnTo>
                  <a:lnTo>
                    <a:pt x="7878026" y="850430"/>
                  </a:lnTo>
                  <a:lnTo>
                    <a:pt x="7887957" y="865124"/>
                  </a:lnTo>
                  <a:lnTo>
                    <a:pt x="7902664" y="875042"/>
                  </a:lnTo>
                  <a:lnTo>
                    <a:pt x="7920609" y="878687"/>
                  </a:lnTo>
                  <a:lnTo>
                    <a:pt x="7998079" y="878687"/>
                  </a:lnTo>
                  <a:lnTo>
                    <a:pt x="8015986" y="875042"/>
                  </a:lnTo>
                  <a:lnTo>
                    <a:pt x="8030642" y="865124"/>
                  </a:lnTo>
                  <a:lnTo>
                    <a:pt x="8040548" y="850430"/>
                  </a:lnTo>
                  <a:lnTo>
                    <a:pt x="8044180" y="832485"/>
                  </a:lnTo>
                  <a:lnTo>
                    <a:pt x="8044180" y="627634"/>
                  </a:lnTo>
                  <a:close/>
                </a:path>
                <a:path w="8490585" h="1344295">
                  <a:moveTo>
                    <a:pt x="8256524" y="457708"/>
                  </a:moveTo>
                  <a:lnTo>
                    <a:pt x="8252904" y="439724"/>
                  </a:lnTo>
                  <a:lnTo>
                    <a:pt x="8243036" y="425030"/>
                  </a:lnTo>
                  <a:lnTo>
                    <a:pt x="8228393" y="415124"/>
                  </a:lnTo>
                  <a:lnTo>
                    <a:pt x="8210423" y="411480"/>
                  </a:lnTo>
                  <a:lnTo>
                    <a:pt x="8132826" y="411480"/>
                  </a:lnTo>
                  <a:lnTo>
                    <a:pt x="8114906" y="415124"/>
                  </a:lnTo>
                  <a:lnTo>
                    <a:pt x="8100250" y="425030"/>
                  </a:lnTo>
                  <a:lnTo>
                    <a:pt x="8090344" y="439724"/>
                  </a:lnTo>
                  <a:lnTo>
                    <a:pt x="8086725" y="457708"/>
                  </a:lnTo>
                  <a:lnTo>
                    <a:pt x="8086725" y="832485"/>
                  </a:lnTo>
                  <a:lnTo>
                    <a:pt x="8090344" y="850430"/>
                  </a:lnTo>
                  <a:lnTo>
                    <a:pt x="8100238" y="865124"/>
                  </a:lnTo>
                  <a:lnTo>
                    <a:pt x="8114906" y="875042"/>
                  </a:lnTo>
                  <a:lnTo>
                    <a:pt x="8132826" y="878687"/>
                  </a:lnTo>
                  <a:lnTo>
                    <a:pt x="8210296" y="878687"/>
                  </a:lnTo>
                  <a:lnTo>
                    <a:pt x="8228228" y="875042"/>
                  </a:lnTo>
                  <a:lnTo>
                    <a:pt x="8242935" y="865124"/>
                  </a:lnTo>
                  <a:lnTo>
                    <a:pt x="8252866" y="850430"/>
                  </a:lnTo>
                  <a:lnTo>
                    <a:pt x="8256524" y="832485"/>
                  </a:lnTo>
                  <a:lnTo>
                    <a:pt x="8256524" y="457708"/>
                  </a:lnTo>
                  <a:close/>
                </a:path>
                <a:path w="8490585" h="1344295">
                  <a:moveTo>
                    <a:pt x="8468995" y="712470"/>
                  </a:moveTo>
                  <a:lnTo>
                    <a:pt x="8465337" y="694486"/>
                  </a:lnTo>
                  <a:lnTo>
                    <a:pt x="8455406" y="679792"/>
                  </a:lnTo>
                  <a:lnTo>
                    <a:pt x="8440699" y="669886"/>
                  </a:lnTo>
                  <a:lnTo>
                    <a:pt x="8422767" y="666242"/>
                  </a:lnTo>
                  <a:lnTo>
                    <a:pt x="8345297" y="666242"/>
                  </a:lnTo>
                  <a:lnTo>
                    <a:pt x="8327301" y="669886"/>
                  </a:lnTo>
                  <a:lnTo>
                    <a:pt x="8312607" y="679792"/>
                  </a:lnTo>
                  <a:lnTo>
                    <a:pt x="8302701" y="694486"/>
                  </a:lnTo>
                  <a:lnTo>
                    <a:pt x="8299069" y="712470"/>
                  </a:lnTo>
                  <a:lnTo>
                    <a:pt x="8299069" y="832358"/>
                  </a:lnTo>
                  <a:lnTo>
                    <a:pt x="8302714" y="850328"/>
                  </a:lnTo>
                  <a:lnTo>
                    <a:pt x="8312658" y="865035"/>
                  </a:lnTo>
                  <a:lnTo>
                    <a:pt x="8327352" y="874966"/>
                  </a:lnTo>
                  <a:lnTo>
                    <a:pt x="8345297" y="878611"/>
                  </a:lnTo>
                  <a:lnTo>
                    <a:pt x="8422767" y="878611"/>
                  </a:lnTo>
                  <a:lnTo>
                    <a:pt x="8440699" y="874966"/>
                  </a:lnTo>
                  <a:lnTo>
                    <a:pt x="8455406" y="865035"/>
                  </a:lnTo>
                  <a:lnTo>
                    <a:pt x="8465337" y="850328"/>
                  </a:lnTo>
                  <a:lnTo>
                    <a:pt x="8468995" y="832358"/>
                  </a:lnTo>
                  <a:lnTo>
                    <a:pt x="8468995" y="712470"/>
                  </a:lnTo>
                  <a:close/>
                </a:path>
                <a:path w="8490585" h="1344295">
                  <a:moveTo>
                    <a:pt x="8490204" y="963587"/>
                  </a:moveTo>
                  <a:lnTo>
                    <a:pt x="8488147" y="953681"/>
                  </a:lnTo>
                  <a:lnTo>
                    <a:pt x="8482698" y="945578"/>
                  </a:lnTo>
                  <a:lnTo>
                    <a:pt x="8474608" y="940117"/>
                  </a:lnTo>
                  <a:lnTo>
                    <a:pt x="8464677" y="938098"/>
                  </a:lnTo>
                  <a:lnTo>
                    <a:pt x="7878699" y="938098"/>
                  </a:lnTo>
                  <a:lnTo>
                    <a:pt x="7868755" y="940117"/>
                  </a:lnTo>
                  <a:lnTo>
                    <a:pt x="7860639" y="945578"/>
                  </a:lnTo>
                  <a:lnTo>
                    <a:pt x="7855166" y="953681"/>
                  </a:lnTo>
                  <a:lnTo>
                    <a:pt x="7853172" y="963587"/>
                  </a:lnTo>
                  <a:lnTo>
                    <a:pt x="7855166" y="973505"/>
                  </a:lnTo>
                  <a:lnTo>
                    <a:pt x="7860639" y="981608"/>
                  </a:lnTo>
                  <a:lnTo>
                    <a:pt x="7868755" y="987069"/>
                  </a:lnTo>
                  <a:lnTo>
                    <a:pt x="7878699" y="989076"/>
                  </a:lnTo>
                  <a:lnTo>
                    <a:pt x="8464677" y="989076"/>
                  </a:lnTo>
                  <a:lnTo>
                    <a:pt x="8474608" y="987069"/>
                  </a:lnTo>
                  <a:lnTo>
                    <a:pt x="8482724" y="981608"/>
                  </a:lnTo>
                  <a:lnTo>
                    <a:pt x="8488197" y="973505"/>
                  </a:lnTo>
                  <a:lnTo>
                    <a:pt x="8490204" y="963587"/>
                  </a:lnTo>
                  <a:close/>
                </a:path>
              </a:pathLst>
            </a:custGeom>
            <a:solidFill>
              <a:srgbClr val="252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668383" y="3601211"/>
              <a:ext cx="636905" cy="525780"/>
            </a:xfrm>
            <a:custGeom>
              <a:avLst/>
              <a:gdLst/>
              <a:ahLst/>
              <a:cxnLst/>
              <a:rect l="l" t="t" r="r" b="b"/>
              <a:pathLst>
                <a:path w="636904" h="525779">
                  <a:moveTo>
                    <a:pt x="551942" y="0"/>
                  </a:moveTo>
                  <a:lnTo>
                    <a:pt x="84963" y="0"/>
                  </a:lnTo>
                  <a:lnTo>
                    <a:pt x="51917" y="6683"/>
                  </a:lnTo>
                  <a:lnTo>
                    <a:pt x="24907" y="24892"/>
                  </a:lnTo>
                  <a:lnTo>
                    <a:pt x="6685" y="51863"/>
                  </a:lnTo>
                  <a:lnTo>
                    <a:pt x="0" y="84836"/>
                  </a:lnTo>
                  <a:lnTo>
                    <a:pt x="0" y="440944"/>
                  </a:lnTo>
                  <a:lnTo>
                    <a:pt x="6685" y="473916"/>
                  </a:lnTo>
                  <a:lnTo>
                    <a:pt x="24907" y="500888"/>
                  </a:lnTo>
                  <a:lnTo>
                    <a:pt x="51917" y="519096"/>
                  </a:lnTo>
                  <a:lnTo>
                    <a:pt x="84963" y="525780"/>
                  </a:lnTo>
                  <a:lnTo>
                    <a:pt x="551942" y="525780"/>
                  </a:lnTo>
                  <a:lnTo>
                    <a:pt x="611973" y="500888"/>
                  </a:lnTo>
                  <a:lnTo>
                    <a:pt x="636879" y="440944"/>
                  </a:lnTo>
                  <a:lnTo>
                    <a:pt x="636905" y="316230"/>
                  </a:lnTo>
                  <a:lnTo>
                    <a:pt x="104394" y="316230"/>
                  </a:lnTo>
                  <a:lnTo>
                    <a:pt x="97027" y="312927"/>
                  </a:lnTo>
                  <a:lnTo>
                    <a:pt x="91821" y="307720"/>
                  </a:lnTo>
                  <a:lnTo>
                    <a:pt x="83566" y="287908"/>
                  </a:lnTo>
                  <a:lnTo>
                    <a:pt x="636905" y="287908"/>
                  </a:lnTo>
                  <a:lnTo>
                    <a:pt x="636905" y="176402"/>
                  </a:lnTo>
                  <a:lnTo>
                    <a:pt x="50165" y="176402"/>
                  </a:lnTo>
                  <a:lnTo>
                    <a:pt x="50165" y="84836"/>
                  </a:lnTo>
                  <a:lnTo>
                    <a:pt x="52887" y="71308"/>
                  </a:lnTo>
                  <a:lnTo>
                    <a:pt x="60325" y="60245"/>
                  </a:lnTo>
                  <a:lnTo>
                    <a:pt x="71381" y="52778"/>
                  </a:lnTo>
                  <a:lnTo>
                    <a:pt x="84963" y="50037"/>
                  </a:lnTo>
                  <a:lnTo>
                    <a:pt x="628986" y="50037"/>
                  </a:lnTo>
                  <a:lnTo>
                    <a:pt x="611997" y="24892"/>
                  </a:lnTo>
                  <a:lnTo>
                    <a:pt x="584987" y="6683"/>
                  </a:lnTo>
                  <a:lnTo>
                    <a:pt x="551942" y="0"/>
                  </a:lnTo>
                  <a:close/>
                </a:path>
                <a:path w="636904" h="525779">
                  <a:moveTo>
                    <a:pt x="636905" y="287908"/>
                  </a:moveTo>
                  <a:lnTo>
                    <a:pt x="358013" y="287908"/>
                  </a:lnTo>
                  <a:lnTo>
                    <a:pt x="349885" y="307720"/>
                  </a:lnTo>
                  <a:lnTo>
                    <a:pt x="344550" y="312927"/>
                  </a:lnTo>
                  <a:lnTo>
                    <a:pt x="337312" y="316230"/>
                  </a:lnTo>
                  <a:lnTo>
                    <a:pt x="636905" y="316230"/>
                  </a:lnTo>
                  <a:lnTo>
                    <a:pt x="636905" y="287908"/>
                  </a:lnTo>
                  <a:close/>
                </a:path>
                <a:path w="636904" h="525779">
                  <a:moveTo>
                    <a:pt x="628986" y="50037"/>
                  </a:moveTo>
                  <a:lnTo>
                    <a:pt x="551942" y="50037"/>
                  </a:lnTo>
                  <a:lnTo>
                    <a:pt x="565469" y="52778"/>
                  </a:lnTo>
                  <a:lnTo>
                    <a:pt x="576532" y="60245"/>
                  </a:lnTo>
                  <a:lnTo>
                    <a:pt x="583999" y="71308"/>
                  </a:lnTo>
                  <a:lnTo>
                    <a:pt x="586740" y="84836"/>
                  </a:lnTo>
                  <a:lnTo>
                    <a:pt x="586740" y="176402"/>
                  </a:lnTo>
                  <a:lnTo>
                    <a:pt x="636905" y="176402"/>
                  </a:lnTo>
                  <a:lnTo>
                    <a:pt x="636905" y="84836"/>
                  </a:lnTo>
                  <a:lnTo>
                    <a:pt x="630219" y="51863"/>
                  </a:lnTo>
                  <a:lnTo>
                    <a:pt x="628986" y="50037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97964" y="1909572"/>
              <a:ext cx="1080528" cy="955548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2255647" y="2009648"/>
            <a:ext cx="4660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409" dirty="0">
                <a:solidFill>
                  <a:srgbClr val="FFFFFF"/>
                </a:solidFill>
                <a:latin typeface="Lucida Sans Unicode"/>
                <a:cs typeface="Lucida Sans Unicode"/>
              </a:rPr>
              <a:t>01</a:t>
            </a:r>
            <a:endParaRPr sz="3200">
              <a:latin typeface="Lucida Sans Unicode"/>
              <a:cs typeface="Lucida Sans Unicode"/>
            </a:endParaRPr>
          </a:p>
        </p:txBody>
      </p:sp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97964" y="3457955"/>
            <a:ext cx="1080528" cy="955547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2255647" y="3558032"/>
            <a:ext cx="5340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02</a:t>
            </a:r>
            <a:endParaRPr sz="3200">
              <a:latin typeface="Lucida Sans Unicode"/>
              <a:cs typeface="Lucida Sans Unicode"/>
            </a:endParaRPr>
          </a:p>
        </p:txBody>
      </p:sp>
      <p:pic>
        <p:nvPicPr>
          <p:cNvPr id="24" name="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97964" y="5006340"/>
            <a:ext cx="1080528" cy="955548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2255647" y="5106416"/>
            <a:ext cx="5340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03</a:t>
            </a:r>
            <a:endParaRPr sz="3200">
              <a:latin typeface="Lucida Sans Unicode"/>
              <a:cs typeface="Lucida Sans Unicode"/>
            </a:endParaRPr>
          </a:p>
        </p:txBody>
      </p:sp>
      <p:pic>
        <p:nvPicPr>
          <p:cNvPr id="26" name="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324611"/>
            <a:ext cx="10858500" cy="704088"/>
          </a:xfrm>
          <a:prstGeom prst="rect">
            <a:avLst/>
          </a:prstGeom>
        </p:spPr>
      </p:pic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7639" rIns="0" bIns="0" rtlCol="0">
            <a:spAutoFit/>
          </a:bodyPr>
          <a:lstStyle/>
          <a:p>
            <a:pPr marL="660400">
              <a:lnSpc>
                <a:spcPct val="100000"/>
              </a:lnSpc>
              <a:spcBef>
                <a:spcPts val="95"/>
              </a:spcBef>
            </a:pPr>
            <a:r>
              <a:rPr spc="-140" dirty="0"/>
              <a:t>Mobile</a:t>
            </a:r>
            <a:r>
              <a:rPr spc="-270" dirty="0"/>
              <a:t> </a:t>
            </a:r>
            <a:r>
              <a:rPr spc="-135" dirty="0"/>
              <a:t>Payment</a:t>
            </a:r>
          </a:p>
        </p:txBody>
      </p:sp>
      <p:grpSp>
        <p:nvGrpSpPr>
          <p:cNvPr id="28" name="object 28"/>
          <p:cNvGrpSpPr/>
          <p:nvPr/>
        </p:nvGrpSpPr>
        <p:grpSpPr>
          <a:xfrm>
            <a:off x="8609076" y="262127"/>
            <a:ext cx="3100070" cy="6324600"/>
            <a:chOff x="8609076" y="262127"/>
            <a:chExt cx="3100070" cy="6324600"/>
          </a:xfrm>
        </p:grpSpPr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609076" y="262127"/>
              <a:ext cx="2947416" cy="196596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618220" y="2424683"/>
              <a:ext cx="3081528" cy="205282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27364" y="4649724"/>
              <a:ext cx="3081528" cy="19370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5104" y="2318004"/>
            <a:ext cx="741045" cy="649605"/>
          </a:xfrm>
          <a:custGeom>
            <a:avLst/>
            <a:gdLst/>
            <a:ahLst/>
            <a:cxnLst/>
            <a:rect l="l" t="t" r="r" b="b"/>
            <a:pathLst>
              <a:path w="741044" h="649605">
                <a:moveTo>
                  <a:pt x="542670" y="0"/>
                </a:moveTo>
                <a:lnTo>
                  <a:pt x="197993" y="0"/>
                </a:lnTo>
                <a:lnTo>
                  <a:pt x="191305" y="898"/>
                </a:lnTo>
                <a:lnTo>
                  <a:pt x="3428" y="311658"/>
                </a:lnTo>
                <a:lnTo>
                  <a:pt x="0" y="324612"/>
                </a:lnTo>
                <a:lnTo>
                  <a:pt x="857" y="331267"/>
                </a:lnTo>
                <a:lnTo>
                  <a:pt x="175768" y="636270"/>
                </a:lnTo>
                <a:lnTo>
                  <a:pt x="198119" y="649224"/>
                </a:lnTo>
                <a:lnTo>
                  <a:pt x="542670" y="649224"/>
                </a:lnTo>
                <a:lnTo>
                  <a:pt x="586403" y="599186"/>
                </a:lnTo>
                <a:lnTo>
                  <a:pt x="211962" y="599186"/>
                </a:lnTo>
                <a:lnTo>
                  <a:pt x="53594" y="324612"/>
                </a:lnTo>
                <a:lnTo>
                  <a:pt x="211962" y="50037"/>
                </a:lnTo>
                <a:lnTo>
                  <a:pt x="586291" y="50037"/>
                </a:lnTo>
                <a:lnTo>
                  <a:pt x="564895" y="12954"/>
                </a:lnTo>
                <a:lnTo>
                  <a:pt x="560780" y="7554"/>
                </a:lnTo>
                <a:lnTo>
                  <a:pt x="555498" y="3476"/>
                </a:lnTo>
                <a:lnTo>
                  <a:pt x="549358" y="898"/>
                </a:lnTo>
                <a:lnTo>
                  <a:pt x="542670" y="0"/>
                </a:lnTo>
                <a:close/>
              </a:path>
              <a:path w="741044" h="649605">
                <a:moveTo>
                  <a:pt x="586291" y="50037"/>
                </a:moveTo>
                <a:lnTo>
                  <a:pt x="528701" y="50037"/>
                </a:lnTo>
                <a:lnTo>
                  <a:pt x="687196" y="324612"/>
                </a:lnTo>
                <a:lnTo>
                  <a:pt x="528701" y="599186"/>
                </a:lnTo>
                <a:lnTo>
                  <a:pt x="586403" y="599186"/>
                </a:lnTo>
                <a:lnTo>
                  <a:pt x="737234" y="337566"/>
                </a:lnTo>
                <a:lnTo>
                  <a:pt x="739806" y="331267"/>
                </a:lnTo>
                <a:lnTo>
                  <a:pt x="740663" y="324612"/>
                </a:lnTo>
                <a:lnTo>
                  <a:pt x="739806" y="317956"/>
                </a:lnTo>
                <a:lnTo>
                  <a:pt x="737234" y="311658"/>
                </a:lnTo>
                <a:lnTo>
                  <a:pt x="586291" y="50037"/>
                </a:lnTo>
                <a:close/>
              </a:path>
              <a:path w="741044" h="649605">
                <a:moveTo>
                  <a:pt x="370458" y="161290"/>
                </a:moveTo>
                <a:lnTo>
                  <a:pt x="327114" y="167134"/>
                </a:lnTo>
                <a:lnTo>
                  <a:pt x="288162" y="183623"/>
                </a:lnTo>
                <a:lnTo>
                  <a:pt x="255158" y="209184"/>
                </a:lnTo>
                <a:lnTo>
                  <a:pt x="229658" y="242250"/>
                </a:lnTo>
                <a:lnTo>
                  <a:pt x="213217" y="281249"/>
                </a:lnTo>
                <a:lnTo>
                  <a:pt x="207390" y="324612"/>
                </a:lnTo>
                <a:lnTo>
                  <a:pt x="213217" y="367974"/>
                </a:lnTo>
                <a:lnTo>
                  <a:pt x="229658" y="406973"/>
                </a:lnTo>
                <a:lnTo>
                  <a:pt x="255158" y="440039"/>
                </a:lnTo>
                <a:lnTo>
                  <a:pt x="288163" y="465600"/>
                </a:lnTo>
                <a:lnTo>
                  <a:pt x="327114" y="482089"/>
                </a:lnTo>
                <a:lnTo>
                  <a:pt x="370458" y="487934"/>
                </a:lnTo>
                <a:lnTo>
                  <a:pt x="413758" y="482089"/>
                </a:lnTo>
                <a:lnTo>
                  <a:pt x="452698" y="465600"/>
                </a:lnTo>
                <a:lnTo>
                  <a:pt x="485711" y="440039"/>
                </a:lnTo>
                <a:lnTo>
                  <a:pt x="487365" y="437896"/>
                </a:lnTo>
                <a:lnTo>
                  <a:pt x="370458" y="437896"/>
                </a:lnTo>
                <a:lnTo>
                  <a:pt x="326417" y="428982"/>
                </a:lnTo>
                <a:lnTo>
                  <a:pt x="290449" y="404685"/>
                </a:lnTo>
                <a:lnTo>
                  <a:pt x="266195" y="368673"/>
                </a:lnTo>
                <a:lnTo>
                  <a:pt x="257301" y="324612"/>
                </a:lnTo>
                <a:lnTo>
                  <a:pt x="266195" y="280550"/>
                </a:lnTo>
                <a:lnTo>
                  <a:pt x="290448" y="244538"/>
                </a:lnTo>
                <a:lnTo>
                  <a:pt x="326417" y="220241"/>
                </a:lnTo>
                <a:lnTo>
                  <a:pt x="370458" y="211328"/>
                </a:lnTo>
                <a:lnTo>
                  <a:pt x="487365" y="211328"/>
                </a:lnTo>
                <a:lnTo>
                  <a:pt x="485711" y="209184"/>
                </a:lnTo>
                <a:lnTo>
                  <a:pt x="452698" y="183623"/>
                </a:lnTo>
                <a:lnTo>
                  <a:pt x="413758" y="167134"/>
                </a:lnTo>
                <a:lnTo>
                  <a:pt x="370458" y="161290"/>
                </a:lnTo>
                <a:close/>
              </a:path>
              <a:path w="741044" h="649605">
                <a:moveTo>
                  <a:pt x="487365" y="211328"/>
                </a:moveTo>
                <a:lnTo>
                  <a:pt x="370458" y="211328"/>
                </a:lnTo>
                <a:lnTo>
                  <a:pt x="414446" y="220241"/>
                </a:lnTo>
                <a:lnTo>
                  <a:pt x="450421" y="244538"/>
                </a:lnTo>
                <a:lnTo>
                  <a:pt x="474704" y="280550"/>
                </a:lnTo>
                <a:lnTo>
                  <a:pt x="483615" y="324612"/>
                </a:lnTo>
                <a:lnTo>
                  <a:pt x="474704" y="368673"/>
                </a:lnTo>
                <a:lnTo>
                  <a:pt x="450421" y="404685"/>
                </a:lnTo>
                <a:lnTo>
                  <a:pt x="414446" y="428982"/>
                </a:lnTo>
                <a:lnTo>
                  <a:pt x="370458" y="437896"/>
                </a:lnTo>
                <a:lnTo>
                  <a:pt x="487365" y="437896"/>
                </a:lnTo>
                <a:lnTo>
                  <a:pt x="511231" y="406973"/>
                </a:lnTo>
                <a:lnTo>
                  <a:pt x="527692" y="367974"/>
                </a:lnTo>
                <a:lnTo>
                  <a:pt x="533526" y="324612"/>
                </a:lnTo>
                <a:lnTo>
                  <a:pt x="527692" y="281249"/>
                </a:lnTo>
                <a:lnTo>
                  <a:pt x="511231" y="242250"/>
                </a:lnTo>
                <a:lnTo>
                  <a:pt x="487365" y="211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0882" y="4198572"/>
            <a:ext cx="3169285" cy="66548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18745">
              <a:lnSpc>
                <a:spcPct val="100000"/>
              </a:lnSpc>
              <a:spcBef>
                <a:spcPts val="935"/>
              </a:spcBef>
            </a:pPr>
            <a:r>
              <a:rPr sz="1400" dirty="0">
                <a:solidFill>
                  <a:srgbClr val="252525"/>
                </a:solidFill>
                <a:latin typeface="Malgun Gothic"/>
                <a:cs typeface="Malgun Gothic"/>
              </a:rPr>
              <a:t>In</a:t>
            </a:r>
            <a:r>
              <a:rPr sz="1400" spc="-90" dirty="0">
                <a:solidFill>
                  <a:srgbClr val="252525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252525"/>
                </a:solidFill>
                <a:latin typeface="Malgun Gothic"/>
                <a:cs typeface="Malgun Gothic"/>
              </a:rPr>
              <a:t>2023,</a:t>
            </a:r>
            <a:r>
              <a:rPr sz="1400" spc="-110" dirty="0">
                <a:solidFill>
                  <a:srgbClr val="252525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252525"/>
                </a:solidFill>
                <a:latin typeface="Malgun Gothic"/>
                <a:cs typeface="Malgun Gothic"/>
              </a:rPr>
              <a:t>there</a:t>
            </a:r>
            <a:r>
              <a:rPr sz="1400" spc="-114" dirty="0">
                <a:solidFill>
                  <a:srgbClr val="252525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252525"/>
                </a:solidFill>
                <a:latin typeface="Malgun Gothic"/>
                <a:cs typeface="Malgun Gothic"/>
              </a:rPr>
              <a:t>were</a:t>
            </a:r>
            <a:r>
              <a:rPr sz="1400" spc="-85" dirty="0">
                <a:solidFill>
                  <a:srgbClr val="252525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FF0000"/>
                </a:solidFill>
                <a:latin typeface="Malgun Gothic"/>
                <a:cs typeface="Malgun Gothic"/>
              </a:rPr>
              <a:t>over</a:t>
            </a:r>
            <a:r>
              <a:rPr sz="1400" spc="-9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FF0000"/>
                </a:solidFill>
                <a:latin typeface="Malgun Gothic"/>
                <a:cs typeface="Malgun Gothic"/>
              </a:rPr>
              <a:t>900</a:t>
            </a:r>
            <a:r>
              <a:rPr sz="1400" spc="-9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Malgun Gothic"/>
                <a:cs typeface="Malgun Gothic"/>
              </a:rPr>
              <a:t>million</a:t>
            </a:r>
            <a:endParaRPr sz="14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spc="10" dirty="0">
                <a:solidFill>
                  <a:srgbClr val="252525"/>
                </a:solidFill>
                <a:latin typeface="Malgun Gothic"/>
                <a:cs typeface="Malgun Gothic"/>
              </a:rPr>
              <a:t>active</a:t>
            </a:r>
            <a:r>
              <a:rPr sz="1400" spc="-70" dirty="0">
                <a:solidFill>
                  <a:srgbClr val="252525"/>
                </a:solidFill>
                <a:latin typeface="Malgun Gothic"/>
                <a:cs typeface="Malgun Gothic"/>
              </a:rPr>
              <a:t> </a:t>
            </a:r>
            <a:r>
              <a:rPr sz="1400" spc="10" dirty="0">
                <a:solidFill>
                  <a:srgbClr val="252525"/>
                </a:solidFill>
                <a:latin typeface="Malgun Gothic"/>
                <a:cs typeface="Malgun Gothic"/>
              </a:rPr>
              <a:t>mobile</a:t>
            </a:r>
            <a:r>
              <a:rPr sz="1400" spc="-25" dirty="0">
                <a:solidFill>
                  <a:srgbClr val="252525"/>
                </a:solidFill>
                <a:latin typeface="Malgun Gothic"/>
                <a:cs typeface="Malgun Gothic"/>
              </a:rPr>
              <a:t> </a:t>
            </a:r>
            <a:r>
              <a:rPr sz="1400" spc="10" dirty="0">
                <a:solidFill>
                  <a:srgbClr val="252525"/>
                </a:solidFill>
                <a:latin typeface="Malgun Gothic"/>
                <a:cs typeface="Malgun Gothic"/>
              </a:rPr>
              <a:t>payment</a:t>
            </a:r>
            <a:r>
              <a:rPr sz="1400" spc="-65" dirty="0">
                <a:solidFill>
                  <a:srgbClr val="252525"/>
                </a:solidFill>
                <a:latin typeface="Malgun Gothic"/>
                <a:cs typeface="Malgun Gothic"/>
              </a:rPr>
              <a:t> </a:t>
            </a:r>
            <a:r>
              <a:rPr sz="1400" spc="10" dirty="0">
                <a:solidFill>
                  <a:srgbClr val="252525"/>
                </a:solidFill>
                <a:latin typeface="Malgun Gothic"/>
                <a:cs typeface="Malgun Gothic"/>
              </a:rPr>
              <a:t>users</a:t>
            </a:r>
            <a:r>
              <a:rPr sz="1400" spc="-75" dirty="0">
                <a:solidFill>
                  <a:srgbClr val="252525"/>
                </a:solidFill>
                <a:latin typeface="Malgun Gothic"/>
                <a:cs typeface="Malgun Gothic"/>
              </a:rPr>
              <a:t> </a:t>
            </a:r>
            <a:r>
              <a:rPr sz="1400" spc="10" dirty="0">
                <a:solidFill>
                  <a:srgbClr val="252525"/>
                </a:solidFill>
                <a:latin typeface="Malgun Gothic"/>
                <a:cs typeface="Malgun Gothic"/>
              </a:rPr>
              <a:t>in</a:t>
            </a:r>
            <a:r>
              <a:rPr sz="1400" spc="-25" dirty="0">
                <a:solidFill>
                  <a:srgbClr val="252525"/>
                </a:solidFill>
                <a:latin typeface="Malgun Gothic"/>
                <a:cs typeface="Malgun Gothic"/>
              </a:rPr>
              <a:t> </a:t>
            </a:r>
            <a:r>
              <a:rPr sz="1400" spc="-10" dirty="0">
                <a:solidFill>
                  <a:srgbClr val="252525"/>
                </a:solidFill>
                <a:latin typeface="Malgun Gothic"/>
                <a:cs typeface="Malgun Gothic"/>
              </a:rPr>
              <a:t>China.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89963" y="2653030"/>
            <a:ext cx="15595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60" dirty="0">
                <a:solidFill>
                  <a:srgbClr val="252A2E"/>
                </a:solidFill>
                <a:latin typeface="Arial Black"/>
                <a:cs typeface="Arial Black"/>
              </a:rPr>
              <a:t>Active</a:t>
            </a:r>
            <a:r>
              <a:rPr sz="2000" spc="-180" dirty="0">
                <a:solidFill>
                  <a:srgbClr val="252A2E"/>
                </a:solidFill>
                <a:latin typeface="Arial Black"/>
                <a:cs typeface="Arial Black"/>
              </a:rPr>
              <a:t> </a:t>
            </a:r>
            <a:r>
              <a:rPr sz="2000" spc="-155" dirty="0">
                <a:solidFill>
                  <a:srgbClr val="252A2E"/>
                </a:solidFill>
                <a:latin typeface="Arial Black"/>
                <a:cs typeface="Arial Black"/>
              </a:rPr>
              <a:t>Users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88534" y="4198572"/>
            <a:ext cx="2607945" cy="66548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35"/>
              </a:spcBef>
            </a:pPr>
            <a:r>
              <a:rPr sz="1400" spc="20" dirty="0">
                <a:solidFill>
                  <a:srgbClr val="252525"/>
                </a:solidFill>
                <a:latin typeface="Malgun Gothic"/>
                <a:cs typeface="Malgun Gothic"/>
              </a:rPr>
              <a:t>The</a:t>
            </a:r>
            <a:r>
              <a:rPr sz="1400" spc="-20" dirty="0">
                <a:solidFill>
                  <a:srgbClr val="252525"/>
                </a:solidFill>
                <a:latin typeface="Malgun Gothic"/>
                <a:cs typeface="Malgun Gothic"/>
              </a:rPr>
              <a:t> </a:t>
            </a:r>
            <a:r>
              <a:rPr sz="1400" spc="20" dirty="0">
                <a:solidFill>
                  <a:srgbClr val="252525"/>
                </a:solidFill>
                <a:latin typeface="Malgun Gothic"/>
                <a:cs typeface="Malgun Gothic"/>
              </a:rPr>
              <a:t>annual</a:t>
            </a:r>
            <a:r>
              <a:rPr sz="1400" spc="-40" dirty="0">
                <a:solidFill>
                  <a:srgbClr val="252525"/>
                </a:solidFill>
                <a:latin typeface="Malgun Gothic"/>
                <a:cs typeface="Malgun Gothic"/>
              </a:rPr>
              <a:t> </a:t>
            </a:r>
            <a:r>
              <a:rPr sz="1400" spc="20" dirty="0">
                <a:solidFill>
                  <a:srgbClr val="252525"/>
                </a:solidFill>
                <a:latin typeface="Malgun Gothic"/>
                <a:cs typeface="Malgun Gothic"/>
              </a:rPr>
              <a:t>transaction</a:t>
            </a:r>
            <a:r>
              <a:rPr sz="1400" spc="-70" dirty="0">
                <a:solidFill>
                  <a:srgbClr val="252525"/>
                </a:solidFill>
                <a:latin typeface="Malgun Gothic"/>
                <a:cs typeface="Malgun Gothic"/>
              </a:rPr>
              <a:t> </a:t>
            </a:r>
            <a:r>
              <a:rPr sz="1400" spc="-10" dirty="0">
                <a:solidFill>
                  <a:srgbClr val="252525"/>
                </a:solidFill>
                <a:latin typeface="Malgun Gothic"/>
                <a:cs typeface="Malgun Gothic"/>
              </a:rPr>
              <a:t>volume</a:t>
            </a:r>
            <a:endParaRPr sz="1400">
              <a:latin typeface="Malgun Gothic"/>
              <a:cs typeface="Malgun Gothic"/>
            </a:endParaRPr>
          </a:p>
          <a:p>
            <a:pPr algn="ctr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solidFill>
                  <a:srgbClr val="252525"/>
                </a:solidFill>
                <a:latin typeface="Malgun Gothic"/>
                <a:cs typeface="Malgun Gothic"/>
              </a:rPr>
              <a:t>reached</a:t>
            </a:r>
            <a:r>
              <a:rPr sz="1400" spc="-80" dirty="0">
                <a:solidFill>
                  <a:srgbClr val="252525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FF0000"/>
                </a:solidFill>
                <a:latin typeface="Malgun Gothic"/>
                <a:cs typeface="Malgun Gothic"/>
              </a:rPr>
              <a:t>$17</a:t>
            </a:r>
            <a:r>
              <a:rPr sz="1400" spc="-80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Malgun Gothic"/>
                <a:cs typeface="Malgun Gothic"/>
              </a:rPr>
              <a:t>trillion</a:t>
            </a:r>
            <a:r>
              <a:rPr sz="1400" spc="-10" dirty="0">
                <a:solidFill>
                  <a:srgbClr val="252525"/>
                </a:solidFill>
                <a:latin typeface="Malgun Gothic"/>
                <a:cs typeface="Malgun Gothic"/>
              </a:rPr>
              <a:t>.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89094" y="2667381"/>
            <a:ext cx="25355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30" dirty="0">
                <a:solidFill>
                  <a:srgbClr val="252A2E"/>
                </a:solidFill>
                <a:latin typeface="Arial Black"/>
                <a:cs typeface="Arial Black"/>
              </a:rPr>
              <a:t>Transaction</a:t>
            </a:r>
            <a:r>
              <a:rPr sz="2000" spc="-160" dirty="0">
                <a:solidFill>
                  <a:srgbClr val="252A2E"/>
                </a:solidFill>
                <a:latin typeface="Arial Black"/>
                <a:cs typeface="Arial Black"/>
              </a:rPr>
              <a:t> </a:t>
            </a:r>
            <a:r>
              <a:rPr sz="2000" spc="-110" dirty="0">
                <a:solidFill>
                  <a:srgbClr val="252A2E"/>
                </a:solidFill>
                <a:latin typeface="Arial Black"/>
                <a:cs typeface="Arial Black"/>
              </a:rPr>
              <a:t>Volume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67827" y="4198572"/>
            <a:ext cx="3132455" cy="13055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algn="ctr">
              <a:lnSpc>
                <a:spcPct val="150100"/>
              </a:lnSpc>
              <a:spcBef>
                <a:spcPts val="90"/>
              </a:spcBef>
            </a:pPr>
            <a:r>
              <a:rPr sz="1400" dirty="0">
                <a:solidFill>
                  <a:srgbClr val="252525"/>
                </a:solidFill>
                <a:latin typeface="Malgun Gothic"/>
                <a:cs typeface="Malgun Gothic"/>
              </a:rPr>
              <a:t>With</a:t>
            </a:r>
            <a:r>
              <a:rPr sz="1400" spc="-110" dirty="0">
                <a:solidFill>
                  <a:srgbClr val="252525"/>
                </a:solidFill>
                <a:latin typeface="Malgun Gothic"/>
                <a:cs typeface="Malgun Gothic"/>
              </a:rPr>
              <a:t> </a:t>
            </a:r>
            <a:r>
              <a:rPr sz="1400" spc="50" dirty="0">
                <a:solidFill>
                  <a:srgbClr val="252525"/>
                </a:solidFill>
                <a:latin typeface="Malgun Gothic"/>
                <a:cs typeface="Malgun Gothic"/>
              </a:rPr>
              <a:t>an</a:t>
            </a:r>
            <a:r>
              <a:rPr sz="1400" spc="-110" dirty="0">
                <a:solidFill>
                  <a:srgbClr val="252525"/>
                </a:solidFill>
                <a:latin typeface="Malgun Gothic"/>
                <a:cs typeface="Malgun Gothic"/>
              </a:rPr>
              <a:t> </a:t>
            </a:r>
            <a:r>
              <a:rPr sz="1400" spc="10" dirty="0">
                <a:solidFill>
                  <a:srgbClr val="FF0000"/>
                </a:solidFill>
                <a:latin typeface="Malgun Gothic"/>
                <a:cs typeface="Malgun Gothic"/>
              </a:rPr>
              <a:t>87%</a:t>
            </a:r>
            <a:r>
              <a:rPr sz="1400" spc="-100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1400" spc="10" dirty="0">
                <a:solidFill>
                  <a:srgbClr val="252525"/>
                </a:solidFill>
                <a:latin typeface="Malgun Gothic"/>
                <a:cs typeface="Malgun Gothic"/>
              </a:rPr>
              <a:t>smartphone</a:t>
            </a:r>
            <a:r>
              <a:rPr sz="1400" spc="-135" dirty="0">
                <a:solidFill>
                  <a:srgbClr val="252525"/>
                </a:solidFill>
                <a:latin typeface="Malgun Gothic"/>
                <a:cs typeface="Malgun Gothic"/>
              </a:rPr>
              <a:t> </a:t>
            </a:r>
            <a:r>
              <a:rPr sz="1400" spc="-10" dirty="0">
                <a:solidFill>
                  <a:srgbClr val="252525"/>
                </a:solidFill>
                <a:latin typeface="Malgun Gothic"/>
                <a:cs typeface="Malgun Gothic"/>
              </a:rPr>
              <a:t>penetration </a:t>
            </a:r>
            <a:r>
              <a:rPr sz="1400" spc="20" dirty="0">
                <a:solidFill>
                  <a:srgbClr val="252525"/>
                </a:solidFill>
                <a:latin typeface="Malgun Gothic"/>
                <a:cs typeface="Malgun Gothic"/>
              </a:rPr>
              <a:t>rate,</a:t>
            </a:r>
            <a:r>
              <a:rPr sz="1400" spc="-90" dirty="0">
                <a:solidFill>
                  <a:srgbClr val="252525"/>
                </a:solidFill>
                <a:latin typeface="Malgun Gothic"/>
                <a:cs typeface="Malgun Gothic"/>
              </a:rPr>
              <a:t> </a:t>
            </a:r>
            <a:r>
              <a:rPr sz="1400" spc="20" dirty="0">
                <a:solidFill>
                  <a:srgbClr val="252525"/>
                </a:solidFill>
                <a:latin typeface="Malgun Gothic"/>
                <a:cs typeface="Malgun Gothic"/>
              </a:rPr>
              <a:t>mobile</a:t>
            </a:r>
            <a:r>
              <a:rPr sz="1400" spc="-55" dirty="0">
                <a:solidFill>
                  <a:srgbClr val="252525"/>
                </a:solidFill>
                <a:latin typeface="Malgun Gothic"/>
                <a:cs typeface="Malgun Gothic"/>
              </a:rPr>
              <a:t> </a:t>
            </a:r>
            <a:r>
              <a:rPr sz="1400" spc="20" dirty="0">
                <a:solidFill>
                  <a:srgbClr val="252525"/>
                </a:solidFill>
                <a:latin typeface="Malgun Gothic"/>
                <a:cs typeface="Malgun Gothic"/>
              </a:rPr>
              <a:t>payment</a:t>
            </a:r>
            <a:r>
              <a:rPr sz="1400" spc="-100" dirty="0">
                <a:solidFill>
                  <a:srgbClr val="252525"/>
                </a:solidFill>
                <a:latin typeface="Malgun Gothic"/>
                <a:cs typeface="Malgun Gothic"/>
              </a:rPr>
              <a:t> </a:t>
            </a:r>
            <a:r>
              <a:rPr sz="1400" spc="20" dirty="0">
                <a:solidFill>
                  <a:srgbClr val="252525"/>
                </a:solidFill>
                <a:latin typeface="Malgun Gothic"/>
                <a:cs typeface="Malgun Gothic"/>
              </a:rPr>
              <a:t>is</a:t>
            </a:r>
            <a:r>
              <a:rPr sz="1400" spc="-75" dirty="0">
                <a:solidFill>
                  <a:srgbClr val="252525"/>
                </a:solidFill>
                <a:latin typeface="Malgun Gothic"/>
                <a:cs typeface="Malgun Gothic"/>
              </a:rPr>
              <a:t> </a:t>
            </a:r>
            <a:r>
              <a:rPr sz="1400" spc="20" dirty="0">
                <a:solidFill>
                  <a:srgbClr val="252525"/>
                </a:solidFill>
                <a:latin typeface="Malgun Gothic"/>
                <a:cs typeface="Malgun Gothic"/>
              </a:rPr>
              <a:t>accessible</a:t>
            </a:r>
            <a:r>
              <a:rPr sz="1400" spc="-110" dirty="0">
                <a:solidFill>
                  <a:srgbClr val="252525"/>
                </a:solidFill>
                <a:latin typeface="Malgun Gothic"/>
                <a:cs typeface="Malgun Gothic"/>
              </a:rPr>
              <a:t> </a:t>
            </a:r>
            <a:r>
              <a:rPr sz="1400" spc="-25" dirty="0">
                <a:solidFill>
                  <a:srgbClr val="252525"/>
                </a:solidFill>
                <a:latin typeface="Malgun Gothic"/>
                <a:cs typeface="Malgun Gothic"/>
              </a:rPr>
              <a:t>to </a:t>
            </a:r>
            <a:r>
              <a:rPr sz="1400" dirty="0">
                <a:solidFill>
                  <a:srgbClr val="252525"/>
                </a:solidFill>
                <a:latin typeface="Malgun Gothic"/>
                <a:cs typeface="Malgun Gothic"/>
              </a:rPr>
              <a:t>most</a:t>
            </a:r>
            <a:r>
              <a:rPr sz="1400" spc="-40" dirty="0">
                <a:solidFill>
                  <a:srgbClr val="252525"/>
                </a:solidFill>
                <a:latin typeface="Malgun Gothic"/>
                <a:cs typeface="Malgun Gothic"/>
              </a:rPr>
              <a:t> </a:t>
            </a:r>
            <a:r>
              <a:rPr sz="1400" spc="-10" dirty="0">
                <a:solidFill>
                  <a:srgbClr val="252525"/>
                </a:solidFill>
                <a:latin typeface="Malgun Gothic"/>
                <a:cs typeface="Malgun Gothic"/>
              </a:rPr>
              <a:t>people.</a:t>
            </a:r>
            <a:endParaRPr sz="1400">
              <a:latin typeface="Malgun Gothic"/>
              <a:cs typeface="Malgun Gothic"/>
            </a:endParaRPr>
          </a:p>
          <a:p>
            <a:pPr algn="ctr">
              <a:lnSpc>
                <a:spcPct val="100000"/>
              </a:lnSpc>
              <a:spcBef>
                <a:spcPts val="840"/>
              </a:spcBef>
            </a:pPr>
            <a:r>
              <a:rPr sz="1400" spc="25" dirty="0">
                <a:solidFill>
                  <a:srgbClr val="252525"/>
                </a:solidFill>
                <a:latin typeface="Malgun Gothic"/>
                <a:cs typeface="Malgun Gothic"/>
              </a:rPr>
              <a:t>.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06231" y="2667762"/>
            <a:ext cx="31527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0" dirty="0">
                <a:solidFill>
                  <a:srgbClr val="252A2E"/>
                </a:solidFill>
                <a:latin typeface="Arial Black"/>
                <a:cs typeface="Arial Black"/>
              </a:rPr>
              <a:t>Smartphone</a:t>
            </a:r>
            <a:r>
              <a:rPr sz="2000" spc="-200" dirty="0">
                <a:solidFill>
                  <a:srgbClr val="252A2E"/>
                </a:solidFill>
                <a:latin typeface="Arial Black"/>
                <a:cs typeface="Arial Black"/>
              </a:rPr>
              <a:t> </a:t>
            </a:r>
            <a:r>
              <a:rPr sz="2000" spc="-85" dirty="0">
                <a:solidFill>
                  <a:srgbClr val="252A2E"/>
                </a:solidFill>
                <a:latin typeface="Arial Black"/>
                <a:cs typeface="Arial Black"/>
              </a:rPr>
              <a:t>Penetration</a:t>
            </a:r>
            <a:endParaRPr sz="2000">
              <a:latin typeface="Arial Black"/>
              <a:cs typeface="Arial Black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24611"/>
            <a:ext cx="10858500" cy="704088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7639" rIns="0" bIns="0" rtlCol="0">
            <a:spAutoFit/>
          </a:bodyPr>
          <a:lstStyle/>
          <a:p>
            <a:pPr marL="660400">
              <a:lnSpc>
                <a:spcPct val="100000"/>
              </a:lnSpc>
              <a:spcBef>
                <a:spcPts val="95"/>
              </a:spcBef>
            </a:pPr>
            <a:r>
              <a:rPr spc="-175" dirty="0"/>
              <a:t>Market</a:t>
            </a:r>
            <a:r>
              <a:rPr spc="-254" dirty="0"/>
              <a:t> </a:t>
            </a:r>
            <a:r>
              <a:rPr spc="-180" dirty="0"/>
              <a:t>Dominance</a:t>
            </a:r>
            <a:r>
              <a:rPr spc="-235" dirty="0"/>
              <a:t> </a:t>
            </a:r>
            <a:r>
              <a:rPr spc="-95" dirty="0"/>
              <a:t>of</a:t>
            </a:r>
            <a:r>
              <a:rPr spc="-260" dirty="0"/>
              <a:t> </a:t>
            </a:r>
            <a:r>
              <a:rPr spc="-140" dirty="0"/>
              <a:t>Mobile</a:t>
            </a:r>
            <a:r>
              <a:rPr spc="-250" dirty="0"/>
              <a:t> </a:t>
            </a:r>
            <a:r>
              <a:rPr spc="-114" dirty="0"/>
              <a:t>Payment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1815" y="2524760"/>
            <a:ext cx="21742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95" dirty="0">
                <a:solidFill>
                  <a:srgbClr val="FFFFFF"/>
                </a:solidFill>
                <a:latin typeface="Arial Black"/>
                <a:cs typeface="Arial Black"/>
              </a:rPr>
              <a:t>Nationwide</a:t>
            </a:r>
            <a:r>
              <a:rPr sz="1600" spc="-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00" dirty="0">
                <a:solidFill>
                  <a:srgbClr val="FFFFFF"/>
                </a:solidFill>
                <a:latin typeface="Arial Black"/>
                <a:cs typeface="Arial Black"/>
              </a:rPr>
              <a:t>Coverage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3715" y="3794607"/>
            <a:ext cx="317563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Malgun Gothic"/>
                <a:cs typeface="Malgun Gothic"/>
              </a:rPr>
              <a:t>There</a:t>
            </a:r>
            <a:r>
              <a:rPr sz="1400" spc="-35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Malgun Gothic"/>
                <a:cs typeface="Malgun Gothic"/>
              </a:rPr>
              <a:t>are</a:t>
            </a:r>
            <a:r>
              <a:rPr sz="1400" spc="-35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FF0000"/>
                </a:solidFill>
                <a:latin typeface="Malgun Gothic"/>
                <a:cs typeface="Malgun Gothic"/>
              </a:rPr>
              <a:t>over</a:t>
            </a:r>
            <a:r>
              <a:rPr sz="1400" spc="-50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FF0000"/>
                </a:solidFill>
                <a:latin typeface="Malgun Gothic"/>
                <a:cs typeface="Malgun Gothic"/>
              </a:rPr>
              <a:t>460</a:t>
            </a:r>
            <a:r>
              <a:rPr sz="1400" spc="-3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FF0000"/>
                </a:solidFill>
                <a:latin typeface="Malgun Gothic"/>
                <a:cs typeface="Malgun Gothic"/>
              </a:rPr>
              <a:t>million </a:t>
            </a:r>
            <a:r>
              <a:rPr sz="1400" dirty="0">
                <a:solidFill>
                  <a:srgbClr val="FFFFFF"/>
                </a:solidFill>
                <a:latin typeface="Malgun Gothic"/>
                <a:cs typeface="Malgun Gothic"/>
              </a:rPr>
              <a:t>shared</a:t>
            </a:r>
            <a:r>
              <a:rPr sz="1400" spc="-65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algun Gothic"/>
                <a:cs typeface="Malgun Gothic"/>
              </a:rPr>
              <a:t>bike </a:t>
            </a:r>
            <a:r>
              <a:rPr sz="1400" dirty="0">
                <a:solidFill>
                  <a:srgbClr val="FFFFFF"/>
                </a:solidFill>
                <a:latin typeface="Malgun Gothic"/>
                <a:cs typeface="Malgun Gothic"/>
              </a:rPr>
              <a:t>users</a:t>
            </a:r>
            <a:r>
              <a:rPr sz="1400" spc="-7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Malgun Gothic"/>
                <a:cs typeface="Malgun Gothic"/>
              </a:rPr>
              <a:t>in</a:t>
            </a:r>
            <a:r>
              <a:rPr sz="1400" spc="-5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Malgun Gothic"/>
                <a:cs typeface="Malgun Gothic"/>
              </a:rPr>
              <a:t>China,</a:t>
            </a:r>
            <a:r>
              <a:rPr sz="1400" spc="-65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Malgun Gothic"/>
                <a:cs typeface="Malgun Gothic"/>
              </a:rPr>
              <a:t>covering</a:t>
            </a:r>
            <a:r>
              <a:rPr sz="1400" spc="-8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FF0000"/>
                </a:solidFill>
                <a:latin typeface="Malgun Gothic"/>
                <a:cs typeface="Malgun Gothic"/>
              </a:rPr>
              <a:t>500</a:t>
            </a:r>
            <a:r>
              <a:rPr sz="1400" spc="-50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Malgun Gothic"/>
                <a:cs typeface="Malgun Gothic"/>
              </a:rPr>
              <a:t>cities</a:t>
            </a:r>
            <a:r>
              <a:rPr sz="1400" spc="-10" dirty="0">
                <a:solidFill>
                  <a:srgbClr val="FFFFFF"/>
                </a:solidFill>
                <a:latin typeface="Malgun Gothic"/>
                <a:cs typeface="Malgun Gothic"/>
              </a:rPr>
              <a:t>.</a:t>
            </a:r>
            <a:endParaRPr sz="1400">
              <a:latin typeface="Malgun Gothic"/>
              <a:cs typeface="Malgun Goth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155947" y="1872995"/>
            <a:ext cx="1978025" cy="1834514"/>
            <a:chOff x="4155947" y="1872995"/>
            <a:chExt cx="1978025" cy="1834514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55947" y="1872995"/>
              <a:ext cx="1977517" cy="183413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9637" y="2052827"/>
              <a:ext cx="1374902" cy="121462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532757" y="2567177"/>
            <a:ext cx="13252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0" dirty="0">
                <a:latin typeface="Arial Black"/>
                <a:cs typeface="Arial Black"/>
              </a:rPr>
              <a:t>Annual</a:t>
            </a:r>
            <a:r>
              <a:rPr sz="1600" spc="-105" dirty="0">
                <a:latin typeface="Arial Black"/>
                <a:cs typeface="Arial Black"/>
              </a:rPr>
              <a:t> </a:t>
            </a:r>
            <a:r>
              <a:rPr sz="1600" spc="-100" dirty="0">
                <a:latin typeface="Arial Black"/>
                <a:cs typeface="Arial Black"/>
              </a:rPr>
              <a:t>Rides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26077" y="3777164"/>
            <a:ext cx="2970530" cy="666750"/>
          </a:xfrm>
          <a:prstGeom prst="rect">
            <a:avLst/>
          </a:prstGeom>
        </p:spPr>
        <p:txBody>
          <a:bodyPr vert="horz" wrap="square" lIns="0" tIns="1200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5"/>
              </a:spcBef>
            </a:pPr>
            <a:r>
              <a:rPr sz="1400" spc="50" dirty="0">
                <a:solidFill>
                  <a:srgbClr val="FFFFFF"/>
                </a:solidFill>
                <a:latin typeface="Malgun Gothic"/>
                <a:cs typeface="Malgun Gothic"/>
              </a:rPr>
              <a:t>The</a:t>
            </a:r>
            <a:r>
              <a:rPr sz="1400" spc="-85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Malgun Gothic"/>
                <a:cs typeface="Malgun Gothic"/>
              </a:rPr>
              <a:t>annual</a:t>
            </a:r>
            <a:r>
              <a:rPr sz="1400" spc="-10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Malgun Gothic"/>
                <a:cs typeface="Malgun Gothic"/>
              </a:rPr>
              <a:t>number</a:t>
            </a:r>
            <a:r>
              <a:rPr sz="1400" spc="-75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Malgun Gothic"/>
                <a:cs typeface="Malgun Gothic"/>
              </a:rPr>
              <a:t>of</a:t>
            </a:r>
            <a:r>
              <a:rPr sz="1400" spc="-95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Malgun Gothic"/>
                <a:cs typeface="Malgun Gothic"/>
              </a:rPr>
              <a:t>bike-</a:t>
            </a:r>
            <a:r>
              <a:rPr sz="1400" spc="-85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algun Gothic"/>
                <a:cs typeface="Malgun Gothic"/>
              </a:rPr>
              <a:t>sharing</a:t>
            </a:r>
            <a:endParaRPr sz="14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solidFill>
                  <a:srgbClr val="FFFFFF"/>
                </a:solidFill>
                <a:latin typeface="Malgun Gothic"/>
                <a:cs typeface="Malgun Gothic"/>
              </a:rPr>
              <a:t>rides</a:t>
            </a:r>
            <a:r>
              <a:rPr sz="1400" spc="-75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Malgun Gothic"/>
                <a:cs typeface="Malgun Gothic"/>
              </a:rPr>
              <a:t>exceeds</a:t>
            </a:r>
            <a:r>
              <a:rPr sz="1400" spc="-114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FF0000"/>
                </a:solidFill>
                <a:latin typeface="Malgun Gothic"/>
                <a:cs typeface="Malgun Gothic"/>
              </a:rPr>
              <a:t>8</a:t>
            </a:r>
            <a:r>
              <a:rPr sz="1400" spc="-3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Malgun Gothic"/>
                <a:cs typeface="Malgun Gothic"/>
              </a:rPr>
              <a:t>billion</a:t>
            </a:r>
            <a:r>
              <a:rPr sz="1400" spc="-10" dirty="0">
                <a:solidFill>
                  <a:srgbClr val="FFFFFF"/>
                </a:solidFill>
                <a:latin typeface="Malgun Gothic"/>
                <a:cs typeface="Malgun Gothic"/>
              </a:rPr>
              <a:t>.</a:t>
            </a:r>
            <a:endParaRPr sz="1400">
              <a:latin typeface="Malgun Gothic"/>
              <a:cs typeface="Malgun Gothic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24611"/>
            <a:ext cx="10858500" cy="704088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7639" rIns="0" bIns="0" rtlCol="0">
            <a:spAutoFit/>
          </a:bodyPr>
          <a:lstStyle/>
          <a:p>
            <a:pPr marL="660400">
              <a:lnSpc>
                <a:spcPct val="100000"/>
              </a:lnSpc>
              <a:spcBef>
                <a:spcPts val="95"/>
              </a:spcBef>
            </a:pPr>
            <a:r>
              <a:rPr spc="-195" dirty="0"/>
              <a:t>Explosive</a:t>
            </a:r>
            <a:r>
              <a:rPr spc="-235" dirty="0"/>
              <a:t> </a:t>
            </a:r>
            <a:r>
              <a:rPr spc="-155" dirty="0"/>
              <a:t>Growth</a:t>
            </a:r>
            <a:r>
              <a:rPr spc="-250" dirty="0"/>
              <a:t> </a:t>
            </a:r>
            <a:r>
              <a:rPr spc="-95" dirty="0"/>
              <a:t>of</a:t>
            </a:r>
            <a:r>
              <a:rPr spc="-265" dirty="0"/>
              <a:t> </a:t>
            </a:r>
            <a:r>
              <a:rPr spc="-215" dirty="0"/>
              <a:t>Bike</a:t>
            </a:r>
            <a:r>
              <a:rPr spc="-240" dirty="0"/>
              <a:t> </a:t>
            </a:r>
            <a:r>
              <a:rPr spc="-100" dirty="0"/>
              <a:t>Sharing</a:t>
            </a: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09916" y="2310383"/>
            <a:ext cx="3930396" cy="25618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48665"/>
            <a:ext cx="12012295" cy="6362700"/>
            <a:chOff x="0" y="248665"/>
            <a:chExt cx="12012295" cy="6362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566160"/>
              <a:ext cx="11701272" cy="3246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6448" y="3540239"/>
              <a:ext cx="1262684" cy="71108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96468" y="3624071"/>
              <a:ext cx="954405" cy="402590"/>
            </a:xfrm>
            <a:custGeom>
              <a:avLst/>
              <a:gdLst/>
              <a:ahLst/>
              <a:cxnLst/>
              <a:rect l="l" t="t" r="r" b="b"/>
              <a:pathLst>
                <a:path w="954405" h="402589">
                  <a:moveTo>
                    <a:pt x="752856" y="0"/>
                  </a:moveTo>
                  <a:lnTo>
                    <a:pt x="201168" y="0"/>
                  </a:lnTo>
                  <a:lnTo>
                    <a:pt x="155042" y="5311"/>
                  </a:lnTo>
                  <a:lnTo>
                    <a:pt x="112700" y="20442"/>
                  </a:lnTo>
                  <a:lnTo>
                    <a:pt x="75348" y="44187"/>
                  </a:lnTo>
                  <a:lnTo>
                    <a:pt x="44195" y="75338"/>
                  </a:lnTo>
                  <a:lnTo>
                    <a:pt x="20447" y="112689"/>
                  </a:lnTo>
                  <a:lnTo>
                    <a:pt x="5313" y="155034"/>
                  </a:lnTo>
                  <a:lnTo>
                    <a:pt x="0" y="201167"/>
                  </a:lnTo>
                  <a:lnTo>
                    <a:pt x="5313" y="247301"/>
                  </a:lnTo>
                  <a:lnTo>
                    <a:pt x="20447" y="289646"/>
                  </a:lnTo>
                  <a:lnTo>
                    <a:pt x="44195" y="326997"/>
                  </a:lnTo>
                  <a:lnTo>
                    <a:pt x="75348" y="358148"/>
                  </a:lnTo>
                  <a:lnTo>
                    <a:pt x="112700" y="381893"/>
                  </a:lnTo>
                  <a:lnTo>
                    <a:pt x="155042" y="397024"/>
                  </a:lnTo>
                  <a:lnTo>
                    <a:pt x="201168" y="402335"/>
                  </a:lnTo>
                  <a:lnTo>
                    <a:pt x="752856" y="402335"/>
                  </a:lnTo>
                  <a:lnTo>
                    <a:pt x="798989" y="397024"/>
                  </a:lnTo>
                  <a:lnTo>
                    <a:pt x="841334" y="381893"/>
                  </a:lnTo>
                  <a:lnTo>
                    <a:pt x="878685" y="358148"/>
                  </a:lnTo>
                  <a:lnTo>
                    <a:pt x="909836" y="326997"/>
                  </a:lnTo>
                  <a:lnTo>
                    <a:pt x="933581" y="289646"/>
                  </a:lnTo>
                  <a:lnTo>
                    <a:pt x="948712" y="247301"/>
                  </a:lnTo>
                  <a:lnTo>
                    <a:pt x="954024" y="201167"/>
                  </a:lnTo>
                  <a:lnTo>
                    <a:pt x="948712" y="155034"/>
                  </a:lnTo>
                  <a:lnTo>
                    <a:pt x="933581" y="112689"/>
                  </a:lnTo>
                  <a:lnTo>
                    <a:pt x="909836" y="75338"/>
                  </a:lnTo>
                  <a:lnTo>
                    <a:pt x="878685" y="44187"/>
                  </a:lnTo>
                  <a:lnTo>
                    <a:pt x="841334" y="20442"/>
                  </a:lnTo>
                  <a:lnTo>
                    <a:pt x="798989" y="5311"/>
                  </a:lnTo>
                  <a:lnTo>
                    <a:pt x="752856" y="0"/>
                  </a:lnTo>
                  <a:close/>
                </a:path>
              </a:pathLst>
            </a:custGeom>
            <a:solidFill>
              <a:srgbClr val="252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6468" y="3624071"/>
              <a:ext cx="954405" cy="402590"/>
            </a:xfrm>
            <a:custGeom>
              <a:avLst/>
              <a:gdLst/>
              <a:ahLst/>
              <a:cxnLst/>
              <a:rect l="l" t="t" r="r" b="b"/>
              <a:pathLst>
                <a:path w="954405" h="402589">
                  <a:moveTo>
                    <a:pt x="0" y="201167"/>
                  </a:moveTo>
                  <a:lnTo>
                    <a:pt x="5313" y="155034"/>
                  </a:lnTo>
                  <a:lnTo>
                    <a:pt x="20447" y="112689"/>
                  </a:lnTo>
                  <a:lnTo>
                    <a:pt x="44195" y="75338"/>
                  </a:lnTo>
                  <a:lnTo>
                    <a:pt x="75348" y="44187"/>
                  </a:lnTo>
                  <a:lnTo>
                    <a:pt x="112700" y="20442"/>
                  </a:lnTo>
                  <a:lnTo>
                    <a:pt x="155042" y="5311"/>
                  </a:lnTo>
                  <a:lnTo>
                    <a:pt x="201168" y="0"/>
                  </a:lnTo>
                  <a:lnTo>
                    <a:pt x="752856" y="0"/>
                  </a:lnTo>
                  <a:lnTo>
                    <a:pt x="798989" y="5311"/>
                  </a:lnTo>
                  <a:lnTo>
                    <a:pt x="841334" y="20442"/>
                  </a:lnTo>
                  <a:lnTo>
                    <a:pt x="878685" y="44187"/>
                  </a:lnTo>
                  <a:lnTo>
                    <a:pt x="909836" y="75338"/>
                  </a:lnTo>
                  <a:lnTo>
                    <a:pt x="933581" y="112689"/>
                  </a:lnTo>
                  <a:lnTo>
                    <a:pt x="948712" y="155034"/>
                  </a:lnTo>
                  <a:lnTo>
                    <a:pt x="954024" y="201167"/>
                  </a:lnTo>
                  <a:lnTo>
                    <a:pt x="948712" y="247301"/>
                  </a:lnTo>
                  <a:lnTo>
                    <a:pt x="933581" y="289646"/>
                  </a:lnTo>
                  <a:lnTo>
                    <a:pt x="909836" y="326997"/>
                  </a:lnTo>
                  <a:lnTo>
                    <a:pt x="878685" y="358148"/>
                  </a:lnTo>
                  <a:lnTo>
                    <a:pt x="841334" y="381893"/>
                  </a:lnTo>
                  <a:lnTo>
                    <a:pt x="798989" y="397024"/>
                  </a:lnTo>
                  <a:lnTo>
                    <a:pt x="752856" y="402335"/>
                  </a:lnTo>
                  <a:lnTo>
                    <a:pt x="201168" y="402335"/>
                  </a:lnTo>
                  <a:lnTo>
                    <a:pt x="155042" y="397024"/>
                  </a:lnTo>
                  <a:lnTo>
                    <a:pt x="112700" y="381893"/>
                  </a:lnTo>
                  <a:lnTo>
                    <a:pt x="75348" y="358148"/>
                  </a:lnTo>
                  <a:lnTo>
                    <a:pt x="44195" y="326997"/>
                  </a:lnTo>
                  <a:lnTo>
                    <a:pt x="20447" y="289646"/>
                  </a:lnTo>
                  <a:lnTo>
                    <a:pt x="5313" y="247301"/>
                  </a:lnTo>
                  <a:lnTo>
                    <a:pt x="0" y="20116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66388" y="3540239"/>
              <a:ext cx="1262684" cy="71108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026408" y="3624071"/>
              <a:ext cx="954405" cy="402590"/>
            </a:xfrm>
            <a:custGeom>
              <a:avLst/>
              <a:gdLst/>
              <a:ahLst/>
              <a:cxnLst/>
              <a:rect l="l" t="t" r="r" b="b"/>
              <a:pathLst>
                <a:path w="954404" h="402589">
                  <a:moveTo>
                    <a:pt x="752855" y="0"/>
                  </a:moveTo>
                  <a:lnTo>
                    <a:pt x="201167" y="0"/>
                  </a:lnTo>
                  <a:lnTo>
                    <a:pt x="155034" y="5311"/>
                  </a:lnTo>
                  <a:lnTo>
                    <a:pt x="112689" y="20442"/>
                  </a:lnTo>
                  <a:lnTo>
                    <a:pt x="75338" y="44187"/>
                  </a:lnTo>
                  <a:lnTo>
                    <a:pt x="44187" y="75338"/>
                  </a:lnTo>
                  <a:lnTo>
                    <a:pt x="20442" y="112689"/>
                  </a:lnTo>
                  <a:lnTo>
                    <a:pt x="5311" y="155034"/>
                  </a:lnTo>
                  <a:lnTo>
                    <a:pt x="0" y="201167"/>
                  </a:lnTo>
                  <a:lnTo>
                    <a:pt x="5311" y="247301"/>
                  </a:lnTo>
                  <a:lnTo>
                    <a:pt x="20442" y="289646"/>
                  </a:lnTo>
                  <a:lnTo>
                    <a:pt x="44187" y="326997"/>
                  </a:lnTo>
                  <a:lnTo>
                    <a:pt x="75338" y="358148"/>
                  </a:lnTo>
                  <a:lnTo>
                    <a:pt x="112689" y="381893"/>
                  </a:lnTo>
                  <a:lnTo>
                    <a:pt x="155034" y="397024"/>
                  </a:lnTo>
                  <a:lnTo>
                    <a:pt x="201167" y="402335"/>
                  </a:lnTo>
                  <a:lnTo>
                    <a:pt x="752855" y="402335"/>
                  </a:lnTo>
                  <a:lnTo>
                    <a:pt x="798989" y="397024"/>
                  </a:lnTo>
                  <a:lnTo>
                    <a:pt x="841334" y="381893"/>
                  </a:lnTo>
                  <a:lnTo>
                    <a:pt x="878685" y="358148"/>
                  </a:lnTo>
                  <a:lnTo>
                    <a:pt x="909836" y="326997"/>
                  </a:lnTo>
                  <a:lnTo>
                    <a:pt x="933581" y="289646"/>
                  </a:lnTo>
                  <a:lnTo>
                    <a:pt x="948712" y="247301"/>
                  </a:lnTo>
                  <a:lnTo>
                    <a:pt x="954024" y="201167"/>
                  </a:lnTo>
                  <a:lnTo>
                    <a:pt x="948712" y="155034"/>
                  </a:lnTo>
                  <a:lnTo>
                    <a:pt x="933581" y="112689"/>
                  </a:lnTo>
                  <a:lnTo>
                    <a:pt x="909836" y="75338"/>
                  </a:lnTo>
                  <a:lnTo>
                    <a:pt x="878685" y="44187"/>
                  </a:lnTo>
                  <a:lnTo>
                    <a:pt x="841334" y="20442"/>
                  </a:lnTo>
                  <a:lnTo>
                    <a:pt x="798989" y="5311"/>
                  </a:lnTo>
                  <a:lnTo>
                    <a:pt x="752855" y="0"/>
                  </a:lnTo>
                  <a:close/>
                </a:path>
              </a:pathLst>
            </a:custGeom>
            <a:solidFill>
              <a:srgbClr val="252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26408" y="3624071"/>
              <a:ext cx="954405" cy="402590"/>
            </a:xfrm>
            <a:custGeom>
              <a:avLst/>
              <a:gdLst/>
              <a:ahLst/>
              <a:cxnLst/>
              <a:rect l="l" t="t" r="r" b="b"/>
              <a:pathLst>
                <a:path w="954404" h="402589">
                  <a:moveTo>
                    <a:pt x="0" y="201167"/>
                  </a:moveTo>
                  <a:lnTo>
                    <a:pt x="5311" y="155034"/>
                  </a:lnTo>
                  <a:lnTo>
                    <a:pt x="20442" y="112689"/>
                  </a:lnTo>
                  <a:lnTo>
                    <a:pt x="44187" y="75338"/>
                  </a:lnTo>
                  <a:lnTo>
                    <a:pt x="75338" y="44187"/>
                  </a:lnTo>
                  <a:lnTo>
                    <a:pt x="112689" y="20442"/>
                  </a:lnTo>
                  <a:lnTo>
                    <a:pt x="155034" y="5311"/>
                  </a:lnTo>
                  <a:lnTo>
                    <a:pt x="201167" y="0"/>
                  </a:lnTo>
                  <a:lnTo>
                    <a:pt x="752855" y="0"/>
                  </a:lnTo>
                  <a:lnTo>
                    <a:pt x="798989" y="5311"/>
                  </a:lnTo>
                  <a:lnTo>
                    <a:pt x="841334" y="20442"/>
                  </a:lnTo>
                  <a:lnTo>
                    <a:pt x="878685" y="44187"/>
                  </a:lnTo>
                  <a:lnTo>
                    <a:pt x="909836" y="75338"/>
                  </a:lnTo>
                  <a:lnTo>
                    <a:pt x="933581" y="112689"/>
                  </a:lnTo>
                  <a:lnTo>
                    <a:pt x="948712" y="155034"/>
                  </a:lnTo>
                  <a:lnTo>
                    <a:pt x="954024" y="201167"/>
                  </a:lnTo>
                  <a:lnTo>
                    <a:pt x="948712" y="247301"/>
                  </a:lnTo>
                  <a:lnTo>
                    <a:pt x="933581" y="289646"/>
                  </a:lnTo>
                  <a:lnTo>
                    <a:pt x="909836" y="326997"/>
                  </a:lnTo>
                  <a:lnTo>
                    <a:pt x="878685" y="358148"/>
                  </a:lnTo>
                  <a:lnTo>
                    <a:pt x="841334" y="381893"/>
                  </a:lnTo>
                  <a:lnTo>
                    <a:pt x="798989" y="397024"/>
                  </a:lnTo>
                  <a:lnTo>
                    <a:pt x="752855" y="402335"/>
                  </a:lnTo>
                  <a:lnTo>
                    <a:pt x="201167" y="402335"/>
                  </a:lnTo>
                  <a:lnTo>
                    <a:pt x="155034" y="397024"/>
                  </a:lnTo>
                  <a:lnTo>
                    <a:pt x="112689" y="381893"/>
                  </a:lnTo>
                  <a:lnTo>
                    <a:pt x="75338" y="358148"/>
                  </a:lnTo>
                  <a:lnTo>
                    <a:pt x="44187" y="326997"/>
                  </a:lnTo>
                  <a:lnTo>
                    <a:pt x="20442" y="289646"/>
                  </a:lnTo>
                  <a:lnTo>
                    <a:pt x="5311" y="247301"/>
                  </a:lnTo>
                  <a:lnTo>
                    <a:pt x="0" y="20116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001674" y="3648583"/>
            <a:ext cx="3663950" cy="1784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42640" algn="l"/>
              </a:tabLst>
            </a:pP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01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2000" spc="70" dirty="0">
                <a:solidFill>
                  <a:srgbClr val="FFFFFF"/>
                </a:solidFill>
                <a:latin typeface="Arial MT"/>
                <a:cs typeface="Arial MT"/>
              </a:rPr>
              <a:t>02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2000">
              <a:latin typeface="Arial MT"/>
              <a:cs typeface="Arial MT"/>
            </a:endParaRPr>
          </a:p>
          <a:p>
            <a:pPr marL="18415">
              <a:lnSpc>
                <a:spcPct val="100000"/>
              </a:lnSpc>
            </a:pPr>
            <a:r>
              <a:rPr sz="1600" spc="-80" dirty="0">
                <a:solidFill>
                  <a:srgbClr val="252A2E"/>
                </a:solidFill>
                <a:latin typeface="Arial Black"/>
                <a:cs typeface="Arial Black"/>
              </a:rPr>
              <a:t>Online</a:t>
            </a:r>
            <a:r>
              <a:rPr sz="1600" spc="-120" dirty="0">
                <a:solidFill>
                  <a:srgbClr val="252A2E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252A2E"/>
                </a:solidFill>
                <a:latin typeface="Arial Black"/>
                <a:cs typeface="Arial Black"/>
              </a:rPr>
              <a:t>Shoppers</a:t>
            </a:r>
            <a:endParaRPr sz="1600">
              <a:latin typeface="Arial Black"/>
              <a:cs typeface="Arial Black"/>
            </a:endParaRPr>
          </a:p>
          <a:p>
            <a:pPr marL="18415" marR="38100">
              <a:lnSpc>
                <a:spcPct val="130000"/>
              </a:lnSpc>
              <a:spcBef>
                <a:spcPts val="464"/>
              </a:spcBef>
            </a:pPr>
            <a:r>
              <a:rPr sz="1400" spc="10" dirty="0">
                <a:solidFill>
                  <a:srgbClr val="252525"/>
                </a:solidFill>
                <a:latin typeface="Malgun Gothic"/>
                <a:cs typeface="Malgun Gothic"/>
              </a:rPr>
              <a:t>China</a:t>
            </a:r>
            <a:r>
              <a:rPr sz="1400" spc="-90" dirty="0">
                <a:solidFill>
                  <a:srgbClr val="252525"/>
                </a:solidFill>
                <a:latin typeface="Malgun Gothic"/>
                <a:cs typeface="Malgun Gothic"/>
              </a:rPr>
              <a:t> </a:t>
            </a:r>
            <a:r>
              <a:rPr sz="1400" spc="50" dirty="0">
                <a:solidFill>
                  <a:srgbClr val="252525"/>
                </a:solidFill>
                <a:latin typeface="Malgun Gothic"/>
                <a:cs typeface="Malgun Gothic"/>
              </a:rPr>
              <a:t>has</a:t>
            </a:r>
            <a:r>
              <a:rPr sz="1400" spc="-100" dirty="0">
                <a:solidFill>
                  <a:srgbClr val="252525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FF0000"/>
                </a:solidFill>
                <a:latin typeface="Malgun Gothic"/>
                <a:cs typeface="Malgun Gothic"/>
              </a:rPr>
              <a:t>915</a:t>
            </a:r>
            <a:r>
              <a:rPr sz="1400" spc="-8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1400" spc="10" dirty="0">
                <a:solidFill>
                  <a:srgbClr val="FF0000"/>
                </a:solidFill>
                <a:latin typeface="Malgun Gothic"/>
                <a:cs typeface="Malgun Gothic"/>
              </a:rPr>
              <a:t>million</a:t>
            </a:r>
            <a:r>
              <a:rPr sz="1400" spc="-6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1400" spc="10" dirty="0">
                <a:solidFill>
                  <a:srgbClr val="252525"/>
                </a:solidFill>
                <a:latin typeface="Malgun Gothic"/>
                <a:cs typeface="Malgun Gothic"/>
              </a:rPr>
              <a:t>online</a:t>
            </a:r>
            <a:r>
              <a:rPr sz="1400" spc="-65" dirty="0">
                <a:solidFill>
                  <a:srgbClr val="252525"/>
                </a:solidFill>
                <a:latin typeface="Malgun Gothic"/>
                <a:cs typeface="Malgun Gothic"/>
              </a:rPr>
              <a:t> </a:t>
            </a:r>
            <a:r>
              <a:rPr sz="1400" spc="10" dirty="0">
                <a:solidFill>
                  <a:srgbClr val="252525"/>
                </a:solidFill>
                <a:latin typeface="Malgun Gothic"/>
                <a:cs typeface="Malgun Gothic"/>
              </a:rPr>
              <a:t>shoppers,</a:t>
            </a:r>
            <a:r>
              <a:rPr sz="1400" spc="-120" dirty="0">
                <a:solidFill>
                  <a:srgbClr val="252525"/>
                </a:solidFill>
                <a:latin typeface="Malgun Gothic"/>
                <a:cs typeface="Malgun Gothic"/>
              </a:rPr>
              <a:t> </a:t>
            </a:r>
            <a:r>
              <a:rPr sz="1400" spc="-25" dirty="0">
                <a:solidFill>
                  <a:srgbClr val="252525"/>
                </a:solidFill>
                <a:latin typeface="Malgun Gothic"/>
                <a:cs typeface="Malgun Gothic"/>
              </a:rPr>
              <a:t>the </a:t>
            </a:r>
            <a:r>
              <a:rPr sz="1400" dirty="0">
                <a:solidFill>
                  <a:srgbClr val="252525"/>
                </a:solidFill>
                <a:latin typeface="Malgun Gothic"/>
                <a:cs typeface="Malgun Gothic"/>
              </a:rPr>
              <a:t>largest</a:t>
            </a:r>
            <a:r>
              <a:rPr sz="1400" spc="-75" dirty="0">
                <a:solidFill>
                  <a:srgbClr val="252525"/>
                </a:solidFill>
                <a:latin typeface="Malgun Gothic"/>
                <a:cs typeface="Malgun Gothic"/>
              </a:rPr>
              <a:t> </a:t>
            </a:r>
            <a:r>
              <a:rPr sz="1400" spc="-40" dirty="0">
                <a:solidFill>
                  <a:srgbClr val="252525"/>
                </a:solidFill>
                <a:latin typeface="Malgun Gothic"/>
                <a:cs typeface="Malgun Gothic"/>
              </a:rPr>
              <a:t>e- </a:t>
            </a:r>
            <a:r>
              <a:rPr sz="1400" dirty="0">
                <a:solidFill>
                  <a:srgbClr val="252525"/>
                </a:solidFill>
                <a:latin typeface="Malgun Gothic"/>
                <a:cs typeface="Malgun Gothic"/>
              </a:rPr>
              <a:t>commerce</a:t>
            </a:r>
            <a:r>
              <a:rPr sz="1400" spc="-65" dirty="0">
                <a:solidFill>
                  <a:srgbClr val="252525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252525"/>
                </a:solidFill>
                <a:latin typeface="Malgun Gothic"/>
                <a:cs typeface="Malgun Gothic"/>
              </a:rPr>
              <a:t>user</a:t>
            </a:r>
            <a:r>
              <a:rPr sz="1400" spc="-55" dirty="0">
                <a:solidFill>
                  <a:srgbClr val="252525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252525"/>
                </a:solidFill>
                <a:latin typeface="Malgun Gothic"/>
                <a:cs typeface="Malgun Gothic"/>
              </a:rPr>
              <a:t>base</a:t>
            </a:r>
            <a:r>
              <a:rPr sz="1400" spc="-65" dirty="0">
                <a:solidFill>
                  <a:srgbClr val="252525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252525"/>
                </a:solidFill>
                <a:latin typeface="Malgun Gothic"/>
                <a:cs typeface="Malgun Gothic"/>
              </a:rPr>
              <a:t>in</a:t>
            </a:r>
            <a:r>
              <a:rPr sz="1400" spc="-45" dirty="0">
                <a:solidFill>
                  <a:srgbClr val="252525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252525"/>
                </a:solidFill>
                <a:latin typeface="Malgun Gothic"/>
                <a:cs typeface="Malgun Gothic"/>
              </a:rPr>
              <a:t>the</a:t>
            </a:r>
            <a:r>
              <a:rPr sz="1400" spc="-35" dirty="0">
                <a:solidFill>
                  <a:srgbClr val="252525"/>
                </a:solidFill>
                <a:latin typeface="Malgun Gothic"/>
                <a:cs typeface="Malgun Gothic"/>
              </a:rPr>
              <a:t> </a:t>
            </a:r>
            <a:r>
              <a:rPr sz="1400" spc="-10" dirty="0">
                <a:solidFill>
                  <a:srgbClr val="252525"/>
                </a:solidFill>
                <a:latin typeface="Malgun Gothic"/>
                <a:cs typeface="Malgun Gothic"/>
              </a:rPr>
              <a:t>world.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39895" y="2636596"/>
            <a:ext cx="2874010" cy="632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95"/>
              </a:spcBef>
            </a:pPr>
            <a:r>
              <a:rPr sz="1600" spc="-105" dirty="0">
                <a:solidFill>
                  <a:srgbClr val="252A2E"/>
                </a:solidFill>
                <a:latin typeface="Arial Black"/>
                <a:cs typeface="Arial Black"/>
              </a:rPr>
              <a:t>Market</a:t>
            </a:r>
            <a:r>
              <a:rPr sz="1600" spc="-135" dirty="0">
                <a:solidFill>
                  <a:srgbClr val="252A2E"/>
                </a:solidFill>
                <a:latin typeface="Arial Black"/>
                <a:cs typeface="Arial Black"/>
              </a:rPr>
              <a:t> </a:t>
            </a:r>
            <a:r>
              <a:rPr sz="1600" spc="-20" dirty="0">
                <a:solidFill>
                  <a:srgbClr val="252A2E"/>
                </a:solidFill>
                <a:latin typeface="Arial Black"/>
                <a:cs typeface="Arial Black"/>
              </a:rPr>
              <a:t>Value</a:t>
            </a:r>
            <a:endParaRPr sz="16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400" spc="50" dirty="0">
                <a:solidFill>
                  <a:srgbClr val="252525"/>
                </a:solidFill>
                <a:latin typeface="Malgun Gothic"/>
                <a:cs typeface="Malgun Gothic"/>
              </a:rPr>
              <a:t>The</a:t>
            </a:r>
            <a:r>
              <a:rPr sz="1400" spc="-80" dirty="0">
                <a:solidFill>
                  <a:srgbClr val="252525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252525"/>
                </a:solidFill>
                <a:latin typeface="Malgun Gothic"/>
                <a:cs typeface="Malgun Gothic"/>
              </a:rPr>
              <a:t>annual</a:t>
            </a:r>
            <a:r>
              <a:rPr sz="1400" spc="-80" dirty="0">
                <a:solidFill>
                  <a:srgbClr val="252525"/>
                </a:solidFill>
                <a:latin typeface="Malgun Gothic"/>
                <a:cs typeface="Malgun Gothic"/>
              </a:rPr>
              <a:t> </a:t>
            </a:r>
            <a:r>
              <a:rPr sz="1400" spc="-90" dirty="0">
                <a:solidFill>
                  <a:srgbClr val="252525"/>
                </a:solidFill>
                <a:latin typeface="Malgun Gothic"/>
                <a:cs typeface="Malgun Gothic"/>
              </a:rPr>
              <a:t>GMV</a:t>
            </a:r>
            <a:r>
              <a:rPr sz="1400" spc="-80" dirty="0">
                <a:solidFill>
                  <a:srgbClr val="252525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252525"/>
                </a:solidFill>
                <a:latin typeface="Malgun Gothic"/>
                <a:cs typeface="Malgun Gothic"/>
              </a:rPr>
              <a:t>reaches</a:t>
            </a:r>
            <a:r>
              <a:rPr sz="1400" spc="-100" dirty="0">
                <a:solidFill>
                  <a:srgbClr val="252525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FF0000"/>
                </a:solidFill>
                <a:latin typeface="Malgun Gothic"/>
                <a:cs typeface="Malgun Gothic"/>
              </a:rPr>
              <a:t>$2</a:t>
            </a:r>
            <a:r>
              <a:rPr sz="1400" spc="-70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Malgun Gothic"/>
                <a:cs typeface="Malgun Gothic"/>
              </a:rPr>
              <a:t>trillion</a:t>
            </a:r>
            <a:endParaRPr sz="1400">
              <a:latin typeface="Malgun Gothic"/>
              <a:cs typeface="Malgun Gothic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112507" y="3540239"/>
            <a:ext cx="1263015" cy="711200"/>
            <a:chOff x="7112507" y="3540239"/>
            <a:chExt cx="1263015" cy="71120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12507" y="3540239"/>
              <a:ext cx="1262684" cy="71108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272527" y="3624072"/>
              <a:ext cx="954405" cy="402590"/>
            </a:xfrm>
            <a:custGeom>
              <a:avLst/>
              <a:gdLst/>
              <a:ahLst/>
              <a:cxnLst/>
              <a:rect l="l" t="t" r="r" b="b"/>
              <a:pathLst>
                <a:path w="954404" h="402589">
                  <a:moveTo>
                    <a:pt x="752855" y="0"/>
                  </a:moveTo>
                  <a:lnTo>
                    <a:pt x="201168" y="0"/>
                  </a:lnTo>
                  <a:lnTo>
                    <a:pt x="155034" y="5311"/>
                  </a:lnTo>
                  <a:lnTo>
                    <a:pt x="112689" y="20442"/>
                  </a:lnTo>
                  <a:lnTo>
                    <a:pt x="75338" y="44187"/>
                  </a:lnTo>
                  <a:lnTo>
                    <a:pt x="44187" y="75338"/>
                  </a:lnTo>
                  <a:lnTo>
                    <a:pt x="20442" y="112689"/>
                  </a:lnTo>
                  <a:lnTo>
                    <a:pt x="5311" y="155034"/>
                  </a:lnTo>
                  <a:lnTo>
                    <a:pt x="0" y="201167"/>
                  </a:lnTo>
                  <a:lnTo>
                    <a:pt x="5311" y="247301"/>
                  </a:lnTo>
                  <a:lnTo>
                    <a:pt x="20442" y="289646"/>
                  </a:lnTo>
                  <a:lnTo>
                    <a:pt x="44187" y="326997"/>
                  </a:lnTo>
                  <a:lnTo>
                    <a:pt x="75338" y="358148"/>
                  </a:lnTo>
                  <a:lnTo>
                    <a:pt x="112689" y="381893"/>
                  </a:lnTo>
                  <a:lnTo>
                    <a:pt x="155034" y="397024"/>
                  </a:lnTo>
                  <a:lnTo>
                    <a:pt x="201168" y="402335"/>
                  </a:lnTo>
                  <a:lnTo>
                    <a:pt x="752855" y="402335"/>
                  </a:lnTo>
                  <a:lnTo>
                    <a:pt x="798989" y="397024"/>
                  </a:lnTo>
                  <a:lnTo>
                    <a:pt x="841334" y="381893"/>
                  </a:lnTo>
                  <a:lnTo>
                    <a:pt x="878685" y="358148"/>
                  </a:lnTo>
                  <a:lnTo>
                    <a:pt x="909836" y="326997"/>
                  </a:lnTo>
                  <a:lnTo>
                    <a:pt x="933581" y="289646"/>
                  </a:lnTo>
                  <a:lnTo>
                    <a:pt x="948712" y="247301"/>
                  </a:lnTo>
                  <a:lnTo>
                    <a:pt x="954024" y="201167"/>
                  </a:lnTo>
                  <a:lnTo>
                    <a:pt x="948712" y="155034"/>
                  </a:lnTo>
                  <a:lnTo>
                    <a:pt x="933581" y="112689"/>
                  </a:lnTo>
                  <a:lnTo>
                    <a:pt x="909836" y="75338"/>
                  </a:lnTo>
                  <a:lnTo>
                    <a:pt x="878685" y="44187"/>
                  </a:lnTo>
                  <a:lnTo>
                    <a:pt x="841334" y="20442"/>
                  </a:lnTo>
                  <a:lnTo>
                    <a:pt x="798989" y="5311"/>
                  </a:lnTo>
                  <a:lnTo>
                    <a:pt x="752855" y="0"/>
                  </a:lnTo>
                  <a:close/>
                </a:path>
              </a:pathLst>
            </a:custGeom>
            <a:solidFill>
              <a:srgbClr val="252A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272527" y="3624072"/>
              <a:ext cx="954405" cy="402590"/>
            </a:xfrm>
            <a:custGeom>
              <a:avLst/>
              <a:gdLst/>
              <a:ahLst/>
              <a:cxnLst/>
              <a:rect l="l" t="t" r="r" b="b"/>
              <a:pathLst>
                <a:path w="954404" h="402589">
                  <a:moveTo>
                    <a:pt x="0" y="201167"/>
                  </a:moveTo>
                  <a:lnTo>
                    <a:pt x="5311" y="155034"/>
                  </a:lnTo>
                  <a:lnTo>
                    <a:pt x="20442" y="112689"/>
                  </a:lnTo>
                  <a:lnTo>
                    <a:pt x="44187" y="75338"/>
                  </a:lnTo>
                  <a:lnTo>
                    <a:pt x="75338" y="44187"/>
                  </a:lnTo>
                  <a:lnTo>
                    <a:pt x="112689" y="20442"/>
                  </a:lnTo>
                  <a:lnTo>
                    <a:pt x="155034" y="5311"/>
                  </a:lnTo>
                  <a:lnTo>
                    <a:pt x="201168" y="0"/>
                  </a:lnTo>
                  <a:lnTo>
                    <a:pt x="752855" y="0"/>
                  </a:lnTo>
                  <a:lnTo>
                    <a:pt x="798989" y="5311"/>
                  </a:lnTo>
                  <a:lnTo>
                    <a:pt x="841334" y="20442"/>
                  </a:lnTo>
                  <a:lnTo>
                    <a:pt x="878685" y="44187"/>
                  </a:lnTo>
                  <a:lnTo>
                    <a:pt x="909836" y="75338"/>
                  </a:lnTo>
                  <a:lnTo>
                    <a:pt x="933581" y="112689"/>
                  </a:lnTo>
                  <a:lnTo>
                    <a:pt x="948712" y="155034"/>
                  </a:lnTo>
                  <a:lnTo>
                    <a:pt x="954024" y="201167"/>
                  </a:lnTo>
                  <a:lnTo>
                    <a:pt x="948712" y="247301"/>
                  </a:lnTo>
                  <a:lnTo>
                    <a:pt x="933581" y="289646"/>
                  </a:lnTo>
                  <a:lnTo>
                    <a:pt x="909836" y="326997"/>
                  </a:lnTo>
                  <a:lnTo>
                    <a:pt x="878685" y="358148"/>
                  </a:lnTo>
                  <a:lnTo>
                    <a:pt x="841334" y="381893"/>
                  </a:lnTo>
                  <a:lnTo>
                    <a:pt x="798989" y="397024"/>
                  </a:lnTo>
                  <a:lnTo>
                    <a:pt x="752855" y="402335"/>
                  </a:lnTo>
                  <a:lnTo>
                    <a:pt x="201168" y="402335"/>
                  </a:lnTo>
                  <a:lnTo>
                    <a:pt x="155034" y="397024"/>
                  </a:lnTo>
                  <a:lnTo>
                    <a:pt x="112689" y="381893"/>
                  </a:lnTo>
                  <a:lnTo>
                    <a:pt x="75338" y="358148"/>
                  </a:lnTo>
                  <a:lnTo>
                    <a:pt x="44187" y="326997"/>
                  </a:lnTo>
                  <a:lnTo>
                    <a:pt x="20442" y="289646"/>
                  </a:lnTo>
                  <a:lnTo>
                    <a:pt x="5311" y="247301"/>
                  </a:lnTo>
                  <a:lnTo>
                    <a:pt x="0" y="20116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578597" y="3648583"/>
            <a:ext cx="3333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70" dirty="0">
                <a:solidFill>
                  <a:srgbClr val="FFFFFF"/>
                </a:solidFill>
                <a:latin typeface="Arial MT"/>
                <a:cs typeface="Arial MT"/>
              </a:rPr>
              <a:t>03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14031" y="4410425"/>
            <a:ext cx="3838575" cy="1022350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sz="1600" spc="-130" dirty="0">
                <a:solidFill>
                  <a:srgbClr val="252A2E"/>
                </a:solidFill>
                <a:latin typeface="Arial Black"/>
                <a:cs typeface="Arial Black"/>
              </a:rPr>
              <a:t>Logistics</a:t>
            </a:r>
            <a:r>
              <a:rPr sz="1600" spc="-110" dirty="0">
                <a:solidFill>
                  <a:srgbClr val="252A2E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252A2E"/>
                </a:solidFill>
                <a:latin typeface="Arial Black"/>
                <a:cs typeface="Arial Black"/>
              </a:rPr>
              <a:t>Efficiency</a:t>
            </a:r>
            <a:endParaRPr sz="1600">
              <a:latin typeface="Arial Black"/>
              <a:cs typeface="Arial Black"/>
            </a:endParaRPr>
          </a:p>
          <a:p>
            <a:pPr marL="12700" marR="5080">
              <a:lnSpc>
                <a:spcPct val="130000"/>
              </a:lnSpc>
              <a:spcBef>
                <a:spcPts val="465"/>
              </a:spcBef>
            </a:pPr>
            <a:r>
              <a:rPr sz="1400" dirty="0">
                <a:solidFill>
                  <a:srgbClr val="252525"/>
                </a:solidFill>
                <a:latin typeface="Malgun Gothic"/>
                <a:cs typeface="Malgun Gothic"/>
              </a:rPr>
              <a:t>The</a:t>
            </a:r>
            <a:r>
              <a:rPr sz="1400" spc="-25" dirty="0">
                <a:solidFill>
                  <a:srgbClr val="252525"/>
                </a:solidFill>
                <a:latin typeface="Malgun Gothic"/>
                <a:cs typeface="Malgun Gothic"/>
              </a:rPr>
              <a:t> </a:t>
            </a:r>
            <a:r>
              <a:rPr sz="1400" spc="-40" dirty="0">
                <a:solidFill>
                  <a:srgbClr val="252525"/>
                </a:solidFill>
                <a:latin typeface="Malgun Gothic"/>
                <a:cs typeface="Malgun Gothic"/>
              </a:rPr>
              <a:t>e-</a:t>
            </a:r>
            <a:r>
              <a:rPr sz="1400" spc="-15" dirty="0">
                <a:solidFill>
                  <a:srgbClr val="252525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252525"/>
                </a:solidFill>
                <a:latin typeface="Malgun Gothic"/>
                <a:cs typeface="Malgun Gothic"/>
              </a:rPr>
              <a:t>commerce</a:t>
            </a:r>
            <a:r>
              <a:rPr sz="1400" spc="-20" dirty="0">
                <a:solidFill>
                  <a:srgbClr val="252525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252525"/>
                </a:solidFill>
                <a:latin typeface="Malgun Gothic"/>
                <a:cs typeface="Malgun Gothic"/>
              </a:rPr>
              <a:t>industry</a:t>
            </a:r>
            <a:r>
              <a:rPr sz="1400" spc="-60" dirty="0">
                <a:solidFill>
                  <a:srgbClr val="252525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252525"/>
                </a:solidFill>
                <a:latin typeface="Malgun Gothic"/>
                <a:cs typeface="Malgun Gothic"/>
              </a:rPr>
              <a:t>handles</a:t>
            </a:r>
            <a:r>
              <a:rPr sz="1400" spc="-50" dirty="0">
                <a:solidFill>
                  <a:srgbClr val="252525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FF0000"/>
                </a:solidFill>
                <a:latin typeface="Malgun Gothic"/>
                <a:cs typeface="Malgun Gothic"/>
              </a:rPr>
              <a:t>580</a:t>
            </a:r>
            <a:r>
              <a:rPr sz="1400" spc="-2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Malgun Gothic"/>
                <a:cs typeface="Malgun Gothic"/>
              </a:rPr>
              <a:t>million </a:t>
            </a:r>
            <a:r>
              <a:rPr sz="1400" dirty="0">
                <a:solidFill>
                  <a:srgbClr val="252525"/>
                </a:solidFill>
                <a:latin typeface="Malgun Gothic"/>
                <a:cs typeface="Malgun Gothic"/>
              </a:rPr>
              <a:t>daily</a:t>
            </a:r>
            <a:r>
              <a:rPr sz="1400" spc="40" dirty="0">
                <a:solidFill>
                  <a:srgbClr val="252525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252525"/>
                </a:solidFill>
                <a:latin typeface="Malgun Gothic"/>
                <a:cs typeface="Malgun Gothic"/>
              </a:rPr>
              <a:t>logistics </a:t>
            </a:r>
            <a:r>
              <a:rPr sz="1400" spc="-10" dirty="0">
                <a:solidFill>
                  <a:srgbClr val="252525"/>
                </a:solidFill>
                <a:latin typeface="Malgun Gothic"/>
                <a:cs typeface="Malgun Gothic"/>
              </a:rPr>
              <a:t>parcels.</a:t>
            </a:r>
            <a:endParaRPr sz="1400">
              <a:latin typeface="Malgun Gothic"/>
              <a:cs typeface="Malgun Gothic"/>
            </a:endParaRPr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24611"/>
            <a:ext cx="10858500" cy="704088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7639" rIns="0" bIns="0" rtlCol="0">
            <a:spAutoFit/>
          </a:bodyPr>
          <a:lstStyle/>
          <a:p>
            <a:pPr marL="660400">
              <a:lnSpc>
                <a:spcPct val="100000"/>
              </a:lnSpc>
              <a:spcBef>
                <a:spcPts val="95"/>
              </a:spcBef>
            </a:pPr>
            <a:r>
              <a:rPr spc="-130" dirty="0"/>
              <a:t>E-</a:t>
            </a:r>
            <a:r>
              <a:rPr spc="-190" dirty="0"/>
              <a:t>Commerce</a:t>
            </a:r>
          </a:p>
        </p:txBody>
      </p:sp>
      <p:grpSp>
        <p:nvGrpSpPr>
          <p:cNvPr id="20" name="object 20"/>
          <p:cNvGrpSpPr/>
          <p:nvPr/>
        </p:nvGrpSpPr>
        <p:grpSpPr>
          <a:xfrm>
            <a:off x="376427" y="1161288"/>
            <a:ext cx="11291570" cy="2341245"/>
            <a:chOff x="376427" y="1161288"/>
            <a:chExt cx="11291570" cy="2341245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6427" y="1252728"/>
              <a:ext cx="3441191" cy="224942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90559" y="1161288"/>
              <a:ext cx="3377184" cy="22494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alphaModFix/>
          </a:blip>
          <a:srcRect b="9351"/>
          <a:stretch>
            <a:fillRect/>
          </a:stretch>
        </p:blipFill>
        <p:spPr>
          <a:xfrm>
            <a:off x="4657836" y="-1"/>
            <a:ext cx="7565427" cy="6858001"/>
          </a:xfrm>
          <a:custGeom>
            <a:avLst/>
            <a:gdLst>
              <a:gd name="connsiteX0" fmla="*/ 0 w 7565427"/>
              <a:gd name="connsiteY0" fmla="*/ 0 h 6858001"/>
              <a:gd name="connsiteX1" fmla="*/ 7565427 w 7565427"/>
              <a:gd name="connsiteY1" fmla="*/ 0 h 6858001"/>
              <a:gd name="connsiteX2" fmla="*/ 7565427 w 7565427"/>
              <a:gd name="connsiteY2" fmla="*/ 6858001 h 6858001"/>
              <a:gd name="connsiteX3" fmla="*/ 0 w 7565427"/>
              <a:gd name="connsiteY3" fmla="*/ 6858001 h 6858001"/>
            </a:gdLst>
            <a:ahLst/>
            <a:cxnLst/>
            <a:rect l="l" t="t" r="r" b="b"/>
            <a:pathLst>
              <a:path w="7565427" h="6858001">
                <a:moveTo>
                  <a:pt x="0" y="0"/>
                </a:moveTo>
                <a:lnTo>
                  <a:pt x="7565427" y="0"/>
                </a:lnTo>
                <a:lnTo>
                  <a:pt x="7565427" y="6858001"/>
                </a:lnTo>
                <a:lnTo>
                  <a:pt x="0" y="6858001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-1400" y="-1"/>
            <a:ext cx="12211963" cy="6858000"/>
          </a:xfrm>
          <a:prstGeom prst="rect">
            <a:avLst/>
          </a:prstGeom>
          <a:gradFill>
            <a:gsLst>
              <a:gs pos="30000">
                <a:schemeClr val="accent1">
                  <a:alpha val="0"/>
                </a:schemeClr>
              </a:gs>
              <a:gs pos="62000">
                <a:schemeClr val="accent1">
                  <a:lumMod val="75000"/>
                </a:schemeClr>
              </a:gs>
            </a:gsLst>
            <a:lin ang="108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785640" y="2568918"/>
            <a:ext cx="6411476" cy="2170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670" tIns="49835" rIns="99670" bIns="49835" rtlCol="0" anchor="t"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5400" b="0" i="0" u="none" strike="noStrike" kern="1200" cap="none" spc="0" normalizeH="0" baseline="0" noProof="0" dirty="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Source Han Sans CN Bold"/>
                <a:ea typeface="Source Han Sans CN Bold"/>
                <a:cs typeface="Source Han Sans CN Bold"/>
              </a:rPr>
              <a:t>Thanks</a:t>
            </a: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标题 1"/>
          <p:cNvSpPr txBox="1"/>
          <p:nvPr/>
        </p:nvSpPr>
        <p:spPr>
          <a:xfrm flipH="1" flipV="1">
            <a:off x="5400922" y="685380"/>
            <a:ext cx="1228833" cy="226947"/>
          </a:xfrm>
          <a:prstGeom prst="parallelogram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标题 1"/>
          <p:cNvSpPr txBox="1"/>
          <p:nvPr/>
        </p:nvSpPr>
        <p:spPr>
          <a:xfrm flipH="1" flipV="1">
            <a:off x="4125106" y="685380"/>
            <a:ext cx="1228833" cy="226947"/>
          </a:xfrm>
          <a:prstGeom prst="parallelogram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标题 1"/>
          <p:cNvSpPr txBox="1"/>
          <p:nvPr/>
        </p:nvSpPr>
        <p:spPr>
          <a:xfrm flipH="1" flipV="1">
            <a:off x="2849289" y="685380"/>
            <a:ext cx="1228833" cy="226947"/>
          </a:xfrm>
          <a:prstGeom prst="parallelogram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5" name="Picture 2" descr="湖南师范大学校徽图标免费下载-图标m-uccihdcjf-新图网">
            <a:extLst>
              <a:ext uri="{FF2B5EF4-FFF2-40B4-BE49-F238E27FC236}">
                <a16:creationId xmlns:a16="http://schemas.microsoft.com/office/drawing/2014/main" id="{9CC6F67B-9C22-CC5C-D40F-1FD3947E1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914" y="269267"/>
            <a:ext cx="1702545" cy="1669292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62A2F"/>
      </a:accent1>
      <a:accent2>
        <a:srgbClr val="FFC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245</Words>
  <Application>Microsoft Office PowerPoint</Application>
  <PresentationFormat>宽屏</PresentationFormat>
  <Paragraphs>56</Paragraphs>
  <Slides>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21" baseType="lpstr">
      <vt:lpstr>Arial MT</vt:lpstr>
      <vt:lpstr>Malgun Gothic</vt:lpstr>
      <vt:lpstr>Source Han Sans</vt:lpstr>
      <vt:lpstr>Source Han Sans CN Bold</vt:lpstr>
      <vt:lpstr>Arial</vt:lpstr>
      <vt:lpstr>Arial Black</vt:lpstr>
      <vt:lpstr>Calibri</vt:lpstr>
      <vt:lpstr>Lucida Sans Unicode</vt:lpstr>
      <vt:lpstr>Microsoft Sans Serif</vt:lpstr>
      <vt:lpstr>Times New Roman</vt:lpstr>
      <vt:lpstr>等线</vt:lpstr>
      <vt:lpstr>Office Theme</vt:lpstr>
      <vt:lpstr>Office 主题​​</vt:lpstr>
      <vt:lpstr>PowerPoint 演示文稿</vt:lpstr>
      <vt:lpstr>The Four Ancient Inventions</vt:lpstr>
      <vt:lpstr>High-Speed Rail</vt:lpstr>
      <vt:lpstr>Mobile Payment</vt:lpstr>
      <vt:lpstr>Market Dominance of Mobile Payment</vt:lpstr>
      <vt:lpstr>Explosive Growth of Bike Sharing</vt:lpstr>
      <vt:lpstr>E-Commerce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China's Four Great New Inventions</dc:title>
  <dc:creator>trick</dc:creator>
  <cp:lastModifiedBy>Jiangping Du</cp:lastModifiedBy>
  <cp:revision>2</cp:revision>
  <dcterms:created xsi:type="dcterms:W3CDTF">2025-07-05T15:21:28Z</dcterms:created>
  <dcterms:modified xsi:type="dcterms:W3CDTF">2025-07-05T15:40:59Z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2025-07-05T00:00:00Z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2025-07-05T00:00:00Z</vt:filetime>
  </property>
  <property fmtid="{D5CDD505-2E9C-101B-9397-08002B2CF9AE}" pid="5" name="Producer">
    <vt:lpwstr>Microsoft® PowerPoint® LTSC</vt:lpwstr>
  </property>
</Properties>
</file>