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2" r:id="rId3"/>
    <p:sldId id="257" r:id="rId4"/>
    <p:sldId id="259" r:id="rId5"/>
    <p:sldId id="258" r:id="rId6"/>
    <p:sldId id="267" r:id="rId7"/>
    <p:sldId id="265" r:id="rId8"/>
  </p:sldIdLst>
  <p:sldSz cx="12192000" cy="6858000"/>
  <p:notesSz cx="6858000" cy="9144000"/>
  <p:embeddedFontLst>
    <p:embeddedFont>
      <p:font typeface="OPPOSans H" panose="00020600040101010101" charset="-122"/>
      <p:regular r:id="rId14"/>
    </p:embeddedFont>
    <p:embeddedFont>
      <p:font typeface="汉仪粗圆简" panose="02010600000101010101" charset="-122"/>
      <p:regular r:id="rId15"/>
    </p:embeddedFont>
    <p:embeddedFont>
      <p:font typeface="Source Han Sans CN Bold" panose="020B0800000000000000" charset="-122"/>
      <p:bold r:id="rId16"/>
    </p:embeddedFont>
    <p:embeddedFont>
      <p:font typeface="华康行楷体 W5" panose="03000509000000000000" charset="-122"/>
      <p:regular r:id="rId17"/>
    </p:embeddedFont>
    <p:embeddedFont>
      <p:font typeface="Source Han Sans" panose="020B0500000000000000" charset="-122"/>
      <p:regular r:id="rId18"/>
    </p:embeddedFont>
    <p:embeddedFont>
      <p:font typeface="等线" panose="02010600030101010101" charset="-122"/>
      <p:regular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23.xml"/><Relationship Id="rId23" Type="http://schemas.openxmlformats.org/officeDocument/2006/relationships/font" Target="fonts/font10.fntdata"/><Relationship Id="rId22" Type="http://schemas.openxmlformats.org/officeDocument/2006/relationships/font" Target="fonts/font9.fntdata"/><Relationship Id="rId21" Type="http://schemas.openxmlformats.org/officeDocument/2006/relationships/font" Target="fonts/font8.fntdata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.png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tags" Target="../tags/tag18.xml"/><Relationship Id="rId7" Type="http://schemas.openxmlformats.org/officeDocument/2006/relationships/image" Target="../media/image7.png"/><Relationship Id="rId6" Type="http://schemas.openxmlformats.org/officeDocument/2006/relationships/tags" Target="../tags/tag17.xml"/><Relationship Id="rId5" Type="http://schemas.openxmlformats.org/officeDocument/2006/relationships/image" Target="../media/image6.jpeg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19380" y="45085"/>
            <a:ext cx="12192000" cy="70739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13000"/>
                </a:schemeClr>
              </a:gs>
              <a:gs pos="8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755114" y="1341120"/>
            <a:ext cx="1978524" cy="1315453"/>
          </a:xfrm>
          <a:custGeom>
            <a:avLst/>
            <a:gdLst>
              <a:gd name="connsiteX0" fmla="*/ 1505663 w 2251241"/>
              <a:gd name="connsiteY0" fmla="*/ 0 h 1587418"/>
              <a:gd name="connsiteX1" fmla="*/ 2251241 w 2251241"/>
              <a:gd name="connsiteY1" fmla="*/ 793709 h 1587418"/>
              <a:gd name="connsiteX2" fmla="*/ 1505663 w 2251241"/>
              <a:gd name="connsiteY2" fmla="*/ 1587418 h 1587418"/>
              <a:gd name="connsiteX3" fmla="*/ 1505663 w 2251241"/>
              <a:gd name="connsiteY3" fmla="*/ 1246866 h 1587418"/>
              <a:gd name="connsiteX4" fmla="*/ 454991 w 2251241"/>
              <a:gd name="connsiteY4" fmla="*/ 1246866 h 1587418"/>
              <a:gd name="connsiteX5" fmla="*/ 0 w 2251241"/>
              <a:gd name="connsiteY5" fmla="*/ 791875 h 1587418"/>
              <a:gd name="connsiteX6" fmla="*/ 454991 w 2251241"/>
              <a:gd name="connsiteY6" fmla="*/ 336884 h 1587418"/>
              <a:gd name="connsiteX7" fmla="*/ 1505663 w 2251241"/>
              <a:gd name="connsiteY7" fmla="*/ 336884 h 1587418"/>
            </a:gdLst>
            <a:ahLst/>
            <a:cxnLst/>
            <a:rect l="l" t="t" r="r" b="b"/>
            <a:pathLst>
              <a:path w="2251241" h="1587418">
                <a:moveTo>
                  <a:pt x="1505663" y="0"/>
                </a:moveTo>
                <a:lnTo>
                  <a:pt x="2251241" y="793709"/>
                </a:lnTo>
                <a:lnTo>
                  <a:pt x="1505663" y="1587418"/>
                </a:lnTo>
                <a:lnTo>
                  <a:pt x="1505663" y="1246866"/>
                </a:lnTo>
                <a:lnTo>
                  <a:pt x="454991" y="1246866"/>
                </a:lnTo>
                <a:cubicBezTo>
                  <a:pt x="203706" y="1246866"/>
                  <a:pt x="0" y="1043160"/>
                  <a:pt x="0" y="791875"/>
                </a:cubicBezTo>
                <a:cubicBezTo>
                  <a:pt x="0" y="540590"/>
                  <a:pt x="203706" y="336884"/>
                  <a:pt x="454991" y="336884"/>
                </a:cubicBezTo>
                <a:lnTo>
                  <a:pt x="1505663" y="33688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2927350" y="1388110"/>
            <a:ext cx="2487930" cy="96075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5400" b="1">
                <a:ln w="12700">
                  <a:noFill/>
                </a:ln>
                <a:solidFill>
                  <a:srgbClr val="A31F1F">
                    <a:alpha val="100000"/>
                  </a:srgbClr>
                </a:solidFill>
                <a:latin typeface="Times New Roman" panose="02020603050405020304" charset="0"/>
                <a:ea typeface="OPPOSans H" panose="00020600040101010101" charset="-122"/>
                <a:cs typeface="Times New Roman" panose="02020603050405020304" charset="0"/>
                <a:sym typeface="+mn-ea"/>
              </a:rPr>
              <a:t>Legend</a:t>
            </a:r>
            <a:endParaRPr kumimoji="1" lang="en-US" altLang="zh-CN" sz="5400" b="1">
              <a:ln w="12700">
                <a:noFill/>
              </a:ln>
              <a:solidFill>
                <a:srgbClr val="A31F1F">
                  <a:alpha val="100000"/>
                </a:srgbClr>
              </a:solidFill>
              <a:latin typeface="Times New Roman" panose="02020603050405020304" charset="0"/>
              <a:ea typeface="OPPOSans H" panose="0002060004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 flipH="1">
            <a:off x="9665432" y="3285220"/>
            <a:ext cx="1978524" cy="1315453"/>
          </a:xfrm>
          <a:custGeom>
            <a:avLst/>
            <a:gdLst>
              <a:gd name="connsiteX0" fmla="*/ 1505663 w 2251241"/>
              <a:gd name="connsiteY0" fmla="*/ 0 h 1587418"/>
              <a:gd name="connsiteX1" fmla="*/ 2251241 w 2251241"/>
              <a:gd name="connsiteY1" fmla="*/ 793709 h 1587418"/>
              <a:gd name="connsiteX2" fmla="*/ 1505663 w 2251241"/>
              <a:gd name="connsiteY2" fmla="*/ 1587418 h 1587418"/>
              <a:gd name="connsiteX3" fmla="*/ 1505663 w 2251241"/>
              <a:gd name="connsiteY3" fmla="*/ 1246866 h 1587418"/>
              <a:gd name="connsiteX4" fmla="*/ 454991 w 2251241"/>
              <a:gd name="connsiteY4" fmla="*/ 1246866 h 1587418"/>
              <a:gd name="connsiteX5" fmla="*/ 0 w 2251241"/>
              <a:gd name="connsiteY5" fmla="*/ 791875 h 1587418"/>
              <a:gd name="connsiteX6" fmla="*/ 454991 w 2251241"/>
              <a:gd name="connsiteY6" fmla="*/ 336884 h 1587418"/>
              <a:gd name="connsiteX7" fmla="*/ 1505663 w 2251241"/>
              <a:gd name="connsiteY7" fmla="*/ 336884 h 1587418"/>
            </a:gdLst>
            <a:ahLst/>
            <a:cxnLst/>
            <a:rect l="l" t="t" r="r" b="b"/>
            <a:pathLst>
              <a:path w="2251241" h="1587418">
                <a:moveTo>
                  <a:pt x="1505663" y="0"/>
                </a:moveTo>
                <a:lnTo>
                  <a:pt x="2251241" y="793709"/>
                </a:lnTo>
                <a:lnTo>
                  <a:pt x="1505663" y="1587418"/>
                </a:lnTo>
                <a:lnTo>
                  <a:pt x="1505663" y="1246866"/>
                </a:lnTo>
                <a:lnTo>
                  <a:pt x="454991" y="1246866"/>
                </a:lnTo>
                <a:cubicBezTo>
                  <a:pt x="203706" y="1246866"/>
                  <a:pt x="0" y="1043160"/>
                  <a:pt x="0" y="791875"/>
                </a:cubicBezTo>
                <a:cubicBezTo>
                  <a:pt x="0" y="540590"/>
                  <a:pt x="203706" y="336884"/>
                  <a:pt x="454991" y="336884"/>
                </a:cubicBezTo>
                <a:lnTo>
                  <a:pt x="1505663" y="336884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4"/>
            </p:custDataLst>
          </p:nvPr>
        </p:nvSpPr>
        <p:spPr>
          <a:xfrm>
            <a:off x="1784449" y="4702271"/>
            <a:ext cx="1978524" cy="1315453"/>
          </a:xfrm>
          <a:custGeom>
            <a:avLst/>
            <a:gdLst>
              <a:gd name="connsiteX0" fmla="*/ 1505663 w 2251241"/>
              <a:gd name="connsiteY0" fmla="*/ 0 h 1587418"/>
              <a:gd name="connsiteX1" fmla="*/ 2251241 w 2251241"/>
              <a:gd name="connsiteY1" fmla="*/ 793709 h 1587418"/>
              <a:gd name="connsiteX2" fmla="*/ 1505663 w 2251241"/>
              <a:gd name="connsiteY2" fmla="*/ 1587418 h 1587418"/>
              <a:gd name="connsiteX3" fmla="*/ 1505663 w 2251241"/>
              <a:gd name="connsiteY3" fmla="*/ 1246866 h 1587418"/>
              <a:gd name="connsiteX4" fmla="*/ 454991 w 2251241"/>
              <a:gd name="connsiteY4" fmla="*/ 1246866 h 1587418"/>
              <a:gd name="connsiteX5" fmla="*/ 0 w 2251241"/>
              <a:gd name="connsiteY5" fmla="*/ 791875 h 1587418"/>
              <a:gd name="connsiteX6" fmla="*/ 454991 w 2251241"/>
              <a:gd name="connsiteY6" fmla="*/ 336884 h 1587418"/>
              <a:gd name="connsiteX7" fmla="*/ 1505663 w 2251241"/>
              <a:gd name="connsiteY7" fmla="*/ 336884 h 1587418"/>
            </a:gdLst>
            <a:ahLst/>
            <a:cxnLst/>
            <a:rect l="l" t="t" r="r" b="b"/>
            <a:pathLst>
              <a:path w="2251241" h="1587418">
                <a:moveTo>
                  <a:pt x="1505663" y="0"/>
                </a:moveTo>
                <a:lnTo>
                  <a:pt x="2251241" y="793709"/>
                </a:lnTo>
                <a:lnTo>
                  <a:pt x="1505663" y="1587418"/>
                </a:lnTo>
                <a:lnTo>
                  <a:pt x="1505663" y="1246866"/>
                </a:lnTo>
                <a:lnTo>
                  <a:pt x="454991" y="1246866"/>
                </a:lnTo>
                <a:cubicBezTo>
                  <a:pt x="203706" y="1246866"/>
                  <a:pt x="0" y="1043160"/>
                  <a:pt x="0" y="791875"/>
                </a:cubicBezTo>
                <a:cubicBezTo>
                  <a:pt x="0" y="540590"/>
                  <a:pt x="203706" y="336884"/>
                  <a:pt x="454991" y="336884"/>
                </a:cubicBezTo>
                <a:lnTo>
                  <a:pt x="1505663" y="33688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5"/>
            </p:custDataLst>
          </p:nvPr>
        </p:nvSpPr>
        <p:spPr>
          <a:xfrm>
            <a:off x="2495550" y="3011170"/>
            <a:ext cx="6892290" cy="94424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5400" b="1">
                <a:ln w="12700">
                  <a:noFill/>
                </a:ln>
                <a:solidFill>
                  <a:srgbClr val="A31F1F">
                    <a:alpha val="100000"/>
                  </a:srgbClr>
                </a:solidFill>
                <a:latin typeface="Times New Roman" panose="02020603050405020304" charset="0"/>
                <a:ea typeface="OPPOSans H" panose="00020600040101010101" charset="-122"/>
                <a:cs typeface="Times New Roman" panose="02020603050405020304" charset="0"/>
                <a:sym typeface="+mn-ea"/>
              </a:rPr>
              <a:t>Tradition and Contrast</a:t>
            </a:r>
            <a:endParaRPr kumimoji="1" lang="en-US" altLang="zh-CN" sz="5400" b="1">
              <a:ln w="12700">
                <a:noFill/>
              </a:ln>
              <a:solidFill>
                <a:srgbClr val="A31F1F">
                  <a:alpha val="100000"/>
                </a:srgbClr>
              </a:solidFill>
              <a:latin typeface="Times New Roman" panose="02020603050405020304" charset="0"/>
              <a:ea typeface="OPPOSans H" panose="00020600040101010101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kumimoji="1" lang="en-US" altLang="zh-CN" sz="5400" b="1">
              <a:ln w="12700">
                <a:noFill/>
              </a:ln>
              <a:solidFill>
                <a:srgbClr val="A31F1F">
                  <a:alpha val="100000"/>
                </a:srgbClr>
              </a:solidFill>
              <a:latin typeface="Times New Roman" panose="02020603050405020304" charset="0"/>
              <a:ea typeface="OPPOSans H" panose="00020600040101010101" charset="-122"/>
              <a:cs typeface="Times New Roman" panose="02020603050405020304" charset="0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119380" y="12065"/>
            <a:ext cx="8599170" cy="9423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5400" b="1">
                <a:ln w="12700">
                  <a:noFill/>
                </a:ln>
                <a:solidFill>
                  <a:srgbClr val="A31F1F">
                    <a:alpha val="100000"/>
                  </a:srgbClr>
                </a:solidFill>
                <a:latin typeface="Times New Roman" panose="02020603050405020304" charset="0"/>
                <a:ea typeface="OPPOSans H" panose="00020600040101010101" charset="-122"/>
                <a:cs typeface="Times New Roman" panose="02020603050405020304" charset="0"/>
                <a:sym typeface="+mn-ea"/>
              </a:rPr>
              <a:t>LU</a:t>
            </a:r>
            <a:r>
              <a:rPr kumimoji="1" lang="en-US" altLang="zh-CN" sz="5400" b="1">
                <a:ln w="12700">
                  <a:noFill/>
                </a:ln>
                <a:solidFill>
                  <a:srgbClr val="A31F1F">
                    <a:alpha val="100000"/>
                  </a:srgbClr>
                </a:solidFill>
                <a:latin typeface="Times New Roman" panose="02020603050405020304" charset="0"/>
                <a:ea typeface="OPPOSans H" panose="00020600040101010101" charset="-122"/>
                <a:cs typeface="Times New Roman" panose="02020603050405020304" charset="0"/>
                <a:sym typeface="+mn-ea"/>
              </a:rPr>
              <a:t>CKY</a:t>
            </a:r>
            <a:r>
              <a:rPr kumimoji="1" lang="en-US" altLang="zh-CN" sz="5400" b="1">
                <a:ln w="12700">
                  <a:noFill/>
                </a:ln>
                <a:solidFill>
                  <a:srgbClr val="A31F1F">
                    <a:alpha val="100000"/>
                  </a:srgbClr>
                </a:solidFill>
                <a:latin typeface="Times New Roman" panose="02020603050405020304" charset="0"/>
                <a:ea typeface="OPPOSans H" panose="00020600040101010101" charset="-122"/>
                <a:cs typeface="Times New Roman" panose="02020603050405020304" charset="0"/>
                <a:sym typeface="+mn-ea"/>
              </a:rPr>
              <a:t> M</a:t>
            </a:r>
            <a:r>
              <a:rPr kumimoji="1" lang="en-US" altLang="zh-CN" sz="5400" b="1">
                <a:ln w="12700">
                  <a:noFill/>
                </a:ln>
                <a:solidFill>
                  <a:srgbClr val="A31F1F">
                    <a:alpha val="100000"/>
                  </a:srgbClr>
                </a:solidFill>
                <a:latin typeface="Times New Roman" panose="02020603050405020304" charset="0"/>
                <a:ea typeface="OPPOSans H" panose="00020600040101010101" charset="-122"/>
                <a:cs typeface="Times New Roman" panose="02020603050405020304" charset="0"/>
                <a:sym typeface="+mn-ea"/>
              </a:rPr>
              <a:t>ONEY</a:t>
            </a:r>
            <a:endParaRPr kumimoji="1" lang="en-US" altLang="zh-CN" sz="5400" b="1">
              <a:ln w="12700">
                <a:noFill/>
              </a:ln>
              <a:solidFill>
                <a:srgbClr val="A31F1F">
                  <a:alpha val="100000"/>
                </a:srgbClr>
              </a:solidFill>
              <a:latin typeface="Times New Roman" panose="02020603050405020304" charset="0"/>
              <a:ea typeface="OPPOSans H" panose="00020600040101010101" charset="-122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008120" y="4915535"/>
            <a:ext cx="4103370" cy="7397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3600" b="1">
                <a:ln w="12700">
                  <a:noFill/>
                </a:ln>
                <a:solidFill>
                  <a:srgbClr val="A31F1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 </a:t>
            </a:r>
            <a:r>
              <a:rPr kumimoji="1" lang="en-US" altLang="zh-CN" sz="5400" b="1">
                <a:ln w="12700">
                  <a:noFill/>
                </a:ln>
                <a:solidFill>
                  <a:srgbClr val="A31F1F">
                    <a:alpha val="100000"/>
                  </a:srgbClr>
                </a:solidFill>
                <a:latin typeface="Times New Roman" panose="02020603050405020304" charset="0"/>
                <a:ea typeface="OPPOSans H" panose="00020600040101010101" charset="-122"/>
                <a:cs typeface="Times New Roman" panose="02020603050405020304" charset="0"/>
                <a:sym typeface="+mn-ea"/>
              </a:rPr>
              <a:t>Significance</a:t>
            </a:r>
            <a:endParaRPr lang="zh-CN" altLang="en-US" sz="5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标题 1"/>
          <p:cNvSpPr txBox="1"/>
          <p:nvPr>
            <p:custDataLst>
              <p:tags r:id="rId6"/>
            </p:custDataLst>
          </p:nvPr>
        </p:nvSpPr>
        <p:spPr>
          <a:xfrm>
            <a:off x="1353185" y="1684020"/>
            <a:ext cx="782320" cy="5886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7"/>
            </p:custDataLst>
          </p:nvPr>
        </p:nvSpPr>
        <p:spPr>
          <a:xfrm>
            <a:off x="10488295" y="3644900"/>
            <a:ext cx="889635" cy="5886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8"/>
            </p:custDataLst>
          </p:nvPr>
        </p:nvSpPr>
        <p:spPr>
          <a:xfrm>
            <a:off x="2135505" y="5066665"/>
            <a:ext cx="796290" cy="5886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0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9"/>
            </p:custDataLst>
          </p:nvPr>
        </p:nvSpPr>
        <p:spPr>
          <a:xfrm>
            <a:off x="2567305" y="2277110"/>
            <a:ext cx="3068955" cy="76200"/>
          </a:xfrm>
          <a:prstGeom prst="rect">
            <a:avLst/>
          </a:prstGeom>
          <a:solidFill>
            <a:schemeClr val="accent1"/>
          </a:solidFill>
          <a:ln w="12700" cap="rnd">
            <a:noFill/>
            <a:round/>
          </a:ln>
          <a:effectLst>
            <a:outerShdw blurRad="254000" dist="127000" dir="5400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0"/>
            </p:custDataLst>
          </p:nvPr>
        </p:nvSpPr>
        <p:spPr>
          <a:xfrm flipV="1">
            <a:off x="2567305" y="4125595"/>
            <a:ext cx="6692900" cy="107315"/>
          </a:xfrm>
          <a:prstGeom prst="rect">
            <a:avLst/>
          </a:prstGeom>
          <a:solidFill>
            <a:schemeClr val="accent1"/>
          </a:solidFill>
          <a:ln w="12700" cap="rnd">
            <a:noFill/>
            <a:round/>
          </a:ln>
          <a:effectLst>
            <a:outerShdw blurRad="254000" dist="127000" dir="5400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1"/>
            </p:custDataLst>
          </p:nvPr>
        </p:nvSpPr>
        <p:spPr>
          <a:xfrm>
            <a:off x="4250055" y="5725795"/>
            <a:ext cx="3645535" cy="99060"/>
          </a:xfrm>
          <a:prstGeom prst="rect">
            <a:avLst/>
          </a:prstGeom>
          <a:solidFill>
            <a:schemeClr val="accent1"/>
          </a:solidFill>
          <a:ln w="12700" cap="rnd">
            <a:noFill/>
            <a:round/>
          </a:ln>
          <a:effectLst>
            <a:outerShdw blurRad="254000" dist="127000" dir="5400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 descr="越南红包图片"/>
          <p:cNvPicPr>
            <a:picLocks noChangeAspect="1"/>
          </p:cNvPicPr>
          <p:nvPr/>
        </p:nvPicPr>
        <p:blipFill>
          <a:blip r:embed="rId12"/>
          <a:srcRect t="8759" b="8287"/>
          <a:stretch>
            <a:fillRect/>
          </a:stretch>
        </p:blipFill>
        <p:spPr>
          <a:xfrm>
            <a:off x="7576820" y="-10795"/>
            <a:ext cx="4606290" cy="33026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240665" y="4445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13000"/>
                </a:schemeClr>
              </a:gs>
              <a:gs pos="8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>
              <a:latin typeface="汉仪粗圆简" panose="02010600000101010101" charset="-122"/>
              <a:ea typeface="汉仪粗圆简" panose="02010600000101010101" charset="-122"/>
              <a:sym typeface="汉仪粗圆简" panose="02010600000101010101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0" y="360680"/>
            <a:ext cx="701040" cy="447040"/>
          </a:xfrm>
          <a:prstGeom prst="rect">
            <a:avLst/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09955" y="194945"/>
            <a:ext cx="11091545" cy="4933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4000" b="1">
                <a:ln w="12700">
                  <a:noFill/>
                </a:ln>
                <a:solidFill>
                  <a:srgbClr val="A31F1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The legend of red envelope and lucky money</a:t>
            </a:r>
            <a:endParaRPr kumimoji="1" lang="en-US" altLang="zh-CN" sz="4000" b="1">
              <a:ln w="12700">
                <a:noFill/>
              </a:ln>
              <a:solidFill>
                <a:srgbClr val="A31F1F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pic>
        <p:nvPicPr>
          <p:cNvPr id="23" name="图片 22" descr="OIP-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470" y="1196975"/>
            <a:ext cx="4541520" cy="2503805"/>
          </a:xfrm>
          <a:prstGeom prst="rect">
            <a:avLst/>
          </a:prstGeom>
        </p:spPr>
      </p:pic>
      <p:pic>
        <p:nvPicPr>
          <p:cNvPr id="24" name="图片 23" descr="OIP-C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0000">
            <a:off x="1399540" y="3630930"/>
            <a:ext cx="4193540" cy="2760345"/>
          </a:xfrm>
          <a:prstGeom prst="rect">
            <a:avLst/>
          </a:prstGeom>
        </p:spPr>
      </p:pic>
      <p:sp>
        <p:nvSpPr>
          <p:cNvPr id="3" name="标题 1"/>
          <p:cNvSpPr txBox="1"/>
          <p:nvPr>
            <p:custDataLst>
              <p:tags r:id="rId3"/>
            </p:custDataLst>
          </p:nvPr>
        </p:nvSpPr>
        <p:spPr>
          <a:xfrm rot="660000">
            <a:off x="8162925" y="3577590"/>
            <a:ext cx="1643380" cy="882015"/>
          </a:xfrm>
          <a:custGeom>
            <a:avLst/>
            <a:gdLst>
              <a:gd name="connsiteX0" fmla="*/ 1505663 w 2251241"/>
              <a:gd name="connsiteY0" fmla="*/ 0 h 1587418"/>
              <a:gd name="connsiteX1" fmla="*/ 2251241 w 2251241"/>
              <a:gd name="connsiteY1" fmla="*/ 793709 h 1587418"/>
              <a:gd name="connsiteX2" fmla="*/ 1505663 w 2251241"/>
              <a:gd name="connsiteY2" fmla="*/ 1587418 h 1587418"/>
              <a:gd name="connsiteX3" fmla="*/ 1505663 w 2251241"/>
              <a:gd name="connsiteY3" fmla="*/ 1246866 h 1587418"/>
              <a:gd name="connsiteX4" fmla="*/ 454991 w 2251241"/>
              <a:gd name="connsiteY4" fmla="*/ 1246866 h 1587418"/>
              <a:gd name="connsiteX5" fmla="*/ 0 w 2251241"/>
              <a:gd name="connsiteY5" fmla="*/ 791875 h 1587418"/>
              <a:gd name="connsiteX6" fmla="*/ 454991 w 2251241"/>
              <a:gd name="connsiteY6" fmla="*/ 336884 h 1587418"/>
              <a:gd name="connsiteX7" fmla="*/ 1505663 w 2251241"/>
              <a:gd name="connsiteY7" fmla="*/ 336884 h 1587418"/>
            </a:gdLst>
            <a:ahLst/>
            <a:cxnLst/>
            <a:rect l="l" t="t" r="r" b="b"/>
            <a:pathLst>
              <a:path w="2251241" h="1587418">
                <a:moveTo>
                  <a:pt x="1505663" y="0"/>
                </a:moveTo>
                <a:lnTo>
                  <a:pt x="2251241" y="793709"/>
                </a:lnTo>
                <a:lnTo>
                  <a:pt x="1505663" y="1587418"/>
                </a:lnTo>
                <a:lnTo>
                  <a:pt x="1505663" y="1246866"/>
                </a:lnTo>
                <a:lnTo>
                  <a:pt x="454991" y="1246866"/>
                </a:lnTo>
                <a:cubicBezTo>
                  <a:pt x="203706" y="1246866"/>
                  <a:pt x="0" y="1043160"/>
                  <a:pt x="0" y="791875"/>
                </a:cubicBezTo>
                <a:cubicBezTo>
                  <a:pt x="0" y="540590"/>
                  <a:pt x="203706" y="336884"/>
                  <a:pt x="454991" y="336884"/>
                </a:cubicBezTo>
                <a:lnTo>
                  <a:pt x="1505663" y="33688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608570" y="4869180"/>
            <a:ext cx="4079240" cy="744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b="1" spc="200">
                <a:uFillTx/>
                <a:ea typeface="+mn-lt"/>
                <a:cs typeface="汉仪粗圆简" panose="02010600000101010101" charset="-122"/>
                <a:sym typeface="+mn-ea"/>
              </a:rPr>
              <a:t>Red envelopes</a:t>
            </a:r>
            <a:endParaRPr lang="en-US" altLang="zh-CN" sz="3600" b="1" spc="200">
              <a:solidFill>
                <a:schemeClr val="tx1"/>
              </a:solidFill>
              <a:uFillTx/>
              <a:ea typeface="+mn-lt"/>
              <a:cs typeface="汉仪粗圆简" panose="02010600000101010101" charset="-122"/>
            </a:endParaRPr>
          </a:p>
          <a:p>
            <a:endParaRPr lang="en-US" altLang="zh-CN" sz="3600"/>
          </a:p>
        </p:txBody>
      </p:sp>
      <p:sp>
        <p:nvSpPr>
          <p:cNvPr id="5" name="文本框 4"/>
          <p:cNvSpPr txBox="1"/>
          <p:nvPr/>
        </p:nvSpPr>
        <p:spPr>
          <a:xfrm>
            <a:off x="5735955" y="2663190"/>
            <a:ext cx="69202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spc="200">
                <a:uFillTx/>
                <a:ea typeface="+mn-lt"/>
                <a:cs typeface="汉仪粗圆简" panose="02010600000101010101" charset="-122"/>
                <a:sym typeface="+mn-ea"/>
              </a:rPr>
              <a:t>coins wrapped in red cloth</a:t>
            </a:r>
            <a:r>
              <a:rPr lang="en-US" altLang="zh-CN" sz="3200" b="1" spc="200">
                <a:uFillTx/>
                <a:ea typeface="+mn-lt"/>
                <a:cs typeface="汉仪粗圆简" panose="02010600000101010101" charset="-122"/>
                <a:sym typeface="+mn-ea"/>
              </a:rPr>
              <a:t> 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608570" y="1557020"/>
            <a:ext cx="189484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 b="1" spc="200">
                <a:uFillTx/>
                <a:ea typeface="+mn-lt"/>
                <a:cs typeface="汉仪粗圆简" panose="02010600000101010101" charset="-122"/>
                <a:sym typeface="+mn-ea"/>
              </a:rPr>
              <a:t>“Sui”</a:t>
            </a:r>
            <a:endParaRPr lang="en-US" altLang="zh-CN" sz="4000" b="1" spc="200">
              <a:solidFill>
                <a:schemeClr val="tx1"/>
              </a:solidFill>
              <a:uFillTx/>
              <a:ea typeface="+mn-lt"/>
              <a:cs typeface="汉仪粗圆简" panose="02010600000101010101" charset="-122"/>
            </a:endParaRPr>
          </a:p>
          <a:p>
            <a:endParaRPr lang="en-US" altLang="zh-CN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36195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13000"/>
                </a:schemeClr>
              </a:gs>
              <a:gs pos="8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099050" y="929005"/>
            <a:ext cx="7232650" cy="4794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chemeClr val="accent1">
                    <a:alpha val="10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Red Envelopes and Auspicious Meanings</a:t>
            </a:r>
            <a:endParaRPr kumimoji="1" lang="en-US" altLang="zh-CN" sz="2800" b="1">
              <a:ln w="12700">
                <a:noFill/>
              </a:ln>
              <a:solidFill>
                <a:schemeClr val="accent1">
                  <a:alpha val="100000"/>
                </a:scheme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5375910" y="1988820"/>
            <a:ext cx="6311265" cy="20745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indent="457200" algn="l" fontAlgn="auto">
              <a:lnSpc>
                <a:spcPct val="130000"/>
              </a:lnSpc>
            </a:pPr>
            <a:r>
              <a:rPr lang="en-US" altLang="zh-CN" sz="2400" b="1" spc="200">
                <a:uFillTx/>
                <a:ea typeface="+mn-lt"/>
                <a:cs typeface="汉仪粗圆简" panose="02010600000101010101" charset="-122"/>
                <a:sym typeface="华康行楷体 W5" panose="03000509000000000000" charset="-122"/>
              </a:rPr>
              <a:t>Red envelopes in China are mainly red in color, symbolizing good luck and prosperity. </a:t>
            </a:r>
            <a:endParaRPr lang="en-US" altLang="zh-CN" sz="2400" b="1" spc="200">
              <a:uFillTx/>
              <a:ea typeface="+mn-lt"/>
              <a:cs typeface="汉仪粗圆简" panose="02010600000101010101" charset="-122"/>
              <a:sym typeface="华康行楷体 W5" panose="03000509000000000000" charset="-122"/>
            </a:endParaRPr>
          </a:p>
          <a:p>
            <a:pPr indent="457200" algn="l" fontAlgn="auto">
              <a:lnSpc>
                <a:spcPct val="130000"/>
              </a:lnSpc>
            </a:pPr>
            <a:r>
              <a:rPr lang="en-US" altLang="zh-CN" sz="2000" b="1" spc="200">
                <a:uFillTx/>
                <a:ea typeface="+mn-lt"/>
                <a:cs typeface="汉仪粗圆简" panose="02010600000101010101" charset="-122"/>
                <a:sym typeface="华康行楷体 W5" panose="03000509000000000000" charset="-122"/>
              </a:rPr>
              <a:t>   </a:t>
            </a:r>
            <a:endParaRPr lang="en-US" altLang="zh-CN" sz="2000" b="1" spc="200">
              <a:uFillTx/>
              <a:ea typeface="+mn-lt"/>
              <a:cs typeface="汉仪粗圆简" panose="02010600000101010101" charset="-122"/>
              <a:sym typeface="华康行楷体 W5" panose="03000509000000000000" charset="-122"/>
            </a:endParaRPr>
          </a:p>
          <a:p>
            <a:pPr indent="457200" algn="l" fontAlgn="auto">
              <a:lnSpc>
                <a:spcPct val="130000"/>
              </a:lnSpc>
            </a:pPr>
            <a:r>
              <a:rPr lang="en-US" altLang="zh-CN" sz="2000" b="1" spc="200">
                <a:uFillTx/>
                <a:ea typeface="+mn-lt"/>
                <a:cs typeface="汉仪粗圆简" panose="02010600000101010101" charset="-122"/>
                <a:sym typeface="华康行楷体 W5" panose="03000509000000000000" charset="-122"/>
              </a:rPr>
              <a:t> </a:t>
            </a:r>
            <a:endParaRPr lang="en-US" altLang="zh-CN" sz="2000" b="1" spc="200">
              <a:uFillTx/>
              <a:ea typeface="+mn-lt"/>
              <a:cs typeface="汉仪粗圆简" panose="02010600000101010101" charset="-122"/>
              <a:sym typeface="华康行楷体 W5" panose="03000509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119380" y="476885"/>
            <a:ext cx="681990" cy="699770"/>
          </a:xfrm>
          <a:prstGeom prst="rect">
            <a:avLst/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983615" y="189230"/>
            <a:ext cx="2735580" cy="1219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5400" b="1">
                <a:ln w="12700">
                  <a:noFill/>
                </a:ln>
                <a:solidFill>
                  <a:srgbClr val="A31F1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China</a:t>
            </a:r>
            <a:endParaRPr kumimoji="1" lang="en-US" altLang="zh-CN" sz="5400" b="1">
              <a:ln w="12700">
                <a:noFill/>
              </a:ln>
              <a:solidFill>
                <a:srgbClr val="A31F1F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pic>
        <p:nvPicPr>
          <p:cNvPr id="24" name="图片 23" descr="OIP-C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0" y="4293235"/>
            <a:ext cx="4199255" cy="2421255"/>
          </a:xfrm>
          <a:prstGeom prst="rect">
            <a:avLst/>
          </a:prstGeom>
        </p:spPr>
      </p:pic>
      <p:pic>
        <p:nvPicPr>
          <p:cNvPr id="25" name="图片 24" descr="R-C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" y="1268730"/>
            <a:ext cx="4514215" cy="32448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68390" y="3933190"/>
            <a:ext cx="6163310" cy="2078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spc="200">
                <a:uFillTx/>
                <a:ea typeface="+mn-lt"/>
                <a:cs typeface="汉仪粗圆简" panose="02010600000101010101" charset="-122"/>
                <a:sym typeface="华康行楷体 W5" panose="03000509000000000000" charset="-122"/>
              </a:rPr>
              <a:t>   Receive red envelopes with both hands on important occasions  </a:t>
            </a:r>
            <a:endParaRPr lang="en-US" altLang="zh-CN" sz="2400" b="1" spc="200">
              <a:uFillTx/>
              <a:ea typeface="+mn-lt"/>
              <a:cs typeface="汉仪粗圆简" panose="02010600000101010101" charset="-122"/>
              <a:sym typeface="华康行楷体 W5" panose="03000509000000000000" charset="-122"/>
            </a:endParaRPr>
          </a:p>
          <a:p>
            <a:endParaRPr lang="en-US" altLang="zh-CN" sz="2400" b="1" spc="200">
              <a:uFillTx/>
              <a:ea typeface="+mn-lt"/>
              <a:cs typeface="汉仪粗圆简" panose="02010600000101010101" charset="-122"/>
              <a:sym typeface="华康行楷体 W5" panose="03000509000000000000" charset="-122"/>
            </a:endParaRPr>
          </a:p>
          <a:p>
            <a:r>
              <a:rPr lang="en-US" altLang="zh-CN" sz="2400" b="1" spc="200">
                <a:uFillTx/>
                <a:ea typeface="+mn-lt"/>
                <a:cs typeface="汉仪粗圆简" panose="02010600000101010101" charset="-122"/>
                <a:sym typeface="华康行楷体 W5" panose="03000509000000000000" charset="-122"/>
              </a:rPr>
              <a:t>    </a:t>
            </a:r>
            <a:endParaRPr lang="en-US" altLang="zh-CN" sz="2400" b="1" spc="200">
              <a:uFillTx/>
              <a:ea typeface="+mn-lt"/>
              <a:cs typeface="汉仪粗圆简" panose="02010600000101010101" charset="-122"/>
              <a:sym typeface="华康行楷体 W5" panose="03000509000000000000" charset="-122"/>
            </a:endParaRPr>
          </a:p>
          <a:p>
            <a:r>
              <a:rPr lang="en-US" altLang="zh-CN" sz="2400" b="1" spc="200">
                <a:uFillTx/>
                <a:ea typeface="+mn-lt"/>
                <a:cs typeface="汉仪粗圆简" panose="02010600000101010101" charset="-122"/>
                <a:sym typeface="华康行楷体 W5" panose="03000509000000000000" charset="-122"/>
              </a:rPr>
              <a:t>  Convey blessings and good luck </a:t>
            </a:r>
            <a:endParaRPr lang="zh-CN" altLang="en-US"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9050" y="45085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13000"/>
                </a:schemeClr>
              </a:gs>
              <a:gs pos="8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0" y="6687820"/>
            <a:ext cx="12211050" cy="170180"/>
          </a:xfrm>
          <a:custGeom>
            <a:avLst/>
            <a:gdLst>
              <a:gd name="connsiteX0" fmla="*/ 12211040 w 12211040"/>
              <a:gd name="connsiteY0" fmla="*/ 0 h 352998"/>
              <a:gd name="connsiteX1" fmla="*/ 12211040 w 12211040"/>
              <a:gd name="connsiteY1" fmla="*/ 352998 h 352998"/>
              <a:gd name="connsiteX2" fmla="*/ 0 w 12211040"/>
              <a:gd name="connsiteY2" fmla="*/ 352998 h 352998"/>
              <a:gd name="connsiteX3" fmla="*/ 0 w 12211040"/>
              <a:gd name="connsiteY3" fmla="*/ 23908 h 352998"/>
              <a:gd name="connsiteX4" fmla="*/ 116132 w 12211040"/>
              <a:gd name="connsiteY4" fmla="*/ 33813 h 352998"/>
              <a:gd name="connsiteX5" fmla="*/ 5965372 w 12211040"/>
              <a:gd name="connsiteY5" fmla="*/ 177795 h 352998"/>
              <a:gd name="connsiteX6" fmla="*/ 11814612 w 12211040"/>
              <a:gd name="connsiteY6" fmla="*/ 33813 h 352998"/>
            </a:gdLst>
            <a:ahLst/>
            <a:cxnLst/>
            <a:rect l="l" t="t" r="r" b="b"/>
            <a:pathLst>
              <a:path w="12211040" h="352998">
                <a:moveTo>
                  <a:pt x="12211040" y="0"/>
                </a:moveTo>
                <a:lnTo>
                  <a:pt x="12211040" y="352998"/>
                </a:lnTo>
                <a:lnTo>
                  <a:pt x="0" y="352998"/>
                </a:lnTo>
                <a:lnTo>
                  <a:pt x="0" y="23908"/>
                </a:lnTo>
                <a:lnTo>
                  <a:pt x="116132" y="33813"/>
                </a:lnTo>
                <a:cubicBezTo>
                  <a:pt x="1383777" y="120682"/>
                  <a:pt x="3530507" y="177795"/>
                  <a:pt x="5965372" y="177795"/>
                </a:cubicBezTo>
                <a:cubicBezTo>
                  <a:pt x="8400238" y="177795"/>
                  <a:pt x="10546968" y="120682"/>
                  <a:pt x="11814612" y="3381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"/>
            </p:custDataLst>
          </p:nvPr>
        </p:nvSpPr>
        <p:spPr>
          <a:xfrm>
            <a:off x="3719830" y="5106670"/>
            <a:ext cx="4347845" cy="5257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7A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Japan</a:t>
            </a:r>
            <a:r>
              <a:rPr kumimoji="1" lang="zh-CN" altLang="en-US" sz="3200" b="1">
                <a:ln w="12700">
                  <a:noFill/>
                </a:ln>
                <a:solidFill>
                  <a:srgbClr val="7A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（</a:t>
            </a:r>
            <a:r>
              <a:rPr kumimoji="1" lang="en-US" altLang="zh-CN" sz="3200" b="1">
                <a:ln w="12700">
                  <a:noFill/>
                </a:ln>
                <a:solidFill>
                  <a:srgbClr val="7A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Otoshidama</a:t>
            </a:r>
            <a:r>
              <a:rPr kumimoji="1" lang="zh-CN" altLang="en-US" sz="3200">
                <a:ln w="12700">
                  <a:noFill/>
                </a:ln>
                <a:solidFill>
                  <a:srgbClr val="7A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）</a:t>
            </a:r>
            <a:endParaRPr kumimoji="1" lang="zh-CN" altLang="en-US" sz="3200">
              <a:ln w="12700">
                <a:noFill/>
              </a:ln>
              <a:solidFill>
                <a:srgbClr val="7A1717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18" name="标题 1"/>
          <p:cNvSpPr txBox="1"/>
          <p:nvPr>
            <p:custDataLst>
              <p:tags r:id="rId2"/>
            </p:custDataLst>
          </p:nvPr>
        </p:nvSpPr>
        <p:spPr>
          <a:xfrm>
            <a:off x="119380" y="5085080"/>
            <a:ext cx="3232150" cy="5473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7A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Vietnam (L</a:t>
            </a:r>
            <a:r>
              <a:rPr kumimoji="1" lang="en-US" altLang="en-US" sz="3200" b="1">
                <a:ln w="12700">
                  <a:noFill/>
                </a:ln>
                <a:solidFill>
                  <a:srgbClr val="7A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ì</a:t>
            </a:r>
            <a:r>
              <a:rPr kumimoji="1" lang="en-US" altLang="zh-CN" sz="3200" b="1">
                <a:ln w="12700">
                  <a:noFill/>
                </a:ln>
                <a:solidFill>
                  <a:srgbClr val="7A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 x</a:t>
            </a:r>
            <a:r>
              <a:rPr kumimoji="1" lang="en-US" altLang="en-US" sz="3200" b="1">
                <a:ln w="12700">
                  <a:noFill/>
                </a:ln>
                <a:solidFill>
                  <a:srgbClr val="7A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ì</a:t>
            </a:r>
            <a:r>
              <a:rPr kumimoji="1" lang="en-US" altLang="zh-CN" sz="3200" b="1">
                <a:ln w="12700">
                  <a:noFill/>
                </a:ln>
                <a:solidFill>
                  <a:srgbClr val="7A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)</a:t>
            </a:r>
            <a:endParaRPr kumimoji="1" lang="en-US" altLang="zh-CN" sz="3200" b="1">
              <a:ln w="12700">
                <a:noFill/>
              </a:ln>
              <a:solidFill>
                <a:srgbClr val="7A1717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3"/>
            </p:custDataLst>
          </p:nvPr>
        </p:nvSpPr>
        <p:spPr>
          <a:xfrm>
            <a:off x="8184515" y="5049520"/>
            <a:ext cx="3948430" cy="5829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rgbClr val="7A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South Korea (Sabae)</a:t>
            </a:r>
            <a:r>
              <a:rPr kumimoji="1" lang="en-US" altLang="zh-CN" sz="3200">
                <a:ln w="12700">
                  <a:noFill/>
                </a:ln>
                <a:solidFill>
                  <a:srgbClr val="7A1717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 </a:t>
            </a:r>
            <a:endParaRPr kumimoji="1" lang="en-US" altLang="zh-CN" sz="3200">
              <a:ln w="12700">
                <a:noFill/>
              </a:ln>
              <a:solidFill>
                <a:srgbClr val="7A1717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0" y="360680"/>
            <a:ext cx="701040" cy="447040"/>
          </a:xfrm>
          <a:prstGeom prst="rect">
            <a:avLst/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926465" y="360680"/>
            <a:ext cx="10110470" cy="1096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4400" b="1">
                <a:ln w="12700">
                  <a:noFill/>
                </a:ln>
                <a:solidFill>
                  <a:srgbClr val="A31F1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Other Countries</a:t>
            </a:r>
            <a:endParaRPr kumimoji="1" lang="en-US" altLang="zh-CN" sz="4000" b="1">
              <a:ln w="12700">
                <a:noFill/>
              </a:ln>
              <a:solidFill>
                <a:srgbClr val="A31F1F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  <a:p>
            <a:pPr algn="l">
              <a:lnSpc>
                <a:spcPct val="120000"/>
              </a:lnSpc>
            </a:pPr>
            <a:endParaRPr kumimoji="1" lang="zh-CN" altLang="en-US" sz="4000"/>
          </a:p>
        </p:txBody>
      </p:sp>
      <p:pic>
        <p:nvPicPr>
          <p:cNvPr id="25" name="图片 24" descr="0161.jpg_wh86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9380" y="1787525"/>
            <a:ext cx="3547745" cy="2872105"/>
          </a:xfrm>
          <a:prstGeom prst="rect">
            <a:avLst/>
          </a:prstGeom>
        </p:spPr>
      </p:pic>
      <p:pic>
        <p:nvPicPr>
          <p:cNvPr id="26" name="图片 25" descr="151891780845055800_a700xH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179570" y="1767840"/>
            <a:ext cx="3428365" cy="2872105"/>
          </a:xfrm>
          <a:prstGeom prst="rect">
            <a:avLst/>
          </a:prstGeom>
        </p:spPr>
      </p:pic>
      <p:pic>
        <p:nvPicPr>
          <p:cNvPr id="27" name="图片 26" descr="R-C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13988" b="8918"/>
          <a:stretch>
            <a:fillRect/>
          </a:stretch>
        </p:blipFill>
        <p:spPr>
          <a:xfrm>
            <a:off x="8256270" y="1701165"/>
            <a:ext cx="3427095" cy="29178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13000"/>
                </a:schemeClr>
              </a:gs>
              <a:gs pos="8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6494578"/>
            <a:ext cx="12192000" cy="363422"/>
          </a:xfrm>
          <a:prstGeom prst="rect">
            <a:avLst/>
          </a:prstGeom>
          <a:gradFill>
            <a:gsLst>
              <a:gs pos="29000">
                <a:schemeClr val="accent1">
                  <a:alpha val="67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964565" y="1701165"/>
            <a:ext cx="7556500" cy="1553845"/>
          </a:xfrm>
          <a:prstGeom prst="roundRect">
            <a:avLst>
              <a:gd name="adj" fmla="val 1226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9525" cap="sq">
            <a:solidFill>
              <a:schemeClr val="accent1">
                <a:lumMod val="40000"/>
                <a:lumOff val="6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3463290" y="3740150"/>
            <a:ext cx="8562975" cy="1979295"/>
          </a:xfrm>
          <a:prstGeom prst="roundRect">
            <a:avLst>
              <a:gd name="adj" fmla="val 1226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9525" cap="sq">
            <a:solidFill>
              <a:schemeClr val="accent1">
                <a:lumMod val="40000"/>
                <a:lumOff val="6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3700780" y="3719830"/>
            <a:ext cx="8087995" cy="1957070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>
                <a:ln w="12700">
                  <a:noFill/>
                </a:ln>
                <a:gradFill>
                  <a:gsLst>
                    <a:gs pos="0">
                      <a:srgbClr val="A31F1F">
                        <a:alpha val="100000"/>
                      </a:srgbClr>
                    </a:gs>
                    <a:gs pos="100000">
                      <a:srgbClr val="7A1717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Differences:</a:t>
            </a:r>
            <a:endParaRPr kumimoji="1" lang="en-US" altLang="zh-CN" sz="2000" b="1">
              <a:ln w="12700">
                <a:noFill/>
              </a:ln>
              <a:gradFill>
                <a:gsLst>
                  <a:gs pos="0">
                    <a:srgbClr val="A31F1F">
                      <a:alpha val="100000"/>
                    </a:srgbClr>
                  </a:gs>
                  <a:gs pos="100000">
                    <a:srgbClr val="7A1717">
                      <a:alpha val="100000"/>
                    </a:srgbClr>
                  </a:gs>
                </a:gsLst>
                <a:lin ang="5400000" scaled="0"/>
              </a:gra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gradFill>
                  <a:gsLst>
                    <a:gs pos="0">
                      <a:srgbClr val="A31F1F">
                        <a:alpha val="100000"/>
                      </a:srgbClr>
                    </a:gs>
                    <a:gs pos="100000">
                      <a:srgbClr val="7A1717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- Color  (Chinese red envelope </a:t>
            </a:r>
            <a:r>
              <a:rPr kumimoji="1" lang="en-US" altLang="zh-CN" sz="2000" b="1">
                <a:ln w="12700">
                  <a:noFill/>
                </a:ln>
                <a:gradFill>
                  <a:gsLst>
                    <a:gs pos="0">
                      <a:srgbClr val="A31F1F">
                        <a:alpha val="100000"/>
                      </a:srgbClr>
                    </a:gs>
                    <a:gs pos="100000">
                      <a:srgbClr val="7A1717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VS </a:t>
            </a:r>
            <a:r>
              <a:rPr kumimoji="1" lang="en-US" altLang="zh-CN" sz="2000">
                <a:ln w="12700">
                  <a:noFill/>
                </a:ln>
                <a:gradFill>
                  <a:gsLst>
                    <a:gs pos="0">
                      <a:srgbClr val="A31F1F">
                        <a:alpha val="100000"/>
                      </a:srgbClr>
                    </a:gs>
                    <a:gs pos="100000">
                      <a:srgbClr val="7A1717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Japanese white envelope)</a:t>
            </a:r>
            <a:endParaRPr kumimoji="1" lang="en-US" altLang="zh-CN" sz="2000">
              <a:ln w="12700">
                <a:noFill/>
              </a:ln>
              <a:gradFill>
                <a:gsLst>
                  <a:gs pos="0">
                    <a:srgbClr val="A31F1F">
                      <a:alpha val="100000"/>
                    </a:srgbClr>
                  </a:gs>
                  <a:gs pos="100000">
                    <a:srgbClr val="7A1717">
                      <a:alpha val="100000"/>
                    </a:srgbClr>
                  </a:gs>
                </a:gsLst>
                <a:lin ang="5400000" scaled="0"/>
              </a:gra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gradFill>
                  <a:gsLst>
                    <a:gs pos="0">
                      <a:srgbClr val="A31F1F">
                        <a:alpha val="100000"/>
                      </a:srgbClr>
                    </a:gs>
                    <a:gs pos="100000">
                      <a:srgbClr val="7A1717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- Envelope (  No demand </a:t>
            </a:r>
            <a:r>
              <a:rPr kumimoji="1" lang="en-US" altLang="zh-CN" sz="2000" b="1">
                <a:ln w="12700">
                  <a:noFill/>
                </a:ln>
                <a:gradFill>
                  <a:gsLst>
                    <a:gs pos="0">
                      <a:srgbClr val="A31F1F">
                        <a:alpha val="100000"/>
                      </a:srgbClr>
                    </a:gs>
                    <a:gs pos="100000">
                      <a:srgbClr val="7A1717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VS </a:t>
            </a:r>
            <a:r>
              <a:rPr kumimoji="1" lang="en-US" altLang="zh-CN" sz="2000">
                <a:ln w="12700">
                  <a:noFill/>
                </a:ln>
                <a:gradFill>
                  <a:gsLst>
                    <a:gs pos="0">
                      <a:srgbClr val="A31F1F">
                        <a:alpha val="100000"/>
                      </a:srgbClr>
                    </a:gs>
                    <a:gs pos="100000">
                      <a:srgbClr val="7A1717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writing the name and sealing)</a:t>
            </a:r>
            <a:endParaRPr kumimoji="1" lang="en-US" altLang="zh-CN" sz="2000">
              <a:ln w="12700">
                <a:noFill/>
              </a:ln>
              <a:gradFill>
                <a:gsLst>
                  <a:gs pos="0">
                    <a:srgbClr val="A31F1F">
                      <a:alpha val="100000"/>
                    </a:srgbClr>
                  </a:gs>
                  <a:gs pos="100000">
                    <a:srgbClr val="7A1717">
                      <a:alpha val="100000"/>
                    </a:srgbClr>
                  </a:gs>
                </a:gsLst>
                <a:lin ang="5400000" scaled="0"/>
              </a:gra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gradFill>
                  <a:gsLst>
                    <a:gs pos="0">
                      <a:srgbClr val="A31F1F">
                        <a:alpha val="100000"/>
                      </a:srgbClr>
                    </a:gs>
                    <a:gs pos="100000">
                      <a:srgbClr val="7A1717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- Form (Diverse gifts in South Korea </a:t>
            </a:r>
            <a:r>
              <a:rPr kumimoji="1" lang="en-US" altLang="zh-CN" sz="2000" b="1">
                <a:ln w="12700">
                  <a:noFill/>
                </a:ln>
                <a:gradFill>
                  <a:gsLst>
                    <a:gs pos="0">
                      <a:srgbClr val="A31F1F">
                        <a:alpha val="100000"/>
                      </a:srgbClr>
                    </a:gs>
                    <a:gs pos="100000">
                      <a:srgbClr val="7A1717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VS</a:t>
            </a:r>
            <a:r>
              <a:rPr kumimoji="1" lang="en-US" altLang="zh-CN" sz="2000">
                <a:ln w="12700">
                  <a:noFill/>
                </a:ln>
                <a:gradFill>
                  <a:gsLst>
                    <a:gs pos="0">
                      <a:srgbClr val="A31F1F">
                        <a:alpha val="100000"/>
                      </a:srgbClr>
                    </a:gs>
                    <a:gs pos="100000">
                      <a:srgbClr val="7A1717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 digital red envelopes in China) </a:t>
            </a:r>
            <a:endParaRPr kumimoji="1" lang="en-US" altLang="zh-CN" sz="2000">
              <a:ln w="12700">
                <a:noFill/>
              </a:ln>
              <a:gradFill>
                <a:gsLst>
                  <a:gs pos="0">
                    <a:srgbClr val="A31F1F">
                      <a:alpha val="100000"/>
                    </a:srgbClr>
                  </a:gs>
                  <a:gs pos="100000">
                    <a:srgbClr val="7A1717">
                      <a:alpha val="100000"/>
                    </a:srgbClr>
                  </a:gs>
                </a:gsLst>
                <a:lin ang="5400000" scaled="0"/>
              </a:gra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1343025" y="2132965"/>
            <a:ext cx="6999605" cy="83185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3600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800" b="1">
                <a:ln w="12700">
                  <a:noFill/>
                </a:ln>
                <a:gradFill>
                  <a:gsLst>
                    <a:gs pos="0">
                      <a:srgbClr val="A31F1F">
                        <a:alpha val="100000"/>
                      </a:srgbClr>
                    </a:gs>
                    <a:gs pos="100000">
                      <a:srgbClr val="7A1717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Commonality: All convey blessings </a:t>
            </a:r>
            <a:endParaRPr kumimoji="1" lang="en-US" altLang="zh-CN" sz="2800" b="1">
              <a:ln w="12700">
                <a:noFill/>
              </a:ln>
              <a:gradFill>
                <a:gsLst>
                  <a:gs pos="0">
                    <a:srgbClr val="A31F1F">
                      <a:alpha val="100000"/>
                    </a:srgbClr>
                  </a:gs>
                  <a:gs pos="100000">
                    <a:srgbClr val="7A1717">
                      <a:alpha val="100000"/>
                    </a:srgbClr>
                  </a:gs>
                </a:gsLst>
                <a:lin ang="5400000" scaled="0"/>
              </a:gra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263525" y="332740"/>
            <a:ext cx="701040" cy="707390"/>
          </a:xfrm>
          <a:prstGeom prst="rect">
            <a:avLst/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78560" y="404495"/>
            <a:ext cx="4962525" cy="431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kumimoji="1" lang="en-US" altLang="zh-CN" sz="5400" b="1">
                <a:ln w="12700">
                  <a:noFill/>
                </a:ln>
                <a:solidFill>
                  <a:srgbClr val="A31F1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Contrast</a:t>
            </a:r>
            <a:endParaRPr kumimoji="1" lang="en-US" altLang="zh-CN" sz="5400" b="1">
              <a:ln w="12700">
                <a:noFill/>
              </a:ln>
              <a:solidFill>
                <a:srgbClr val="A31F1F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13000"/>
                </a:schemeClr>
              </a:gs>
              <a:gs pos="8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632060" y="1484483"/>
            <a:ext cx="1008000" cy="1008000"/>
          </a:xfrm>
          <a:prstGeom prst="ellipse">
            <a:avLst/>
          </a:prstGeom>
          <a:solidFill>
            <a:schemeClr val="bg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516120" y="1188085"/>
            <a:ext cx="5377815" cy="1931670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4080133" y="1610281"/>
            <a:ext cx="882134" cy="882134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0"/>
          </a:gradFill>
          <a:ln w="381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329873" y="1917310"/>
            <a:ext cx="376304" cy="31125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07035" y="4073525"/>
            <a:ext cx="10551795" cy="2418715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190838" y="3717211"/>
            <a:ext cx="882134" cy="88213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62802" y="4002650"/>
            <a:ext cx="376304" cy="31125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375910" y="807720"/>
            <a:ext cx="3248025" cy="64833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200" b="1">
                <a:latin typeface="Times New Roman" panose="02020603050405020304" charset="0"/>
                <a:cs typeface="Times New Roman" panose="02020603050405020304" charset="0"/>
              </a:rPr>
              <a:t> Cultural Value</a:t>
            </a:r>
            <a:endParaRPr kumimoji="1"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5617845" y="1557020"/>
            <a:ext cx="3806190" cy="7715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       </a:t>
            </a: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500000000000000" charset="-122"/>
                <a:cs typeface="Times New Roman" panose="02020603050405020304" charset="0"/>
              </a:rPr>
              <a:t> </a:t>
            </a:r>
            <a:r>
              <a:rPr lang="en-US" altLang="zh-CN" sz="2800" b="1" spc="200">
                <a:uFillTx/>
                <a:latin typeface="Times New Roman" panose="02020603050405020304" charset="0"/>
                <a:ea typeface="+mn-lt"/>
                <a:cs typeface="Times New Roman" panose="02020603050405020304" charset="0"/>
              </a:rPr>
              <a:t>a festival gift</a:t>
            </a:r>
            <a:r>
              <a:rPr lang="en-US" altLang="zh-CN" sz="2400" b="1" spc="200">
                <a:uFillTx/>
                <a:ea typeface="+mn-lt"/>
                <a:cs typeface="汉仪粗圆简" panose="02010600000101010101" charset="-122"/>
              </a:rPr>
              <a:t>   </a:t>
            </a:r>
            <a:endParaRPr kumimoji="1" lang="en-US" altLang="zh-CN" sz="2000"/>
          </a:p>
        </p:txBody>
      </p:sp>
      <p:sp>
        <p:nvSpPr>
          <p:cNvPr id="19" name="标题 1"/>
          <p:cNvSpPr txBox="1"/>
          <p:nvPr/>
        </p:nvSpPr>
        <p:spPr>
          <a:xfrm>
            <a:off x="1127125" y="3619500"/>
            <a:ext cx="10176510" cy="88963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200" b="1">
                <a:latin typeface="Times New Roman" panose="02020603050405020304" charset="0"/>
                <a:cs typeface="Times New Roman" panose="02020603050405020304" charset="0"/>
              </a:rPr>
              <a:t>The coexistence of globalization and local characteristics</a:t>
            </a:r>
            <a:endParaRPr kumimoji="1"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695325" y="4509135"/>
            <a:ext cx="10025380" cy="1991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indent="457200" algn="l" fontAlgn="auto">
              <a:lnSpc>
                <a:spcPct val="150000"/>
              </a:lnSpc>
            </a:pPr>
            <a:r>
              <a:rPr lang="en-US" altLang="zh-CN" sz="2400" b="1" spc="200">
                <a:solidFill>
                  <a:schemeClr val="tx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汉仪粗圆简" panose="02010600000101010101" charset="-122"/>
              </a:rPr>
              <a:t>  </a:t>
            </a:r>
            <a:r>
              <a:rPr lang="en-US" altLang="zh-CN" sz="2400" b="1" spc="200">
                <a:solidFill>
                  <a:schemeClr val="tx1"/>
                </a:solidFill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Local characteristics : In Southeast Asian Islamic communities, green envelopes are used. </a:t>
            </a:r>
            <a:endParaRPr lang="en-US" altLang="zh-CN" sz="2400" b="1" spc="200">
              <a:solidFill>
                <a:schemeClr val="tx1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汉仪粗圆简" panose="02010600000101010101" charset="-122"/>
            </a:endParaRPr>
          </a:p>
          <a:p>
            <a:pPr indent="457200" algn="l" fontAlgn="auto">
              <a:lnSpc>
                <a:spcPct val="150000"/>
              </a:lnSpc>
            </a:pPr>
            <a:r>
              <a:rPr lang="en-US" altLang="zh-CN" sz="2400" b="1" spc="200">
                <a:solidFill>
                  <a:schemeClr val="tx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汉仪粗圆简" panose="02010600000101010101" charset="-122"/>
              </a:rPr>
              <a:t>  </a:t>
            </a:r>
            <a:r>
              <a:rPr lang="en-US" altLang="zh-CN" sz="2400" b="1" spc="200">
                <a:solidFill>
                  <a:schemeClr val="tx1"/>
                </a:solidFill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Digital red envelopes ,such as WeChat in China.</a:t>
            </a:r>
            <a:endParaRPr kumimoji="1" lang="en-US" altLang="zh-CN" sz="2400" b="1" spc="200">
              <a:solidFill>
                <a:schemeClr val="tx1"/>
              </a:solidFill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263525" y="281305"/>
            <a:ext cx="701040" cy="526415"/>
          </a:xfrm>
          <a:prstGeom prst="rect">
            <a:avLst/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199515" y="202565"/>
            <a:ext cx="4839970" cy="605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kumimoji="1" lang="en-US" altLang="zh-CN" sz="5400" b="1">
                <a:ln w="12700">
                  <a:noFill/>
                </a:ln>
                <a:solidFill>
                  <a:srgbClr val="A31F1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Significance</a:t>
            </a:r>
            <a:endParaRPr kumimoji="1" lang="en-US" altLang="zh-CN" sz="5400" b="1">
              <a:ln w="12700">
                <a:noFill/>
              </a:ln>
              <a:solidFill>
                <a:srgbClr val="A31F1F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80100" y="2352675"/>
            <a:ext cx="3543935" cy="753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 spc="200">
                <a:uFillTx/>
                <a:latin typeface="Times New Roman" panose="02020603050405020304" charset="0"/>
                <a:ea typeface="+mn-lt"/>
                <a:cs typeface="Times New Roman" panose="02020603050405020304" charset="0"/>
                <a:sym typeface="+mn-ea"/>
              </a:rPr>
              <a:t>an emotional bond</a:t>
            </a:r>
            <a:endParaRPr lang="en-US" altLang="zh-CN" sz="2800" b="1" spc="200">
              <a:uFillTx/>
              <a:latin typeface="Times New Roman" panose="02020603050405020304" charset="0"/>
              <a:ea typeface="+mn-lt"/>
              <a:cs typeface="Times New Roman" panose="02020603050405020304" charset="0"/>
            </a:endParaRPr>
          </a:p>
          <a:p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403850" y="1837690"/>
            <a:ext cx="314960" cy="30162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431790" y="2477770"/>
            <a:ext cx="287020" cy="28829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39470" y="4725035"/>
            <a:ext cx="287020" cy="28829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840105" y="5800090"/>
            <a:ext cx="287020" cy="28829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95.11858267716536,&quot;left&quot;:137.9531496062992,&quot;top&quot;:87.88141732283466,&quot;width&quot;:683.093779527559}"/>
</p:tagLst>
</file>

<file path=ppt/tags/tag10.xml><?xml version="1.0" encoding="utf-8"?>
<p:tagLst xmlns:p="http://schemas.openxmlformats.org/presentationml/2006/main">
  <p:tag name="KSO_WM_DIAGRAM_VIRTUALLY_FRAME" val="{&quot;height&quot;:130.539842519685,&quot;left&quot;:51.999921259842516,&quot;top&quot;:178.4207874015748,&quot;width&quot;:854.9999212598426}"/>
</p:tagLst>
</file>

<file path=ppt/tags/tag11.xml><?xml version="1.0" encoding="utf-8"?>
<p:tagLst xmlns:p="http://schemas.openxmlformats.org/presentationml/2006/main">
  <p:tag name="KSO_WM_DIAGRAM_VIRTUALLY_FRAME" val="{&quot;height&quot;:130.539842519685,&quot;left&quot;:51.999921259842516,&quot;top&quot;:178.4207874015748,&quot;width&quot;:854.9999212598426}"/>
</p:tagLst>
</file>

<file path=ppt/tags/tag12.xml><?xml version="1.0" encoding="utf-8"?>
<p:tagLst xmlns:p="http://schemas.openxmlformats.org/presentationml/2006/main">
  <p:tag name="KSO_WM_DIAGRAM_VIRTUALLY_FRAME" val="{&quot;height&quot;:395.11858267716536,&quot;left&quot;:137.9531496062992,&quot;top&quot;:87.88141732283466,&quot;width&quot;:683.093779527559}"/>
</p:tagLst>
</file>

<file path=ppt/tags/tag13.xml><?xml version="1.0" encoding="utf-8"?>
<p:tagLst xmlns:p="http://schemas.openxmlformats.org/presentationml/2006/main">
  <p:tag name="KSO_WM_DIAGRAM_VIRTUALLY_FRAME" val="{&quot;height&quot;:419.15,&quot;left&quot;:32.45,&quot;top&quot;:99.9,&quot;width&quot;:896.2}"/>
</p:tagLst>
</file>

<file path=ppt/tags/tag14.xml><?xml version="1.0" encoding="utf-8"?>
<p:tagLst xmlns:p="http://schemas.openxmlformats.org/presentationml/2006/main">
  <p:tag name="KSO_WM_DIAGRAM_VIRTUALLY_FRAME" val="{&quot;height&quot;:419.15,&quot;left&quot;:32.45,&quot;top&quot;:99.9,&quot;width&quot;:896.2}"/>
</p:tagLst>
</file>

<file path=ppt/tags/tag15.xml><?xml version="1.0" encoding="utf-8"?>
<p:tagLst xmlns:p="http://schemas.openxmlformats.org/presentationml/2006/main">
  <p:tag name="KSO_WM_DIAGRAM_VIRTUALLY_FRAME" val="{&quot;height&quot;:419.15,&quot;left&quot;:32.45,&quot;top&quot;:99.9,&quot;width&quot;:896.2}"/>
</p:tagLst>
</file>

<file path=ppt/tags/tag16.xml><?xml version="1.0" encoding="utf-8"?>
<p:tagLst xmlns:p="http://schemas.openxmlformats.org/presentationml/2006/main">
  <p:tag name="KSO_WM_DIAGRAM_VIRTUALLY_FRAME" val="{&quot;height&quot;:419.15,&quot;left&quot;:32.45,&quot;top&quot;:99.9,&quot;width&quot;:896.2}"/>
</p:tagLst>
</file>

<file path=ppt/tags/tag17.xml><?xml version="1.0" encoding="utf-8"?>
<p:tagLst xmlns:p="http://schemas.openxmlformats.org/presentationml/2006/main">
  <p:tag name="KSO_WM_DIAGRAM_VIRTUALLY_FRAME" val="{&quot;height&quot;:419.15,&quot;left&quot;:32.45,&quot;top&quot;:99.9,&quot;width&quot;:896.2}"/>
</p:tagLst>
</file>

<file path=ppt/tags/tag18.xml><?xml version="1.0" encoding="utf-8"?>
<p:tagLst xmlns:p="http://schemas.openxmlformats.org/presentationml/2006/main">
  <p:tag name="KSO_WM_DIAGRAM_VIRTUALLY_FRAME" val="{&quot;height&quot;:419.15,&quot;left&quot;:32.45,&quot;top&quot;:99.9,&quot;width&quot;:896.2}"/>
</p:tagLst>
</file>

<file path=ppt/tags/tag19.xml><?xml version="1.0" encoding="utf-8"?>
<p:tagLst xmlns:p="http://schemas.openxmlformats.org/presentationml/2006/main">
  <p:tag name="KSO_WM_DIAGRAM_VIRTUALLY_FRAME" val="{&quot;height&quot;:350.1785826771653,&quot;left&quot;:55.6455905511811,&quot;top&quot;:123.16393700787401,&quot;width&quot;:849.5315748031495}"/>
</p:tagLst>
</file>

<file path=ppt/tags/tag2.xml><?xml version="1.0" encoding="utf-8"?>
<p:tagLst xmlns:p="http://schemas.openxmlformats.org/presentationml/2006/main">
  <p:tag name="KSO_WM_DIAGRAM_VIRTUALLY_FRAME" val="{&quot;height&quot;:395.11858267716536,&quot;left&quot;:137.9531496062992,&quot;top&quot;:87.88141732283466,&quot;width&quot;:683.093779527559}"/>
</p:tagLst>
</file>

<file path=ppt/tags/tag20.xml><?xml version="1.0" encoding="utf-8"?>
<p:tagLst xmlns:p="http://schemas.openxmlformats.org/presentationml/2006/main">
  <p:tag name="KSO_WM_DIAGRAM_VIRTUALLY_FRAME" val="{&quot;height&quot;:350.1785826771653,&quot;left&quot;:55.6455905511811,&quot;top&quot;:123.16393700787401,&quot;width&quot;:849.5315748031495}"/>
</p:tagLst>
</file>

<file path=ppt/tags/tag21.xml><?xml version="1.0" encoding="utf-8"?>
<p:tagLst xmlns:p="http://schemas.openxmlformats.org/presentationml/2006/main">
  <p:tag name="KSO_WM_DIAGRAM_VIRTUALLY_FRAME" val="{&quot;height&quot;:350.1785826771653,&quot;left&quot;:55.6455905511811,&quot;top&quot;:123.16393700787401,&quot;width&quot;:849.5315748031495}"/>
</p:tagLst>
</file>

<file path=ppt/tags/tag22.xml><?xml version="1.0" encoding="utf-8"?>
<p:tagLst xmlns:p="http://schemas.openxmlformats.org/presentationml/2006/main">
  <p:tag name="KSO_WM_DIAGRAM_VIRTUALLY_FRAME" val="{&quot;height&quot;:350.1785826771653,&quot;left&quot;:55.6455905511811,&quot;top&quot;:123.16393700787401,&quot;width&quot;:849.5315748031495}"/>
</p:tagLst>
</file>

<file path=ppt/tags/tag23.xml><?xml version="1.0" encoding="utf-8"?>
<p:tagLst xmlns:p="http://schemas.openxmlformats.org/presentationml/2006/main">
  <p:tag name="resource_record_key" val="{&quot;19&quot;:[20342202]}"/>
</p:tagLst>
</file>

<file path=ppt/tags/tag3.xml><?xml version="1.0" encoding="utf-8"?>
<p:tagLst xmlns:p="http://schemas.openxmlformats.org/presentationml/2006/main">
  <p:tag name="KSO_WM_DIAGRAM_VIRTUALLY_FRAME" val="{&quot;height&quot;:395.11858267716536,&quot;left&quot;:137.9531496062992,&quot;top&quot;:87.88141732283466,&quot;width&quot;:683.093779527559}"/>
</p:tagLst>
</file>

<file path=ppt/tags/tag4.xml><?xml version="1.0" encoding="utf-8"?>
<p:tagLst xmlns:p="http://schemas.openxmlformats.org/presentationml/2006/main">
  <p:tag name="KSO_WM_DIAGRAM_VIRTUALLY_FRAME" val="{&quot;height&quot;:395.11858267716536,&quot;left&quot;:137.9531496062992,&quot;top&quot;:87.88141732283466,&quot;width&quot;:683.093779527559}"/>
</p:tagLst>
</file>

<file path=ppt/tags/tag5.xml><?xml version="1.0" encoding="utf-8"?>
<p:tagLst xmlns:p="http://schemas.openxmlformats.org/presentationml/2006/main">
  <p:tag name="KSO_WM_DIAGRAM_VIRTUALLY_FRAME" val="{&quot;height&quot;:395.11858267716536,&quot;left&quot;:137.9531496062992,&quot;top&quot;:87.88141732283466,&quot;width&quot;:683.093779527559}"/>
</p:tagLst>
</file>

<file path=ppt/tags/tag6.xml><?xml version="1.0" encoding="utf-8"?>
<p:tagLst xmlns:p="http://schemas.openxmlformats.org/presentationml/2006/main">
  <p:tag name="KSO_WM_DIAGRAM_VIRTUALLY_FRAME" val="{&quot;height&quot;:130.539842519685,&quot;left&quot;:51.999921259842516,&quot;top&quot;:178.4207874015748,&quot;width&quot;:854.9999212598426}"/>
</p:tagLst>
</file>

<file path=ppt/tags/tag7.xml><?xml version="1.0" encoding="utf-8"?>
<p:tagLst xmlns:p="http://schemas.openxmlformats.org/presentationml/2006/main">
  <p:tag name="KSO_WM_DIAGRAM_VIRTUALLY_FRAME" val="{&quot;height&quot;:130.539842519685,&quot;left&quot;:51.999921259842516,&quot;top&quot;:178.4207874015748,&quot;width&quot;:854.9999212598426}"/>
</p:tagLst>
</file>

<file path=ppt/tags/tag8.xml><?xml version="1.0" encoding="utf-8"?>
<p:tagLst xmlns:p="http://schemas.openxmlformats.org/presentationml/2006/main">
  <p:tag name="KSO_WM_DIAGRAM_VIRTUALLY_FRAME" val="{&quot;height&quot;:130.539842519685,&quot;left&quot;:51.999921259842516,&quot;top&quot;:178.4207874015748,&quot;width&quot;:854.9999212598426}"/>
</p:tagLst>
</file>

<file path=ppt/tags/tag9.xml><?xml version="1.0" encoding="utf-8"?>
<p:tagLst xmlns:p="http://schemas.openxmlformats.org/presentationml/2006/main">
  <p:tag name="KSO_WM_DIAGRAM_VIRTUALLY_FRAME" val="{&quot;height&quot;:130.539842519685,&quot;left&quot;:51.999921259842516,&quot;top&quot;:178.4207874015748,&quot;width&quot;:854.9999212598426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A31F1F"/>
      </a:accent1>
      <a:accent2>
        <a:srgbClr val="FF9933"/>
      </a:accent2>
      <a:accent3>
        <a:srgbClr val="EC9429"/>
      </a:accent3>
      <a:accent4>
        <a:srgbClr val="E85C4B"/>
      </a:accent4>
      <a:accent5>
        <a:srgbClr val="D13C39"/>
      </a:accent5>
      <a:accent6>
        <a:srgbClr val="DB463B"/>
      </a:accent6>
      <a:hlink>
        <a:srgbClr val="4472C4"/>
      </a:hlink>
      <a:folHlink>
        <a:srgbClr val="0070C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955</Words>
  <Application>WPS 演示</Application>
  <PresentationFormat/>
  <Paragraphs>70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Arial</vt:lpstr>
      <vt:lpstr>宋体</vt:lpstr>
      <vt:lpstr>Wingdings</vt:lpstr>
      <vt:lpstr>Times New Roman</vt:lpstr>
      <vt:lpstr>OPPOSans H</vt:lpstr>
      <vt:lpstr>汉仪粗圆简</vt:lpstr>
      <vt:lpstr>Source Han Sans CN Bold</vt:lpstr>
      <vt:lpstr>华康行楷体 W5</vt:lpstr>
      <vt:lpstr>Source Han Sans</vt:lpstr>
      <vt:lpstr>等线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羊洋洋</cp:lastModifiedBy>
  <cp:revision>44</cp:revision>
  <dcterms:created xsi:type="dcterms:W3CDTF">2025-03-04T08:10:00Z</dcterms:created>
  <dcterms:modified xsi:type="dcterms:W3CDTF">2025-03-06T16:39:49Z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14EF698ACC2F42A48C30EACFFE2AEC1F_13</vt:lpwstr>
  </property>
  <property fmtid="{D5CDD505-2E9C-101B-9397-08002B2CF9AE}" pid="3" name="KSOProductBuildVer">
    <vt:lpwstr>2052-12.1.0.19770</vt:lpwstr>
  </property>
</Properties>
</file>