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9" r:id="rId3"/>
    <p:sldId id="258" r:id="rId4"/>
    <p:sldId id="263" r:id="rId5"/>
    <p:sldId id="333" r:id="rId6"/>
    <p:sldId id="275" r:id="rId7"/>
    <p:sldId id="318" r:id="rId8"/>
    <p:sldId id="267" r:id="rId9"/>
    <p:sldId id="334" r:id="rId10"/>
    <p:sldId id="331" r:id="rId11"/>
    <p:sldId id="326" r:id="rId12"/>
    <p:sldId id="332" r:id="rId13"/>
    <p:sldId id="33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105819F-AA2E-4290-9A4F-C863C7527C10}">
          <p14:sldIdLst>
            <p14:sldId id="256"/>
            <p14:sldId id="299"/>
            <p14:sldId id="258"/>
            <p14:sldId id="263"/>
            <p14:sldId id="333"/>
            <p14:sldId id="275"/>
            <p14:sldId id="318"/>
            <p14:sldId id="267"/>
            <p14:sldId id="334"/>
            <p14:sldId id="331"/>
            <p14:sldId id="326"/>
            <p14:sldId id="332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A632"/>
    <a:srgbClr val="A44D31"/>
    <a:srgbClr val="E0D8CF"/>
    <a:srgbClr val="C0B7A5"/>
    <a:srgbClr val="8E8371"/>
    <a:srgbClr val="CEC2B8"/>
    <a:srgbClr val="493825"/>
    <a:srgbClr val="C1B8A7"/>
    <a:srgbClr val="DFD7CA"/>
    <a:srgbClr val="8E8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68622"/>
  </p:normalViewPr>
  <p:slideViewPr>
    <p:cSldViewPr snapToGrid="0" snapToObjects="1">
      <p:cViewPr varScale="1">
        <p:scale>
          <a:sx n="66" d="100"/>
          <a:sy n="66" d="100"/>
        </p:scale>
        <p:origin x="268" y="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26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00EAF-5253-7D47-8EBC-5540070ED58D}" type="datetimeFigureOut">
              <a:rPr kumimoji="1" lang="zh-CN" altLang="en-US" smtClean="0"/>
              <a:t>2024/10/10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F16F4-CFB1-5747-BCFA-0623CE973D5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D288-F534-FE4B-B383-556AC4DBDD7E}" type="datetimeFigureOut">
              <a:rPr kumimoji="1" lang="zh-CN" altLang="en-US" smtClean="0"/>
              <a:t>2024/10/10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6D0D9-DBCE-0F47-853B-04A83031856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832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zh-CN" altLang="en-US" dirty="0"/>
              <a:t>壹</a:t>
            </a:r>
          </a:p>
        </p:txBody>
      </p:sp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zh-CN" altLang="en-US" dirty="0"/>
              <a:t>每页题记与简介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zh-CN" altLang="en-US" dirty="0"/>
              <a:t>每页题记与简介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64" y="5621700"/>
            <a:ext cx="11552071" cy="1653324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kumimoji="1" lang="zh-CN" altLang="en-US" dirty="0"/>
              <a:t>壹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6675" y="-180975"/>
            <a:ext cx="12325350" cy="7219950"/>
          </a:xfrm>
          <a:prstGeom prst="rect">
            <a:avLst/>
          </a:prstGeom>
          <a:solidFill>
            <a:srgbClr val="8E8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42"/>
          <a:stretch>
            <a:fillRect/>
          </a:stretch>
        </p:blipFill>
        <p:spPr>
          <a:xfrm>
            <a:off x="-1" y="-76201"/>
            <a:ext cx="12192001" cy="701040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12321669" y="0"/>
            <a:ext cx="2357650" cy="2617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661507" y="330155"/>
            <a:ext cx="808372" cy="300037"/>
          </a:xfrm>
          <a:prstGeom prst="rect">
            <a:avLst/>
          </a:prstGeom>
          <a:solidFill>
            <a:srgbClr val="618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3661507" y="744492"/>
            <a:ext cx="808372" cy="300037"/>
          </a:xfrm>
          <a:prstGeom prst="rect">
            <a:avLst/>
          </a:prstGeom>
          <a:solidFill>
            <a:srgbClr val="95B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3661507" y="1158829"/>
            <a:ext cx="808372" cy="300037"/>
          </a:xfrm>
          <a:prstGeom prst="rect">
            <a:avLst/>
          </a:prstGeom>
          <a:solidFill>
            <a:srgbClr val="D7B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3661507" y="1573166"/>
            <a:ext cx="808372" cy="300037"/>
          </a:xfrm>
          <a:prstGeom prst="rect">
            <a:avLst/>
          </a:prstGeom>
          <a:solidFill>
            <a:srgbClr val="DAD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13661507" y="1987503"/>
            <a:ext cx="808372" cy="300037"/>
          </a:xfrm>
          <a:prstGeom prst="rect">
            <a:avLst/>
          </a:prstGeom>
          <a:solidFill>
            <a:srgbClr val="F1E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2549883" y="330155"/>
            <a:ext cx="808372" cy="300037"/>
          </a:xfrm>
          <a:prstGeom prst="rect">
            <a:avLst/>
          </a:prstGeom>
          <a:solidFill>
            <a:srgbClr val="8E8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549883" y="744492"/>
            <a:ext cx="808372" cy="300037"/>
          </a:xfrm>
          <a:prstGeom prst="rect">
            <a:avLst/>
          </a:prstGeom>
          <a:solidFill>
            <a:srgbClr val="BF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2549883" y="1158829"/>
            <a:ext cx="808372" cy="300037"/>
          </a:xfrm>
          <a:prstGeom prst="rect">
            <a:avLst/>
          </a:prstGeom>
          <a:solidFill>
            <a:srgbClr val="A34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2549883" y="1975953"/>
            <a:ext cx="808372" cy="300037"/>
          </a:xfrm>
          <a:prstGeom prst="rect">
            <a:avLst/>
          </a:prstGeom>
          <a:solidFill>
            <a:srgbClr val="493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字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jpe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microsoft.com/office/2007/relationships/hdphoto" Target="../media/hdphoto6.wdp"/><Relationship Id="rId10" Type="http://schemas.openxmlformats.org/officeDocument/2006/relationships/image" Target="../media/image34.jpe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88162" y="-445129"/>
            <a:ext cx="6579429" cy="7026414"/>
            <a:chOff x="3275515" y="-401302"/>
            <a:chExt cx="6173364" cy="659276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tretch>
              <a:fillRect/>
            </a:stretch>
          </p:blipFill>
          <p:spPr>
            <a:xfrm>
              <a:off x="3275515" y="1353994"/>
              <a:ext cx="2281553" cy="329407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rot="4282142">
              <a:off x="4907967" y="-401302"/>
              <a:ext cx="2768600" cy="27686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6959679" y="1335344"/>
              <a:ext cx="2489200" cy="29972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 rot="6356245">
              <a:off x="4996867" y="3378410"/>
              <a:ext cx="2590800" cy="3035300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3054985" y="504825"/>
            <a:ext cx="3270885" cy="5313680"/>
          </a:xfrm>
          <a:prstGeom prst="rect">
            <a:avLst/>
          </a:prstGeom>
          <a:solidFill>
            <a:srgbClr val="8E8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037705" y="1784985"/>
            <a:ext cx="2434590" cy="27533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zh-CN" altLang="zh-CN" sz="173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筝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176338" y="14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cxnSp>
        <p:nvCxnSpPr>
          <p:cNvPr id="62" name="直线连接符 61"/>
          <p:cNvCxnSpPr/>
          <p:nvPr/>
        </p:nvCxnSpPr>
        <p:spPr>
          <a:xfrm>
            <a:off x="3807037" y="504987"/>
            <a:ext cx="0" cy="4617107"/>
          </a:xfrm>
          <a:prstGeom prst="line">
            <a:avLst/>
          </a:prstGeom>
          <a:ln w="12700">
            <a:solidFill>
              <a:srgbClr val="8E8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 rot="16200000">
            <a:off x="8195661" y="-719708"/>
            <a:ext cx="1292662" cy="3738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kumimoji="1" lang="en-US" altLang="zh-CN" sz="7200" b="1" spc="6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Z</a:t>
            </a:r>
            <a:r>
              <a:rPr kumimoji="1" lang="en-US" altLang="zh-CN" sz="7200" b="1" spc="6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heng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6554773" y="4680500"/>
            <a:ext cx="4668283" cy="923538"/>
            <a:chOff x="5607132" y="6057899"/>
            <a:chExt cx="4668283" cy="923538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7132" y="6057899"/>
              <a:ext cx="429348" cy="410815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6090106" y="6058107"/>
              <a:ext cx="4185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pc="600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23</a:t>
              </a:r>
              <a:r>
                <a:rPr kumimoji="1" lang="zh-CN" altLang="en-US" spc="600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英语口译刘泽玉（</a:t>
              </a:r>
              <a:r>
                <a:rPr kumimoji="1" lang="en-US" altLang="zh-CN" spc="600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yew)</a:t>
              </a:r>
            </a:p>
            <a:p>
              <a:r>
                <a:rPr kumimoji="1" lang="en-US" altLang="zh-CN" spc="600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202370081606</a:t>
              </a:r>
            </a:p>
            <a:p>
              <a:endParaRPr kumimoji="1" lang="zh-CN" altLang="en-US" spc="600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5607132" y="6058107"/>
              <a:ext cx="735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en-US" altLang="zh-CN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 descr="guzhengtupian-08291889_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650" y="504825"/>
            <a:ext cx="3068955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>
            <a:extLst>
              <a:ext uri="{FF2B5EF4-FFF2-40B4-BE49-F238E27FC236}">
                <a16:creationId xmlns:a16="http://schemas.microsoft.com/office/drawing/2014/main" id="{29070990-8FA8-BBC2-99DF-5553A00F38B5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三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D3B3CA-53A2-6B38-C46F-A92962E8B36A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endParaRPr lang="zh-CN" altLang="en-US" dirty="0"/>
          </a:p>
        </p:txBody>
      </p:sp>
      <p:sp>
        <p:nvSpPr>
          <p:cNvPr id="4" name="竖排文字占位符 3">
            <a:extLst>
              <a:ext uri="{FF2B5EF4-FFF2-40B4-BE49-F238E27FC236}">
                <a16:creationId xmlns:a16="http://schemas.microsoft.com/office/drawing/2014/main" id="{88816B0D-604D-1C67-C042-EF6FBA32FE39}"/>
              </a:ext>
            </a:extLst>
          </p:cNvPr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r>
              <a:rPr lang="zh-CN" altLang="en-US" dirty="0"/>
              <a:t>试试看吧</a:t>
            </a:r>
          </a:p>
        </p:txBody>
      </p:sp>
      <p:pic>
        <p:nvPicPr>
          <p:cNvPr id="5" name="图片 4" descr="图形用户界面&#10;&#10;低可信度描述已自动生成">
            <a:extLst>
              <a:ext uri="{FF2B5EF4-FFF2-40B4-BE49-F238E27FC236}">
                <a16:creationId xmlns:a16="http://schemas.microsoft.com/office/drawing/2014/main" id="{359E3F02-1070-A478-7B06-6DCFD4E6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82" y="69574"/>
            <a:ext cx="3168981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EF13B54-07EA-BAE7-CD9D-AF4B775B46EC}"/>
              </a:ext>
            </a:extLst>
          </p:cNvPr>
          <p:cNvSpPr/>
          <p:nvPr/>
        </p:nvSpPr>
        <p:spPr>
          <a:xfrm>
            <a:off x="267460" y="69574"/>
            <a:ext cx="3168981" cy="17393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1828084-765D-8D68-7526-E786039C5CCE}"/>
              </a:ext>
            </a:extLst>
          </p:cNvPr>
          <p:cNvSpPr/>
          <p:nvPr/>
        </p:nvSpPr>
        <p:spPr>
          <a:xfrm>
            <a:off x="267460" y="1808922"/>
            <a:ext cx="3168981" cy="16134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6CB9A53-4EA8-5760-C626-5F4244B50BBB}"/>
              </a:ext>
            </a:extLst>
          </p:cNvPr>
          <p:cNvSpPr/>
          <p:nvPr/>
        </p:nvSpPr>
        <p:spPr>
          <a:xfrm>
            <a:off x="259080" y="3405809"/>
            <a:ext cx="3168981" cy="161345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F9418B4-328B-A41C-6755-922DBF0C654D}"/>
              </a:ext>
            </a:extLst>
          </p:cNvPr>
          <p:cNvSpPr/>
          <p:nvPr/>
        </p:nvSpPr>
        <p:spPr>
          <a:xfrm>
            <a:off x="250700" y="5002696"/>
            <a:ext cx="3168981" cy="16134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DA9550-52B6-597E-5ABC-9FE4DF5A10CD}"/>
              </a:ext>
            </a:extLst>
          </p:cNvPr>
          <p:cNvSpPr txBox="1"/>
          <p:nvPr/>
        </p:nvSpPr>
        <p:spPr>
          <a:xfrm>
            <a:off x="4723797" y="1992792"/>
            <a:ext cx="5814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宫 商 角 徵 羽</a:t>
            </a:r>
            <a:endParaRPr lang="en-US" altLang="zh-CN" sz="5400" spc="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5400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1  2  3  5  6</a:t>
            </a:r>
            <a:endParaRPr lang="zh-CN" altLang="en-US" sz="5400" spc="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AEC297-21B5-E3BB-A08B-247165813839}"/>
              </a:ext>
            </a:extLst>
          </p:cNvPr>
          <p:cNvSpPr txBox="1"/>
          <p:nvPr/>
        </p:nvSpPr>
        <p:spPr>
          <a:xfrm>
            <a:off x="3830307" y="584459"/>
            <a:ext cx="7339262" cy="52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r>
              <a:rPr lang="en-US" altLang="zh-CN" sz="3600" b="1" spc="269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kumimoji="0" lang="en-US" altLang="zh-CN" sz="3600" b="1" i="0" u="none" strike="noStrike" kern="1200" cap="none" spc="269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ajor</a:t>
            </a:r>
            <a:r>
              <a:rPr kumimoji="0" lang="en-US" altLang="zh-CN" sz="3600" b="1" i="0" u="none" strike="noStrike" kern="1200" cap="none" spc="269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pentatonic scale </a:t>
            </a:r>
          </a:p>
        </p:txBody>
      </p:sp>
    </p:spTree>
    <p:extLst>
      <p:ext uri="{BB962C8B-B14F-4D97-AF65-F5344CB8AC3E}">
        <p14:creationId xmlns:p14="http://schemas.microsoft.com/office/powerpoint/2010/main" val="212126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线连接符 17"/>
          <p:cNvCxnSpPr/>
          <p:nvPr/>
        </p:nvCxnSpPr>
        <p:spPr>
          <a:xfrm>
            <a:off x="-1031133" y="5174161"/>
            <a:ext cx="11546733" cy="0"/>
          </a:xfrm>
          <a:prstGeom prst="line">
            <a:avLst/>
          </a:prstGeom>
          <a:ln w="41275" cmpd="thickThin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Have a try</a:t>
            </a:r>
            <a:endParaRPr kumimoji="1" lang="zh-CN" altLang="en-US" dirty="0"/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2"/>
          </p:nvPr>
        </p:nvSpPr>
        <p:spPr>
          <a:xfrm>
            <a:off x="10255169" y="768863"/>
            <a:ext cx="914400" cy="3929926"/>
          </a:xfrm>
        </p:spPr>
        <p:txBody>
          <a:bodyPr/>
          <a:lstStyle/>
          <a:p>
            <a:r>
              <a:rPr kumimoji="1" lang="zh-CN" altLang="en-US" dirty="0"/>
              <a:t>试试看吧</a:t>
            </a:r>
          </a:p>
        </p:txBody>
      </p:sp>
      <p:sp>
        <p:nvSpPr>
          <p:cNvPr id="19" name="椭圆 18"/>
          <p:cNvSpPr/>
          <p:nvPr/>
        </p:nvSpPr>
        <p:spPr>
          <a:xfrm>
            <a:off x="2408381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541326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100303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三</a:t>
            </a:r>
            <a:endParaRPr lang="zh-CN" altLang="zh-CN" dirty="0"/>
          </a:p>
        </p:txBody>
      </p:sp>
      <p:pic>
        <p:nvPicPr>
          <p:cNvPr id="7" name="图片 6" descr="图形用户界面&#10;&#10;低可信度描述已自动生成">
            <a:extLst>
              <a:ext uri="{FF2B5EF4-FFF2-40B4-BE49-F238E27FC236}">
                <a16:creationId xmlns:a16="http://schemas.microsoft.com/office/drawing/2014/main" id="{BE019EB5-6C6D-33BE-1383-F04CB410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0" y="69574"/>
            <a:ext cx="3168981" cy="6858000"/>
          </a:xfrm>
          <a:prstGeom prst="rect">
            <a:avLst/>
          </a:prstGeom>
        </p:spPr>
      </p:pic>
      <p:pic>
        <p:nvPicPr>
          <p:cNvPr id="8" name="图片 7" descr="图形用户界面&#10;&#10;低可信度描述已自动生成">
            <a:extLst>
              <a:ext uri="{FF2B5EF4-FFF2-40B4-BE49-F238E27FC236}">
                <a16:creationId xmlns:a16="http://schemas.microsoft.com/office/drawing/2014/main" id="{5A0C9B01-8F98-F738-3FD0-21A2EFD4D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36" b="29002"/>
          <a:stretch/>
        </p:blipFill>
        <p:spPr>
          <a:xfrm>
            <a:off x="4260191" y="1131775"/>
            <a:ext cx="6068868" cy="4394783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3E5285D-75BE-242E-2479-0443C4E3C8A2}"/>
              </a:ext>
            </a:extLst>
          </p:cNvPr>
          <p:cNvSpPr/>
          <p:nvPr/>
        </p:nvSpPr>
        <p:spPr>
          <a:xfrm>
            <a:off x="259080" y="2733262"/>
            <a:ext cx="3168981" cy="22859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线连接符 17"/>
          <p:cNvCxnSpPr/>
          <p:nvPr/>
        </p:nvCxnSpPr>
        <p:spPr>
          <a:xfrm>
            <a:off x="-1031133" y="5174161"/>
            <a:ext cx="11546733" cy="0"/>
          </a:xfrm>
          <a:prstGeom prst="line">
            <a:avLst/>
          </a:prstGeom>
          <a:ln w="41275" cmpd="thickThin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Have a try</a:t>
            </a:r>
            <a:endParaRPr kumimoji="1" lang="zh-CN" altLang="en-US" dirty="0"/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2"/>
          </p:nvPr>
        </p:nvSpPr>
        <p:spPr>
          <a:xfrm>
            <a:off x="10255169" y="768863"/>
            <a:ext cx="914400" cy="3929926"/>
          </a:xfrm>
        </p:spPr>
        <p:txBody>
          <a:bodyPr/>
          <a:lstStyle/>
          <a:p>
            <a:r>
              <a:rPr kumimoji="1" lang="zh-CN" altLang="en-US" dirty="0"/>
              <a:t>试试看吧</a:t>
            </a:r>
          </a:p>
        </p:txBody>
      </p:sp>
      <p:sp>
        <p:nvSpPr>
          <p:cNvPr id="19" name="椭圆 18"/>
          <p:cNvSpPr/>
          <p:nvPr/>
        </p:nvSpPr>
        <p:spPr>
          <a:xfrm>
            <a:off x="2408381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541326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100303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三</a:t>
            </a:r>
            <a:endParaRPr lang="zh-CN" altLang="zh-CN" dirty="0"/>
          </a:p>
        </p:txBody>
      </p:sp>
      <p:pic>
        <p:nvPicPr>
          <p:cNvPr id="8" name="图片 7" descr="图形用户界面&#10;&#10;低可信度描述已自动生成">
            <a:extLst>
              <a:ext uri="{FF2B5EF4-FFF2-40B4-BE49-F238E27FC236}">
                <a16:creationId xmlns:a16="http://schemas.microsoft.com/office/drawing/2014/main" id="{5A0C9B01-8F98-F738-3FD0-21A2EFD4D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36" b="29002"/>
          <a:stretch/>
        </p:blipFill>
        <p:spPr>
          <a:xfrm>
            <a:off x="175209" y="768863"/>
            <a:ext cx="5811666" cy="4208530"/>
          </a:xfrm>
          <a:prstGeom prst="rect">
            <a:avLst/>
          </a:prstGeom>
        </p:spPr>
      </p:pic>
      <p:pic>
        <p:nvPicPr>
          <p:cNvPr id="4" name="图片 3" descr="白板上的字&#10;&#10;描述已自动生成">
            <a:extLst>
              <a:ext uri="{FF2B5EF4-FFF2-40B4-BE49-F238E27FC236}">
                <a16:creationId xmlns:a16="http://schemas.microsoft.com/office/drawing/2014/main" id="{705F74BF-95D2-0E0C-AAEE-85D122137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45" y="0"/>
            <a:ext cx="6066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5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874" r="25203"/>
          <a:stretch>
            <a:fillRect/>
          </a:stretch>
        </p:blipFill>
        <p:spPr>
          <a:xfrm>
            <a:off x="4138295" y="-76200"/>
            <a:ext cx="3914775" cy="6106160"/>
          </a:xfrm>
          <a:prstGeom prst="rect">
            <a:avLst/>
          </a:prstGeom>
        </p:spPr>
      </p:pic>
      <p:sp>
        <p:nvSpPr>
          <p:cNvPr id="450" name="矩形 449"/>
          <p:cNvSpPr/>
          <p:nvPr/>
        </p:nvSpPr>
        <p:spPr>
          <a:xfrm>
            <a:off x="2337435" y="1416050"/>
            <a:ext cx="75164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latin typeface="微软雅黑" panose="020B0503020204020204" charset="-122"/>
                <a:ea typeface="微软雅黑" panose="020B0503020204020204" charset="-122"/>
              </a:rPr>
              <a:t>GOOD JOB!</a:t>
            </a:r>
          </a:p>
        </p:txBody>
      </p:sp>
      <p:pic>
        <p:nvPicPr>
          <p:cNvPr id="2" name="图片 1" descr="u=2008262960,924762947&amp;fm=15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85" y="3253740"/>
            <a:ext cx="6791960" cy="3519170"/>
          </a:xfrm>
          <a:prstGeom prst="rect">
            <a:avLst/>
          </a:prstGeom>
          <a:effectLst>
            <a:glow rad="330200">
              <a:schemeClr val="accent4">
                <a:lumMod val="50000"/>
                <a:alpha val="54000"/>
              </a:schemeClr>
            </a:glo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clrChange>
              <a:clrFrom>
                <a:srgbClr val="8C8373">
                  <a:alpha val="100000"/>
                </a:srgbClr>
              </a:clrFrom>
              <a:clrTo>
                <a:srgbClr val="8C83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282142">
            <a:off x="538480" y="1120775"/>
            <a:ext cx="3749675" cy="33000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1350397" y="32111"/>
            <a:ext cx="1982718" cy="1897133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 descr="C:\Users\lyx\Desktop\古筝图片.jpg古筝图片"/>
          <p:cNvPicPr>
            <a:picLocks noChangeAspect="1"/>
          </p:cNvPicPr>
          <p:nvPr/>
        </p:nvPicPr>
        <p:blipFill rotWithShape="1">
          <a:blip r:embed="rId5"/>
          <a:srcRect l="27555" t="2851" r="2820" b="4482"/>
          <a:stretch/>
        </p:blipFill>
        <p:spPr>
          <a:xfrm rot="10800000" flipH="1" flipV="1">
            <a:off x="5067014" y="1870725"/>
            <a:ext cx="5318576" cy="48012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98612" y="572334"/>
            <a:ext cx="4745514" cy="71327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R="0" lvl="0" indent="0" algn="l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None/>
              <a:defRPr/>
            </a:pPr>
            <a:r>
              <a:rPr lang="en-US" altLang="zh-CN" sz="3200" b="1" spc="289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W</a:t>
            </a:r>
            <a:r>
              <a:rPr kumimoji="0" lang="en-US" altLang="zh-CN" sz="3200" b="1" i="0" u="none" strike="noStrike" kern="1200" cap="none" spc="289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hat is zheng?</a:t>
            </a:r>
            <a:endParaRPr kumimoji="0" lang="en-US" altLang="zh-CN" sz="3000" b="0" i="0" u="none" strike="noStrike" kern="1200" cap="none" spc="269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-375386" y="1548765"/>
            <a:ext cx="8781885" cy="255839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R="0" lvl="0" indent="0" algn="l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None/>
              <a:defRPr/>
            </a:pPr>
            <a:endParaRPr kumimoji="0" lang="en-US" altLang="zh-CN" sz="2800" i="0" u="none" strike="noStrike" kern="1200" cap="none" spc="269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r>
              <a:rPr lang="en-US" altLang="zh-CN" sz="2800" spc="269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kumimoji="0" lang="en-US" altLang="zh-CN" sz="2800" b="0" i="0" u="none" strike="noStrike" kern="1200" cap="none" spc="269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string instrument</a:t>
            </a:r>
          </a:p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endParaRPr kumimoji="0" sz="2800" b="0" i="0" u="none" strike="noStrike" kern="1200" cap="none" spc="269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r>
              <a:rPr lang="en-US" sz="2800" spc="269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</a:t>
            </a:r>
            <a:r>
              <a:rPr kumimoji="0" sz="2800" b="0" i="0" u="none" strike="noStrike" kern="1200" cap="none" spc="269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ong</a:t>
            </a:r>
            <a:r>
              <a:rPr kumimoji="0" sz="2800" b="0" i="0" u="none" strike="noStrike" kern="1200" cap="none" spc="269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history</a:t>
            </a:r>
          </a:p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endParaRPr kumimoji="0" lang="en-US" altLang="zh-CN" sz="2800" b="0" i="0" u="none" strike="noStrike" kern="1200" cap="none" spc="269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89915" marR="0" lvl="1" indent="0" algn="l" defTabSz="914400" rtl="0" eaLnBrk="1" fontAlgn="ctr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r>
              <a:rPr lang="en-US" altLang="zh-CN" sz="2800" spc="269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kumimoji="0" lang="en-US" altLang="zh-CN" sz="2800" b="0" i="0" u="none" strike="noStrike" kern="1200" cap="none" spc="269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ajor</a:t>
            </a:r>
            <a:r>
              <a:rPr kumimoji="0" lang="en-US" altLang="zh-CN" sz="2800" b="0" i="0" u="none" strike="noStrike" kern="1200" cap="none" spc="269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pentatonic scale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7230">
            <a:off x="8553450" y="-253365"/>
            <a:ext cx="3354070" cy="378968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770" y="112395"/>
            <a:ext cx="2854960" cy="3434715"/>
          </a:xfrm>
          <a:prstGeom prst="rect">
            <a:avLst/>
          </a:prstGeom>
        </p:spPr>
      </p:pic>
      <p:grpSp>
        <p:nvGrpSpPr>
          <p:cNvPr id="7" name="组合 6" descr="e7d195523061f1c0b811a3bdee15f022df6577a75418adc08CAE7DC668B2B4BE2EF984D86A1F5E32EB8532127AF3F8502692341902C5D88D1DE00D7FA00F12598BEBF535540BEF6291E260AB34DE9EBBCCF84691C6C3865EBDDE2DB02CD37BAADE5DCBCB38688A6D6C199A62B68311CACED1812BD5C86B4D6C9B15ACEE7833789156E8C402DBE4EB"/>
          <p:cNvGrpSpPr/>
          <p:nvPr/>
        </p:nvGrpSpPr>
        <p:grpSpPr>
          <a:xfrm>
            <a:off x="5239385" y="417195"/>
            <a:ext cx="1713230" cy="2959735"/>
            <a:chOff x="5239472" y="220979"/>
            <a:chExt cx="1713053" cy="2068192"/>
          </a:xfrm>
        </p:grpSpPr>
        <p:sp>
          <p:nvSpPr>
            <p:cNvPr id="8" name="文本框 7"/>
            <p:cNvSpPr txBox="1"/>
            <p:nvPr/>
          </p:nvSpPr>
          <p:spPr>
            <a:xfrm>
              <a:off x="5578997" y="1309074"/>
              <a:ext cx="1034005" cy="6442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493825"/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录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5657418" y="254863"/>
              <a:ext cx="877164" cy="6442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493825"/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目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39472" y="1066360"/>
              <a:ext cx="1713053" cy="257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CONTENTS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1" name="直接连接符 7"/>
            <p:cNvCxnSpPr/>
            <p:nvPr/>
          </p:nvCxnSpPr>
          <p:spPr>
            <a:xfrm flipV="1">
              <a:off x="5657418" y="220979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6534582" y="220979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627370" y="247484"/>
              <a:ext cx="9372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7"/>
            <p:cNvCxnSpPr/>
            <p:nvPr/>
          </p:nvCxnSpPr>
          <p:spPr>
            <a:xfrm rot="10800000" flipV="1">
              <a:off x="6534582" y="1425171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8"/>
            <p:cNvCxnSpPr/>
            <p:nvPr/>
          </p:nvCxnSpPr>
          <p:spPr>
            <a:xfrm rot="10800000" flipV="1">
              <a:off x="5657418" y="1425171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9"/>
            <p:cNvCxnSpPr/>
            <p:nvPr/>
          </p:nvCxnSpPr>
          <p:spPr>
            <a:xfrm rot="10800000">
              <a:off x="5627370" y="2262667"/>
              <a:ext cx="9372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8821353" y="1919460"/>
            <a:ext cx="3211094" cy="1899575"/>
            <a:chOff x="9119429" y="4786651"/>
            <a:chExt cx="3211094" cy="2297869"/>
          </a:xfrm>
        </p:grpSpPr>
        <p:sp>
          <p:nvSpPr>
            <p:cNvPr id="24" name="文本框 23"/>
            <p:cNvSpPr txBox="1"/>
            <p:nvPr/>
          </p:nvSpPr>
          <p:spPr>
            <a:xfrm rot="16200000">
              <a:off x="10456913" y="5210910"/>
              <a:ext cx="536126" cy="32110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kumimoji="1" lang="en-US" altLang="zh-CN" sz="2800" b="1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Have a try</a:t>
              </a: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872979" y="4786651"/>
              <a:ext cx="1419381" cy="893544"/>
              <a:chOff x="9872979" y="4120136"/>
              <a:chExt cx="1419381" cy="893544"/>
            </a:xfrm>
          </p:grpSpPr>
          <p:sp>
            <p:nvSpPr>
              <p:cNvPr id="21" name="文本框 20"/>
              <p:cNvSpPr txBox="1"/>
              <p:nvPr/>
            </p:nvSpPr>
            <p:spPr>
              <a:xfrm rot="16200000">
                <a:off x="10157839" y="4274314"/>
                <a:ext cx="893544" cy="5851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zh-CN" altLang="en-US" sz="3600" dirty="0">
                    <a:solidFill>
                      <a:srgbClr val="8E8371"/>
                    </a:solidFill>
                    <a:latin typeface="Segoe Print" panose="02000600000000000000" charset="0"/>
                    <a:ea typeface="Segoe Print" panose="02000600000000000000" charset="0"/>
                  </a:rPr>
                  <a:t>三</a:t>
                </a:r>
                <a:endParaRPr kumimoji="1" lang="zh-CN" altLang="en-US" sz="3600" dirty="0">
                  <a:solidFill>
                    <a:srgbClr val="8E8371"/>
                  </a:solidFill>
                  <a:uFillTx/>
                  <a:latin typeface="Segoe Print" panose="02000600000000000000" charset="0"/>
                  <a:ea typeface="Segoe Print" panose="02000600000000000000" charset="0"/>
                </a:endParaRPr>
              </a:p>
            </p:txBody>
          </p:sp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9645264" y="4425529"/>
                <a:ext cx="773086" cy="317656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10746989" y="4441280"/>
                <a:ext cx="773086" cy="317656"/>
              </a:xfrm>
              <a:prstGeom prst="rect">
                <a:avLst/>
              </a:prstGeom>
            </p:spPr>
          </p:pic>
        </p:grpSp>
      </p:grpSp>
      <p:grpSp>
        <p:nvGrpSpPr>
          <p:cNvPr id="84" name="组合 83"/>
          <p:cNvGrpSpPr/>
          <p:nvPr/>
        </p:nvGrpSpPr>
        <p:grpSpPr>
          <a:xfrm>
            <a:off x="4541687" y="4888550"/>
            <a:ext cx="3595526" cy="1754146"/>
            <a:chOff x="7928817" y="2179173"/>
            <a:chExt cx="3595526" cy="1754146"/>
          </a:xfrm>
        </p:grpSpPr>
        <p:sp>
          <p:nvSpPr>
            <p:cNvPr id="85" name="文本框 84"/>
            <p:cNvSpPr txBox="1"/>
            <p:nvPr/>
          </p:nvSpPr>
          <p:spPr>
            <a:xfrm rot="16200000">
              <a:off x="9064435" y="2059037"/>
              <a:ext cx="738664" cy="30099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en-US" altLang="zh-CN" sz="3600" b="1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Shape</a:t>
              </a:r>
            </a:p>
          </p:txBody>
        </p:sp>
        <p:sp>
          <p:nvSpPr>
            <p:cNvPr id="86" name="文本框 85"/>
            <p:cNvSpPr txBox="1"/>
            <p:nvPr/>
          </p:nvSpPr>
          <p:spPr>
            <a:xfrm rot="16200000">
              <a:off x="9642888" y="1494522"/>
              <a:ext cx="551815" cy="32110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en-US" altLang="zh-CN" sz="2400" spc="560" dirty="0">
                  <a:solidFill>
                    <a:srgbClr val="BFB8AA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p a r t 2 </a:t>
              </a:r>
              <a:endParaRPr kumimoji="1" lang="en-US" altLang="zh-CN" sz="2400" spc="600" dirty="0">
                <a:solidFill>
                  <a:srgbClr val="BFB8AA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8589362" y="2179173"/>
              <a:ext cx="1689821" cy="645328"/>
              <a:chOff x="8589362" y="1512658"/>
              <a:chExt cx="1689821" cy="645328"/>
            </a:xfrm>
          </p:grpSpPr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8461949" y="1640070"/>
                <a:ext cx="639086" cy="384261"/>
              </a:xfrm>
              <a:prstGeom prst="rect">
                <a:avLst/>
              </a:prstGeom>
            </p:spPr>
          </p:pic>
          <p:pic>
            <p:nvPicPr>
              <p:cNvPr id="90" name="图片 8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9767509" y="1646312"/>
                <a:ext cx="639086" cy="384261"/>
              </a:xfrm>
              <a:prstGeom prst="rect">
                <a:avLst/>
              </a:prstGeom>
            </p:spPr>
          </p:pic>
        </p:grpSp>
      </p:grpSp>
      <p:grpSp>
        <p:nvGrpSpPr>
          <p:cNvPr id="91" name="组合 90"/>
          <p:cNvGrpSpPr/>
          <p:nvPr/>
        </p:nvGrpSpPr>
        <p:grpSpPr>
          <a:xfrm rot="16200000">
            <a:off x="1908497" y="1142741"/>
            <a:ext cx="1545840" cy="3480056"/>
            <a:chOff x="10041220" y="2687331"/>
            <a:chExt cx="1545840" cy="3480056"/>
          </a:xfrm>
        </p:grpSpPr>
        <p:sp>
          <p:nvSpPr>
            <p:cNvPr id="92" name="文本框 91"/>
            <p:cNvSpPr txBox="1"/>
            <p:nvPr/>
          </p:nvSpPr>
          <p:spPr>
            <a:xfrm>
              <a:off x="10041220" y="2687331"/>
              <a:ext cx="627864" cy="30099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zh-CN" sz="3200" b="1" dirty="0">
                  <a:solidFill>
                    <a:srgbClr val="49382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History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0491883" y="2956292"/>
              <a:ext cx="551815" cy="32110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en-US" altLang="zh-CN" sz="2400" spc="560" dirty="0">
                  <a:solidFill>
                    <a:srgbClr val="BFB8AA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p a r t 1</a:t>
              </a:r>
              <a:endParaRPr kumimoji="1" lang="en-US" altLang="zh-CN" spc="560" dirty="0">
                <a:solidFill>
                  <a:srgbClr val="BFB8AA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0946069" y="3197490"/>
              <a:ext cx="640991" cy="1539218"/>
              <a:chOff x="10946069" y="2530975"/>
              <a:chExt cx="640991" cy="1539218"/>
            </a:xfrm>
          </p:grpSpPr>
          <p:sp>
            <p:nvSpPr>
              <p:cNvPr id="95" name="文本框 94"/>
              <p:cNvSpPr txBox="1"/>
              <p:nvPr/>
            </p:nvSpPr>
            <p:spPr>
              <a:xfrm rot="5400000">
                <a:off x="10871139" y="3027545"/>
                <a:ext cx="736600" cy="58166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zh-CN" altLang="en-US" sz="3600" dirty="0">
                    <a:solidFill>
                      <a:srgbClr val="8E8371"/>
                    </a:solidFill>
                    <a:latin typeface="Segoe Print" panose="02000600000000000000" charset="0"/>
                    <a:ea typeface="Segoe Print" panose="02000600000000000000" charset="0"/>
                  </a:rPr>
                  <a:t>一</a:t>
                </a:r>
              </a:p>
            </p:txBody>
          </p:sp>
          <p:pic>
            <p:nvPicPr>
              <p:cNvPr id="96" name="图片 9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47974" y="2530975"/>
                <a:ext cx="639086" cy="384261"/>
              </a:xfrm>
              <a:prstGeom prst="rect">
                <a:avLst/>
              </a:prstGeom>
            </p:spPr>
          </p:pic>
          <p:pic>
            <p:nvPicPr>
              <p:cNvPr id="97" name="图片 9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10946069" y="3685932"/>
                <a:ext cx="639086" cy="384261"/>
              </a:xfrm>
              <a:prstGeom prst="rect">
                <a:avLst/>
              </a:prstGeom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9237980" y="2809240"/>
            <a:ext cx="221599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2400" spc="560" dirty="0">
                <a:solidFill>
                  <a:srgbClr val="BFB8AA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 a r t 3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 rot="21600000">
            <a:off x="5630113" y="4953273"/>
            <a:ext cx="736600" cy="483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8E8371"/>
                </a:solidFill>
                <a:latin typeface="Segoe Print" panose="02000600000000000000" charset="0"/>
                <a:ea typeface="Segoe Print" panose="02000600000000000000" charset="0"/>
              </a:rPr>
              <a:t>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650" y="-59055"/>
            <a:ext cx="755015" cy="4658995"/>
          </a:xfrm>
        </p:spPr>
        <p:txBody>
          <a:bodyPr/>
          <a:lstStyle/>
          <a:p>
            <a:r>
              <a:rPr kumimoji="1" lang="en-US" altLang="zh-CN" sz="3200" dirty="0"/>
              <a:t>2500</a:t>
            </a:r>
            <a:r>
              <a:rPr kumimoji="1" lang="en-US" altLang="zh-CN" sz="2800" dirty="0"/>
              <a:t>years old</a:t>
            </a:r>
          </a:p>
        </p:txBody>
      </p:sp>
      <p:sp>
        <p:nvSpPr>
          <p:cNvPr id="5" name="矩形 4"/>
          <p:cNvSpPr/>
          <p:nvPr/>
        </p:nvSpPr>
        <p:spPr>
          <a:xfrm>
            <a:off x="-534036" y="4081112"/>
            <a:ext cx="12975020" cy="2823978"/>
          </a:xfrm>
          <a:prstGeom prst="rect">
            <a:avLst/>
          </a:prstGeom>
          <a:solidFill>
            <a:srgbClr val="C0B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10465354" y="1078109"/>
            <a:ext cx="914400" cy="4494252"/>
          </a:xfrm>
        </p:spPr>
        <p:txBody>
          <a:bodyPr/>
          <a:lstStyle/>
          <a:p>
            <a:r>
              <a:rPr kumimoji="1" lang="zh-CN" altLang="en-US" dirty="0"/>
              <a:t>筝的历史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4475" y="214568"/>
            <a:ext cx="737362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kumimoji="1" lang="en-US" altLang="zh-CN" sz="3200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Long history-more than 2,500 years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10674102" y="4599031"/>
            <a:ext cx="1982718" cy="1897133"/>
          </a:xfrm>
          <a:prstGeom prst="rect">
            <a:avLst/>
          </a:prstGeom>
        </p:spPr>
      </p:pic>
      <p:sp>
        <p:nvSpPr>
          <p:cNvPr id="17" name="竖排文字占位符 3"/>
          <p:cNvSpPr txBox="1"/>
          <p:nvPr/>
        </p:nvSpPr>
        <p:spPr>
          <a:xfrm>
            <a:off x="11170920" y="50910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kern="1200">
                <a:solidFill>
                  <a:schemeClr val="bg1">
                    <a:alpha val="46000"/>
                  </a:schemeClr>
                </a:solidFill>
                <a:latin typeface="DFRareBook-Magnolia SC2 W3" panose="02020309000000000000" pitchFamily="49" charset="-122"/>
                <a:ea typeface="DFRareBook-Magnolia SC2 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一</a:t>
            </a:r>
          </a:p>
        </p:txBody>
      </p:sp>
      <p:sp>
        <p:nvSpPr>
          <p:cNvPr id="10" name="Title 6"/>
          <p:cNvSpPr txBox="1"/>
          <p:nvPr>
            <p:custDataLst>
              <p:tags r:id="rId1"/>
            </p:custDataLst>
          </p:nvPr>
        </p:nvSpPr>
        <p:spPr>
          <a:xfrm>
            <a:off x="307796" y="1100438"/>
            <a:ext cx="7006471" cy="4806316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2545" lvl="0" indent="0" algn="l" fontAlgn="auto">
              <a:lnSpc>
                <a:spcPct val="11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1:</a:t>
            </a:r>
            <a:r>
              <a:rPr lang="en-US"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</a:t>
            </a:r>
            <a:r>
              <a:rPr lang="zh-CN" altLang="en-US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he oldest discovered </a:t>
            </a:r>
            <a:r>
              <a:rPr lang="zh-CN" altLang="en-US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 strings</a:t>
            </a:r>
            <a:r>
              <a:rPr lang="en-US"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possible during </a:t>
            </a:r>
            <a:r>
              <a:rPr lang="zh-CN" altLang="en-US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</a:t>
            </a:r>
            <a:r>
              <a:rPr lang="en-US"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</a:t>
            </a:r>
            <a:r>
              <a:rPr lang="zh-CN" altLang="en-US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arring </a:t>
            </a:r>
            <a:r>
              <a:rPr lang="en-US"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zh-CN" altLang="en-US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tate period</a:t>
            </a:r>
            <a:r>
              <a:rPr lang="zh-CN" altLang="en-US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DC475-221.</a:t>
            </a:r>
          </a:p>
          <a:p>
            <a:pPr marL="42545" lvl="0" indent="0" algn="l" fontAlgn="auto">
              <a:lnSpc>
                <a:spcPct val="11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lang="en-US"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"</a:t>
            </a:r>
            <a:r>
              <a:rPr lang="zh-CN"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筝横为乐，立地成兵</a:t>
            </a:r>
            <a:r>
              <a:rPr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  <a:p>
            <a:pPr marL="42545" lvl="0" indent="0" algn="l" fontAlgn="auto">
              <a:lnSpc>
                <a:spcPct val="8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2:They were used on palace music </a:t>
            </a:r>
            <a:r>
              <a:rPr lang="zh-CN" altLang="en-US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雅乐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and folk music in 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Tang dynasty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618-907.</a:t>
            </a:r>
          </a:p>
          <a:p>
            <a:pPr marL="42545" lvl="0" indent="0" algn="l" fontAlgn="auto">
              <a:lnSpc>
                <a:spcPct val="8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night of </a:t>
            </a:r>
            <a:r>
              <a:rPr altLang="zh-CN" sz="1600" i="1" spc="226" dirty="0" err="1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zheng</a:t>
            </a:r>
            <a:r>
              <a:rPr lang="zh-CN" altLang="en-US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《夜筝》</a:t>
            </a:r>
            <a:endParaRPr altLang="zh-CN" sz="1600" i="1" spc="226" dirty="0">
              <a:ln w="3175">
                <a:noFill/>
                <a:prstDash val="dash"/>
              </a:ln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2545" lvl="0" indent="0" algn="l" fontAlgn="auto">
              <a:lnSpc>
                <a:spcPct val="8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purple sleeves</a:t>
            </a:r>
            <a:r>
              <a:rPr lang="zh-CN" altLang="en-US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red strings in the moonlight.</a:t>
            </a:r>
            <a:r>
              <a:rPr lang="zh-CN" altLang="en-US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altLang="zh-CN" sz="1600" i="1" spc="226" dirty="0" err="1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紫袖红弦月</a:t>
            </a:r>
            <a:r>
              <a:rPr lang="zh-CN" altLang="en-US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</a:t>
            </a:r>
            <a:r>
              <a:rPr altLang="zh-CN" sz="1600" i="1" spc="226" dirty="0">
                <a:ln w="3175">
                  <a:noFill/>
                  <a:prstDash val="dash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中.</a:t>
            </a:r>
          </a:p>
          <a:p>
            <a:pPr marL="42545" lvl="0" indent="0" algn="l" fontAlgn="auto">
              <a:lnSpc>
                <a:spcPct val="11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3:After 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Qing dynasty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,zheng has been ad</a:t>
            </a:r>
            <a:r>
              <a:rPr lang="en-US"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ed more strings,1644-1911.</a:t>
            </a:r>
          </a:p>
          <a:p>
            <a:pPr marL="42545" lvl="0" indent="0" algn="l" fontAlgn="auto">
              <a:lnSpc>
                <a:spcPct val="11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Wang </a:t>
            </a:r>
            <a:r>
              <a:rPr altLang="zh-CN" sz="1600" b="1" spc="226" dirty="0" err="1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altLang="zh-CN" sz="1600" b="1" spc="226" dirty="0" err="1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hangyuan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(modern) invented new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skills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of Zheng. 1965.</a:t>
            </a:r>
          </a:p>
          <a:p>
            <a:pPr marL="42545" lvl="0" indent="0" algn="l" fontAlgn="auto">
              <a:lnSpc>
                <a:spcPct val="13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5: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Zhao </a:t>
            </a:r>
            <a:r>
              <a:rPr altLang="zh-CN" sz="1600" b="1" spc="226" dirty="0" err="1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altLang="zh-CN" sz="1600" b="1" spc="226" dirty="0" err="1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anqin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invented rapid playing of fingers</a:t>
            </a:r>
            <a:r>
              <a:rPr lang="zh-CN" altLang="en-US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（快速指序）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.1970S.</a:t>
            </a:r>
          </a:p>
          <a:p>
            <a:pPr marL="42545" lvl="0" indent="0" algn="l" fontAlgn="auto">
              <a:lnSpc>
                <a:spcPct val="130000"/>
              </a:lnSpc>
              <a:spcBef>
                <a:spcPts val="935"/>
              </a:spcBef>
              <a:spcAft>
                <a:spcPts val="0"/>
              </a:spcAft>
              <a:buSzPct val="100000"/>
              <a:buFont typeface="+mj-lt"/>
            </a:pP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altLang="zh-CN" sz="1600" b="1" spc="226" dirty="0">
                <a:ln w="3175">
                  <a:noFill/>
                  <a:prstDash val="dash"/>
                </a:ln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New compositions and skills </a:t>
            </a:r>
            <a:r>
              <a:rPr altLang="zh-CN" sz="1600" spc="226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are coming.1990S.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25B6B7-0AF8-05FE-D628-17B443008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024" y="997545"/>
            <a:ext cx="2064737" cy="21499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453770-BE2D-3B72-245D-AE7050E4C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881" y="4164327"/>
            <a:ext cx="2351062" cy="22589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C01DFF4-5156-8509-597D-7613DF4F0469}"/>
              </a:ext>
            </a:extLst>
          </p:cNvPr>
          <p:cNvSpPr txBox="1"/>
          <p:nvPr/>
        </p:nvSpPr>
        <p:spPr>
          <a:xfrm>
            <a:off x="7393725" y="3224463"/>
            <a:ext cx="3764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0" i="0" dirty="0">
                <a:solidFill>
                  <a:srgbClr val="333333"/>
                </a:solidFill>
                <a:effectLst/>
                <a:latin typeface="Helvetica Neue"/>
              </a:rPr>
              <a:t>中国当代古筝演奏家 作曲家 王昌元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205A89-5A56-339B-B1E0-0B75D85ECFB6}"/>
              </a:ext>
            </a:extLst>
          </p:cNvPr>
          <p:cNvSpPr txBox="1"/>
          <p:nvPr/>
        </p:nvSpPr>
        <p:spPr>
          <a:xfrm>
            <a:off x="6816205" y="6458766"/>
            <a:ext cx="487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333333"/>
                </a:solidFill>
                <a:latin typeface="Helvetica Neue"/>
              </a:rPr>
              <a:t>中国当代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Helvetica Neue"/>
              </a:rPr>
              <a:t>演奏家 作曲家</a:t>
            </a:r>
            <a:r>
              <a:rPr lang="zh-CN" altLang="en-US" sz="1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Helvetica Neue"/>
              </a:rPr>
              <a:t>教育家  赵曼琴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>
            <a:extLst>
              <a:ext uri="{FF2B5EF4-FFF2-40B4-BE49-F238E27FC236}">
                <a16:creationId xmlns:a16="http://schemas.microsoft.com/office/drawing/2014/main" id="{0C6AFD27-9E18-4472-DDD3-91729133D49A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3901C8-9E72-46A1-1D6E-78F81AB82D4F}"/>
              </a:ext>
            </a:extLst>
          </p:cNvPr>
          <p:cNvSpPr txBox="1"/>
          <p:nvPr/>
        </p:nvSpPr>
        <p:spPr>
          <a:xfrm>
            <a:off x="7590181" y="1087652"/>
            <a:ext cx="2154436" cy="40426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月落乌啼霜满天</a:t>
            </a:r>
            <a:endParaRPr lang="en-US" altLang="zh-CN" sz="3200" spc="600" dirty="0">
              <a:solidFill>
                <a:schemeClr val="tx1">
                  <a:lumMod val="85000"/>
                  <a:lumOff val="1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江枫渔火对愁眠</a:t>
            </a:r>
            <a:endParaRPr lang="en-US" altLang="zh-CN" sz="3200" spc="600" dirty="0">
              <a:solidFill>
                <a:schemeClr val="tx1">
                  <a:lumMod val="85000"/>
                  <a:lumOff val="1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姑苏城外寒山寺</a:t>
            </a:r>
            <a:endParaRPr lang="en-US" altLang="zh-CN" sz="3200" spc="600" dirty="0">
              <a:solidFill>
                <a:schemeClr val="tx1">
                  <a:lumMod val="85000"/>
                  <a:lumOff val="1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夜半钟声到客船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5B34D3-CA95-DE73-0AE2-DFB7AD85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55" y="125720"/>
            <a:ext cx="5525271" cy="6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50402" y="-1130551"/>
            <a:ext cx="6579429" cy="7026414"/>
            <a:chOff x="3275515" y="-401302"/>
            <a:chExt cx="6173364" cy="659276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5515" y="1356971"/>
              <a:ext cx="2281553" cy="32881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282142">
              <a:off x="4907967" y="-394981"/>
              <a:ext cx="2768600" cy="275595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9679" y="1336633"/>
              <a:ext cx="2489200" cy="299462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356245">
              <a:off x="4996867" y="3386856"/>
              <a:ext cx="2590800" cy="3018407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874" r="25203"/>
          <a:stretch>
            <a:fillRect/>
          </a:stretch>
        </p:blipFill>
        <p:spPr>
          <a:xfrm>
            <a:off x="4149019" y="-50025"/>
            <a:ext cx="3914981" cy="701040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 amt="30000"/>
          </a:blip>
          <a:srcRect/>
          <a:stretch>
            <a:fillRect/>
          </a:stretch>
        </p:blipFill>
        <p:spPr>
          <a:xfrm>
            <a:off x="4138225" y="-50165"/>
            <a:ext cx="3914981" cy="6341115"/>
          </a:xfrm>
          <a:custGeom>
            <a:avLst/>
            <a:gdLst>
              <a:gd name="connsiteX0" fmla="*/ 0 w 3914981"/>
              <a:gd name="connsiteY0" fmla="*/ 0 h 6341115"/>
              <a:gd name="connsiteX1" fmla="*/ 3914981 w 3914981"/>
              <a:gd name="connsiteY1" fmla="*/ 0 h 6341115"/>
              <a:gd name="connsiteX2" fmla="*/ 3914981 w 3914981"/>
              <a:gd name="connsiteY2" fmla="*/ 6341115 h 6341115"/>
              <a:gd name="connsiteX3" fmla="*/ 0 w 3914981"/>
              <a:gd name="connsiteY3" fmla="*/ 6341115 h 634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981" h="6341115">
                <a:moveTo>
                  <a:pt x="0" y="0"/>
                </a:moveTo>
                <a:lnTo>
                  <a:pt x="3914981" y="0"/>
                </a:lnTo>
                <a:lnTo>
                  <a:pt x="3914981" y="6341115"/>
                </a:lnTo>
                <a:lnTo>
                  <a:pt x="0" y="6341115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7345">
            <a:off x="9545319" y="940505"/>
            <a:ext cx="2159000" cy="31115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3042" y="1666784"/>
            <a:ext cx="2008349" cy="612000"/>
            <a:chOff x="6771138" y="895894"/>
            <a:chExt cx="2008349" cy="612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 rot="16200000">
              <a:off x="6649125" y="1017906"/>
              <a:ext cx="612000" cy="36797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 rot="16200000" flipV="1">
              <a:off x="8289499" y="1017906"/>
              <a:ext cx="612000" cy="36797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53218" y="895894"/>
            <a:ext cx="2008349" cy="612000"/>
            <a:chOff x="6771138" y="895894"/>
            <a:chExt cx="2008349" cy="612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 rot="16200000">
              <a:off x="6649125" y="1017906"/>
              <a:ext cx="612000" cy="3679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 rot="16200000" flipV="1">
              <a:off x="8289499" y="1017906"/>
              <a:ext cx="612000" cy="36797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429385" y="447675"/>
            <a:ext cx="990957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Zheng can be use in ensemble/orchestra/band/and solo.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mmexport15590623798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20000">
            <a:off x="1384935" y="2256790"/>
            <a:ext cx="6616065" cy="3721735"/>
          </a:xfrm>
          <a:prstGeom prst="rect">
            <a:avLst/>
          </a:prstGeom>
        </p:spPr>
      </p:pic>
      <p:pic>
        <p:nvPicPr>
          <p:cNvPr id="7" name="图片 6" descr="mmexport15747654461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40000">
            <a:off x="5266055" y="1891665"/>
            <a:ext cx="6129020" cy="4086225"/>
          </a:xfrm>
          <a:prstGeom prst="rect">
            <a:avLst/>
          </a:prstGeom>
        </p:spPr>
      </p:pic>
      <p:pic>
        <p:nvPicPr>
          <p:cNvPr id="9" name="图片 8" descr="mmexport15747645112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80000">
            <a:off x="978535" y="1901190"/>
            <a:ext cx="5967095" cy="3804285"/>
          </a:xfrm>
          <a:prstGeom prst="rect">
            <a:avLst/>
          </a:prstGeom>
        </p:spPr>
      </p:pic>
      <p:pic>
        <p:nvPicPr>
          <p:cNvPr id="11" name="图片 10" descr="mmexport157476591770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00000">
            <a:off x="2783205" y="1666875"/>
            <a:ext cx="7225665" cy="48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650" y="-59055"/>
            <a:ext cx="755015" cy="4658995"/>
          </a:xfrm>
        </p:spPr>
        <p:txBody>
          <a:bodyPr/>
          <a:lstStyle/>
          <a:p>
            <a:r>
              <a:rPr kumimoji="1" lang="en-US" altLang="zh-CN" sz="3200" dirty="0">
                <a:sym typeface="+mn-ea"/>
              </a:rPr>
              <a:t>Shape</a:t>
            </a:r>
            <a:endParaRPr kumimoji="1" lang="en-US" altLang="zh-CN" sz="2800" dirty="0"/>
          </a:p>
        </p:txBody>
      </p:sp>
      <p:sp>
        <p:nvSpPr>
          <p:cNvPr id="5" name="矩形 4"/>
          <p:cNvSpPr/>
          <p:nvPr/>
        </p:nvSpPr>
        <p:spPr>
          <a:xfrm>
            <a:off x="-283779" y="3429000"/>
            <a:ext cx="12975020" cy="3555124"/>
          </a:xfrm>
          <a:prstGeom prst="rect">
            <a:avLst/>
          </a:prstGeom>
          <a:solidFill>
            <a:srgbClr val="C0B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10465354" y="1078109"/>
            <a:ext cx="914400" cy="4494252"/>
          </a:xfrm>
        </p:spPr>
        <p:txBody>
          <a:bodyPr/>
          <a:lstStyle/>
          <a:p>
            <a:r>
              <a:rPr kumimoji="1" lang="zh-CN" altLang="en-US" dirty="0"/>
              <a:t>筝的形状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4476" y="567628"/>
            <a:ext cx="1829474" cy="58477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kumimoji="1" lang="en-US" sz="3200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Shape</a:t>
            </a:r>
            <a:endParaRPr kumimoji="1" lang="en-US" sz="3200" b="1" dirty="0">
              <a:solidFill>
                <a:srgbClr val="49382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10674102" y="4599031"/>
            <a:ext cx="1982718" cy="1897133"/>
          </a:xfrm>
          <a:prstGeom prst="rect">
            <a:avLst/>
          </a:prstGeom>
        </p:spPr>
      </p:pic>
      <p:sp>
        <p:nvSpPr>
          <p:cNvPr id="17" name="竖排文字占位符 3"/>
          <p:cNvSpPr txBox="1"/>
          <p:nvPr/>
        </p:nvSpPr>
        <p:spPr>
          <a:xfrm>
            <a:off x="11170920" y="50910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kern="1200">
                <a:solidFill>
                  <a:schemeClr val="bg1">
                    <a:alpha val="46000"/>
                  </a:schemeClr>
                </a:solidFill>
                <a:latin typeface="DFRareBook-Magnolia SC2 W3" panose="02020309000000000000" pitchFamily="49" charset="-122"/>
                <a:ea typeface="DFRareBook-Magnolia SC2 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二</a:t>
            </a:r>
          </a:p>
        </p:txBody>
      </p:sp>
      <p:pic>
        <p:nvPicPr>
          <p:cNvPr id="7" name="图片 6" descr="C:\Users\lyx\Desktop\手绘.jpg手绘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3711" y="1299489"/>
            <a:ext cx="6842945" cy="54180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330200">
              <a:schemeClr val="accent2">
                <a:lumMod val="50000"/>
                <a:alpha val="20000"/>
              </a:schemeClr>
            </a:glow>
            <a:softEdge rad="63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421D5-30F8-A550-F036-B03121178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171" y="1476092"/>
            <a:ext cx="3694417" cy="20581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9EE5EE3-E7BE-8E0C-FAE5-AE6881776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850" y="3865470"/>
            <a:ext cx="3692738" cy="223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二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569" y="-58906"/>
            <a:ext cx="754971" cy="4288006"/>
          </a:xfrm>
        </p:spPr>
        <p:txBody>
          <a:bodyPr/>
          <a:lstStyle/>
          <a:p>
            <a:r>
              <a:rPr kumimoji="1" lang="en-US" altLang="zh-CN" dirty="0"/>
              <a:t>Shape</a:t>
            </a:r>
          </a:p>
          <a:p>
            <a:endParaRPr kumimoji="1" lang="zh-CN" altLang="en-US" dirty="0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10335814" y="1890909"/>
            <a:ext cx="914400" cy="3643116"/>
          </a:xfrm>
        </p:spPr>
        <p:txBody>
          <a:bodyPr/>
          <a:lstStyle/>
          <a:p>
            <a:r>
              <a:rPr kumimoji="1" lang="zh-CN" altLang="en-US" dirty="0"/>
              <a:t>筝的形状</a:t>
            </a:r>
          </a:p>
        </p:txBody>
      </p:sp>
      <p:sp>
        <p:nvSpPr>
          <p:cNvPr id="17" name="任意形状 16"/>
          <p:cNvSpPr/>
          <p:nvPr/>
        </p:nvSpPr>
        <p:spPr>
          <a:xfrm rot="8100000">
            <a:off x="649872" y="782199"/>
            <a:ext cx="1741170" cy="1741702"/>
          </a:xfrm>
          <a:custGeom>
            <a:avLst/>
            <a:gdLst>
              <a:gd name="connsiteX0" fmla="*/ 527062 w 1741170"/>
              <a:gd name="connsiteY0" fmla="*/ 1213777 h 1741702"/>
              <a:gd name="connsiteX1" fmla="*/ 0 w 1741170"/>
              <a:gd name="connsiteY1" fmla="*/ 88075 h 1741702"/>
              <a:gd name="connsiteX2" fmla="*/ 967658 w 1741170"/>
              <a:gd name="connsiteY2" fmla="*/ 0 h 1741702"/>
              <a:gd name="connsiteX3" fmla="*/ 978997 w 1741170"/>
              <a:gd name="connsiteY3" fmla="*/ 88967 h 1741702"/>
              <a:gd name="connsiteX4" fmla="*/ 1194418 w 1741170"/>
              <a:gd name="connsiteY4" fmla="*/ 508459 h 1741702"/>
              <a:gd name="connsiteX5" fmla="*/ 1715024 w 1741170"/>
              <a:gd name="connsiteY5" fmla="*/ 772801 h 1741702"/>
              <a:gd name="connsiteX6" fmla="*/ 1741170 w 1741170"/>
              <a:gd name="connsiteY6" fmla="*/ 774189 h 1741702"/>
              <a:gd name="connsiteX7" fmla="*/ 1652361 w 1741170"/>
              <a:gd name="connsiteY7" fmla="*/ 1741702 h 1741702"/>
              <a:gd name="connsiteX8" fmla="*/ 527062 w 1741170"/>
              <a:gd name="connsiteY8" fmla="*/ 1213777 h 17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170" h="1741702">
                <a:moveTo>
                  <a:pt x="527062" y="1213777"/>
                </a:moveTo>
                <a:cubicBezTo>
                  <a:pt x="233647" y="920137"/>
                  <a:pt x="39939" y="526868"/>
                  <a:pt x="0" y="88075"/>
                </a:cubicBezTo>
                <a:lnTo>
                  <a:pt x="967658" y="0"/>
                </a:lnTo>
                <a:lnTo>
                  <a:pt x="978997" y="88967"/>
                </a:lnTo>
                <a:cubicBezTo>
                  <a:pt x="1009569" y="243280"/>
                  <a:pt x="1082579" y="389185"/>
                  <a:pt x="1194418" y="508459"/>
                </a:cubicBezTo>
                <a:cubicBezTo>
                  <a:pt x="1334217" y="657551"/>
                  <a:pt x="1519441" y="748773"/>
                  <a:pt x="1715024" y="772801"/>
                </a:cubicBezTo>
                <a:lnTo>
                  <a:pt x="1741170" y="774189"/>
                </a:lnTo>
                <a:lnTo>
                  <a:pt x="1652361" y="1741702"/>
                </a:lnTo>
                <a:cubicBezTo>
                  <a:pt x="1213598" y="1701427"/>
                  <a:pt x="820477" y="1507417"/>
                  <a:pt x="527062" y="1213777"/>
                </a:cubicBezTo>
                <a:close/>
              </a:path>
            </a:pathLst>
          </a:custGeom>
          <a:noFill/>
          <a:ln w="508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9" name="任意形状 18"/>
          <p:cNvSpPr/>
          <p:nvPr/>
        </p:nvSpPr>
        <p:spPr>
          <a:xfrm rot="8100000">
            <a:off x="772537" y="911634"/>
            <a:ext cx="1495840" cy="1482484"/>
          </a:xfrm>
          <a:custGeom>
            <a:avLst/>
            <a:gdLst>
              <a:gd name="connsiteX0" fmla="*/ 451689 w 1495840"/>
              <a:gd name="connsiteY0" fmla="*/ 1006342 h 1482484"/>
              <a:gd name="connsiteX1" fmla="*/ 0 w 1495840"/>
              <a:gd name="connsiteY1" fmla="*/ 69836 h 1482484"/>
              <a:gd name="connsiteX2" fmla="*/ 744511 w 1495840"/>
              <a:gd name="connsiteY2" fmla="*/ 0 h 1482484"/>
              <a:gd name="connsiteX3" fmla="*/ 997805 w 1495840"/>
              <a:gd name="connsiteY3" fmla="*/ 472667 h 1482484"/>
              <a:gd name="connsiteX4" fmla="*/ 1495840 w 1495840"/>
              <a:gd name="connsiteY4" fmla="*/ 755962 h 1482484"/>
              <a:gd name="connsiteX5" fmla="*/ 1419542 w 1495840"/>
              <a:gd name="connsiteY5" fmla="*/ 1482484 h 1482484"/>
              <a:gd name="connsiteX6" fmla="*/ 451689 w 1495840"/>
              <a:gd name="connsiteY6" fmla="*/ 1006342 h 148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840" h="1482484">
                <a:moveTo>
                  <a:pt x="451689" y="1006342"/>
                </a:moveTo>
                <a:cubicBezTo>
                  <a:pt x="215099" y="770901"/>
                  <a:pt x="39938" y="508629"/>
                  <a:pt x="0" y="69836"/>
                </a:cubicBezTo>
                <a:lnTo>
                  <a:pt x="744511" y="0"/>
                </a:lnTo>
                <a:cubicBezTo>
                  <a:pt x="758313" y="142187"/>
                  <a:pt x="872584" y="346673"/>
                  <a:pt x="997805" y="472667"/>
                </a:cubicBezTo>
                <a:cubicBezTo>
                  <a:pt x="1123026" y="598661"/>
                  <a:pt x="1330488" y="722787"/>
                  <a:pt x="1495840" y="755962"/>
                </a:cubicBezTo>
                <a:lnTo>
                  <a:pt x="1419542" y="1482484"/>
                </a:lnTo>
                <a:cubicBezTo>
                  <a:pt x="980780" y="1442209"/>
                  <a:pt x="688280" y="1241784"/>
                  <a:pt x="451689" y="1006342"/>
                </a:cubicBezTo>
                <a:close/>
              </a:path>
            </a:pathLst>
          </a:custGeom>
          <a:blipFill dpi="0" rotWithShape="0">
            <a:blip r:embed="rId3"/>
            <a:srcRect/>
            <a:tile tx="76200" ty="-254000" sx="20000" sy="20000" flip="none" algn="l"/>
          </a:blipFill>
          <a:ln w="254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21" name="直线连接符 20"/>
          <p:cNvCxnSpPr/>
          <p:nvPr/>
        </p:nvCxnSpPr>
        <p:spPr>
          <a:xfrm>
            <a:off x="1709259" y="1254948"/>
            <a:ext cx="57600" cy="93600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/>
        </p:nvCxnSpPr>
        <p:spPr>
          <a:xfrm flipH="1" flipV="1">
            <a:off x="1948815" y="1254760"/>
            <a:ext cx="95250" cy="93345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 flipV="1">
            <a:off x="1473418" y="1890839"/>
            <a:ext cx="93518" cy="67542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/>
          <p:cNvCxnSpPr/>
          <p:nvPr/>
        </p:nvCxnSpPr>
        <p:spPr>
          <a:xfrm flipH="1" flipV="1">
            <a:off x="2272826" y="1818449"/>
            <a:ext cx="95564" cy="72262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 flipV="1">
            <a:off x="2272932" y="1932910"/>
            <a:ext cx="0" cy="89776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任意形状 62"/>
          <p:cNvSpPr/>
          <p:nvPr/>
        </p:nvSpPr>
        <p:spPr>
          <a:xfrm rot="8100000">
            <a:off x="3588214" y="768864"/>
            <a:ext cx="1741170" cy="1741702"/>
          </a:xfrm>
          <a:custGeom>
            <a:avLst/>
            <a:gdLst>
              <a:gd name="connsiteX0" fmla="*/ 527062 w 1741170"/>
              <a:gd name="connsiteY0" fmla="*/ 1213777 h 1741702"/>
              <a:gd name="connsiteX1" fmla="*/ 0 w 1741170"/>
              <a:gd name="connsiteY1" fmla="*/ 88075 h 1741702"/>
              <a:gd name="connsiteX2" fmla="*/ 967658 w 1741170"/>
              <a:gd name="connsiteY2" fmla="*/ 0 h 1741702"/>
              <a:gd name="connsiteX3" fmla="*/ 978997 w 1741170"/>
              <a:gd name="connsiteY3" fmla="*/ 88967 h 1741702"/>
              <a:gd name="connsiteX4" fmla="*/ 1194418 w 1741170"/>
              <a:gd name="connsiteY4" fmla="*/ 508459 h 1741702"/>
              <a:gd name="connsiteX5" fmla="*/ 1715024 w 1741170"/>
              <a:gd name="connsiteY5" fmla="*/ 772801 h 1741702"/>
              <a:gd name="connsiteX6" fmla="*/ 1741170 w 1741170"/>
              <a:gd name="connsiteY6" fmla="*/ 774189 h 1741702"/>
              <a:gd name="connsiteX7" fmla="*/ 1652361 w 1741170"/>
              <a:gd name="connsiteY7" fmla="*/ 1741702 h 1741702"/>
              <a:gd name="connsiteX8" fmla="*/ 527062 w 1741170"/>
              <a:gd name="connsiteY8" fmla="*/ 1213777 h 17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170" h="1741702">
                <a:moveTo>
                  <a:pt x="527062" y="1213777"/>
                </a:moveTo>
                <a:cubicBezTo>
                  <a:pt x="233647" y="920137"/>
                  <a:pt x="39939" y="526868"/>
                  <a:pt x="0" y="88075"/>
                </a:cubicBezTo>
                <a:lnTo>
                  <a:pt x="967658" y="0"/>
                </a:lnTo>
                <a:lnTo>
                  <a:pt x="978997" y="88967"/>
                </a:lnTo>
                <a:cubicBezTo>
                  <a:pt x="1009569" y="243280"/>
                  <a:pt x="1082579" y="389185"/>
                  <a:pt x="1194418" y="508459"/>
                </a:cubicBezTo>
                <a:cubicBezTo>
                  <a:pt x="1334217" y="657551"/>
                  <a:pt x="1519441" y="748773"/>
                  <a:pt x="1715024" y="772801"/>
                </a:cubicBezTo>
                <a:lnTo>
                  <a:pt x="1741170" y="774189"/>
                </a:lnTo>
                <a:lnTo>
                  <a:pt x="1652361" y="1741702"/>
                </a:lnTo>
                <a:cubicBezTo>
                  <a:pt x="1213598" y="1701427"/>
                  <a:pt x="820477" y="1507417"/>
                  <a:pt x="527062" y="1213777"/>
                </a:cubicBezTo>
                <a:close/>
              </a:path>
            </a:pathLst>
          </a:custGeom>
          <a:noFill/>
          <a:ln w="508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4" name="任意形状 63"/>
          <p:cNvSpPr/>
          <p:nvPr/>
        </p:nvSpPr>
        <p:spPr>
          <a:xfrm rot="8100000">
            <a:off x="3711514" y="911634"/>
            <a:ext cx="1495840" cy="1482484"/>
          </a:xfrm>
          <a:custGeom>
            <a:avLst/>
            <a:gdLst>
              <a:gd name="connsiteX0" fmla="*/ 451689 w 1495840"/>
              <a:gd name="connsiteY0" fmla="*/ 1006342 h 1482484"/>
              <a:gd name="connsiteX1" fmla="*/ 0 w 1495840"/>
              <a:gd name="connsiteY1" fmla="*/ 69836 h 1482484"/>
              <a:gd name="connsiteX2" fmla="*/ 744511 w 1495840"/>
              <a:gd name="connsiteY2" fmla="*/ 0 h 1482484"/>
              <a:gd name="connsiteX3" fmla="*/ 997805 w 1495840"/>
              <a:gd name="connsiteY3" fmla="*/ 472667 h 1482484"/>
              <a:gd name="connsiteX4" fmla="*/ 1495840 w 1495840"/>
              <a:gd name="connsiteY4" fmla="*/ 755962 h 1482484"/>
              <a:gd name="connsiteX5" fmla="*/ 1419542 w 1495840"/>
              <a:gd name="connsiteY5" fmla="*/ 1482484 h 1482484"/>
              <a:gd name="connsiteX6" fmla="*/ 451689 w 1495840"/>
              <a:gd name="connsiteY6" fmla="*/ 1006342 h 148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840" h="1482484">
                <a:moveTo>
                  <a:pt x="451689" y="1006342"/>
                </a:moveTo>
                <a:cubicBezTo>
                  <a:pt x="215099" y="770901"/>
                  <a:pt x="39938" y="508629"/>
                  <a:pt x="0" y="69836"/>
                </a:cubicBezTo>
                <a:lnTo>
                  <a:pt x="744511" y="0"/>
                </a:lnTo>
                <a:cubicBezTo>
                  <a:pt x="758313" y="142187"/>
                  <a:pt x="872584" y="346673"/>
                  <a:pt x="997805" y="472667"/>
                </a:cubicBezTo>
                <a:cubicBezTo>
                  <a:pt x="1123026" y="598661"/>
                  <a:pt x="1330488" y="722787"/>
                  <a:pt x="1495840" y="755962"/>
                </a:cubicBezTo>
                <a:lnTo>
                  <a:pt x="1419542" y="1482484"/>
                </a:lnTo>
                <a:cubicBezTo>
                  <a:pt x="980780" y="1442209"/>
                  <a:pt x="688280" y="1241784"/>
                  <a:pt x="451689" y="1006342"/>
                </a:cubicBez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tile tx="76200" ty="-254000" sx="40000" sy="40000" flip="none" algn="l"/>
          </a:blipFill>
          <a:ln w="254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65" name="直线连接符 64"/>
          <p:cNvCxnSpPr/>
          <p:nvPr/>
        </p:nvCxnSpPr>
        <p:spPr>
          <a:xfrm>
            <a:off x="4648236" y="1254948"/>
            <a:ext cx="57600" cy="93600"/>
          </a:xfrm>
          <a:prstGeom prst="line">
            <a:avLst/>
          </a:prstGeom>
          <a:ln w="254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线连接符 65"/>
          <p:cNvCxnSpPr/>
          <p:nvPr/>
        </p:nvCxnSpPr>
        <p:spPr>
          <a:xfrm flipV="1">
            <a:off x="4563745" y="1161415"/>
            <a:ext cx="142240" cy="93345"/>
          </a:xfrm>
          <a:prstGeom prst="line">
            <a:avLst/>
          </a:prstGeom>
          <a:ln w="254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/>
        </p:nvCxnSpPr>
        <p:spPr>
          <a:xfrm flipV="1">
            <a:off x="4412395" y="1890839"/>
            <a:ext cx="93518" cy="67542"/>
          </a:xfrm>
          <a:prstGeom prst="line">
            <a:avLst/>
          </a:prstGeom>
          <a:ln w="254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线连接符 67"/>
          <p:cNvCxnSpPr/>
          <p:nvPr/>
        </p:nvCxnSpPr>
        <p:spPr>
          <a:xfrm flipV="1">
            <a:off x="5042535" y="1818640"/>
            <a:ext cx="0" cy="72390"/>
          </a:xfrm>
          <a:prstGeom prst="line">
            <a:avLst/>
          </a:prstGeom>
          <a:ln w="254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线连接符 68"/>
          <p:cNvCxnSpPr/>
          <p:nvPr/>
        </p:nvCxnSpPr>
        <p:spPr>
          <a:xfrm flipH="1" flipV="1">
            <a:off x="3538220" y="1818640"/>
            <a:ext cx="22860" cy="144780"/>
          </a:xfrm>
          <a:prstGeom prst="line">
            <a:avLst/>
          </a:prstGeom>
          <a:ln w="254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任意形状 70"/>
          <p:cNvSpPr/>
          <p:nvPr/>
        </p:nvSpPr>
        <p:spPr>
          <a:xfrm rot="8100000">
            <a:off x="7327927" y="768864"/>
            <a:ext cx="1741170" cy="1741702"/>
          </a:xfrm>
          <a:custGeom>
            <a:avLst/>
            <a:gdLst>
              <a:gd name="connsiteX0" fmla="*/ 527062 w 1741170"/>
              <a:gd name="connsiteY0" fmla="*/ 1213777 h 1741702"/>
              <a:gd name="connsiteX1" fmla="*/ 0 w 1741170"/>
              <a:gd name="connsiteY1" fmla="*/ 88075 h 1741702"/>
              <a:gd name="connsiteX2" fmla="*/ 967658 w 1741170"/>
              <a:gd name="connsiteY2" fmla="*/ 0 h 1741702"/>
              <a:gd name="connsiteX3" fmla="*/ 978997 w 1741170"/>
              <a:gd name="connsiteY3" fmla="*/ 88967 h 1741702"/>
              <a:gd name="connsiteX4" fmla="*/ 1194418 w 1741170"/>
              <a:gd name="connsiteY4" fmla="*/ 508459 h 1741702"/>
              <a:gd name="connsiteX5" fmla="*/ 1715024 w 1741170"/>
              <a:gd name="connsiteY5" fmla="*/ 772801 h 1741702"/>
              <a:gd name="connsiteX6" fmla="*/ 1741170 w 1741170"/>
              <a:gd name="connsiteY6" fmla="*/ 774189 h 1741702"/>
              <a:gd name="connsiteX7" fmla="*/ 1652361 w 1741170"/>
              <a:gd name="connsiteY7" fmla="*/ 1741702 h 1741702"/>
              <a:gd name="connsiteX8" fmla="*/ 527062 w 1741170"/>
              <a:gd name="connsiteY8" fmla="*/ 1213777 h 17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170" h="1741702">
                <a:moveTo>
                  <a:pt x="527062" y="1213777"/>
                </a:moveTo>
                <a:cubicBezTo>
                  <a:pt x="233647" y="920137"/>
                  <a:pt x="39939" y="526868"/>
                  <a:pt x="0" y="88075"/>
                </a:cubicBezTo>
                <a:lnTo>
                  <a:pt x="967658" y="0"/>
                </a:lnTo>
                <a:lnTo>
                  <a:pt x="978997" y="88967"/>
                </a:lnTo>
                <a:cubicBezTo>
                  <a:pt x="1009569" y="243280"/>
                  <a:pt x="1082579" y="389185"/>
                  <a:pt x="1194418" y="508459"/>
                </a:cubicBezTo>
                <a:cubicBezTo>
                  <a:pt x="1334217" y="657551"/>
                  <a:pt x="1519441" y="748773"/>
                  <a:pt x="1715024" y="772801"/>
                </a:cubicBezTo>
                <a:lnTo>
                  <a:pt x="1741170" y="774189"/>
                </a:lnTo>
                <a:lnTo>
                  <a:pt x="1652361" y="1741702"/>
                </a:lnTo>
                <a:cubicBezTo>
                  <a:pt x="1213598" y="1701427"/>
                  <a:pt x="820477" y="1507417"/>
                  <a:pt x="527062" y="1213777"/>
                </a:cubicBezTo>
                <a:close/>
              </a:path>
            </a:pathLst>
          </a:custGeom>
          <a:noFill/>
          <a:ln w="508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2" name="任意形状 71"/>
          <p:cNvSpPr/>
          <p:nvPr/>
        </p:nvSpPr>
        <p:spPr>
          <a:xfrm rot="8100000">
            <a:off x="7450592" y="910999"/>
            <a:ext cx="1495840" cy="1482484"/>
          </a:xfrm>
          <a:custGeom>
            <a:avLst/>
            <a:gdLst>
              <a:gd name="connsiteX0" fmla="*/ 451689 w 1495840"/>
              <a:gd name="connsiteY0" fmla="*/ 1006342 h 1482484"/>
              <a:gd name="connsiteX1" fmla="*/ 0 w 1495840"/>
              <a:gd name="connsiteY1" fmla="*/ 69836 h 1482484"/>
              <a:gd name="connsiteX2" fmla="*/ 744511 w 1495840"/>
              <a:gd name="connsiteY2" fmla="*/ 0 h 1482484"/>
              <a:gd name="connsiteX3" fmla="*/ 997805 w 1495840"/>
              <a:gd name="connsiteY3" fmla="*/ 472667 h 1482484"/>
              <a:gd name="connsiteX4" fmla="*/ 1495840 w 1495840"/>
              <a:gd name="connsiteY4" fmla="*/ 755962 h 1482484"/>
              <a:gd name="connsiteX5" fmla="*/ 1419542 w 1495840"/>
              <a:gd name="connsiteY5" fmla="*/ 1482484 h 1482484"/>
              <a:gd name="connsiteX6" fmla="*/ 451689 w 1495840"/>
              <a:gd name="connsiteY6" fmla="*/ 1006342 h 148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840" h="1482484">
                <a:moveTo>
                  <a:pt x="451689" y="1006342"/>
                </a:moveTo>
                <a:cubicBezTo>
                  <a:pt x="215099" y="770901"/>
                  <a:pt x="39938" y="508629"/>
                  <a:pt x="0" y="69836"/>
                </a:cubicBezTo>
                <a:lnTo>
                  <a:pt x="744511" y="0"/>
                </a:lnTo>
                <a:cubicBezTo>
                  <a:pt x="758313" y="142187"/>
                  <a:pt x="872584" y="346673"/>
                  <a:pt x="997805" y="472667"/>
                </a:cubicBezTo>
                <a:cubicBezTo>
                  <a:pt x="1123026" y="598661"/>
                  <a:pt x="1330488" y="722787"/>
                  <a:pt x="1495840" y="755962"/>
                </a:cubicBezTo>
                <a:lnTo>
                  <a:pt x="1419542" y="1482484"/>
                </a:lnTo>
                <a:cubicBezTo>
                  <a:pt x="980780" y="1442209"/>
                  <a:pt x="688280" y="1241784"/>
                  <a:pt x="451689" y="1006342"/>
                </a:cubicBezTo>
                <a:close/>
              </a:path>
            </a:pathLst>
          </a:custGeom>
          <a:blipFill dpi="0" rotWithShape="0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tile tx="76200" ty="0" sx="80000" sy="80000" flip="none" algn="ctr"/>
          </a:blipFill>
          <a:ln w="254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7587214" y="1254948"/>
            <a:ext cx="57600" cy="93600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线连接符 73"/>
          <p:cNvCxnSpPr/>
          <p:nvPr/>
        </p:nvCxnSpPr>
        <p:spPr>
          <a:xfrm flipH="1">
            <a:off x="8778705" y="1254948"/>
            <a:ext cx="57600" cy="93600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线连接符 74"/>
          <p:cNvCxnSpPr/>
          <p:nvPr/>
        </p:nvCxnSpPr>
        <p:spPr>
          <a:xfrm flipV="1">
            <a:off x="7351373" y="1890839"/>
            <a:ext cx="93518" cy="67542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/>
        </p:nvCxnSpPr>
        <p:spPr>
          <a:xfrm flipH="1" flipV="1">
            <a:off x="8958501" y="1890839"/>
            <a:ext cx="95564" cy="72262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/>
        </p:nvCxnSpPr>
        <p:spPr>
          <a:xfrm flipV="1">
            <a:off x="8198512" y="2022445"/>
            <a:ext cx="0" cy="89776"/>
          </a:xfrm>
          <a:prstGeom prst="line">
            <a:avLst/>
          </a:prstGeom>
          <a:ln w="254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3600242" y="2639197"/>
            <a:ext cx="171775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Mongolian </a:t>
            </a:r>
            <a:r>
              <a:rPr kumimoji="1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yatga</a:t>
            </a: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👇</a:t>
            </a:r>
          </a:p>
        </p:txBody>
      </p:sp>
      <p:cxnSp>
        <p:nvCxnSpPr>
          <p:cNvPr id="79" name="直线连接符 78"/>
          <p:cNvCxnSpPr/>
          <p:nvPr/>
        </p:nvCxnSpPr>
        <p:spPr>
          <a:xfrm>
            <a:off x="7525223" y="3259565"/>
            <a:ext cx="1842127" cy="0"/>
          </a:xfrm>
          <a:prstGeom prst="line">
            <a:avLst/>
          </a:prstGeom>
          <a:ln w="12700">
            <a:solidFill>
              <a:srgbClr val="49382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/>
          <p:cNvSpPr txBox="1"/>
          <p:nvPr/>
        </p:nvSpPr>
        <p:spPr>
          <a:xfrm>
            <a:off x="7644658" y="2407422"/>
            <a:ext cx="171775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altLang="en-US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Korean 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gayageum</a:t>
            </a: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👆</a:t>
            </a:r>
          </a:p>
        </p:txBody>
      </p:sp>
      <p:cxnSp>
        <p:nvCxnSpPr>
          <p:cNvPr id="85" name="直线连接符 84"/>
          <p:cNvCxnSpPr/>
          <p:nvPr/>
        </p:nvCxnSpPr>
        <p:spPr>
          <a:xfrm>
            <a:off x="3538159" y="3431015"/>
            <a:ext cx="1842127" cy="0"/>
          </a:xfrm>
          <a:prstGeom prst="line">
            <a:avLst/>
          </a:prstGeom>
          <a:ln w="12700">
            <a:solidFill>
              <a:srgbClr val="49382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635361" y="2639197"/>
            <a:ext cx="171775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altLang="en-US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Japanese 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koto</a:t>
            </a: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👇</a:t>
            </a:r>
          </a:p>
        </p:txBody>
      </p:sp>
      <p:cxnSp>
        <p:nvCxnSpPr>
          <p:cNvPr id="88" name="直线连接符 87"/>
          <p:cNvCxnSpPr/>
          <p:nvPr/>
        </p:nvCxnSpPr>
        <p:spPr>
          <a:xfrm>
            <a:off x="731292" y="3431015"/>
            <a:ext cx="1842127" cy="0"/>
          </a:xfrm>
          <a:prstGeom prst="line">
            <a:avLst/>
          </a:prstGeom>
          <a:ln w="12700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35635" y="408305"/>
            <a:ext cx="315663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en-US" altLang="zh-CN" sz="36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Z</a:t>
            </a:r>
            <a:r>
              <a:rPr lang="en-US" altLang="zh-CN" sz="36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heng in </a:t>
            </a:r>
            <a:r>
              <a:rPr lang="en-US" altLang="zh-CN" sz="36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A</a:t>
            </a:r>
            <a:r>
              <a:rPr lang="en-US" altLang="zh-CN" sz="3600" b="1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sia </a:t>
            </a:r>
          </a:p>
        </p:txBody>
      </p:sp>
      <p:pic>
        <p:nvPicPr>
          <p:cNvPr id="7" name="图片 6" descr="Japanese_Kot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40" y="3648710"/>
            <a:ext cx="2491740" cy="1774190"/>
          </a:xfrm>
          <a:prstGeom prst="rect">
            <a:avLst/>
          </a:prstGeom>
          <a:effectLst>
            <a:glow rad="228600">
              <a:srgbClr val="8F6F58">
                <a:alpha val="40000"/>
              </a:srgbClr>
            </a:glow>
          </a:effectLst>
        </p:spPr>
      </p:pic>
      <p:pic>
        <p:nvPicPr>
          <p:cNvPr id="8" name="图片 7" descr="Sanjo_gayageu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755" y="899160"/>
            <a:ext cx="3749675" cy="1508125"/>
          </a:xfrm>
          <a:prstGeom prst="rect">
            <a:avLst/>
          </a:prstGeom>
          <a:effectLst>
            <a:glow rad="228600">
              <a:srgbClr val="8F6F58">
                <a:alpha val="40000"/>
              </a:srgbClr>
            </a:glow>
          </a:effectLst>
        </p:spPr>
      </p:pic>
      <p:pic>
        <p:nvPicPr>
          <p:cNvPr id="9" name="图片 8" descr="1024px-Yatg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6885" y="3648710"/>
            <a:ext cx="2884805" cy="1736090"/>
          </a:xfrm>
          <a:prstGeom prst="rect">
            <a:avLst/>
          </a:prstGeom>
          <a:effectLst>
            <a:glow rad="228600">
              <a:srgbClr val="8F6F58">
                <a:alpha val="40000"/>
              </a:srgbClr>
            </a:glow>
          </a:effectLst>
        </p:spPr>
      </p:pic>
      <p:sp>
        <p:nvSpPr>
          <p:cNvPr id="10" name="文本框 9"/>
          <p:cNvSpPr txBox="1"/>
          <p:nvPr/>
        </p:nvSpPr>
        <p:spPr>
          <a:xfrm>
            <a:off x="7496810" y="3648710"/>
            <a:ext cx="1681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kumimoji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Vietnamese</a:t>
            </a:r>
          </a:p>
          <a:p>
            <a:pPr algn="l"/>
            <a:r>
              <a:rPr kumimoji="1" 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dan </a:t>
            </a:r>
            <a:r>
              <a:rPr kumimoji="1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tranh</a:t>
            </a:r>
            <a:r>
              <a:rPr kumimoji="1" lang="en-US" altLang="zh-CN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kumimoji="1" lang="zh-CN" altLang="en-US" b="1" dirty="0">
                <a:solidFill>
                  <a:srgbClr val="493825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👇</a:t>
            </a:r>
          </a:p>
        </p:txBody>
      </p:sp>
      <p:pic>
        <p:nvPicPr>
          <p:cNvPr id="11" name="图片 10" descr="Dantranh_top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6515" y="4376420"/>
            <a:ext cx="4079875" cy="2038350"/>
          </a:xfrm>
          <a:prstGeom prst="rect">
            <a:avLst/>
          </a:prstGeom>
          <a:effectLst>
            <a:glow rad="228600">
              <a:srgbClr val="8F6F58">
                <a:alpha val="40000"/>
              </a:srgbClr>
            </a:glow>
          </a:effectLst>
        </p:spPr>
      </p:pic>
      <p:cxnSp>
        <p:nvCxnSpPr>
          <p:cNvPr id="12" name="直线连接符 84"/>
          <p:cNvCxnSpPr/>
          <p:nvPr/>
        </p:nvCxnSpPr>
        <p:spPr>
          <a:xfrm>
            <a:off x="7444679" y="4229210"/>
            <a:ext cx="1842127" cy="0"/>
          </a:xfrm>
          <a:prstGeom prst="line">
            <a:avLst/>
          </a:prstGeom>
          <a:ln w="12700">
            <a:solidFill>
              <a:srgbClr val="49382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>
            <a:extLst>
              <a:ext uri="{FF2B5EF4-FFF2-40B4-BE49-F238E27FC236}">
                <a16:creationId xmlns:a16="http://schemas.microsoft.com/office/drawing/2014/main" id="{3B2144ED-F9B9-C52A-24D9-377902034AC4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三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5EBC98-ED1F-0C81-7C59-62F3487DB720}"/>
              </a:ext>
            </a:extLst>
          </p:cNvPr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lang="en-US" altLang="zh-CN" dirty="0"/>
              <a:t>Have a try</a:t>
            </a:r>
            <a:endParaRPr lang="zh-CN" altLang="en-US" dirty="0"/>
          </a:p>
        </p:txBody>
      </p:sp>
      <p:sp>
        <p:nvSpPr>
          <p:cNvPr id="4" name="竖排文字占位符 3">
            <a:extLst>
              <a:ext uri="{FF2B5EF4-FFF2-40B4-BE49-F238E27FC236}">
                <a16:creationId xmlns:a16="http://schemas.microsoft.com/office/drawing/2014/main" id="{004C0284-E3EA-8C14-9190-1B611D28AE45}"/>
              </a:ext>
            </a:extLst>
          </p:cNvPr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r>
              <a:rPr lang="zh-CN" altLang="en-US" dirty="0"/>
              <a:t>试试看吧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C6D23A-3B2C-CACE-1B53-494B3B8A5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10"/>
          <a:stretch/>
        </p:blipFill>
        <p:spPr>
          <a:xfrm>
            <a:off x="4511509" y="636105"/>
            <a:ext cx="3168981" cy="550627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A57D1E3-9EC6-94EF-069E-A88E606011D6}"/>
              </a:ext>
            </a:extLst>
          </p:cNvPr>
          <p:cNvSpPr/>
          <p:nvPr/>
        </p:nvSpPr>
        <p:spPr>
          <a:xfrm>
            <a:off x="5068957" y="725557"/>
            <a:ext cx="1027043" cy="7553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8499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标题：&#10;您的正文已经经简明扼要，字字珠玑。&#10;您的正文已经经简明扼要，字字珠玑。&#10;您的正文已经经简明扼要，字字珠玑。&#10;您的正文已经经简明扼要，字字珠玑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6_121*f*1"/>
  <p:tag name="KSO_WM_TEMPLATE_CATEGORY" val="mixed"/>
  <p:tag name="KSO_WM_TEMPLATE_INDEX" val="20201946"/>
  <p:tag name="KSO_WM_UNIT_LAYERLEVEL" val="1"/>
  <p:tag name="KSO_WM_TAG_VERSION" val="1.0"/>
  <p:tag name="KSO_WM_BEAUTIFY_FLAG" val="#wm#"/>
  <p:tag name="KSO_WM_UNIT_TEXTBOXSTYLE_GUID" val="{529ea253-d91b-4ddb-9de1-e753f5c03fb2}"/>
  <p:tag name="KSO_WM_UNIT_TEXTBOXSTYLE_TEMPLATEID" val="3131935"/>
  <p:tag name="KSO_WM_UNIT_TEXTBOXSTYLE_TYPE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标题：&#10;您的正文已经经简明扼要，字字珠玑。&#10;您的正文已经经简明扼要，字字珠玑。&#10;您的正文已经经简明扼要，字字珠玑。&#10;您的正文已经经简明扼要，字字珠玑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6_121*f*1"/>
  <p:tag name="KSO_WM_TEMPLATE_CATEGORY" val="mixed"/>
  <p:tag name="KSO_WM_TEMPLATE_INDEX" val="20201946"/>
  <p:tag name="KSO_WM_UNIT_LAYERLEVEL" val="1"/>
  <p:tag name="KSO_WM_TAG_VERSION" val="1.0"/>
  <p:tag name="KSO_WM_BEAUTIFY_FLAG" val="#wm#"/>
  <p:tag name="KSO_WM_UNIT_TEXTBOXSTYLE_GUID" val="{529ea253-d91b-4ddb-9de1-e753f5c03fb2}"/>
  <p:tag name="KSO_WM_UNIT_TEXTBOXSTYLE_TEMPLATEID" val="3131935"/>
  <p:tag name="KSO_WM_UNIT_TEXTBOXSTYLE_TYPE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4f85ee6-29e0-4fb6-80bc-b3d7cec5a99b}"/>
  <p:tag name="KSO_WM_UNIT_TEXTBOXSTYLE_TEMPLATEID" val="3132578"/>
  <p:tag name="KSO_WM_UNIT_TEXTBOXSTYLE_TYP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317</Words>
  <Application>Microsoft Office PowerPoint</Application>
  <PresentationFormat>宽屏</PresentationFormat>
  <Paragraphs>79</Paragraphs>
  <Slides>13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Helvetica Neue</vt:lpstr>
      <vt:lpstr>等线</vt:lpstr>
      <vt:lpstr>方正舒体</vt:lpstr>
      <vt:lpstr>宋体</vt:lpstr>
      <vt:lpstr>微软雅黑</vt:lpstr>
      <vt:lpstr>Arial</vt:lpstr>
      <vt:lpstr>Segoe Print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CHONG</dc:creator>
  <cp:lastModifiedBy>泽玉 刘</cp:lastModifiedBy>
  <cp:revision>176</cp:revision>
  <dcterms:created xsi:type="dcterms:W3CDTF">2019-08-10T11:33:00Z</dcterms:created>
  <dcterms:modified xsi:type="dcterms:W3CDTF">2024-10-10T03:45:46Z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