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60" r:id="rId4"/>
    <p:sldId id="280" r:id="rId6"/>
    <p:sldId id="261" r:id="rId7"/>
    <p:sldId id="398" r:id="rId8"/>
    <p:sldId id="370" r:id="rId9"/>
    <p:sldId id="403" r:id="rId10"/>
    <p:sldId id="406" r:id="rId11"/>
    <p:sldId id="405" r:id="rId12"/>
    <p:sldId id="404" r:id="rId13"/>
    <p:sldId id="371" r:id="rId14"/>
    <p:sldId id="368" r:id="rId15"/>
    <p:sldId id="400" r:id="rId16"/>
    <p:sldId id="401" r:id="rId17"/>
    <p:sldId id="402" r:id="rId18"/>
    <p:sldId id="399" r:id="rId19"/>
    <p:sldId id="396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694" autoAdjust="0"/>
  </p:normalViewPr>
  <p:slideViewPr>
    <p:cSldViewPr snapToGrid="0" showGuides="1">
      <p:cViewPr>
        <p:scale>
          <a:sx n="100" d="100"/>
          <a:sy n="100" d="100"/>
        </p:scale>
        <p:origin x="-936" y="-324"/>
      </p:cViewPr>
      <p:guideLst>
        <p:guide orient="horz" pos="21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8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 dirty="0"/>
              <a:t>PPT https://www.1ppt.com/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87D8A-A076-4BE2-BED4-C5AE200E91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0F854-C0C3-4D19-9E20-3C076DA35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4.jpeg"/><Relationship Id="rId15" Type="http://schemas.openxmlformats.org/officeDocument/2006/relationships/image" Target="../media/image3.pn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6591300"/>
            <a:ext cx="457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6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\Desktop\图片1.png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9282" y="867707"/>
            <a:ext cx="5579110" cy="315208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03905" y="3711041"/>
            <a:ext cx="55841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rgbClr val="033C8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Celadon and the Celadon song</a:t>
            </a:r>
            <a:endParaRPr lang="en-US" altLang="zh-CN" sz="3200">
              <a:solidFill>
                <a:srgbClr val="033C82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45" y="3710940"/>
            <a:ext cx="8018145" cy="533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19160" y="5189770"/>
            <a:ext cx="4064000" cy="46037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Zhou Zhengyuan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32" y="1379592"/>
            <a:ext cx="3494735" cy="34492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35905" y="2654935"/>
            <a:ext cx="1299210" cy="706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fontAlgn="ctr"/>
            <a:r>
              <a:rPr lang="en-US" altLang="zh-CN" sz="4000">
                <a:solidFill>
                  <a:srgbClr val="004DA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站酷快乐体2016修订版" panose="02010600030101010101" charset="-122"/>
                <a:sym typeface="华文新魏" panose="02010800040101010101" pitchFamily="2" charset="-122"/>
              </a:rPr>
              <a:t>Song</a:t>
            </a:r>
            <a:endParaRPr lang="en-US" altLang="zh-CN" sz="4000">
              <a:solidFill>
                <a:srgbClr val="004DA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站酷快乐体2016修订版" panose="02010600030101010101" charset="-122"/>
              <a:sym typeface="华文新魏" panose="020108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74125" y="4828857"/>
            <a:ext cx="4043680" cy="762000"/>
            <a:chOff x="1153" y="2370"/>
            <a:chExt cx="6368" cy="1200"/>
          </a:xfrm>
        </p:grpSpPr>
        <p:sp>
          <p:nvSpPr>
            <p:cNvPr id="3" name="文本框 2"/>
            <p:cNvSpPr txBox="1"/>
            <p:nvPr/>
          </p:nvSpPr>
          <p:spPr>
            <a:xfrm>
              <a:off x="2233" y="2370"/>
              <a:ext cx="4208" cy="82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004DA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请添加您的标题</a:t>
              </a:r>
              <a:endParaRPr lang="zh-CN" altLang="en-US" sz="2800">
                <a:solidFill>
                  <a:srgbClr val="004DA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53" y="3039"/>
              <a:ext cx="6368" cy="5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 fontAlgn="ctr"/>
              <a:r>
                <a:rPr sz="1600" err="1">
                  <a:solidFill>
                    <a:srgbClr val="004DA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Noto Sans S Chinese Medium" panose="020B0600000000000000" charset="-122"/>
                  <a:sym typeface="华文新魏" panose="02010800040101010101" pitchFamily="2" charset="-122"/>
                </a:rPr>
                <a:t>请在此处添加具体内容文字尽量言简意赅</a:t>
              </a:r>
              <a:r>
                <a:rPr lang="zh-CN" sz="1600">
                  <a:solidFill>
                    <a:srgbClr val="004DA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Noto Sans S Chinese Medium" panose="020B0600000000000000" charset="-122"/>
                  <a:sym typeface="华文新魏" panose="02010800040101010101" pitchFamily="2" charset="-122"/>
                </a:rPr>
                <a:t>。</a:t>
              </a:r>
              <a:endParaRPr lang="zh-CN" sz="1600">
                <a:solidFill>
                  <a:srgbClr val="004DA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Noto Sans S Chinese Medium" panose="020B0600000000000000" charset="-122"/>
                <a:sym typeface="华文新魏" panose="0201080004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33" y="730896"/>
            <a:ext cx="2382847" cy="2843302"/>
          </a:xfrm>
          <a:prstGeom prst="rect">
            <a:avLst/>
          </a:prstGeom>
        </p:spPr>
      </p:pic>
      <p:sp>
        <p:nvSpPr>
          <p:cNvPr id="4" name="Text Placeholder 1"/>
          <p:cNvSpPr txBox="1"/>
          <p:nvPr/>
        </p:nvSpPr>
        <p:spPr>
          <a:xfrm>
            <a:off x="3880485" y="1230630"/>
            <a:ext cx="6617335" cy="93535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素胚勾勒出青花，笔锋浓转淡。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l" defTabSz="1218565">
              <a:lnSpc>
                <a:spcPct val="114000"/>
              </a:lnSpc>
            </a:pPr>
            <a:r>
              <a:rPr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瓶身描绘的初妆，一如你初妆。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24" y="3896766"/>
            <a:ext cx="1655164" cy="1956460"/>
          </a:xfrm>
          <a:prstGeom prst="rect">
            <a:avLst/>
          </a:prstGeom>
        </p:spPr>
      </p:pic>
      <p:sp>
        <p:nvSpPr>
          <p:cNvPr id="6" name="Text Placeholder 1"/>
          <p:cNvSpPr txBox="1"/>
          <p:nvPr/>
        </p:nvSpPr>
        <p:spPr>
          <a:xfrm>
            <a:off x="3880247" y="2323883"/>
            <a:ext cx="5878195" cy="935356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冉冉檀香透过窗心事我了然，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宣纸上执笔至此搁一半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5625" y="4542155"/>
            <a:ext cx="694436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</a:rPr>
              <a:t>This is a metaphor to begin this love story</a:t>
            </a:r>
            <a:endParaRPr lang="en-US" altLang="zh-CN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33" y="730896"/>
            <a:ext cx="2382847" cy="2843302"/>
          </a:xfrm>
          <a:prstGeom prst="rect">
            <a:avLst/>
          </a:prstGeom>
        </p:spPr>
      </p:pic>
      <p:sp>
        <p:nvSpPr>
          <p:cNvPr id="4" name="Text Placeholder 1"/>
          <p:cNvSpPr txBox="1"/>
          <p:nvPr/>
        </p:nvSpPr>
        <p:spPr>
          <a:xfrm>
            <a:off x="3880485" y="1230630"/>
            <a:ext cx="6617335" cy="93535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釉色仕女图韵味被私藏，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而你嫣然的一笑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如含苞待放。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24" y="3896766"/>
            <a:ext cx="1655164" cy="1956460"/>
          </a:xfrm>
          <a:prstGeom prst="rect">
            <a:avLst/>
          </a:prstGeom>
        </p:spPr>
      </p:pic>
      <p:sp>
        <p:nvSpPr>
          <p:cNvPr id="6" name="Text Placeholder 1"/>
          <p:cNvSpPr txBox="1"/>
          <p:nvPr/>
        </p:nvSpPr>
        <p:spPr>
          <a:xfrm>
            <a:off x="3880247" y="2323883"/>
            <a:ext cx="5878195" cy="935356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你的美一缕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飘散，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去到我去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不了的地方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5625" y="4542155"/>
            <a:ext cx="6944360" cy="95313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</a:rPr>
              <a:t>Direct discription about the celadon and the beauty.</a:t>
            </a:r>
            <a:endParaRPr lang="en-US" altLang="zh-CN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33" y="730896"/>
            <a:ext cx="2382847" cy="2843302"/>
          </a:xfrm>
          <a:prstGeom prst="rect">
            <a:avLst/>
          </a:prstGeom>
        </p:spPr>
      </p:pic>
      <p:sp>
        <p:nvSpPr>
          <p:cNvPr id="4" name="Text Placeholder 1"/>
          <p:cNvSpPr txBox="1"/>
          <p:nvPr/>
        </p:nvSpPr>
        <p:spPr>
          <a:xfrm>
            <a:off x="3880485" y="1230630"/>
            <a:ext cx="6617335" cy="93535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天青色等烟雨，而我在等你。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炊烟袅袅升起，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隔江千万里。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24" y="3896766"/>
            <a:ext cx="1655164" cy="1956460"/>
          </a:xfrm>
          <a:prstGeom prst="rect">
            <a:avLst/>
          </a:prstGeom>
        </p:spPr>
      </p:pic>
      <p:sp>
        <p:nvSpPr>
          <p:cNvPr id="6" name="Text Placeholder 1"/>
          <p:cNvSpPr txBox="1"/>
          <p:nvPr/>
        </p:nvSpPr>
        <p:spPr>
          <a:xfrm>
            <a:off x="3880485" y="2639060"/>
            <a:ext cx="5963920" cy="93535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在瓶底书汉隶（</a:t>
            </a:r>
            <a:r>
              <a:rPr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Han Li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）仿前朝的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飘逸，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就当我为遇见你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伏笔。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5625" y="4542155"/>
            <a:ext cx="694436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</a:rPr>
              <a:t>Here is a willful mistake</a:t>
            </a:r>
            <a:endParaRPr lang="en-US" altLang="zh-CN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33" y="730896"/>
            <a:ext cx="2382847" cy="2843302"/>
          </a:xfrm>
          <a:prstGeom prst="rect">
            <a:avLst/>
          </a:prstGeom>
        </p:spPr>
      </p:pic>
      <p:sp>
        <p:nvSpPr>
          <p:cNvPr id="4" name="Text Placeholder 1"/>
          <p:cNvSpPr txBox="1"/>
          <p:nvPr/>
        </p:nvSpPr>
        <p:spPr>
          <a:xfrm>
            <a:off x="3880485" y="1230630"/>
            <a:ext cx="6617335" cy="93535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天青色等烟雨，而我在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等你。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月色被打捞起，晕开了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结局。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24" y="3896766"/>
            <a:ext cx="1655164" cy="1956460"/>
          </a:xfrm>
          <a:prstGeom prst="rect">
            <a:avLst/>
          </a:prstGeom>
        </p:spPr>
      </p:pic>
      <p:sp>
        <p:nvSpPr>
          <p:cNvPr id="6" name="Text Placeholder 1"/>
          <p:cNvSpPr txBox="1"/>
          <p:nvPr/>
        </p:nvSpPr>
        <p:spPr>
          <a:xfrm>
            <a:off x="3880247" y="2323883"/>
            <a:ext cx="5878195" cy="935356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如传世的青花瓷自顾自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美丽，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l" defTabSz="1218565">
              <a:lnSpc>
                <a:spcPct val="114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你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眼带笑意。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5625" y="4542155"/>
            <a:ext cx="694436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</a:rPr>
              <a:t>This is the end of </a:t>
            </a: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</a:rPr>
              <a:t>the love story</a:t>
            </a:r>
            <a:endParaRPr lang="en-US" altLang="zh-CN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280920"/>
            <a:ext cx="4742180" cy="37852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57935" y="1065530"/>
            <a:ext cx="91408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If you are ordered to translate one of these sentences, your answer may be...</a:t>
            </a:r>
            <a:endParaRPr lang="en-US" altLang="zh-CN" sz="32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\Desktop\图片1.png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9282" y="1474767"/>
            <a:ext cx="5579110" cy="315208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30128" y="4410176"/>
            <a:ext cx="253174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33C82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/>
                <a:sym typeface="华文新魏" panose="02010800040101010101" pitchFamily="2" charset="-122"/>
              </a:rPr>
              <a:t>Thank you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33C82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/>
              <a:sym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05" y="4344035"/>
            <a:ext cx="3907155" cy="7727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4637405" y="1362710"/>
            <a:ext cx="5946775" cy="1019810"/>
            <a:chOff x="4637316" y="1362747"/>
            <a:chExt cx="4847435" cy="1019957"/>
          </a:xfrm>
        </p:grpSpPr>
        <p:sp>
          <p:nvSpPr>
            <p:cNvPr id="26" name="椭圆 25"/>
            <p:cNvSpPr/>
            <p:nvPr>
              <p:custDataLst>
                <p:tags r:id="rId2"/>
              </p:custDataLst>
            </p:nvPr>
          </p:nvSpPr>
          <p:spPr>
            <a:xfrm>
              <a:off x="4637316" y="1362747"/>
              <a:ext cx="981849" cy="101995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spc="200">
                <a:solidFill>
                  <a:srgbClr val="033C8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768" y="1525966"/>
              <a:ext cx="3878983" cy="727815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6410960" y="1487805"/>
            <a:ext cx="357124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>
                <a:solidFill>
                  <a:srgbClr val="033C8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Introduction</a:t>
            </a:r>
            <a:endParaRPr lang="en-US" altLang="zh-CN">
              <a:solidFill>
                <a:srgbClr val="033C82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5155" y="1684655"/>
            <a:ext cx="2280920" cy="158432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8800" dirty="0">
                <a:solidFill>
                  <a:srgbClr val="354366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Content</a:t>
            </a:r>
            <a:endParaRPr lang="en-US" altLang="zh-CN" sz="8800" dirty="0">
              <a:solidFill>
                <a:srgbClr val="354366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77741" y="3662794"/>
            <a:ext cx="3087502" cy="146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点击在此输入文本内容。标题数字等都可以通过点击和重新输入进行更改，菜单开始栏设置中可以对字体、行距、大小、间距等进行修改。建议参考原模板风格字体字号。</a:t>
            </a:r>
            <a:endParaRPr lang="zh-CN" altLang="en-US" sz="14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6"/>
            </p:custDataLst>
          </p:nvPr>
        </p:nvGrpSpPr>
        <p:grpSpPr>
          <a:xfrm>
            <a:off x="5107305" y="2981960"/>
            <a:ext cx="5477510" cy="1019810"/>
            <a:chOff x="4637316" y="1362747"/>
            <a:chExt cx="5095537" cy="1019957"/>
          </a:xfrm>
        </p:grpSpPr>
        <p:sp>
          <p:nvSpPr>
            <p:cNvPr id="36" name="椭圆 35"/>
            <p:cNvSpPr/>
            <p:nvPr>
              <p:custDataLst>
                <p:tags r:id="rId7"/>
              </p:custDataLst>
            </p:nvPr>
          </p:nvSpPr>
          <p:spPr>
            <a:xfrm>
              <a:off x="4637316" y="1362747"/>
              <a:ext cx="981849" cy="101995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spc="200">
                <a:solidFill>
                  <a:srgbClr val="033C8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777" y="1525966"/>
              <a:ext cx="4412076" cy="727815"/>
            </a:xfrm>
            <a:prstGeom prst="rect">
              <a:avLst/>
            </a:prstGeom>
          </p:spPr>
        </p:pic>
      </p:grpSp>
      <p:sp>
        <p:nvSpPr>
          <p:cNvPr id="38" name="文本框 13"/>
          <p:cNvSpPr txBox="1"/>
          <p:nvPr>
            <p:custDataLst>
              <p:tags r:id="rId9"/>
            </p:custDataLst>
          </p:nvPr>
        </p:nvSpPr>
        <p:spPr>
          <a:xfrm>
            <a:off x="6894413" y="3233152"/>
            <a:ext cx="2603846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>
                <a:solidFill>
                  <a:srgbClr val="033C8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History</a:t>
            </a:r>
            <a:endParaRPr lang="en-US" altLang="zh-CN">
              <a:solidFill>
                <a:srgbClr val="033C82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39" name="组合 38"/>
          <p:cNvGrpSpPr/>
          <p:nvPr>
            <p:custDataLst>
              <p:tags r:id="rId10"/>
            </p:custDataLst>
          </p:nvPr>
        </p:nvGrpSpPr>
        <p:grpSpPr>
          <a:xfrm>
            <a:off x="4770666" y="4399368"/>
            <a:ext cx="5813425" cy="1019957"/>
            <a:chOff x="4637316" y="1362747"/>
            <a:chExt cx="5813425" cy="1019957"/>
          </a:xfrm>
        </p:grpSpPr>
        <p:sp>
          <p:nvSpPr>
            <p:cNvPr id="40" name="椭圆 39"/>
            <p:cNvSpPr/>
            <p:nvPr>
              <p:custDataLst>
                <p:tags r:id="rId11"/>
              </p:custDataLst>
            </p:nvPr>
          </p:nvSpPr>
          <p:spPr>
            <a:xfrm>
              <a:off x="4637316" y="1362747"/>
              <a:ext cx="981849" cy="101995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spc="200">
                <a:solidFill>
                  <a:srgbClr val="033C8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561" y="1525942"/>
              <a:ext cx="4742180" cy="727710"/>
            </a:xfrm>
            <a:prstGeom prst="rect">
              <a:avLst/>
            </a:prstGeom>
          </p:spPr>
        </p:pic>
      </p:grpSp>
      <p:sp>
        <p:nvSpPr>
          <p:cNvPr id="42" name="文本框 13"/>
          <p:cNvSpPr txBox="1"/>
          <p:nvPr>
            <p:custDataLst>
              <p:tags r:id="rId13"/>
            </p:custDataLst>
          </p:nvPr>
        </p:nvSpPr>
        <p:spPr>
          <a:xfrm>
            <a:off x="6911558" y="4581776"/>
            <a:ext cx="2603846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>
                <a:solidFill>
                  <a:srgbClr val="033C8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Song</a:t>
            </a:r>
            <a:endParaRPr lang="en-US" altLang="zh-CN">
              <a:solidFill>
                <a:srgbClr val="033C82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35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32" y="1379592"/>
            <a:ext cx="3494735" cy="34492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46260" y="2655031"/>
            <a:ext cx="3029585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fontAlgn="ctr"/>
            <a:r>
              <a:rPr lang="en-US" altLang="zh-CN" sz="44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站酷快乐体2016修订版" panose="02010600030101010101" charset="-122"/>
                <a:sym typeface="华文新魏" panose="02010800040101010101" pitchFamily="2" charset="-122"/>
              </a:rPr>
              <a:t>Intoduction</a:t>
            </a:r>
            <a:endParaRPr lang="en-US" altLang="zh-CN" sz="44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站酷快乐体2016修订版" panose="02010600030101010101" charset="-122"/>
              <a:sym typeface="华文新魏" panose="020108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74125" y="4828857"/>
            <a:ext cx="4043680" cy="762000"/>
            <a:chOff x="1153" y="2370"/>
            <a:chExt cx="6368" cy="1200"/>
          </a:xfrm>
        </p:grpSpPr>
        <p:sp>
          <p:nvSpPr>
            <p:cNvPr id="3" name="文本框 2"/>
            <p:cNvSpPr txBox="1"/>
            <p:nvPr/>
          </p:nvSpPr>
          <p:spPr>
            <a:xfrm>
              <a:off x="2233" y="2370"/>
              <a:ext cx="4208" cy="82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004DA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请添加您的标题</a:t>
              </a:r>
              <a:endParaRPr lang="zh-CN" altLang="en-US" sz="2800" dirty="0">
                <a:solidFill>
                  <a:srgbClr val="004DA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53" y="3039"/>
              <a:ext cx="6368" cy="5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 fontAlgn="ctr"/>
              <a:r>
                <a:rPr sz="1600" err="1">
                  <a:solidFill>
                    <a:srgbClr val="004DA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Noto Sans S Chinese Medium" panose="020B0600000000000000" charset="-122"/>
                  <a:sym typeface="华文新魏" panose="02010800040101010101" pitchFamily="2" charset="-122"/>
                </a:rPr>
                <a:t>请在此处添加具体内容文字尽量言简意赅</a:t>
              </a:r>
              <a:r>
                <a:rPr lang="zh-CN" sz="1600">
                  <a:solidFill>
                    <a:srgbClr val="004DA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Noto Sans S Chinese Medium" panose="020B0600000000000000" charset="-122"/>
                  <a:sym typeface="华文新魏" panose="02010800040101010101" pitchFamily="2" charset="-122"/>
                </a:rPr>
                <a:t>。</a:t>
              </a:r>
              <a:endParaRPr lang="zh-CN" sz="1600">
                <a:solidFill>
                  <a:srgbClr val="004DA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Noto Sans S Chinese Medium" panose="020B0600000000000000" charset="-122"/>
                <a:sym typeface="华文新魏" panose="0201080004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5580" y="701040"/>
            <a:ext cx="3025140" cy="24307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563880"/>
            <a:ext cx="2651760" cy="25679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230" y="3738245"/>
            <a:ext cx="2529840" cy="2416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00" y="3567430"/>
            <a:ext cx="2887980" cy="27584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35985" y="2371090"/>
            <a:ext cx="236664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76210" y="2371090"/>
            <a:ext cx="180022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2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en-US" altLang="zh-CN" sz="32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35985" y="5272320"/>
            <a:ext cx="4064000" cy="70675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en-US" altLang="zh-CN" sz="40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58100" y="5786035"/>
            <a:ext cx="4064000" cy="64516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35985" y="1065530"/>
            <a:ext cx="491744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200">
                <a:latin typeface="Arial" panose="020B0604020202020204" pitchFamily="34" charset="0"/>
                <a:ea typeface="微软雅黑" panose="020B0503020204020204" pitchFamily="34" charset="-122"/>
              </a:rPr>
              <a:t>Which is not celadondon</a:t>
            </a:r>
            <a:endParaRPr lang="en-US" altLang="zh-CN" sz="32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4344670" y="1901825"/>
            <a:ext cx="3084195" cy="3370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32" y="1379592"/>
            <a:ext cx="3494735" cy="34492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09810" y="2655031"/>
            <a:ext cx="1810385" cy="70675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fontAlgn="ctr"/>
            <a:r>
              <a:rPr lang="en-US" altLang="zh-CN" sz="4000">
                <a:solidFill>
                  <a:srgbClr val="004DA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站酷快乐体2016修订版" panose="02010600030101010101" charset="-122"/>
                <a:sym typeface="华文新魏" panose="02010800040101010101" pitchFamily="2" charset="-122"/>
              </a:rPr>
              <a:t>History</a:t>
            </a:r>
            <a:endParaRPr lang="en-US" altLang="zh-CN" sz="4000">
              <a:solidFill>
                <a:srgbClr val="004DA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站酷快乐体2016修订版" panose="02010600030101010101" charset="-122"/>
              <a:sym typeface="华文新魏" panose="020108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74125" y="4828857"/>
            <a:ext cx="4043680" cy="762000"/>
            <a:chOff x="1153" y="2370"/>
            <a:chExt cx="6368" cy="1200"/>
          </a:xfrm>
        </p:grpSpPr>
        <p:sp>
          <p:nvSpPr>
            <p:cNvPr id="3" name="文本框 2"/>
            <p:cNvSpPr txBox="1"/>
            <p:nvPr/>
          </p:nvSpPr>
          <p:spPr>
            <a:xfrm>
              <a:off x="2233" y="2370"/>
              <a:ext cx="4208" cy="82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004DA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请添加您的标题</a:t>
              </a:r>
              <a:endParaRPr lang="zh-CN" altLang="en-US" sz="2800">
                <a:solidFill>
                  <a:srgbClr val="004DA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53" y="3039"/>
              <a:ext cx="6368" cy="5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 fontAlgn="ctr"/>
              <a:r>
                <a:rPr sz="1600" err="1">
                  <a:solidFill>
                    <a:srgbClr val="004DA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Noto Sans S Chinese Medium" panose="020B0600000000000000" charset="-122"/>
                  <a:sym typeface="华文新魏" panose="02010800040101010101" pitchFamily="2" charset="-122"/>
                </a:rPr>
                <a:t>请在此处添加具体内容文字尽量言简意赅</a:t>
              </a:r>
              <a:r>
                <a:rPr lang="zh-CN" sz="1600">
                  <a:solidFill>
                    <a:srgbClr val="004DA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Noto Sans S Chinese Medium" panose="020B0600000000000000" charset="-122"/>
                  <a:sym typeface="华文新魏" panose="02010800040101010101" pitchFamily="2" charset="-122"/>
                </a:rPr>
                <a:t>。</a:t>
              </a:r>
              <a:endParaRPr lang="zh-CN" sz="1600">
                <a:solidFill>
                  <a:srgbClr val="004DA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Noto Sans S Chinese Medium" panose="020B0600000000000000" charset="-122"/>
                <a:sym typeface="华文新魏" panose="0201080004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73480" y="833035"/>
            <a:ext cx="4064000" cy="70675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>
                <a:latin typeface="华文新魏" panose="02010800040101010101" pitchFamily="2" charset="-122"/>
                <a:ea typeface="华文新魏" panose="02010800040101010101" pitchFamily="2" charset="-122"/>
              </a:rPr>
              <a:t>Original</a:t>
            </a:r>
            <a:endParaRPr lang="en-US" altLang="zh-CN" sz="40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3480" y="1952625"/>
            <a:ext cx="9289415" cy="39693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</a:rPr>
              <a:t>Celadon traces its roots to the Tang Dynasty, though early exzamples are rare with poorly refined technique. 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</a:rPr>
              <a:t>However, for its success of exporting to the area of Islamic, it has witnessed the early development of the Silk Road.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73480" y="833035"/>
            <a:ext cx="4064000" cy="70675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>
                <a:latin typeface="华文新魏" panose="02010800040101010101" pitchFamily="2" charset="-122"/>
                <a:ea typeface="华文新魏" panose="02010800040101010101" pitchFamily="2" charset="-122"/>
              </a:rPr>
              <a:t>Maturation</a:t>
            </a:r>
            <a:endParaRPr lang="en-US" altLang="zh-CN" sz="40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3480" y="1952625"/>
            <a:ext cx="9289415" cy="28613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</a:rPr>
              <a:t>Celadon flourished during the Yuan Dynasty.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</a:rPr>
              <a:t>Innovations in skin technology and access to high-quality cobalt(</a:t>
            </a:r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</a:rPr>
              <a:t>钴</a:t>
            </a:r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</a:rPr>
              <a:t>) enabled artisans to creat bold and intricate designs on white celadon bodies.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73480" y="833035"/>
            <a:ext cx="4064000" cy="70675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>
                <a:latin typeface="华文新魏" panose="02010800040101010101" pitchFamily="2" charset="-122"/>
                <a:ea typeface="华文新魏" panose="02010800040101010101" pitchFamily="2" charset="-122"/>
              </a:rPr>
              <a:t>Golden </a:t>
            </a:r>
            <a:r>
              <a:rPr lang="en-US" altLang="zh-CN" sz="4000">
                <a:latin typeface="华文新魏" panose="02010800040101010101" pitchFamily="2" charset="-122"/>
                <a:ea typeface="华文新魏" panose="02010800040101010101" pitchFamily="2" charset="-122"/>
              </a:rPr>
              <a:t>Age</a:t>
            </a:r>
            <a:endParaRPr lang="en-US" altLang="zh-CN" sz="40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3480" y="1952625"/>
            <a:ext cx="9289415" cy="452310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</a:rPr>
              <a:t>The Yongle and Xuande reigns saw the use of imported cobalt, producing vivid hues, and Jingdezhen became the epicenter of the celadon.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</a:rPr>
              <a:t>In 16th CE, cobalt shortages led to the use of domestic “pitched” cobalt, resulting in softer grayish-blue tones and more refined designs.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73480" y="833035"/>
            <a:ext cx="4064000" cy="70675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>
                <a:latin typeface="华文新魏" panose="02010800040101010101" pitchFamily="2" charset="-122"/>
                <a:ea typeface="华文新魏" panose="02010800040101010101" pitchFamily="2" charset="-122"/>
              </a:rPr>
              <a:t>Refinement</a:t>
            </a:r>
            <a:endParaRPr lang="en-US" altLang="zh-CN" sz="40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3480" y="1952625"/>
            <a:ext cx="9918700" cy="34150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</a:rPr>
              <a:t>In Qing Dynasty, advances in glaze control and cobalt processing created luminous “peacock blue” shades. 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</a:rPr>
              <a:t>Imperial wares showcased technical perfection, with layered landscape and poetic inscriptions.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DIAGRAM_VIRTUALLY_FRAME" val="{&quot;height&quot;:341.2770866141733,&quot;left&quot;:365.1429921259843,&quot;top&quot;:107.30291338582677,&quot;width&quot;:381.68779527559053}"/>
</p:tagLst>
</file>

<file path=ppt/tags/tag11.xml><?xml version="1.0" encoding="utf-8"?>
<p:tagLst xmlns:p="http://schemas.openxmlformats.org/presentationml/2006/main">
  <p:tag name="KSO_WM_DIAGRAM_VIRTUALLY_FRAME" val="{&quot;height&quot;:341.2770866141733,&quot;left&quot;:365.1429921259843,&quot;top&quot;:107.30291338582677,&quot;width&quot;:381.68779527559053}"/>
</p:tagLst>
</file>

<file path=ppt/tags/tag12.xml><?xml version="1.0" encoding="utf-8"?>
<p:tagLst xmlns:p="http://schemas.openxmlformats.org/presentationml/2006/main">
  <p:tag name="KSO_WM_DIAGRAM_VIRTUALLY_FRAME" val="{&quot;height&quot;:341.2770866141733,&quot;left&quot;:365.1429921259843,&quot;top&quot;:107.30291338582677,&quot;width&quot;:381.68779527559053}"/>
</p:tagLst>
</file>

<file path=ppt/tags/tag13.xml><?xml version="1.0" encoding="utf-8"?>
<p:tagLst xmlns:p="http://schemas.openxmlformats.org/presentationml/2006/main">
  <p:tag name="KSO_WM_DIAGRAM_VIRTUALLY_FRAME" val="{&quot;height&quot;:341.2770866141733,&quot;left&quot;:365.1429921259843,&quot;top&quot;:107.30291338582677,&quot;width&quot;:381.68779527559053}"/>
</p:tagLst>
</file>

<file path=ppt/tags/tag14.xml><?xml version="1.0" encoding="utf-8"?>
<p:tagLst xmlns:p="http://schemas.openxmlformats.org/presentationml/2006/main">
  <p:tag name="KSO_WM_SLIDE_MODEL_TYPE" val="cover"/>
</p:tagLst>
</file>

<file path=ppt/tags/tag15.xml><?xml version="1.0" encoding="utf-8"?>
<p:tagLst xmlns:p="http://schemas.openxmlformats.org/presentationml/2006/main">
  <p:tag name="KSO_WM_SLIDE_MODEL_TYPE" val="cover"/>
</p:tagLst>
</file>

<file path=ppt/tags/tag16.xml><?xml version="1.0" encoding="utf-8"?>
<p:tagLst xmlns:p="http://schemas.openxmlformats.org/presentationml/2006/main">
  <p:tag name="KSO_WM_SLIDE_MODEL_TYPE" val="cover"/>
</p:tagLst>
</file>

<file path=ppt/tags/tag17.xml><?xml version="1.0" encoding="utf-8"?>
<p:tagLst xmlns:p="http://schemas.openxmlformats.org/presentationml/2006/main">
  <p:tag name="KSO_WM_SLIDE_MODEL_TYPE" val="cover"/>
</p:tagLst>
</file>

<file path=ppt/tags/tag18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NjBhNDhiMGZkNGQzYTdiNDU4OTZkMTE3YjBiODQ2YzgifQ=="/>
  <p:tag name="ISPRING_PRESENTATION_TITLE" val="PowerPoint 演示文稿"/>
</p:tagLst>
</file>

<file path=ppt/tags/tag2.xml><?xml version="1.0" encoding="utf-8"?>
<p:tagLst xmlns:p="http://schemas.openxmlformats.org/presentationml/2006/main">
  <p:tag name="KSO_WM_DIAGRAM_VIRTUALLY_FRAME" val="{&quot;height&quot;:341.2770866141733,&quot;left&quot;:365.1429921259843,&quot;top&quot;:107.30291338582677,&quot;width&quot;:381.68779527559053}"/>
</p:tagLst>
</file>

<file path=ppt/tags/tag3.xml><?xml version="1.0" encoding="utf-8"?>
<p:tagLst xmlns:p="http://schemas.openxmlformats.org/presentationml/2006/main">
  <p:tag name="KSO_WM_DIAGRAM_VIRTUALLY_FRAME" val="{&quot;height&quot;:341.2770866141733,&quot;left&quot;:365.1429921259843,&quot;top&quot;:107.30291338582677,&quot;width&quot;:381.68779527559053}"/>
</p:tagLst>
</file>

<file path=ppt/tags/tag4.xml><?xml version="1.0" encoding="utf-8"?>
<p:tagLst xmlns:p="http://schemas.openxmlformats.org/presentationml/2006/main">
  <p:tag name="KSO_WM_DIAGRAM_VIRTUALLY_FRAME" val="{&quot;height&quot;:341.2770866141733,&quot;left&quot;:365.1429921259843,&quot;top&quot;:107.30291338582677,&quot;width&quot;:381.68779527559053}"/>
</p:tagLst>
</file>

<file path=ppt/tags/tag5.xml><?xml version="1.0" encoding="utf-8"?>
<p:tagLst xmlns:p="http://schemas.openxmlformats.org/presentationml/2006/main">
  <p:tag name="KSO_WM_DIAGRAM_VIRTUALLY_FRAME" val="{&quot;height&quot;:341.2770866141733,&quot;left&quot;:365.1429921259843,&quot;top&quot;:107.30291338582677,&quot;width&quot;:381.68779527559053}"/>
</p:tagLst>
</file>

<file path=ppt/tags/tag6.xml><?xml version="1.0" encoding="utf-8"?>
<p:tagLst xmlns:p="http://schemas.openxmlformats.org/presentationml/2006/main">
  <p:tag name="KSO_WM_DIAGRAM_VIRTUALLY_FRAME" val="{&quot;height&quot;:341.2770866141733,&quot;left&quot;:365.1429921259843,&quot;top&quot;:107.30291338582677,&quot;width&quot;:381.68779527559053}"/>
</p:tagLst>
</file>

<file path=ppt/tags/tag7.xml><?xml version="1.0" encoding="utf-8"?>
<p:tagLst xmlns:p="http://schemas.openxmlformats.org/presentationml/2006/main">
  <p:tag name="KSO_WM_DIAGRAM_VIRTUALLY_FRAME" val="{&quot;height&quot;:341.2770866141733,&quot;left&quot;:365.1429921259843,&quot;top&quot;:107.30291338582677,&quot;width&quot;:381.68779527559053}"/>
</p:tagLst>
</file>

<file path=ppt/tags/tag8.xml><?xml version="1.0" encoding="utf-8"?>
<p:tagLst xmlns:p="http://schemas.openxmlformats.org/presentationml/2006/main">
  <p:tag name="KSO_WM_DIAGRAM_VIRTUALLY_FRAME" val="{&quot;height&quot;:341.2770866141733,&quot;left&quot;:365.1429921259843,&quot;top&quot;:107.30291338582677,&quot;width&quot;:381.68779527559053}"/>
</p:tagLst>
</file>

<file path=ppt/tags/tag9.xml><?xml version="1.0" encoding="utf-8"?>
<p:tagLst xmlns:p="http://schemas.openxmlformats.org/presentationml/2006/main">
  <p:tag name="KSO_WM_DIAGRAM_VIRTUALLY_FRAME" val="{&quot;height&quot;:341.2770866141733,&quot;left&quot;:365.1429921259843,&quot;top&quot;:107.30291338582677,&quot;width&quot;:381.68779527559053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1666</Words>
  <Application>WPS 演示</Application>
  <PresentationFormat>自定义</PresentationFormat>
  <Paragraphs>102</Paragraphs>
  <Slides>16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华文新魏</vt:lpstr>
      <vt:lpstr>汉仪细中圆简</vt:lpstr>
      <vt:lpstr>站酷快乐体2016修订版</vt:lpstr>
      <vt:lpstr>Noto Sans S Chinese Medium</vt:lpstr>
      <vt:lpstr>Arial Unicode MS</vt:lpstr>
      <vt:lpstr>Calibri</vt:lpstr>
      <vt:lpstr>Calibri</vt:lpstr>
      <vt:lpstr>Arial</vt:lpstr>
      <vt:lpstr>华文中宋</vt:lpstr>
      <vt:lpstr>仿宋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中国瓷器</dc:title>
  <dc:creator>第一PPT</dc:creator>
  <cp:keywords>www.1ppt.com</cp:keywords>
  <dc:description>www.1ppt.com</dc:description>
  <cp:lastModifiedBy>西楼</cp:lastModifiedBy>
  <cp:revision>21</cp:revision>
  <dcterms:created xsi:type="dcterms:W3CDTF">2019-04-16T08:01:00Z</dcterms:created>
  <dcterms:modified xsi:type="dcterms:W3CDTF">2025-03-10T01:45:26Z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2A9FCA18C6A641D4BD3F74E17AA871BE_13</vt:lpwstr>
  </property>
  <property fmtid="{D5CDD505-2E9C-101B-9397-08002B2CF9AE}" pid="3" name="KSOProductBuildVer">
    <vt:lpwstr>2052-12.1.0.20305</vt:lpwstr>
  </property>
</Properties>
</file>