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9" r:id="rId4"/>
    <p:sldId id="265" r:id="rId5"/>
    <p:sldId id="263" r:id="rId6"/>
    <p:sldId id="280" r:id="rId7"/>
    <p:sldId id="290" r:id="rId8"/>
    <p:sldId id="284" r:id="rId9"/>
    <p:sldId id="264" r:id="rId10"/>
    <p:sldId id="291" r:id="rId11"/>
    <p:sldId id="283" r:id="rId12"/>
    <p:sldId id="292" r:id="rId13"/>
    <p:sldId id="273" r:id="rId14"/>
    <p:sldId id="269" r:id="rId15"/>
    <p:sldId id="296"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7">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EE3"/>
    <a:srgbClr val="FCDF99"/>
    <a:srgbClr val="F37D7B"/>
    <a:srgbClr val="548235"/>
    <a:srgbClr val="FAF4E4"/>
    <a:srgbClr val="9CC1DA"/>
    <a:srgbClr val="A2D2D0"/>
    <a:srgbClr val="1C1C1E"/>
    <a:srgbClr val="E8E7E3"/>
    <a:srgbClr val="96C5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91" autoAdjust="0"/>
    <p:restoredTop sz="94414" autoAdjust="0"/>
  </p:normalViewPr>
  <p:slideViewPr>
    <p:cSldViewPr snapToGrid="0">
      <p:cViewPr varScale="1">
        <p:scale>
          <a:sx n="63" d="100"/>
          <a:sy n="63" d="100"/>
        </p:scale>
        <p:origin x="672" y="48"/>
      </p:cViewPr>
      <p:guideLst>
        <p:guide orient="horz" pos="2387"/>
        <p:guide pos="3817"/>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51EBE2-D654-4C3D-BCA4-D850954AA037}" type="datetimeFigureOut">
              <a:rPr lang="zh-CN" altLang="en-US" smtClean="0"/>
              <a:t>2022/12/30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77F0A-7D0A-4FC1-A3DD-558C658FA015}" type="slidenum">
              <a:rPr lang="zh-CN" altLang="en-US" smtClean="0"/>
              <a:t>‹#›</a:t>
            </a:fld>
            <a:endParaRPr lang="zh-CN" altLang="en-US"/>
          </a:p>
        </p:txBody>
      </p:sp>
    </p:spTree>
    <p:extLst>
      <p:ext uri="{BB962C8B-B14F-4D97-AF65-F5344CB8AC3E}">
        <p14:creationId xmlns:p14="http://schemas.microsoft.com/office/powerpoint/2010/main" val="2147800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7177F0A-7D0A-4FC1-A3DD-558C658FA015}" type="slidenum">
              <a:rPr lang="zh-CN" altLang="en-US" smtClean="0"/>
              <a:t>1</a:t>
            </a:fld>
            <a:endParaRPr lang="zh-CN" altLang="en-US"/>
          </a:p>
        </p:txBody>
      </p:sp>
    </p:spTree>
    <p:extLst>
      <p:ext uri="{BB962C8B-B14F-4D97-AF65-F5344CB8AC3E}">
        <p14:creationId xmlns:p14="http://schemas.microsoft.com/office/powerpoint/2010/main" val="1636398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10</a:t>
            </a:fld>
            <a:endParaRPr lang="zh-CN" altLang="en-US"/>
          </a:p>
        </p:txBody>
      </p:sp>
    </p:spTree>
    <p:extLst>
      <p:ext uri="{BB962C8B-B14F-4D97-AF65-F5344CB8AC3E}">
        <p14:creationId xmlns:p14="http://schemas.microsoft.com/office/powerpoint/2010/main" val="871530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8AA890-B99E-45CF-B993-5F064FC7B865}" type="slidenum">
              <a:rPr lang="zh-CN" altLang="en-US" smtClean="0"/>
              <a:t>11</a:t>
            </a:fld>
            <a:endParaRPr lang="zh-CN" altLang="en-US"/>
          </a:p>
        </p:txBody>
      </p:sp>
    </p:spTree>
    <p:extLst>
      <p:ext uri="{BB962C8B-B14F-4D97-AF65-F5344CB8AC3E}">
        <p14:creationId xmlns:p14="http://schemas.microsoft.com/office/powerpoint/2010/main" val="2054292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12</a:t>
            </a:fld>
            <a:endParaRPr lang="zh-CN" altLang="en-US"/>
          </a:p>
        </p:txBody>
      </p:sp>
    </p:spTree>
    <p:extLst>
      <p:ext uri="{BB962C8B-B14F-4D97-AF65-F5344CB8AC3E}">
        <p14:creationId xmlns:p14="http://schemas.microsoft.com/office/powerpoint/2010/main" val="27884652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13</a:t>
            </a:fld>
            <a:endParaRPr lang="zh-CN" altLang="en-US"/>
          </a:p>
        </p:txBody>
      </p:sp>
    </p:spTree>
    <p:extLst>
      <p:ext uri="{BB962C8B-B14F-4D97-AF65-F5344CB8AC3E}">
        <p14:creationId xmlns:p14="http://schemas.microsoft.com/office/powerpoint/2010/main" val="1146335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14</a:t>
            </a:fld>
            <a:endParaRPr lang="zh-CN" altLang="en-US"/>
          </a:p>
        </p:txBody>
      </p:sp>
    </p:spTree>
    <p:extLst>
      <p:ext uri="{BB962C8B-B14F-4D97-AF65-F5344CB8AC3E}">
        <p14:creationId xmlns:p14="http://schemas.microsoft.com/office/powerpoint/2010/main" val="3065934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8AA890-B99E-45CF-B993-5F064FC7B865}" type="slidenum">
              <a:rPr lang="zh-CN" altLang="en-US" smtClean="0"/>
              <a:t>15</a:t>
            </a:fld>
            <a:endParaRPr lang="zh-CN" altLang="en-US"/>
          </a:p>
        </p:txBody>
      </p:sp>
    </p:spTree>
    <p:extLst>
      <p:ext uri="{BB962C8B-B14F-4D97-AF65-F5344CB8AC3E}">
        <p14:creationId xmlns:p14="http://schemas.microsoft.com/office/powerpoint/2010/main" val="4164361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2</a:t>
            </a:fld>
            <a:endParaRPr lang="zh-CN" altLang="en-US"/>
          </a:p>
        </p:txBody>
      </p:sp>
    </p:spTree>
    <p:extLst>
      <p:ext uri="{BB962C8B-B14F-4D97-AF65-F5344CB8AC3E}">
        <p14:creationId xmlns:p14="http://schemas.microsoft.com/office/powerpoint/2010/main" val="1472677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3</a:t>
            </a:fld>
            <a:endParaRPr lang="zh-CN" altLang="en-US"/>
          </a:p>
        </p:txBody>
      </p:sp>
    </p:spTree>
    <p:extLst>
      <p:ext uri="{BB962C8B-B14F-4D97-AF65-F5344CB8AC3E}">
        <p14:creationId xmlns:p14="http://schemas.microsoft.com/office/powerpoint/2010/main" val="665401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4</a:t>
            </a:fld>
            <a:endParaRPr lang="zh-CN" altLang="en-US"/>
          </a:p>
        </p:txBody>
      </p:sp>
    </p:spTree>
    <p:extLst>
      <p:ext uri="{BB962C8B-B14F-4D97-AF65-F5344CB8AC3E}">
        <p14:creationId xmlns:p14="http://schemas.microsoft.com/office/powerpoint/2010/main" val="315816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5</a:t>
            </a:fld>
            <a:endParaRPr lang="zh-CN" altLang="en-US"/>
          </a:p>
        </p:txBody>
      </p:sp>
    </p:spTree>
    <p:extLst>
      <p:ext uri="{BB962C8B-B14F-4D97-AF65-F5344CB8AC3E}">
        <p14:creationId xmlns:p14="http://schemas.microsoft.com/office/powerpoint/2010/main" val="145139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8AA890-B99E-45CF-B993-5F064FC7B865}" type="slidenum">
              <a:rPr lang="zh-CN" altLang="en-US" smtClean="0"/>
              <a:t>6</a:t>
            </a:fld>
            <a:endParaRPr lang="zh-CN" altLang="en-US"/>
          </a:p>
        </p:txBody>
      </p:sp>
    </p:spTree>
    <p:extLst>
      <p:ext uri="{BB962C8B-B14F-4D97-AF65-F5344CB8AC3E}">
        <p14:creationId xmlns:p14="http://schemas.microsoft.com/office/powerpoint/2010/main" val="3552209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7177F0A-7D0A-4FC1-A3DD-558C658FA015}" type="slidenum">
              <a:rPr lang="zh-CN" altLang="en-US" smtClean="0"/>
              <a:t>7</a:t>
            </a:fld>
            <a:endParaRPr lang="zh-CN" altLang="en-US"/>
          </a:p>
        </p:txBody>
      </p:sp>
    </p:spTree>
    <p:extLst>
      <p:ext uri="{BB962C8B-B14F-4D97-AF65-F5344CB8AC3E}">
        <p14:creationId xmlns:p14="http://schemas.microsoft.com/office/powerpoint/2010/main" val="601859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8AA890-B99E-45CF-B993-5F064FC7B865}" type="slidenum">
              <a:rPr lang="zh-CN" altLang="en-US" smtClean="0"/>
              <a:t>8</a:t>
            </a:fld>
            <a:endParaRPr lang="zh-CN" altLang="en-US"/>
          </a:p>
        </p:txBody>
      </p:sp>
    </p:spTree>
    <p:extLst>
      <p:ext uri="{BB962C8B-B14F-4D97-AF65-F5344CB8AC3E}">
        <p14:creationId xmlns:p14="http://schemas.microsoft.com/office/powerpoint/2010/main" val="3275108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https://www.ypppt.com/</a:t>
            </a:r>
            <a:endParaRPr lang="zh-CN" altLang="en-US" dirty="0"/>
          </a:p>
        </p:txBody>
      </p:sp>
      <p:sp>
        <p:nvSpPr>
          <p:cNvPr id="4" name="灯片编号占位符 3"/>
          <p:cNvSpPr>
            <a:spLocks noGrp="1"/>
          </p:cNvSpPr>
          <p:nvPr>
            <p:ph type="sldNum" sz="quarter" idx="10"/>
          </p:nvPr>
        </p:nvSpPr>
        <p:spPr/>
        <p:txBody>
          <a:bodyPr/>
          <a:lstStyle/>
          <a:p>
            <a:fld id="{27177F0A-7D0A-4FC1-A3DD-558C658FA015}" type="slidenum">
              <a:rPr lang="zh-CN" altLang="en-US" smtClean="0"/>
              <a:t>9</a:t>
            </a:fld>
            <a:endParaRPr lang="zh-CN" altLang="en-US"/>
          </a:p>
        </p:txBody>
      </p:sp>
    </p:spTree>
    <p:extLst>
      <p:ext uri="{BB962C8B-B14F-4D97-AF65-F5344CB8AC3E}">
        <p14:creationId xmlns:p14="http://schemas.microsoft.com/office/powerpoint/2010/main" val="3898799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2075F23-255A-4C4F-95DF-9AA04E925AFA}" type="datetimeFigureOut">
              <a:rPr lang="zh-CN" altLang="en-US" smtClean="0"/>
              <a:t>2022/12/30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8CE057-EFBE-4A05-8307-FA645D6278C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EEE3"/>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叶根友圆趣卡通08" panose="02010601030101010101" pitchFamily="2" charset="-122"/>
              </a:defRPr>
            </a:lvl1pPr>
          </a:lstStyle>
          <a:p>
            <a:fld id="{B2075F23-255A-4C4F-95DF-9AA04E925AFA}" type="datetimeFigureOut">
              <a:rPr lang="zh-CN" altLang="en-US" smtClean="0"/>
              <a:t>2022/12/30</a:t>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叶根友圆趣卡通08" panose="02010601030101010101" pitchFamily="2" charset="-122"/>
              </a:defRPr>
            </a:lvl1pPr>
          </a:lstStyle>
          <a:p>
            <a:endParaRPr lang="zh-CN" altLang="en-US" dirty="0"/>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叶根友圆趣卡通08" panose="02010601030101010101" pitchFamily="2" charset="-122"/>
              </a:defRPr>
            </a:lvl1pPr>
          </a:lstStyle>
          <a:p>
            <a:fld id="{E48CE057-EFBE-4A05-8307-FA645D6278CF}"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叶根友圆趣卡通08" panose="02010601030101010101" pitchFamily="2" charset="-122"/>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叶根友圆趣卡通08" panose="02010601030101010101" pitchFamily="2" charset="-122"/>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叶根友圆趣卡通08" panose="02010601030101010101" pitchFamily="2" charset="-122"/>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叶根友圆趣卡通08" panose="02010601030101010101" pitchFamily="2" charset="-122"/>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叶根友圆趣卡通08" panose="02010601030101010101" pitchFamily="2" charset="-122"/>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叶根友圆趣卡通08" panose="02010601030101010101" pitchFamily="2" charset="-122"/>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73861" y="1399102"/>
            <a:ext cx="7559055" cy="6669038"/>
          </a:xfrm>
          <a:prstGeom prst="rect">
            <a:avLst/>
          </a:prstGeom>
        </p:spPr>
      </p:pic>
      <p:pic>
        <p:nvPicPr>
          <p:cNvPr id="12" name="图片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70081" y="850777"/>
            <a:ext cx="7995647" cy="3179297"/>
          </a:xfrm>
          <a:prstGeom prst="rect">
            <a:avLst/>
          </a:prstGeom>
        </p:spPr>
      </p:pic>
      <p:sp>
        <p:nvSpPr>
          <p:cNvPr id="2" name="PA_文本框 1"/>
          <p:cNvSpPr txBox="1"/>
          <p:nvPr>
            <p:custDataLst>
              <p:tags r:id="rId1"/>
            </p:custDataLst>
          </p:nvPr>
        </p:nvSpPr>
        <p:spPr>
          <a:xfrm>
            <a:off x="4196349" y="1399102"/>
            <a:ext cx="7743109" cy="1938992"/>
          </a:xfrm>
          <a:prstGeom prst="rect">
            <a:avLst/>
          </a:prstGeom>
          <a:noFill/>
          <a:ln>
            <a:noFill/>
          </a:ln>
        </p:spPr>
        <p:txBody>
          <a:bodyPr wrap="square" rtlCol="0">
            <a:spAutoFit/>
          </a:bodyPr>
          <a:lstStyle/>
          <a:p>
            <a:pPr algn="ctr"/>
            <a:r>
              <a:rPr lang="en-US" altLang="zh-CN" sz="6000" dirty="0">
                <a:solidFill>
                  <a:schemeClr val="tx1">
                    <a:lumMod val="75000"/>
                    <a:lumOff val="25000"/>
                  </a:schemeClr>
                </a:solidFill>
                <a:latin typeface="叶根友圆趣卡通08" panose="02010601030101010101" pitchFamily="2" charset="-122"/>
                <a:ea typeface="叶根友圆趣卡通08" panose="02010601030101010101" pitchFamily="2" charset="-122"/>
              </a:rPr>
              <a:t>Chinese Panda Diplomacy</a:t>
            </a:r>
            <a:endParaRPr lang="zh-CN" altLang="en-US" sz="6000" dirty="0">
              <a:solidFill>
                <a:schemeClr val="tx1">
                  <a:lumMod val="75000"/>
                  <a:lumOff val="25000"/>
                </a:schemeClr>
              </a:solidFill>
              <a:latin typeface="叶根友圆趣卡通08" panose="02010601030101010101" pitchFamily="2" charset="-122"/>
              <a:ea typeface="叶根友圆趣卡通08" panose="02010601030101010101" pitchFamily="2" charset="-122"/>
            </a:endParaRPr>
          </a:p>
        </p:txBody>
      </p:sp>
      <p:sp>
        <p:nvSpPr>
          <p:cNvPr id="18" name="PA_文本框 17"/>
          <p:cNvSpPr txBox="1"/>
          <p:nvPr>
            <p:custDataLst>
              <p:tags r:id="rId2"/>
            </p:custDataLst>
          </p:nvPr>
        </p:nvSpPr>
        <p:spPr>
          <a:xfrm>
            <a:off x="5899114" y="4578399"/>
            <a:ext cx="4903416" cy="1569660"/>
          </a:xfrm>
          <a:prstGeom prst="rect">
            <a:avLst/>
          </a:prstGeom>
          <a:noFill/>
          <a:ln>
            <a:noFill/>
          </a:ln>
        </p:spPr>
        <p:txBody>
          <a:bodyPr wrap="square" rtlCol="0">
            <a:spAutoFit/>
          </a:bodyPr>
          <a:lstStyle/>
          <a:p>
            <a:r>
              <a:rPr lang="zh-CN" altLang="en-US" sz="3200" dirty="0">
                <a:solidFill>
                  <a:schemeClr val="tx1">
                    <a:lumMod val="75000"/>
                    <a:lumOff val="25000"/>
                  </a:schemeClr>
                </a:solidFill>
                <a:latin typeface="叶根友圆趣卡通08" panose="02010601030101010101" pitchFamily="2" charset="-122"/>
                <a:ea typeface="叶根友圆趣卡通08" panose="02010601030101010101" pitchFamily="2" charset="-122"/>
              </a:rPr>
              <a:t>汇报人：蔡思  日语笔译</a:t>
            </a:r>
            <a:endParaRPr lang="en-US" altLang="zh-CN" sz="3200" dirty="0">
              <a:solidFill>
                <a:schemeClr val="tx1">
                  <a:lumMod val="75000"/>
                  <a:lumOff val="25000"/>
                </a:schemeClr>
              </a:solidFill>
              <a:latin typeface="叶根友圆趣卡通08" panose="02010601030101010101" pitchFamily="2" charset="-122"/>
              <a:ea typeface="叶根友圆趣卡通08" panose="02010601030101010101" pitchFamily="2" charset="-122"/>
            </a:endParaRPr>
          </a:p>
          <a:p>
            <a:r>
              <a:rPr lang="en-US" altLang="zh-CN" sz="3200" dirty="0">
                <a:solidFill>
                  <a:schemeClr val="tx1">
                    <a:lumMod val="75000"/>
                    <a:lumOff val="25000"/>
                  </a:schemeClr>
                </a:solidFill>
                <a:latin typeface="叶根友圆趣卡通08" panose="02010601030101010101" pitchFamily="2" charset="-122"/>
                <a:ea typeface="叶根友圆趣卡通08" panose="02010601030101010101" pitchFamily="2" charset="-122"/>
              </a:rPr>
              <a:t>             </a:t>
            </a:r>
            <a:r>
              <a:rPr lang="zh-CN" altLang="en-US" sz="3200" dirty="0">
                <a:solidFill>
                  <a:schemeClr val="tx1">
                    <a:lumMod val="75000"/>
                    <a:lumOff val="25000"/>
                  </a:schemeClr>
                </a:solidFill>
                <a:latin typeface="叶根友圆趣卡通08" panose="02010601030101010101" pitchFamily="2" charset="-122"/>
                <a:ea typeface="叶根友圆趣卡通08" panose="02010601030101010101" pitchFamily="2" charset="-122"/>
              </a:rPr>
              <a:t>关娜  英语笔译</a:t>
            </a:r>
            <a:endParaRPr lang="en-US" altLang="zh-CN" sz="3200" dirty="0">
              <a:solidFill>
                <a:schemeClr val="tx1">
                  <a:lumMod val="75000"/>
                  <a:lumOff val="25000"/>
                </a:schemeClr>
              </a:solidFill>
              <a:latin typeface="叶根友圆趣卡通08" panose="02010601030101010101" pitchFamily="2" charset="-122"/>
              <a:ea typeface="叶根友圆趣卡通08" panose="02010601030101010101" pitchFamily="2" charset="-122"/>
            </a:endParaRPr>
          </a:p>
          <a:p>
            <a:r>
              <a:rPr lang="en-US" altLang="zh-CN" sz="3200" dirty="0">
                <a:solidFill>
                  <a:schemeClr val="tx1">
                    <a:lumMod val="75000"/>
                    <a:lumOff val="25000"/>
                  </a:schemeClr>
                </a:solidFill>
                <a:latin typeface="叶根友圆趣卡通08" panose="02010601030101010101" pitchFamily="2" charset="-122"/>
                <a:ea typeface="叶根友圆趣卡通08" panose="02010601030101010101" pitchFamily="2" charset="-122"/>
              </a:rPr>
              <a:t>             </a:t>
            </a:r>
            <a:endParaRPr lang="zh-CN" altLang="en-US" sz="3200" dirty="0">
              <a:solidFill>
                <a:schemeClr val="tx1">
                  <a:lumMod val="75000"/>
                  <a:lumOff val="25000"/>
                </a:schemeClr>
              </a:solidFill>
              <a:latin typeface="叶根友圆趣卡通08" panose="02010601030101010101" pitchFamily="2" charset="-122"/>
              <a:ea typeface="叶根友圆趣卡通08" panose="02010601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1000"/>
                                        <p:tgtEl>
                                          <p:spTgt spid="2"/>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left)">
                                      <p:cBhvr>
                                        <p:cTn id="15"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12808" y="985371"/>
            <a:ext cx="7995647" cy="3179297"/>
          </a:xfrm>
          <a:prstGeom prst="rect">
            <a:avLst/>
          </a:prstGeom>
        </p:spPr>
      </p:pic>
      <p:sp>
        <p:nvSpPr>
          <p:cNvPr id="6" name="新月形 5"/>
          <p:cNvSpPr/>
          <p:nvPr/>
        </p:nvSpPr>
        <p:spPr>
          <a:xfrm rot="16381281">
            <a:off x="2590103" y="5194908"/>
            <a:ext cx="620359" cy="2692909"/>
          </a:xfrm>
          <a:prstGeom prst="moon">
            <a:avLst/>
          </a:prstGeom>
          <a:solidFill>
            <a:srgbClr val="F7F3E7"/>
          </a:solidFill>
          <a:ln>
            <a:solidFill>
              <a:srgbClr val="F7F3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叶根友圆趣卡通08" panose="02010601030101010101" pitchFamily="2" charset="-122"/>
            </a:endParaRPr>
          </a:p>
        </p:txBody>
      </p:sp>
      <p:sp>
        <p:nvSpPr>
          <p:cNvPr id="14" name="文本框 13"/>
          <p:cNvSpPr txBox="1"/>
          <p:nvPr/>
        </p:nvSpPr>
        <p:spPr>
          <a:xfrm>
            <a:off x="4379334" y="2063690"/>
            <a:ext cx="3597460" cy="769441"/>
          </a:xfrm>
          <a:prstGeom prst="rect">
            <a:avLst/>
          </a:prstGeom>
          <a:noFill/>
        </p:spPr>
        <p:txBody>
          <a:bodyPr wrap="none" rtlCol="0">
            <a:spAutoFit/>
          </a:bodyPr>
          <a:lstStyle/>
          <a:p>
            <a:pPr algn="ctr"/>
            <a:r>
              <a:rPr lang="en-US" altLang="zh-CN"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rPr>
              <a:t>Significance</a:t>
            </a:r>
            <a:endParaRPr lang="zh-CN" altLang="en-US"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endParaRPr>
          </a:p>
        </p:txBody>
      </p:sp>
      <p:pic>
        <p:nvPicPr>
          <p:cNvPr id="9" name="图片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911450"/>
            <a:ext cx="12192000" cy="380421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4"/>
                                        </p:tgtEl>
                                        <p:attrNameLst>
                                          <p:attrName>ppt_y</p:attrName>
                                        </p:attrNameLst>
                                      </p:cBhvr>
                                      <p:tavLst>
                                        <p:tav tm="0">
                                          <p:val>
                                            <p:strVal val="#ppt_y"/>
                                          </p:val>
                                        </p:tav>
                                        <p:tav tm="100000">
                                          <p:val>
                                            <p:strVal val="#ppt_y"/>
                                          </p:val>
                                        </p:tav>
                                      </p:tavLst>
                                    </p:anim>
                                    <p:anim calcmode="lin" valueType="num">
                                      <p:cBhvr>
                                        <p:cTn id="9"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4"/>
                                        </p:tgtEl>
                                      </p:cBhvr>
                                    </p:animEffect>
                                  </p:childTnLst>
                                </p:cTn>
                              </p:par>
                            </p:childTnLst>
                          </p:cTn>
                        </p:par>
                        <p:par>
                          <p:cTn id="12" fill="hold">
                            <p:stCondLst>
                              <p:cond delay="1050"/>
                            </p:stCondLst>
                            <p:childTnLst>
                              <p:par>
                                <p:cTn id="13" presetID="10"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63" y="1255945"/>
            <a:ext cx="4346109" cy="4346109"/>
          </a:xfrm>
          <a:prstGeom prst="rect">
            <a:avLst/>
          </a:prstGeom>
        </p:spPr>
      </p:pic>
      <p:sp>
        <p:nvSpPr>
          <p:cNvPr id="7" name="文本框 6">
            <a:extLst>
              <a:ext uri="{FF2B5EF4-FFF2-40B4-BE49-F238E27FC236}">
                <a16:creationId xmlns:a16="http://schemas.microsoft.com/office/drawing/2014/main" id="{26840C1B-3A26-A37E-B245-540340C1CC29}"/>
              </a:ext>
            </a:extLst>
          </p:cNvPr>
          <p:cNvSpPr txBox="1"/>
          <p:nvPr/>
        </p:nvSpPr>
        <p:spPr>
          <a:xfrm>
            <a:off x="4399472" y="408711"/>
            <a:ext cx="7457248" cy="6586418"/>
          </a:xfrm>
          <a:prstGeom prst="rect">
            <a:avLst/>
          </a:prstGeom>
          <a:noFill/>
        </p:spPr>
        <p:txBody>
          <a:bodyPr wrap="square" rtlCol="0">
            <a:spAutoFit/>
          </a:bodyPr>
          <a:lstStyle/>
          <a:p>
            <a:pPr marL="285750" indent="-285750">
              <a:buFont typeface="Wingdings" panose="05000000000000000000" pitchFamily="2" charset="2"/>
              <a:buChar char="u"/>
            </a:pPr>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Building a good national image</a:t>
            </a:r>
          </a:p>
          <a:p>
            <a:r>
              <a:rPr lang="en-US" altLang="zh-CN" sz="2800" dirty="0">
                <a:effectLst/>
                <a:latin typeface="Calibri" panose="020F0502020204030204" pitchFamily="34" charset="0"/>
                <a:ea typeface="宋体" panose="02010600030101010101" pitchFamily="2" charset="-122"/>
                <a:cs typeface="Calibri" panose="020F0502020204030204" pitchFamily="34" charset="0"/>
              </a:rPr>
              <a:t>enhance national cohesion; </a:t>
            </a:r>
          </a:p>
          <a:p>
            <a:r>
              <a:rPr lang="en-US" altLang="zh-CN" sz="2800" dirty="0">
                <a:effectLst/>
                <a:latin typeface="Calibri" panose="020F0502020204030204" pitchFamily="34" charset="0"/>
                <a:ea typeface="宋体" panose="02010600030101010101" pitchFamily="2" charset="-122"/>
                <a:cs typeface="Calibri" panose="020F0502020204030204" pitchFamily="34" charset="0"/>
              </a:rPr>
              <a:t>improve the country's recognition and credibility</a:t>
            </a:r>
            <a:r>
              <a:rPr lang="en-US" altLang="zh-CN" sz="2800" kern="100" dirty="0">
                <a:latin typeface="Calibri" panose="020F0502020204030204" pitchFamily="34" charset="0"/>
                <a:ea typeface="宋体" panose="02010600030101010101" pitchFamily="2" charset="-122"/>
                <a:cs typeface="Calibri" panose="020F0502020204030204" pitchFamily="34" charset="0"/>
              </a:rPr>
              <a:t>;</a:t>
            </a:r>
            <a:r>
              <a:rPr lang="en-US" altLang="zh-CN" sz="2800" dirty="0">
                <a:effectLst/>
                <a:latin typeface="Calibri" panose="020F0502020204030204" pitchFamily="34" charset="0"/>
                <a:ea typeface="宋体" panose="02010600030101010101" pitchFamily="2" charset="-122"/>
                <a:cs typeface="Calibri" panose="020F0502020204030204" pitchFamily="34" charset="0"/>
              </a:rPr>
              <a:t> carry out international affairs in the international community</a:t>
            </a:r>
            <a:endParaRPr lang="zh-CN" altLang="zh-CN" sz="2800" kern="100" dirty="0">
              <a:effectLst/>
              <a:latin typeface="Calibri" panose="020F0502020204030204" pitchFamily="34" charset="0"/>
              <a:ea typeface="宋体" panose="02010600030101010101" pitchFamily="2" charset="-122"/>
              <a:cs typeface="Calibri" panose="020F0502020204030204" pitchFamily="34" charset="0"/>
            </a:endParaRPr>
          </a:p>
          <a:p>
            <a:pPr marL="285750" indent="-285750">
              <a:buFont typeface="Wingdings" panose="05000000000000000000" pitchFamily="2" charset="2"/>
              <a:buChar char="u"/>
            </a:pPr>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Creating communication topics</a:t>
            </a:r>
          </a:p>
          <a:p>
            <a:r>
              <a:rPr lang="en-US" altLang="zh-CN" sz="2800" kern="100" dirty="0">
                <a:effectLst/>
                <a:latin typeface="Calibri" panose="020F0502020204030204" pitchFamily="34" charset="0"/>
                <a:ea typeface="宋体" panose="02010600030101010101" pitchFamily="2" charset="-122"/>
                <a:cs typeface="Times New Roman" panose="02020603050405020304" pitchFamily="18" charset="0"/>
              </a:rPr>
              <a:t>create a middle ground for China's diplomatic activities with other countries and create communication topics.</a:t>
            </a:r>
          </a:p>
          <a:p>
            <a:r>
              <a:rPr lang="en-US" altLang="zh-CN" sz="2800" kern="100" dirty="0">
                <a:effectLst/>
                <a:latin typeface="Calibri" panose="020F0502020204030204" pitchFamily="34" charset="0"/>
                <a:ea typeface="宋体" panose="02010600030101010101" pitchFamily="2" charset="-122"/>
                <a:cs typeface="Times New Roman" panose="02020603050405020304" pitchFamily="18" charset="0"/>
              </a:rPr>
              <a:t>When common topics occur, communication between countries becomes possible.</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457200" indent="-457200">
              <a:buFont typeface="Wingdings" panose="05000000000000000000" pitchFamily="2" charset="2"/>
              <a:buChar char="u"/>
            </a:pPr>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Creating economic value</a:t>
            </a:r>
          </a:p>
          <a:p>
            <a:r>
              <a:rPr lang="en-US" altLang="zh-CN" sz="2800" dirty="0">
                <a:effectLst/>
                <a:latin typeface="Calibri" panose="020F0502020204030204" pitchFamily="34" charset="0"/>
                <a:ea typeface="宋体" panose="02010600030101010101" pitchFamily="2" charset="-122"/>
                <a:cs typeface="Times New Roman" panose="02020603050405020304" pitchFamily="18" charset="0"/>
              </a:rPr>
              <a:t>give rise to related cultural industries and many cultural products.</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285750" indent="-285750">
              <a:buFont typeface="Wingdings" panose="05000000000000000000" pitchFamily="2" charset="2"/>
              <a:buChar char="u"/>
            </a:pP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12808" y="985371"/>
            <a:ext cx="7995647" cy="3179297"/>
          </a:xfrm>
          <a:prstGeom prst="rect">
            <a:avLst/>
          </a:prstGeom>
        </p:spPr>
      </p:pic>
      <p:sp>
        <p:nvSpPr>
          <p:cNvPr id="6" name="新月形 5"/>
          <p:cNvSpPr/>
          <p:nvPr/>
        </p:nvSpPr>
        <p:spPr>
          <a:xfrm rot="16381281">
            <a:off x="2590103" y="5194908"/>
            <a:ext cx="620359" cy="2692909"/>
          </a:xfrm>
          <a:prstGeom prst="moon">
            <a:avLst/>
          </a:prstGeom>
          <a:solidFill>
            <a:srgbClr val="F7F3E7"/>
          </a:solidFill>
          <a:ln>
            <a:solidFill>
              <a:srgbClr val="F7F3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叶根友圆趣卡通08" panose="02010601030101010101" pitchFamily="2" charset="-122"/>
            </a:endParaRPr>
          </a:p>
        </p:txBody>
      </p:sp>
      <p:sp>
        <p:nvSpPr>
          <p:cNvPr id="14" name="文本框 13"/>
          <p:cNvSpPr txBox="1"/>
          <p:nvPr/>
        </p:nvSpPr>
        <p:spPr>
          <a:xfrm>
            <a:off x="2715196" y="2063690"/>
            <a:ext cx="6925742" cy="769441"/>
          </a:xfrm>
          <a:prstGeom prst="rect">
            <a:avLst/>
          </a:prstGeom>
          <a:noFill/>
        </p:spPr>
        <p:txBody>
          <a:bodyPr wrap="none" rtlCol="0">
            <a:spAutoFit/>
          </a:bodyPr>
          <a:lstStyle/>
          <a:p>
            <a:pPr algn="ctr"/>
            <a:r>
              <a:rPr lang="en-US" altLang="zh-CN"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rPr>
              <a:t>Problems and Solutions</a:t>
            </a:r>
            <a:endParaRPr lang="zh-CN" altLang="en-US"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endParaRPr>
          </a:p>
        </p:txBody>
      </p:sp>
      <p:pic>
        <p:nvPicPr>
          <p:cNvPr id="9" name="图片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911450"/>
            <a:ext cx="12192000" cy="380421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4"/>
                                        </p:tgtEl>
                                        <p:attrNameLst>
                                          <p:attrName>ppt_y</p:attrName>
                                        </p:attrNameLst>
                                      </p:cBhvr>
                                      <p:tavLst>
                                        <p:tav tm="0">
                                          <p:val>
                                            <p:strVal val="#ppt_y"/>
                                          </p:val>
                                        </p:tav>
                                        <p:tav tm="100000">
                                          <p:val>
                                            <p:strVal val="#ppt_y"/>
                                          </p:val>
                                        </p:tav>
                                      </p:tavLst>
                                    </p:anim>
                                    <p:anim calcmode="lin" valueType="num">
                                      <p:cBhvr>
                                        <p:cTn id="9"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4"/>
                                        </p:tgtEl>
                                      </p:cBhvr>
                                    </p:animEffect>
                                  </p:childTnLst>
                                </p:cTn>
                              </p:par>
                            </p:childTnLst>
                          </p:cTn>
                        </p:par>
                        <p:par>
                          <p:cTn id="12" fill="hold">
                            <p:stCondLst>
                              <p:cond delay="1450"/>
                            </p:stCondLst>
                            <p:childTnLst>
                              <p:par>
                                <p:cTn id="13" presetID="10"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文本框 20"/>
          <p:cNvSpPr txBox="1"/>
          <p:nvPr/>
        </p:nvSpPr>
        <p:spPr>
          <a:xfrm>
            <a:off x="610680" y="394239"/>
            <a:ext cx="4164012" cy="646331"/>
          </a:xfrm>
          <a:prstGeom prst="rect">
            <a:avLst/>
          </a:prstGeom>
          <a:noFill/>
        </p:spPr>
        <p:txBody>
          <a:bodyPr wrap="square" rtlCol="0">
            <a:spAutoFit/>
          </a:bodyPr>
          <a:lstStyle/>
          <a:p>
            <a:r>
              <a:rPr lang="en-US" altLang="zh-CN" sz="3600" b="1" dirty="0">
                <a:solidFill>
                  <a:srgbClr val="E7E6E6">
                    <a:lumMod val="50000"/>
                  </a:srgbClr>
                </a:solidFill>
                <a:latin typeface="叶根友圆趣卡通08" panose="02010601030101010101" pitchFamily="2" charset="-122"/>
                <a:ea typeface="叶根友圆趣卡通08" panose="02010601030101010101" pitchFamily="2" charset="-122"/>
              </a:rPr>
              <a:t>Problems</a:t>
            </a:r>
            <a:endParaRPr lang="zh-CN" altLang="en-US" sz="3600" b="1" dirty="0">
              <a:solidFill>
                <a:srgbClr val="E7E6E6">
                  <a:lumMod val="50000"/>
                </a:srgbClr>
              </a:solidFill>
              <a:latin typeface="叶根友圆趣卡通08" panose="02010601030101010101" pitchFamily="2" charset="-122"/>
              <a:ea typeface="叶根友圆趣卡通08" panose="02010601030101010101" pitchFamily="2" charset="-122"/>
            </a:endParaRPr>
          </a:p>
        </p:txBody>
      </p:sp>
      <p:sp>
        <p:nvSpPr>
          <p:cNvPr id="2" name="文本框 1">
            <a:extLst>
              <a:ext uri="{FF2B5EF4-FFF2-40B4-BE49-F238E27FC236}">
                <a16:creationId xmlns:a16="http://schemas.microsoft.com/office/drawing/2014/main" id="{CD92A5C6-A7F4-4202-E18C-898EF2098487}"/>
              </a:ext>
            </a:extLst>
          </p:cNvPr>
          <p:cNvSpPr txBox="1"/>
          <p:nvPr/>
        </p:nvSpPr>
        <p:spPr>
          <a:xfrm>
            <a:off x="751840" y="1148080"/>
            <a:ext cx="11236960" cy="4801314"/>
          </a:xfrm>
          <a:prstGeom prst="rect">
            <a:avLst/>
          </a:prstGeom>
          <a:noFill/>
        </p:spPr>
        <p:txBody>
          <a:bodyPr wrap="square" rtlCol="0">
            <a:spAutoFit/>
          </a:bodyPr>
          <a:lstStyle/>
          <a:p>
            <a:pPr marL="285750" lvl="0" indent="-285750">
              <a:buFont typeface="Wingdings" panose="05000000000000000000" pitchFamily="2" charset="2"/>
              <a:buChar char="n"/>
            </a:pPr>
            <a:r>
              <a:rPr lang="en-US" altLang="zh-CN" sz="2400" dirty="0">
                <a:latin typeface="Calibri" panose="020F0502020204030204" pitchFamily="34" charset="0"/>
                <a:cs typeface="Calibri" panose="020F0502020204030204" pitchFamily="34" charset="0"/>
              </a:rPr>
              <a:t>Political misinterpretation</a:t>
            </a:r>
          </a:p>
          <a:p>
            <a:pPr lvl="0"/>
            <a:r>
              <a:rPr lang="en-US" altLang="zh-CN" sz="2400" dirty="0">
                <a:latin typeface="Calibri" panose="020F0502020204030204" pitchFamily="34" charset="0"/>
                <a:cs typeface="Calibri" panose="020F0502020204030204" pitchFamily="34" charset="0"/>
              </a:rPr>
              <a:t>a cultural invasion</a:t>
            </a:r>
          </a:p>
          <a:p>
            <a:pPr lvl="0"/>
            <a:r>
              <a:rPr lang="en-US" altLang="zh-CN" sz="2400" dirty="0">
                <a:latin typeface="Calibri" panose="020F0502020204030204" pitchFamily="34" charset="0"/>
                <a:cs typeface="Calibri" panose="020F0502020204030204" pitchFamily="34" charset="0"/>
              </a:rPr>
              <a:t>not having strong explanatory power or tendencies</a:t>
            </a:r>
            <a:endParaRPr lang="zh-CN" altLang="zh-CN" sz="2400"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n"/>
            </a:pPr>
            <a:r>
              <a:rPr lang="en-US" altLang="zh-CN" sz="2400" kern="100" dirty="0">
                <a:effectLst/>
                <a:latin typeface="Calibri" panose="020F0502020204030204" pitchFamily="34" charset="0"/>
                <a:ea typeface="宋体" panose="02010600030101010101" pitchFamily="2" charset="-122"/>
                <a:cs typeface="Times New Roman" panose="02020603050405020304" pitchFamily="18" charset="0"/>
              </a:rPr>
              <a:t>Single content will cause aesthetic fatigue</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400" kern="100" dirty="0">
                <a:effectLst/>
                <a:latin typeface="Calibri" panose="020F0502020204030204" pitchFamily="34" charset="0"/>
                <a:ea typeface="宋体" panose="02010600030101010101" pitchFamily="2" charset="-122"/>
                <a:cs typeface="Times New Roman" panose="02020603050405020304" pitchFamily="18" charset="0"/>
              </a:rPr>
              <a:t>lacking artistic processing and cultural connotation</a:t>
            </a:r>
          </a:p>
          <a:p>
            <a:pPr algn="just"/>
            <a:r>
              <a:rPr lang="en-US" altLang="zh-CN" sz="2400" kern="100" dirty="0">
                <a:effectLst/>
                <a:latin typeface="Calibri" panose="020F0502020204030204" pitchFamily="34" charset="0"/>
                <a:ea typeface="宋体" panose="02010600030101010101" pitchFamily="2" charset="-122"/>
                <a:cs typeface="Times New Roman" panose="02020603050405020304" pitchFamily="18" charset="0"/>
              </a:rPr>
              <a:t>difficult to raise interest and weak communication effect</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marL="285750" indent="-285750">
              <a:buFont typeface="Wingdings" panose="05000000000000000000" pitchFamily="2" charset="2"/>
              <a:buChar char="n"/>
            </a:pPr>
            <a:r>
              <a:rPr lang="en-US" altLang="zh-CN" sz="2400" kern="100" dirty="0">
                <a:effectLst/>
                <a:latin typeface="Calibri" panose="020F0502020204030204" pitchFamily="34" charset="0"/>
                <a:ea typeface="宋体" panose="02010600030101010101" pitchFamily="2" charset="-122"/>
                <a:cs typeface="Times New Roman" panose="02020603050405020304" pitchFamily="18" charset="0"/>
              </a:rPr>
              <a:t>Over-commercialization and dissipation of public interest</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r>
              <a:rPr lang="en-US" altLang="zh-CN" sz="2400" kern="100" dirty="0">
                <a:effectLst/>
                <a:latin typeface="Calibri" panose="020F0502020204030204" pitchFamily="34" charset="0"/>
                <a:ea typeface="宋体" panose="02010600030101010101" pitchFamily="2" charset="-122"/>
                <a:cs typeface="Times New Roman" panose="02020603050405020304" pitchFamily="18" charset="0"/>
              </a:rPr>
              <a:t>When commercial companies take advantage of the "panda fever" to over-market, people are inevitably suspicious of the panda image and even question whether the cute panda image is originally a scam</a:t>
            </a:r>
            <a:r>
              <a:rPr lang="en-US" altLang="zh-CN" sz="2400"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400" kern="100" dirty="0">
                <a:effectLst/>
                <a:latin typeface="Calibri" panose="020F0502020204030204" pitchFamily="34" charset="0"/>
                <a:ea typeface="宋体" panose="02010600030101010101" pitchFamily="2" charset="-122"/>
                <a:cs typeface="Times New Roman" panose="02020603050405020304" pitchFamily="18" charset="0"/>
              </a:rPr>
              <a:t>by the business. When interest is dissipated, not only will the panda industry suffer, but the international influence of the "panda symbol" will also decline, which will directly affect China's international communication power.</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a:cxnSpLocks/>
          </p:cNvCxnSpPr>
          <p:nvPr/>
        </p:nvCxnSpPr>
        <p:spPr>
          <a:xfrm>
            <a:off x="1887360" y="3209380"/>
            <a:ext cx="3873131" cy="1901100"/>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6" name="直接连接符 25"/>
          <p:cNvCxnSpPr>
            <a:cxnSpLocks/>
          </p:cNvCxnSpPr>
          <p:nvPr/>
        </p:nvCxnSpPr>
        <p:spPr>
          <a:xfrm flipV="1">
            <a:off x="6552862" y="2891246"/>
            <a:ext cx="3302866" cy="2097314"/>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2" name="文本框 41"/>
          <p:cNvSpPr txBox="1"/>
          <p:nvPr/>
        </p:nvSpPr>
        <p:spPr>
          <a:xfrm>
            <a:off x="413352" y="4001751"/>
            <a:ext cx="2948015" cy="2246769"/>
          </a:xfrm>
          <a:prstGeom prst="rect">
            <a:avLst/>
          </a:prstGeom>
          <a:noFill/>
          <a:ln>
            <a:noFill/>
          </a:ln>
        </p:spPr>
        <p:txBody>
          <a:bodyPr wrap="square" rtlCol="0">
            <a:spAutoFit/>
          </a:bodyPr>
          <a:lstStyle/>
          <a:p>
            <a:pPr lvl="0" algn="ctr"/>
            <a:r>
              <a:rPr lang="en-US" altLang="zh-CN" sz="2800" dirty="0">
                <a:latin typeface="Calibri" panose="020F0502020204030204" pitchFamily="34" charset="0"/>
                <a:cs typeface="Calibri" panose="020F0502020204030204" pitchFamily="34" charset="0"/>
              </a:rPr>
              <a:t>Refine the connotation of the symbol to reduce political misinterpretation.</a:t>
            </a:r>
            <a:endParaRPr lang="zh-CN" altLang="zh-CN" sz="2800" dirty="0">
              <a:latin typeface="Calibri" panose="020F0502020204030204" pitchFamily="34" charset="0"/>
              <a:cs typeface="Calibri" panose="020F0502020204030204" pitchFamily="34" charset="0"/>
            </a:endParaRPr>
          </a:p>
        </p:txBody>
      </p:sp>
      <p:sp>
        <p:nvSpPr>
          <p:cNvPr id="43" name="文本框 42"/>
          <p:cNvSpPr txBox="1"/>
          <p:nvPr/>
        </p:nvSpPr>
        <p:spPr>
          <a:xfrm>
            <a:off x="4321036" y="1474333"/>
            <a:ext cx="3671280" cy="3058530"/>
          </a:xfrm>
          <a:prstGeom prst="rect">
            <a:avLst/>
          </a:prstGeom>
          <a:noFill/>
          <a:ln>
            <a:noFill/>
          </a:ln>
        </p:spPr>
        <p:txBody>
          <a:bodyPr wrap="square" rtlCol="0">
            <a:spAutoFit/>
          </a:bodyPr>
          <a:lstStyle/>
          <a:p>
            <a:pPr algn="ctr">
              <a:lnSpc>
                <a:spcPct val="150000"/>
              </a:lnSpc>
            </a:pPr>
            <a:r>
              <a:rPr lang="en-US" altLang="zh-CN" sz="2800" dirty="0">
                <a:latin typeface="Calibri" panose="020F0502020204030204" pitchFamily="34" charset="0"/>
                <a:cs typeface="Calibri" panose="020F0502020204030204" pitchFamily="34" charset="0"/>
              </a:rPr>
              <a:t>Enrich the content of communication and add more cultural connotations. </a:t>
            </a:r>
          </a:p>
          <a:p>
            <a:pPr algn="ctr">
              <a:lnSpc>
                <a:spcPct val="150000"/>
              </a:lnSpc>
            </a:pPr>
            <a:endParaRPr lang="zh-CN" altLang="zh-CN" dirty="0"/>
          </a:p>
        </p:txBody>
      </p:sp>
      <p:sp>
        <p:nvSpPr>
          <p:cNvPr id="44" name="文本框 43"/>
          <p:cNvSpPr txBox="1"/>
          <p:nvPr/>
        </p:nvSpPr>
        <p:spPr>
          <a:xfrm>
            <a:off x="8818403" y="4080619"/>
            <a:ext cx="2422806" cy="1815882"/>
          </a:xfrm>
          <a:prstGeom prst="rect">
            <a:avLst/>
          </a:prstGeom>
          <a:noFill/>
          <a:ln>
            <a:noFill/>
          </a:ln>
        </p:spPr>
        <p:txBody>
          <a:bodyPr wrap="square" rtlCol="0">
            <a:spAutoFit/>
          </a:bodyPr>
          <a:lstStyle/>
          <a:p>
            <a:pPr lvl="0" algn="ctr"/>
            <a:r>
              <a:rPr lang="en-US" altLang="zh-CN" sz="2800" dirty="0">
                <a:latin typeface="Calibri" panose="020F0502020204030204" pitchFamily="34" charset="0"/>
                <a:cs typeface="Calibri" panose="020F0502020204030204" pitchFamily="34" charset="0"/>
              </a:rPr>
              <a:t>Moderate exploitation of commercial value.</a:t>
            </a:r>
            <a:endParaRPr lang="zh-CN" altLang="zh-CN" sz="2800" dirty="0">
              <a:latin typeface="Calibri" panose="020F0502020204030204" pitchFamily="34" charset="0"/>
              <a:cs typeface="Calibri" panose="020F0502020204030204" pitchFamily="34" charset="0"/>
            </a:endParaRPr>
          </a:p>
        </p:txBody>
      </p:sp>
      <p:sp>
        <p:nvSpPr>
          <p:cNvPr id="22" name="文本框 21"/>
          <p:cNvSpPr txBox="1"/>
          <p:nvPr/>
        </p:nvSpPr>
        <p:spPr>
          <a:xfrm>
            <a:off x="592125" y="418788"/>
            <a:ext cx="4164012" cy="646331"/>
          </a:xfrm>
          <a:prstGeom prst="rect">
            <a:avLst/>
          </a:prstGeom>
          <a:noFill/>
        </p:spPr>
        <p:txBody>
          <a:bodyPr wrap="square" rtlCol="0">
            <a:spAutoFit/>
          </a:bodyPr>
          <a:lstStyle/>
          <a:p>
            <a:r>
              <a:rPr lang="en-US" altLang="zh-CN" sz="3600" b="1" dirty="0">
                <a:solidFill>
                  <a:srgbClr val="E7E6E6">
                    <a:lumMod val="50000"/>
                  </a:srgbClr>
                </a:solidFill>
                <a:latin typeface="叶根友圆趣卡通08" panose="02010601030101010101" pitchFamily="2" charset="-122"/>
                <a:ea typeface="叶根友圆趣卡通08" panose="02010601030101010101" pitchFamily="2" charset="-122"/>
              </a:rPr>
              <a:t>Solutions</a:t>
            </a:r>
            <a:endParaRPr lang="zh-CN" altLang="en-US" sz="3600" b="1" dirty="0">
              <a:solidFill>
                <a:srgbClr val="E7E6E6">
                  <a:lumMod val="50000"/>
                </a:srgbClr>
              </a:solidFill>
              <a:latin typeface="叶根友圆趣卡通08" panose="02010601030101010101" pitchFamily="2" charset="-122"/>
              <a:ea typeface="叶根友圆趣卡通08" panose="02010601030101010101" pitchFamily="2" charset="-122"/>
            </a:endParaRPr>
          </a:p>
        </p:txBody>
      </p:sp>
      <p:sp>
        <p:nvSpPr>
          <p:cNvPr id="2" name="椭圆 1"/>
          <p:cNvSpPr/>
          <p:nvPr/>
        </p:nvSpPr>
        <p:spPr>
          <a:xfrm>
            <a:off x="1491175" y="2729132"/>
            <a:ext cx="792371" cy="792371"/>
          </a:xfrm>
          <a:prstGeom prst="ellipse">
            <a:avLst/>
          </a:prstGeom>
          <a:solidFill>
            <a:srgbClr val="ACC5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t>1</a:t>
            </a:r>
            <a:endParaRPr lang="zh-CN" altLang="en-US" sz="3200" b="1" dirty="0"/>
          </a:p>
        </p:txBody>
      </p:sp>
      <p:sp>
        <p:nvSpPr>
          <p:cNvPr id="17" name="椭圆 16"/>
          <p:cNvSpPr/>
          <p:nvPr/>
        </p:nvSpPr>
        <p:spPr>
          <a:xfrm>
            <a:off x="5760491" y="4829725"/>
            <a:ext cx="792371" cy="792371"/>
          </a:xfrm>
          <a:prstGeom prst="ellipse">
            <a:avLst/>
          </a:prstGeom>
          <a:solidFill>
            <a:srgbClr val="5482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t>2</a:t>
            </a:r>
            <a:endParaRPr lang="zh-CN" altLang="en-US" sz="3200" b="1" dirty="0"/>
          </a:p>
        </p:txBody>
      </p:sp>
      <p:sp>
        <p:nvSpPr>
          <p:cNvPr id="20" name="椭圆 19"/>
          <p:cNvSpPr/>
          <p:nvPr/>
        </p:nvSpPr>
        <p:spPr>
          <a:xfrm>
            <a:off x="9734625" y="2601038"/>
            <a:ext cx="792371" cy="792371"/>
          </a:xfrm>
          <a:prstGeom prst="ellipse">
            <a:avLst/>
          </a:prstGeom>
          <a:solidFill>
            <a:srgbClr val="F37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t>3</a:t>
            </a:r>
            <a:endParaRPr lang="zh-CN" altLang="en-US" sz="3200" dirty="0"/>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1000"/>
                                        <p:tgtEl>
                                          <p:spTgt spid="42"/>
                                        </p:tgtEl>
                                      </p:cBhvr>
                                    </p:animEffect>
                                    <p:anim calcmode="lin" valueType="num">
                                      <p:cBhvr>
                                        <p:cTn id="8" dur="1000" fill="hold"/>
                                        <p:tgtEl>
                                          <p:spTgt spid="42"/>
                                        </p:tgtEl>
                                        <p:attrNameLst>
                                          <p:attrName>ppt_x</p:attrName>
                                        </p:attrNameLst>
                                      </p:cBhvr>
                                      <p:tavLst>
                                        <p:tav tm="0">
                                          <p:val>
                                            <p:strVal val="#ppt_x"/>
                                          </p:val>
                                        </p:tav>
                                        <p:tav tm="100000">
                                          <p:val>
                                            <p:strVal val="#ppt_x"/>
                                          </p:val>
                                        </p:tav>
                                      </p:tavLst>
                                    </p:anim>
                                    <p:anim calcmode="lin" valueType="num">
                                      <p:cBhvr>
                                        <p:cTn id="9" dur="1000" fill="hold"/>
                                        <p:tgtEl>
                                          <p:spTgt spid="4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fade">
                                      <p:cBhvr>
                                        <p:cTn id="13" dur="1000"/>
                                        <p:tgtEl>
                                          <p:spTgt spid="43"/>
                                        </p:tgtEl>
                                      </p:cBhvr>
                                    </p:animEffect>
                                    <p:anim calcmode="lin" valueType="num">
                                      <p:cBhvr>
                                        <p:cTn id="14" dur="1000" fill="hold"/>
                                        <p:tgtEl>
                                          <p:spTgt spid="43"/>
                                        </p:tgtEl>
                                        <p:attrNameLst>
                                          <p:attrName>ppt_x</p:attrName>
                                        </p:attrNameLst>
                                      </p:cBhvr>
                                      <p:tavLst>
                                        <p:tav tm="0">
                                          <p:val>
                                            <p:strVal val="#ppt_x"/>
                                          </p:val>
                                        </p:tav>
                                        <p:tav tm="100000">
                                          <p:val>
                                            <p:strVal val="#ppt_x"/>
                                          </p:val>
                                        </p:tav>
                                      </p:tavLst>
                                    </p:anim>
                                    <p:anim calcmode="lin" valueType="num">
                                      <p:cBhvr>
                                        <p:cTn id="15" dur="1000" fill="hold"/>
                                        <p:tgtEl>
                                          <p:spTgt spid="43"/>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1000"/>
                                        <p:tgtEl>
                                          <p:spTgt spid="44"/>
                                        </p:tgtEl>
                                      </p:cBhvr>
                                    </p:animEffect>
                                    <p:anim calcmode="lin" valueType="num">
                                      <p:cBhvr>
                                        <p:cTn id="20" dur="1000" fill="hold"/>
                                        <p:tgtEl>
                                          <p:spTgt spid="44"/>
                                        </p:tgtEl>
                                        <p:attrNameLst>
                                          <p:attrName>ppt_x</p:attrName>
                                        </p:attrNameLst>
                                      </p:cBhvr>
                                      <p:tavLst>
                                        <p:tav tm="0">
                                          <p:val>
                                            <p:strVal val="#ppt_x"/>
                                          </p:val>
                                        </p:tav>
                                        <p:tav tm="100000">
                                          <p:val>
                                            <p:strVal val="#ppt_x"/>
                                          </p:val>
                                        </p:tav>
                                      </p:tavLst>
                                    </p:anim>
                                    <p:anim calcmode="lin" valueType="num">
                                      <p:cBhvr>
                                        <p:cTn id="21" dur="1000" fill="hold"/>
                                        <p:tgtEl>
                                          <p:spTgt spid="44"/>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22" presetClass="entr" presetSubtype="8" fill="hold" grpId="0" nodeType="after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wipe(left)">
                                      <p:cBhvr>
                                        <p:cTn id="25"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3" grpId="0"/>
      <p:bldP spid="44" grpId="0"/>
      <p:bldP spid="2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506669" y="307474"/>
            <a:ext cx="6825784" cy="646331"/>
          </a:xfrm>
          <a:prstGeom prst="rect">
            <a:avLst/>
          </a:prstGeom>
          <a:noFill/>
        </p:spPr>
        <p:txBody>
          <a:bodyPr wrap="square" rtlCol="0">
            <a:spAutoFit/>
          </a:bodyPr>
          <a:lstStyle/>
          <a:p>
            <a:r>
              <a:rPr lang="en-US" altLang="zh-CN" sz="3600" b="1" dirty="0">
                <a:solidFill>
                  <a:srgbClr val="E7E6E6">
                    <a:lumMod val="50000"/>
                  </a:srgbClr>
                </a:solidFill>
                <a:latin typeface="叶根友圆趣卡通08" panose="02010601030101010101" pitchFamily="2" charset="-122"/>
                <a:ea typeface="叶根友圆趣卡通08" panose="02010601030101010101" pitchFamily="2" charset="-122"/>
              </a:rPr>
              <a:t>References</a:t>
            </a:r>
            <a:endParaRPr lang="zh-CN" altLang="en-US" sz="3600" b="1" dirty="0">
              <a:solidFill>
                <a:srgbClr val="E7E6E6">
                  <a:lumMod val="50000"/>
                </a:srgbClr>
              </a:solidFill>
              <a:latin typeface="叶根友圆趣卡通08" panose="02010601030101010101" pitchFamily="2" charset="-122"/>
              <a:ea typeface="叶根友圆趣卡通08" panose="02010601030101010101" pitchFamily="2" charset="-122"/>
            </a:endParaRPr>
          </a:p>
        </p:txBody>
      </p:sp>
      <p:sp>
        <p:nvSpPr>
          <p:cNvPr id="4" name="文本框 3">
            <a:extLst>
              <a:ext uri="{FF2B5EF4-FFF2-40B4-BE49-F238E27FC236}">
                <a16:creationId xmlns:a16="http://schemas.microsoft.com/office/drawing/2014/main" id="{3012AB79-EDFA-7800-83EA-FBB69F00F607}"/>
              </a:ext>
            </a:extLst>
          </p:cNvPr>
          <p:cNvSpPr txBox="1"/>
          <p:nvPr/>
        </p:nvSpPr>
        <p:spPr>
          <a:xfrm>
            <a:off x="506669" y="1106905"/>
            <a:ext cx="11062897" cy="2677656"/>
          </a:xfrm>
          <a:prstGeom prst="rect">
            <a:avLst/>
          </a:prstGeom>
          <a:noFill/>
        </p:spPr>
        <p:txBody>
          <a:bodyPr wrap="square" rtlCol="0">
            <a:spAutoFit/>
          </a:bodyPr>
          <a:lstStyle/>
          <a:p>
            <a:r>
              <a:rPr lang="en-US" altLang="zh-CN" sz="2400" dirty="0">
                <a:latin typeface="+mj-ea"/>
                <a:ea typeface="+mj-ea"/>
              </a:rPr>
              <a:t>[1]</a:t>
            </a:r>
            <a:r>
              <a:rPr lang="zh-CN" altLang="en-US" sz="2400" dirty="0">
                <a:latin typeface="+mj-ea"/>
                <a:ea typeface="+mj-ea"/>
              </a:rPr>
              <a:t>赵丽君</a:t>
            </a:r>
            <a:r>
              <a:rPr lang="en-US" altLang="zh-CN" sz="2400" dirty="0">
                <a:latin typeface="+mj-ea"/>
                <a:ea typeface="+mj-ea"/>
              </a:rPr>
              <a:t>.“</a:t>
            </a:r>
            <a:r>
              <a:rPr lang="zh-CN" altLang="en-US" sz="2400" dirty="0">
                <a:latin typeface="+mj-ea"/>
                <a:ea typeface="+mj-ea"/>
              </a:rPr>
              <a:t>熊猫外交”的效果研究</a:t>
            </a:r>
            <a:r>
              <a:rPr lang="en-US" altLang="zh-CN" sz="2400" dirty="0">
                <a:latin typeface="+mj-ea"/>
                <a:ea typeface="+mj-ea"/>
              </a:rPr>
              <a:t>[J].</a:t>
            </a:r>
            <a:r>
              <a:rPr lang="zh-CN" altLang="en-US" sz="2400" dirty="0">
                <a:latin typeface="+mj-ea"/>
                <a:ea typeface="+mj-ea"/>
              </a:rPr>
              <a:t>公共外交季刊</a:t>
            </a:r>
            <a:r>
              <a:rPr lang="en-US" altLang="zh-CN" sz="2400" dirty="0">
                <a:latin typeface="+mj-ea"/>
                <a:ea typeface="+mj-ea"/>
              </a:rPr>
              <a:t>,2018,(01):103-110+148.</a:t>
            </a:r>
          </a:p>
          <a:p>
            <a:r>
              <a:rPr lang="en-US" altLang="zh-CN" sz="2400" b="0" i="0" dirty="0">
                <a:effectLst/>
                <a:latin typeface="+mj-ea"/>
                <a:ea typeface="+mj-ea"/>
              </a:rPr>
              <a:t>[2]</a:t>
            </a:r>
            <a:r>
              <a:rPr lang="zh-CN" altLang="en-US" sz="2400" b="0" i="0" dirty="0">
                <a:effectLst/>
                <a:latin typeface="+mj-ea"/>
                <a:ea typeface="+mj-ea"/>
              </a:rPr>
              <a:t>张旭琰</a:t>
            </a:r>
            <a:r>
              <a:rPr lang="en-US" altLang="zh-CN" sz="2400" b="0" i="0" dirty="0">
                <a:effectLst/>
                <a:latin typeface="+mj-ea"/>
                <a:ea typeface="+mj-ea"/>
              </a:rPr>
              <a:t>. </a:t>
            </a:r>
            <a:r>
              <a:rPr lang="zh-CN" altLang="en-US" sz="2400" dirty="0">
                <a:latin typeface="+mj-ea"/>
                <a:ea typeface="+mj-ea"/>
              </a:rPr>
              <a:t>新中国熊猫外交的变化与挑战</a:t>
            </a:r>
            <a:r>
              <a:rPr lang="en-US" altLang="zh-CN" sz="2400" dirty="0">
                <a:latin typeface="+mj-ea"/>
                <a:ea typeface="+mj-ea"/>
              </a:rPr>
              <a:t>[D</a:t>
            </a:r>
            <a:r>
              <a:rPr lang="en-US" altLang="zh-CN" sz="2400" b="0" i="0" dirty="0">
                <a:effectLst/>
                <a:latin typeface="+mj-ea"/>
                <a:ea typeface="+mj-ea"/>
              </a:rPr>
              <a:t>].</a:t>
            </a:r>
            <a:r>
              <a:rPr lang="zh-CN" altLang="en-US" sz="2400" b="0" i="0" dirty="0">
                <a:effectLst/>
                <a:latin typeface="+mj-ea"/>
                <a:ea typeface="+mj-ea"/>
              </a:rPr>
              <a:t>辽宁大学</a:t>
            </a:r>
            <a:r>
              <a:rPr lang="en-US" altLang="zh-CN" sz="2400" b="0" i="0" dirty="0">
                <a:effectLst/>
                <a:latin typeface="+mj-ea"/>
                <a:ea typeface="+mj-ea"/>
              </a:rPr>
              <a:t>,2022.DOI:10.27209/d.cnki.glniu.2022.001101.</a:t>
            </a:r>
          </a:p>
          <a:p>
            <a:r>
              <a:rPr lang="en-US" altLang="zh-CN" sz="2400" b="0" i="0" dirty="0">
                <a:effectLst/>
                <a:latin typeface="+mj-ea"/>
                <a:ea typeface="+mj-ea"/>
              </a:rPr>
              <a:t>[3]</a:t>
            </a:r>
            <a:r>
              <a:rPr lang="zh-CN" altLang="en-US" sz="2400" b="0" i="0" dirty="0">
                <a:effectLst/>
                <a:latin typeface="+mj-ea"/>
                <a:ea typeface="+mj-ea"/>
              </a:rPr>
              <a:t>赵丽君</a:t>
            </a:r>
            <a:r>
              <a:rPr lang="en-US" altLang="zh-CN" sz="2400" b="0" i="0" dirty="0">
                <a:effectLst/>
                <a:latin typeface="+mj-ea"/>
                <a:ea typeface="+mj-ea"/>
              </a:rPr>
              <a:t>,</a:t>
            </a:r>
            <a:r>
              <a:rPr lang="zh-CN" altLang="en-US" sz="2400" b="0" i="0" dirty="0">
                <a:effectLst/>
                <a:latin typeface="+mj-ea"/>
                <a:ea typeface="+mj-ea"/>
              </a:rPr>
              <a:t>郑保卫</a:t>
            </a:r>
            <a:r>
              <a:rPr lang="en-US" altLang="zh-CN" sz="2400" b="0" i="0" dirty="0">
                <a:effectLst/>
                <a:latin typeface="+mj-ea"/>
                <a:ea typeface="+mj-ea"/>
              </a:rPr>
              <a:t>.</a:t>
            </a:r>
            <a:r>
              <a:rPr lang="zh-CN" altLang="en-US" sz="2400" b="0" i="0" dirty="0">
                <a:effectLst/>
                <a:latin typeface="+mj-ea"/>
                <a:ea typeface="+mj-ea"/>
              </a:rPr>
              <a:t>国家形象视角的“熊猫外交”研究</a:t>
            </a:r>
            <a:r>
              <a:rPr lang="en-US" altLang="zh-CN" sz="2400" b="0" i="0" dirty="0">
                <a:effectLst/>
                <a:latin typeface="+mj-ea"/>
                <a:ea typeface="+mj-ea"/>
              </a:rPr>
              <a:t>[J].</a:t>
            </a:r>
            <a:r>
              <a:rPr lang="zh-CN" altLang="en-US" sz="2400" b="0" i="0" dirty="0">
                <a:effectLst/>
                <a:latin typeface="+mj-ea"/>
                <a:ea typeface="+mj-ea"/>
              </a:rPr>
              <a:t>新闻爱好者</a:t>
            </a:r>
            <a:r>
              <a:rPr lang="en-US" altLang="zh-CN" sz="2400" b="0" i="0" dirty="0">
                <a:effectLst/>
                <a:latin typeface="+mj-ea"/>
                <a:ea typeface="+mj-ea"/>
              </a:rPr>
              <a:t>,2017(12):15-19.DOI:10.16017/j.cnki.xwahz.2017.12.005.</a:t>
            </a:r>
          </a:p>
          <a:p>
            <a:r>
              <a:rPr lang="en-US" altLang="zh-CN" sz="2400" b="0" i="0" dirty="0">
                <a:effectLst/>
                <a:latin typeface="+mj-ea"/>
                <a:ea typeface="+mj-ea"/>
              </a:rPr>
              <a:t>[4]</a:t>
            </a:r>
            <a:r>
              <a:rPr lang="zh-CN" altLang="en-US" sz="2400" b="0" i="0" dirty="0">
                <a:effectLst/>
                <a:latin typeface="+mj-ea"/>
                <a:ea typeface="+mj-ea"/>
              </a:rPr>
              <a:t>刘晓晨</a:t>
            </a:r>
            <a:r>
              <a:rPr lang="en-US" altLang="zh-CN" sz="2400" b="0" i="0" dirty="0">
                <a:effectLst/>
                <a:latin typeface="+mj-ea"/>
                <a:ea typeface="+mj-ea"/>
              </a:rPr>
              <a:t>.</a:t>
            </a:r>
            <a:r>
              <a:rPr lang="zh-CN" altLang="en-US" sz="2400" b="0" i="0" dirty="0">
                <a:effectLst/>
                <a:latin typeface="+mj-ea"/>
                <a:ea typeface="+mj-ea"/>
              </a:rPr>
              <a:t>从东方到西方</a:t>
            </a:r>
            <a:r>
              <a:rPr lang="en-US" altLang="zh-CN" sz="2400" b="0" i="0" dirty="0">
                <a:effectLst/>
                <a:latin typeface="+mj-ea"/>
                <a:ea typeface="+mj-ea"/>
              </a:rPr>
              <a:t>:</a:t>
            </a:r>
            <a:r>
              <a:rPr lang="zh-CN" altLang="en-US" sz="2400" b="0" i="0" dirty="0">
                <a:effectLst/>
                <a:latin typeface="+mj-ea"/>
                <a:ea typeface="+mj-ea"/>
              </a:rPr>
              <a:t>冷战背景下中国的熊猫外交</a:t>
            </a:r>
            <a:r>
              <a:rPr lang="en-US" altLang="zh-CN" sz="2400" b="0" i="0" dirty="0">
                <a:effectLst/>
                <a:latin typeface="+mj-ea"/>
                <a:ea typeface="+mj-ea"/>
              </a:rPr>
              <a:t>[J].</a:t>
            </a:r>
            <a:r>
              <a:rPr lang="zh-CN" altLang="en-US" sz="2400" b="0" i="0" dirty="0">
                <a:effectLst/>
                <a:latin typeface="+mj-ea"/>
                <a:ea typeface="+mj-ea"/>
              </a:rPr>
              <a:t>近现代国际关系史研究</a:t>
            </a:r>
            <a:r>
              <a:rPr lang="en-US" altLang="zh-CN" sz="2400" b="0" i="0" dirty="0">
                <a:effectLst/>
                <a:latin typeface="+mj-ea"/>
                <a:ea typeface="+mj-ea"/>
              </a:rPr>
              <a:t>,2014(02):192-212.</a:t>
            </a:r>
            <a:endParaRPr lang="zh-CN" altLang="en-US" sz="2400" dirty="0">
              <a:latin typeface="+mj-ea"/>
              <a:ea typeface="+mj-ea"/>
            </a:endParaRPr>
          </a:p>
        </p:txBody>
      </p:sp>
    </p:spTree>
    <p:extLst>
      <p:ext uri="{BB962C8B-B14F-4D97-AF65-F5344CB8AC3E}">
        <p14:creationId xmlns:p14="http://schemas.microsoft.com/office/powerpoint/2010/main" val="3216664096"/>
      </p:ext>
    </p:extLst>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图片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44" y="196948"/>
            <a:ext cx="11948998" cy="6400800"/>
          </a:xfrm>
          <a:prstGeom prst="rect">
            <a:avLst/>
          </a:prstGeom>
        </p:spPr>
      </p:pic>
      <p:sp>
        <p:nvSpPr>
          <p:cNvPr id="31" name="文本框 30"/>
          <p:cNvSpPr txBox="1"/>
          <p:nvPr/>
        </p:nvSpPr>
        <p:spPr>
          <a:xfrm>
            <a:off x="5167211" y="1766738"/>
            <a:ext cx="6318935" cy="584775"/>
          </a:xfrm>
          <a:prstGeom prst="rect">
            <a:avLst/>
          </a:prstGeom>
          <a:noFill/>
        </p:spPr>
        <p:txBody>
          <a:bodyPr wrap="square" rtlCol="0">
            <a:spAutoFit/>
          </a:bodyPr>
          <a:lstStyle/>
          <a:p>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Part 1</a:t>
            </a:r>
            <a:r>
              <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rPr>
              <a:t>：</a:t>
            </a:r>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 Origin and History </a:t>
            </a:r>
            <a:endPar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endParaRPr>
          </a:p>
        </p:txBody>
      </p:sp>
      <p:sp>
        <p:nvSpPr>
          <p:cNvPr id="32" name="文本框 31"/>
          <p:cNvSpPr txBox="1"/>
          <p:nvPr/>
        </p:nvSpPr>
        <p:spPr>
          <a:xfrm>
            <a:off x="5167211" y="2645332"/>
            <a:ext cx="4443679" cy="584775"/>
          </a:xfrm>
          <a:prstGeom prst="rect">
            <a:avLst/>
          </a:prstGeom>
          <a:noFill/>
        </p:spPr>
        <p:txBody>
          <a:bodyPr wrap="square" rtlCol="0">
            <a:spAutoFit/>
          </a:bodyPr>
          <a:lstStyle/>
          <a:p>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Part 2</a:t>
            </a:r>
            <a:r>
              <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rPr>
              <a:t>：</a:t>
            </a:r>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 Means</a:t>
            </a:r>
            <a:endPar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endParaRPr>
          </a:p>
        </p:txBody>
      </p:sp>
      <p:sp>
        <p:nvSpPr>
          <p:cNvPr id="33" name="文本框 32"/>
          <p:cNvSpPr txBox="1"/>
          <p:nvPr/>
        </p:nvSpPr>
        <p:spPr>
          <a:xfrm>
            <a:off x="5200964" y="3473698"/>
            <a:ext cx="4530708" cy="584775"/>
          </a:xfrm>
          <a:prstGeom prst="rect">
            <a:avLst/>
          </a:prstGeom>
          <a:noFill/>
        </p:spPr>
        <p:txBody>
          <a:bodyPr wrap="square" rtlCol="0">
            <a:spAutoFit/>
          </a:bodyPr>
          <a:lstStyle/>
          <a:p>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Part 3</a:t>
            </a:r>
            <a:r>
              <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rPr>
              <a:t>：</a:t>
            </a:r>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 Significance</a:t>
            </a:r>
            <a:endPar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endParaRPr>
          </a:p>
        </p:txBody>
      </p:sp>
      <p:sp>
        <p:nvSpPr>
          <p:cNvPr id="19" name="文本框 18"/>
          <p:cNvSpPr txBox="1"/>
          <p:nvPr/>
        </p:nvSpPr>
        <p:spPr>
          <a:xfrm>
            <a:off x="5200963" y="4358392"/>
            <a:ext cx="6684617" cy="1077218"/>
          </a:xfrm>
          <a:prstGeom prst="rect">
            <a:avLst/>
          </a:prstGeom>
          <a:noFill/>
        </p:spPr>
        <p:txBody>
          <a:bodyPr wrap="square" rtlCol="0">
            <a:spAutoFit/>
          </a:bodyPr>
          <a:lstStyle/>
          <a:p>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Part 4</a:t>
            </a:r>
            <a:r>
              <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rPr>
              <a:t>：</a:t>
            </a:r>
            <a:r>
              <a:rPr lang="en-US" altLang="zh-CN" sz="3200" b="1" dirty="0">
                <a:solidFill>
                  <a:schemeClr val="bg1">
                    <a:lumMod val="50000"/>
                  </a:schemeClr>
                </a:solidFill>
                <a:latin typeface="叶根友圆趣卡通08" panose="02010601030101010101" pitchFamily="2" charset="-122"/>
                <a:ea typeface="叶根友圆趣卡通08" panose="02010601030101010101" pitchFamily="2" charset="-122"/>
              </a:rPr>
              <a:t> Problems and     Solutions</a:t>
            </a:r>
            <a:endParaRPr lang="zh-CN" altLang="en-US" sz="3200" b="1" dirty="0">
              <a:solidFill>
                <a:schemeClr val="bg1">
                  <a:lumMod val="50000"/>
                </a:schemeClr>
              </a:solidFill>
              <a:latin typeface="叶根友圆趣卡通08" panose="02010601030101010101" pitchFamily="2" charset="-122"/>
              <a:ea typeface="叶根友圆趣卡通08" panose="02010601030101010101" pitchFamily="2" charset="-122"/>
            </a:endParaRP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6420" y="1556978"/>
            <a:ext cx="5388527" cy="3028659"/>
          </a:xfrm>
          <a:prstGeom prst="rect">
            <a:avLst/>
          </a:prstGeom>
        </p:spPr>
      </p:pic>
      <p:sp>
        <p:nvSpPr>
          <p:cNvPr id="2" name="文本框 1"/>
          <p:cNvSpPr txBox="1"/>
          <p:nvPr/>
        </p:nvSpPr>
        <p:spPr>
          <a:xfrm>
            <a:off x="7119891" y="1145219"/>
            <a:ext cx="2050742" cy="307777"/>
          </a:xfrm>
          <a:prstGeom prst="rect">
            <a:avLst/>
          </a:prstGeom>
          <a:noFill/>
        </p:spPr>
        <p:txBody>
          <a:bodyPr wrap="square" rtlCol="0">
            <a:spAutoFit/>
          </a:bodyPr>
          <a:lstStyle/>
          <a:p>
            <a:r>
              <a:rPr lang="en-US" altLang="zh-CN" sz="1400" dirty="0">
                <a:solidFill>
                  <a:srgbClr val="FBEEE3"/>
                </a:solidFill>
              </a:rPr>
              <a:t>https://www.ypppt.com/</a:t>
            </a:r>
            <a:endParaRPr lang="zh-CN" altLang="en-US" sz="1400" dirty="0">
              <a:solidFill>
                <a:srgbClr val="FBEEE3"/>
              </a:solidFill>
            </a:endParaRPr>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left)">
                                      <p:cBhvr>
                                        <p:cTn id="7" dur="1500"/>
                                        <p:tgtEl>
                                          <p:spTgt spid="31"/>
                                        </p:tgtEl>
                                      </p:cBhvr>
                                    </p:animEffect>
                                  </p:childTnLst>
                                </p:cTn>
                              </p:par>
                            </p:childTnLst>
                          </p:cTn>
                        </p:par>
                        <p:par>
                          <p:cTn id="8" fill="hold">
                            <p:stCondLst>
                              <p:cond delay="1500"/>
                            </p:stCondLst>
                            <p:childTnLst>
                              <p:par>
                                <p:cTn id="9" presetID="22" presetClass="entr" presetSubtype="8"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wipe(left)">
                                      <p:cBhvr>
                                        <p:cTn id="11" dur="1500"/>
                                        <p:tgtEl>
                                          <p:spTgt spid="32"/>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ipe(left)">
                                      <p:cBhvr>
                                        <p:cTn id="15" dur="1500"/>
                                        <p:tgtEl>
                                          <p:spTgt spid="33"/>
                                        </p:tgtEl>
                                      </p:cBhvr>
                                    </p:animEffect>
                                  </p:childTnLst>
                                </p:cTn>
                              </p:par>
                            </p:childTnLst>
                          </p:cTn>
                        </p:par>
                        <p:par>
                          <p:cTn id="16" fill="hold">
                            <p:stCondLst>
                              <p:cond delay="4500"/>
                            </p:stCondLst>
                            <p:childTnLst>
                              <p:par>
                                <p:cTn id="17" presetID="22" presetClass="entr" presetSubtype="8"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wipe(left)">
                                      <p:cBhvr>
                                        <p:cTn id="19" dur="1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3"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12808" y="985371"/>
            <a:ext cx="7995647" cy="3179297"/>
          </a:xfrm>
          <a:prstGeom prst="rect">
            <a:avLst/>
          </a:prstGeom>
        </p:spPr>
      </p:pic>
      <p:sp>
        <p:nvSpPr>
          <p:cNvPr id="6" name="新月形 5"/>
          <p:cNvSpPr/>
          <p:nvPr/>
        </p:nvSpPr>
        <p:spPr>
          <a:xfrm rot="16381281">
            <a:off x="2590103" y="5194908"/>
            <a:ext cx="620359" cy="2692909"/>
          </a:xfrm>
          <a:prstGeom prst="moon">
            <a:avLst/>
          </a:prstGeom>
          <a:solidFill>
            <a:srgbClr val="F7F3E7"/>
          </a:solidFill>
          <a:ln>
            <a:solidFill>
              <a:srgbClr val="F7F3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叶根友圆趣卡通08" panose="02010601030101010101" pitchFamily="2" charset="-122"/>
            </a:endParaRPr>
          </a:p>
        </p:txBody>
      </p:sp>
      <p:sp>
        <p:nvSpPr>
          <p:cNvPr id="14" name="文本框 13"/>
          <p:cNvSpPr txBox="1"/>
          <p:nvPr/>
        </p:nvSpPr>
        <p:spPr>
          <a:xfrm>
            <a:off x="3447384" y="2063690"/>
            <a:ext cx="5461367" cy="769441"/>
          </a:xfrm>
          <a:prstGeom prst="rect">
            <a:avLst/>
          </a:prstGeom>
          <a:noFill/>
        </p:spPr>
        <p:txBody>
          <a:bodyPr wrap="none" rtlCol="0">
            <a:spAutoFit/>
          </a:bodyPr>
          <a:lstStyle/>
          <a:p>
            <a:pPr algn="ctr"/>
            <a:r>
              <a:rPr lang="en-US" altLang="zh-CN"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rPr>
              <a:t>Origin and History</a:t>
            </a:r>
            <a:endParaRPr lang="zh-CN" altLang="en-US"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endParaRPr>
          </a:p>
        </p:txBody>
      </p:sp>
      <p:pic>
        <p:nvPicPr>
          <p:cNvPr id="9" name="图片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911450"/>
            <a:ext cx="12192000" cy="380421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4"/>
                                        </p:tgtEl>
                                        <p:attrNameLst>
                                          <p:attrName>ppt_y</p:attrName>
                                        </p:attrNameLst>
                                      </p:cBhvr>
                                      <p:tavLst>
                                        <p:tav tm="0">
                                          <p:val>
                                            <p:strVal val="#ppt_y"/>
                                          </p:val>
                                        </p:tav>
                                        <p:tav tm="100000">
                                          <p:val>
                                            <p:strVal val="#ppt_y"/>
                                          </p:val>
                                        </p:tav>
                                      </p:tavLst>
                                    </p:anim>
                                    <p:anim calcmode="lin" valueType="num">
                                      <p:cBhvr>
                                        <p:cTn id="9"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4"/>
                                        </p:tgtEl>
                                      </p:cBhvr>
                                    </p:animEffect>
                                  </p:childTnLst>
                                </p:cTn>
                              </p:par>
                            </p:childTnLst>
                          </p:cTn>
                        </p:par>
                        <p:par>
                          <p:cTn id="12" fill="hold">
                            <p:stCondLst>
                              <p:cond delay="1250"/>
                            </p:stCondLst>
                            <p:childTnLst>
                              <p:par>
                                <p:cTn id="13" presetID="10"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564505" y="362898"/>
            <a:ext cx="11810375" cy="1077218"/>
          </a:xfrm>
          <a:prstGeom prst="rect">
            <a:avLst/>
          </a:prstGeom>
          <a:noFill/>
        </p:spPr>
        <p:txBody>
          <a:bodyPr wrap="square" rtlCol="0">
            <a:spAutoFit/>
          </a:bodyPr>
          <a:lstStyle/>
          <a:p>
            <a:r>
              <a:rPr lang="en-US" altLang="zh-CN" sz="3600" b="1" dirty="0">
                <a:solidFill>
                  <a:schemeClr val="bg1">
                    <a:lumMod val="50000"/>
                  </a:schemeClr>
                </a:solidFill>
                <a:latin typeface="叶根友圆趣卡通08" panose="02010601030101010101" pitchFamily="2" charset="-122"/>
                <a:ea typeface="叶根友圆趣卡通08" panose="02010601030101010101" pitchFamily="2" charset="-122"/>
              </a:rPr>
              <a:t>Origin-</a:t>
            </a:r>
            <a:r>
              <a:rPr lang="en-US" altLang="zh-CN" sz="2800" b="1" dirty="0">
                <a:solidFill>
                  <a:schemeClr val="bg1">
                    <a:lumMod val="50000"/>
                  </a:schemeClr>
                </a:solidFill>
                <a:latin typeface="叶根友圆趣卡通08" panose="02010601030101010101" pitchFamily="2" charset="-122"/>
                <a:ea typeface="叶根友圆趣卡通08" panose="02010601030101010101" pitchFamily="2" charset="-122"/>
              </a:rPr>
              <a:t>Animals play an important role in China's diplomatic activities.</a:t>
            </a:r>
          </a:p>
        </p:txBody>
      </p:sp>
      <p:sp>
        <p:nvSpPr>
          <p:cNvPr id="20" name="原创设计师QQ：178119980 喵小姐"/>
          <p:cNvSpPr/>
          <p:nvPr/>
        </p:nvSpPr>
        <p:spPr>
          <a:xfrm>
            <a:off x="3190680" y="1009229"/>
            <a:ext cx="8436815" cy="3108543"/>
          </a:xfrm>
          <a:prstGeom prst="rect">
            <a:avLst/>
          </a:prstGeom>
        </p:spPr>
        <p:txBody>
          <a:bodyPr wrap="square">
            <a:spAutoFit/>
          </a:bodyPr>
          <a:lstStyle/>
          <a:p>
            <a:endParaRPr lang="en-US" altLang="zh-CN" sz="2800" dirty="0">
              <a:latin typeface="Arial" panose="020B0604020202020204" pitchFamily="34" charset="0"/>
              <a:cs typeface="Arial" panose="020B0604020202020204" pitchFamily="34" charset="0"/>
            </a:endParaRPr>
          </a:p>
          <a:p>
            <a:endParaRPr lang="en-US" altLang="zh-CN" sz="2800" dirty="0">
              <a:latin typeface="Arial" panose="020B0604020202020204" pitchFamily="34" charset="0"/>
              <a:cs typeface="Arial" panose="020B0604020202020204" pitchFamily="34" charset="0"/>
            </a:endParaRPr>
          </a:p>
          <a:p>
            <a:endParaRPr lang="en-US" altLang="zh-CN" sz="2800" dirty="0">
              <a:latin typeface="Arial" panose="020B0604020202020204" pitchFamily="34" charset="0"/>
              <a:cs typeface="Arial" panose="020B0604020202020204" pitchFamily="34" charset="0"/>
            </a:endParaRPr>
          </a:p>
          <a:p>
            <a:endParaRPr lang="en-US" altLang="zh-CN" sz="2800" dirty="0">
              <a:latin typeface="Arial" panose="020B0604020202020204" pitchFamily="34" charset="0"/>
              <a:cs typeface="Arial" panose="020B0604020202020204" pitchFamily="34" charset="0"/>
            </a:endParaRPr>
          </a:p>
          <a:p>
            <a:endParaRPr lang="en-US" altLang="zh-CN" sz="2800" dirty="0">
              <a:latin typeface="Arial" panose="020B0604020202020204" pitchFamily="34" charset="0"/>
              <a:cs typeface="Arial" panose="020B0604020202020204" pitchFamily="34" charset="0"/>
            </a:endParaRPr>
          </a:p>
          <a:p>
            <a:endParaRPr lang="en-US" altLang="zh-CN" sz="2800" dirty="0">
              <a:latin typeface="Arial" panose="020B0604020202020204" pitchFamily="34" charset="0"/>
              <a:cs typeface="Arial" panose="020B0604020202020204" pitchFamily="34" charset="0"/>
            </a:endParaRPr>
          </a:p>
          <a:p>
            <a:endParaRPr lang="zh-CN" altLang="zh-CN" sz="2800" dirty="0">
              <a:latin typeface="Arial" panose="020B0604020202020204" pitchFamily="34" charset="0"/>
              <a:cs typeface="Arial" panose="020B0604020202020204" pitchFamily="34" charset="0"/>
            </a:endParaRPr>
          </a:p>
        </p:txBody>
      </p:sp>
      <p:pic>
        <p:nvPicPr>
          <p:cNvPr id="11" name="图片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538945"/>
            <a:ext cx="3780109" cy="3780109"/>
          </a:xfrm>
          <a:prstGeom prst="rect">
            <a:avLst/>
          </a:prstGeom>
        </p:spPr>
      </p:pic>
      <p:sp>
        <p:nvSpPr>
          <p:cNvPr id="2" name="文本框 1">
            <a:extLst>
              <a:ext uri="{FF2B5EF4-FFF2-40B4-BE49-F238E27FC236}">
                <a16:creationId xmlns:a16="http://schemas.microsoft.com/office/drawing/2014/main" id="{F8A10D35-83C1-7ED5-1F4E-225808BB42E0}"/>
              </a:ext>
            </a:extLst>
          </p:cNvPr>
          <p:cNvSpPr txBox="1"/>
          <p:nvPr/>
        </p:nvSpPr>
        <p:spPr>
          <a:xfrm>
            <a:off x="3190680" y="1440116"/>
            <a:ext cx="7969895" cy="5293757"/>
          </a:xfrm>
          <a:prstGeom prst="rect">
            <a:avLst/>
          </a:prstGeom>
          <a:noFill/>
        </p:spPr>
        <p:txBody>
          <a:bodyPr wrap="square" rtlCol="0">
            <a:spAutoFit/>
          </a:bodyPr>
          <a:lstStyle/>
          <a:p>
            <a:pPr algn="just"/>
            <a:r>
              <a:rPr lang="en-US" altLang="zh-CN" sz="3200" kern="100" dirty="0" err="1">
                <a:effectLst/>
                <a:latin typeface="Calibri" panose="020F0502020204030204" pitchFamily="34" charset="0"/>
                <a:ea typeface="宋体" panose="02010600030101010101" pitchFamily="2" charset="-122"/>
                <a:cs typeface="Times New Roman" panose="02020603050405020304" pitchFamily="18" charset="0"/>
              </a:rPr>
              <a:t>qilin</a:t>
            </a:r>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 diplomacy--As early as the Yongle period of the Ming Dynasty, Zheng He brought back many "</a:t>
            </a:r>
            <a:r>
              <a:rPr lang="en-US" altLang="zh-CN" sz="3200" kern="100" dirty="0" err="1">
                <a:effectLst/>
                <a:latin typeface="Calibri" panose="020F0502020204030204" pitchFamily="34" charset="0"/>
                <a:ea typeface="宋体" panose="02010600030101010101" pitchFamily="2" charset="-122"/>
                <a:cs typeface="Times New Roman" panose="02020603050405020304" pitchFamily="18" charset="0"/>
              </a:rPr>
              <a:t>qilin</a:t>
            </a:r>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 (giraffes) from the African continent on his way to the West.</a:t>
            </a:r>
          </a:p>
          <a:p>
            <a:pPr algn="just"/>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In the early years of New China, in 1957, China gave the giant pandas Ping </a:t>
            </a:r>
            <a:r>
              <a:rPr lang="en-US" altLang="zh-CN" sz="3200" kern="100" dirty="0" err="1">
                <a:effectLst/>
                <a:latin typeface="Calibri" panose="020F0502020204030204" pitchFamily="34" charset="0"/>
                <a:ea typeface="宋体" panose="02010600030101010101" pitchFamily="2" charset="-122"/>
                <a:cs typeface="Times New Roman" panose="02020603050405020304" pitchFamily="18" charset="0"/>
              </a:rPr>
              <a:t>Ping</a:t>
            </a:r>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 and An </a:t>
            </a:r>
            <a:r>
              <a:rPr lang="en-US" altLang="zh-CN" sz="3200" kern="100" dirty="0" err="1">
                <a:effectLst/>
                <a:latin typeface="Calibri" panose="020F0502020204030204" pitchFamily="34" charset="0"/>
                <a:ea typeface="宋体" panose="02010600030101010101" pitchFamily="2" charset="-122"/>
                <a:cs typeface="Times New Roman" panose="02020603050405020304" pitchFamily="18" charset="0"/>
              </a:rPr>
              <a:t>An</a:t>
            </a:r>
            <a:r>
              <a:rPr lang="en-US" altLang="zh-CN" sz="3200" kern="100" dirty="0">
                <a:effectLst/>
                <a:latin typeface="Calibri" panose="020F0502020204030204" pitchFamily="34" charset="0"/>
                <a:ea typeface="宋体" panose="02010600030101010101" pitchFamily="2" charset="-122"/>
                <a:cs typeface="Times New Roman" panose="02020603050405020304" pitchFamily="18" charset="0"/>
              </a:rPr>
              <a:t> to the Soviet Union.</a:t>
            </a:r>
            <a:endParaRPr lang="zh-CN" altLang="zh-CN" sz="32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3200" dirty="0">
                <a:effectLst/>
                <a:latin typeface="Calibri" panose="020F0502020204030204" pitchFamily="34" charset="0"/>
                <a:ea typeface="宋体" panose="02010600030101010101" pitchFamily="2" charset="-122"/>
                <a:cs typeface="Times New Roman" panose="02020603050405020304" pitchFamily="18" charset="0"/>
              </a:rPr>
              <a:t>Vietnam, which is in the same socialist camp as China, also gave two Asian elephants to China in 1953.</a:t>
            </a:r>
            <a:endParaRPr lang="en-US" altLang="zh-CN" sz="3200" kern="100" dirty="0">
              <a:latin typeface="Calibri" panose="020F0502020204030204" pitchFamily="34" charset="0"/>
              <a:ea typeface="宋体" panose="02010600030101010101" pitchFamily="2" charset="-122"/>
              <a:cs typeface="Times New Roman" panose="02020603050405020304" pitchFamily="18" charset="0"/>
            </a:endParaRPr>
          </a:p>
          <a:p>
            <a:pPr algn="just"/>
            <a:endParaRPr lang="zh-CN" altLang="zh-CN" sz="18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41" presetClass="entr" presetSubtype="0" fill="hold" grpId="0" nodeType="afterEffect" nodePh="1">
                                  <p:stCondLst>
                                    <p:cond delay="0"/>
                                  </p:stCondLst>
                                  <p:endCondLst>
                                    <p:cond evt="begin" delay="0">
                                      <p:tn val="9"/>
                                    </p:cond>
                                  </p:endCondLst>
                                  <p:iterate type="lt">
                                    <p:tmPct val="10000"/>
                                  </p:iterate>
                                  <p:childTnLst>
                                    <p:set>
                                      <p:cBhvr>
                                        <p:cTn id="10" dur="1" fill="hold">
                                          <p:stCondLst>
                                            <p:cond delay="0"/>
                                          </p:stCondLst>
                                        </p:cTn>
                                        <p:tgtEl>
                                          <p:spTgt spid="20"/>
                                        </p:tgtEl>
                                        <p:attrNameLst>
                                          <p:attrName>style.visibility</p:attrName>
                                        </p:attrNameLst>
                                      </p:cBhvr>
                                      <p:to>
                                        <p:strVal val="visible"/>
                                      </p:to>
                                    </p:set>
                                    <p:anim calcmode="lin" valueType="num">
                                      <p:cBhvr>
                                        <p:cTn id="11" dur="500" fill="hold"/>
                                        <p:tgtEl>
                                          <p:spTgt spid="20"/>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20"/>
                                        </p:tgtEl>
                                        <p:attrNameLst>
                                          <p:attrName>ppt_y</p:attrName>
                                        </p:attrNameLst>
                                      </p:cBhvr>
                                      <p:tavLst>
                                        <p:tav tm="0">
                                          <p:val>
                                            <p:strVal val="#ppt_y"/>
                                          </p:val>
                                        </p:tav>
                                        <p:tav tm="100000">
                                          <p:val>
                                            <p:strVal val="#ppt_y"/>
                                          </p:val>
                                        </p:tav>
                                      </p:tavLst>
                                    </p:anim>
                                    <p:anim calcmode="lin" valueType="num">
                                      <p:cBhvr>
                                        <p:cTn id="13" dur="500" fill="hold"/>
                                        <p:tgtEl>
                                          <p:spTgt spid="20"/>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20"/>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32383" y="0"/>
            <a:ext cx="3218674" cy="3218674"/>
          </a:xfrm>
          <a:prstGeom prst="rect">
            <a:avLst/>
          </a:prstGeom>
        </p:spPr>
      </p:pic>
      <p:sp>
        <p:nvSpPr>
          <p:cNvPr id="17" name="文本框 16"/>
          <p:cNvSpPr txBox="1"/>
          <p:nvPr/>
        </p:nvSpPr>
        <p:spPr>
          <a:xfrm>
            <a:off x="454013" y="305474"/>
            <a:ext cx="5160299" cy="646331"/>
          </a:xfrm>
          <a:prstGeom prst="rect">
            <a:avLst/>
          </a:prstGeom>
          <a:noFill/>
        </p:spPr>
        <p:txBody>
          <a:bodyPr wrap="square" rtlCol="0">
            <a:spAutoFit/>
          </a:bodyPr>
          <a:lstStyle/>
          <a:p>
            <a:r>
              <a:rPr lang="en-US" altLang="zh-CN" sz="3600" b="1" dirty="0">
                <a:solidFill>
                  <a:srgbClr val="E7E6E6">
                    <a:lumMod val="50000"/>
                  </a:srgbClr>
                </a:solidFill>
                <a:latin typeface="叶根友圆趣卡通08" panose="02010601030101010101" pitchFamily="2" charset="-122"/>
                <a:ea typeface="叶根友圆趣卡通08" panose="02010601030101010101" pitchFamily="2" charset="-122"/>
              </a:rPr>
              <a:t>History</a:t>
            </a:r>
            <a:endParaRPr lang="zh-CN" altLang="en-US" sz="3600" b="1" dirty="0">
              <a:solidFill>
                <a:srgbClr val="E7E6E6">
                  <a:lumMod val="50000"/>
                </a:srgbClr>
              </a:solidFill>
              <a:latin typeface="叶根友圆趣卡通08" panose="02010601030101010101" pitchFamily="2" charset="-122"/>
              <a:ea typeface="叶根友圆趣卡通08" panose="02010601030101010101" pitchFamily="2" charset="-122"/>
            </a:endParaRPr>
          </a:p>
        </p:txBody>
      </p:sp>
      <p:sp>
        <p:nvSpPr>
          <p:cNvPr id="2" name="文本框 1">
            <a:extLst>
              <a:ext uri="{FF2B5EF4-FFF2-40B4-BE49-F238E27FC236}">
                <a16:creationId xmlns:a16="http://schemas.microsoft.com/office/drawing/2014/main" id="{7AF5A16F-6A7B-291D-97DF-8B582AE1DC4E}"/>
              </a:ext>
            </a:extLst>
          </p:cNvPr>
          <p:cNvSpPr txBox="1"/>
          <p:nvPr/>
        </p:nvSpPr>
        <p:spPr>
          <a:xfrm>
            <a:off x="454013" y="1137920"/>
            <a:ext cx="9535375" cy="6063198"/>
          </a:xfrm>
          <a:prstGeom prst="rect">
            <a:avLst/>
          </a:prstGeom>
          <a:noFill/>
        </p:spPr>
        <p:txBody>
          <a:bodyPr wrap="square" rtlCol="0">
            <a:spAutoFit/>
          </a:bodyPr>
          <a:lstStyle/>
          <a:p>
            <a:r>
              <a:rPr lang="en-US" altLang="zh-CN" sz="2800" kern="100" dirty="0">
                <a:latin typeface="Arial" panose="020B0604020202020204" pitchFamily="34" charset="0"/>
                <a:ea typeface="宋体" panose="02010600030101010101" pitchFamily="2" charset="-122"/>
                <a:cs typeface="Arial" panose="020B0604020202020204" pitchFamily="34" charset="0"/>
              </a:rPr>
              <a:t>It</a:t>
            </a:r>
            <a:r>
              <a:rPr lang="en-US" altLang="zh-CN" sz="2800"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800" kern="100" dirty="0">
                <a:latin typeface="Arial" panose="020B0604020202020204" pitchFamily="34" charset="0"/>
                <a:ea typeface="宋体" panose="02010600030101010101" pitchFamily="2" charset="-122"/>
                <a:cs typeface="Arial" panose="020B0604020202020204" pitchFamily="34" charset="0"/>
              </a:rPr>
              <a:t>begins with Wu </a:t>
            </a:r>
            <a:r>
              <a:rPr lang="en-US" altLang="zh-CN" sz="2800" kern="100" dirty="0" err="1">
                <a:effectLst/>
                <a:latin typeface="Arial" panose="020B0604020202020204" pitchFamily="34" charset="0"/>
                <a:ea typeface="宋体" panose="02010600030101010101" pitchFamily="2" charset="-122"/>
                <a:cs typeface="Arial" panose="020B0604020202020204" pitchFamily="34" charset="0"/>
              </a:rPr>
              <a:t>Zetian</a:t>
            </a:r>
            <a:r>
              <a:rPr lang="en-US" altLang="zh-CN" sz="2800" kern="100" dirty="0">
                <a:effectLst/>
                <a:latin typeface="Arial" panose="020B0604020202020204" pitchFamily="34" charset="0"/>
                <a:ea typeface="宋体" panose="02010600030101010101" pitchFamily="2" charset="-122"/>
                <a:cs typeface="Arial" panose="020B0604020202020204" pitchFamily="34" charset="0"/>
              </a:rPr>
              <a:t>. Wu </a:t>
            </a:r>
            <a:r>
              <a:rPr lang="en-US" altLang="zh-CN" sz="2800" kern="100" dirty="0" err="1">
                <a:effectLst/>
                <a:latin typeface="Arial" panose="020B0604020202020204" pitchFamily="34" charset="0"/>
                <a:ea typeface="宋体" panose="02010600030101010101" pitchFamily="2" charset="-122"/>
                <a:cs typeface="Arial" panose="020B0604020202020204" pitchFamily="34" charset="0"/>
              </a:rPr>
              <a:t>Zetian</a:t>
            </a:r>
            <a:r>
              <a:rPr lang="en-US" altLang="zh-CN" sz="2800" kern="100" dirty="0">
                <a:effectLst/>
                <a:latin typeface="Arial" panose="020B0604020202020204" pitchFamily="34" charset="0"/>
                <a:ea typeface="宋体" panose="02010600030101010101" pitchFamily="2" charset="-122"/>
                <a:cs typeface="Arial" panose="020B0604020202020204" pitchFamily="34" charset="0"/>
              </a:rPr>
              <a:t> gave two "white bears" and 70 furs to Japanese Emperor. </a:t>
            </a:r>
          </a:p>
          <a:p>
            <a:r>
              <a:rPr lang="en-US" altLang="zh-CN" sz="2800" kern="100" dirty="0">
                <a:effectLst/>
                <a:latin typeface="Arial" panose="020B0604020202020204" pitchFamily="34" charset="0"/>
                <a:ea typeface="宋体" panose="02010600030101010101" pitchFamily="2" charset="-122"/>
                <a:cs typeface="Arial" panose="020B0604020202020204" pitchFamily="34" charset="0"/>
              </a:rPr>
              <a:t>Technically speaking, the first time giant panda served as the highest-level national gift was in 1941 when the Song sisters, Song Ailing and Song </a:t>
            </a:r>
            <a:r>
              <a:rPr lang="en-US" altLang="zh-CN" sz="2800" kern="100" dirty="0" err="1">
                <a:effectLst/>
                <a:latin typeface="Arial" panose="020B0604020202020204" pitchFamily="34" charset="0"/>
                <a:ea typeface="宋体" panose="02010600030101010101" pitchFamily="2" charset="-122"/>
                <a:cs typeface="Arial" panose="020B0604020202020204" pitchFamily="34" charset="0"/>
              </a:rPr>
              <a:t>Meiling</a:t>
            </a:r>
            <a:r>
              <a:rPr lang="en-US" altLang="zh-CN" sz="2800" kern="100" dirty="0">
                <a:effectLst/>
                <a:latin typeface="Arial" panose="020B0604020202020204" pitchFamily="34" charset="0"/>
                <a:ea typeface="宋体" panose="02010600030101010101" pitchFamily="2" charset="-122"/>
                <a:cs typeface="Arial" panose="020B0604020202020204" pitchFamily="34" charset="0"/>
              </a:rPr>
              <a:t> presented a pair of pandas to the United States as a token of appreciation for their relief of Chinese refugees.</a:t>
            </a:r>
          </a:p>
          <a:p>
            <a:r>
              <a:rPr lang="en-US" altLang="zh-CN" sz="2800" kern="100" dirty="0">
                <a:effectLst/>
                <a:latin typeface="Arial" panose="020B0604020202020204" pitchFamily="34" charset="0"/>
                <a:ea typeface="宋体" panose="02010600030101010101" pitchFamily="2" charset="-122"/>
                <a:cs typeface="Arial" panose="020B0604020202020204" pitchFamily="34" charset="0"/>
              </a:rPr>
              <a:t>China's most famous "panda diplomacy" dates back to 1972, when President Nixon's visit to China. Premier Zhou Enlai announced at a banquet to welcome President Nixon that giant pandas </a:t>
            </a:r>
            <a:r>
              <a:rPr lang="en-US" altLang="zh-CN" sz="2800" kern="100" dirty="0" err="1">
                <a:effectLst/>
                <a:latin typeface="Arial" panose="020B0604020202020204" pitchFamily="34" charset="0"/>
                <a:ea typeface="宋体" panose="02010600030101010101" pitchFamily="2" charset="-122"/>
                <a:cs typeface="Arial" panose="020B0604020202020204" pitchFamily="34" charset="0"/>
              </a:rPr>
              <a:t>Lingling</a:t>
            </a:r>
            <a:r>
              <a:rPr lang="en-US" altLang="zh-CN" sz="2800" kern="100" dirty="0">
                <a:effectLst/>
                <a:latin typeface="Arial" panose="020B0604020202020204" pitchFamily="34" charset="0"/>
                <a:ea typeface="宋体" panose="02010600030101010101" pitchFamily="2" charset="-122"/>
                <a:cs typeface="Arial" panose="020B0604020202020204" pitchFamily="34" charset="0"/>
              </a:rPr>
              <a:t> and </a:t>
            </a:r>
            <a:r>
              <a:rPr lang="en-US" altLang="zh-CN" sz="2800" kern="100" dirty="0" err="1">
                <a:effectLst/>
                <a:latin typeface="Arial" panose="020B0604020202020204" pitchFamily="34" charset="0"/>
                <a:ea typeface="宋体" panose="02010600030101010101" pitchFamily="2" charset="-122"/>
                <a:cs typeface="Arial" panose="020B0604020202020204" pitchFamily="34" charset="0"/>
              </a:rPr>
              <a:t>Xingxing</a:t>
            </a:r>
            <a:r>
              <a:rPr lang="en-US" altLang="zh-CN" sz="2800" kern="100" dirty="0">
                <a:effectLst/>
                <a:latin typeface="Arial" panose="020B0604020202020204" pitchFamily="34" charset="0"/>
                <a:ea typeface="宋体" panose="02010600030101010101" pitchFamily="2" charset="-122"/>
                <a:cs typeface="Arial" panose="020B0604020202020204" pitchFamily="34" charset="0"/>
              </a:rPr>
              <a:t> would be given to the United States.</a:t>
            </a:r>
          </a:p>
          <a:p>
            <a:endParaRPr lang="zh-CN" altLang="zh-CN" sz="2800" kern="100" dirty="0">
              <a:effectLst/>
              <a:latin typeface="Arial" panose="020B0604020202020204" pitchFamily="34" charset="0"/>
              <a:ea typeface="宋体" panose="02010600030101010101" pitchFamily="2" charset="-122"/>
              <a:cs typeface="Arial" panose="020B0604020202020204" pitchFamily="34" charset="0"/>
            </a:endParaRPr>
          </a:p>
          <a:p>
            <a:endParaRPr lang="zh-CN" altLang="en-US" sz="2400"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a:extLst>
              <a:ext uri="{FF2B5EF4-FFF2-40B4-BE49-F238E27FC236}">
                <a16:creationId xmlns:a16="http://schemas.microsoft.com/office/drawing/2014/main" id="{07740190-5701-435A-D80C-557D214DE1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946" y="0"/>
            <a:ext cx="6807587" cy="3932118"/>
          </a:xfrm>
          <a:prstGeom prst="rect">
            <a:avLst/>
          </a:prstGeom>
        </p:spPr>
      </p:pic>
      <p:pic>
        <p:nvPicPr>
          <p:cNvPr id="12" name="图片 11">
            <a:extLst>
              <a:ext uri="{FF2B5EF4-FFF2-40B4-BE49-F238E27FC236}">
                <a16:creationId xmlns:a16="http://schemas.microsoft.com/office/drawing/2014/main" id="{8E7707D0-F8CD-E6D6-A85F-E4F0A3DE67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53554" y="2956794"/>
            <a:ext cx="4762500" cy="357187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12808" y="985371"/>
            <a:ext cx="7995647" cy="3179297"/>
          </a:xfrm>
          <a:prstGeom prst="rect">
            <a:avLst/>
          </a:prstGeom>
        </p:spPr>
      </p:pic>
      <p:sp>
        <p:nvSpPr>
          <p:cNvPr id="6" name="新月形 5"/>
          <p:cNvSpPr/>
          <p:nvPr/>
        </p:nvSpPr>
        <p:spPr>
          <a:xfrm rot="16381281">
            <a:off x="2590103" y="5194908"/>
            <a:ext cx="620359" cy="2692909"/>
          </a:xfrm>
          <a:prstGeom prst="moon">
            <a:avLst/>
          </a:prstGeom>
          <a:solidFill>
            <a:srgbClr val="F7F3E7"/>
          </a:solidFill>
          <a:ln>
            <a:solidFill>
              <a:srgbClr val="F7F3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叶根友圆趣卡通08" panose="02010601030101010101" pitchFamily="2" charset="-122"/>
            </a:endParaRPr>
          </a:p>
        </p:txBody>
      </p:sp>
      <p:sp>
        <p:nvSpPr>
          <p:cNvPr id="14" name="文本框 13"/>
          <p:cNvSpPr txBox="1"/>
          <p:nvPr/>
        </p:nvSpPr>
        <p:spPr>
          <a:xfrm>
            <a:off x="5146371" y="2063690"/>
            <a:ext cx="2063385" cy="769441"/>
          </a:xfrm>
          <a:prstGeom prst="rect">
            <a:avLst/>
          </a:prstGeom>
          <a:noFill/>
        </p:spPr>
        <p:txBody>
          <a:bodyPr wrap="none" rtlCol="0">
            <a:spAutoFit/>
          </a:bodyPr>
          <a:lstStyle/>
          <a:p>
            <a:pPr algn="ctr"/>
            <a:r>
              <a:rPr lang="en-US" altLang="zh-CN"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rPr>
              <a:t>Means</a:t>
            </a:r>
            <a:endParaRPr lang="zh-CN" altLang="en-US" sz="4400" b="1" dirty="0">
              <a:solidFill>
                <a:schemeClr val="tx1">
                  <a:lumMod val="75000"/>
                  <a:lumOff val="25000"/>
                </a:schemeClr>
              </a:solidFill>
              <a:latin typeface="叶根友圆趣卡通体" panose="02010601030101010101" pitchFamily="2" charset="-122"/>
              <a:ea typeface="叶根友圆趣卡通体" panose="02010601030101010101" pitchFamily="2" charset="-122"/>
            </a:endParaRPr>
          </a:p>
        </p:txBody>
      </p:sp>
      <p:pic>
        <p:nvPicPr>
          <p:cNvPr id="9" name="图片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911450"/>
            <a:ext cx="12192000" cy="380421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4"/>
                                        </p:tgtEl>
                                        <p:attrNameLst>
                                          <p:attrName>ppt_y</p:attrName>
                                        </p:attrNameLst>
                                      </p:cBhvr>
                                      <p:tavLst>
                                        <p:tav tm="0">
                                          <p:val>
                                            <p:strVal val="#ppt_y"/>
                                          </p:val>
                                        </p:tav>
                                        <p:tav tm="100000">
                                          <p:val>
                                            <p:strVal val="#ppt_y"/>
                                          </p:val>
                                        </p:tav>
                                      </p:tavLst>
                                    </p:anim>
                                    <p:anim calcmode="lin" valueType="num">
                                      <p:cBhvr>
                                        <p:cTn id="9"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4"/>
                                        </p:tgtEl>
                                      </p:cBhvr>
                                    </p:animEffect>
                                  </p:childTnLst>
                                </p:cTn>
                              </p:par>
                            </p:childTnLst>
                          </p:cTn>
                        </p:par>
                        <p:par>
                          <p:cTn id="12" fill="hold">
                            <p:stCondLst>
                              <p:cond delay="700"/>
                            </p:stCondLst>
                            <p:childTnLst>
                              <p:par>
                                <p:cTn id="13" presetID="10"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506669" y="307474"/>
            <a:ext cx="6825784" cy="646331"/>
          </a:xfrm>
          <a:prstGeom prst="rect">
            <a:avLst/>
          </a:prstGeom>
          <a:noFill/>
        </p:spPr>
        <p:txBody>
          <a:bodyPr wrap="square" rtlCol="0">
            <a:spAutoFit/>
          </a:bodyPr>
          <a:lstStyle/>
          <a:p>
            <a:r>
              <a:rPr lang="en-US" altLang="zh-CN" sz="3600" b="1" dirty="0">
                <a:solidFill>
                  <a:srgbClr val="E7E6E6">
                    <a:lumMod val="50000"/>
                  </a:srgbClr>
                </a:solidFill>
                <a:latin typeface="叶根友圆趣卡通08" panose="02010601030101010101" pitchFamily="2" charset="-122"/>
                <a:ea typeface="叶根友圆趣卡通08" panose="02010601030101010101" pitchFamily="2" charset="-122"/>
              </a:rPr>
              <a:t>Panda Touring and Leasing</a:t>
            </a:r>
            <a:endParaRPr lang="zh-CN" altLang="en-US" sz="3600" b="1" dirty="0">
              <a:solidFill>
                <a:srgbClr val="E7E6E6">
                  <a:lumMod val="50000"/>
                </a:srgbClr>
              </a:solidFill>
              <a:latin typeface="叶根友圆趣卡通08" panose="02010601030101010101" pitchFamily="2" charset="-122"/>
              <a:ea typeface="叶根友圆趣卡通08" panose="02010601030101010101" pitchFamily="2" charset="-122"/>
            </a:endParaRPr>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427" y="2001327"/>
            <a:ext cx="5924289" cy="4320598"/>
          </a:xfrm>
          <a:prstGeom prst="rect">
            <a:avLst/>
          </a:prstGeom>
        </p:spPr>
      </p:pic>
      <p:sp>
        <p:nvSpPr>
          <p:cNvPr id="2" name="文本框 1">
            <a:extLst>
              <a:ext uri="{FF2B5EF4-FFF2-40B4-BE49-F238E27FC236}">
                <a16:creationId xmlns:a16="http://schemas.microsoft.com/office/drawing/2014/main" id="{02461423-B32A-7A91-B133-C38EA0637192}"/>
              </a:ext>
            </a:extLst>
          </p:cNvPr>
          <p:cNvSpPr txBox="1"/>
          <p:nvPr/>
        </p:nvSpPr>
        <p:spPr>
          <a:xfrm>
            <a:off x="5348377" y="1431985"/>
            <a:ext cx="6176514" cy="4185761"/>
          </a:xfrm>
          <a:prstGeom prst="rect">
            <a:avLst/>
          </a:prstGeom>
          <a:noFill/>
        </p:spPr>
        <p:txBody>
          <a:bodyPr wrap="square" rtlCol="0">
            <a:spAutoFit/>
          </a:bodyPr>
          <a:lstStyle/>
          <a:p>
            <a:pPr algn="just"/>
            <a:r>
              <a:rPr lang="en-US" altLang="zh-CN" sz="2400" kern="100" dirty="0">
                <a:effectLst/>
                <a:latin typeface="Calibri" panose="020F0502020204030204" pitchFamily="34" charset="0"/>
                <a:ea typeface="宋体" panose="02010600030101010101" pitchFamily="2" charset="-122"/>
                <a:cs typeface="Times New Roman" panose="02020603050405020304" pitchFamily="18" charset="0"/>
              </a:rPr>
              <a:t>In 1982, in response to a global call to protect endangered animals, the government of the People's Republic of China announced that it would </a:t>
            </a:r>
            <a:r>
              <a:rPr lang="en-US" altLang="zh-CN" sz="2400" dirty="0">
                <a:effectLst/>
                <a:latin typeface="Calibri" panose="020F0502020204030204" pitchFamily="34" charset="0"/>
                <a:ea typeface="宋体" panose="02010600030101010101" pitchFamily="2" charset="-122"/>
                <a:cs typeface="Times New Roman" panose="02020603050405020304" pitchFamily="18" charset="0"/>
              </a:rPr>
              <a:t>stop giving pandas abroad starting in 1982. </a:t>
            </a:r>
          </a:p>
          <a:p>
            <a:pPr algn="just"/>
            <a:r>
              <a:rPr lang="zh-CN" altLang="zh-CN" sz="2400" dirty="0">
                <a:effectLst/>
                <a:ea typeface="Calibri" panose="020F0502020204030204" pitchFamily="34" charset="0"/>
                <a:cs typeface="Times New Roman" panose="02020603050405020304" pitchFamily="18" charset="0"/>
              </a:rPr>
              <a:t> </a:t>
            </a:r>
            <a:r>
              <a:rPr lang="en-US" altLang="zh-CN" sz="2400" dirty="0">
                <a:latin typeface="Calibri" panose="020F0502020204030204" pitchFamily="34" charset="0"/>
                <a:ea typeface="Calibri" panose="020F0502020204030204" pitchFamily="34" charset="0"/>
                <a:cs typeface="Calibri" panose="020F0502020204030204" pitchFamily="34" charset="0"/>
              </a:rPr>
              <a:t>I</a:t>
            </a:r>
            <a:r>
              <a:rPr lang="en-US" altLang="zh-CN" sz="2400" dirty="0">
                <a:effectLst/>
                <a:latin typeface="Calibri" panose="020F0502020204030204" pitchFamily="34" charset="0"/>
                <a:ea typeface="Calibri" panose="020F0502020204030204" pitchFamily="34" charset="0"/>
                <a:cs typeface="Calibri" panose="020F0502020204030204" pitchFamily="34" charset="0"/>
              </a:rPr>
              <a:t>n</a:t>
            </a:r>
            <a:r>
              <a:rPr lang="en-US" altLang="zh-CN" sz="3200" dirty="0">
                <a:effectLst/>
                <a:latin typeface="Calibri" panose="020F0502020204030204" pitchFamily="34" charset="0"/>
                <a:ea typeface="Calibri" panose="020F0502020204030204" pitchFamily="34" charset="0"/>
                <a:cs typeface="Calibri" panose="020F0502020204030204" pitchFamily="34" charset="0"/>
              </a:rPr>
              <a:t> </a:t>
            </a:r>
            <a:r>
              <a:rPr lang="en-US" altLang="zh-CN" sz="2400" dirty="0">
                <a:effectLst/>
                <a:latin typeface="Calibri" panose="020F0502020204030204" pitchFamily="34" charset="0"/>
                <a:ea typeface="宋体" panose="02010600030101010101" pitchFamily="2" charset="-122"/>
                <a:cs typeface="Times New Roman" panose="02020603050405020304" pitchFamily="18" charset="0"/>
              </a:rPr>
              <a:t>1984 Olympic Games in Los Angeles, China temporarily loaned two pandas, </a:t>
            </a:r>
            <a:r>
              <a:rPr lang="en-US" altLang="zh-CN" sz="2400" dirty="0" err="1">
                <a:effectLst/>
                <a:latin typeface="Calibri" panose="020F0502020204030204" pitchFamily="34" charset="0"/>
                <a:ea typeface="宋体" panose="02010600030101010101" pitchFamily="2" charset="-122"/>
                <a:cs typeface="Times New Roman" panose="02020603050405020304" pitchFamily="18" charset="0"/>
              </a:rPr>
              <a:t>Yongyong</a:t>
            </a:r>
            <a:r>
              <a:rPr lang="en-US" altLang="zh-CN" sz="2400" dirty="0">
                <a:effectLst/>
                <a:latin typeface="Calibri" panose="020F0502020204030204" pitchFamily="34" charset="0"/>
                <a:ea typeface="宋体" panose="02010600030101010101" pitchFamily="2" charset="-122"/>
                <a:cs typeface="Times New Roman" panose="02020603050405020304" pitchFamily="18" charset="0"/>
              </a:rPr>
              <a:t> and Ying Xin,</a:t>
            </a:r>
            <a:r>
              <a:rPr lang="zh-CN" altLang="zh-CN" sz="24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2400" dirty="0">
                <a:effectLst/>
                <a:latin typeface="Calibri" panose="020F0502020204030204" pitchFamily="34" charset="0"/>
                <a:ea typeface="宋体" panose="02010600030101010101" pitchFamily="2" charset="-122"/>
                <a:cs typeface="Times New Roman" panose="02020603050405020304" pitchFamily="18" charset="0"/>
              </a:rPr>
              <a:t>from the Beijing Zoo to the Los Angeles Zoo for a three-month tour to show China's support for the Los Angeles Games.</a:t>
            </a:r>
          </a:p>
          <a:p>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250535" y="237384"/>
            <a:ext cx="8328507" cy="646331"/>
          </a:xfrm>
          <a:prstGeom prst="rect">
            <a:avLst/>
          </a:prstGeom>
          <a:noFill/>
        </p:spPr>
        <p:txBody>
          <a:bodyPr wrap="square" rtlCol="0">
            <a:spAutoFit/>
          </a:bodyPr>
          <a:lstStyle/>
          <a:p>
            <a:r>
              <a:rPr lang="en-US" altLang="zh-CN" sz="3600" b="1" dirty="0">
                <a:solidFill>
                  <a:srgbClr val="E7E6E6">
                    <a:lumMod val="50000"/>
                  </a:srgbClr>
                </a:solidFill>
                <a:latin typeface="叶根友圆趣卡通08" panose="02010601030101010101" pitchFamily="2" charset="-122"/>
                <a:ea typeface="叶根友圆趣卡通08" panose="02010601030101010101" pitchFamily="2" charset="-122"/>
              </a:rPr>
              <a:t>Joint Research on Giant Panda</a:t>
            </a:r>
            <a:endParaRPr lang="zh-CN" altLang="en-US" sz="3600" b="1" dirty="0">
              <a:solidFill>
                <a:srgbClr val="E7E6E6">
                  <a:lumMod val="50000"/>
                </a:srgbClr>
              </a:solidFill>
              <a:latin typeface="叶根友圆趣卡通08" panose="02010601030101010101" pitchFamily="2" charset="-122"/>
              <a:ea typeface="叶根友圆趣卡通08" panose="02010601030101010101" pitchFamily="2" charset="-122"/>
            </a:endParaRPr>
          </a:p>
        </p:txBody>
      </p:sp>
      <p:pic>
        <p:nvPicPr>
          <p:cNvPr id="4" name="图片 3">
            <a:extLst>
              <a:ext uri="{FF2B5EF4-FFF2-40B4-BE49-F238E27FC236}">
                <a16:creationId xmlns:a16="http://schemas.microsoft.com/office/drawing/2014/main" id="{D1372465-4F49-E7D2-1271-AAE1CD432C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384" y="1203542"/>
            <a:ext cx="4470481" cy="3054829"/>
          </a:xfrm>
          <a:prstGeom prst="rect">
            <a:avLst/>
          </a:prstGeom>
        </p:spPr>
      </p:pic>
      <p:pic>
        <p:nvPicPr>
          <p:cNvPr id="6" name="图片 5">
            <a:extLst>
              <a:ext uri="{FF2B5EF4-FFF2-40B4-BE49-F238E27FC236}">
                <a16:creationId xmlns:a16="http://schemas.microsoft.com/office/drawing/2014/main" id="{03B7E457-4DD4-99BF-871B-E734E88970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1165" y="3147885"/>
            <a:ext cx="4577002" cy="2860626"/>
          </a:xfrm>
          <a:prstGeom prst="rect">
            <a:avLst/>
          </a:prstGeom>
        </p:spPr>
      </p:pic>
      <p:sp>
        <p:nvSpPr>
          <p:cNvPr id="7" name="文本框 6">
            <a:extLst>
              <a:ext uri="{FF2B5EF4-FFF2-40B4-BE49-F238E27FC236}">
                <a16:creationId xmlns:a16="http://schemas.microsoft.com/office/drawing/2014/main" id="{6E9249D9-DF23-1C90-D427-887A4239C3CF}"/>
              </a:ext>
            </a:extLst>
          </p:cNvPr>
          <p:cNvSpPr txBox="1"/>
          <p:nvPr/>
        </p:nvSpPr>
        <p:spPr>
          <a:xfrm>
            <a:off x="5729378" y="2024500"/>
            <a:ext cx="5831457" cy="2677656"/>
          </a:xfrm>
          <a:prstGeom prst="rect">
            <a:avLst/>
          </a:prstGeom>
          <a:noFill/>
        </p:spPr>
        <p:txBody>
          <a:bodyPr wrap="square" rtlCol="0">
            <a:spAutoFit/>
          </a:bodyPr>
          <a:lstStyle/>
          <a:p>
            <a:r>
              <a:rPr lang="en-US" altLang="zh-CN" sz="2800" dirty="0">
                <a:latin typeface="Calibri" panose="020F0502020204030204" pitchFamily="34" charset="0"/>
                <a:cs typeface="Calibri" panose="020F0502020204030204" pitchFamily="34" charset="0"/>
              </a:rPr>
              <a:t>It begins in 1994. Two pandas from the Chengdu Research Base of Giant Panda Breeding went abroad for the first time as "research and exchange ambassadors" to the </a:t>
            </a:r>
            <a:r>
              <a:rPr lang="en-US" altLang="zh-CN" sz="2800" dirty="0" err="1">
                <a:latin typeface="Calibri" panose="020F0502020204030204" pitchFamily="34" charset="0"/>
                <a:cs typeface="Calibri" panose="020F0502020204030204" pitchFamily="34" charset="0"/>
              </a:rPr>
              <a:t>Shirahama</a:t>
            </a:r>
            <a:r>
              <a:rPr lang="en-US" altLang="zh-CN" sz="2800" dirty="0">
                <a:latin typeface="Calibri" panose="020F0502020204030204" pitchFamily="34" charset="0"/>
                <a:cs typeface="Calibri" panose="020F0502020204030204" pitchFamily="34" charset="0"/>
              </a:rPr>
              <a:t> Safari Park in Japan.</a:t>
            </a:r>
            <a:endParaRPr lang="zh-CN" altLang="en-US" sz="280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advTm="3000">
        <p:random/>
      </p:transition>
    </mc:Choice>
    <mc:Fallback xmlns="">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D7943916-40F7-4D82-8971-EE14A3EFF1AE"/>
  <p:tag name="ISPRING_SCORM_RATE_SLIDES" val="1"/>
  <p:tag name="ISPRINGONLINEFOLDERID" val="0"/>
  <p:tag name="ISPRINGONLINEFOLDERPATH" val="Content List"/>
  <p:tag name="ISPRINGCLOUDFOLDERID" val="0"/>
  <p:tag name="ISPRINGCLOUDFOLDERPATH" val="Repository"/>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SCORM_ENDPOINT" val="&lt;endpoint&gt;&lt;enable&gt;0&lt;/enable&gt;&lt;lrs&gt;http://&lt;/lrs&gt;&lt;auth&gt;0&lt;/auth&gt;&lt;login&gt;&lt;/login&gt;&lt;password&gt;&lt;/password&gt;&lt;key&gt;&lt;/key&gt;&lt;name&gt;&lt;/name&gt;&lt;email&gt;&lt;/email&gt;&lt;/endpoint&gt;&#10;"/>
  <p:tag name="ISPRING_PRESENTATION_TITLE" val="卡通熊猫通用PPT模板"/>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ags/tag3.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www.2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3">
      <a:majorFont>
        <a:latin typeface="华文隶书"/>
        <a:ea typeface="微软雅黑"/>
        <a:cs typeface=""/>
      </a:majorFont>
      <a:minorFont>
        <a:latin typeface="华文隶书"/>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ACC5C8"/>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TotalTime>
  <Words>746</Words>
  <Application>Microsoft Office PowerPoint</Application>
  <PresentationFormat>宽屏</PresentationFormat>
  <Paragraphs>76</Paragraphs>
  <Slides>15</Slides>
  <Notes>15</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华文隶书</vt:lpstr>
      <vt:lpstr>微软雅黑</vt:lpstr>
      <vt:lpstr>叶根友圆趣卡通08</vt:lpstr>
      <vt:lpstr>叶根友圆趣卡通体</vt:lpstr>
      <vt:lpstr>Arial</vt:lpstr>
      <vt:lpstr>Calibri</vt:lpstr>
      <vt:lpstr>Wingdings</vt:lpstr>
      <vt:lpstr>www.2ppt.com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https://www.ypppt.com/</dc:title>
  <dc:subject>https://www.ypppt.com/</dc:subject>
  <dc:creator>优品PPT</dc:creator>
  <dc:description/>
  <cp:lastModifiedBy>关 娜</cp:lastModifiedBy>
  <cp:revision>6</cp:revision>
  <dcterms:created xsi:type="dcterms:W3CDTF">2021-07-13T07:29:16Z</dcterms:created>
  <dcterms:modified xsi:type="dcterms:W3CDTF">2022-12-30T09:55:55Z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627BAEA436DB41FBAA60256954B7F15D</vt:lpwstr>
  </property>
  <property fmtid="{D5CDD505-2E9C-101B-9397-08002B2CF9AE}" pid="3" name="KSOProductBuildVer">
    <vt:lpwstr>2052-11.1.0.10495</vt:lpwstr>
  </property>
</Properties>
</file>