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5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6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4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6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9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2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2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9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8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88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0F72F-6382-1145-8BA2-7E3ADF074B4B}" type="datetimeFigureOut">
              <a:rPr lang="en-US" smtClean="0"/>
              <a:t>10/9/12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2B4C7-E121-6E4C-8CCC-D0510B17F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LaoZi</a:t>
            </a:r>
            <a:endParaRPr lang="en-US" sz="8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DaoDeJing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14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Lao </a:t>
            </a:r>
            <a:r>
              <a:rPr lang="en-US" dirty="0" err="1" smtClean="0"/>
              <a:t>Zi</a:t>
            </a:r>
            <a:r>
              <a:rPr lang="en-US" dirty="0" smtClean="0"/>
              <a:t> &amp; Mo </a:t>
            </a:r>
            <a:r>
              <a:rPr lang="en-US" dirty="0" err="1" smtClean="0"/>
              <a:t>Zi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“Not </a:t>
            </a:r>
            <a:r>
              <a:rPr lang="en-US" dirty="0"/>
              <a:t>paying honor to the worthy leads the people </a:t>
            </a:r>
            <a:r>
              <a:rPr lang="en-US" dirty="0" smtClean="0"/>
              <a:t>to avoid contention.” – Lao </a:t>
            </a:r>
            <a:r>
              <a:rPr lang="en-US" dirty="0" err="1" smtClean="0"/>
              <a:t>Zij</a:t>
            </a:r>
            <a:endParaRPr lang="en-US" dirty="0" smtClean="0"/>
          </a:p>
          <a:p>
            <a:r>
              <a:rPr lang="en-US" dirty="0" err="1" smtClean="0"/>
              <a:t>Mozi</a:t>
            </a:r>
            <a:r>
              <a:rPr lang="en-US" dirty="0" smtClean="0"/>
              <a:t>: Govern the People</a:t>
            </a:r>
          </a:p>
          <a:p>
            <a:r>
              <a:rPr lang="en-US" dirty="0" err="1" smtClean="0"/>
              <a:t>Laozi</a:t>
            </a:r>
            <a:r>
              <a:rPr lang="en-US" dirty="0" smtClean="0"/>
              <a:t>: Action through Non-Action</a:t>
            </a:r>
            <a:endParaRPr lang="en-US" dirty="0"/>
          </a:p>
        </p:txBody>
      </p:sp>
      <p:pic>
        <p:nvPicPr>
          <p:cNvPr id="4" name="Picture 3" descr="201192622495349937china-tou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3663"/>
            <a:ext cx="2032000" cy="2222500"/>
          </a:xfrm>
          <a:prstGeom prst="rect">
            <a:avLst/>
          </a:prstGeom>
          <a:effectLst>
            <a:glow rad="469900">
              <a:schemeClr val="accent6">
                <a:lumMod val="20000"/>
                <a:lumOff val="80000"/>
              </a:schemeClr>
            </a:glow>
            <a:softEdge rad="330200"/>
          </a:effectLst>
        </p:spPr>
      </p:pic>
      <p:pic>
        <p:nvPicPr>
          <p:cNvPr id="5" name="Picture 4" descr="laoz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49" y="4159073"/>
            <a:ext cx="1749115" cy="1967090"/>
          </a:xfrm>
          <a:prstGeom prst="rect">
            <a:avLst/>
          </a:prstGeom>
          <a:effectLst>
            <a:glow rad="622300">
              <a:schemeClr val="accent6">
                <a:lumMod val="20000"/>
                <a:lumOff val="80000"/>
                <a:alpha val="75000"/>
              </a:schemeClr>
            </a:glow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96920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49"/>
            <a:ext cx="8229600" cy="1143000"/>
          </a:xfrm>
        </p:spPr>
        <p:txBody>
          <a:bodyPr/>
          <a:lstStyle/>
          <a:p>
            <a:r>
              <a:rPr lang="en-US" dirty="0" smtClean="0"/>
              <a:t>Lao </a:t>
            </a:r>
            <a:r>
              <a:rPr lang="en-US" dirty="0" err="1" smtClean="0"/>
              <a:t>Zi</a:t>
            </a:r>
            <a:r>
              <a:rPr lang="en-US" dirty="0" smtClean="0"/>
              <a:t> and Confucius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1150"/>
            <a:ext cx="8107523" cy="5045014"/>
          </a:xfrm>
        </p:spPr>
        <p:txBody>
          <a:bodyPr/>
          <a:lstStyle/>
          <a:p>
            <a:r>
              <a:rPr lang="en-US" dirty="0" smtClean="0"/>
              <a:t>“The </a:t>
            </a:r>
            <a:r>
              <a:rPr lang="en-US" dirty="0"/>
              <a:t>rites are the wearing thin of loyalty and trust, and the beginning of chaos</a:t>
            </a:r>
            <a:r>
              <a:rPr lang="en-US" dirty="0" smtClean="0"/>
              <a:t>.”</a:t>
            </a:r>
            <a:r>
              <a:rPr lang="en-US" b="1" dirty="0" smtClean="0"/>
              <a:t> –Lao </a:t>
            </a:r>
            <a:r>
              <a:rPr lang="en-US" b="1" dirty="0" err="1" smtClean="0"/>
              <a:t>Zi</a:t>
            </a:r>
            <a:endParaRPr lang="en-US" b="1" dirty="0" smtClean="0"/>
          </a:p>
          <a:p>
            <a:r>
              <a:rPr lang="en-US" dirty="0" smtClean="0"/>
              <a:t>“The Old Way” Vs. “My Way”</a:t>
            </a:r>
          </a:p>
          <a:p>
            <a:endParaRPr lang="en-US" dirty="0"/>
          </a:p>
        </p:txBody>
      </p:sp>
      <p:pic>
        <p:nvPicPr>
          <p:cNvPr id="4" name="Confucius &amp; Lao Tz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00" y="2727688"/>
            <a:ext cx="8128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4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ozi.Carto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358" r="-84358"/>
          <a:stretch>
            <a:fillRect/>
          </a:stretch>
        </p:blipFill>
        <p:spPr>
          <a:xfrm>
            <a:off x="3778361" y="274638"/>
            <a:ext cx="7420147" cy="408079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Influences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6697" y="1922041"/>
            <a:ext cx="46857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2400" dirty="0" smtClean="0"/>
              <a:t>various </a:t>
            </a:r>
            <a:r>
              <a:rPr lang="en-US" sz="2400" dirty="0"/>
              <a:t>anti-authoritarian movements have embraced the </a:t>
            </a:r>
            <a:r>
              <a:rPr lang="en-US" sz="2400" dirty="0" err="1"/>
              <a:t>Laozi</a:t>
            </a:r>
            <a:r>
              <a:rPr lang="en-US" sz="2400" dirty="0"/>
              <a:t> teachings on the power of the </a:t>
            </a:r>
            <a:r>
              <a:rPr lang="en-US" sz="2400" dirty="0" smtClean="0"/>
              <a:t>weak.</a:t>
            </a:r>
          </a:p>
          <a:p>
            <a:pPr marL="285750" indent="-285750">
              <a:buFontTx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economist Murray </a:t>
            </a:r>
            <a:r>
              <a:rPr lang="en-US" sz="2400" dirty="0" err="1"/>
              <a:t>Rothbard</a:t>
            </a:r>
            <a:r>
              <a:rPr lang="en-US" sz="2400" dirty="0"/>
              <a:t> suggests that </a:t>
            </a:r>
            <a:r>
              <a:rPr lang="en-US" sz="2400" dirty="0" err="1"/>
              <a:t>Laozi</a:t>
            </a:r>
            <a:r>
              <a:rPr lang="en-US" sz="2400" dirty="0"/>
              <a:t> was the first libertarian</a:t>
            </a:r>
            <a:r>
              <a:rPr lang="en-US" sz="2400" dirty="0" smtClean="0"/>
              <a:t>, likening his philosophy the theory </a:t>
            </a:r>
            <a:r>
              <a:rPr lang="en-US" sz="2400" dirty="0"/>
              <a:t>of spontaneous </a:t>
            </a:r>
            <a:r>
              <a:rPr lang="en-US" sz="2400" dirty="0" smtClean="0"/>
              <a:t>order.</a:t>
            </a:r>
          </a:p>
          <a:p>
            <a:pPr marL="285750" indent="-285750">
              <a:buFontTx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LaoZi</a:t>
            </a:r>
            <a:r>
              <a:rPr lang="en-US" sz="2400" dirty="0" smtClean="0"/>
              <a:t> is still considered to be a deity in the Taoist Religion; considered one of the “three Pure Ones”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589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eat-funny-photos-thechive-5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08" r="-62008"/>
          <a:stretch>
            <a:fillRect/>
          </a:stretch>
        </p:blipFill>
        <p:spPr>
          <a:xfrm>
            <a:off x="-1424592" y="0"/>
            <a:ext cx="1215195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</a:rPr>
              <a:t>END</a:t>
            </a:r>
            <a:endParaRPr lang="en-US" sz="7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1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Biography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Born between 200-300BCE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 was born at today’s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Guoyang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Anhui province and Died</a:t>
            </a:r>
          </a:p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 was buried in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Xilouguan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Province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However…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93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Legends of Lao </a:t>
            </a:r>
            <a:r>
              <a:rPr lang="en-US" dirty="0" err="1" smtClean="0"/>
              <a:t>Zi</a:t>
            </a:r>
            <a:endParaRPr lang="en-US" dirty="0"/>
          </a:p>
        </p:txBody>
      </p:sp>
      <p:pic>
        <p:nvPicPr>
          <p:cNvPr id="4" name="Content Placeholder 3" descr="laozi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91"/>
          <a:stretch/>
        </p:blipFill>
        <p:spPr>
          <a:xfrm>
            <a:off x="654467" y="1663420"/>
            <a:ext cx="8406649" cy="4525963"/>
          </a:xfrm>
          <a:effectLst>
            <a:glow rad="177800">
              <a:schemeClr val="accent3">
                <a:lumMod val="20000"/>
                <a:lumOff val="80000"/>
                <a:alpha val="75000"/>
              </a:schemeClr>
            </a:glow>
            <a:softEdge rad="342900"/>
          </a:effectLst>
        </p:spPr>
      </p:pic>
      <p:sp>
        <p:nvSpPr>
          <p:cNvPr id="6" name="Rectangle 5"/>
          <p:cNvSpPr/>
          <p:nvPr/>
        </p:nvSpPr>
        <p:spPr>
          <a:xfrm>
            <a:off x="517369" y="141763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00150" lvl="2" indent="-285750">
              <a:buFontTx/>
              <a:buChar char="•"/>
            </a:pPr>
            <a:r>
              <a:rPr lang="en-US" sz="2400" dirty="0" smtClean="0"/>
              <a:t>Lao </a:t>
            </a:r>
            <a:r>
              <a:rPr lang="en-US" sz="2400" dirty="0" err="1"/>
              <a:t>Zi’s</a:t>
            </a:r>
            <a:r>
              <a:rPr lang="en-US" sz="2400" dirty="0"/>
              <a:t> mother was deeply </a:t>
            </a:r>
            <a:r>
              <a:rPr lang="en-US" sz="2400" dirty="0" smtClean="0"/>
              <a:t>“influenced” </a:t>
            </a:r>
            <a:r>
              <a:rPr lang="en-US" sz="2400" dirty="0"/>
              <a:t>by the big falling stars and gave birth to Lao </a:t>
            </a:r>
            <a:r>
              <a:rPr lang="en-US" sz="2400" dirty="0" err="1" smtClean="0"/>
              <a:t>Zi</a:t>
            </a:r>
            <a:r>
              <a:rPr lang="en-US" sz="2400" dirty="0" smtClean="0"/>
              <a:t>.</a:t>
            </a:r>
          </a:p>
          <a:p>
            <a:pPr marL="1200150" lvl="2" indent="-285750">
              <a:buFontTx/>
              <a:buChar char="•"/>
            </a:pPr>
            <a:r>
              <a:rPr lang="en-US" sz="2400" dirty="0"/>
              <a:t>L</a:t>
            </a:r>
            <a:r>
              <a:rPr lang="en-US" sz="2400" dirty="0" smtClean="0"/>
              <a:t>ao </a:t>
            </a:r>
            <a:r>
              <a:rPr lang="en-US" sz="2400" dirty="0" err="1"/>
              <a:t>Zi’s</a:t>
            </a:r>
            <a:r>
              <a:rPr lang="en-US" sz="2400" dirty="0"/>
              <a:t> </a:t>
            </a:r>
            <a:r>
              <a:rPr lang="en-US" sz="2400" dirty="0" smtClean="0"/>
              <a:t>mother was </a:t>
            </a:r>
            <a:r>
              <a:rPr lang="en-US" sz="2400" dirty="0"/>
              <a:t>pregnant for 81 years </a:t>
            </a:r>
            <a:endParaRPr lang="en-US" sz="2400" dirty="0" smtClean="0"/>
          </a:p>
          <a:p>
            <a:pPr marL="1200150" lvl="2" indent="-285750">
              <a:buFontTx/>
              <a:buChar char="•"/>
            </a:pPr>
            <a:r>
              <a:rPr lang="en-US" sz="2400" dirty="0" smtClean="0"/>
              <a:t>Lao </a:t>
            </a:r>
            <a:r>
              <a:rPr lang="en-US" sz="2400" dirty="0" err="1"/>
              <a:t>Zi</a:t>
            </a:r>
            <a:r>
              <a:rPr lang="en-US" sz="2400" dirty="0"/>
              <a:t> was </a:t>
            </a:r>
            <a:r>
              <a:rPr lang="en-US" sz="2400" dirty="0" smtClean="0"/>
              <a:t> </a:t>
            </a:r>
            <a:r>
              <a:rPr lang="en-US" sz="2400" dirty="0"/>
              <a:t>the teacher of </a:t>
            </a:r>
            <a:r>
              <a:rPr lang="en-US" sz="2400" dirty="0" smtClean="0"/>
              <a:t>Confucius</a:t>
            </a:r>
          </a:p>
          <a:p>
            <a:pPr marL="1200150" lvl="2" indent="-285750">
              <a:buFontTx/>
              <a:buChar char="•"/>
            </a:pPr>
            <a:r>
              <a:rPr lang="en-US" sz="2400" dirty="0" smtClean="0"/>
              <a:t>Lao </a:t>
            </a:r>
            <a:r>
              <a:rPr lang="en-US" sz="2400" dirty="0" err="1"/>
              <a:t>Zi</a:t>
            </a:r>
            <a:r>
              <a:rPr lang="en-US" sz="2400" dirty="0"/>
              <a:t> once acted as the librarian of National Library of East Zhou Period.</a:t>
            </a:r>
          </a:p>
        </p:txBody>
      </p:sp>
    </p:spTree>
    <p:extLst>
      <p:ext uri="{BB962C8B-B14F-4D97-AF65-F5344CB8AC3E}">
        <p14:creationId xmlns:p14="http://schemas.microsoft.com/office/powerpoint/2010/main" val="315561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1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The father of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chinese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 culture</a:t>
            </a:r>
          </a:p>
          <a:p>
            <a:pPr lvl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The founder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of Chinese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Taoism</a:t>
            </a:r>
          </a:p>
          <a:p>
            <a:pPr lvl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The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originator of Chinese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philosophy</a:t>
            </a:r>
          </a:p>
          <a:p>
            <a:pPr lvl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The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greatest saint of Chinese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spirituality</a:t>
            </a:r>
          </a:p>
          <a:p>
            <a:pPr lvl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A God-Like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Diety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: Huang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Da Di or The Supreme Being of Jade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Emperor. </a:t>
            </a:r>
          </a:p>
          <a:p>
            <a:pPr lvl="1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Lao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Zi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 in the mind of Chinese people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was greater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thanConfucius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,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Mozi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,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Mencius,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Xun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Zi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, Zhu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Zi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 and other great saints and masters in spirituality history of China.</a:t>
            </a:r>
          </a:p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69" y="457200"/>
            <a:ext cx="8229600" cy="1143000"/>
          </a:xfrm>
        </p:spPr>
        <p:txBody>
          <a:bodyPr/>
          <a:lstStyle/>
          <a:p>
            <a:r>
              <a:rPr lang="en-US" dirty="0" smtClean="0"/>
              <a:t>The Importance to Chinese 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0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DaoDeJing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Catalogues the Dao or the “Way” of Virtue</a:t>
            </a:r>
          </a:p>
          <a:p>
            <a:pPr lvl="1"/>
            <a:r>
              <a:rPr lang="en-US" dirty="0" smtClean="0"/>
              <a:t>Naturalist: draws many metaphors from nature </a:t>
            </a:r>
          </a:p>
          <a:p>
            <a:pPr lvl="1"/>
            <a:r>
              <a:rPr lang="en-US" dirty="0" smtClean="0"/>
              <a:t>Various Motifs: water, female energy, non-action</a:t>
            </a:r>
          </a:p>
          <a:p>
            <a:pPr lvl="1"/>
            <a:r>
              <a:rPr lang="en-US" dirty="0" smtClean="0"/>
              <a:t>Enigmatically </a:t>
            </a:r>
            <a:r>
              <a:rPr lang="en-US" dirty="0" smtClean="0"/>
              <a:t>Contradictory</a:t>
            </a:r>
          </a:p>
          <a:p>
            <a:pPr lvl="1"/>
            <a:r>
              <a:rPr lang="en-US" dirty="0"/>
              <a:t>“The clearest Way seems obscure</a:t>
            </a:r>
            <a:r>
              <a:rPr lang="en-US" dirty="0" smtClean="0"/>
              <a:t>; </a:t>
            </a:r>
            <a:r>
              <a:rPr lang="en-US" dirty="0"/>
              <a:t>The Way ahead seems to lead backward; The most level Way seems </a:t>
            </a:r>
            <a:r>
              <a:rPr lang="en-US" dirty="0" smtClean="0"/>
              <a:t>uneven”`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3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Taoism as a Religion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emphasis on inaction</a:t>
            </a:r>
          </a:p>
          <a:p>
            <a:r>
              <a:rPr lang="en-US" dirty="0" smtClean="0"/>
              <a:t>Reflects Lao </a:t>
            </a:r>
            <a:r>
              <a:rPr lang="en-US" dirty="0" err="1" smtClean="0"/>
              <a:t>Zi</a:t>
            </a:r>
            <a:r>
              <a:rPr lang="en-US" dirty="0" smtClean="0"/>
              <a:t> typical “contradictions”</a:t>
            </a:r>
          </a:p>
          <a:p>
            <a:r>
              <a:rPr lang="en-US" dirty="0" smtClean="0"/>
              <a:t>Daoism: Ying Yang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Lao </a:t>
            </a:r>
            <a:r>
              <a:rPr lang="en-US" dirty="0" err="1" smtClean="0"/>
              <a:t>Zi</a:t>
            </a:r>
            <a:endParaRPr lang="en-US" dirty="0"/>
          </a:p>
        </p:txBody>
      </p:sp>
      <p:pic>
        <p:nvPicPr>
          <p:cNvPr id="12" name="Content Placeholder 11" descr="Laozi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281" r="-67281"/>
          <a:stretch>
            <a:fillRect/>
          </a:stretch>
        </p:blipFill>
        <p:spPr>
          <a:xfrm>
            <a:off x="2928830" y="2100365"/>
            <a:ext cx="8229600" cy="4525963"/>
          </a:xfrm>
        </p:spPr>
      </p:pic>
      <p:sp>
        <p:nvSpPr>
          <p:cNvPr id="13" name="TextBox 12"/>
          <p:cNvSpPr txBox="1"/>
          <p:nvPr/>
        </p:nvSpPr>
        <p:spPr>
          <a:xfrm>
            <a:off x="641804" y="2212038"/>
            <a:ext cx="204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7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7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22"/>
                    </a14:imgEffect>
                    <a14:imgEffect>
                      <a14:saturation sat="317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Emergence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it was put together, China was near the end of a prolonged era of fierce interstate rivalry known as the Warring </a:t>
            </a:r>
            <a:r>
              <a:rPr lang="en-US" dirty="0" smtClean="0"/>
              <a:t>States. </a:t>
            </a:r>
          </a:p>
          <a:p>
            <a:r>
              <a:rPr lang="en-US" dirty="0" smtClean="0"/>
              <a:t>Denounces: </a:t>
            </a:r>
          </a:p>
          <a:p>
            <a:pPr lvl="1"/>
            <a:r>
              <a:rPr lang="en-US" dirty="0" smtClean="0"/>
              <a:t>wars </a:t>
            </a:r>
            <a:r>
              <a:rPr lang="en-US" dirty="0"/>
              <a:t>of expansion </a:t>
            </a:r>
            <a:endParaRPr lang="en-US" dirty="0" smtClean="0"/>
          </a:p>
          <a:p>
            <a:pPr lvl="1"/>
            <a:r>
              <a:rPr lang="en-US" dirty="0" smtClean="0"/>
              <a:t>government corruption</a:t>
            </a:r>
          </a:p>
          <a:p>
            <a:r>
              <a:rPr lang="en-US" dirty="0" smtClean="0"/>
              <a:t>traces </a:t>
            </a:r>
            <a:r>
              <a:rPr lang="en-US" dirty="0"/>
              <a:t>both complaints to the unbounded greed and ambition of those </a:t>
            </a:r>
            <a:r>
              <a:rPr lang="en-US" dirty="0" err="1" smtClean="0"/>
              <a:t>inpower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0px-Heg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38" y="274638"/>
            <a:ext cx="2088162" cy="2391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Critisism</a:t>
            </a:r>
            <a:r>
              <a:rPr lang="en-US" dirty="0" smtClean="0"/>
              <a:t> From </a:t>
            </a:r>
            <a:r>
              <a:rPr lang="en-US" dirty="0" err="1" smtClean="0"/>
              <a:t>Hegal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Philosopher Friedrich Hegel contends </a:t>
            </a:r>
            <a:r>
              <a:rPr lang="en-US" dirty="0"/>
              <a:t>that </a:t>
            </a:r>
            <a:r>
              <a:rPr lang="en-US" dirty="0" smtClean="0"/>
              <a:t>“Tao” </a:t>
            </a:r>
            <a:r>
              <a:rPr lang="en-US" dirty="0"/>
              <a:t>is too abstract: 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“Die </a:t>
            </a:r>
            <a:r>
              <a:rPr lang="en-US" b="1" dirty="0" err="1"/>
              <a:t>Bestimmungen</a:t>
            </a:r>
            <a:r>
              <a:rPr lang="en-US" b="1" dirty="0"/>
              <a:t> des Tao </a:t>
            </a:r>
            <a:r>
              <a:rPr lang="en-US" b="1" dirty="0" err="1"/>
              <a:t>bleiben</a:t>
            </a:r>
            <a:r>
              <a:rPr lang="en-US" b="1" dirty="0"/>
              <a:t> </a:t>
            </a:r>
            <a:r>
              <a:rPr lang="en-US" b="1" dirty="0" err="1"/>
              <a:t>vollkommene</a:t>
            </a:r>
            <a:r>
              <a:rPr lang="en-US" b="1" dirty="0"/>
              <a:t> </a:t>
            </a:r>
            <a:r>
              <a:rPr lang="en-US" b="1" dirty="0" err="1"/>
              <a:t>Abstraktionen</a:t>
            </a:r>
            <a:r>
              <a:rPr lang="en-US" b="1" dirty="0"/>
              <a:t>, und die </a:t>
            </a:r>
            <a:r>
              <a:rPr lang="en-US" b="1" dirty="0" err="1"/>
              <a:t>Lebendigkeit</a:t>
            </a:r>
            <a:r>
              <a:rPr lang="en-US" b="1" dirty="0"/>
              <a:t>, das </a:t>
            </a:r>
            <a:r>
              <a:rPr lang="en-US" b="1" dirty="0" err="1"/>
              <a:t>Bewusstsein</a:t>
            </a:r>
            <a:r>
              <a:rPr lang="en-US" b="1" dirty="0"/>
              <a:t>, das </a:t>
            </a:r>
            <a:r>
              <a:rPr lang="en-US" b="1" dirty="0" err="1"/>
              <a:t>Geistige</a:t>
            </a:r>
            <a:r>
              <a:rPr lang="en-US" b="1" dirty="0"/>
              <a:t> </a:t>
            </a:r>
            <a:r>
              <a:rPr lang="en-US" b="1" dirty="0" err="1"/>
              <a:t>falt</a:t>
            </a:r>
            <a:r>
              <a:rPr lang="en-US" b="1" dirty="0"/>
              <a:t> </a:t>
            </a:r>
            <a:r>
              <a:rPr lang="en-US" b="1" dirty="0" err="1"/>
              <a:t>nicht</a:t>
            </a:r>
            <a:r>
              <a:rPr lang="en-US" b="1" dirty="0"/>
              <a:t> in das </a:t>
            </a:r>
            <a:r>
              <a:rPr lang="en-US" b="1" dirty="0" err="1"/>
              <a:t>tao</a:t>
            </a:r>
            <a:r>
              <a:rPr lang="en-US" b="1" dirty="0"/>
              <a:t> </a:t>
            </a:r>
            <a:r>
              <a:rPr lang="en-US" b="1" dirty="0" err="1" smtClean="0"/>
              <a:t>selbst</a:t>
            </a:r>
            <a:r>
              <a:rPr lang="en-US" b="1" dirty="0" smtClean="0"/>
              <a:t>.”</a:t>
            </a:r>
          </a:p>
          <a:p>
            <a:pPr marL="0" indent="0">
              <a:buNone/>
            </a:pPr>
            <a:r>
              <a:rPr lang="en-US" dirty="0"/>
              <a:t>The provisions of the Tao remain perfect abstractions, and the liveliness, consciousness, the spiritual diversity is not in itself the </a:t>
            </a:r>
            <a:r>
              <a:rPr lang="en-US" dirty="0" err="1"/>
              <a:t>tao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7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483</Words>
  <Application>Microsoft Macintosh PowerPoint</Application>
  <PresentationFormat>On-screen Show (4:3)</PresentationFormat>
  <Paragraphs>53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LaoZi</vt:lpstr>
      <vt:lpstr>Biography</vt:lpstr>
      <vt:lpstr>The Legends of Lao Zi</vt:lpstr>
      <vt:lpstr>The Importance to Chinese Culture</vt:lpstr>
      <vt:lpstr>DaoDeJing</vt:lpstr>
      <vt:lpstr>Taoism as a Religion</vt:lpstr>
      <vt:lpstr>Lao Zi</vt:lpstr>
      <vt:lpstr>Historical Emergence</vt:lpstr>
      <vt:lpstr>Critisism From Hegal</vt:lpstr>
      <vt:lpstr>Lao Zi &amp; Mo Zi</vt:lpstr>
      <vt:lpstr>Lao Zi and Confucius</vt:lpstr>
      <vt:lpstr>Modern Influences</vt:lpstr>
      <vt:lpstr>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LaoZi</dc:title>
  <dc:creator>Aaron Samudio</dc:creator>
  <cp:lastModifiedBy>Aaron Samudio</cp:lastModifiedBy>
  <cp:revision>18</cp:revision>
  <dcterms:created xsi:type="dcterms:W3CDTF">2012-10-09T12:43:05Z</dcterms:created>
  <dcterms:modified xsi:type="dcterms:W3CDTF">2012-10-09T17:07:45Z</dcterms:modified>
</cp:coreProperties>
</file>