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72" r:id="rId5"/>
    <p:sldId id="273" r:id="rId6"/>
    <p:sldId id="274" r:id="rId7"/>
    <p:sldId id="275" r:id="rId8"/>
    <p:sldId id="276" r:id="rId9"/>
    <p:sldId id="277"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57" autoAdjust="0"/>
    <p:restoredTop sz="94660"/>
  </p:normalViewPr>
  <p:slideViewPr>
    <p:cSldViewPr snapToGrid="0">
      <p:cViewPr varScale="1">
        <p:scale>
          <a:sx n="71" d="100"/>
          <a:sy n="71" d="100"/>
        </p:scale>
        <p:origin x="-78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6C8BD-CAB3-44EA-ADE1-4A7C9AE809BC}" type="datetimeFigureOut">
              <a:rPr lang="zh-CN" altLang="en-US" smtClean="0"/>
              <a:t>2020/11/7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591493-38BF-4E56-8559-14DEA24A342E}" type="slidenum">
              <a:rPr lang="zh-CN" altLang="en-US" smtClean="0"/>
              <a:t>‹#›</a:t>
            </a:fld>
            <a:endParaRPr lang="zh-CN" altLang="en-US"/>
          </a:p>
        </p:txBody>
      </p:sp>
    </p:spTree>
    <p:extLst>
      <p:ext uri="{BB962C8B-B14F-4D97-AF65-F5344CB8AC3E}">
        <p14:creationId xmlns:p14="http://schemas.microsoft.com/office/powerpoint/2010/main" val="2362087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6C3D842-3777-4EAE-9CF5-9EA6E864C705}" type="datetimeFigureOut">
              <a:rPr lang="zh-CN" altLang="en-US" smtClean="0"/>
              <a:t>2020/11/7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E35443-6403-4E46-B088-7E8BDFEE3270}" type="slidenum">
              <a:rPr lang="zh-CN" altLang="en-US" smtClean="0"/>
              <a:t>‹#›</a:t>
            </a:fld>
            <a:endParaRPr lang="zh-CN" altLang="en-US"/>
          </a:p>
        </p:txBody>
      </p:sp>
    </p:spTree>
    <p:extLst>
      <p:ext uri="{BB962C8B-B14F-4D97-AF65-F5344CB8AC3E}">
        <p14:creationId xmlns:p14="http://schemas.microsoft.com/office/powerpoint/2010/main" val="2789349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6C3D842-3777-4EAE-9CF5-9EA6E864C705}" type="datetimeFigureOut">
              <a:rPr lang="zh-CN" altLang="en-US" smtClean="0"/>
              <a:t>2020/11/7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E35443-6403-4E46-B088-7E8BDFEE3270}" type="slidenum">
              <a:rPr lang="zh-CN" altLang="en-US" smtClean="0"/>
              <a:t>‹#›</a:t>
            </a:fld>
            <a:endParaRPr lang="zh-CN" altLang="en-US"/>
          </a:p>
        </p:txBody>
      </p:sp>
    </p:spTree>
    <p:extLst>
      <p:ext uri="{BB962C8B-B14F-4D97-AF65-F5344CB8AC3E}">
        <p14:creationId xmlns:p14="http://schemas.microsoft.com/office/powerpoint/2010/main" val="2846408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6C3D842-3777-4EAE-9CF5-9EA6E864C705}" type="datetimeFigureOut">
              <a:rPr lang="zh-CN" altLang="en-US" smtClean="0"/>
              <a:t>2020/11/7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E35443-6403-4E46-B088-7E8BDFEE3270}" type="slidenum">
              <a:rPr lang="zh-CN" altLang="en-US" smtClean="0"/>
              <a:t>‹#›</a:t>
            </a:fld>
            <a:endParaRPr lang="zh-CN" altLang="en-US"/>
          </a:p>
        </p:txBody>
      </p:sp>
    </p:spTree>
    <p:extLst>
      <p:ext uri="{BB962C8B-B14F-4D97-AF65-F5344CB8AC3E}">
        <p14:creationId xmlns:p14="http://schemas.microsoft.com/office/powerpoint/2010/main" val="1941990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6C3D842-3777-4EAE-9CF5-9EA6E864C705}" type="datetimeFigureOut">
              <a:rPr lang="zh-CN" altLang="en-US" smtClean="0"/>
              <a:t>2020/11/7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E35443-6403-4E46-B088-7E8BDFEE3270}" type="slidenum">
              <a:rPr lang="zh-CN" altLang="en-US" smtClean="0"/>
              <a:t>‹#›</a:t>
            </a:fld>
            <a:endParaRPr lang="zh-CN" altLang="en-US"/>
          </a:p>
        </p:txBody>
      </p:sp>
    </p:spTree>
    <p:extLst>
      <p:ext uri="{BB962C8B-B14F-4D97-AF65-F5344CB8AC3E}">
        <p14:creationId xmlns:p14="http://schemas.microsoft.com/office/powerpoint/2010/main" val="34388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6C3D842-3777-4EAE-9CF5-9EA6E864C705}" type="datetimeFigureOut">
              <a:rPr lang="zh-CN" altLang="en-US" smtClean="0"/>
              <a:t>2020/11/7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E35443-6403-4E46-B088-7E8BDFEE3270}" type="slidenum">
              <a:rPr lang="zh-CN" altLang="en-US" smtClean="0"/>
              <a:t>‹#›</a:t>
            </a:fld>
            <a:endParaRPr lang="zh-CN" altLang="en-US"/>
          </a:p>
        </p:txBody>
      </p:sp>
    </p:spTree>
    <p:extLst>
      <p:ext uri="{BB962C8B-B14F-4D97-AF65-F5344CB8AC3E}">
        <p14:creationId xmlns:p14="http://schemas.microsoft.com/office/powerpoint/2010/main" val="1037486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6C3D842-3777-4EAE-9CF5-9EA6E864C705}" type="datetimeFigureOut">
              <a:rPr lang="zh-CN" altLang="en-US" smtClean="0"/>
              <a:t>2020/11/7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7E35443-6403-4E46-B088-7E8BDFEE3270}" type="slidenum">
              <a:rPr lang="zh-CN" altLang="en-US" smtClean="0"/>
              <a:t>‹#›</a:t>
            </a:fld>
            <a:endParaRPr lang="zh-CN" altLang="en-US"/>
          </a:p>
        </p:txBody>
      </p:sp>
    </p:spTree>
    <p:extLst>
      <p:ext uri="{BB962C8B-B14F-4D97-AF65-F5344CB8AC3E}">
        <p14:creationId xmlns:p14="http://schemas.microsoft.com/office/powerpoint/2010/main" val="2434531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6C3D842-3777-4EAE-9CF5-9EA6E864C705}" type="datetimeFigureOut">
              <a:rPr lang="zh-CN" altLang="en-US" smtClean="0"/>
              <a:t>2020/11/7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7E35443-6403-4E46-B088-7E8BDFEE3270}" type="slidenum">
              <a:rPr lang="zh-CN" altLang="en-US" smtClean="0"/>
              <a:t>‹#›</a:t>
            </a:fld>
            <a:endParaRPr lang="zh-CN" altLang="en-US"/>
          </a:p>
        </p:txBody>
      </p:sp>
    </p:spTree>
    <p:extLst>
      <p:ext uri="{BB962C8B-B14F-4D97-AF65-F5344CB8AC3E}">
        <p14:creationId xmlns:p14="http://schemas.microsoft.com/office/powerpoint/2010/main" val="3053234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6C3D842-3777-4EAE-9CF5-9EA6E864C705}" type="datetimeFigureOut">
              <a:rPr lang="zh-CN" altLang="en-US" smtClean="0"/>
              <a:t>2020/11/7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7E35443-6403-4E46-B088-7E8BDFEE3270}" type="slidenum">
              <a:rPr lang="zh-CN" altLang="en-US" smtClean="0"/>
              <a:t>‹#›</a:t>
            </a:fld>
            <a:endParaRPr lang="zh-CN" altLang="en-US"/>
          </a:p>
        </p:txBody>
      </p:sp>
    </p:spTree>
    <p:extLst>
      <p:ext uri="{BB962C8B-B14F-4D97-AF65-F5344CB8AC3E}">
        <p14:creationId xmlns:p14="http://schemas.microsoft.com/office/powerpoint/2010/main" val="20199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6C3D842-3777-4EAE-9CF5-9EA6E864C705}" type="datetimeFigureOut">
              <a:rPr lang="zh-CN" altLang="en-US" smtClean="0"/>
              <a:t>2020/11/7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7E35443-6403-4E46-B088-7E8BDFEE3270}" type="slidenum">
              <a:rPr lang="zh-CN" altLang="en-US" smtClean="0"/>
              <a:t>‹#›</a:t>
            </a:fld>
            <a:endParaRPr lang="zh-CN" altLang="en-US"/>
          </a:p>
        </p:txBody>
      </p:sp>
    </p:spTree>
    <p:extLst>
      <p:ext uri="{BB962C8B-B14F-4D97-AF65-F5344CB8AC3E}">
        <p14:creationId xmlns:p14="http://schemas.microsoft.com/office/powerpoint/2010/main" val="1224183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6C3D842-3777-4EAE-9CF5-9EA6E864C705}" type="datetimeFigureOut">
              <a:rPr lang="zh-CN" altLang="en-US" smtClean="0"/>
              <a:t>2020/11/7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7E35443-6403-4E46-B088-7E8BDFEE3270}" type="slidenum">
              <a:rPr lang="zh-CN" altLang="en-US" smtClean="0"/>
              <a:t>‹#›</a:t>
            </a:fld>
            <a:endParaRPr lang="zh-CN" altLang="en-US"/>
          </a:p>
        </p:txBody>
      </p:sp>
    </p:spTree>
    <p:extLst>
      <p:ext uri="{BB962C8B-B14F-4D97-AF65-F5344CB8AC3E}">
        <p14:creationId xmlns:p14="http://schemas.microsoft.com/office/powerpoint/2010/main" val="1741219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6C3D842-3777-4EAE-9CF5-9EA6E864C705}" type="datetimeFigureOut">
              <a:rPr lang="zh-CN" altLang="en-US" smtClean="0"/>
              <a:t>2020/11/7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7E35443-6403-4E46-B088-7E8BDFEE3270}" type="slidenum">
              <a:rPr lang="zh-CN" altLang="en-US" smtClean="0"/>
              <a:t>‹#›</a:t>
            </a:fld>
            <a:endParaRPr lang="zh-CN" altLang="en-US"/>
          </a:p>
        </p:txBody>
      </p:sp>
    </p:spTree>
    <p:extLst>
      <p:ext uri="{BB962C8B-B14F-4D97-AF65-F5344CB8AC3E}">
        <p14:creationId xmlns:p14="http://schemas.microsoft.com/office/powerpoint/2010/main" val="2035010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C3D842-3777-4EAE-9CF5-9EA6E864C705}" type="datetimeFigureOut">
              <a:rPr lang="zh-CN" altLang="en-US" smtClean="0"/>
              <a:t>2020/11/7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E35443-6403-4E46-B088-7E8BDFEE3270}" type="slidenum">
              <a:rPr lang="zh-CN" altLang="en-US" smtClean="0"/>
              <a:t>‹#›</a:t>
            </a:fld>
            <a:endParaRPr lang="zh-CN" altLang="en-US"/>
          </a:p>
        </p:txBody>
      </p:sp>
    </p:spTree>
    <p:extLst>
      <p:ext uri="{BB962C8B-B14F-4D97-AF65-F5344CB8AC3E}">
        <p14:creationId xmlns:p14="http://schemas.microsoft.com/office/powerpoint/2010/main" val="2876439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p:cNvSpPr txBox="1"/>
          <p:nvPr/>
        </p:nvSpPr>
        <p:spPr>
          <a:xfrm>
            <a:off x="1695076" y="1587500"/>
            <a:ext cx="9055100" cy="2123658"/>
          </a:xfrm>
          <a:prstGeom prst="rect">
            <a:avLst/>
          </a:prstGeom>
          <a:noFill/>
        </p:spPr>
        <p:txBody>
          <a:bodyPr wrap="square" rtlCol="0">
            <a:spAutoFit/>
          </a:bodyPr>
          <a:lstStyle/>
          <a:p>
            <a:pPr algn="ctr"/>
            <a:r>
              <a:rPr lang="en-US" altLang="zh-CN" sz="6600" b="1" dirty="0">
                <a:latin typeface="Times New Roman" panose="02020603050405020304" pitchFamily="18" charset="0"/>
                <a:cs typeface="Times New Roman" panose="02020603050405020304" pitchFamily="18" charset="0"/>
              </a:rPr>
              <a:t>Translation Methods of </a:t>
            </a:r>
            <a:r>
              <a:rPr lang="en-US" altLang="zh-CN" sz="6600" b="1" dirty="0" smtClean="0">
                <a:latin typeface="Times New Roman" panose="02020603050405020304" pitchFamily="18" charset="0"/>
                <a:cs typeface="Times New Roman" panose="02020603050405020304" pitchFamily="18" charset="0"/>
              </a:rPr>
              <a:t>Foreignization </a:t>
            </a:r>
            <a:r>
              <a:rPr lang="en-US" altLang="zh-CN" sz="6600" b="1" dirty="0">
                <a:latin typeface="Times New Roman" panose="02020603050405020304" pitchFamily="18" charset="0"/>
                <a:cs typeface="Times New Roman" panose="02020603050405020304" pitchFamily="18" charset="0"/>
              </a:rPr>
              <a:t>Strategy</a:t>
            </a:r>
            <a:endParaRPr lang="zh-CN" altLang="zh-CN" sz="6600" b="1"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5876365" y="5346795"/>
            <a:ext cx="5997388" cy="523220"/>
          </a:xfrm>
          <a:prstGeom prst="rect">
            <a:avLst/>
          </a:prstGeom>
          <a:noFill/>
        </p:spPr>
        <p:txBody>
          <a:bodyPr wrap="square" rtlCol="0">
            <a:spAutoFit/>
          </a:bodyPr>
          <a:lstStyle/>
          <a:p>
            <a:r>
              <a:rPr lang="en-US" altLang="zh-CN" sz="2800" b="1" dirty="0" smtClean="0">
                <a:latin typeface="Times New Roman" panose="02020603050405020304" pitchFamily="18" charset="0"/>
                <a:cs typeface="Times New Roman" panose="02020603050405020304" pitchFamily="18" charset="0"/>
              </a:rPr>
              <a:t>By Zhang Hui &amp; Zhao </a:t>
            </a:r>
            <a:r>
              <a:rPr lang="en-US" altLang="zh-CN" sz="2800" b="1" dirty="0" err="1" smtClean="0">
                <a:latin typeface="Times New Roman" panose="02020603050405020304" pitchFamily="18" charset="0"/>
                <a:cs typeface="Times New Roman" panose="02020603050405020304" pitchFamily="18" charset="0"/>
              </a:rPr>
              <a:t>Xiaoyan</a:t>
            </a:r>
            <a:endParaRPr lang="zh-CN"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1656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r="76146"/>
          <a:stretch/>
        </p:blipFill>
        <p:spPr>
          <a:xfrm>
            <a:off x="1879464" y="-18380"/>
            <a:ext cx="2908300" cy="6858000"/>
          </a:xfrm>
          <a:prstGeom prst="rect">
            <a:avLst/>
          </a:prstGeom>
          <a:ln>
            <a:noFill/>
          </a:ln>
          <a:effectLst>
            <a:outerShdw blurRad="292100" dist="139700" dir="2700000" algn="tl" rotWithShape="0">
              <a:srgbClr val="333333">
                <a:alpha val="65000"/>
              </a:srgbClr>
            </a:outerShdw>
          </a:effectLst>
        </p:spPr>
      </p:pic>
      <p:sp>
        <p:nvSpPr>
          <p:cNvPr id="5" name="矩形 4"/>
          <p:cNvSpPr/>
          <p:nvPr/>
        </p:nvSpPr>
        <p:spPr>
          <a:xfrm>
            <a:off x="1941538" y="401359"/>
            <a:ext cx="2784152" cy="986360"/>
          </a:xfrm>
          <a:prstGeom prst="rect">
            <a:avLst/>
          </a:prstGeom>
        </p:spPr>
        <p:txBody>
          <a:bodyPr wrap="square">
            <a:spAutoFit/>
          </a:bodyPr>
          <a:lstStyle/>
          <a:p>
            <a:pPr>
              <a:lnSpc>
                <a:spcPct val="150000"/>
              </a:lnSpc>
            </a:pPr>
            <a:r>
              <a:rPr lang="en-US" altLang="zh-CN" sz="4400" b="1" dirty="0" smtClean="0">
                <a:latin typeface="Times New Roman" panose="02020603050405020304" pitchFamily="18" charset="0"/>
                <a:cs typeface="Times New Roman" panose="02020603050405020304" pitchFamily="18" charset="0"/>
              </a:rPr>
              <a:t>Catalogue</a:t>
            </a:r>
            <a:endParaRPr lang="zh-CN" altLang="en-US" sz="4400" b="1" dirty="0">
              <a:latin typeface="Times New Roman" panose="02020603050405020304" pitchFamily="18" charset="0"/>
              <a:cs typeface="Times New Roman" panose="02020603050405020304" pitchFamily="18" charset="0"/>
            </a:endParaRPr>
          </a:p>
        </p:txBody>
      </p:sp>
      <p:sp>
        <p:nvSpPr>
          <p:cNvPr id="6" name="矩形 5"/>
          <p:cNvSpPr/>
          <p:nvPr/>
        </p:nvSpPr>
        <p:spPr>
          <a:xfrm>
            <a:off x="5728447" y="275845"/>
            <a:ext cx="5405717" cy="1200329"/>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sz="2400" b="1" dirty="0">
                <a:latin typeface="Times New Roman" panose="02020603050405020304" pitchFamily="18" charset="0"/>
                <a:cs typeface="Times New Roman" panose="02020603050405020304" pitchFamily="18" charset="0"/>
              </a:rPr>
              <a:t>Introduction to </a:t>
            </a:r>
            <a:r>
              <a:rPr lang="en-US" altLang="zh-CN" sz="2400" b="1" dirty="0" smtClean="0">
                <a:latin typeface="Times New Roman" panose="02020603050405020304" pitchFamily="18" charset="0"/>
                <a:cs typeface="Times New Roman" panose="02020603050405020304" pitchFamily="18" charset="0"/>
              </a:rPr>
              <a:t>Translation Strategies </a:t>
            </a:r>
            <a:r>
              <a:rPr lang="en-US" altLang="zh-CN" sz="2400" b="1" dirty="0">
                <a:latin typeface="Times New Roman" panose="02020603050405020304" pitchFamily="18" charset="0"/>
                <a:cs typeface="Times New Roman" panose="02020603050405020304" pitchFamily="18" charset="0"/>
              </a:rPr>
              <a:t>and </a:t>
            </a:r>
            <a:r>
              <a:rPr lang="en-US" altLang="zh-CN" sz="2400" b="1" dirty="0" smtClean="0">
                <a:latin typeface="Times New Roman" panose="02020603050405020304" pitchFamily="18" charset="0"/>
                <a:cs typeface="Times New Roman" panose="02020603050405020304" pitchFamily="18" charset="0"/>
              </a:rPr>
              <a:t>Translation Methods</a:t>
            </a:r>
            <a:endParaRPr lang="zh-CN" altLang="en-US" sz="2400" b="1" dirty="0">
              <a:latin typeface="Times New Roman" panose="02020603050405020304" pitchFamily="18" charset="0"/>
              <a:cs typeface="Times New Roman" panose="02020603050405020304" pitchFamily="18" charset="0"/>
            </a:endParaRPr>
          </a:p>
        </p:txBody>
      </p:sp>
      <p:sp>
        <p:nvSpPr>
          <p:cNvPr id="8" name="矩形 7"/>
          <p:cNvSpPr/>
          <p:nvPr/>
        </p:nvSpPr>
        <p:spPr>
          <a:xfrm>
            <a:off x="5849471" y="2210291"/>
            <a:ext cx="5284693" cy="1200329"/>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sz="2400" b="1" dirty="0" smtClean="0">
                <a:latin typeface="Times New Roman" panose="02020603050405020304" pitchFamily="18" charset="0"/>
                <a:cs typeface="Times New Roman" panose="02020603050405020304" pitchFamily="18" charset="0"/>
              </a:rPr>
              <a:t>Translation Methods of Foreignization Strategy</a:t>
            </a:r>
          </a:p>
        </p:txBody>
      </p:sp>
      <p:sp>
        <p:nvSpPr>
          <p:cNvPr id="11" name="矩形 10"/>
          <p:cNvSpPr/>
          <p:nvPr/>
        </p:nvSpPr>
        <p:spPr>
          <a:xfrm>
            <a:off x="5970495" y="4120982"/>
            <a:ext cx="4476780" cy="579967"/>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sz="2400" b="1" dirty="0" smtClean="0">
                <a:latin typeface="Times New Roman" panose="02020603050405020304" pitchFamily="18" charset="0"/>
                <a:cs typeface="Times New Roman" panose="02020603050405020304" pitchFamily="18" charset="0"/>
              </a:rPr>
              <a:t>Conclusion</a:t>
            </a:r>
            <a:endParaRPr lang="en-US" altLang="zh-C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3517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35631" y="1165427"/>
            <a:ext cx="5121148" cy="90482"/>
          </a:xfrm>
          <a:prstGeom prst="rect">
            <a:avLst/>
          </a:prstGeom>
        </p:spPr>
      </p:pic>
      <p:sp>
        <p:nvSpPr>
          <p:cNvPr id="6" name="矩形 5"/>
          <p:cNvSpPr/>
          <p:nvPr/>
        </p:nvSpPr>
        <p:spPr>
          <a:xfrm>
            <a:off x="107007" y="347840"/>
            <a:ext cx="11226401" cy="579967"/>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sz="2400" b="1" dirty="0">
                <a:latin typeface="Times New Roman" panose="02020603050405020304" pitchFamily="18" charset="0"/>
                <a:cs typeface="Times New Roman" panose="02020603050405020304" pitchFamily="18" charset="0"/>
              </a:rPr>
              <a:t>Introduction to T</a:t>
            </a:r>
            <a:r>
              <a:rPr lang="en-US" altLang="zh-CN" sz="2400" b="1" dirty="0" smtClean="0">
                <a:latin typeface="Times New Roman" panose="02020603050405020304" pitchFamily="18" charset="0"/>
                <a:cs typeface="Times New Roman" panose="02020603050405020304" pitchFamily="18" charset="0"/>
              </a:rPr>
              <a:t>ranslation </a:t>
            </a:r>
            <a:r>
              <a:rPr lang="en-US" altLang="zh-CN" sz="2400" b="1" dirty="0">
                <a:latin typeface="Times New Roman" panose="02020603050405020304" pitchFamily="18" charset="0"/>
                <a:cs typeface="Times New Roman" panose="02020603050405020304" pitchFamily="18" charset="0"/>
              </a:rPr>
              <a:t>S</a:t>
            </a:r>
            <a:r>
              <a:rPr lang="en-US" altLang="zh-CN" sz="2400" b="1" dirty="0" smtClean="0">
                <a:latin typeface="Times New Roman" panose="02020603050405020304" pitchFamily="18" charset="0"/>
                <a:cs typeface="Times New Roman" panose="02020603050405020304" pitchFamily="18" charset="0"/>
              </a:rPr>
              <a:t>trategies </a:t>
            </a:r>
            <a:r>
              <a:rPr lang="en-US" altLang="zh-CN" sz="2400" b="1" dirty="0">
                <a:latin typeface="Times New Roman" panose="02020603050405020304" pitchFamily="18" charset="0"/>
                <a:cs typeface="Times New Roman" panose="02020603050405020304" pitchFamily="18" charset="0"/>
              </a:rPr>
              <a:t>and T</a:t>
            </a:r>
            <a:r>
              <a:rPr lang="en-US" altLang="zh-CN" sz="2400" b="1" dirty="0" smtClean="0">
                <a:latin typeface="Times New Roman" panose="02020603050405020304" pitchFamily="18" charset="0"/>
                <a:cs typeface="Times New Roman" panose="02020603050405020304" pitchFamily="18" charset="0"/>
              </a:rPr>
              <a:t>ranslation </a:t>
            </a:r>
            <a:r>
              <a:rPr lang="en-US" altLang="zh-CN" sz="2400" b="1" dirty="0">
                <a:latin typeface="Times New Roman" panose="02020603050405020304" pitchFamily="18" charset="0"/>
                <a:cs typeface="Times New Roman" panose="02020603050405020304" pitchFamily="18" charset="0"/>
              </a:rPr>
              <a:t>M</a:t>
            </a:r>
            <a:r>
              <a:rPr lang="en-US" altLang="zh-CN" sz="2400" b="1" dirty="0" smtClean="0">
                <a:latin typeface="Times New Roman" panose="02020603050405020304" pitchFamily="18" charset="0"/>
                <a:cs typeface="Times New Roman" panose="02020603050405020304" pitchFamily="18" charset="0"/>
              </a:rPr>
              <a:t>ethods</a:t>
            </a:r>
            <a:endParaRPr lang="zh-CN" altLang="en-US" sz="2400" b="1" dirty="0">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3"/>
          <a:stretch>
            <a:fillRect/>
          </a:stretch>
        </p:blipFill>
        <p:spPr>
          <a:xfrm>
            <a:off x="142966" y="6299200"/>
            <a:ext cx="12049034" cy="558800"/>
          </a:xfrm>
          <a:prstGeom prst="rect">
            <a:avLst/>
          </a:prstGeom>
        </p:spPr>
      </p:pic>
      <p:sp>
        <p:nvSpPr>
          <p:cNvPr id="64" name="文本框 63"/>
          <p:cNvSpPr txBox="1"/>
          <p:nvPr/>
        </p:nvSpPr>
        <p:spPr>
          <a:xfrm>
            <a:off x="1950138" y="1668867"/>
            <a:ext cx="4530436" cy="461665"/>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400" b="1" dirty="0" smtClean="0">
                <a:solidFill>
                  <a:srgbClr val="053A44"/>
                </a:solidFill>
                <a:latin typeface="微软雅黑" panose="020B0503020204020204" pitchFamily="34" charset="-122"/>
                <a:ea typeface="微软雅黑" panose="020B0503020204020204" pitchFamily="34" charset="-122"/>
              </a:rPr>
              <a:t>Translation Strategies</a:t>
            </a:r>
            <a:endParaRPr lang="zh-CN" altLang="en-US" sz="2400" b="1" dirty="0">
              <a:solidFill>
                <a:srgbClr val="053A44"/>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1956858" y="3594686"/>
            <a:ext cx="8572189" cy="461665"/>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400" b="1" dirty="0">
                <a:solidFill>
                  <a:srgbClr val="053A44"/>
                </a:solidFill>
                <a:latin typeface="微软雅黑" panose="020B0503020204020204" pitchFamily="34" charset="-122"/>
                <a:ea typeface="微软雅黑" panose="020B0503020204020204" pitchFamily="34" charset="-122"/>
              </a:rPr>
              <a:t>Translation Methods of Foreignization Strategy</a:t>
            </a:r>
          </a:p>
        </p:txBody>
      </p:sp>
      <p:sp>
        <p:nvSpPr>
          <p:cNvPr id="66" name="TextBox 13"/>
          <p:cNvSpPr txBox="1"/>
          <p:nvPr/>
        </p:nvSpPr>
        <p:spPr>
          <a:xfrm>
            <a:off x="2399281" y="2316340"/>
            <a:ext cx="4362127" cy="707886"/>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000" b="1" dirty="0" smtClean="0">
                <a:latin typeface="Times New Roman" panose="02020603050405020304" pitchFamily="18" charset="0"/>
                <a:cs typeface="Times New Roman" panose="02020603050405020304" pitchFamily="18" charset="0"/>
              </a:rPr>
              <a:t>Foreignization Strategy</a:t>
            </a:r>
          </a:p>
          <a:p>
            <a:pPr marL="285750" indent="-285750">
              <a:buFont typeface="Wingdings" panose="05000000000000000000" pitchFamily="2" charset="2"/>
              <a:buChar char="Ø"/>
            </a:pPr>
            <a:r>
              <a:rPr lang="en-US" altLang="zh-CN" sz="2000" b="1" dirty="0" smtClean="0">
                <a:latin typeface="Times New Roman" panose="02020603050405020304" pitchFamily="18" charset="0"/>
                <a:cs typeface="Times New Roman" panose="02020603050405020304" pitchFamily="18" charset="0"/>
              </a:rPr>
              <a:t>Domestication Strategy</a:t>
            </a:r>
            <a:endParaRPr lang="zh-CN" altLang="en-US" sz="20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896350" y="4235822"/>
            <a:ext cx="8969187" cy="646331"/>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Zero translation    </a:t>
            </a:r>
            <a:r>
              <a:rPr lang="en-US" altLang="zh-CN" b="1" dirty="0" smtClean="0">
                <a:latin typeface="Times New Roman" panose="02020603050405020304" pitchFamily="18" charset="0"/>
                <a:cs typeface="Times New Roman" panose="02020603050405020304" pitchFamily="18" charset="0"/>
              </a:rPr>
              <a:t>  Transliteration      Word-for-word translation       Literal  translation</a:t>
            </a:r>
            <a:endParaRPr lang="en-US" altLang="zh-CN" b="1" dirty="0">
              <a:latin typeface="Times New Roman" panose="02020603050405020304" pitchFamily="18" charset="0"/>
              <a:cs typeface="Times New Roman" panose="02020603050405020304" pitchFamily="18" charset="0"/>
            </a:endParaRPr>
          </a:p>
          <a:p>
            <a:r>
              <a:rPr lang="en-US" altLang="zh-CN" dirty="0" smtClean="0"/>
              <a:t> </a:t>
            </a:r>
            <a:endParaRPr lang="zh-CN" altLang="en-US" dirty="0"/>
          </a:p>
        </p:txBody>
      </p:sp>
    </p:spTree>
    <p:extLst>
      <p:ext uri="{BB962C8B-B14F-4D97-AF65-F5344CB8AC3E}">
        <p14:creationId xmlns:p14="http://schemas.microsoft.com/office/powerpoint/2010/main" val="290275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animEffect transition="in" filter="barn(inVertical)">
                                      <p:cBhvr>
                                        <p:cTn id="7" dur="500"/>
                                        <p:tgtEl>
                                          <p:spTgt spid="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6">
                                            <p:txEl>
                                              <p:pRg st="1" end="1"/>
                                            </p:txEl>
                                          </p:spTgt>
                                        </p:tgtEl>
                                        <p:attrNameLst>
                                          <p:attrName>style.visibility</p:attrName>
                                        </p:attrNameLst>
                                      </p:cBhvr>
                                      <p:to>
                                        <p:strVal val="visible"/>
                                      </p:to>
                                    </p:set>
                                    <p:animEffect transition="in" filter="barn(inVertical)">
                                      <p:cBhvr>
                                        <p:cTn id="12" dur="500"/>
                                        <p:tgtEl>
                                          <p:spTgt spid="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327152" y="736601"/>
            <a:ext cx="5121148" cy="90482"/>
          </a:xfrm>
          <a:prstGeom prst="rect">
            <a:avLst/>
          </a:prstGeom>
        </p:spPr>
      </p:pic>
      <p:sp>
        <p:nvSpPr>
          <p:cNvPr id="6" name="矩形 5"/>
          <p:cNvSpPr/>
          <p:nvPr/>
        </p:nvSpPr>
        <p:spPr>
          <a:xfrm>
            <a:off x="142965" y="63500"/>
            <a:ext cx="5007259" cy="830997"/>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sz="3200" b="1" dirty="0" smtClean="0">
                <a:latin typeface="Times New Roman" panose="02020603050405020304" pitchFamily="18" charset="0"/>
                <a:cs typeface="Times New Roman" panose="02020603050405020304" pitchFamily="18" charset="0"/>
              </a:rPr>
              <a:t>Zero translation</a:t>
            </a:r>
            <a:endParaRPr lang="zh-CN" altLang="en-US" sz="3200" b="1" dirty="0">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3"/>
          <a:stretch>
            <a:fillRect/>
          </a:stretch>
        </p:blipFill>
        <p:spPr>
          <a:xfrm>
            <a:off x="142966" y="6299200"/>
            <a:ext cx="12049034" cy="558800"/>
          </a:xfrm>
          <a:prstGeom prst="rect">
            <a:avLst/>
          </a:prstGeom>
        </p:spPr>
      </p:pic>
      <p:sp>
        <p:nvSpPr>
          <p:cNvPr id="4" name="TextBox 3"/>
          <p:cNvSpPr txBox="1"/>
          <p:nvPr/>
        </p:nvSpPr>
        <p:spPr>
          <a:xfrm>
            <a:off x="1304366" y="1438836"/>
            <a:ext cx="9426388" cy="2308324"/>
          </a:xfrm>
          <a:prstGeom prst="rect">
            <a:avLst/>
          </a:prstGeom>
          <a:noFill/>
        </p:spPr>
        <p:txBody>
          <a:bodyPr wrap="square" rtlCol="0">
            <a:spAutoFit/>
          </a:bodyPr>
          <a:lstStyle/>
          <a:p>
            <a:r>
              <a:rPr lang="zh-CN" altLang="en-US" sz="2400"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1</a:t>
            </a:r>
            <a:r>
              <a:rPr lang="zh-CN" altLang="en-US" sz="2400" dirty="0" smtClean="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The difference in spelling between the two </a:t>
            </a:r>
            <a:r>
              <a:rPr lang="en-US" altLang="zh-CN" sz="2400" dirty="0" smtClean="0">
                <a:latin typeface="Times New Roman" panose="02020603050405020304" pitchFamily="18" charset="0"/>
                <a:cs typeface="Times New Roman" panose="02020603050405020304" pitchFamily="18" charset="0"/>
              </a:rPr>
              <a:t>languages</a:t>
            </a:r>
            <a:r>
              <a:rPr lang="zh-CN" altLang="en-US" sz="2400"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E.g.</a:t>
            </a:r>
            <a:r>
              <a:rPr lang="en-US" altLang="zh-CN" sz="2400" dirty="0" smtClean="0">
                <a:latin typeface="Times New Roman" panose="02020603050405020304" pitchFamily="18" charset="0"/>
                <a:cs typeface="Times New Roman" panose="02020603050405020304" pitchFamily="18" charset="0"/>
              </a:rPr>
              <a:t>   </a:t>
            </a:r>
          </a:p>
          <a:p>
            <a:r>
              <a:rPr lang="en-US" altLang="zh-CN" sz="2400" dirty="0" smtClean="0">
                <a:latin typeface="Times New Roman" panose="02020603050405020304" pitchFamily="18" charset="0"/>
                <a:cs typeface="Times New Roman" panose="02020603050405020304" pitchFamily="18" charset="0"/>
              </a:rPr>
              <a:t> </a:t>
            </a:r>
          </a:p>
          <a:p>
            <a:r>
              <a:rPr lang="en-US" altLang="zh-CN" sz="2400" dirty="0" smtClean="0">
                <a:latin typeface="Times New Roman" panose="02020603050405020304" pitchFamily="18" charset="0"/>
                <a:cs typeface="Times New Roman" panose="02020603050405020304" pitchFamily="18" charset="0"/>
              </a:rPr>
              <a:t>    I </a:t>
            </a:r>
            <a:r>
              <a:rPr lang="en-US" altLang="zh-CN" sz="2400" dirty="0">
                <a:latin typeface="Times New Roman" panose="02020603050405020304" pitchFamily="18" charset="0"/>
                <a:cs typeface="Times New Roman" panose="02020603050405020304" pitchFamily="18" charset="0"/>
              </a:rPr>
              <a:t>love my love with an E, because she’s enticing; I hate her with an E, </a:t>
            </a:r>
            <a:r>
              <a:rPr lang="en-US" altLang="zh-CN" sz="2400" dirty="0" smtClean="0">
                <a:latin typeface="Times New Roman" panose="02020603050405020304" pitchFamily="18" charset="0"/>
                <a:cs typeface="Times New Roman" panose="02020603050405020304" pitchFamily="18" charset="0"/>
              </a:rPr>
              <a:t>    because </a:t>
            </a:r>
            <a:r>
              <a:rPr lang="en-US" altLang="zh-CN" sz="2400" dirty="0">
                <a:latin typeface="Times New Roman" panose="02020603050405020304" pitchFamily="18" charset="0"/>
                <a:cs typeface="Times New Roman" panose="02020603050405020304" pitchFamily="18" charset="0"/>
              </a:rPr>
              <a:t>she’s engaged. (David Copperfield)</a:t>
            </a:r>
          </a:p>
          <a:p>
            <a:r>
              <a:rPr lang="zh-CN" altLang="en-US" sz="2400" dirty="0" smtClean="0">
                <a:latin typeface="Times New Roman" panose="02020603050405020304" pitchFamily="18" charset="0"/>
                <a:cs typeface="Times New Roman" panose="02020603050405020304" pitchFamily="18" charset="0"/>
              </a:rPr>
              <a:t>     我</a:t>
            </a:r>
            <a:r>
              <a:rPr lang="zh-CN" altLang="en-US" sz="2400" dirty="0">
                <a:latin typeface="Times New Roman" panose="02020603050405020304" pitchFamily="18" charset="0"/>
                <a:cs typeface="Times New Roman" panose="02020603050405020304" pitchFamily="18" charset="0"/>
              </a:rPr>
              <a:t>爱我的爱人为了一个</a:t>
            </a:r>
            <a:r>
              <a:rPr lang="en-US" altLang="zh-CN" sz="2400" dirty="0">
                <a:latin typeface="Times New Roman" panose="02020603050405020304" pitchFamily="18" charset="0"/>
                <a:cs typeface="Times New Roman" panose="02020603050405020304" pitchFamily="18" charset="0"/>
              </a:rPr>
              <a:t>E</a:t>
            </a:r>
            <a:r>
              <a:rPr lang="zh-CN" altLang="en-US" sz="2400" dirty="0">
                <a:latin typeface="Times New Roman" panose="02020603050405020304" pitchFamily="18" charset="0"/>
                <a:cs typeface="Times New Roman" panose="02020603050405020304" pitchFamily="18" charset="0"/>
              </a:rPr>
              <a:t>。 因为她是</a:t>
            </a:r>
            <a:r>
              <a:rPr lang="en-US" altLang="zh-CN" sz="2400" dirty="0">
                <a:latin typeface="Times New Roman" panose="02020603050405020304" pitchFamily="18" charset="0"/>
                <a:cs typeface="Times New Roman" panose="02020603050405020304" pitchFamily="18" charset="0"/>
              </a:rPr>
              <a:t>enticing (</a:t>
            </a:r>
            <a:r>
              <a:rPr lang="zh-CN" altLang="en-US" sz="2400" dirty="0">
                <a:latin typeface="Times New Roman" panose="02020603050405020304" pitchFamily="18" charset="0"/>
                <a:cs typeface="Times New Roman" panose="02020603050405020304" pitchFamily="18" charset="0"/>
              </a:rPr>
              <a:t>迷人的</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；我恨我的爱人为了一个</a:t>
            </a:r>
            <a:r>
              <a:rPr lang="en-US" altLang="zh-CN" sz="2400" dirty="0">
                <a:latin typeface="Times New Roman" panose="02020603050405020304" pitchFamily="18" charset="0"/>
                <a:cs typeface="Times New Roman" panose="02020603050405020304" pitchFamily="18" charset="0"/>
              </a:rPr>
              <a:t>E</a:t>
            </a:r>
            <a:r>
              <a:rPr lang="zh-CN" altLang="en-US" sz="2400" dirty="0">
                <a:latin typeface="Times New Roman" panose="02020603050405020304" pitchFamily="18" charset="0"/>
                <a:cs typeface="Times New Roman" panose="02020603050405020304" pitchFamily="18" charset="0"/>
              </a:rPr>
              <a:t>，因为她是 </a:t>
            </a:r>
            <a:r>
              <a:rPr lang="en-US" altLang="zh-CN" sz="2400" dirty="0">
                <a:latin typeface="Times New Roman" panose="02020603050405020304" pitchFamily="18" charset="0"/>
                <a:cs typeface="Times New Roman" panose="02020603050405020304" pitchFamily="18" charset="0"/>
              </a:rPr>
              <a:t>engaged (</a:t>
            </a:r>
            <a:r>
              <a:rPr lang="zh-CN" altLang="en-US" sz="2400" dirty="0">
                <a:latin typeface="Times New Roman" panose="02020603050405020304" pitchFamily="18" charset="0"/>
                <a:cs typeface="Times New Roman" panose="02020603050405020304" pitchFamily="18" charset="0"/>
              </a:rPr>
              <a:t>订了婚的</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  （张谷若译</a:t>
            </a:r>
            <a:r>
              <a:rPr lang="zh-CN" altLang="en-US" sz="2400" dirty="0" smtClean="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304366" y="4074459"/>
            <a:ext cx="6656293" cy="1200329"/>
          </a:xfrm>
          <a:prstGeom prst="rect">
            <a:avLst/>
          </a:prstGeom>
          <a:noFill/>
        </p:spPr>
        <p:txBody>
          <a:bodyPr wrap="square" rtlCol="0">
            <a:spAutoFit/>
          </a:bodyPr>
          <a:lstStyle/>
          <a:p>
            <a:pPr lvl="0"/>
            <a:r>
              <a:rPr lang="zh-CN" altLang="en-US" sz="2400" dirty="0">
                <a:solidFill>
                  <a:prstClr val="black"/>
                </a:solidFill>
                <a:latin typeface="Times New Roman" panose="02020603050405020304" pitchFamily="18" charset="0"/>
                <a:cs typeface="Times New Roman" panose="02020603050405020304" pitchFamily="18" charset="0"/>
              </a:rPr>
              <a:t>（</a:t>
            </a:r>
            <a:r>
              <a:rPr lang="en-US" altLang="zh-CN" sz="2400" dirty="0">
                <a:solidFill>
                  <a:prstClr val="black"/>
                </a:solidFill>
                <a:latin typeface="Times New Roman" panose="02020603050405020304" pitchFamily="18" charset="0"/>
                <a:cs typeface="Times New Roman" panose="02020603050405020304" pitchFamily="18" charset="0"/>
              </a:rPr>
              <a:t>2</a:t>
            </a:r>
            <a:r>
              <a:rPr lang="zh-CN" altLang="en-US" sz="2400" dirty="0">
                <a:solidFill>
                  <a:prstClr val="black"/>
                </a:solidFill>
                <a:latin typeface="Times New Roman" panose="02020603050405020304" pitchFamily="18" charset="0"/>
                <a:cs typeface="Times New Roman" panose="02020603050405020304" pitchFamily="18" charset="0"/>
              </a:rPr>
              <a:t>）</a:t>
            </a:r>
            <a:r>
              <a:rPr lang="en-US" altLang="zh-CN" sz="2400" dirty="0">
                <a:solidFill>
                  <a:prstClr val="black"/>
                </a:solidFill>
                <a:latin typeface="Times New Roman" panose="02020603050405020304" pitchFamily="18" charset="0"/>
                <a:cs typeface="Times New Roman" panose="02020603050405020304" pitchFamily="18" charset="0"/>
              </a:rPr>
              <a:t>Translation of letter words or acronyms</a:t>
            </a:r>
            <a:r>
              <a:rPr lang="zh-CN" altLang="en-US" sz="2400" dirty="0">
                <a:solidFill>
                  <a:prstClr val="black"/>
                </a:solidFill>
                <a:latin typeface="Times New Roman" panose="02020603050405020304" pitchFamily="18" charset="0"/>
                <a:cs typeface="Times New Roman" panose="02020603050405020304" pitchFamily="18" charset="0"/>
              </a:rPr>
              <a:t>。</a:t>
            </a:r>
            <a:r>
              <a:rPr lang="en-US" altLang="zh-CN" sz="2400" dirty="0">
                <a:solidFill>
                  <a:prstClr val="black"/>
                </a:solidFill>
                <a:latin typeface="Times New Roman" panose="02020603050405020304" pitchFamily="18" charset="0"/>
                <a:cs typeface="Times New Roman" panose="02020603050405020304" pitchFamily="18" charset="0"/>
              </a:rPr>
              <a:t>E.g.</a:t>
            </a:r>
          </a:p>
          <a:p>
            <a:pPr lvl="0"/>
            <a:r>
              <a:rPr lang="en-US" altLang="zh-CN" sz="2400" dirty="0">
                <a:solidFill>
                  <a:prstClr val="black"/>
                </a:solidFill>
                <a:latin typeface="Times New Roman" panose="02020603050405020304" pitchFamily="18" charset="0"/>
                <a:cs typeface="Times New Roman" panose="02020603050405020304" pitchFamily="18" charset="0"/>
              </a:rPr>
              <a:t>           X-ray    X</a:t>
            </a:r>
            <a:r>
              <a:rPr lang="zh-CN" altLang="en-US" sz="2400" dirty="0">
                <a:solidFill>
                  <a:prstClr val="black"/>
                </a:solidFill>
                <a:latin typeface="Times New Roman" panose="02020603050405020304" pitchFamily="18" charset="0"/>
                <a:cs typeface="Times New Roman" panose="02020603050405020304" pitchFamily="18" charset="0"/>
              </a:rPr>
              <a:t>光</a:t>
            </a:r>
          </a:p>
          <a:p>
            <a:pPr lvl="0"/>
            <a:r>
              <a:rPr lang="en-US" altLang="zh-CN" sz="2400" dirty="0">
                <a:solidFill>
                  <a:prstClr val="black"/>
                </a:solidFill>
                <a:latin typeface="Times New Roman" panose="02020603050405020304" pitchFamily="18" charset="0"/>
                <a:cs typeface="Times New Roman" panose="02020603050405020304" pitchFamily="18" charset="0"/>
              </a:rPr>
              <a:t>           Louis Vuitton   LV </a:t>
            </a:r>
          </a:p>
        </p:txBody>
      </p:sp>
    </p:spTree>
    <p:extLst>
      <p:ext uri="{BB962C8B-B14F-4D97-AF65-F5344CB8AC3E}">
        <p14:creationId xmlns:p14="http://schemas.microsoft.com/office/powerpoint/2010/main" val="123922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327152" y="784677"/>
            <a:ext cx="5121148" cy="90482"/>
          </a:xfrm>
          <a:prstGeom prst="rect">
            <a:avLst/>
          </a:prstGeom>
        </p:spPr>
      </p:pic>
      <p:sp>
        <p:nvSpPr>
          <p:cNvPr id="6" name="矩形 5"/>
          <p:cNvSpPr/>
          <p:nvPr/>
        </p:nvSpPr>
        <p:spPr>
          <a:xfrm>
            <a:off x="142966" y="63500"/>
            <a:ext cx="6589296" cy="742511"/>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sz="3200" b="1" dirty="0">
                <a:latin typeface="Times New Roman" panose="02020603050405020304" pitchFamily="18" charset="0"/>
                <a:cs typeface="Times New Roman" panose="02020603050405020304" pitchFamily="18" charset="0"/>
              </a:rPr>
              <a:t>T</a:t>
            </a:r>
            <a:r>
              <a:rPr lang="en-US" altLang="zh-CN" sz="3200" b="1" dirty="0" smtClean="0">
                <a:latin typeface="Times New Roman" panose="02020603050405020304" pitchFamily="18" charset="0"/>
                <a:cs typeface="Times New Roman" panose="02020603050405020304" pitchFamily="18" charset="0"/>
              </a:rPr>
              <a:t>ransliteration</a:t>
            </a:r>
            <a:endParaRPr lang="zh-CN" altLang="en-US" sz="3200" b="1" dirty="0">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3"/>
          <a:stretch>
            <a:fillRect/>
          </a:stretch>
        </p:blipFill>
        <p:spPr>
          <a:xfrm>
            <a:off x="142966" y="6299200"/>
            <a:ext cx="12049034" cy="558800"/>
          </a:xfrm>
          <a:prstGeom prst="rect">
            <a:avLst/>
          </a:prstGeom>
        </p:spPr>
      </p:pic>
      <p:sp>
        <p:nvSpPr>
          <p:cNvPr id="3" name="TextBox 2"/>
          <p:cNvSpPr txBox="1"/>
          <p:nvPr/>
        </p:nvSpPr>
        <p:spPr>
          <a:xfrm>
            <a:off x="2328582" y="3542693"/>
            <a:ext cx="6239435" cy="523220"/>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Ballet </a:t>
            </a:r>
            <a:r>
              <a:rPr lang="zh-CN" altLang="en-US" sz="2800" dirty="0">
                <a:latin typeface="Times New Roman" panose="02020603050405020304" pitchFamily="18" charset="0"/>
                <a:cs typeface="Times New Roman" panose="02020603050405020304" pitchFamily="18" charset="0"/>
              </a:rPr>
              <a:t>芭蕾   </a:t>
            </a:r>
            <a:r>
              <a:rPr lang="zh-CN" altLang="en-US" sz="2800" dirty="0" smtClean="0">
                <a:latin typeface="Times New Roman" panose="02020603050405020304" pitchFamily="18" charset="0"/>
                <a:cs typeface="Times New Roman" panose="02020603050405020304" pitchFamily="18" charset="0"/>
              </a:rPr>
              <a:t>       山西</a:t>
            </a:r>
            <a:r>
              <a:rPr lang="en-US" altLang="zh-CN" sz="2800" dirty="0">
                <a:latin typeface="Times New Roman" panose="02020603050405020304" pitchFamily="18" charset="0"/>
                <a:cs typeface="Times New Roman" panose="02020603050405020304" pitchFamily="18" charset="0"/>
              </a:rPr>
              <a:t>Shanxi</a:t>
            </a:r>
            <a:endParaRPr lang="zh-CN" altLang="en-US" sz="28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156447" y="1667435"/>
            <a:ext cx="8955741" cy="1384995"/>
          </a:xfrm>
          <a:prstGeom prst="rect">
            <a:avLst/>
          </a:prstGeom>
          <a:noFill/>
        </p:spPr>
        <p:txBody>
          <a:bodyPr wrap="square" rtlCol="0">
            <a:spAutoFit/>
          </a:bodyPr>
          <a:lstStyle/>
          <a:p>
            <a:pPr marL="457200" indent="-457200" algn="just">
              <a:buFont typeface="Wingdings" panose="05000000000000000000" pitchFamily="2" charset="2"/>
              <a:buChar char="l"/>
            </a:pPr>
            <a:r>
              <a:rPr lang="en-US" altLang="zh-CN" sz="2800" dirty="0">
                <a:latin typeface="Times New Roman" panose="02020603050405020304" pitchFamily="18" charset="0"/>
                <a:cs typeface="Times New Roman" panose="02020603050405020304" pitchFamily="18" charset="0"/>
              </a:rPr>
              <a:t>Transliteration refers to the method of expressing the characters of one language with characters that are similar or identical in pronunciation in another language.</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0402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330138" y="760770"/>
            <a:ext cx="5121148" cy="90482"/>
          </a:xfrm>
          <a:prstGeom prst="rect">
            <a:avLst/>
          </a:prstGeom>
        </p:spPr>
      </p:pic>
      <p:sp>
        <p:nvSpPr>
          <p:cNvPr id="6" name="矩形 5"/>
          <p:cNvSpPr/>
          <p:nvPr/>
        </p:nvSpPr>
        <p:spPr>
          <a:xfrm>
            <a:off x="142966" y="63500"/>
            <a:ext cx="6589296" cy="742511"/>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sz="3200" b="1" dirty="0">
                <a:latin typeface="Times New Roman" panose="02020603050405020304" pitchFamily="18" charset="0"/>
                <a:cs typeface="Times New Roman" panose="02020603050405020304" pitchFamily="18" charset="0"/>
              </a:rPr>
              <a:t>Word-for-word translation</a:t>
            </a:r>
            <a:endParaRPr lang="zh-CN" altLang="en-US" sz="3200" b="1" dirty="0">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3"/>
          <a:stretch>
            <a:fillRect/>
          </a:stretch>
        </p:blipFill>
        <p:spPr>
          <a:xfrm>
            <a:off x="142966" y="6299200"/>
            <a:ext cx="12049034" cy="558800"/>
          </a:xfrm>
          <a:prstGeom prst="rect">
            <a:avLst/>
          </a:prstGeom>
        </p:spPr>
      </p:pic>
      <p:cxnSp>
        <p:nvCxnSpPr>
          <p:cNvPr id="11" name="直接连接符 10"/>
          <p:cNvCxnSpPr/>
          <p:nvPr/>
        </p:nvCxnSpPr>
        <p:spPr>
          <a:xfrm>
            <a:off x="2121539" y="1636231"/>
            <a:ext cx="0" cy="753430"/>
          </a:xfrm>
          <a:prstGeom prst="line">
            <a:avLst/>
          </a:prstGeom>
          <a:no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cxnSp>
      <p:sp>
        <p:nvSpPr>
          <p:cNvPr id="15" name="Shape 186"/>
          <p:cNvSpPr/>
          <p:nvPr/>
        </p:nvSpPr>
        <p:spPr>
          <a:xfrm>
            <a:off x="1148653" y="3179187"/>
            <a:ext cx="565151" cy="615951"/>
          </a:xfrm>
          <a:custGeom>
            <a:avLst/>
            <a:gdLst/>
            <a:ahLst/>
            <a:cxnLst>
              <a:cxn ang="0">
                <a:pos x="wd2" y="hd2"/>
              </a:cxn>
              <a:cxn ang="5400000">
                <a:pos x="wd2" y="hd2"/>
              </a:cxn>
              <a:cxn ang="10800000">
                <a:pos x="wd2" y="hd2"/>
              </a:cxn>
              <a:cxn ang="16200000">
                <a:pos x="wd2" y="hd2"/>
              </a:cxn>
            </a:cxnLst>
            <a:rect l="0" t="0" r="r" b="b"/>
            <a:pathLst>
              <a:path w="21600" h="21600" extrusionOk="0">
                <a:moveTo>
                  <a:pt x="6380" y="17996"/>
                </a:moveTo>
                <a:cubicBezTo>
                  <a:pt x="8969" y="17996"/>
                  <a:pt x="8969" y="17996"/>
                  <a:pt x="8969" y="17996"/>
                </a:cubicBezTo>
                <a:cubicBezTo>
                  <a:pt x="5607" y="21600"/>
                  <a:pt x="5607" y="21600"/>
                  <a:pt x="5607" y="21600"/>
                </a:cubicBezTo>
                <a:cubicBezTo>
                  <a:pt x="3018" y="21600"/>
                  <a:pt x="3018" y="21600"/>
                  <a:pt x="3018" y="21600"/>
                </a:cubicBezTo>
                <a:lnTo>
                  <a:pt x="6380" y="17996"/>
                </a:lnTo>
                <a:close/>
                <a:moveTo>
                  <a:pt x="15706" y="5400"/>
                </a:moveTo>
                <a:cubicBezTo>
                  <a:pt x="7853" y="5400"/>
                  <a:pt x="7853" y="5400"/>
                  <a:pt x="7853" y="5400"/>
                </a:cubicBezTo>
                <a:cubicBezTo>
                  <a:pt x="7853" y="6304"/>
                  <a:pt x="7853" y="6304"/>
                  <a:pt x="7853" y="6304"/>
                </a:cubicBezTo>
                <a:cubicBezTo>
                  <a:pt x="15706" y="6304"/>
                  <a:pt x="15706" y="6304"/>
                  <a:pt x="15706" y="6304"/>
                </a:cubicBezTo>
                <a:cubicBezTo>
                  <a:pt x="15706" y="5400"/>
                  <a:pt x="15706" y="5400"/>
                  <a:pt x="15706" y="5400"/>
                </a:cubicBezTo>
                <a:close/>
                <a:moveTo>
                  <a:pt x="9813" y="21600"/>
                </a:moveTo>
                <a:cubicBezTo>
                  <a:pt x="11787" y="21600"/>
                  <a:pt x="11787" y="21600"/>
                  <a:pt x="11787" y="21600"/>
                </a:cubicBezTo>
                <a:cubicBezTo>
                  <a:pt x="11787" y="17996"/>
                  <a:pt x="11787" y="17996"/>
                  <a:pt x="11787" y="17996"/>
                </a:cubicBezTo>
                <a:cubicBezTo>
                  <a:pt x="9813" y="17996"/>
                  <a:pt x="9813" y="17996"/>
                  <a:pt x="9813" y="17996"/>
                </a:cubicBezTo>
                <a:cubicBezTo>
                  <a:pt x="9813" y="21600"/>
                  <a:pt x="9813" y="21600"/>
                  <a:pt x="9813" y="21600"/>
                </a:cubicBezTo>
                <a:close/>
                <a:moveTo>
                  <a:pt x="12617" y="17996"/>
                </a:moveTo>
                <a:cubicBezTo>
                  <a:pt x="15978" y="21600"/>
                  <a:pt x="15978" y="21600"/>
                  <a:pt x="15978" y="21600"/>
                </a:cubicBezTo>
                <a:cubicBezTo>
                  <a:pt x="18567" y="21600"/>
                  <a:pt x="18567" y="21600"/>
                  <a:pt x="18567" y="21600"/>
                </a:cubicBezTo>
                <a:cubicBezTo>
                  <a:pt x="15206" y="17996"/>
                  <a:pt x="15206" y="17996"/>
                  <a:pt x="15206" y="17996"/>
                </a:cubicBezTo>
                <a:cubicBezTo>
                  <a:pt x="12617" y="17996"/>
                  <a:pt x="12617" y="17996"/>
                  <a:pt x="12617" y="17996"/>
                </a:cubicBezTo>
                <a:close/>
                <a:moveTo>
                  <a:pt x="12760" y="10800"/>
                </a:moveTo>
                <a:cubicBezTo>
                  <a:pt x="7853" y="10800"/>
                  <a:pt x="7853" y="10800"/>
                  <a:pt x="7853" y="10800"/>
                </a:cubicBezTo>
                <a:cubicBezTo>
                  <a:pt x="7853" y="11704"/>
                  <a:pt x="7853" y="11704"/>
                  <a:pt x="7853" y="11704"/>
                </a:cubicBezTo>
                <a:cubicBezTo>
                  <a:pt x="12760" y="11704"/>
                  <a:pt x="12760" y="11704"/>
                  <a:pt x="12760" y="11704"/>
                </a:cubicBezTo>
                <a:cubicBezTo>
                  <a:pt x="12760" y="10800"/>
                  <a:pt x="12760" y="10800"/>
                  <a:pt x="12760" y="10800"/>
                </a:cubicBezTo>
                <a:close/>
                <a:moveTo>
                  <a:pt x="15706" y="9004"/>
                </a:moveTo>
                <a:cubicBezTo>
                  <a:pt x="7853" y="9004"/>
                  <a:pt x="7853" y="9004"/>
                  <a:pt x="7853" y="9004"/>
                </a:cubicBezTo>
                <a:cubicBezTo>
                  <a:pt x="7853" y="9896"/>
                  <a:pt x="7853" y="9896"/>
                  <a:pt x="7853" y="9896"/>
                </a:cubicBezTo>
                <a:cubicBezTo>
                  <a:pt x="15706" y="9896"/>
                  <a:pt x="15706" y="9896"/>
                  <a:pt x="15706" y="9896"/>
                </a:cubicBezTo>
                <a:cubicBezTo>
                  <a:pt x="15706" y="9004"/>
                  <a:pt x="15706" y="9004"/>
                  <a:pt x="15706" y="9004"/>
                </a:cubicBezTo>
                <a:close/>
                <a:moveTo>
                  <a:pt x="15706" y="7196"/>
                </a:moveTo>
                <a:cubicBezTo>
                  <a:pt x="7853" y="7196"/>
                  <a:pt x="7853" y="7196"/>
                  <a:pt x="7853" y="7196"/>
                </a:cubicBezTo>
                <a:cubicBezTo>
                  <a:pt x="7853" y="8100"/>
                  <a:pt x="7853" y="8100"/>
                  <a:pt x="7853" y="8100"/>
                </a:cubicBezTo>
                <a:cubicBezTo>
                  <a:pt x="15706" y="8100"/>
                  <a:pt x="15706" y="8100"/>
                  <a:pt x="15706" y="8100"/>
                </a:cubicBezTo>
                <a:cubicBezTo>
                  <a:pt x="15706" y="7196"/>
                  <a:pt x="15706" y="7196"/>
                  <a:pt x="15706" y="7196"/>
                </a:cubicBezTo>
                <a:close/>
                <a:moveTo>
                  <a:pt x="21600" y="2700"/>
                </a:moveTo>
                <a:cubicBezTo>
                  <a:pt x="20627" y="2700"/>
                  <a:pt x="20627" y="2700"/>
                  <a:pt x="20627" y="2700"/>
                </a:cubicBezTo>
                <a:cubicBezTo>
                  <a:pt x="20627" y="9896"/>
                  <a:pt x="20627" y="9896"/>
                  <a:pt x="20627" y="9896"/>
                </a:cubicBezTo>
                <a:cubicBezTo>
                  <a:pt x="20627" y="11364"/>
                  <a:pt x="15706" y="16200"/>
                  <a:pt x="13747" y="16200"/>
                </a:cubicBezTo>
                <a:cubicBezTo>
                  <a:pt x="973" y="16200"/>
                  <a:pt x="973" y="16200"/>
                  <a:pt x="973" y="16200"/>
                </a:cubicBezTo>
                <a:cubicBezTo>
                  <a:pt x="973" y="2700"/>
                  <a:pt x="973" y="2700"/>
                  <a:pt x="973" y="2700"/>
                </a:cubicBezTo>
                <a:cubicBezTo>
                  <a:pt x="0" y="2700"/>
                  <a:pt x="0" y="2700"/>
                  <a:pt x="0" y="2700"/>
                </a:cubicBezTo>
                <a:cubicBezTo>
                  <a:pt x="0" y="0"/>
                  <a:pt x="0" y="0"/>
                  <a:pt x="0" y="0"/>
                </a:cubicBezTo>
                <a:cubicBezTo>
                  <a:pt x="21600" y="0"/>
                  <a:pt x="21600" y="0"/>
                  <a:pt x="21600" y="0"/>
                </a:cubicBezTo>
                <a:cubicBezTo>
                  <a:pt x="21600" y="2700"/>
                  <a:pt x="21600" y="2700"/>
                  <a:pt x="21600" y="2700"/>
                </a:cubicBezTo>
                <a:close/>
                <a:moveTo>
                  <a:pt x="18653" y="2700"/>
                </a:moveTo>
                <a:cubicBezTo>
                  <a:pt x="2947" y="2700"/>
                  <a:pt x="2947" y="2700"/>
                  <a:pt x="2947" y="2700"/>
                </a:cubicBezTo>
                <a:cubicBezTo>
                  <a:pt x="2947" y="14404"/>
                  <a:pt x="2947" y="14404"/>
                  <a:pt x="2947" y="14404"/>
                </a:cubicBezTo>
                <a:cubicBezTo>
                  <a:pt x="2947" y="14404"/>
                  <a:pt x="12731" y="14404"/>
                  <a:pt x="13432" y="14404"/>
                </a:cubicBezTo>
                <a:cubicBezTo>
                  <a:pt x="15478" y="14404"/>
                  <a:pt x="14734" y="10800"/>
                  <a:pt x="14734" y="10800"/>
                </a:cubicBezTo>
                <a:cubicBezTo>
                  <a:pt x="14734" y="10800"/>
                  <a:pt x="18653" y="11547"/>
                  <a:pt x="18653" y="9699"/>
                </a:cubicBezTo>
                <a:cubicBezTo>
                  <a:pt x="18653" y="9096"/>
                  <a:pt x="18653" y="2700"/>
                  <a:pt x="18653" y="2700"/>
                </a:cubicBezTo>
                <a:close/>
                <a:moveTo>
                  <a:pt x="6866" y="5400"/>
                </a:moveTo>
                <a:cubicBezTo>
                  <a:pt x="5894" y="5400"/>
                  <a:pt x="5894" y="5400"/>
                  <a:pt x="5894" y="5400"/>
                </a:cubicBezTo>
                <a:cubicBezTo>
                  <a:pt x="5894" y="6304"/>
                  <a:pt x="5894" y="6304"/>
                  <a:pt x="5894" y="6304"/>
                </a:cubicBezTo>
                <a:cubicBezTo>
                  <a:pt x="6866" y="6304"/>
                  <a:pt x="6866" y="6304"/>
                  <a:pt x="6866" y="6304"/>
                </a:cubicBezTo>
                <a:cubicBezTo>
                  <a:pt x="6866" y="5400"/>
                  <a:pt x="6866" y="5400"/>
                  <a:pt x="6866" y="5400"/>
                </a:cubicBezTo>
                <a:close/>
                <a:moveTo>
                  <a:pt x="6866" y="7196"/>
                </a:moveTo>
                <a:cubicBezTo>
                  <a:pt x="5894" y="7196"/>
                  <a:pt x="5894" y="7196"/>
                  <a:pt x="5894" y="7196"/>
                </a:cubicBezTo>
                <a:cubicBezTo>
                  <a:pt x="5894" y="8100"/>
                  <a:pt x="5894" y="8100"/>
                  <a:pt x="5894" y="8100"/>
                </a:cubicBezTo>
                <a:cubicBezTo>
                  <a:pt x="6866" y="8100"/>
                  <a:pt x="6866" y="8100"/>
                  <a:pt x="6866" y="8100"/>
                </a:cubicBezTo>
                <a:cubicBezTo>
                  <a:pt x="6866" y="7196"/>
                  <a:pt x="6866" y="7196"/>
                  <a:pt x="6866" y="7196"/>
                </a:cubicBezTo>
                <a:close/>
                <a:moveTo>
                  <a:pt x="6866" y="9004"/>
                </a:moveTo>
                <a:cubicBezTo>
                  <a:pt x="5894" y="9004"/>
                  <a:pt x="5894" y="9004"/>
                  <a:pt x="5894" y="9004"/>
                </a:cubicBezTo>
                <a:cubicBezTo>
                  <a:pt x="5894" y="9896"/>
                  <a:pt x="5894" y="9896"/>
                  <a:pt x="5894" y="9896"/>
                </a:cubicBezTo>
                <a:cubicBezTo>
                  <a:pt x="6866" y="9896"/>
                  <a:pt x="6866" y="9896"/>
                  <a:pt x="6866" y="9896"/>
                </a:cubicBezTo>
                <a:cubicBezTo>
                  <a:pt x="6866" y="9004"/>
                  <a:pt x="6866" y="9004"/>
                  <a:pt x="6866" y="9004"/>
                </a:cubicBezTo>
                <a:close/>
                <a:moveTo>
                  <a:pt x="6866" y="10800"/>
                </a:moveTo>
                <a:cubicBezTo>
                  <a:pt x="5894" y="10800"/>
                  <a:pt x="5894" y="10800"/>
                  <a:pt x="5894" y="10800"/>
                </a:cubicBezTo>
                <a:cubicBezTo>
                  <a:pt x="5894" y="11704"/>
                  <a:pt x="5894" y="11704"/>
                  <a:pt x="5894" y="11704"/>
                </a:cubicBezTo>
                <a:cubicBezTo>
                  <a:pt x="6866" y="11704"/>
                  <a:pt x="6866" y="11704"/>
                  <a:pt x="6866" y="11704"/>
                </a:cubicBezTo>
                <a:cubicBezTo>
                  <a:pt x="6866" y="10800"/>
                  <a:pt x="6866" y="10800"/>
                  <a:pt x="6866" y="10800"/>
                </a:cubicBezTo>
                <a:close/>
              </a:path>
            </a:pathLst>
          </a:custGeom>
          <a:solidFill>
            <a:srgbClr val="FFFFFF"/>
          </a:solidFill>
          <a:ln w="12700">
            <a:miter lim="400000"/>
          </a:ln>
        </p:spPr>
        <p:txBody>
          <a:bodyPr lIns="45719" rIns="45719"/>
          <a:lstStyle/>
          <a:p>
            <a:pPr>
              <a:defRPr>
                <a:latin typeface="+mj-lt"/>
                <a:ea typeface="+mj-ea"/>
                <a:cs typeface="+mj-cs"/>
                <a:sym typeface="Arial"/>
              </a:defRPr>
            </a:pPr>
            <a:endParaRPr/>
          </a:p>
        </p:txBody>
      </p:sp>
      <p:cxnSp>
        <p:nvCxnSpPr>
          <p:cNvPr id="16" name="直接连接符 15"/>
          <p:cNvCxnSpPr/>
          <p:nvPr/>
        </p:nvCxnSpPr>
        <p:spPr>
          <a:xfrm>
            <a:off x="2121539" y="3119275"/>
            <a:ext cx="0" cy="753430"/>
          </a:xfrm>
          <a:prstGeom prst="line">
            <a:avLst/>
          </a:prstGeom>
          <a:no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cxnSp>
      <p:cxnSp>
        <p:nvCxnSpPr>
          <p:cNvPr id="20" name="直接连接符 19"/>
          <p:cNvCxnSpPr/>
          <p:nvPr/>
        </p:nvCxnSpPr>
        <p:spPr>
          <a:xfrm>
            <a:off x="2121539" y="4614901"/>
            <a:ext cx="0" cy="753430"/>
          </a:xfrm>
          <a:prstGeom prst="line">
            <a:avLst/>
          </a:prstGeom>
          <a:no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cxnSp>
      <p:sp>
        <p:nvSpPr>
          <p:cNvPr id="21" name="Freeform 127"/>
          <p:cNvSpPr>
            <a:spLocks/>
          </p:cNvSpPr>
          <p:nvPr/>
        </p:nvSpPr>
        <p:spPr bwMode="auto">
          <a:xfrm>
            <a:off x="1256393" y="1722162"/>
            <a:ext cx="457411" cy="504000"/>
          </a:xfrm>
          <a:custGeom>
            <a:avLst/>
            <a:gdLst/>
            <a:ahLst/>
            <a:cxnLst>
              <a:cxn ang="0">
                <a:pos x="40" y="55"/>
              </a:cxn>
              <a:cxn ang="0">
                <a:pos x="32" y="51"/>
              </a:cxn>
              <a:cxn ang="0">
                <a:pos x="4" y="24"/>
              </a:cxn>
              <a:cxn ang="0">
                <a:pos x="0" y="14"/>
              </a:cxn>
              <a:cxn ang="0">
                <a:pos x="13" y="0"/>
              </a:cxn>
              <a:cxn ang="0">
                <a:pos x="23" y="5"/>
              </a:cxn>
              <a:cxn ang="0">
                <a:pos x="45" y="26"/>
              </a:cxn>
              <a:cxn ang="0">
                <a:pos x="45" y="27"/>
              </a:cxn>
              <a:cxn ang="0">
                <a:pos x="42" y="30"/>
              </a:cxn>
              <a:cxn ang="0">
                <a:pos x="42" y="29"/>
              </a:cxn>
              <a:cxn ang="0">
                <a:pos x="20" y="8"/>
              </a:cxn>
              <a:cxn ang="0">
                <a:pos x="13" y="5"/>
              </a:cxn>
              <a:cxn ang="0">
                <a:pos x="4" y="14"/>
              </a:cxn>
              <a:cxn ang="0">
                <a:pos x="7" y="21"/>
              </a:cxn>
              <a:cxn ang="0">
                <a:pos x="35" y="48"/>
              </a:cxn>
              <a:cxn ang="0">
                <a:pos x="40" y="50"/>
              </a:cxn>
              <a:cxn ang="0">
                <a:pos x="45" y="45"/>
              </a:cxn>
              <a:cxn ang="0">
                <a:pos x="43" y="40"/>
              </a:cxn>
              <a:cxn ang="0">
                <a:pos x="22" y="19"/>
              </a:cxn>
              <a:cxn ang="0">
                <a:pos x="20" y="18"/>
              </a:cxn>
              <a:cxn ang="0">
                <a:pos x="18" y="21"/>
              </a:cxn>
              <a:cxn ang="0">
                <a:pos x="19" y="23"/>
              </a:cxn>
              <a:cxn ang="0">
                <a:pos x="33" y="38"/>
              </a:cxn>
              <a:cxn ang="0">
                <a:pos x="34" y="38"/>
              </a:cxn>
              <a:cxn ang="0">
                <a:pos x="31" y="41"/>
              </a:cxn>
              <a:cxn ang="0">
                <a:pos x="30" y="41"/>
              </a:cxn>
              <a:cxn ang="0">
                <a:pos x="16" y="26"/>
              </a:cxn>
              <a:cxn ang="0">
                <a:pos x="13" y="21"/>
              </a:cxn>
              <a:cxn ang="0">
                <a:pos x="20" y="14"/>
              </a:cxn>
              <a:cxn ang="0">
                <a:pos x="26" y="16"/>
              </a:cxn>
              <a:cxn ang="0">
                <a:pos x="46" y="37"/>
              </a:cxn>
              <a:cxn ang="0">
                <a:pos x="50" y="45"/>
              </a:cxn>
              <a:cxn ang="0">
                <a:pos x="40" y="55"/>
              </a:cxn>
            </a:cxnLst>
            <a:rect l="0" t="0" r="r" b="b"/>
            <a:pathLst>
              <a:path w="50" h="55">
                <a:moveTo>
                  <a:pt x="40" y="55"/>
                </a:moveTo>
                <a:cubicBezTo>
                  <a:pt x="37" y="55"/>
                  <a:pt x="34" y="54"/>
                  <a:pt x="32" y="51"/>
                </a:cubicBezTo>
                <a:cubicBezTo>
                  <a:pt x="4" y="24"/>
                  <a:pt x="4" y="24"/>
                  <a:pt x="4" y="24"/>
                </a:cubicBezTo>
                <a:cubicBezTo>
                  <a:pt x="1" y="21"/>
                  <a:pt x="0" y="18"/>
                  <a:pt x="0" y="14"/>
                </a:cubicBezTo>
                <a:cubicBezTo>
                  <a:pt x="0" y="7"/>
                  <a:pt x="6" y="0"/>
                  <a:pt x="13" y="0"/>
                </a:cubicBezTo>
                <a:cubicBezTo>
                  <a:pt x="17" y="0"/>
                  <a:pt x="21" y="2"/>
                  <a:pt x="23" y="5"/>
                </a:cubicBezTo>
                <a:cubicBezTo>
                  <a:pt x="45" y="26"/>
                  <a:pt x="45" y="26"/>
                  <a:pt x="45" y="26"/>
                </a:cubicBezTo>
                <a:cubicBezTo>
                  <a:pt x="45" y="26"/>
                  <a:pt x="45" y="27"/>
                  <a:pt x="45" y="27"/>
                </a:cubicBezTo>
                <a:cubicBezTo>
                  <a:pt x="45" y="28"/>
                  <a:pt x="43" y="30"/>
                  <a:pt x="42" y="30"/>
                </a:cubicBezTo>
                <a:cubicBezTo>
                  <a:pt x="42" y="30"/>
                  <a:pt x="42" y="30"/>
                  <a:pt x="42" y="29"/>
                </a:cubicBezTo>
                <a:cubicBezTo>
                  <a:pt x="20" y="8"/>
                  <a:pt x="20" y="8"/>
                  <a:pt x="20" y="8"/>
                </a:cubicBezTo>
                <a:cubicBezTo>
                  <a:pt x="18" y="6"/>
                  <a:pt x="16" y="5"/>
                  <a:pt x="13" y="5"/>
                </a:cubicBezTo>
                <a:cubicBezTo>
                  <a:pt x="8" y="5"/>
                  <a:pt x="4" y="9"/>
                  <a:pt x="4" y="14"/>
                </a:cubicBezTo>
                <a:cubicBezTo>
                  <a:pt x="4" y="16"/>
                  <a:pt x="5" y="19"/>
                  <a:pt x="7" y="21"/>
                </a:cubicBezTo>
                <a:cubicBezTo>
                  <a:pt x="35" y="48"/>
                  <a:pt x="35" y="48"/>
                  <a:pt x="35" y="48"/>
                </a:cubicBezTo>
                <a:cubicBezTo>
                  <a:pt x="36" y="50"/>
                  <a:pt x="38" y="50"/>
                  <a:pt x="40" y="50"/>
                </a:cubicBezTo>
                <a:cubicBezTo>
                  <a:pt x="43" y="50"/>
                  <a:pt x="45" y="48"/>
                  <a:pt x="45" y="45"/>
                </a:cubicBezTo>
                <a:cubicBezTo>
                  <a:pt x="45" y="43"/>
                  <a:pt x="44" y="41"/>
                  <a:pt x="43" y="40"/>
                </a:cubicBezTo>
                <a:cubicBezTo>
                  <a:pt x="22" y="19"/>
                  <a:pt x="22" y="19"/>
                  <a:pt x="22" y="19"/>
                </a:cubicBezTo>
                <a:cubicBezTo>
                  <a:pt x="22" y="19"/>
                  <a:pt x="21" y="18"/>
                  <a:pt x="20" y="18"/>
                </a:cubicBezTo>
                <a:cubicBezTo>
                  <a:pt x="19" y="18"/>
                  <a:pt x="18" y="19"/>
                  <a:pt x="18" y="21"/>
                </a:cubicBezTo>
                <a:cubicBezTo>
                  <a:pt x="18" y="22"/>
                  <a:pt x="18" y="22"/>
                  <a:pt x="19" y="23"/>
                </a:cubicBezTo>
                <a:cubicBezTo>
                  <a:pt x="33" y="38"/>
                  <a:pt x="33" y="38"/>
                  <a:pt x="33" y="38"/>
                </a:cubicBezTo>
                <a:cubicBezTo>
                  <a:pt x="34" y="38"/>
                  <a:pt x="34" y="38"/>
                  <a:pt x="34" y="38"/>
                </a:cubicBezTo>
                <a:cubicBezTo>
                  <a:pt x="34" y="39"/>
                  <a:pt x="32" y="41"/>
                  <a:pt x="31" y="41"/>
                </a:cubicBezTo>
                <a:cubicBezTo>
                  <a:pt x="31" y="41"/>
                  <a:pt x="30" y="41"/>
                  <a:pt x="30" y="41"/>
                </a:cubicBezTo>
                <a:cubicBezTo>
                  <a:pt x="16" y="26"/>
                  <a:pt x="16" y="26"/>
                  <a:pt x="16" y="26"/>
                </a:cubicBezTo>
                <a:cubicBezTo>
                  <a:pt x="14" y="25"/>
                  <a:pt x="13" y="23"/>
                  <a:pt x="13" y="21"/>
                </a:cubicBezTo>
                <a:cubicBezTo>
                  <a:pt x="13" y="17"/>
                  <a:pt x="16" y="14"/>
                  <a:pt x="20" y="14"/>
                </a:cubicBezTo>
                <a:cubicBezTo>
                  <a:pt x="22" y="14"/>
                  <a:pt x="24" y="15"/>
                  <a:pt x="26" y="16"/>
                </a:cubicBezTo>
                <a:cubicBezTo>
                  <a:pt x="46" y="37"/>
                  <a:pt x="46" y="37"/>
                  <a:pt x="46" y="37"/>
                </a:cubicBezTo>
                <a:cubicBezTo>
                  <a:pt x="49" y="39"/>
                  <a:pt x="50" y="42"/>
                  <a:pt x="50" y="45"/>
                </a:cubicBezTo>
                <a:cubicBezTo>
                  <a:pt x="50" y="51"/>
                  <a:pt x="46" y="55"/>
                  <a:pt x="40" y="55"/>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mn-ea"/>
              <a:sym typeface="黑体" panose="02010609060101010101" pitchFamily="49" charset="-122"/>
            </a:endParaRPr>
          </a:p>
        </p:txBody>
      </p:sp>
      <p:sp>
        <p:nvSpPr>
          <p:cNvPr id="22" name="Freeform 20"/>
          <p:cNvSpPr>
            <a:spLocks noEditPoints="1"/>
          </p:cNvSpPr>
          <p:nvPr/>
        </p:nvSpPr>
        <p:spPr bwMode="auto">
          <a:xfrm>
            <a:off x="1135624" y="4702856"/>
            <a:ext cx="698948" cy="499951"/>
          </a:xfrm>
          <a:custGeom>
            <a:avLst/>
            <a:gdLst>
              <a:gd name="T0" fmla="*/ 2821 w 2821"/>
              <a:gd name="T1" fmla="*/ 623 h 1889"/>
              <a:gd name="T2" fmla="*/ 2817 w 2821"/>
              <a:gd name="T3" fmla="*/ 621 h 1889"/>
              <a:gd name="T4" fmla="*/ 2817 w 2821"/>
              <a:gd name="T5" fmla="*/ 621 h 1889"/>
              <a:gd name="T6" fmla="*/ 1409 w 2821"/>
              <a:gd name="T7" fmla="*/ 0 h 1889"/>
              <a:gd name="T8" fmla="*/ 464 w 2821"/>
              <a:gd name="T9" fmla="*/ 417 h 1889"/>
              <a:gd name="T10" fmla="*/ 397 w 2821"/>
              <a:gd name="T11" fmla="*/ 391 h 1889"/>
              <a:gd name="T12" fmla="*/ 294 w 2821"/>
              <a:gd name="T13" fmla="*/ 492 h 1889"/>
              <a:gd name="T14" fmla="*/ 0 w 2821"/>
              <a:gd name="T15" fmla="*/ 621 h 1889"/>
              <a:gd name="T16" fmla="*/ 293 w 2821"/>
              <a:gd name="T17" fmla="*/ 750 h 1889"/>
              <a:gd name="T18" fmla="*/ 293 w 2821"/>
              <a:gd name="T19" fmla="*/ 1170 h 1889"/>
              <a:gd name="T20" fmla="*/ 237 w 2821"/>
              <a:gd name="T21" fmla="*/ 1170 h 1889"/>
              <a:gd name="T22" fmla="*/ 179 w 2821"/>
              <a:gd name="T23" fmla="*/ 1877 h 1889"/>
              <a:gd name="T24" fmla="*/ 504 w 2821"/>
              <a:gd name="T25" fmla="*/ 1877 h 1889"/>
              <a:gd name="T26" fmla="*/ 446 w 2821"/>
              <a:gd name="T27" fmla="*/ 1170 h 1889"/>
              <a:gd name="T28" fmla="*/ 391 w 2821"/>
              <a:gd name="T29" fmla="*/ 1170 h 1889"/>
              <a:gd name="T30" fmla="*/ 391 w 2821"/>
              <a:gd name="T31" fmla="*/ 793 h 1889"/>
              <a:gd name="T32" fmla="*/ 468 w 2821"/>
              <a:gd name="T33" fmla="*/ 827 h 1889"/>
              <a:gd name="T34" fmla="*/ 468 w 2821"/>
              <a:gd name="T35" fmla="*/ 827 h 1889"/>
              <a:gd name="T36" fmla="*/ 638 w 2821"/>
              <a:gd name="T37" fmla="*/ 903 h 1889"/>
              <a:gd name="T38" fmla="*/ 638 w 2821"/>
              <a:gd name="T39" fmla="*/ 1450 h 1889"/>
              <a:gd name="T40" fmla="*/ 1409 w 2821"/>
              <a:gd name="T41" fmla="*/ 1889 h 1889"/>
              <a:gd name="T42" fmla="*/ 2179 w 2821"/>
              <a:gd name="T43" fmla="*/ 1450 h 1889"/>
              <a:gd name="T44" fmla="*/ 2179 w 2821"/>
              <a:gd name="T45" fmla="*/ 906 h 1889"/>
              <a:gd name="T46" fmla="*/ 2821 w 2821"/>
              <a:gd name="T47" fmla="*/ 623 h 1889"/>
              <a:gd name="T48" fmla="*/ 2034 w 2821"/>
              <a:gd name="T49" fmla="*/ 1427 h 1889"/>
              <a:gd name="T50" fmla="*/ 1409 w 2821"/>
              <a:gd name="T51" fmla="*/ 1704 h 1889"/>
              <a:gd name="T52" fmla="*/ 784 w 2821"/>
              <a:gd name="T53" fmla="*/ 1427 h 1889"/>
              <a:gd name="T54" fmla="*/ 784 w 2821"/>
              <a:gd name="T55" fmla="*/ 967 h 1889"/>
              <a:gd name="T56" fmla="*/ 1412 w 2821"/>
              <a:gd name="T57" fmla="*/ 1244 h 1889"/>
              <a:gd name="T58" fmla="*/ 2034 w 2821"/>
              <a:gd name="T59" fmla="*/ 970 h 1889"/>
              <a:gd name="T60" fmla="*/ 2034 w 2821"/>
              <a:gd name="T61" fmla="*/ 1427 h 1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1" h="1889">
                <a:moveTo>
                  <a:pt x="2821" y="623"/>
                </a:moveTo>
                <a:lnTo>
                  <a:pt x="2817" y="621"/>
                </a:lnTo>
                <a:lnTo>
                  <a:pt x="2817" y="621"/>
                </a:lnTo>
                <a:lnTo>
                  <a:pt x="1409" y="0"/>
                </a:lnTo>
                <a:lnTo>
                  <a:pt x="464" y="417"/>
                </a:lnTo>
                <a:cubicBezTo>
                  <a:pt x="446" y="401"/>
                  <a:pt x="423" y="391"/>
                  <a:pt x="397" y="391"/>
                </a:cubicBezTo>
                <a:cubicBezTo>
                  <a:pt x="341" y="391"/>
                  <a:pt x="296" y="436"/>
                  <a:pt x="294" y="492"/>
                </a:cubicBezTo>
                <a:lnTo>
                  <a:pt x="0" y="621"/>
                </a:lnTo>
                <a:lnTo>
                  <a:pt x="293" y="750"/>
                </a:lnTo>
                <a:lnTo>
                  <a:pt x="293" y="1170"/>
                </a:lnTo>
                <a:lnTo>
                  <a:pt x="237" y="1170"/>
                </a:lnTo>
                <a:lnTo>
                  <a:pt x="179" y="1877"/>
                </a:lnTo>
                <a:lnTo>
                  <a:pt x="504" y="1877"/>
                </a:lnTo>
                <a:lnTo>
                  <a:pt x="446" y="1170"/>
                </a:lnTo>
                <a:lnTo>
                  <a:pt x="391" y="1170"/>
                </a:lnTo>
                <a:lnTo>
                  <a:pt x="391" y="793"/>
                </a:lnTo>
                <a:lnTo>
                  <a:pt x="468" y="827"/>
                </a:lnTo>
                <a:lnTo>
                  <a:pt x="468" y="827"/>
                </a:lnTo>
                <a:lnTo>
                  <a:pt x="638" y="903"/>
                </a:lnTo>
                <a:lnTo>
                  <a:pt x="638" y="1450"/>
                </a:lnTo>
                <a:cubicBezTo>
                  <a:pt x="638" y="1641"/>
                  <a:pt x="1374" y="1889"/>
                  <a:pt x="1409" y="1889"/>
                </a:cubicBezTo>
                <a:cubicBezTo>
                  <a:pt x="1443" y="1889"/>
                  <a:pt x="2179" y="1641"/>
                  <a:pt x="2179" y="1450"/>
                </a:cubicBezTo>
                <a:lnTo>
                  <a:pt x="2179" y="906"/>
                </a:lnTo>
                <a:lnTo>
                  <a:pt x="2821" y="623"/>
                </a:lnTo>
                <a:close/>
                <a:moveTo>
                  <a:pt x="2034" y="1427"/>
                </a:moveTo>
                <a:cubicBezTo>
                  <a:pt x="1969" y="1489"/>
                  <a:pt x="1691" y="1644"/>
                  <a:pt x="1409" y="1704"/>
                </a:cubicBezTo>
                <a:cubicBezTo>
                  <a:pt x="1131" y="1645"/>
                  <a:pt x="848" y="1489"/>
                  <a:pt x="784" y="1427"/>
                </a:cubicBezTo>
                <a:lnTo>
                  <a:pt x="784" y="967"/>
                </a:lnTo>
                <a:lnTo>
                  <a:pt x="1412" y="1244"/>
                </a:lnTo>
                <a:lnTo>
                  <a:pt x="2034" y="970"/>
                </a:lnTo>
                <a:lnTo>
                  <a:pt x="2034" y="1427"/>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h-TH" sz="1800" b="0" i="0" u="none" strike="noStrike" kern="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mn-ea"/>
              <a:sym typeface="黑体" panose="02010609060101010101" pitchFamily="49" charset="-122"/>
            </a:endParaRPr>
          </a:p>
        </p:txBody>
      </p:sp>
      <p:sp>
        <p:nvSpPr>
          <p:cNvPr id="24" name="矩形 23"/>
          <p:cNvSpPr/>
          <p:nvPr/>
        </p:nvSpPr>
        <p:spPr>
          <a:xfrm>
            <a:off x="2273300" y="4528645"/>
            <a:ext cx="3177986" cy="861774"/>
          </a:xfrm>
          <a:prstGeom prst="rect">
            <a:avLst/>
          </a:prstGeom>
        </p:spPr>
        <p:txBody>
          <a:bodyPr wrap="square">
            <a:spAutoFit/>
          </a:bodyPr>
          <a:lstStyle/>
          <a:p>
            <a:r>
              <a:rPr lang="zh-CN" altLang="en-US" sz="1600" dirty="0">
                <a:solidFill>
                  <a:schemeClr val="bg1"/>
                </a:solidFill>
              </a:rPr>
              <a:t>点击此处添加标题</a:t>
            </a:r>
          </a:p>
          <a:p>
            <a:r>
              <a:rPr lang="zh-CN" altLang="en-US" sz="1600" dirty="0">
                <a:solidFill>
                  <a:schemeClr val="bg1"/>
                </a:solidFill>
              </a:rPr>
              <a:t>点击此处添加标题</a:t>
            </a:r>
          </a:p>
          <a:p>
            <a:r>
              <a:rPr lang="zh-CN" altLang="en-US" sz="1600" dirty="0">
                <a:solidFill>
                  <a:schemeClr val="bg1"/>
                </a:solidFill>
              </a:rPr>
              <a:t>霸象文化</a:t>
            </a:r>
            <a:r>
              <a:rPr lang="en-US" altLang="zh-CN" sz="1600" dirty="0">
                <a:solidFill>
                  <a:schemeClr val="bg1"/>
                </a:solidFill>
              </a:rPr>
              <a:t>PPT</a:t>
            </a:r>
            <a:r>
              <a:rPr lang="zh-CN" altLang="en-US" sz="1600" dirty="0">
                <a:solidFill>
                  <a:schemeClr val="bg1"/>
                </a:solidFill>
              </a:rPr>
              <a:t>模板，请勿盗版。</a:t>
            </a:r>
          </a:p>
        </p:txBody>
      </p:sp>
      <p:sp>
        <p:nvSpPr>
          <p:cNvPr id="3" name="TextBox 2"/>
          <p:cNvSpPr txBox="1"/>
          <p:nvPr/>
        </p:nvSpPr>
        <p:spPr>
          <a:xfrm>
            <a:off x="1256393" y="3321615"/>
            <a:ext cx="9487702" cy="1631216"/>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e.g.</a:t>
            </a:r>
            <a:r>
              <a:rPr lang="zh-CN" altLang="en-US" sz="2000" dirty="0" smtClean="0">
                <a:latin typeface="Times New Roman" panose="02020603050405020304" pitchFamily="18" charset="0"/>
                <a:cs typeface="Times New Roman" panose="02020603050405020304" pitchFamily="18" charset="0"/>
              </a:rPr>
              <a:t>汉语</a:t>
            </a:r>
            <a:r>
              <a:rPr lang="zh-CN" altLang="en-US" sz="2000" dirty="0">
                <a:latin typeface="Times New Roman" panose="02020603050405020304" pitchFamily="18" charset="0"/>
                <a:cs typeface="Times New Roman" panose="02020603050405020304" pitchFamily="18" charset="0"/>
              </a:rPr>
              <a:t>四字成语往往蕴含丰富而生动的形象，如“鸡毛蒜皮”。如何在翻译中再现其形象对译者来说是个问题</a:t>
            </a:r>
            <a:r>
              <a:rPr lang="zh-CN" altLang="en-US"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Chinese four-character set phrases abound in vivid images, e.g. </a:t>
            </a:r>
            <a:r>
              <a:rPr lang="en-US" altLang="zh-CN" sz="2000" dirty="0" err="1">
                <a:latin typeface="Times New Roman" panose="02020603050405020304" pitchFamily="18" charset="0"/>
                <a:cs typeface="Times New Roman" panose="02020603050405020304" pitchFamily="18" charset="0"/>
              </a:rPr>
              <a:t>Jimao</a:t>
            </a: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Suanpi</a:t>
            </a:r>
            <a:r>
              <a:rPr lang="en-US" altLang="zh-CN" sz="2000" dirty="0">
                <a:latin typeface="Times New Roman" panose="02020603050405020304" pitchFamily="18" charset="0"/>
                <a:cs typeface="Times New Roman" panose="02020603050405020304" pitchFamily="18" charset="0"/>
              </a:rPr>
              <a:t>(chicken feathers garlic skins). How to reproduce these images may pose a problem for the translation.</a:t>
            </a:r>
            <a:endParaRPr lang="zh-CN" alt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242781" y="1625997"/>
            <a:ext cx="9326441" cy="1200329"/>
          </a:xfrm>
          <a:prstGeom prst="rect">
            <a:avLst/>
          </a:prstGeom>
          <a:noFill/>
        </p:spPr>
        <p:txBody>
          <a:bodyPr wrap="square" rtlCol="0">
            <a:spAutoFit/>
          </a:bodyPr>
          <a:lstStyle/>
          <a:p>
            <a:pPr marL="342900" indent="-342900">
              <a:buFont typeface="Wingdings" panose="05000000000000000000" pitchFamily="2" charset="2"/>
              <a:buChar char="l"/>
            </a:pPr>
            <a:r>
              <a:rPr lang="en-US" altLang="zh-CN" sz="2400" dirty="0" smtClean="0">
                <a:latin typeface="Times New Roman" panose="02020603050405020304" pitchFamily="18" charset="0"/>
                <a:cs typeface="Times New Roman" panose="02020603050405020304" pitchFamily="18" charset="0"/>
              </a:rPr>
              <a:t>Word-for-word </a:t>
            </a:r>
            <a:r>
              <a:rPr lang="en-US" altLang="zh-CN" sz="2400" dirty="0">
                <a:latin typeface="Times New Roman" panose="02020603050405020304" pitchFamily="18" charset="0"/>
                <a:cs typeface="Times New Roman" panose="02020603050405020304" pitchFamily="18" charset="0"/>
              </a:rPr>
              <a:t>translation refers to translating the original sentence word by word without considering the differences in morphology, syntax and semantics between the two languages.</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2310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09557" y="4550453"/>
            <a:ext cx="4744827" cy="923330"/>
          </a:xfrm>
          <a:prstGeom prst="rect">
            <a:avLst/>
          </a:prstGeom>
        </p:spPr>
        <p:txBody>
          <a:bodyPr wrap="square">
            <a:spAutoFit/>
          </a:bodyPr>
          <a:lstStyle/>
          <a:p>
            <a:pPr algn="ctr"/>
            <a:r>
              <a:rPr lang="en-US" altLang="zh-CN" dirty="0" smtClean="0">
                <a:latin typeface="Times New Roman" panose="02020603050405020304" pitchFamily="18" charset="0"/>
                <a:cs typeface="Times New Roman" panose="02020603050405020304" pitchFamily="18" charset="0"/>
              </a:rPr>
              <a:t>e.g.</a:t>
            </a:r>
            <a:r>
              <a:rPr lang="zh-CN" altLang="en-US" dirty="0" smtClean="0">
                <a:latin typeface="Times New Roman" panose="02020603050405020304" pitchFamily="18" charset="0"/>
                <a:cs typeface="Times New Roman" panose="02020603050405020304" pitchFamily="18" charset="0"/>
              </a:rPr>
              <a:t>不入虎穴</a:t>
            </a:r>
            <a:r>
              <a:rPr lang="zh-CN" altLang="en-US" dirty="0">
                <a:latin typeface="Times New Roman" panose="02020603050405020304" pitchFamily="18" charset="0"/>
                <a:cs typeface="Times New Roman" panose="02020603050405020304" pitchFamily="18" charset="0"/>
              </a:rPr>
              <a:t>，焉得虎子</a:t>
            </a:r>
          </a:p>
          <a:p>
            <a:pPr algn="ctr"/>
            <a:r>
              <a:rPr lang="en-US" altLang="zh-CN" dirty="0">
                <a:latin typeface="Times New Roman" panose="02020603050405020304" pitchFamily="18" charset="0"/>
                <a:cs typeface="Times New Roman" panose="02020603050405020304" pitchFamily="18" charset="0"/>
              </a:rPr>
              <a:t>If one does not enter the tiger’s lair, how can he expect to catch the tiger’s cubs?</a:t>
            </a:r>
          </a:p>
        </p:txBody>
      </p:sp>
      <p:pic>
        <p:nvPicPr>
          <p:cNvPr id="2" name="图片 1"/>
          <p:cNvPicPr>
            <a:picLocks noChangeAspect="1"/>
          </p:cNvPicPr>
          <p:nvPr/>
        </p:nvPicPr>
        <p:blipFill>
          <a:blip r:embed="rId2"/>
          <a:stretch>
            <a:fillRect/>
          </a:stretch>
        </p:blipFill>
        <p:spPr>
          <a:xfrm>
            <a:off x="281960" y="755608"/>
            <a:ext cx="5121148" cy="90482"/>
          </a:xfrm>
          <a:prstGeom prst="rect">
            <a:avLst/>
          </a:prstGeom>
        </p:spPr>
      </p:pic>
      <p:sp>
        <p:nvSpPr>
          <p:cNvPr id="6" name="矩形 5"/>
          <p:cNvSpPr/>
          <p:nvPr/>
        </p:nvSpPr>
        <p:spPr>
          <a:xfrm>
            <a:off x="142966" y="63500"/>
            <a:ext cx="6589296" cy="754694"/>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sz="3200" b="1" dirty="0">
                <a:latin typeface="Times New Roman" panose="02020603050405020304" pitchFamily="18" charset="0"/>
                <a:cs typeface="Times New Roman" panose="02020603050405020304" pitchFamily="18" charset="0"/>
              </a:rPr>
              <a:t>Literal translation</a:t>
            </a:r>
            <a:endParaRPr lang="zh-CN" altLang="en-US" sz="3200" b="1" dirty="0">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3"/>
          <a:stretch>
            <a:fillRect/>
          </a:stretch>
        </p:blipFill>
        <p:spPr>
          <a:xfrm>
            <a:off x="142966" y="6299200"/>
            <a:ext cx="12049034" cy="558800"/>
          </a:xfrm>
          <a:prstGeom prst="rect">
            <a:avLst/>
          </a:prstGeom>
        </p:spPr>
      </p:pic>
      <p:pic>
        <p:nvPicPr>
          <p:cNvPr id="3" name="图片 2"/>
          <p:cNvPicPr>
            <a:picLocks noChangeAspect="1"/>
          </p:cNvPicPr>
          <p:nvPr/>
        </p:nvPicPr>
        <p:blipFill>
          <a:blip r:embed="rId4"/>
          <a:stretch>
            <a:fillRect/>
          </a:stretch>
        </p:blipFill>
        <p:spPr>
          <a:xfrm>
            <a:off x="6144171" y="1440655"/>
            <a:ext cx="5673565" cy="40995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p:cNvSpPr txBox="1"/>
          <p:nvPr/>
        </p:nvSpPr>
        <p:spPr>
          <a:xfrm>
            <a:off x="389965" y="1083014"/>
            <a:ext cx="7046259" cy="3170099"/>
          </a:xfrm>
          <a:prstGeom prst="rect">
            <a:avLst/>
          </a:prstGeom>
          <a:noFill/>
        </p:spPr>
        <p:txBody>
          <a:bodyPr wrap="square" rtlCol="0">
            <a:spAutoFit/>
          </a:bodyPr>
          <a:lstStyle/>
          <a:p>
            <a:pPr marL="342900" indent="-342900" algn="just">
              <a:buFont typeface="Wingdings" panose="05000000000000000000" pitchFamily="2" charset="2"/>
              <a:buChar char="l"/>
            </a:pPr>
            <a:r>
              <a:rPr lang="en-US" altLang="zh-CN" sz="2000" dirty="0" smtClean="0">
                <a:latin typeface="Times New Roman" panose="02020603050405020304" pitchFamily="18" charset="0"/>
                <a:cs typeface="Times New Roman" panose="02020603050405020304" pitchFamily="18" charset="0"/>
              </a:rPr>
              <a:t>In </a:t>
            </a:r>
            <a:r>
              <a:rPr lang="en-US" altLang="zh-CN" sz="2000" dirty="0">
                <a:latin typeface="Times New Roman" panose="02020603050405020304" pitchFamily="18" charset="0"/>
                <a:cs typeface="Times New Roman" panose="02020603050405020304" pitchFamily="18" charset="0"/>
              </a:rPr>
              <a:t>the treatment of lexical meaning and rhetoric (such as metaphor), no escaping is used (this distinguishes "literal translation" from </a:t>
            </a:r>
            <a:r>
              <a:rPr lang="en-US" altLang="zh-CN" sz="2000" dirty="0" smtClean="0">
                <a:latin typeface="Times New Roman" panose="02020603050405020304" pitchFamily="18" charset="0"/>
                <a:cs typeface="Times New Roman" panose="02020603050405020304" pitchFamily="18" charset="0"/>
              </a:rPr>
              <a:t>“paraphrasing”)</a:t>
            </a:r>
          </a:p>
          <a:p>
            <a:pPr marL="342900" indent="-342900" algn="just">
              <a:buFont typeface="Wingdings" panose="05000000000000000000" pitchFamily="2" charset="2"/>
              <a:buChar char="l"/>
            </a:pPr>
            <a:endParaRPr lang="en-US" altLang="zh-CN"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l"/>
            </a:pPr>
            <a:r>
              <a:rPr lang="en-US" altLang="zh-CN" sz="2000" dirty="0" smtClean="0">
                <a:latin typeface="Times New Roman" panose="02020603050405020304" pitchFamily="18" charset="0"/>
                <a:cs typeface="Times New Roman" panose="02020603050405020304" pitchFamily="18" charset="0"/>
              </a:rPr>
              <a:t>In </a:t>
            </a:r>
            <a:r>
              <a:rPr lang="en-US" altLang="zh-CN" sz="2000" dirty="0">
                <a:latin typeface="Times New Roman" panose="02020603050405020304" pitchFamily="18" charset="0"/>
                <a:cs typeface="Times New Roman" panose="02020603050405020304" pitchFamily="18" charset="0"/>
              </a:rPr>
              <a:t>the processing of language forms (that is, vocabulary-grammatical structure), appropriate changes or conversions (such as word order conversion) are </a:t>
            </a:r>
            <a:r>
              <a:rPr lang="en-US" altLang="zh-CN" sz="2000" dirty="0" smtClean="0">
                <a:latin typeface="Times New Roman" panose="02020603050405020304" pitchFamily="18" charset="0"/>
                <a:cs typeface="Times New Roman" panose="02020603050405020304" pitchFamily="18" charset="0"/>
              </a:rPr>
              <a:t>allowed, in </a:t>
            </a:r>
            <a:r>
              <a:rPr lang="en-US" altLang="zh-CN" sz="2000" dirty="0">
                <a:latin typeface="Times New Roman" panose="02020603050405020304" pitchFamily="18" charset="0"/>
                <a:cs typeface="Times New Roman" panose="02020603050405020304" pitchFamily="18" charset="0"/>
              </a:rPr>
              <a:t>order to make the translation conform to the target language vocabulary-syntactic norms (this distinguishes "literal translation" from "word-by-word translation")</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5254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327152" y="715529"/>
            <a:ext cx="5121148" cy="90482"/>
          </a:xfrm>
          <a:prstGeom prst="rect">
            <a:avLst/>
          </a:prstGeom>
        </p:spPr>
      </p:pic>
      <p:sp>
        <p:nvSpPr>
          <p:cNvPr id="6" name="矩形 5"/>
          <p:cNvSpPr/>
          <p:nvPr/>
        </p:nvSpPr>
        <p:spPr>
          <a:xfrm>
            <a:off x="142966" y="63500"/>
            <a:ext cx="6589296" cy="742511"/>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sz="3200" b="1" dirty="0">
                <a:latin typeface="Times New Roman" panose="02020603050405020304" pitchFamily="18" charset="0"/>
                <a:cs typeface="Times New Roman" panose="02020603050405020304" pitchFamily="18" charset="0"/>
              </a:rPr>
              <a:t>C</a:t>
            </a:r>
            <a:r>
              <a:rPr lang="en-US" altLang="zh-CN" sz="3200" b="1" dirty="0" smtClean="0">
                <a:latin typeface="Times New Roman" panose="02020603050405020304" pitchFamily="18" charset="0"/>
                <a:cs typeface="Times New Roman" panose="02020603050405020304" pitchFamily="18" charset="0"/>
              </a:rPr>
              <a:t>onclusion</a:t>
            </a:r>
            <a:endParaRPr lang="zh-CN" altLang="en-US" sz="3200" b="1" dirty="0">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3"/>
          <a:stretch>
            <a:fillRect/>
          </a:stretch>
        </p:blipFill>
        <p:spPr>
          <a:xfrm>
            <a:off x="142966" y="6299200"/>
            <a:ext cx="12049034" cy="558800"/>
          </a:xfrm>
          <a:prstGeom prst="rect">
            <a:avLst/>
          </a:prstGeom>
        </p:spPr>
      </p:pic>
      <p:sp>
        <p:nvSpPr>
          <p:cNvPr id="4" name="TextBox 3"/>
          <p:cNvSpPr txBox="1"/>
          <p:nvPr/>
        </p:nvSpPr>
        <p:spPr>
          <a:xfrm>
            <a:off x="591669" y="1452282"/>
            <a:ext cx="10327341" cy="3970318"/>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u"/>
            </a:pPr>
            <a:r>
              <a:rPr lang="en-US" altLang="zh-CN" sz="2400" dirty="0">
                <a:latin typeface="Times New Roman" panose="02020603050405020304" pitchFamily="18" charset="0"/>
                <a:cs typeface="Times New Roman" panose="02020603050405020304" pitchFamily="18" charset="0"/>
              </a:rPr>
              <a:t>I</a:t>
            </a:r>
            <a:r>
              <a:rPr lang="en-US" altLang="zh-CN" sz="2400" dirty="0" smtClean="0">
                <a:latin typeface="Times New Roman" panose="02020603050405020304" pitchFamily="18" charset="0"/>
                <a:cs typeface="Times New Roman" panose="02020603050405020304" pitchFamily="18" charset="0"/>
              </a:rPr>
              <a:t>t </a:t>
            </a:r>
            <a:r>
              <a:rPr lang="en-US" altLang="zh-CN" sz="2400" dirty="0">
                <a:latin typeface="Times New Roman" panose="02020603050405020304" pitchFamily="18" charset="0"/>
                <a:cs typeface="Times New Roman" panose="02020603050405020304" pitchFamily="18" charset="0"/>
              </a:rPr>
              <a:t>must be pointed out that dividing translation strategies into domestication and foreignization does not mean that these two concepts are absolute. Both foreignization and domestication are relative concepts, reflecting the tendency of a translator to approach the original author or the target reader. </a:t>
            </a:r>
            <a:r>
              <a:rPr lang="en-US" altLang="zh-CN" sz="2400" dirty="0" smtClean="0">
                <a:latin typeface="Times New Roman" panose="02020603050405020304" pitchFamily="18" charset="0"/>
                <a:cs typeface="Times New Roman" panose="02020603050405020304" pitchFamily="18" charset="0"/>
              </a:rPr>
              <a:t>Each</a:t>
            </a:r>
            <a:r>
              <a:rPr lang="en-US" altLang="zh-CN" sz="2400" dirty="0" smtClean="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translation is a mixture produced by the translator under the interweaving of foreignization strategies and domestication </a:t>
            </a:r>
            <a:r>
              <a:rPr lang="en-US" altLang="zh-CN" sz="2400" dirty="0" smtClean="0">
                <a:latin typeface="Times New Roman" panose="02020603050405020304" pitchFamily="18" charset="0"/>
                <a:cs typeface="Times New Roman" panose="02020603050405020304" pitchFamily="18" charset="0"/>
              </a:rPr>
              <a:t>strategies. There </a:t>
            </a:r>
            <a:r>
              <a:rPr lang="en-US" altLang="zh-CN" sz="2400" dirty="0">
                <a:latin typeface="Times New Roman" panose="02020603050405020304" pitchFamily="18" charset="0"/>
                <a:cs typeface="Times New Roman" panose="02020603050405020304" pitchFamily="18" charset="0"/>
              </a:rPr>
              <a:t>is no translation that is </a:t>
            </a:r>
            <a:r>
              <a:rPr lang="en-US" altLang="zh-CN" sz="2400" dirty="0" smtClean="0">
                <a:latin typeface="Times New Roman" panose="02020603050405020304" pitchFamily="18" charset="0"/>
                <a:cs typeface="Times New Roman" panose="02020603050405020304" pitchFamily="18" charset="0"/>
              </a:rPr>
              <a:t>absolute domestication, nor foreignization.</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255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35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41294" y="2595283"/>
            <a:ext cx="11147611" cy="1107996"/>
          </a:xfrm>
          <a:prstGeom prst="rect">
            <a:avLst/>
          </a:prstGeom>
          <a:noFill/>
        </p:spPr>
        <p:txBody>
          <a:bodyPr wrap="square" rtlCol="0">
            <a:spAutoFit/>
          </a:bodyPr>
          <a:lstStyle/>
          <a:p>
            <a:pPr algn="ctr"/>
            <a:r>
              <a:rPr lang="en-US" altLang="zh-CN" sz="6600" b="1" dirty="0" smtClean="0">
                <a:latin typeface="Times New Roman" panose="02020603050405020304" pitchFamily="18" charset="0"/>
                <a:cs typeface="Times New Roman" panose="02020603050405020304" pitchFamily="18" charset="0"/>
              </a:rPr>
              <a:t>Thanks for watching!</a:t>
            </a:r>
            <a:endParaRPr lang="zh-CN" altLang="en-US" sz="6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3340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457</TotalTime>
  <Words>488</Words>
  <Application>Microsoft Office PowerPoint</Application>
  <PresentationFormat>自定义</PresentationFormat>
  <Paragraphs>40</Paragraphs>
  <Slides>9</Slides>
  <Notes>0</Notes>
  <HiddenSlides>0</HiddenSlides>
  <MMClips>0</MMClips>
  <ScaleCrop>false</ScaleCrop>
  <HeadingPairs>
    <vt:vector size="4" baseType="variant">
      <vt:variant>
        <vt:lpstr>主题</vt:lpstr>
      </vt:variant>
      <vt:variant>
        <vt:i4>1</vt:i4>
      </vt:variant>
      <vt:variant>
        <vt:lpstr>幻灯片标题</vt:lpstr>
      </vt:variant>
      <vt:variant>
        <vt:i4>9</vt:i4>
      </vt:variant>
    </vt:vector>
  </HeadingPairs>
  <TitlesOfParts>
    <vt:vector size="10"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Zhao</cp:lastModifiedBy>
  <cp:revision>29</cp:revision>
  <dcterms:created xsi:type="dcterms:W3CDTF">2016-06-13T13:38:40Z</dcterms:created>
  <dcterms:modified xsi:type="dcterms:W3CDTF">2020-11-07T09:22:30Z</dcterms:modified>
</cp:coreProperties>
</file>