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57" r:id="rId4"/>
    <p:sldId id="272" r:id="rId5"/>
    <p:sldId id="258" r:id="rId6"/>
    <p:sldId id="263" r:id="rId7"/>
    <p:sldId id="262" r:id="rId8"/>
    <p:sldId id="264" r:id="rId9"/>
    <p:sldId id="267" r:id="rId10"/>
    <p:sldId id="265" r:id="rId12"/>
    <p:sldId id="266" r:id="rId13"/>
    <p:sldId id="268"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6E049">
                <a:lumMod val="95000"/>
              </a:srgbClr>
            </a:gs>
            <a:gs pos="100000">
              <a:srgbClr val="52762D"/>
            </a:gs>
          </a:gsLst>
          <a:lin ang="135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副标题 2"/>
          <p:cNvSpPr>
            <a:spLocks noGrp="1"/>
          </p:cNvSpPr>
          <p:nvPr>
            <p:ph type="subTitle" idx="1"/>
          </p:nvPr>
        </p:nvSpPr>
        <p:spPr>
          <a:xfrm>
            <a:off x="2474595" y="4682490"/>
            <a:ext cx="9144000" cy="1548765"/>
          </a:xfrm>
        </p:spPr>
        <p:txBody>
          <a:bodyPr>
            <a:normAutofit fontScale="25000"/>
          </a:bodyPr>
          <a:p>
            <a:endParaRPr lang="en-US" altLang="zh-CN" sz="8800"/>
          </a:p>
          <a:p>
            <a:endParaRPr lang="en-US" dirty="0" smtClean="0">
              <a:sym typeface="+mn-ea"/>
            </a:endParaRPr>
          </a:p>
          <a:p>
            <a:pPr algn="l"/>
            <a:r>
              <a:rPr lang="en-US" sz="8800" dirty="0" smtClean="0">
                <a:sym typeface="+mn-ea"/>
              </a:rPr>
              <a:t>Teacher: Martin W</a:t>
            </a:r>
            <a:r>
              <a:rPr lang="en-US" sz="8800" dirty="0" err="1" smtClean="0">
                <a:sym typeface="+mn-ea"/>
              </a:rPr>
              <a:t>oesler</a:t>
            </a:r>
            <a:r>
              <a:rPr lang="en-US" sz="8800" dirty="0" smtClean="0">
                <a:sym typeface="+mn-ea"/>
              </a:rPr>
              <a:t> – CHINESE LANGUAGE AND CULTURE.</a:t>
            </a:r>
            <a:endParaRPr lang="en-US" sz="8800" dirty="0" smtClean="0">
              <a:sym typeface="+mn-ea"/>
            </a:endParaRPr>
          </a:p>
          <a:p>
            <a:pPr algn="l"/>
            <a:r>
              <a:rPr lang="en-US" sz="8800" dirty="0" smtClean="0">
                <a:sym typeface="+mn-ea"/>
              </a:rPr>
              <a:t>Students</a:t>
            </a:r>
            <a:r>
              <a:rPr lang="zh-CN" altLang="en-US" sz="8800" dirty="0" smtClean="0">
                <a:sym typeface="+mn-ea"/>
              </a:rPr>
              <a:t>：</a:t>
            </a:r>
            <a:r>
              <a:rPr lang="en-US" altLang="zh-CN" sz="8800" dirty="0" smtClean="0">
                <a:sym typeface="+mn-ea"/>
              </a:rPr>
              <a:t>Zhu Meimei, Zhou Yuanqu </a:t>
            </a:r>
            <a:endParaRPr lang="en-US" sz="8800" dirty="0"/>
          </a:p>
          <a:p>
            <a:endParaRPr lang="en-US" altLang="en-US" sz="8800" dirty="0"/>
          </a:p>
        </p:txBody>
      </p:sp>
      <p:pic>
        <p:nvPicPr>
          <p:cNvPr id="5" name="图片 4"/>
          <p:cNvPicPr>
            <a:picLocks noChangeAspect="1"/>
          </p:cNvPicPr>
          <p:nvPr/>
        </p:nvPicPr>
        <p:blipFill>
          <a:blip r:embed="rId1"/>
          <a:stretch>
            <a:fillRect/>
          </a:stretch>
        </p:blipFill>
        <p:spPr>
          <a:xfrm>
            <a:off x="3887470" y="1539240"/>
            <a:ext cx="4857750" cy="3143250"/>
          </a:xfrm>
          <a:prstGeom prst="rect">
            <a:avLst/>
          </a:prstGeom>
          <a:gradFill>
            <a:gsLst>
              <a:gs pos="0">
                <a:srgbClr val="14CD68"/>
              </a:gs>
              <a:gs pos="100000">
                <a:srgbClr val="0B6E38"/>
              </a:gs>
            </a:gsLst>
            <a:lin ang="5400000" scaled="0"/>
          </a:gradFill>
        </p:spPr>
      </p:pic>
      <p:sp>
        <p:nvSpPr>
          <p:cNvPr id="4" name="文本框 3"/>
          <p:cNvSpPr txBox="1"/>
          <p:nvPr/>
        </p:nvSpPr>
        <p:spPr>
          <a:xfrm>
            <a:off x="4822825" y="386715"/>
            <a:ext cx="2987040" cy="922020"/>
          </a:xfrm>
          <a:prstGeom prst="rect">
            <a:avLst/>
          </a:prstGeom>
          <a:noFill/>
        </p:spPr>
        <p:txBody>
          <a:bodyPr wrap="square" rtlCol="0">
            <a:spAutoFit/>
          </a:bodyPr>
          <a:p>
            <a:pPr algn="ctr"/>
            <a:r>
              <a:rPr lang="en-US" altLang="zh-CN" sz="5400">
                <a:sym typeface="+mn-ea"/>
              </a:rPr>
              <a:t>Tea</a:t>
            </a:r>
            <a:endParaRPr lang="en-US" altLang="zh-CN" sz="5400">
              <a:sym typeface="+mn-ea"/>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Lead a Poetic Life with Tea</a:t>
            </a:r>
            <a:endParaRPr lang="en-US" altLang="zh-CN"/>
          </a:p>
        </p:txBody>
      </p:sp>
      <p:pic>
        <p:nvPicPr>
          <p:cNvPr id="6" name="图片 5"/>
          <p:cNvPicPr>
            <a:picLocks noChangeAspect="1"/>
          </p:cNvPicPr>
          <p:nvPr/>
        </p:nvPicPr>
        <p:blipFill>
          <a:blip r:embed="rId1"/>
          <a:stretch>
            <a:fillRect/>
          </a:stretch>
        </p:blipFill>
        <p:spPr>
          <a:xfrm>
            <a:off x="7325360" y="2587625"/>
            <a:ext cx="2981960" cy="4031615"/>
          </a:xfrm>
          <a:prstGeom prst="rect">
            <a:avLst/>
          </a:prstGeom>
        </p:spPr>
      </p:pic>
      <p:sp>
        <p:nvSpPr>
          <p:cNvPr id="8" name="文本框 7"/>
          <p:cNvSpPr txBox="1"/>
          <p:nvPr/>
        </p:nvSpPr>
        <p:spPr>
          <a:xfrm>
            <a:off x="528955" y="1691005"/>
            <a:ext cx="11191240" cy="4523105"/>
          </a:xfrm>
          <a:prstGeom prst="rect">
            <a:avLst/>
          </a:prstGeom>
          <a:noFill/>
        </p:spPr>
        <p:txBody>
          <a:bodyPr wrap="square" rtlCol="0">
            <a:spAutoFit/>
          </a:bodyPr>
          <a:p>
            <a:r>
              <a:rPr lang="en-US" altLang="zh-CN" sz="2400"/>
              <a:t>Tea drinking, with the touch of love, can be very romantic,along with its long aesthetic elements. The following folksong describes the love of Wang Gui'an and Yunniang. </a:t>
            </a:r>
            <a:endParaRPr lang="en-US" altLang="zh-CN" sz="2400"/>
          </a:p>
          <a:p>
            <a:endParaRPr lang="en-US" altLang="zh-CN" sz="2400"/>
          </a:p>
          <a:p>
            <a:r>
              <a:rPr lang="en-US" altLang="zh-CN" sz="2400"/>
              <a:t>My home is situated by the Pantuo River, </a:t>
            </a:r>
            <a:endParaRPr lang="en-US" altLang="zh-CN" sz="2400"/>
          </a:p>
          <a:p>
            <a:r>
              <a:rPr lang="en-US" altLang="zh-CN" sz="2400"/>
              <a:t>Come have tea some time, my sweetheat.</a:t>
            </a:r>
            <a:endParaRPr lang="en-US" altLang="zh-CN" sz="2400"/>
          </a:p>
          <a:p>
            <a:r>
              <a:rPr lang="en-US" altLang="zh-CN" sz="2400"/>
              <a:t>With earthen walls and a thatched roof, </a:t>
            </a:r>
            <a:endParaRPr lang="en-US" altLang="zh-CN" sz="2400"/>
          </a:p>
          <a:p>
            <a:r>
              <a:rPr lang="en-US" altLang="zh-CN" sz="2400"/>
              <a:t>In front, a silk tree in full bloom. </a:t>
            </a:r>
            <a:endParaRPr lang="en-US" altLang="zh-CN" sz="2400"/>
          </a:p>
          <a:p>
            <a:r>
              <a:rPr lang="zh-CN" altLang="en-US" sz="2400"/>
              <a:t>盘陀江上是侬家，</a:t>
            </a:r>
            <a:endParaRPr lang="zh-CN" altLang="en-US" sz="2400"/>
          </a:p>
          <a:p>
            <a:r>
              <a:rPr lang="zh-CN" altLang="en-US" sz="2400"/>
              <a:t>郎若闲时来吃茶。</a:t>
            </a:r>
            <a:endParaRPr lang="zh-CN" altLang="en-US" sz="2400"/>
          </a:p>
          <a:p>
            <a:r>
              <a:rPr lang="zh-CN" altLang="en-US" sz="2400"/>
              <a:t>黄土筑墙茅盖屋，</a:t>
            </a:r>
            <a:endParaRPr lang="zh-CN" altLang="en-US" sz="2400"/>
          </a:p>
          <a:p>
            <a:r>
              <a:rPr lang="zh-CN" altLang="en-US" sz="2400"/>
              <a:t>门前 一树马缨花。</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2"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800" decel="100000"/>
                                        <p:tgtEl>
                                          <p:spTgt spid="8"/>
                                        </p:tgtEl>
                                      </p:cBhvr>
                                    </p:animEffect>
                                    <p:anim calcmode="lin" valueType="num">
                                      <p:cBhvr>
                                        <p:cTn id="15" dur="800" decel="100000" fill="hold"/>
                                        <p:tgtEl>
                                          <p:spTgt spid="8"/>
                                        </p:tgtEl>
                                        <p:attrNameLst>
                                          <p:attrName>style.rotation</p:attrName>
                                        </p:attrNameLst>
                                      </p:cBhvr>
                                      <p:tavLst>
                                        <p:tav tm="0">
                                          <p:val>
                                            <p:fltVal val="-90"/>
                                          </p:val>
                                        </p:tav>
                                        <p:tav tm="100000">
                                          <p:val>
                                            <p:fltVal val="0"/>
                                          </p:val>
                                        </p:tav>
                                      </p:tavLst>
                                    </p:anim>
                                    <p:anim calcmode="lin" valueType="num">
                                      <p:cBhvr>
                                        <p:cTn id="16" dur="800" decel="100000" fill="hold"/>
                                        <p:tgtEl>
                                          <p:spTgt spid="8"/>
                                        </p:tgtEl>
                                        <p:attrNameLst>
                                          <p:attrName>ppt_x</p:attrName>
                                        </p:attrNameLst>
                                      </p:cBhvr>
                                      <p:tavLst>
                                        <p:tav tm="0">
                                          <p:val>
                                            <p:strVal val="#ppt_x+0.4"/>
                                          </p:val>
                                        </p:tav>
                                        <p:tav tm="100000">
                                          <p:val>
                                            <p:strVal val="#ppt_x-0.05"/>
                                          </p:val>
                                        </p:tav>
                                      </p:tavLst>
                                    </p:anim>
                                    <p:anim calcmode="lin" valueType="num">
                                      <p:cBhvr>
                                        <p:cTn id="17" dur="800" decel="100000" fill="hold"/>
                                        <p:tgtEl>
                                          <p:spTgt spid="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latin typeface="Apple Chancery Chancery" panose="03020702040506060504" charset="0"/>
                <a:cs typeface="Apple Chancery Chancery" panose="03020702040506060504" charset="0"/>
              </a:rPr>
              <a:t>Thank you for your Listening!</a:t>
            </a:r>
            <a:endParaRPr lang="en-US" altLang="zh-CN">
              <a:latin typeface="Apple Chancery Chancery" panose="03020702040506060504" charset="0"/>
              <a:cs typeface="Apple Chancery Chancery" panose="03020702040506060504" charset="0"/>
            </a:endParaRPr>
          </a:p>
        </p:txBody>
      </p:sp>
      <p:pic>
        <p:nvPicPr>
          <p:cNvPr id="4" name="Picture 2"/>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70480" y="1825625"/>
            <a:ext cx="7736205" cy="4351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标题 1"/>
          <p:cNvSpPr>
            <a:spLocks noGrp="1"/>
          </p:cNvSpPr>
          <p:nvPr>
            <p:ph type="title"/>
          </p:nvPr>
        </p:nvSpPr>
        <p:spPr/>
        <p:txBody>
          <a:bodyPr/>
          <a:p>
            <a:r>
              <a:rPr lang="en-US" altLang="zh-CN"/>
              <a:t> History of Tea</a:t>
            </a:r>
            <a:endParaRPr lang="zh-CN" altLang="en-US"/>
          </a:p>
        </p:txBody>
      </p:sp>
      <p:sp>
        <p:nvSpPr>
          <p:cNvPr id="3" name="内容占位符 2"/>
          <p:cNvSpPr>
            <a:spLocks noGrp="1"/>
          </p:cNvSpPr>
          <p:nvPr>
            <p:ph idx="1"/>
          </p:nvPr>
        </p:nvSpPr>
        <p:spPr/>
        <p:txBody>
          <a:bodyPr>
            <a:normAutofit fontScale="90000"/>
          </a:bodyPr>
          <a:p>
            <a:r>
              <a:rPr lang="en-US" altLang="zh-CN"/>
              <a:t>Generally people believe tea was produced in China about 4,000 years ago. However, some people find evidences that it was first appeared in other places such as India or Africa. </a:t>
            </a:r>
            <a:endParaRPr lang="en-US" altLang="zh-CN"/>
          </a:p>
          <a:p>
            <a:r>
              <a:rPr lang="en-US" altLang="zh-CN"/>
              <a:t>During the Tang Dynasty (618-907), Japanese monks introduced tea seeds to Japan, and by combining tea with Zen Buddhism</a:t>
            </a:r>
            <a:r>
              <a:rPr lang="zh-CN" altLang="en-US"/>
              <a:t>（禅宗）</a:t>
            </a:r>
            <a:r>
              <a:rPr lang="en-US" altLang="zh-CN"/>
              <a:t>, created the world-famous Japanese tea ceremony. </a:t>
            </a:r>
            <a:endParaRPr lang="en-US" altLang="zh-CN"/>
          </a:p>
          <a:p>
            <a:r>
              <a:rPr lang="en-US" altLang="zh-CN"/>
              <a:t>In the 17th century, the Dutch took to Europe the Chinese habit of tea drinking,which then became a tradition of the Europeans.</a:t>
            </a:r>
            <a:endParaRPr lang="en-US" altLang="zh-CN"/>
          </a:p>
          <a:p>
            <a:r>
              <a:rPr lang="en-US" altLang="zh-CN"/>
              <a:t>the English word “tea” was a transliteration of the pronunciation of “tea” in the Fujian dialect of China. </a:t>
            </a:r>
            <a:endParaRPr lang="en-US" altLang="zh-CN"/>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3" grpId="2"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3365" y="971550"/>
            <a:ext cx="9144635" cy="901700"/>
          </a:xfrm>
        </p:spPr>
        <p:txBody>
          <a:bodyPr>
            <a:normAutofit fontScale="90000"/>
          </a:bodyPr>
          <a:p>
            <a:r>
              <a:rPr lang="en-US" altLang="zh-CN"/>
              <a:t>Six Types of Tea</a:t>
            </a:r>
            <a:endParaRPr lang="en-US" altLang="zh-CN"/>
          </a:p>
        </p:txBody>
      </p:sp>
      <p:sp>
        <p:nvSpPr>
          <p:cNvPr id="3" name="副标题 2"/>
          <p:cNvSpPr>
            <a:spLocks noGrp="1"/>
          </p:cNvSpPr>
          <p:nvPr>
            <p:ph type="subTitle" idx="1"/>
          </p:nvPr>
        </p:nvSpPr>
        <p:spPr>
          <a:xfrm>
            <a:off x="447040" y="1737360"/>
            <a:ext cx="5795010" cy="4782185"/>
          </a:xfrm>
        </p:spPr>
        <p:txBody>
          <a:bodyPr>
            <a:normAutofit fontScale="90000"/>
          </a:bodyPr>
          <a:p>
            <a:pPr marL="342900" indent="-342900" algn="l">
              <a:buFont typeface="Arial" panose="020B0704020202020204" pitchFamily="34" charset="0"/>
              <a:buChar char="•"/>
            </a:pPr>
            <a:r>
              <a:rPr lang="en-US" altLang="zh-CN"/>
              <a:t>g</a:t>
            </a:r>
            <a:r>
              <a:rPr lang="zh-CN" altLang="en-US"/>
              <a:t>reen tea</a:t>
            </a:r>
            <a:r>
              <a:rPr lang="en-US" altLang="zh-CN"/>
              <a:t>: </a:t>
            </a:r>
            <a:r>
              <a:rPr lang="zh-CN" altLang="en-US"/>
              <a:t>Long-jing Tea, in Xihu</a:t>
            </a:r>
            <a:endParaRPr lang="zh-CN" altLang="en-US"/>
          </a:p>
          <a:p>
            <a:pPr marL="342900" indent="-342900" algn="l">
              <a:buFont typeface="Arial" panose="020B0704020202020204" pitchFamily="34" charset="0"/>
              <a:buChar char="•"/>
            </a:pPr>
            <a:r>
              <a:rPr lang="zh-CN" altLang="en-US">
                <a:sym typeface="+mn-ea"/>
              </a:rPr>
              <a:t>white tea</a:t>
            </a:r>
            <a:r>
              <a:rPr lang="en-US" altLang="zh-CN">
                <a:sym typeface="+mn-ea"/>
              </a:rPr>
              <a:t>: Fuding White Tea </a:t>
            </a:r>
            <a:r>
              <a:rPr lang="zh-CN" altLang="en-US">
                <a:sym typeface="+mn-ea"/>
              </a:rPr>
              <a:t>福鼎白茶</a:t>
            </a:r>
            <a:endParaRPr lang="zh-CN" altLang="en-US">
              <a:sym typeface="+mn-ea"/>
            </a:endParaRPr>
          </a:p>
          <a:p>
            <a:pPr marL="342900" indent="-342900" algn="l">
              <a:buFont typeface="Arial" panose="020B0704020202020204" pitchFamily="34" charset="0"/>
              <a:buChar char="•"/>
            </a:pPr>
            <a:r>
              <a:rPr lang="zh-CN" altLang="en-US">
                <a:sym typeface="+mn-ea"/>
              </a:rPr>
              <a:t>yellow tea：</a:t>
            </a:r>
            <a:r>
              <a:rPr lang="en-US" altLang="zh-CN">
                <a:sym typeface="+mn-ea"/>
              </a:rPr>
              <a:t>Yellow-bud Tea  </a:t>
            </a:r>
            <a:r>
              <a:rPr lang="zh-CN" altLang="en-US">
                <a:sym typeface="+mn-ea"/>
              </a:rPr>
              <a:t>黄芽茶</a:t>
            </a:r>
            <a:endParaRPr lang="zh-CN" altLang="en-US">
              <a:sym typeface="+mn-ea"/>
            </a:endParaRPr>
          </a:p>
          <a:p>
            <a:pPr marL="342900" indent="-342900" algn="l">
              <a:buFont typeface="Arial" panose="020B0704020202020204" pitchFamily="34" charset="0"/>
              <a:buChar char="•"/>
            </a:pPr>
            <a:r>
              <a:rPr lang="zh-CN" altLang="en-US"/>
              <a:t>black tea 红茶：</a:t>
            </a:r>
            <a:r>
              <a:rPr lang="en-US" altLang="zh-CN"/>
              <a:t>Dian Black </a:t>
            </a:r>
            <a:r>
              <a:rPr lang="zh-CN" altLang="en-US"/>
              <a:t>滇红</a:t>
            </a:r>
            <a:endParaRPr lang="zh-CN" altLang="en-US"/>
          </a:p>
          <a:p>
            <a:pPr marL="342900" indent="-342900" algn="l">
              <a:buFont typeface="Arial" panose="020B0704020202020204" pitchFamily="34" charset="0"/>
              <a:buChar char="•"/>
            </a:pPr>
            <a:r>
              <a:rPr lang="zh-CN" altLang="en-US"/>
              <a:t>oolong tea：Da Hung Pao 大红袍</a:t>
            </a:r>
            <a:endParaRPr lang="zh-CN" altLang="en-US"/>
          </a:p>
          <a:p>
            <a:pPr marL="342900" indent="-342900" algn="l">
              <a:buFont typeface="Arial" panose="020B0704020202020204" pitchFamily="34" charset="0"/>
              <a:buChar char="•"/>
            </a:pPr>
            <a:r>
              <a:rPr lang="en-US" altLang="zh-CN"/>
              <a:t>dark green tea</a:t>
            </a:r>
            <a:r>
              <a:rPr lang="zh-CN" altLang="en-US"/>
              <a:t>黑茶：Fuz</a:t>
            </a:r>
            <a:r>
              <a:rPr lang="zh-CN" altLang="en-US">
                <a:sym typeface="+mn-ea"/>
              </a:rPr>
              <a:t>huan Tea</a:t>
            </a:r>
            <a:r>
              <a:rPr lang="zh-CN" altLang="en-US"/>
              <a:t> 茯砖茶</a:t>
            </a:r>
            <a:endParaRPr lang="zh-CN" altLang="en-US"/>
          </a:p>
          <a:p>
            <a:pPr marL="342900" indent="-342900" algn="l">
              <a:buFont typeface="Arial" panose="020B0704020202020204" pitchFamily="34" charset="0"/>
              <a:buChar char="•"/>
            </a:pPr>
            <a:endParaRPr lang="zh-CN" altLang="en-US"/>
          </a:p>
          <a:p>
            <a:pPr algn="l">
              <a:buFont typeface="Arial" panose="020B0704020202020204" pitchFamily="34" charset="0"/>
            </a:pPr>
            <a:r>
              <a:rPr lang="en-US" altLang="zh-CN"/>
              <a:t>A same leaf can be made into six kinds of tea by different level of fermentation</a:t>
            </a:r>
            <a:r>
              <a:rPr lang="zh-CN" altLang="en-US"/>
              <a:t>。 </a:t>
            </a:r>
            <a:endParaRPr lang="zh-CN" altLang="en-US"/>
          </a:p>
          <a:p>
            <a:pPr algn="l">
              <a:buFont typeface="Arial" panose="020B0704020202020204" pitchFamily="34" charset="0"/>
            </a:pPr>
            <a:endParaRPr lang="zh-CN" altLang="en-US"/>
          </a:p>
          <a:p>
            <a:pPr algn="l">
              <a:buFont typeface="Arial" panose="020B0704020202020204" pitchFamily="34" charset="0"/>
            </a:pPr>
            <a:r>
              <a:rPr lang="en-US" altLang="zh-CN"/>
              <a:t>Attention</a:t>
            </a:r>
            <a:r>
              <a:rPr lang="zh-CN" altLang="en-US"/>
              <a:t>：红茶 </a:t>
            </a:r>
            <a:r>
              <a:rPr lang="en-US" altLang="zh-CN"/>
              <a:t>in English is Black Tea. </a:t>
            </a:r>
            <a:endParaRPr lang="zh-CN" altLang="en-US"/>
          </a:p>
          <a:p>
            <a:pPr algn="l">
              <a:buFont typeface="Arial" panose="020B0704020202020204" pitchFamily="34" charset="0"/>
            </a:pPr>
            <a:endParaRPr lang="zh-CN" altLang="en-US"/>
          </a:p>
          <a:p>
            <a:pPr algn="l">
              <a:buFont typeface="Arial" panose="020B0704020202020204" pitchFamily="34" charset="0"/>
            </a:pPr>
            <a:endParaRPr lang="zh-CN" altLang="en-US"/>
          </a:p>
        </p:txBody>
      </p:sp>
      <p:pic>
        <p:nvPicPr>
          <p:cNvPr id="6" name="图片 5"/>
          <p:cNvPicPr>
            <a:picLocks noChangeAspect="1"/>
          </p:cNvPicPr>
          <p:nvPr/>
        </p:nvPicPr>
        <p:blipFill>
          <a:blip r:embed="rId1"/>
          <a:stretch>
            <a:fillRect/>
          </a:stretch>
        </p:blipFill>
        <p:spPr>
          <a:xfrm>
            <a:off x="6242050" y="1911985"/>
            <a:ext cx="5234305" cy="3033395"/>
          </a:xfrm>
          <a:prstGeom prst="rect">
            <a:avLst/>
          </a:prstGeom>
        </p:spPr>
      </p:pic>
      <p:pic>
        <p:nvPicPr>
          <p:cNvPr id="7" name="图片 6"/>
          <p:cNvPicPr>
            <a:picLocks noChangeAspect="1"/>
          </p:cNvPicPr>
          <p:nvPr/>
        </p:nvPicPr>
        <p:blipFill>
          <a:blip r:embed="rId2"/>
          <a:stretch>
            <a:fillRect/>
          </a:stretch>
        </p:blipFill>
        <p:spPr>
          <a:xfrm>
            <a:off x="6242050" y="4945380"/>
            <a:ext cx="5234305" cy="17703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0">
          <a:gsLst>
            <a:gs pos="0">
              <a:srgbClr val="96E049">
                <a:lumMod val="95000"/>
              </a:srgbClr>
            </a:gs>
            <a:gs pos="100000">
              <a:srgbClr val="52762D"/>
            </a:gs>
          </a:gsLst>
          <a:lin ang="13500000" scaled="0"/>
        </a:gradFill>
        <a:effectLst/>
      </p:bgPr>
    </p:bg>
    <p:spTree>
      <p:nvGrpSpPr>
        <p:cNvPr id="1" name=""/>
        <p:cNvGrpSpPr/>
        <p:nvPr/>
      </p:nvGrpSpPr>
      <p:grpSpPr/>
      <p:sp>
        <p:nvSpPr>
          <p:cNvPr id="2" name="标题 1"/>
          <p:cNvSpPr>
            <a:spLocks noGrp="1"/>
          </p:cNvSpPr>
          <p:nvPr>
            <p:ph type="title"/>
          </p:nvPr>
        </p:nvSpPr>
        <p:spPr/>
        <p:txBody>
          <a:bodyPr/>
          <a:p>
            <a:r>
              <a:rPr lang="en-US" altLang="zh-CN"/>
              <a:t>Functions of Tea</a:t>
            </a:r>
            <a:endParaRPr lang="en-US" altLang="zh-CN"/>
          </a:p>
        </p:txBody>
      </p:sp>
      <p:sp>
        <p:nvSpPr>
          <p:cNvPr id="3" name="内容占位符 2"/>
          <p:cNvSpPr>
            <a:spLocks noGrp="1"/>
          </p:cNvSpPr>
          <p:nvPr>
            <p:ph idx="1"/>
          </p:nvPr>
        </p:nvSpPr>
        <p:spPr>
          <a:xfrm>
            <a:off x="838200" y="1825625"/>
            <a:ext cx="10515600" cy="4816475"/>
          </a:xfrm>
        </p:spPr>
        <p:txBody>
          <a:bodyPr>
            <a:normAutofit/>
          </a:bodyPr>
          <a:p>
            <a:r>
              <a:rPr lang="en-US" altLang="zh-CN" sz="2400">
                <a:solidFill>
                  <a:schemeClr val="tx1"/>
                </a:solidFill>
              </a:rPr>
              <a:t>Liu Zhenliang(刘贞亮), a tea master of the late Tang Dynasty, put forward the theory of “ten virtues” of tea: </a:t>
            </a:r>
            <a:endParaRPr lang="en-US" altLang="zh-CN" sz="2400">
              <a:solidFill>
                <a:schemeClr val="tx1"/>
              </a:solidFill>
            </a:endParaRPr>
          </a:p>
          <a:p>
            <a:endParaRPr lang="en-US" altLang="zh-CN" sz="2400">
              <a:solidFill>
                <a:schemeClr val="tx1"/>
              </a:solidFill>
            </a:endParaRPr>
          </a:p>
          <a:p>
            <a:r>
              <a:rPr lang="zh-CN" altLang="en-US" sz="2400">
                <a:sym typeface="+mn-ea"/>
              </a:rPr>
              <a:t>茶可尝滋味，可以养身体，可以驱腥气，可以防疾病，可以聚生气，可以散闷气，可以促礼节，可以表敬意，可以顺心意，还可以助行道。</a:t>
            </a:r>
            <a:endParaRPr lang="zh-CN" altLang="en-US" sz="2400">
              <a:sym typeface="+mn-ea"/>
            </a:endParaRPr>
          </a:p>
          <a:p>
            <a:r>
              <a:rPr lang="en-US" altLang="zh-CN" sz="2400">
                <a:sym typeface="+mn-ea"/>
              </a:rPr>
              <a:t>tea is tasty; maintain health; </a:t>
            </a:r>
            <a:endParaRPr lang="en-US" altLang="zh-CN" sz="2400">
              <a:sym typeface="+mn-ea"/>
            </a:endParaRPr>
          </a:p>
          <a:p>
            <a:r>
              <a:rPr lang="en-US" altLang="zh-CN" sz="2400">
                <a:sym typeface="+mn-ea"/>
              </a:rPr>
              <a:t>drive away stinking odors;  prevent the attack of diseases</a:t>
            </a:r>
            <a:endParaRPr lang="en-US" altLang="zh-CN" sz="2400">
              <a:sym typeface="+mn-ea"/>
            </a:endParaRPr>
          </a:p>
          <a:p>
            <a:r>
              <a:rPr lang="en-US" altLang="zh-CN" sz="2400">
                <a:sym typeface="+mn-ea"/>
              </a:rPr>
              <a:t>cultivate energy in the human body; relieve depression;</a:t>
            </a:r>
            <a:endParaRPr lang="en-US" altLang="zh-CN" sz="2400">
              <a:sym typeface="+mn-ea"/>
            </a:endParaRPr>
          </a:p>
          <a:p>
            <a:r>
              <a:rPr lang="en-US" altLang="zh-CN" sz="2400">
                <a:sym typeface="+mn-ea"/>
              </a:rPr>
              <a:t> improve manners; convey respect; </a:t>
            </a:r>
            <a:endParaRPr lang="en-US" altLang="zh-CN" sz="2400">
              <a:sym typeface="+mn-ea"/>
            </a:endParaRPr>
          </a:p>
          <a:p>
            <a:r>
              <a:rPr lang="en-US" altLang="zh-CN" sz="2400">
                <a:sym typeface="+mn-ea"/>
              </a:rPr>
              <a:t>smooth the mind; uphold justice.</a:t>
            </a:r>
            <a:endParaRPr lang="en-US" altLang="zh-CN" sz="2400">
              <a:solidFill>
                <a:schemeClr val="accent4"/>
              </a:solidFill>
            </a:endParaRPr>
          </a:p>
          <a:p>
            <a:pPr marL="0" indent="0">
              <a:buFont typeface="+mj-lt"/>
              <a:buNone/>
            </a:pPr>
            <a:endParaRPr lang="en-US" altLang="zh-CN" sz="6600">
              <a:solidFill>
                <a:schemeClr val="tx1"/>
              </a:solidFill>
            </a:endParaRPr>
          </a:p>
          <a:p>
            <a:pPr marL="0" indent="0">
              <a:buFont typeface="+mj-lt"/>
              <a:buNone/>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a:p>
          <a:p>
            <a:endParaRPr lang="en-US" altLang="zh-CN">
              <a:solidFill>
                <a:schemeClr val="accent4"/>
              </a:solidFill>
            </a:endParaRPr>
          </a:p>
          <a:p>
            <a:endParaRPr lang="en-US" altLang="zh-CN">
              <a:solidFill>
                <a:schemeClr val="accent4"/>
              </a:solidFill>
            </a:endParaRPr>
          </a:p>
          <a:p>
            <a:pPr marL="0" indent="0">
              <a:buNone/>
            </a:pPr>
            <a:endParaRPr lang="en-US" altLang="zh-CN">
              <a:solidFill>
                <a:schemeClr val="accent4"/>
              </a:solidFill>
            </a:endParaRPr>
          </a:p>
          <a:p>
            <a:endParaRPr lang="en-US" altLang="zh-CN">
              <a:solidFill>
                <a:schemeClr val="accent4"/>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Translation Tips </a:t>
            </a:r>
            <a:endParaRPr lang="en-US"/>
          </a:p>
        </p:txBody>
      </p:sp>
      <p:sp>
        <p:nvSpPr>
          <p:cNvPr id="3" name="内容占位符 2"/>
          <p:cNvSpPr>
            <a:spLocks noGrp="1"/>
          </p:cNvSpPr>
          <p:nvPr>
            <p:ph idx="1"/>
          </p:nvPr>
        </p:nvSpPr>
        <p:spPr>
          <a:xfrm>
            <a:off x="838200" y="1825625"/>
            <a:ext cx="10515600" cy="4899660"/>
          </a:xfrm>
        </p:spPr>
        <p:txBody>
          <a:bodyPr>
            <a:normAutofit/>
          </a:bodyPr>
          <a:p>
            <a:endParaRPr lang="en-US" altLang="zh-CN">
              <a:solidFill>
                <a:schemeClr val="tx1"/>
              </a:solidFill>
            </a:endParaRPr>
          </a:p>
          <a:p>
            <a:pPr marL="457200" indent="-457200">
              <a:buFont typeface="+mj-lt"/>
              <a:buAutoNum type="alphaLcParenR"/>
            </a:pPr>
            <a:endParaRPr lang="zh-CN" altLang="en-US"/>
          </a:p>
          <a:p>
            <a:r>
              <a:rPr lang="en-US" altLang="zh-CN"/>
              <a:t>This translation version uses several similar phrases to convey the meaning in Chinese, which are both brief and to the point. For example, “tea can relieve depression”, we won't translate as “</a:t>
            </a:r>
            <a:r>
              <a:rPr lang="zh-CN" altLang="en-US"/>
              <a:t>茶可缓解抑郁</a:t>
            </a:r>
            <a:r>
              <a:rPr lang="en-US" altLang="zh-CN"/>
              <a:t>” because not all people are depressed if they are just a little upset or sad</a:t>
            </a:r>
            <a:r>
              <a:rPr lang="zh-CN" altLang="en-US"/>
              <a:t>，</a:t>
            </a:r>
            <a:r>
              <a:rPr lang="en-US" altLang="zh-CN"/>
              <a:t>instead we use “</a:t>
            </a:r>
            <a:r>
              <a:rPr lang="zh-CN" altLang="en-US"/>
              <a:t>闷气</a:t>
            </a:r>
            <a:r>
              <a:rPr lang="en-US" altLang="zh-CN"/>
              <a:t>“, which means the feeling of stuffiness. </a:t>
            </a:r>
            <a:endParaRPr lang="en-US" altLang="zh-CN"/>
          </a:p>
          <a:p>
            <a:endParaRPr lang="en-US" altLang="zh-CN"/>
          </a:p>
          <a:p>
            <a:endParaRPr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1"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878330" y="365125"/>
            <a:ext cx="9475470" cy="1325880"/>
          </a:xfrm>
        </p:spPr>
        <p:txBody>
          <a:bodyPr/>
          <a:p>
            <a:r>
              <a:rPr lang="en-US" altLang="zh-CN">
                <a:solidFill>
                  <a:schemeClr val="tx1"/>
                </a:solidFill>
                <a:effectLst>
                  <a:glow rad="101600">
                    <a:schemeClr val="accent4">
                      <a:satMod val="175000"/>
                      <a:alpha val="40000"/>
                    </a:schemeClr>
                  </a:glow>
                  <a:outerShdw blurRad="38100" dist="19050" dir="2700000" algn="tl" rotWithShape="0">
                    <a:schemeClr val="dk1">
                      <a:alpha val="40000"/>
                    </a:schemeClr>
                  </a:outerShdw>
                </a:effectLst>
              </a:rPr>
              <a:t>Lu Yu, the Tea Saint of China </a:t>
            </a:r>
            <a:r>
              <a:rPr lang="en-US" altLang="zh-CN">
                <a:gradFill>
                  <a:gsLst>
                    <a:gs pos="21000">
                      <a:srgbClr val="53575C"/>
                    </a:gs>
                    <a:gs pos="88000">
                      <a:srgbClr val="C5C7CA"/>
                    </a:gs>
                  </a:gsLst>
                  <a:lin ang="5400000"/>
                </a:gradFill>
                <a:effectLst>
                  <a:glow rad="101600">
                    <a:schemeClr val="accent4">
                      <a:satMod val="175000"/>
                      <a:alpha val="40000"/>
                    </a:schemeClr>
                  </a:glow>
                </a:effectLst>
              </a:rPr>
              <a:t> </a:t>
            </a:r>
            <a:endParaRPr lang="en-US" altLang="zh-CN">
              <a:gradFill>
                <a:gsLst>
                  <a:gs pos="21000">
                    <a:srgbClr val="53575C"/>
                  </a:gs>
                  <a:gs pos="88000">
                    <a:srgbClr val="C5C7CA"/>
                  </a:gs>
                </a:gsLst>
                <a:lin ang="5400000"/>
              </a:gradFill>
              <a:effectLst>
                <a:glow rad="101600">
                  <a:schemeClr val="accent4">
                    <a:satMod val="175000"/>
                    <a:alpha val="40000"/>
                  </a:schemeClr>
                </a:glow>
              </a:effectLst>
            </a:endParaRPr>
          </a:p>
        </p:txBody>
      </p:sp>
      <p:sp>
        <p:nvSpPr>
          <p:cNvPr id="7" name="文本框 6"/>
          <p:cNvSpPr txBox="1"/>
          <p:nvPr/>
        </p:nvSpPr>
        <p:spPr>
          <a:xfrm>
            <a:off x="109855" y="1294130"/>
            <a:ext cx="10981690" cy="4399915"/>
          </a:xfrm>
          <a:prstGeom prst="rect">
            <a:avLst/>
          </a:prstGeom>
          <a:noFill/>
        </p:spPr>
        <p:txBody>
          <a:bodyPr wrap="square" rtlCol="0">
            <a:spAutoFit/>
          </a:bodyPr>
          <a:p>
            <a:r>
              <a:rPr lang="en-US" altLang="zh-CN" sz="2800">
                <a:solidFill>
                  <a:schemeClr val="tx1"/>
                </a:solidFill>
                <a:uFillTx/>
              </a:rPr>
              <a:t>To Tea drinking, the first and formost pleasure derived from drinking tea is “cleansing.” </a:t>
            </a:r>
            <a:endParaRPr lang="en-US" altLang="zh-CN" sz="2800">
              <a:solidFill>
                <a:schemeClr val="tx1"/>
              </a:solidFill>
              <a:uFillTx/>
            </a:endParaRPr>
          </a:p>
          <a:p>
            <a:r>
              <a:rPr lang="en-US" altLang="zh-CN" sz="2800">
                <a:solidFill>
                  <a:schemeClr val="tx1"/>
                </a:solidFill>
                <a:uFillTx/>
              </a:rPr>
              <a:t>Tea prefers to grow on in clean places. The cleaner a place, the better the quality of the tea it nurtures. </a:t>
            </a:r>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p:txBody>
      </p:sp>
      <p:pic>
        <p:nvPicPr>
          <p:cNvPr id="8" name="图片 7"/>
          <p:cNvPicPr>
            <a:picLocks noChangeAspect="1"/>
          </p:cNvPicPr>
          <p:nvPr/>
        </p:nvPicPr>
        <p:blipFill>
          <a:blip r:embed="rId1"/>
          <a:stretch>
            <a:fillRect/>
          </a:stretch>
        </p:blipFill>
        <p:spPr>
          <a:xfrm>
            <a:off x="7805420" y="2897505"/>
            <a:ext cx="2095500" cy="3076575"/>
          </a:xfrm>
          <a:prstGeom prst="rect">
            <a:avLst/>
          </a:prstGeom>
        </p:spPr>
      </p:pic>
      <p:pic>
        <p:nvPicPr>
          <p:cNvPr id="9" name="图片 8"/>
          <p:cNvPicPr>
            <a:picLocks noChangeAspect="1"/>
          </p:cNvPicPr>
          <p:nvPr/>
        </p:nvPicPr>
        <p:blipFill>
          <a:blip r:embed="rId2"/>
          <a:stretch>
            <a:fillRect/>
          </a:stretch>
        </p:blipFill>
        <p:spPr>
          <a:xfrm>
            <a:off x="301625" y="3627755"/>
            <a:ext cx="6283960" cy="2698115"/>
          </a:xfrm>
          <a:prstGeom prst="rect">
            <a:avLst/>
          </a:prstGeom>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Ways of Savoring Tea </a:t>
            </a:r>
            <a:endParaRPr lang="en-US" altLang="zh-CN"/>
          </a:p>
        </p:txBody>
      </p:sp>
      <p:sp>
        <p:nvSpPr>
          <p:cNvPr id="5" name="内容占位符 4"/>
          <p:cNvSpPr/>
          <p:nvPr>
            <p:ph idx="1"/>
          </p:nvPr>
        </p:nvSpPr>
        <p:spPr/>
        <p:txBody>
          <a:bodyPr>
            <a:normAutofit lnSpcReduction="20000"/>
          </a:bodyPr>
          <a:p>
            <a:r>
              <a:rPr lang="en-US" altLang="zh-CN"/>
              <a:t>The Chinese attach great importance to the water, tea leaves, tea set, and fire, when making and drinking tea. </a:t>
            </a:r>
            <a:endParaRPr lang="en-US" altLang="zh-CN"/>
          </a:p>
          <a:p>
            <a:pPr>
              <a:buFont typeface="Arial" panose="020B0704020202020204" pitchFamily="34" charset="0"/>
              <a:buChar char="•"/>
            </a:pPr>
            <a:r>
              <a:rPr lang="en-US" altLang="zh-CN" sz="2400"/>
              <a:t>Prepare Tea Set</a:t>
            </a:r>
            <a:endParaRPr lang="en-US" altLang="zh-CN" sz="2400"/>
          </a:p>
          <a:p>
            <a:pPr>
              <a:buFont typeface="Arial" panose="020B0704020202020204" pitchFamily="34" charset="0"/>
              <a:buChar char="•"/>
            </a:pPr>
            <a:r>
              <a:rPr lang="en-US" altLang="zh-CN" sz="2400"/>
              <a:t>Rinse Teapot and Teacups</a:t>
            </a:r>
            <a:endParaRPr lang="en-US" altLang="zh-CN" sz="2400"/>
          </a:p>
          <a:p>
            <a:pPr>
              <a:buFont typeface="Arial" panose="020B0704020202020204" pitchFamily="34" charset="0"/>
              <a:buChar char="•"/>
            </a:pPr>
            <a:r>
              <a:rPr lang="en-US" altLang="zh-CN" sz="2400"/>
              <a:t>Heat Water</a:t>
            </a:r>
            <a:endParaRPr lang="en-US" altLang="zh-CN" sz="2400"/>
          </a:p>
          <a:p>
            <a:pPr>
              <a:buFont typeface="Arial" panose="020B0704020202020204" pitchFamily="34" charset="0"/>
              <a:buChar char="•"/>
            </a:pPr>
            <a:r>
              <a:rPr lang="en-US" altLang="zh-CN" sz="2400"/>
              <a:t>Put Tea Leaves into Teapot</a:t>
            </a:r>
            <a:endParaRPr lang="en-US" altLang="zh-CN" sz="2400"/>
          </a:p>
          <a:p>
            <a:pPr>
              <a:buFont typeface="Arial" panose="020B0704020202020204" pitchFamily="34" charset="0"/>
              <a:buChar char="•"/>
            </a:pPr>
            <a:r>
              <a:rPr lang="en-US" altLang="zh-CN" sz="2400"/>
              <a:t>Wash Tea Leaves</a:t>
            </a:r>
            <a:endParaRPr lang="en-US" altLang="zh-CN" sz="2400"/>
          </a:p>
          <a:p>
            <a:pPr>
              <a:buFont typeface="Arial" panose="020B0704020202020204" pitchFamily="34" charset="0"/>
              <a:buChar char="•"/>
            </a:pPr>
            <a:r>
              <a:rPr lang="en-US" altLang="zh-CN" sz="2400"/>
              <a:t>Brew Tea</a:t>
            </a:r>
            <a:endParaRPr lang="en-US" altLang="zh-CN" sz="2400"/>
          </a:p>
          <a:p>
            <a:pPr>
              <a:buFont typeface="Arial" panose="020B0704020202020204" pitchFamily="34" charset="0"/>
              <a:buChar char="•"/>
            </a:pPr>
            <a:r>
              <a:rPr lang="en-US" altLang="zh-CN" sz="2400"/>
              <a:t>Pour Tea Soup into Tea Cups</a:t>
            </a:r>
            <a:endParaRPr lang="en-US" altLang="zh-CN" sz="2400"/>
          </a:p>
          <a:p>
            <a:pPr>
              <a:buFont typeface="Arial" panose="020B0704020202020204" pitchFamily="34" charset="0"/>
              <a:buChar char="•"/>
            </a:pPr>
            <a:r>
              <a:rPr lang="en-US" altLang="zh-CN" sz="2400"/>
              <a:t>Offer Tea Cups</a:t>
            </a:r>
            <a:endParaRPr lang="en-US" altLang="zh-CN" sz="2400"/>
          </a:p>
          <a:p>
            <a:pPr>
              <a:buFont typeface="Arial" panose="020B0704020202020204" pitchFamily="34" charset="0"/>
              <a:buChar char="•"/>
            </a:pPr>
            <a:r>
              <a:rPr lang="en-US" altLang="zh-CN" sz="2400"/>
              <a:t>Smell and then Sip Tea</a:t>
            </a:r>
            <a:endParaRPr lang="en-US" altLang="zh-CN" sz="2400"/>
          </a:p>
        </p:txBody>
      </p:sp>
    </p:spTree>
  </p:cSld>
  <p:clrMapOvr>
    <a:masterClrMapping/>
  </p:clrMapOvr>
  <p:transition>
    <p:wheel spokes="4"/>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7541895" y="4427855"/>
            <a:ext cx="3457575" cy="2371725"/>
          </a:xfrm>
          <a:prstGeom prst="rect">
            <a:avLst/>
          </a:prstGeom>
        </p:spPr>
      </p:pic>
      <p:sp>
        <p:nvSpPr>
          <p:cNvPr id="2" name="标题 1"/>
          <p:cNvSpPr>
            <a:spLocks noGrp="1"/>
          </p:cNvSpPr>
          <p:nvPr>
            <p:ph type="title"/>
          </p:nvPr>
        </p:nvSpPr>
        <p:spPr/>
        <p:txBody>
          <a:bodyPr>
            <a:normAutofit/>
          </a:bodyPr>
          <a:p>
            <a:r>
              <a:rPr lang="en-US" altLang="zh-CN"/>
              <a:t>Four Elements should be observed</a:t>
            </a:r>
            <a:endParaRPr lang="en-US" altLang="zh-CN"/>
          </a:p>
        </p:txBody>
      </p:sp>
      <p:sp>
        <p:nvSpPr>
          <p:cNvPr id="3" name="内容占位符 2"/>
          <p:cNvSpPr>
            <a:spLocks noGrp="1"/>
          </p:cNvSpPr>
          <p:nvPr>
            <p:ph idx="1"/>
          </p:nvPr>
        </p:nvSpPr>
        <p:spPr/>
        <p:txBody>
          <a:bodyPr/>
          <a:p>
            <a:pPr marL="0" indent="0">
              <a:buNone/>
            </a:pPr>
            <a:r>
              <a:rPr lang="en-US" altLang="zh-CN"/>
              <a:t>Different tea have different colors, such as black tea, green tea, oolong tea, white tea ( leaves with fine and soft white hair), and dark tea.</a:t>
            </a:r>
            <a:endParaRPr lang="en-US" altLang="zh-CN"/>
          </a:p>
          <a:p>
            <a:pPr marL="0" indent="0">
              <a:buNone/>
            </a:pPr>
            <a:r>
              <a:rPr lang="en-US" altLang="zh-CN"/>
              <a:t> </a:t>
            </a:r>
            <a:endParaRPr lang="en-US" altLang="zh-CN"/>
          </a:p>
        </p:txBody>
      </p:sp>
      <p:sp>
        <p:nvSpPr>
          <p:cNvPr id="10" name="文本框 9"/>
          <p:cNvSpPr txBox="1"/>
          <p:nvPr/>
        </p:nvSpPr>
        <p:spPr>
          <a:xfrm>
            <a:off x="2520950" y="6339205"/>
            <a:ext cx="4870450" cy="460375"/>
          </a:xfrm>
          <a:prstGeom prst="rect">
            <a:avLst/>
          </a:prstGeom>
          <a:noFill/>
        </p:spPr>
        <p:txBody>
          <a:bodyPr wrap="square" rtlCol="0">
            <a:spAutoFit/>
          </a:bodyPr>
          <a:p>
            <a:r>
              <a:rPr lang="en-US" altLang="zh-CN" sz="2400">
                <a:solidFill>
                  <a:schemeClr val="tx1"/>
                </a:solidFill>
                <a:uFillTx/>
              </a:rPr>
              <a:t>International friends at a tea party </a:t>
            </a:r>
            <a:endParaRPr lang="en-US" altLang="zh-CN" sz="2400">
              <a:solidFill>
                <a:schemeClr val="tx1"/>
              </a:solidFill>
              <a:uFillTx/>
            </a:endParaRPr>
          </a:p>
        </p:txBody>
      </p:sp>
      <p:sp>
        <p:nvSpPr>
          <p:cNvPr id="9" name="文本框 8"/>
          <p:cNvSpPr txBox="1"/>
          <p:nvPr/>
        </p:nvSpPr>
        <p:spPr>
          <a:xfrm>
            <a:off x="838200" y="3044190"/>
            <a:ext cx="10161270" cy="1383665"/>
          </a:xfrm>
          <a:prstGeom prst="rect">
            <a:avLst/>
          </a:prstGeom>
          <a:noFill/>
        </p:spPr>
        <p:txBody>
          <a:bodyPr wrap="square" rtlCol="0">
            <a:spAutoFit/>
          </a:bodyPr>
          <a:p>
            <a:r>
              <a:rPr lang="en-US" altLang="zh-CN" sz="2800">
                <a:solidFill>
                  <a:schemeClr val="tx1"/>
                </a:solidFill>
                <a:uFillTx/>
              </a:rPr>
              <a:t>Fine tea is a combination of color, aroma, taste, and form, and requires patience to be well appreciated. Therefore, Chinese speak of “savoring tea,” instead of “drinking tea”.</a:t>
            </a:r>
            <a:endParaRPr lang="en-US" altLang="zh-CN" sz="2800">
              <a:solidFill>
                <a:schemeClr val="tx1"/>
              </a:solidFill>
              <a:uFillTx/>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728085" y="4398645"/>
            <a:ext cx="4729480" cy="2403475"/>
          </a:xfrm>
          <a:prstGeom prst="rect">
            <a:avLst/>
          </a:prstGeom>
        </p:spPr>
      </p:pic>
      <p:sp>
        <p:nvSpPr>
          <p:cNvPr id="2" name="标题 1"/>
          <p:cNvSpPr>
            <a:spLocks noGrp="1"/>
          </p:cNvSpPr>
          <p:nvPr>
            <p:ph type="title"/>
          </p:nvPr>
        </p:nvSpPr>
        <p:spPr/>
        <p:txBody>
          <a:bodyPr/>
          <a:p>
            <a:r>
              <a:rPr lang="en-US" altLang="zh-CN"/>
              <a:t>Tea Drinking and Folk Customs </a:t>
            </a:r>
            <a:endParaRPr lang="en-US" altLang="zh-CN"/>
          </a:p>
        </p:txBody>
      </p:sp>
      <p:sp>
        <p:nvSpPr>
          <p:cNvPr id="3" name="内容占位符 2"/>
          <p:cNvSpPr>
            <a:spLocks noGrp="1"/>
          </p:cNvSpPr>
          <p:nvPr>
            <p:ph idx="1"/>
          </p:nvPr>
        </p:nvSpPr>
        <p:spPr/>
        <p:txBody>
          <a:bodyPr/>
          <a:p>
            <a:pPr marL="0" indent="0">
              <a:buNone/>
            </a:pPr>
            <a:r>
              <a:rPr lang="en-US" altLang="zh-CN"/>
              <a:t>Many Chinese folk customs are related to tea, such as the wedding ceremony. Tea trees grow out of seeds, and cannot be moved, so newlyweds customarily plant tea seeds to symbolize their devotion to love. The engagement ceremony is called a “tea ceremony” in China, which is still popular in some place. </a:t>
            </a:r>
            <a:endParaRPr lang="en-US" altLang="zh-CN"/>
          </a:p>
          <a:p>
            <a:pPr marL="0" indent="0">
              <a:buNone/>
            </a:pPr>
            <a:r>
              <a:rPr lang="zh-CN" altLang="en-US"/>
              <a:t>女子受聘称</a:t>
            </a:r>
            <a:r>
              <a:rPr lang="en-US" altLang="zh-CN"/>
              <a:t>“</a:t>
            </a:r>
            <a:r>
              <a:rPr lang="zh-CN" altLang="en-US"/>
              <a:t>吃茶</a:t>
            </a:r>
            <a:r>
              <a:rPr lang="en-US" altLang="zh-CN"/>
              <a:t>”</a:t>
            </a:r>
            <a:r>
              <a:rPr lang="zh-CN" altLang="en-US"/>
              <a:t>。订婚、结婚被称为</a:t>
            </a:r>
            <a:r>
              <a:rPr lang="en-US" altLang="zh-CN"/>
              <a:t>“</a:t>
            </a:r>
            <a:r>
              <a:rPr lang="zh-CN" altLang="en-US"/>
              <a:t>受茶</a:t>
            </a:r>
            <a:r>
              <a:rPr lang="en-US" altLang="zh-CN"/>
              <a:t>”</a:t>
            </a:r>
            <a:r>
              <a:rPr lang="zh-CN" altLang="en-US"/>
              <a:t>，订婚的定金被称为</a:t>
            </a:r>
            <a:r>
              <a:rPr lang="en-US" altLang="zh-CN"/>
              <a:t>“</a:t>
            </a:r>
            <a:r>
              <a:rPr lang="zh-CN" altLang="en-US"/>
              <a:t>茶金</a:t>
            </a:r>
            <a:r>
              <a:rPr lang="en-US" altLang="zh-CN"/>
              <a:t>”</a:t>
            </a:r>
            <a:r>
              <a:rPr lang="zh-CN" altLang="en-US"/>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3451</Words>
  <Application>WPS 文字</Application>
  <PresentationFormat>宽屏</PresentationFormat>
  <Paragraphs>114</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方正书宋_GBK</vt:lpstr>
      <vt:lpstr>Wingdings</vt:lpstr>
      <vt:lpstr>Apple Chancery Chancery</vt:lpstr>
      <vt:lpstr>Calibri</vt:lpstr>
      <vt:lpstr>Helvetica Neue</vt:lpstr>
      <vt:lpstr>宋体</vt:lpstr>
      <vt:lpstr>汉仪书宋二KW</vt:lpstr>
      <vt:lpstr>微软雅黑</vt:lpstr>
      <vt:lpstr>汉仪旗黑</vt:lpstr>
      <vt:lpstr>Arial Unicode MS</vt:lpstr>
      <vt:lpstr>Calibri Light</vt:lpstr>
      <vt:lpstr>Wingdings</vt:lpstr>
      <vt:lpstr>宋体-简</vt:lpstr>
      <vt:lpstr>Office 主题</vt:lpstr>
      <vt:lpstr>PowerPoint 演示文稿</vt:lpstr>
      <vt:lpstr> History of Tea</vt:lpstr>
      <vt:lpstr>PowerPoint 演示文稿</vt:lpstr>
      <vt:lpstr>Functions of Tea</vt:lpstr>
      <vt:lpstr>茶有“十德”</vt:lpstr>
      <vt:lpstr>Lu Yu, the Tea Saint of China  </vt:lpstr>
      <vt:lpstr>Ways of Savoring Tea </vt:lpstr>
      <vt:lpstr>Four Tenets should be observed</vt:lpstr>
      <vt:lpstr>Tea Drinking and Folk Customs </vt:lpstr>
      <vt:lpstr>Lead a Poetic Life with Tea</vt:lpstr>
      <vt:lpstr>Thank you for your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Susan</dc:creator>
  <cp:lastModifiedBy>Susan</cp:lastModifiedBy>
  <cp:revision>64</cp:revision>
  <dcterms:created xsi:type="dcterms:W3CDTF">2020-10-16T04:01:54Z</dcterms:created>
  <dcterms:modified xsi:type="dcterms:W3CDTF">2020-10-16T04:01:54Z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2052-2.4.0.3944</vt:lpwstr>
  </property>
</Properties>
</file>