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277" r:id="rId3"/>
    <p:sldId id="278" r:id="rId5"/>
    <p:sldId id="279" r:id="rId6"/>
    <p:sldId id="280" r:id="rId7"/>
    <p:sldId id="282" r:id="rId8"/>
    <p:sldId id="296" r:id="rId9"/>
    <p:sldId id="304" r:id="rId10"/>
    <p:sldId id="297" r:id="rId11"/>
    <p:sldId id="281" r:id="rId12"/>
    <p:sldId id="298" r:id="rId13"/>
    <p:sldId id="286" r:id="rId14"/>
    <p:sldId id="299" r:id="rId15"/>
    <p:sldId id="293" r:id="rId16"/>
  </p:sldIdLst>
  <p:sldSz cx="12192000" cy="68580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0404F"/>
    <a:srgbClr val="353C68"/>
    <a:srgbClr val="3F4670"/>
    <a:srgbClr val="33757E"/>
    <a:srgbClr val="62A19F"/>
    <a:srgbClr val="D394B8"/>
    <a:srgbClr val="1B5087"/>
    <a:srgbClr val="0563AA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93"/>
        <p:guide pos="384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1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762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763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764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1048756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57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endParaRPr lang="zh-CN" altLang="en-US"/>
          </a:p>
        </p:txBody>
      </p:sp>
      <p:sp>
        <p:nvSpPr>
          <p:cNvPr id="1048758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59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1048760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0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3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048704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048705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6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707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27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8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29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3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4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15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717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718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9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0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731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48732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33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34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736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737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738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39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40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742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048743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744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1048745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746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47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48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048709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0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1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1048750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1048751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48752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753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1048754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048722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723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24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5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581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2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7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4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5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6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8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文本框 3"/>
          <p:cNvSpPr txBox="1"/>
          <p:nvPr/>
        </p:nvSpPr>
        <p:spPr>
          <a:xfrm rot="16200000">
            <a:off x="8529955" y="189230"/>
            <a:ext cx="3137535" cy="52508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en-US" altLang="zh-CN" sz="9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如风似月行楷" panose="02010600010101010101" charset="-122"/>
                <a:cs typeface="Times New Roman" panose="02020603050405020304" charset="0"/>
              </a:rPr>
              <a:t>Chinese movie</a:t>
            </a:r>
            <a:endParaRPr lang="en-US" altLang="zh-CN" sz="9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如风似月行楷" panose="02010600010101010101" charset="-122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C68">
            <a:alpha val="95000"/>
          </a:srgbClr>
        </a:solidFill>
        <a:effectLst/>
      </p:bgPr>
    </p:bg>
    <p:spTree>
      <p:nvGrpSpPr>
        <p:cNvPr id="53" name=""/>
        <p:cNvGrpSpPr/>
        <p:nvPr/>
      </p:nvGrpSpPr>
      <p:grpSpPr/>
      <p:cxnSp>
        <p:nvCxnSpPr>
          <p:cNvPr id="3145736" name="直接连接符 7"/>
          <p:cNvCxnSpPr/>
          <p:nvPr/>
        </p:nvCxnSpPr>
        <p:spPr>
          <a:xfrm>
            <a:off x="6532880" y="6646545"/>
            <a:ext cx="5440045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7" name="直接连接符 10"/>
          <p:cNvCxnSpPr/>
          <p:nvPr/>
        </p:nvCxnSpPr>
        <p:spPr>
          <a:xfrm>
            <a:off x="217805" y="234950"/>
            <a:ext cx="117671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8" name="直接连接符 11"/>
          <p:cNvCxnSpPr/>
          <p:nvPr/>
        </p:nvCxnSpPr>
        <p:spPr>
          <a:xfrm>
            <a:off x="11984990" y="222885"/>
            <a:ext cx="0" cy="64236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9" name="直接连接符 13"/>
          <p:cNvCxnSpPr/>
          <p:nvPr/>
        </p:nvCxnSpPr>
        <p:spPr>
          <a:xfrm>
            <a:off x="219075" y="217170"/>
            <a:ext cx="0" cy="64236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18"/>
          <p:cNvGrpSpPr/>
          <p:nvPr/>
        </p:nvGrpSpPr>
        <p:grpSpPr>
          <a:xfrm>
            <a:off x="217805" y="229235"/>
            <a:ext cx="11767185" cy="6511290"/>
            <a:chOff x="343" y="361"/>
            <a:chExt cx="18531" cy="10254"/>
          </a:xfrm>
        </p:grpSpPr>
        <p:sp>
          <p:nvSpPr>
            <p:cNvPr id="1048613" name="文本框 8"/>
            <p:cNvSpPr txBox="1"/>
            <p:nvPr/>
          </p:nvSpPr>
          <p:spPr>
            <a:xfrm>
              <a:off x="8912" y="10084"/>
              <a:ext cx="13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如风似月行楷" panose="02010600010101010101" charset="-122"/>
                  <a:ea typeface="如风似月行楷" panose="02010600010101010101" charset="-122"/>
                  <a:cs typeface="如风似月行楷" panose="02010600010101010101" charset="-122"/>
                </a:rPr>
                <a:t>1</a:t>
              </a:r>
              <a:endParaRPr lang="en-US" altLang="zh-CN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如风似月行楷" panose="02010600010101010101" charset="-122"/>
                <a:ea typeface="如风似月行楷" panose="02010600010101010101" charset="-122"/>
                <a:cs typeface="如风似月行楷" panose="02010600010101010101" charset="-122"/>
              </a:endParaRPr>
            </a:p>
          </p:txBody>
        </p:sp>
        <p:cxnSp>
          <p:nvCxnSpPr>
            <p:cNvPr id="3145740" name="直接连接符 12"/>
            <p:cNvCxnSpPr/>
            <p:nvPr/>
          </p:nvCxnSpPr>
          <p:spPr>
            <a:xfrm>
              <a:off x="345" y="10467"/>
              <a:ext cx="8567" cy="0"/>
            </a:xfrm>
            <a:prstGeom prst="line">
              <a:avLst/>
            </a:prstGeom>
            <a:ln w="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1" name="直接连接符 14"/>
            <p:cNvCxnSpPr/>
            <p:nvPr/>
          </p:nvCxnSpPr>
          <p:spPr>
            <a:xfrm>
              <a:off x="10288" y="10467"/>
              <a:ext cx="8567" cy="0"/>
            </a:xfrm>
            <a:prstGeom prst="line">
              <a:avLst/>
            </a:prstGeom>
            <a:ln w="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2" name="直接连接符 15"/>
            <p:cNvCxnSpPr/>
            <p:nvPr/>
          </p:nvCxnSpPr>
          <p:spPr>
            <a:xfrm>
              <a:off x="343" y="370"/>
              <a:ext cx="1853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3" name="直接连接符 17"/>
            <p:cNvCxnSpPr/>
            <p:nvPr/>
          </p:nvCxnSpPr>
          <p:spPr>
            <a:xfrm>
              <a:off x="345" y="361"/>
              <a:ext cx="0" cy="101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" name="文本框 0"/>
          <p:cNvSpPr txBox="1"/>
          <p:nvPr/>
        </p:nvSpPr>
        <p:spPr>
          <a:xfrm>
            <a:off x="885825" y="608965"/>
            <a:ext cx="4153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Taiwan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Movies</a:t>
            </a:r>
            <a:endParaRPr lang="zh-CN" alt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47520" y="1634490"/>
            <a:ext cx="784606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Taiwan films are characterized by an emphasis on directorial style, a preference for non-star actors, a love of live action, a close adherence to the realities of society,  and a filming style that is aesthetically pleasing and very artistic.</a:t>
            </a:r>
            <a:endParaRPr lang="zh-CN" altLang="en-US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4580" y="1266190"/>
            <a:ext cx="1021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Features: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3485" y="5648325"/>
            <a:ext cx="2240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《我们的少女时代》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24475" y="5648325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《饮食男女》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75345" y="5648325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《卧虎藏龙》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2420" y="3373755"/>
            <a:ext cx="1502410" cy="21475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370" y="3018155"/>
            <a:ext cx="1698625" cy="24669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385" y="2981960"/>
            <a:ext cx="1800860" cy="2539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84000"/>
          </a:blip>
          <a:stretch>
            <a:fillRect/>
          </a:stretch>
        </a:blipFill>
        <a:effectLst/>
      </p:bgPr>
    </p:bg>
    <p:spTree>
      <p:nvGrpSpPr>
        <p:cNvPr id="79" name=""/>
        <p:cNvGrpSpPr/>
        <p:nvPr/>
      </p:nvGrpSpPr>
      <p:grpSpPr/>
      <p:sp>
        <p:nvSpPr>
          <p:cNvPr id="1048651" name="矩形 2"/>
          <p:cNvSpPr/>
          <p:nvPr/>
        </p:nvSpPr>
        <p:spPr>
          <a:xfrm>
            <a:off x="1154430" y="611505"/>
            <a:ext cx="9883140" cy="5634990"/>
          </a:xfrm>
          <a:prstGeom prst="rect">
            <a:avLst/>
          </a:prstGeom>
          <a:solidFill>
            <a:srgbClr val="353C68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52" name="文本框 3"/>
          <p:cNvSpPr txBox="1"/>
          <p:nvPr/>
        </p:nvSpPr>
        <p:spPr>
          <a:xfrm>
            <a:off x="4226560" y="3524885"/>
            <a:ext cx="44507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chemeClr val="bg1"/>
                </a:solidFill>
                <a:latin typeface="Times New Roman" panose="02020603050405020304" charset="0"/>
                <a:ea typeface="如风似月行楷" panose="02010600010101010101" charset="-122"/>
                <a:cs typeface="Times New Roman" panose="02020603050405020304" charset="0"/>
              </a:rPr>
              <a:t>Movies Award</a:t>
            </a:r>
            <a:endParaRPr lang="en-US" altLang="zh-CN" sz="5400">
              <a:solidFill>
                <a:schemeClr val="bg1"/>
              </a:solidFill>
              <a:latin typeface="Times New Roman" panose="02020603050405020304" charset="0"/>
              <a:ea typeface="如风似月行楷" panose="02010600010101010101" charset="-122"/>
              <a:cs typeface="Times New Roman" panose="02020603050405020304" charset="0"/>
            </a:endParaRPr>
          </a:p>
        </p:txBody>
      </p:sp>
      <p:grpSp>
        <p:nvGrpSpPr>
          <p:cNvPr id="80" name="组合 30"/>
          <p:cNvGrpSpPr/>
          <p:nvPr/>
        </p:nvGrpSpPr>
        <p:grpSpPr>
          <a:xfrm>
            <a:off x="4157980" y="879475"/>
            <a:ext cx="3878580" cy="2646045"/>
            <a:chOff x="5623" y="1384"/>
            <a:chExt cx="6108" cy="4167"/>
          </a:xfrm>
        </p:grpSpPr>
        <p:sp>
          <p:nvSpPr>
            <p:cNvPr id="1048654" name="文本框 1"/>
            <p:cNvSpPr txBox="1"/>
            <p:nvPr/>
          </p:nvSpPr>
          <p:spPr>
            <a:xfrm>
              <a:off x="7470" y="1384"/>
              <a:ext cx="4261" cy="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如风似月行楷" panose="02010600010101010101" charset="-122"/>
                  <a:ea typeface="如风似月行楷" panose="02010600010101010101" charset="-122"/>
                </a:rPr>
                <a:t>3</a:t>
              </a:r>
              <a:endParaRPr lang="en-US" altLang="zh-CN" sz="1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如风似月行楷" panose="02010600010101010101" charset="-122"/>
                <a:ea typeface="如风似月行楷" panose="02010600010101010101" charset="-122"/>
              </a:endParaRPr>
            </a:p>
          </p:txBody>
        </p:sp>
        <p:pic>
          <p:nvPicPr>
            <p:cNvPr id="2097164" name="图片 7" descr="9082cc13216bc21cbfba3b0703e8e732"/>
            <p:cNvPicPr>
              <a:picLocks noChangeAspect="1"/>
            </p:cNvPicPr>
            <p:nvPr/>
          </p:nvPicPr>
          <p:blipFill>
            <a:blip r:embed="rId2">
              <a:lum bright="18000"/>
            </a:blip>
            <a:stretch>
              <a:fillRect/>
            </a:stretch>
          </p:blipFill>
          <p:spPr>
            <a:xfrm>
              <a:off x="5623" y="2677"/>
              <a:ext cx="1587" cy="1581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C68">
            <a:alpha val="95000"/>
          </a:srgbClr>
        </a:solidFill>
        <a:effectLst/>
      </p:bgPr>
    </p:bg>
    <p:spTree>
      <p:nvGrpSpPr>
        <p:cNvPr id="68" name=""/>
        <p:cNvGrpSpPr/>
        <p:nvPr/>
      </p:nvGrpSpPr>
      <p:grpSpPr/>
      <p:cxnSp>
        <p:nvCxnSpPr>
          <p:cNvPr id="3145760" name="直接连接符 7"/>
          <p:cNvCxnSpPr/>
          <p:nvPr/>
        </p:nvCxnSpPr>
        <p:spPr>
          <a:xfrm>
            <a:off x="6532880" y="6646545"/>
            <a:ext cx="5440045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1" name="直接连接符 10"/>
          <p:cNvCxnSpPr/>
          <p:nvPr/>
        </p:nvCxnSpPr>
        <p:spPr>
          <a:xfrm>
            <a:off x="217805" y="234950"/>
            <a:ext cx="117671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2" name="直接连接符 11"/>
          <p:cNvCxnSpPr/>
          <p:nvPr/>
        </p:nvCxnSpPr>
        <p:spPr>
          <a:xfrm>
            <a:off x="11984990" y="222885"/>
            <a:ext cx="0" cy="64236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3" name="直接连接符 13"/>
          <p:cNvCxnSpPr/>
          <p:nvPr/>
        </p:nvCxnSpPr>
        <p:spPr>
          <a:xfrm>
            <a:off x="219075" y="229235"/>
            <a:ext cx="0" cy="64236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组合 18"/>
          <p:cNvGrpSpPr/>
          <p:nvPr/>
        </p:nvGrpSpPr>
        <p:grpSpPr>
          <a:xfrm>
            <a:off x="217805" y="234950"/>
            <a:ext cx="11767185" cy="6505575"/>
            <a:chOff x="343" y="370"/>
            <a:chExt cx="18531" cy="10245"/>
          </a:xfrm>
        </p:grpSpPr>
        <p:sp>
          <p:nvSpPr>
            <p:cNvPr id="1048641" name="文本框 8"/>
            <p:cNvSpPr txBox="1"/>
            <p:nvPr/>
          </p:nvSpPr>
          <p:spPr>
            <a:xfrm>
              <a:off x="8912" y="10084"/>
              <a:ext cx="13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如风似月行楷" panose="02010600010101010101" charset="-122"/>
                  <a:ea typeface="如风似月行楷" panose="02010600010101010101" charset="-122"/>
                  <a:cs typeface="如风似月行楷" panose="02010600010101010101" charset="-122"/>
                </a:rPr>
                <a:t>3</a:t>
              </a:r>
              <a:endParaRPr lang="en-US" altLang="zh-CN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如风似月行楷" panose="02010600010101010101" charset="-122"/>
                <a:ea typeface="如风似月行楷" panose="02010600010101010101" charset="-122"/>
                <a:cs typeface="如风似月行楷" panose="02010600010101010101" charset="-122"/>
              </a:endParaRPr>
            </a:p>
          </p:txBody>
        </p:sp>
        <p:cxnSp>
          <p:nvCxnSpPr>
            <p:cNvPr id="3145764" name="直接连接符 12"/>
            <p:cNvCxnSpPr/>
            <p:nvPr/>
          </p:nvCxnSpPr>
          <p:spPr>
            <a:xfrm>
              <a:off x="345" y="10467"/>
              <a:ext cx="8567" cy="0"/>
            </a:xfrm>
            <a:prstGeom prst="line">
              <a:avLst/>
            </a:prstGeom>
            <a:ln w="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65" name="直接连接符 14"/>
            <p:cNvCxnSpPr/>
            <p:nvPr/>
          </p:nvCxnSpPr>
          <p:spPr>
            <a:xfrm>
              <a:off x="10288" y="10467"/>
              <a:ext cx="8567" cy="0"/>
            </a:xfrm>
            <a:prstGeom prst="line">
              <a:avLst/>
            </a:prstGeom>
            <a:ln w="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66" name="直接连接符 15"/>
            <p:cNvCxnSpPr/>
            <p:nvPr/>
          </p:nvCxnSpPr>
          <p:spPr>
            <a:xfrm>
              <a:off x="343" y="370"/>
              <a:ext cx="1853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" name="文本框 0"/>
          <p:cNvSpPr txBox="1"/>
          <p:nvPr/>
        </p:nvSpPr>
        <p:spPr>
          <a:xfrm>
            <a:off x="1373505" y="3128645"/>
            <a:ext cx="19113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中国电影金鸡奖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8995" y="300990"/>
            <a:ext cx="32696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Movie Awards</a:t>
            </a:r>
            <a:endParaRPr lang="zh-CN" altLang="en-US" sz="32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05535" y="2821305"/>
            <a:ext cx="23463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Golden Rooster Award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02785" y="282130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Hundred Flowers Award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79010" y="3189605"/>
            <a:ext cx="19869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大众电影百花奖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08365" y="312864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中国电影华表奖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31421" t="2921" r="23978" b="159"/>
          <a:stretch>
            <a:fillRect/>
          </a:stretch>
        </p:blipFill>
        <p:spPr>
          <a:xfrm>
            <a:off x="5290820" y="520700"/>
            <a:ext cx="778510" cy="22167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333740" y="282130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Huabiao Film Awards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30549" t="9894" r="29443" b="7624"/>
          <a:stretch>
            <a:fillRect/>
          </a:stretch>
        </p:blipFill>
        <p:spPr>
          <a:xfrm>
            <a:off x="9004300" y="641985"/>
            <a:ext cx="845185" cy="20751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5535" y="564451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Hong Kong Film Awards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16380" y="6012815"/>
            <a:ext cx="19348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香港电影金像奖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l="30438" t="10898" r="30125" b="14992"/>
          <a:stretch>
            <a:fillRect/>
          </a:stretch>
        </p:blipFill>
        <p:spPr>
          <a:xfrm>
            <a:off x="1976755" y="3496945"/>
            <a:ext cx="603250" cy="22237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918075" y="601281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华语电影传媒大奖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644515"/>
            <a:ext cx="29546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Chinese Film Media Awards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rcRect l="14000" t="6237" r="8617" b="8857"/>
          <a:stretch>
            <a:fillRect/>
          </a:stretch>
        </p:blipFill>
        <p:spPr>
          <a:xfrm>
            <a:off x="5256530" y="3601085"/>
            <a:ext cx="1031240" cy="20154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665845" y="6012815"/>
            <a:ext cx="18757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台湾电影金马奖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51215" y="564451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Golden Horse Awards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4630" y="3601085"/>
            <a:ext cx="998220" cy="19780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rcRect l="33615" r="32525"/>
          <a:stretch>
            <a:fillRect/>
          </a:stretch>
        </p:blipFill>
        <p:spPr>
          <a:xfrm>
            <a:off x="1850390" y="826770"/>
            <a:ext cx="677545" cy="200215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文本框 0"/>
          <p:cNvSpPr txBox="1"/>
          <p:nvPr/>
        </p:nvSpPr>
        <p:spPr>
          <a:xfrm>
            <a:off x="8623935" y="1753870"/>
            <a:ext cx="324866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Thank you</a:t>
            </a:r>
            <a:endParaRPr lang="en-US" altLang="zh-CN" sz="8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84000"/>
          </a:blip>
          <a:stretch>
            <a:fillRect/>
          </a:stretch>
        </a:blipFill>
        <a:effectLst/>
      </p:bgPr>
    </p:bg>
    <p:spTree>
      <p:nvGrpSpPr>
        <p:cNvPr id="35" name=""/>
        <p:cNvGrpSpPr/>
        <p:nvPr/>
      </p:nvGrpSpPr>
      <p:grpSpPr/>
      <p:sp>
        <p:nvSpPr>
          <p:cNvPr id="1048591" name="矩形 2"/>
          <p:cNvSpPr/>
          <p:nvPr/>
        </p:nvSpPr>
        <p:spPr>
          <a:xfrm>
            <a:off x="1154430" y="611505"/>
            <a:ext cx="9883140" cy="5634990"/>
          </a:xfrm>
          <a:prstGeom prst="rect">
            <a:avLst/>
          </a:prstGeom>
          <a:solidFill>
            <a:srgbClr val="353C68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01" name="文本框 27"/>
          <p:cNvSpPr txBox="1"/>
          <p:nvPr/>
        </p:nvSpPr>
        <p:spPr>
          <a:xfrm>
            <a:off x="4131310" y="842010"/>
            <a:ext cx="43776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 kern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charset="0"/>
                <a:ea typeface="如风似月行楷" panose="02010600010101010101" charset="-122"/>
                <a:cs typeface="Times New Roman" panose="02020603050405020304" charset="0"/>
              </a:rPr>
              <a:t>C O N T E N T S</a:t>
            </a:r>
            <a:endParaRPr lang="en-US" altLang="zh-CN" sz="4400" b="1" kern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charset="0"/>
              <a:ea typeface="如风似月行楷" panose="0201060001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66540" y="2041525"/>
            <a:ext cx="588899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Brief introduction</a:t>
            </a:r>
            <a:endParaRPr lang="zh-CN" altLang="en-US" sz="4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4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4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Catogories</a:t>
            </a:r>
            <a:endParaRPr lang="en-US" altLang="zh-CN" sz="4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4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4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Movies awards</a:t>
            </a:r>
            <a:endParaRPr lang="en-US" altLang="zh-CN" sz="4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865120" y="2124710"/>
            <a:ext cx="796925" cy="792480"/>
            <a:chOff x="5236" y="3040"/>
            <a:chExt cx="1255" cy="1248"/>
          </a:xfrm>
        </p:grpSpPr>
        <p:pic>
          <p:nvPicPr>
            <p:cNvPr id="2" name="图片 6" descr="f94f6c9cd2df0a2aa0bce0c85abcd7a6"/>
            <p:cNvPicPr>
              <a:picLocks noChangeAspect="1"/>
            </p:cNvPicPr>
            <p:nvPr/>
          </p:nvPicPr>
          <p:blipFill>
            <a:blip r:embed="rId2">
              <a:lum bright="100000"/>
            </a:blip>
            <a:stretch>
              <a:fillRect/>
            </a:stretch>
          </p:blipFill>
          <p:spPr>
            <a:xfrm>
              <a:off x="5236" y="3040"/>
              <a:ext cx="1255" cy="1248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547" y="3156"/>
              <a:ext cx="94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>
                  <a:solidFill>
                    <a:schemeClr val="bg1"/>
                  </a:solidFill>
                </a:rPr>
                <a:t>1</a:t>
              </a:r>
              <a:endParaRPr lang="en-US" altLang="zh-CN" sz="36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5120" y="3537585"/>
            <a:ext cx="796925" cy="792480"/>
            <a:chOff x="5236" y="3040"/>
            <a:chExt cx="1255" cy="1248"/>
          </a:xfrm>
        </p:grpSpPr>
        <p:pic>
          <p:nvPicPr>
            <p:cNvPr id="7" name="图片 6" descr="f94f6c9cd2df0a2aa0bce0c85abcd7a6"/>
            <p:cNvPicPr>
              <a:picLocks noChangeAspect="1"/>
            </p:cNvPicPr>
            <p:nvPr/>
          </p:nvPicPr>
          <p:blipFill>
            <a:blip r:embed="rId2">
              <a:lum bright="100000"/>
            </a:blip>
            <a:stretch>
              <a:fillRect/>
            </a:stretch>
          </p:blipFill>
          <p:spPr>
            <a:xfrm>
              <a:off x="5236" y="3040"/>
              <a:ext cx="1255" cy="124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547" y="3156"/>
              <a:ext cx="94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>
                  <a:solidFill>
                    <a:schemeClr val="bg1"/>
                  </a:solidFill>
                </a:rPr>
                <a:t>2</a:t>
              </a:r>
              <a:endParaRPr lang="en-US" altLang="zh-CN" sz="360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65120" y="4923155"/>
            <a:ext cx="796925" cy="792480"/>
            <a:chOff x="5236" y="3040"/>
            <a:chExt cx="1255" cy="1248"/>
          </a:xfrm>
        </p:grpSpPr>
        <p:pic>
          <p:nvPicPr>
            <p:cNvPr id="10" name="图片 6" descr="f94f6c9cd2df0a2aa0bce0c85abcd7a6"/>
            <p:cNvPicPr>
              <a:picLocks noChangeAspect="1"/>
            </p:cNvPicPr>
            <p:nvPr/>
          </p:nvPicPr>
          <p:blipFill>
            <a:blip r:embed="rId2">
              <a:lum bright="100000"/>
            </a:blip>
            <a:stretch>
              <a:fillRect/>
            </a:stretch>
          </p:blipFill>
          <p:spPr>
            <a:xfrm>
              <a:off x="5236" y="3040"/>
              <a:ext cx="1255" cy="124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547" y="3156"/>
              <a:ext cx="94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>
                  <a:solidFill>
                    <a:schemeClr val="bg1"/>
                  </a:solidFill>
                </a:rPr>
                <a:t>3</a:t>
              </a:r>
              <a:endParaRPr lang="en-US" altLang="zh-CN" sz="3600">
                <a:solidFill>
                  <a:schemeClr val="bg1"/>
                </a:solidFill>
              </a:endParaRPr>
            </a:p>
          </p:txBody>
        </p:sp>
      </p:grp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84000"/>
          </a:blip>
          <a:stretch>
            <a:fillRect/>
          </a:stretch>
        </a:blipFill>
        <a:effectLst/>
      </p:bgPr>
    </p:bg>
    <p:spTree>
      <p:nvGrpSpPr>
        <p:cNvPr id="46" name=""/>
        <p:cNvGrpSpPr/>
        <p:nvPr/>
      </p:nvGrpSpPr>
      <p:grpSpPr/>
      <p:sp>
        <p:nvSpPr>
          <p:cNvPr id="1048602" name="矩形 2"/>
          <p:cNvSpPr/>
          <p:nvPr/>
        </p:nvSpPr>
        <p:spPr>
          <a:xfrm>
            <a:off x="1154430" y="611505"/>
            <a:ext cx="9883140" cy="5634990"/>
          </a:xfrm>
          <a:prstGeom prst="rect">
            <a:avLst/>
          </a:prstGeom>
          <a:solidFill>
            <a:srgbClr val="353C68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03" name="文本框 3"/>
          <p:cNvSpPr txBox="1"/>
          <p:nvPr/>
        </p:nvSpPr>
        <p:spPr>
          <a:xfrm>
            <a:off x="4226560" y="3524885"/>
            <a:ext cx="5290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bg1"/>
                </a:solidFill>
                <a:latin typeface="Times New Roman" panose="02020603050405020304" charset="0"/>
                <a:ea typeface="如风似月行楷" panose="02010600010101010101" charset="-122"/>
                <a:cs typeface="Times New Roman" panose="02020603050405020304" charset="0"/>
              </a:rPr>
              <a:t>Brief introduction</a:t>
            </a:r>
            <a:endParaRPr lang="en-US" altLang="zh-CN" sz="4800">
              <a:solidFill>
                <a:schemeClr val="bg1"/>
              </a:solidFill>
              <a:latin typeface="Times New Roman" panose="02020603050405020304" charset="0"/>
              <a:ea typeface="如风似月行楷" panose="02010600010101010101" charset="-122"/>
              <a:cs typeface="Times New Roman" panose="02020603050405020304" charset="0"/>
            </a:endParaRPr>
          </a:p>
        </p:txBody>
      </p:sp>
      <p:grpSp>
        <p:nvGrpSpPr>
          <p:cNvPr id="47" name="组合 30"/>
          <p:cNvGrpSpPr/>
          <p:nvPr/>
        </p:nvGrpSpPr>
        <p:grpSpPr>
          <a:xfrm>
            <a:off x="4157980" y="879475"/>
            <a:ext cx="3878580" cy="2646045"/>
            <a:chOff x="5623" y="1384"/>
            <a:chExt cx="6108" cy="4167"/>
          </a:xfrm>
        </p:grpSpPr>
        <p:sp>
          <p:nvSpPr>
            <p:cNvPr id="1048605" name="文本框 1"/>
            <p:cNvSpPr txBox="1"/>
            <p:nvPr/>
          </p:nvSpPr>
          <p:spPr>
            <a:xfrm>
              <a:off x="7470" y="1384"/>
              <a:ext cx="4261" cy="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如风似月行楷" panose="02010600010101010101" charset="-122"/>
                  <a:cs typeface="Times New Roman" panose="02020603050405020304" charset="0"/>
                </a:rPr>
                <a:t>1</a:t>
              </a:r>
              <a:endParaRPr lang="en-US" altLang="zh-CN" sz="1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如风似月行楷" panose="02010600010101010101" charset="-122"/>
                <a:cs typeface="Times New Roman" panose="02020603050405020304" charset="0"/>
              </a:endParaRPr>
            </a:p>
          </p:txBody>
        </p:sp>
        <p:pic>
          <p:nvPicPr>
            <p:cNvPr id="2097156" name="图片 7" descr="9082cc13216bc21cbfba3b0703e8e732"/>
            <p:cNvPicPr>
              <a:picLocks noChangeAspect="1"/>
            </p:cNvPicPr>
            <p:nvPr/>
          </p:nvPicPr>
          <p:blipFill>
            <a:blip r:embed="rId2">
              <a:lum bright="18000"/>
            </a:blip>
            <a:stretch>
              <a:fillRect/>
            </a:stretch>
          </p:blipFill>
          <p:spPr>
            <a:xfrm>
              <a:off x="5623" y="2677"/>
              <a:ext cx="1587" cy="1581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C68">
            <a:alpha val="95000"/>
          </a:srgbClr>
        </a:solidFill>
        <a:effectLst/>
      </p:bgPr>
    </p:bg>
    <p:spTree>
      <p:nvGrpSpPr>
        <p:cNvPr id="48" name=""/>
        <p:cNvGrpSpPr/>
        <p:nvPr/>
      </p:nvGrpSpPr>
      <p:grpSpPr/>
      <p:cxnSp>
        <p:nvCxnSpPr>
          <p:cNvPr id="3145728" name="直接连接符 7"/>
          <p:cNvCxnSpPr/>
          <p:nvPr/>
        </p:nvCxnSpPr>
        <p:spPr>
          <a:xfrm>
            <a:off x="6532880" y="6646545"/>
            <a:ext cx="5440045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直接连接符 10"/>
          <p:cNvCxnSpPr/>
          <p:nvPr/>
        </p:nvCxnSpPr>
        <p:spPr>
          <a:xfrm>
            <a:off x="217805" y="234950"/>
            <a:ext cx="117671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0" name="直接连接符 11"/>
          <p:cNvCxnSpPr/>
          <p:nvPr/>
        </p:nvCxnSpPr>
        <p:spPr>
          <a:xfrm>
            <a:off x="11984990" y="222885"/>
            <a:ext cx="0" cy="64236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直接连接符 13"/>
          <p:cNvCxnSpPr/>
          <p:nvPr/>
        </p:nvCxnSpPr>
        <p:spPr>
          <a:xfrm>
            <a:off x="219075" y="217170"/>
            <a:ext cx="0" cy="64236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18"/>
          <p:cNvGrpSpPr/>
          <p:nvPr/>
        </p:nvGrpSpPr>
        <p:grpSpPr>
          <a:xfrm>
            <a:off x="217805" y="217170"/>
            <a:ext cx="11767185" cy="6523355"/>
            <a:chOff x="343" y="342"/>
            <a:chExt cx="18531" cy="10273"/>
          </a:xfrm>
        </p:grpSpPr>
        <p:sp>
          <p:nvSpPr>
            <p:cNvPr id="1048606" name="文本框 8"/>
            <p:cNvSpPr txBox="1"/>
            <p:nvPr/>
          </p:nvSpPr>
          <p:spPr>
            <a:xfrm>
              <a:off x="8912" y="10084"/>
              <a:ext cx="13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如风似月行楷" panose="02010600010101010101" charset="-122"/>
                  <a:ea typeface="如风似月行楷" panose="02010600010101010101" charset="-122"/>
                  <a:cs typeface="如风似月行楷" panose="02010600010101010101" charset="-122"/>
                </a:rPr>
                <a:t>1</a:t>
              </a:r>
              <a:endParaRPr lang="en-US" altLang="zh-CN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如风似月行楷" panose="02010600010101010101" charset="-122"/>
                <a:ea typeface="如风似月行楷" panose="02010600010101010101" charset="-122"/>
                <a:cs typeface="如风似月行楷" panose="02010600010101010101" charset="-122"/>
              </a:endParaRPr>
            </a:p>
          </p:txBody>
        </p:sp>
        <p:cxnSp>
          <p:nvCxnSpPr>
            <p:cNvPr id="3145732" name="直接连接符 12"/>
            <p:cNvCxnSpPr/>
            <p:nvPr/>
          </p:nvCxnSpPr>
          <p:spPr>
            <a:xfrm>
              <a:off x="345" y="10467"/>
              <a:ext cx="8567" cy="0"/>
            </a:xfrm>
            <a:prstGeom prst="line">
              <a:avLst/>
            </a:prstGeom>
            <a:ln w="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3" name="直接连接符 14"/>
            <p:cNvCxnSpPr/>
            <p:nvPr/>
          </p:nvCxnSpPr>
          <p:spPr>
            <a:xfrm>
              <a:off x="10288" y="10467"/>
              <a:ext cx="8567" cy="0"/>
            </a:xfrm>
            <a:prstGeom prst="line">
              <a:avLst/>
            </a:prstGeom>
            <a:ln w="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4" name="直接连接符 15"/>
            <p:cNvCxnSpPr/>
            <p:nvPr/>
          </p:nvCxnSpPr>
          <p:spPr>
            <a:xfrm>
              <a:off x="343" y="370"/>
              <a:ext cx="1853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5" name="直接连接符 17"/>
            <p:cNvCxnSpPr/>
            <p:nvPr/>
          </p:nvCxnSpPr>
          <p:spPr>
            <a:xfrm>
              <a:off x="345" y="342"/>
              <a:ext cx="0" cy="101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" name="文本框 0"/>
          <p:cNvSpPr txBox="1"/>
          <p:nvPr/>
        </p:nvSpPr>
        <p:spPr>
          <a:xfrm>
            <a:off x="2085975" y="3825875"/>
            <a:ext cx="5104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Chinese movies are a collective term for movies screened and broadcasted in mainland China, Hong Kong and Taiwan.</a:t>
            </a:r>
            <a:endParaRPr lang="zh-CN" altLang="en-US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32965" y="1517650"/>
            <a:ext cx="50095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Chinese movies were born in 1905, and Ren Qingtai's "</a:t>
            </a:r>
            <a:r>
              <a:rPr lang="zh-CN" altLang="en-US" sz="2000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Ding Jun Shan</a:t>
            </a:r>
            <a:r>
              <a:rPr lang="zh-CN" altLang="en-US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"《定军山》 was the first film made by Chinese, for which he is also known as "the father of Chinese movies".</a:t>
            </a:r>
            <a:endParaRPr lang="zh-CN" altLang="en-US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3843" b="4090"/>
          <a:stretch>
            <a:fillRect/>
          </a:stretch>
        </p:blipFill>
        <p:spPr>
          <a:xfrm>
            <a:off x="7148830" y="1692275"/>
            <a:ext cx="2124710" cy="33166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6196" r="8617" b="1928"/>
          <a:stretch>
            <a:fillRect/>
          </a:stretch>
        </p:blipFill>
        <p:spPr>
          <a:xfrm>
            <a:off x="9497060" y="1579245"/>
            <a:ext cx="2350135" cy="39643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2480" y="3825875"/>
            <a:ext cx="134048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r>
              <a:rPr lang="zh-CN" altLang="en-US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ategories</a:t>
            </a: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4215" y="1517650"/>
            <a:ext cx="1480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Origination：</a:t>
            </a:r>
            <a:endParaRPr lang="zh-CN" altLang="en-US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92480" y="396875"/>
            <a:ext cx="309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Brief introduction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84000"/>
          </a:blip>
          <a:stretch>
            <a:fillRect/>
          </a:stretch>
        </a:blipFill>
        <a:effectLst/>
      </p:bgPr>
    </p:bg>
    <p:spTree>
      <p:nvGrpSpPr>
        <p:cNvPr id="59" name=""/>
        <p:cNvGrpSpPr/>
        <p:nvPr/>
      </p:nvGrpSpPr>
      <p:grpSpPr/>
      <p:sp>
        <p:nvSpPr>
          <p:cNvPr id="1048622" name="矩形 2"/>
          <p:cNvSpPr/>
          <p:nvPr/>
        </p:nvSpPr>
        <p:spPr>
          <a:xfrm>
            <a:off x="1154430" y="611505"/>
            <a:ext cx="9883140" cy="5634990"/>
          </a:xfrm>
          <a:prstGeom prst="rect">
            <a:avLst/>
          </a:prstGeom>
          <a:solidFill>
            <a:srgbClr val="353C68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23" name="文本框 3"/>
          <p:cNvSpPr txBox="1"/>
          <p:nvPr/>
        </p:nvSpPr>
        <p:spPr>
          <a:xfrm>
            <a:off x="4521835" y="3525520"/>
            <a:ext cx="37401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chemeClr val="bg1"/>
                </a:solidFill>
                <a:latin typeface="Times New Roman" panose="02020603050405020304" charset="0"/>
                <a:ea typeface="如风似月行楷" panose="02010600010101010101" charset="-122"/>
                <a:cs typeface="Times New Roman" panose="02020603050405020304" charset="0"/>
              </a:rPr>
              <a:t>Catogories</a:t>
            </a:r>
            <a:endParaRPr lang="en-US" altLang="zh-CN" sz="5400">
              <a:solidFill>
                <a:schemeClr val="bg1"/>
              </a:solidFill>
              <a:latin typeface="Times New Roman" panose="02020603050405020304" charset="0"/>
              <a:ea typeface="如风似月行楷" panose="02010600010101010101" charset="-122"/>
              <a:cs typeface="Times New Roman" panose="02020603050405020304" charset="0"/>
            </a:endParaRPr>
          </a:p>
        </p:txBody>
      </p:sp>
      <p:grpSp>
        <p:nvGrpSpPr>
          <p:cNvPr id="60" name="组合 30"/>
          <p:cNvGrpSpPr/>
          <p:nvPr/>
        </p:nvGrpSpPr>
        <p:grpSpPr>
          <a:xfrm>
            <a:off x="4157980" y="879475"/>
            <a:ext cx="3878580" cy="2646045"/>
            <a:chOff x="5623" y="1384"/>
            <a:chExt cx="6108" cy="4167"/>
          </a:xfrm>
        </p:grpSpPr>
        <p:sp>
          <p:nvSpPr>
            <p:cNvPr id="1048625" name="文本框 1"/>
            <p:cNvSpPr txBox="1"/>
            <p:nvPr/>
          </p:nvSpPr>
          <p:spPr>
            <a:xfrm>
              <a:off x="7470" y="1384"/>
              <a:ext cx="4261" cy="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如风似月行楷" panose="02010600010101010101" charset="-122"/>
                  <a:ea typeface="如风似月行楷" panose="02010600010101010101" charset="-122"/>
                </a:rPr>
                <a:t>2</a:t>
              </a:r>
              <a:endParaRPr lang="en-US" altLang="zh-CN" sz="1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如风似月行楷" panose="02010600010101010101" charset="-122"/>
                <a:ea typeface="如风似月行楷" panose="02010600010101010101" charset="-122"/>
              </a:endParaRPr>
            </a:p>
          </p:txBody>
        </p:sp>
        <p:pic>
          <p:nvPicPr>
            <p:cNvPr id="2097158" name="图片 7" descr="9082cc13216bc21cbfba3b0703e8e732"/>
            <p:cNvPicPr>
              <a:picLocks noChangeAspect="1"/>
            </p:cNvPicPr>
            <p:nvPr/>
          </p:nvPicPr>
          <p:blipFill>
            <a:blip r:embed="rId2">
              <a:lum bright="18000"/>
            </a:blip>
            <a:stretch>
              <a:fillRect/>
            </a:stretch>
          </p:blipFill>
          <p:spPr>
            <a:xfrm>
              <a:off x="5623" y="2677"/>
              <a:ext cx="1587" cy="1581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C68">
            <a:alpha val="95000"/>
          </a:srgbClr>
        </a:solidFill>
        <a:effectLst/>
      </p:bgPr>
    </p:bg>
    <p:spTree>
      <p:nvGrpSpPr>
        <p:cNvPr id="53" name=""/>
        <p:cNvGrpSpPr/>
        <p:nvPr/>
      </p:nvGrpSpPr>
      <p:grpSpPr/>
      <p:cxnSp>
        <p:nvCxnSpPr>
          <p:cNvPr id="3145736" name="直接连接符 7"/>
          <p:cNvCxnSpPr/>
          <p:nvPr/>
        </p:nvCxnSpPr>
        <p:spPr>
          <a:xfrm>
            <a:off x="6532880" y="6646545"/>
            <a:ext cx="5440045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7" name="直接连接符 10"/>
          <p:cNvCxnSpPr/>
          <p:nvPr/>
        </p:nvCxnSpPr>
        <p:spPr>
          <a:xfrm>
            <a:off x="217805" y="234950"/>
            <a:ext cx="117671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8" name="直接连接符 11"/>
          <p:cNvCxnSpPr/>
          <p:nvPr/>
        </p:nvCxnSpPr>
        <p:spPr>
          <a:xfrm>
            <a:off x="11984990" y="222885"/>
            <a:ext cx="0" cy="64236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9" name="直接连接符 13"/>
          <p:cNvCxnSpPr/>
          <p:nvPr/>
        </p:nvCxnSpPr>
        <p:spPr>
          <a:xfrm>
            <a:off x="219075" y="217170"/>
            <a:ext cx="0" cy="64236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18"/>
          <p:cNvGrpSpPr/>
          <p:nvPr/>
        </p:nvGrpSpPr>
        <p:grpSpPr>
          <a:xfrm>
            <a:off x="217805" y="229235"/>
            <a:ext cx="11767185" cy="6511290"/>
            <a:chOff x="343" y="361"/>
            <a:chExt cx="18531" cy="10254"/>
          </a:xfrm>
        </p:grpSpPr>
        <p:sp>
          <p:nvSpPr>
            <p:cNvPr id="1048613" name="文本框 8"/>
            <p:cNvSpPr txBox="1"/>
            <p:nvPr/>
          </p:nvSpPr>
          <p:spPr>
            <a:xfrm>
              <a:off x="8912" y="10084"/>
              <a:ext cx="13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如风似月行楷" panose="02010600010101010101" charset="-122"/>
                  <a:ea typeface="如风似月行楷" panose="02010600010101010101" charset="-122"/>
                  <a:cs typeface="如风似月行楷" panose="02010600010101010101" charset="-122"/>
                </a:rPr>
                <a:t>2</a:t>
              </a:r>
              <a:endParaRPr lang="en-US" altLang="zh-CN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如风似月行楷" panose="02010600010101010101" charset="-122"/>
                <a:ea typeface="如风似月行楷" panose="02010600010101010101" charset="-122"/>
                <a:cs typeface="如风似月行楷" panose="02010600010101010101" charset="-122"/>
              </a:endParaRPr>
            </a:p>
          </p:txBody>
        </p:sp>
        <p:cxnSp>
          <p:nvCxnSpPr>
            <p:cNvPr id="3145740" name="直接连接符 12"/>
            <p:cNvCxnSpPr/>
            <p:nvPr/>
          </p:nvCxnSpPr>
          <p:spPr>
            <a:xfrm>
              <a:off x="345" y="10467"/>
              <a:ext cx="8567" cy="0"/>
            </a:xfrm>
            <a:prstGeom prst="line">
              <a:avLst/>
            </a:prstGeom>
            <a:ln w="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1" name="直接连接符 14"/>
            <p:cNvCxnSpPr/>
            <p:nvPr/>
          </p:nvCxnSpPr>
          <p:spPr>
            <a:xfrm>
              <a:off x="10288" y="10467"/>
              <a:ext cx="8567" cy="0"/>
            </a:xfrm>
            <a:prstGeom prst="line">
              <a:avLst/>
            </a:prstGeom>
            <a:ln w="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2" name="直接连接符 15"/>
            <p:cNvCxnSpPr/>
            <p:nvPr/>
          </p:nvCxnSpPr>
          <p:spPr>
            <a:xfrm>
              <a:off x="343" y="370"/>
              <a:ext cx="1853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3" name="直接连接符 17"/>
            <p:cNvCxnSpPr/>
            <p:nvPr/>
          </p:nvCxnSpPr>
          <p:spPr>
            <a:xfrm>
              <a:off x="345" y="361"/>
              <a:ext cx="0" cy="101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" name="文本框 0"/>
          <p:cNvSpPr txBox="1"/>
          <p:nvPr/>
        </p:nvSpPr>
        <p:spPr>
          <a:xfrm>
            <a:off x="885825" y="608965"/>
            <a:ext cx="4153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Mainland China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Movies</a:t>
            </a:r>
            <a:endParaRPr lang="zh-CN" alt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96315" y="1130935"/>
            <a:ext cx="3469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Brief development history:</a:t>
            </a:r>
            <a:endParaRPr lang="en-US" altLang="zh-CN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3750" y="1811020"/>
            <a:ext cx="45961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From 1949 to 1967, the initial stage of Chinese cinema, mainland Chinese films took revolution and war as their main themes.</a:t>
            </a:r>
            <a:endParaRPr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30820" y="1811020"/>
            <a:ext cx="34791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From 1980 to 1990, there was a tendency to diversify in terms of subject matter and style.</a:t>
            </a:r>
            <a:endParaRPr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42670" y="4182745"/>
            <a:ext cx="33134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2001 to 2009, huge blockbusters become more, high cost, strong star lineup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76140" y="4025900"/>
            <a:ext cx="362458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Since 2010, Chinese films have grown rapidly out of the fickle blockbuster trend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931910" y="4025900"/>
            <a:ext cx="2540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Since the 2020 epidemic, the main film is the Patriotic Movies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06170" y="3161665"/>
            <a:ext cx="32499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《白毛女》、《红色娘子军》</a:t>
            </a:r>
            <a:endParaRPr lang="zh-CN" altLang="en-US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729220" y="3161665"/>
            <a:ext cx="31667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《红高粱》、《霸王别姬》</a:t>
            </a:r>
            <a:endParaRPr lang="zh-CN" altLang="en-US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08735" y="535813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《英雄》、《十面埋伏》</a:t>
            </a:r>
            <a:endParaRPr lang="zh-CN" altLang="en-US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91405" y="5104765"/>
            <a:ext cx="34099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《建国大业》《让子弹飞》</a:t>
            </a:r>
            <a:endParaRPr lang="zh-CN" altLang="en-US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《哪吒之魔童降世》《流浪地球》《我和我的祖国》</a:t>
            </a:r>
            <a:endParaRPr lang="zh-CN" altLang="en-US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931910" y="5081270"/>
            <a:ext cx="25831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《中国女排》《八佰》《长津湖》《中国医生》《中国机长》</a:t>
            </a:r>
            <a:endParaRPr lang="zh-CN" altLang="en-US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C68">
            <a:alpha val="95000"/>
          </a:srgbClr>
        </a:solidFill>
        <a:effectLst/>
      </p:bgPr>
    </p:bg>
    <p:spTree>
      <p:nvGrpSpPr>
        <p:cNvPr id="48" name=""/>
        <p:cNvGrpSpPr/>
        <p:nvPr/>
      </p:nvGrpSpPr>
      <p:grpSpPr/>
      <p:cxnSp>
        <p:nvCxnSpPr>
          <p:cNvPr id="3145728" name="直接连接符 7"/>
          <p:cNvCxnSpPr/>
          <p:nvPr/>
        </p:nvCxnSpPr>
        <p:spPr>
          <a:xfrm>
            <a:off x="6532880" y="6646545"/>
            <a:ext cx="5440045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直接连接符 10"/>
          <p:cNvCxnSpPr/>
          <p:nvPr/>
        </p:nvCxnSpPr>
        <p:spPr>
          <a:xfrm>
            <a:off x="217805" y="234950"/>
            <a:ext cx="117671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0" name="直接连接符 11"/>
          <p:cNvCxnSpPr/>
          <p:nvPr/>
        </p:nvCxnSpPr>
        <p:spPr>
          <a:xfrm>
            <a:off x="11984990" y="222885"/>
            <a:ext cx="0" cy="64236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直接连接符 13"/>
          <p:cNvCxnSpPr/>
          <p:nvPr/>
        </p:nvCxnSpPr>
        <p:spPr>
          <a:xfrm>
            <a:off x="219075" y="217170"/>
            <a:ext cx="0" cy="64236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18"/>
          <p:cNvGrpSpPr/>
          <p:nvPr/>
        </p:nvGrpSpPr>
        <p:grpSpPr>
          <a:xfrm>
            <a:off x="217805" y="217170"/>
            <a:ext cx="11767185" cy="6523355"/>
            <a:chOff x="343" y="342"/>
            <a:chExt cx="18531" cy="10273"/>
          </a:xfrm>
        </p:grpSpPr>
        <p:sp>
          <p:nvSpPr>
            <p:cNvPr id="1048606" name="文本框 8"/>
            <p:cNvSpPr txBox="1"/>
            <p:nvPr/>
          </p:nvSpPr>
          <p:spPr>
            <a:xfrm>
              <a:off x="8912" y="10084"/>
              <a:ext cx="13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如风似月行楷" panose="02010600010101010101" charset="-122"/>
                  <a:ea typeface="如风似月行楷" panose="02010600010101010101" charset="-122"/>
                  <a:cs typeface="如风似月行楷" panose="02010600010101010101" charset="-122"/>
                </a:rPr>
                <a:t>2</a:t>
              </a:r>
              <a:endParaRPr lang="en-US" altLang="zh-CN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如风似月行楷" panose="02010600010101010101" charset="-122"/>
                <a:ea typeface="如风似月行楷" panose="02010600010101010101" charset="-122"/>
                <a:cs typeface="如风似月行楷" panose="02010600010101010101" charset="-122"/>
              </a:endParaRPr>
            </a:p>
          </p:txBody>
        </p:sp>
        <p:cxnSp>
          <p:nvCxnSpPr>
            <p:cNvPr id="3145732" name="直接连接符 12"/>
            <p:cNvCxnSpPr/>
            <p:nvPr/>
          </p:nvCxnSpPr>
          <p:spPr>
            <a:xfrm>
              <a:off x="345" y="10467"/>
              <a:ext cx="8567" cy="0"/>
            </a:xfrm>
            <a:prstGeom prst="line">
              <a:avLst/>
            </a:prstGeom>
            <a:ln w="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3" name="直接连接符 14"/>
            <p:cNvCxnSpPr/>
            <p:nvPr/>
          </p:nvCxnSpPr>
          <p:spPr>
            <a:xfrm>
              <a:off x="10288" y="10467"/>
              <a:ext cx="8567" cy="0"/>
            </a:xfrm>
            <a:prstGeom prst="line">
              <a:avLst/>
            </a:prstGeom>
            <a:ln w="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4" name="直接连接符 15"/>
            <p:cNvCxnSpPr/>
            <p:nvPr/>
          </p:nvCxnSpPr>
          <p:spPr>
            <a:xfrm>
              <a:off x="343" y="370"/>
              <a:ext cx="1853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5" name="直接连接符 17"/>
            <p:cNvCxnSpPr/>
            <p:nvPr/>
          </p:nvCxnSpPr>
          <p:spPr>
            <a:xfrm>
              <a:off x="345" y="342"/>
              <a:ext cx="0" cy="101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792480" y="396875"/>
            <a:ext cx="309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Brief introduction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12286" t="9760" r="12273"/>
          <a:stretch>
            <a:fillRect/>
          </a:stretch>
        </p:blipFill>
        <p:spPr>
          <a:xfrm>
            <a:off x="2693670" y="918845"/>
            <a:ext cx="3540125" cy="56470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32880" y="1748155"/>
            <a:ext cx="365633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By</a:t>
            </a:r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 the end of January 2023, </a:t>
            </a:r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in the total box office ranking of the mainland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,</a:t>
            </a:r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five of the top ten are Patriotic Movies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pic>
        <p:nvPicPr>
          <p:cNvPr id="2097157" name="图片 19" descr="52c219f0d1e63d48213776823ec44e8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180" y="2947035"/>
            <a:ext cx="4067810" cy="36937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C68">
            <a:alpha val="95000"/>
          </a:srgbClr>
        </a:solidFill>
        <a:effectLst/>
      </p:bgPr>
    </p:bg>
    <p:spTree>
      <p:nvGrpSpPr>
        <p:cNvPr id="53" name=""/>
        <p:cNvGrpSpPr/>
        <p:nvPr/>
      </p:nvGrpSpPr>
      <p:grpSpPr/>
      <p:cxnSp>
        <p:nvCxnSpPr>
          <p:cNvPr id="3145736" name="直接连接符 7"/>
          <p:cNvCxnSpPr/>
          <p:nvPr/>
        </p:nvCxnSpPr>
        <p:spPr>
          <a:xfrm>
            <a:off x="6532880" y="6646545"/>
            <a:ext cx="5440045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7" name="直接连接符 10"/>
          <p:cNvCxnSpPr/>
          <p:nvPr/>
        </p:nvCxnSpPr>
        <p:spPr>
          <a:xfrm>
            <a:off x="217805" y="234950"/>
            <a:ext cx="117671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8" name="直接连接符 11"/>
          <p:cNvCxnSpPr/>
          <p:nvPr/>
        </p:nvCxnSpPr>
        <p:spPr>
          <a:xfrm>
            <a:off x="11984990" y="222885"/>
            <a:ext cx="0" cy="64236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9" name="直接连接符 13"/>
          <p:cNvCxnSpPr/>
          <p:nvPr/>
        </p:nvCxnSpPr>
        <p:spPr>
          <a:xfrm>
            <a:off x="219075" y="217170"/>
            <a:ext cx="0" cy="64236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18"/>
          <p:cNvGrpSpPr/>
          <p:nvPr/>
        </p:nvGrpSpPr>
        <p:grpSpPr>
          <a:xfrm>
            <a:off x="217805" y="229235"/>
            <a:ext cx="11767185" cy="6511290"/>
            <a:chOff x="343" y="361"/>
            <a:chExt cx="18531" cy="10254"/>
          </a:xfrm>
        </p:grpSpPr>
        <p:sp>
          <p:nvSpPr>
            <p:cNvPr id="1048613" name="文本框 8"/>
            <p:cNvSpPr txBox="1"/>
            <p:nvPr/>
          </p:nvSpPr>
          <p:spPr>
            <a:xfrm>
              <a:off x="8912" y="10084"/>
              <a:ext cx="13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如风似月行楷" panose="02010600010101010101" charset="-122"/>
                  <a:ea typeface="如风似月行楷" panose="02010600010101010101" charset="-122"/>
                  <a:cs typeface="如风似月行楷" panose="02010600010101010101" charset="-122"/>
                </a:rPr>
                <a:t>2</a:t>
              </a:r>
              <a:endParaRPr lang="en-US" altLang="zh-CN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如风似月行楷" panose="02010600010101010101" charset="-122"/>
                <a:ea typeface="如风似月行楷" panose="02010600010101010101" charset="-122"/>
                <a:cs typeface="如风似月行楷" panose="02010600010101010101" charset="-122"/>
              </a:endParaRPr>
            </a:p>
          </p:txBody>
        </p:sp>
        <p:cxnSp>
          <p:nvCxnSpPr>
            <p:cNvPr id="3145740" name="直接连接符 12"/>
            <p:cNvCxnSpPr/>
            <p:nvPr/>
          </p:nvCxnSpPr>
          <p:spPr>
            <a:xfrm>
              <a:off x="345" y="10467"/>
              <a:ext cx="8567" cy="0"/>
            </a:xfrm>
            <a:prstGeom prst="line">
              <a:avLst/>
            </a:prstGeom>
            <a:ln w="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1" name="直接连接符 14"/>
            <p:cNvCxnSpPr/>
            <p:nvPr/>
          </p:nvCxnSpPr>
          <p:spPr>
            <a:xfrm>
              <a:off x="10288" y="10467"/>
              <a:ext cx="8567" cy="0"/>
            </a:xfrm>
            <a:prstGeom prst="line">
              <a:avLst/>
            </a:prstGeom>
            <a:ln w="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2" name="直接连接符 15"/>
            <p:cNvCxnSpPr/>
            <p:nvPr/>
          </p:nvCxnSpPr>
          <p:spPr>
            <a:xfrm>
              <a:off x="343" y="370"/>
              <a:ext cx="1853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3" name="直接连接符 17"/>
            <p:cNvCxnSpPr/>
            <p:nvPr/>
          </p:nvCxnSpPr>
          <p:spPr>
            <a:xfrm>
              <a:off x="345" y="361"/>
              <a:ext cx="0" cy="101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" name="文本框 0"/>
          <p:cNvSpPr txBox="1"/>
          <p:nvPr/>
        </p:nvSpPr>
        <p:spPr>
          <a:xfrm>
            <a:off x="885825" y="608965"/>
            <a:ext cx="308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Hong Kong Movies</a:t>
            </a:r>
            <a:endParaRPr lang="zh-CN" alt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33475" y="1568450"/>
            <a:ext cx="91300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Hong Kong film genres are mainly Comedy, Action, Police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（警匪片）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, Gangster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（黑帮片）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, Spy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（卧底片）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, Martial arts and Literary films.</a:t>
            </a:r>
            <a:endParaRPr lang="zh-CN" alt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0130" y="2964815"/>
            <a:ext cx="779145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Features</a:t>
            </a:r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：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1. The production cycle is short. Some films are even made in as little as three or four months.</a:t>
            </a:r>
            <a:endParaRPr lang="en-US" altLang="zh-CN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As opposed to meticulous and logical plots, Hong Kong films focus more on characterization. 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So many Hongkong actors are more famous than there works.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3. Exhilarating. Suitable for people who seek excitement to watch.</a:t>
            </a:r>
            <a:endParaRPr lang="en-US" altLang="zh-CN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3205" y="5560695"/>
            <a:ext cx="11741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American film researcher David Bovell describes Hong Kong cinema as "all over the top, all crazy".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尽皆过火，尽是癫狂）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C68">
            <a:alpha val="95000"/>
          </a:srgbClr>
        </a:solidFill>
        <a:effectLst/>
      </p:bgPr>
    </p:bg>
    <p:spTree>
      <p:nvGrpSpPr>
        <p:cNvPr id="53" name=""/>
        <p:cNvGrpSpPr/>
        <p:nvPr/>
      </p:nvGrpSpPr>
      <p:grpSpPr/>
      <p:cxnSp>
        <p:nvCxnSpPr>
          <p:cNvPr id="3145736" name="直接连接符 7"/>
          <p:cNvCxnSpPr/>
          <p:nvPr/>
        </p:nvCxnSpPr>
        <p:spPr>
          <a:xfrm>
            <a:off x="6532880" y="6646545"/>
            <a:ext cx="5440045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7" name="直接连接符 10"/>
          <p:cNvCxnSpPr/>
          <p:nvPr/>
        </p:nvCxnSpPr>
        <p:spPr>
          <a:xfrm>
            <a:off x="217805" y="234950"/>
            <a:ext cx="117671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8" name="直接连接符 11"/>
          <p:cNvCxnSpPr/>
          <p:nvPr/>
        </p:nvCxnSpPr>
        <p:spPr>
          <a:xfrm>
            <a:off x="11984990" y="222885"/>
            <a:ext cx="0" cy="64236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9" name="直接连接符 13"/>
          <p:cNvCxnSpPr/>
          <p:nvPr/>
        </p:nvCxnSpPr>
        <p:spPr>
          <a:xfrm>
            <a:off x="219075" y="217170"/>
            <a:ext cx="0" cy="64236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18"/>
          <p:cNvGrpSpPr/>
          <p:nvPr/>
        </p:nvGrpSpPr>
        <p:grpSpPr>
          <a:xfrm>
            <a:off x="217805" y="229235"/>
            <a:ext cx="11767185" cy="6511290"/>
            <a:chOff x="343" y="361"/>
            <a:chExt cx="18531" cy="10254"/>
          </a:xfrm>
        </p:grpSpPr>
        <p:sp>
          <p:nvSpPr>
            <p:cNvPr id="1048613" name="文本框 8"/>
            <p:cNvSpPr txBox="1"/>
            <p:nvPr/>
          </p:nvSpPr>
          <p:spPr>
            <a:xfrm>
              <a:off x="8912" y="10084"/>
              <a:ext cx="13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如风似月行楷" panose="02010600010101010101" charset="-122"/>
                  <a:ea typeface="如风似月行楷" panose="02010600010101010101" charset="-122"/>
                  <a:cs typeface="如风似月行楷" panose="02010600010101010101" charset="-122"/>
                </a:rPr>
                <a:t>2</a:t>
              </a:r>
              <a:endParaRPr lang="en-US" altLang="zh-CN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如风似月行楷" panose="02010600010101010101" charset="-122"/>
                <a:ea typeface="如风似月行楷" panose="02010600010101010101" charset="-122"/>
                <a:cs typeface="如风似月行楷" panose="02010600010101010101" charset="-122"/>
              </a:endParaRPr>
            </a:p>
          </p:txBody>
        </p:sp>
        <p:cxnSp>
          <p:nvCxnSpPr>
            <p:cNvPr id="3145740" name="直接连接符 12"/>
            <p:cNvCxnSpPr/>
            <p:nvPr/>
          </p:nvCxnSpPr>
          <p:spPr>
            <a:xfrm>
              <a:off x="345" y="10467"/>
              <a:ext cx="8567" cy="0"/>
            </a:xfrm>
            <a:prstGeom prst="line">
              <a:avLst/>
            </a:prstGeom>
            <a:ln w="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1" name="直接连接符 14"/>
            <p:cNvCxnSpPr/>
            <p:nvPr/>
          </p:nvCxnSpPr>
          <p:spPr>
            <a:xfrm>
              <a:off x="10288" y="10467"/>
              <a:ext cx="8567" cy="0"/>
            </a:xfrm>
            <a:prstGeom prst="line">
              <a:avLst/>
            </a:prstGeom>
            <a:ln w="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2" name="直接连接符 15"/>
            <p:cNvCxnSpPr/>
            <p:nvPr/>
          </p:nvCxnSpPr>
          <p:spPr>
            <a:xfrm>
              <a:off x="343" y="370"/>
              <a:ext cx="1853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3" name="直接连接符 17"/>
            <p:cNvCxnSpPr/>
            <p:nvPr/>
          </p:nvCxnSpPr>
          <p:spPr>
            <a:xfrm>
              <a:off x="345" y="361"/>
              <a:ext cx="0" cy="101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" name="文本框 0"/>
          <p:cNvSpPr txBox="1"/>
          <p:nvPr/>
        </p:nvSpPr>
        <p:spPr>
          <a:xfrm>
            <a:off x="885825" y="608965"/>
            <a:ext cx="308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Hong Kong Movies</a:t>
            </a:r>
            <a:endParaRPr lang="zh-CN" alt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9635" y="3639820"/>
            <a:ext cx="15157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《僵尸先生》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林正英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0735" y="5200015"/>
            <a:ext cx="1213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周星驰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04285" y="3639820"/>
            <a:ext cx="20485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《无间道》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刘德华、梁朝伟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21780" y="3639820"/>
            <a:ext cx="1421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《警察故事》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成龙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593580" y="3639820"/>
            <a:ext cx="1818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《阿飞正传》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梁朝伟、张曼玉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825" y="1386840"/>
            <a:ext cx="1519555" cy="21323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610" y="1326515"/>
            <a:ext cx="1485900" cy="22529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880" y="1423035"/>
            <a:ext cx="1371600" cy="2059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7565" y="1423035"/>
            <a:ext cx="1433195" cy="21501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805" y="4464685"/>
            <a:ext cx="1427480" cy="20021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290" y="4425950"/>
            <a:ext cx="1313815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5300" y="4448175"/>
            <a:ext cx="1408430" cy="196596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3045" y="4464685"/>
            <a:ext cx="1306830" cy="193294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4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2259</Words>
  <Application>WPS 演示</Application>
  <PresentationFormat/>
  <Paragraphs>148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如风似月行楷</vt:lpstr>
      <vt:lpstr>华文彩云</vt:lpstr>
      <vt:lpstr>Arial Unicode MS</vt:lpstr>
      <vt:lpstr>Wingdings</vt:lpstr>
      <vt:lpstr>思源宋体 Heavy</vt:lpstr>
      <vt:lpstr>演示春风楷</vt:lpstr>
      <vt:lpstr>Script MT Bold</vt:lpstr>
      <vt:lpstr>Bodoni MT</vt:lpstr>
      <vt:lpstr>Monotype Corsiva</vt:lpstr>
      <vt:lpstr>Stencil</vt:lpstr>
      <vt:lpstr>华文中宋</vt:lpstr>
      <vt:lpstr>Trebuchet MS</vt:lpstr>
      <vt:lpstr>Tempus Sans ITC</vt:lpstr>
      <vt:lpstr>Times New Roman</vt:lpstr>
      <vt:lpstr>仿宋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DBY-W09</dc:creator>
  <cp:lastModifiedBy>西街猫</cp:lastModifiedBy>
  <cp:revision>3</cp:revision>
  <dcterms:created xsi:type="dcterms:W3CDTF">2023-03-16T07:14:01Z</dcterms:created>
  <dcterms:modified xsi:type="dcterms:W3CDTF">2023-03-16T15:43:50Z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2052-11.1.0.10009</vt:lpwstr>
  </property>
  <property fmtid="{D5CDD505-2E9C-101B-9397-08002B2CF9AE}" pid="3" name="KSOTemplateUUID">
    <vt:lpwstr>v1.0_mb_pTAeZ441Urvy6vjC/JQAyQ==</vt:lpwstr>
  </property>
  <property fmtid="{D5CDD505-2E9C-101B-9397-08002B2CF9AE}" pid="4" name="ICV">
    <vt:lpwstr>a3328081286d406fa019b4e49dc8b347_21</vt:lpwstr>
  </property>
</Properties>
</file>