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6" r:id="rId3"/>
  </p:sldMasterIdLst>
  <p:notesMasterIdLst>
    <p:notesMasterId r:id="rId5"/>
  </p:notesMasterIdLst>
  <p:sldIdLst>
    <p:sldId id="285" r:id="rId4"/>
    <p:sldId id="260" r:id="rId6"/>
    <p:sldId id="287" r:id="rId7"/>
    <p:sldId id="262" r:id="rId8"/>
    <p:sldId id="274" r:id="rId9"/>
    <p:sldId id="288" r:id="rId10"/>
    <p:sldId id="281" r:id="rId11"/>
    <p:sldId id="268" r:id="rId12"/>
    <p:sldId id="311" r:id="rId13"/>
    <p:sldId id="261" r:id="rId14"/>
    <p:sldId id="267" r:id="rId15"/>
    <p:sldId id="286" r:id="rId16"/>
    <p:sldId id="269" r:id="rId17"/>
    <p:sldId id="278" r:id="rId18"/>
    <p:sldId id="292" r:id="rId19"/>
  </p:sldIdLst>
  <p:sldSz cx="12192000" cy="6858000"/>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6"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ECE2"/>
    <a:srgbClr val="F5E2D8"/>
    <a:srgbClr val="F7EBE0"/>
    <a:srgbClr val="DCEBEF"/>
    <a:srgbClr val="DBEBF0"/>
    <a:srgbClr val="DCECF1"/>
    <a:srgbClr val="F3A39B"/>
    <a:srgbClr val="F08B82"/>
    <a:srgbClr val="FAD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1" d="100"/>
          <a:sy n="81" d="100"/>
        </p:scale>
        <p:origin x="136" y="60"/>
      </p:cViewPr>
      <p:guideLst>
        <p:guide orient="horz" pos="2186"/>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gs" Target="tags/tag4.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5DCD0-357D-4A54-BBF3-341E9E0E590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99A02-46C5-4809-A471-67AA0AC995E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C99A02-46C5-4809-A471-67AA0AC995E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srcRect/>
          <a:stretch>
            <a:fillRect/>
          </a:stretch>
        </p:blipFill>
        <p:spPr>
          <a:xfrm>
            <a:off x="0" y="0"/>
            <a:ext cx="12192000" cy="6858000"/>
          </a:xfrm>
          <a:prstGeom prst="rect">
            <a:avLst/>
          </a:prstGeom>
        </p:spPr>
      </p:pic>
      <p:pic>
        <p:nvPicPr>
          <p:cNvPr id="3" name="图片 2"/>
          <p:cNvPicPr>
            <a:picLocks noChangeAspect="1"/>
          </p:cNvPicPr>
          <p:nvPr userDrawn="1"/>
        </p:nvPicPr>
        <p:blipFill rotWithShape="1">
          <a:blip r:embed="rId3" cstate="print">
            <a:grayscl/>
          </a:blip>
          <a:srcRect/>
          <a:stretch>
            <a:fillRect/>
          </a:stretch>
        </p:blipFill>
        <p:spPr>
          <a:xfrm>
            <a:off x="0" y="5152293"/>
            <a:ext cx="12192000" cy="170570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4" name="TextBox 3"/>
          <p:cNvSpPr txBox="1"/>
          <p:nvPr userDrawn="1"/>
        </p:nvSpPr>
        <p:spPr>
          <a:xfrm>
            <a:off x="615933" y="6560059"/>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endParaRPr lang="en-US" altLang="zh-CN" sz="100" dirty="0">
              <a:solidFill>
                <a:prstClr val="black"/>
              </a:solidFill>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3.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3.png"/><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8"/>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4"/>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ags" Target="../tags/tag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36.jpe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9.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11.jpe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9" Type="http://schemas.openxmlformats.org/officeDocument/2006/relationships/image" Target="../media/image28.jpeg"/><Relationship Id="rId8" Type="http://schemas.openxmlformats.org/officeDocument/2006/relationships/image" Target="../media/image27.jpeg"/><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png"/><Relationship Id="rId11" Type="http://schemas.openxmlformats.org/officeDocument/2006/relationships/notesSlide" Target="../notesSlides/notesSlide8.xml"/><Relationship Id="rId10" Type="http://schemas.openxmlformats.org/officeDocument/2006/relationships/slideLayout" Target="../slideLayouts/slideLayout4.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1" cstate="screen">
            <a:grayscl/>
          </a:blip>
          <a:srcRect/>
          <a:stretch>
            <a:fillRect/>
          </a:stretch>
        </p:blipFill>
        <p:spPr>
          <a:xfrm>
            <a:off x="-152415" y="812444"/>
            <a:ext cx="12344400" cy="6045887"/>
          </a:xfrm>
          <a:prstGeom prst="rect">
            <a:avLst/>
          </a:prstGeom>
        </p:spPr>
      </p:pic>
      <p:pic>
        <p:nvPicPr>
          <p:cNvPr id="27" name="图片 26"/>
          <p:cNvPicPr>
            <a:picLocks noChangeAspect="1"/>
          </p:cNvPicPr>
          <p:nvPr/>
        </p:nvPicPr>
        <p:blipFill rotWithShape="1">
          <a:blip r:embed="rId2" cstate="screen"/>
          <a:srcRect/>
          <a:stretch>
            <a:fillRect/>
          </a:stretch>
        </p:blipFill>
        <p:spPr>
          <a:xfrm>
            <a:off x="5550765" y="309514"/>
            <a:ext cx="3268697" cy="1893836"/>
          </a:xfrm>
          <a:prstGeom prst="rect">
            <a:avLst/>
          </a:prstGeom>
        </p:spPr>
      </p:pic>
      <p:pic>
        <p:nvPicPr>
          <p:cNvPr id="19" name="图片 18"/>
          <p:cNvPicPr>
            <a:picLocks noChangeAspect="1"/>
          </p:cNvPicPr>
          <p:nvPr/>
        </p:nvPicPr>
        <p:blipFill rotWithShape="1">
          <a:blip r:embed="rId3" cstate="screen"/>
          <a:srcRect/>
          <a:stretch>
            <a:fillRect/>
          </a:stretch>
        </p:blipFill>
        <p:spPr>
          <a:xfrm>
            <a:off x="8242277" y="2276493"/>
            <a:ext cx="1090167" cy="1152507"/>
          </a:xfrm>
          <a:prstGeom prst="rect">
            <a:avLst/>
          </a:prstGeom>
        </p:spPr>
      </p:pic>
      <p:pic>
        <p:nvPicPr>
          <p:cNvPr id="18" name="图片 17"/>
          <p:cNvPicPr>
            <a:picLocks noChangeAspect="1"/>
          </p:cNvPicPr>
          <p:nvPr>
            <p:custDataLst>
              <p:tags r:id="rId4"/>
            </p:custDataLst>
          </p:nvPr>
        </p:nvPicPr>
        <p:blipFill rotWithShape="1">
          <a:blip r:embed="rId5" cstate="print"/>
          <a:srcRect/>
          <a:stretch>
            <a:fillRect/>
          </a:stretch>
        </p:blipFill>
        <p:spPr>
          <a:xfrm>
            <a:off x="7353946" y="419644"/>
            <a:ext cx="3594507" cy="3882266"/>
          </a:xfrm>
          <a:prstGeom prst="rect">
            <a:avLst/>
          </a:prstGeom>
        </p:spPr>
      </p:pic>
      <p:sp>
        <p:nvSpPr>
          <p:cNvPr id="13" name="文本框 12"/>
          <p:cNvSpPr txBox="1"/>
          <p:nvPr/>
        </p:nvSpPr>
        <p:spPr>
          <a:xfrm>
            <a:off x="4514850" y="3663315"/>
            <a:ext cx="2467610" cy="460375"/>
          </a:xfrm>
          <a:prstGeom prst="rect">
            <a:avLst/>
          </a:prstGeom>
          <a:solidFill>
            <a:srgbClr val="F7EBE0"/>
          </a:solidFill>
          <a:ln>
            <a:noFill/>
          </a:ln>
        </p:spPr>
        <p:txBody>
          <a:bodyPr wrap="square" rtlCol="0">
            <a:spAutoFit/>
          </a:bodyPr>
          <a:lstStyle/>
          <a:p>
            <a:r>
              <a:rPr lang="en-US" altLang="zh-CN" sz="2400" spc="100" dirty="0">
                <a:solidFill>
                  <a:schemeClr val="tx1">
                    <a:lumMod val="75000"/>
                    <a:lumOff val="25000"/>
                  </a:schemeClr>
                </a:solidFill>
                <a:cs typeface="+mn-ea"/>
                <a:sym typeface="+mn-lt"/>
              </a:rPr>
              <a:t>Jiang Luyun</a:t>
            </a:r>
            <a:endParaRPr lang="en-US" altLang="zh-CN" sz="2400" spc="100" dirty="0">
              <a:solidFill>
                <a:schemeClr val="tx1">
                  <a:lumMod val="75000"/>
                  <a:lumOff val="25000"/>
                </a:schemeClr>
              </a:solidFill>
              <a:cs typeface="+mn-ea"/>
              <a:sym typeface="+mn-lt"/>
            </a:endParaRPr>
          </a:p>
        </p:txBody>
      </p:sp>
      <p:pic>
        <p:nvPicPr>
          <p:cNvPr id="31" name="图片 30"/>
          <p:cNvPicPr>
            <a:picLocks noChangeAspect="1"/>
          </p:cNvPicPr>
          <p:nvPr/>
        </p:nvPicPr>
        <p:blipFill rotWithShape="1">
          <a:blip r:embed="rId5" cstate="print"/>
          <a:srcRect/>
          <a:stretch>
            <a:fillRect/>
          </a:stretch>
        </p:blipFill>
        <p:spPr>
          <a:xfrm>
            <a:off x="920477" y="1124794"/>
            <a:ext cx="3594507" cy="3882266"/>
          </a:xfrm>
          <a:prstGeom prst="rect">
            <a:avLst/>
          </a:prstGeom>
        </p:spPr>
      </p:pic>
      <p:sp>
        <p:nvSpPr>
          <p:cNvPr id="10" name="文本框 9"/>
          <p:cNvSpPr txBox="1"/>
          <p:nvPr/>
        </p:nvSpPr>
        <p:spPr>
          <a:xfrm>
            <a:off x="3545840" y="2147570"/>
            <a:ext cx="5273675" cy="1198880"/>
          </a:xfrm>
          <a:prstGeom prst="rect">
            <a:avLst/>
          </a:prstGeom>
          <a:noFill/>
        </p:spPr>
        <p:txBody>
          <a:bodyPr wrap="square" rtlCol="0">
            <a:spAutoFit/>
          </a:bodyPr>
          <a:lstStyle/>
          <a:p>
            <a:r>
              <a:rPr lang="en-US" altLang="zh-CN" sz="7200" b="1" i="1">
                <a:latin typeface="Times New Roman" panose="02020603050405020304" charset="0"/>
                <a:cs typeface="Times New Roman" panose="02020603050405020304" charset="0"/>
              </a:rPr>
              <a:t>Tang hulu</a:t>
            </a:r>
            <a:endParaRPr lang="zh-CN" altLang="en-US" sz="7200" b="1" i="1">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6"/>
          <a:stretch>
            <a:fillRect/>
          </a:stretch>
        </p:blipFill>
        <p:spPr>
          <a:xfrm>
            <a:off x="7900035" y="784225"/>
            <a:ext cx="3246755" cy="48704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screen">
            <a:grayscl/>
          </a:blip>
          <a:srcRect/>
          <a:stretch>
            <a:fillRect/>
          </a:stretch>
        </p:blipFill>
        <p:spPr>
          <a:xfrm>
            <a:off x="-152400" y="1101672"/>
            <a:ext cx="12344400" cy="6045887"/>
          </a:xfrm>
          <a:prstGeom prst="rect">
            <a:avLst/>
          </a:prstGeom>
        </p:spPr>
      </p:pic>
      <p:grpSp>
        <p:nvGrpSpPr>
          <p:cNvPr id="7" name="组合 6"/>
          <p:cNvGrpSpPr/>
          <p:nvPr/>
        </p:nvGrpSpPr>
        <p:grpSpPr>
          <a:xfrm>
            <a:off x="2821305" y="1423035"/>
            <a:ext cx="6354445" cy="3819525"/>
            <a:chOff x="3718381" y="1423220"/>
            <a:chExt cx="3819408" cy="3819408"/>
          </a:xfrm>
        </p:grpSpPr>
        <p:sp>
          <p:nvSpPr>
            <p:cNvPr id="6" name="椭圆 5"/>
            <p:cNvSpPr/>
            <p:nvPr/>
          </p:nvSpPr>
          <p:spPr>
            <a:xfrm>
              <a:off x="3718381" y="1423220"/>
              <a:ext cx="3819408" cy="3819408"/>
            </a:xfrm>
            <a:prstGeom prst="ellipse">
              <a:avLst/>
            </a:prstGeom>
            <a:solidFill>
              <a:srgbClr val="F5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 name="椭圆 13"/>
            <p:cNvSpPr/>
            <p:nvPr/>
          </p:nvSpPr>
          <p:spPr>
            <a:xfrm>
              <a:off x="3982231" y="1687070"/>
              <a:ext cx="3291709" cy="329170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1" name="矩形 10"/>
          <p:cNvSpPr/>
          <p:nvPr/>
        </p:nvSpPr>
        <p:spPr>
          <a:xfrm>
            <a:off x="3449320" y="3008630"/>
            <a:ext cx="5726430" cy="1076325"/>
          </a:xfrm>
          <a:prstGeom prst="rect">
            <a:avLst/>
          </a:prstGeom>
          <a:ln>
            <a:noFill/>
          </a:ln>
        </p:spPr>
        <p:txBody>
          <a:bodyPr vert="horz" wrap="square">
            <a:spAutoFit/>
          </a:bodyPr>
          <a:lstStyle/>
          <a:p>
            <a:pPr indent="0">
              <a:buFont typeface="Arial" panose="020B0604020202020204" pitchFamily="34" charset="0"/>
              <a:buNone/>
            </a:pPr>
            <a:r>
              <a:rPr lang="en-US" altLang="zh-CN" sz="3200">
                <a:sym typeface="+mn-ea"/>
              </a:rPr>
              <a:t>Advantages And Disadvantages of Tanghulu</a:t>
            </a:r>
            <a:endParaRPr lang="en-US" altLang="zh-CN" sz="3200">
              <a:sym typeface="+mn-ea"/>
            </a:endParaRPr>
          </a:p>
        </p:txBody>
      </p:sp>
      <p:sp>
        <p:nvSpPr>
          <p:cNvPr id="12" name="文本框 11"/>
          <p:cNvSpPr txBox="1"/>
          <p:nvPr/>
        </p:nvSpPr>
        <p:spPr>
          <a:xfrm>
            <a:off x="5415090" y="2486914"/>
            <a:ext cx="1361044" cy="521970"/>
          </a:xfrm>
          <a:prstGeom prst="rect">
            <a:avLst/>
          </a:prstGeom>
          <a:noFill/>
          <a:ln>
            <a:noFill/>
          </a:ln>
        </p:spPr>
        <p:txBody>
          <a:bodyPr vert="horz" wrap="square" rtlCol="0">
            <a:spAutoFit/>
          </a:bodyPr>
          <a:lstStyle/>
          <a:p>
            <a:r>
              <a:rPr lang="zh-CN" altLang="en-US" sz="2800" b="1" dirty="0">
                <a:solidFill>
                  <a:schemeClr val="tx1">
                    <a:lumMod val="85000"/>
                    <a:lumOff val="15000"/>
                  </a:schemeClr>
                </a:solidFill>
                <a:cs typeface="+mn-ea"/>
                <a:sym typeface="+mn-lt"/>
              </a:rPr>
              <a:t>章节三</a:t>
            </a:r>
            <a:endParaRPr lang="zh-CN" altLang="en-US" sz="2800" b="1" dirty="0">
              <a:solidFill>
                <a:schemeClr val="tx1">
                  <a:lumMod val="85000"/>
                  <a:lumOff val="15000"/>
                </a:schemeClr>
              </a:solidFill>
              <a:cs typeface="+mn-ea"/>
              <a:sym typeface="+mn-lt"/>
            </a:endParaRPr>
          </a:p>
        </p:txBody>
      </p:sp>
      <p:pic>
        <p:nvPicPr>
          <p:cNvPr id="13" name="图片 12"/>
          <p:cNvPicPr>
            <a:picLocks noChangeAspect="1"/>
          </p:cNvPicPr>
          <p:nvPr/>
        </p:nvPicPr>
        <p:blipFill rotWithShape="1">
          <a:blip r:embed="rId2" cstate="screen"/>
          <a:srcRect/>
          <a:stretch>
            <a:fillRect/>
          </a:stretch>
        </p:blipFill>
        <p:spPr>
          <a:xfrm>
            <a:off x="5219650" y="3851667"/>
            <a:ext cx="1828899" cy="46973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16200000">
            <a:off x="5988050" y="-2414820"/>
            <a:ext cx="675005" cy="5633720"/>
          </a:xfrm>
          <a:prstGeom prst="rect">
            <a:avLst/>
          </a:prstGeom>
          <a:solidFill>
            <a:srgbClr val="F5E2D8"/>
          </a:solidFill>
        </p:spPr>
        <p:txBody>
          <a:bodyPr vert="eaVert" wrap="none">
            <a:spAutoFit/>
          </a:bodyPr>
          <a:lstStyle/>
          <a:p>
            <a:r>
              <a:rPr lang="en-US" altLang="zh-CN" sz="3200" b="1" dirty="0">
                <a:cs typeface="+mn-ea"/>
                <a:sym typeface="+mn-lt"/>
              </a:rPr>
              <a:t>pros and cons of Tang hulu</a:t>
            </a:r>
            <a:endParaRPr lang="en-US" altLang="zh-CN" sz="3200" b="1" dirty="0">
              <a:cs typeface="+mn-ea"/>
              <a:sym typeface="+mn-lt"/>
            </a:endParaRPr>
          </a:p>
        </p:txBody>
      </p:sp>
      <p:sp>
        <p:nvSpPr>
          <p:cNvPr id="100" name="文本框 99"/>
          <p:cNvSpPr txBox="1"/>
          <p:nvPr/>
        </p:nvSpPr>
        <p:spPr>
          <a:xfrm>
            <a:off x="3509010" y="815340"/>
            <a:ext cx="8799830" cy="6156960"/>
          </a:xfrm>
          <a:prstGeom prst="rect">
            <a:avLst/>
          </a:prstGeom>
          <a:noFill/>
          <a:ln w="9525">
            <a:noFill/>
          </a:ln>
        </p:spPr>
        <p:txBody>
          <a:bodyPr wrap="square">
            <a:noAutofit/>
          </a:bodyPr>
          <a:lstStyle/>
          <a:p>
            <a:pPr indent="0">
              <a:buFont typeface="Arial" panose="020B0604020202020204" pitchFamily="34" charset="0"/>
              <a:buNone/>
            </a:pPr>
            <a:r>
              <a:rPr lang="en-US" sz="3200" b="1" i="1" dirty="0">
                <a:solidFill>
                  <a:srgbClr val="FFFF00"/>
                </a:solidFill>
                <a:latin typeface="Calibri" panose="020F0502020204030204" charset="0"/>
                <a:ea typeface="宋体" panose="02010600030101010101" pitchFamily="2" charset="-122"/>
                <a:cs typeface="Arial" panose="020B0604020202020204" pitchFamily="34" charset="0"/>
              </a:rPr>
              <a:t>pros</a:t>
            </a:r>
            <a:endParaRPr lang="en-US" sz="3200" b="1" i="1" dirty="0">
              <a:solidFill>
                <a:srgbClr val="FFFF00"/>
              </a:solidFill>
              <a:latin typeface="Calibri" panose="020F050202020403020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r>
              <a:rPr lang="en-US" sz="2400" b="1" i="1" dirty="0" err="1">
                <a:latin typeface="Calibri" panose="020F0502020204030204" charset="0"/>
                <a:ea typeface="宋体" panose="02010600030101010101" pitchFamily="2" charset="-122"/>
                <a:cs typeface="Arial" panose="020B0604020202020204" pitchFamily="34" charset="0"/>
              </a:rPr>
              <a:t>taste:sweet</a:t>
            </a:r>
            <a:r>
              <a:rPr lang="en-US" sz="2400" b="1" i="1" dirty="0">
                <a:latin typeface="Calibri" panose="020F0502020204030204" charset="0"/>
                <a:ea typeface="宋体" panose="02010600030101010101" pitchFamily="2" charset="-122"/>
                <a:cs typeface="Arial" panose="020B0604020202020204" pitchFamily="34" charset="0"/>
              </a:rPr>
              <a:t> mainly</a:t>
            </a:r>
            <a:endParaRPr lang="en-US" sz="2400" b="1" i="1" dirty="0">
              <a:latin typeface="Calibri" panose="020F0502020204030204" charset="0"/>
              <a:ea typeface="宋体" panose="02010600030101010101" pitchFamily="2" charset="-122"/>
              <a:cs typeface="Arial" panose="020B0604020202020204" pitchFamily="34" charset="0"/>
            </a:endParaRPr>
          </a:p>
          <a:p>
            <a:pPr indent="0">
              <a:buFont typeface="Arial" panose="020B0604020202020204" pitchFamily="34" charset="0"/>
              <a:buNone/>
            </a:pPr>
            <a:endParaRPr lang="en-US" sz="2400" b="1" i="1" dirty="0">
              <a:latin typeface="Calibri" panose="020F050202020403020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r>
              <a:rPr lang="en-US" sz="2400" b="1" i="1" dirty="0">
                <a:latin typeface="Calibri" panose="020F0502020204030204" charset="0"/>
                <a:ea typeface="宋体" panose="02010600030101010101" pitchFamily="2" charset="-122"/>
                <a:cs typeface="Arial" panose="020B0604020202020204" pitchFamily="34" charset="0"/>
              </a:rPr>
              <a:t>nutritional value</a:t>
            </a:r>
            <a:endParaRPr lang="en-US" sz="2400" b="1" i="1" dirty="0">
              <a:latin typeface="Calibri" panose="020F0502020204030204" charset="0"/>
              <a:ea typeface="宋体" panose="02010600030101010101" pitchFamily="2" charset="-122"/>
              <a:cs typeface="Arial" panose="020B0604020202020204" pitchFamily="34" charset="0"/>
            </a:endParaRPr>
          </a:p>
          <a:p>
            <a:pPr indent="0">
              <a:buFont typeface="Arial" panose="020B0604020202020204" pitchFamily="34" charset="0"/>
              <a:buNone/>
            </a:pPr>
            <a:r>
              <a:rPr lang="en-US" sz="2400" b="1" i="1" dirty="0" err="1">
                <a:latin typeface="Calibri" panose="020F0502020204030204" charset="0"/>
                <a:ea typeface="宋体" panose="02010600030101010101" pitchFamily="2" charset="-122"/>
                <a:cs typeface="Arial" panose="020B0604020202020204" pitchFamily="34" charset="0"/>
              </a:rPr>
              <a:t>Tanghulu</a:t>
            </a:r>
            <a:r>
              <a:rPr lang="en-US" sz="2400" b="1" i="1" dirty="0">
                <a:latin typeface="Calibri" panose="020F0502020204030204" charset="0"/>
                <a:ea typeface="宋体" panose="02010600030101010101" pitchFamily="2" charset="-122"/>
                <a:cs typeface="Arial" panose="020B0604020202020204" pitchFamily="34" charset="0"/>
              </a:rPr>
              <a:t> is rich in vitamin C, pectin, chlorogenic acid, caffeic acid, hawthorn </a:t>
            </a:r>
            <a:r>
              <a:rPr lang="en-US" sz="2400" b="1" i="1" dirty="0" err="1">
                <a:latin typeface="Calibri" panose="020F0502020204030204" charset="0"/>
                <a:ea typeface="宋体" panose="02010600030101010101" pitchFamily="2" charset="-122"/>
                <a:cs typeface="Arial" panose="020B0604020202020204" pitchFamily="34" charset="0"/>
              </a:rPr>
              <a:t>acid,other</a:t>
            </a:r>
            <a:r>
              <a:rPr lang="en-US" sz="2400" b="1" i="1" dirty="0">
                <a:latin typeface="Calibri" panose="020F0502020204030204" charset="0"/>
                <a:ea typeface="宋体" panose="02010600030101010101" pitchFamily="2" charset="-122"/>
                <a:cs typeface="Arial" panose="020B0604020202020204" pitchFamily="34" charset="0"/>
              </a:rPr>
              <a:t> organic acids and nutrients.</a:t>
            </a:r>
            <a:endParaRPr lang="en-US" sz="2400" b="1" i="1" dirty="0">
              <a:latin typeface="Calibri" panose="020F050202020403020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r>
              <a:rPr lang="en-US" sz="2400" b="1" i="1" dirty="0">
                <a:latin typeface="Calibri" panose="020F0502020204030204" charset="0"/>
                <a:ea typeface="宋体" panose="02010600030101010101" pitchFamily="2" charset="-122"/>
                <a:cs typeface="Arial" panose="020B0604020202020204" pitchFamily="34" charset="0"/>
              </a:rPr>
              <a:t>medicinal value</a:t>
            </a:r>
            <a:endParaRPr lang="en-US" sz="2400" b="1" i="1" dirty="0">
              <a:latin typeface="Calibri" panose="020F0502020204030204" charset="0"/>
              <a:ea typeface="宋体" panose="02010600030101010101" pitchFamily="2" charset="-122"/>
              <a:cs typeface="Arial" panose="020B0604020202020204" pitchFamily="34" charset="0"/>
            </a:endParaRPr>
          </a:p>
          <a:p>
            <a:pPr indent="0">
              <a:buFont typeface="Arial" panose="020B0604020202020204" pitchFamily="34" charset="0"/>
              <a:buNone/>
            </a:pPr>
            <a:r>
              <a:rPr lang="en-US" sz="2400" b="1" i="1" dirty="0">
                <a:latin typeface="Calibri" panose="020F0502020204030204" charset="0"/>
                <a:ea typeface="宋体" panose="02010600030101010101" pitchFamily="2" charset="-122"/>
                <a:cs typeface="Arial" panose="020B0604020202020204" pitchFamily="34" charset="0"/>
              </a:rPr>
              <a:t>eliminating food accumulation, dispersing congestion, driving tapeworms, stopping dysentery, especially helping </a:t>
            </a:r>
            <a:r>
              <a:rPr lang="en-US" sz="2400" b="1" i="1" dirty="0" err="1">
                <a:latin typeface="Calibri" panose="020F0502020204030204" charset="0"/>
                <a:ea typeface="宋体" panose="02010600030101010101" pitchFamily="2" charset="-122"/>
                <a:cs typeface="Arial" panose="020B0604020202020204" pitchFamily="34" charset="0"/>
              </a:rPr>
              <a:t>digestion,reducing</a:t>
            </a:r>
            <a:r>
              <a:rPr lang="en-US" sz="2400" b="1" i="1" dirty="0">
                <a:latin typeface="Calibri" panose="020F0502020204030204" charset="0"/>
                <a:ea typeface="宋体" panose="02010600030101010101" pitchFamily="2" charset="-122"/>
                <a:cs typeface="Arial" panose="020B0604020202020204" pitchFamily="34" charset="0"/>
              </a:rPr>
              <a:t> blood lipid and serum cholesterol</a:t>
            </a:r>
            <a:endParaRPr lang="en-US" sz="2400" b="1" i="1" dirty="0">
              <a:latin typeface="Calibri" panose="020F0502020204030204" charset="0"/>
              <a:ea typeface="宋体" panose="02010600030101010101" pitchFamily="2" charset="-122"/>
              <a:cs typeface="Arial" panose="020B0604020202020204" pitchFamily="34" charset="0"/>
            </a:endParaRPr>
          </a:p>
          <a:p>
            <a:pPr algn="l">
              <a:buClrTx/>
              <a:buSzTx/>
              <a:buFont typeface="Arial" panose="020B0604020202020204" pitchFamily="34" charset="0"/>
              <a:buNone/>
            </a:pPr>
            <a:r>
              <a:rPr lang="en-US" sz="3200" b="1" i="1" dirty="0">
                <a:solidFill>
                  <a:srgbClr val="FFFF00"/>
                </a:solidFill>
                <a:latin typeface="Calibri" panose="020F0502020204030204" charset="0"/>
                <a:ea typeface="宋体" panose="02010600030101010101" pitchFamily="2" charset="-122"/>
                <a:cs typeface="Arial" panose="020B0604020202020204" pitchFamily="34" charset="0"/>
              </a:rPr>
              <a:t>cons</a:t>
            </a:r>
            <a:endParaRPr lang="en-US" sz="3200" b="1" i="1" dirty="0">
              <a:solidFill>
                <a:srgbClr val="FFFF00"/>
              </a:solidFill>
              <a:latin typeface="Calibri" panose="020F050202020403020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r>
              <a:rPr lang="en-US" sz="2400" b="1" i="1" dirty="0">
                <a:latin typeface="Calibri" panose="020F0502020204030204" charset="0"/>
                <a:ea typeface="宋体" panose="02010600030101010101" pitchFamily="2" charset="-122"/>
                <a:cs typeface="Arial" panose="020B0604020202020204" pitchFamily="34" charset="0"/>
              </a:rPr>
              <a:t>Not all people are suitable for long-term </a:t>
            </a:r>
            <a:r>
              <a:rPr lang="en-US" sz="2400" b="1" i="1" dirty="0" err="1">
                <a:latin typeface="Calibri" panose="020F0502020204030204" charset="0"/>
                <a:ea typeface="宋体" panose="02010600030101010101" pitchFamily="2" charset="-122"/>
                <a:cs typeface="Arial" panose="020B0604020202020204" pitchFamily="34" charset="0"/>
              </a:rPr>
              <a:t>consumption.Because</a:t>
            </a:r>
            <a:r>
              <a:rPr lang="en-US" sz="2400" b="1" i="1" dirty="0">
                <a:latin typeface="Calibri" panose="020F0502020204030204" charset="0"/>
                <a:ea typeface="宋体" panose="02010600030101010101" pitchFamily="2" charset="-122"/>
                <a:cs typeface="Arial" panose="020B0604020202020204" pitchFamily="34" charset="0"/>
              </a:rPr>
              <a:t> of its sugar content, diabetes patients should be cautious.</a:t>
            </a:r>
            <a:endParaRPr lang="en-US" sz="2400" b="1" i="1" dirty="0">
              <a:latin typeface="Calibri" panose="020F050202020403020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r>
              <a:rPr lang="en-US" sz="2400" b="1" i="1" dirty="0">
                <a:latin typeface="Calibri" panose="020F0502020204030204" charset="0"/>
                <a:ea typeface="宋体" panose="02010600030101010101" pitchFamily="2" charset="-122"/>
                <a:cs typeface="Arial" panose="020B0604020202020204" pitchFamily="34" charset="0"/>
              </a:rPr>
              <a:t> People with a weak spleen and stomach or suffering acid heartburn should not eat too much hawthorn too. </a:t>
            </a:r>
            <a:endParaRPr lang="en-US" sz="2400" b="1" i="1" dirty="0">
              <a:latin typeface="Calibri" panose="020F0502020204030204" charset="0"/>
              <a:ea typeface="宋体" panose="02010600030101010101" pitchFamily="2" charset="-122"/>
              <a:cs typeface="Arial" panose="020B0604020202020204" pitchFamily="34" charset="0"/>
            </a:endParaRPr>
          </a:p>
        </p:txBody>
      </p:sp>
      <p:sp>
        <p:nvSpPr>
          <p:cNvPr id="4" name="右箭头 3"/>
          <p:cNvSpPr/>
          <p:nvPr/>
        </p:nvSpPr>
        <p:spPr>
          <a:xfrm>
            <a:off x="6143625" y="1828165"/>
            <a:ext cx="409575" cy="755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 name="文本框 4"/>
          <p:cNvSpPr txBox="1"/>
          <p:nvPr/>
        </p:nvSpPr>
        <p:spPr>
          <a:xfrm>
            <a:off x="6553200" y="1321435"/>
            <a:ext cx="5755640" cy="829945"/>
          </a:xfrm>
          <a:prstGeom prst="rect">
            <a:avLst/>
          </a:prstGeom>
          <a:noFill/>
        </p:spPr>
        <p:txBody>
          <a:bodyPr wrap="square" rtlCol="0">
            <a:spAutoFit/>
          </a:bodyPr>
          <a:lstStyle/>
          <a:p>
            <a:r>
              <a:rPr lang="en-US" altLang="zh-CN" sz="2400" b="1">
                <a:latin typeface="Calibri" panose="020F0502020204030204" charset="0"/>
                <a:cs typeface="Calibri" panose="020F0502020204030204" charset="0"/>
              </a:rPr>
              <a:t>happy,joyous,relieving our mood,increasing our appetite</a:t>
            </a:r>
            <a:endParaRPr lang="en-US" altLang="zh-CN" sz="2400" b="1">
              <a:latin typeface="Calibri" panose="020F0502020204030204" charset="0"/>
              <a:cs typeface="Calibri" panose="020F0502020204030204" charset="0"/>
            </a:endParaRPr>
          </a:p>
        </p:txBody>
      </p:sp>
      <p:pic>
        <p:nvPicPr>
          <p:cNvPr id="6" name="图片 5"/>
          <p:cNvPicPr>
            <a:picLocks noChangeAspect="1"/>
          </p:cNvPicPr>
          <p:nvPr/>
        </p:nvPicPr>
        <p:blipFill>
          <a:blip r:embed="rId1"/>
          <a:stretch>
            <a:fillRect/>
          </a:stretch>
        </p:blipFill>
        <p:spPr>
          <a:xfrm>
            <a:off x="1" y="0"/>
            <a:ext cx="3371850" cy="6858635"/>
          </a:xfrm>
          <a:prstGeom prst="rect">
            <a:avLst/>
          </a:prstGeom>
        </p:spPr>
      </p:pic>
      <p:sp>
        <p:nvSpPr>
          <p:cNvPr id="2" name="文本框 1"/>
          <p:cNvSpPr txBox="1"/>
          <p:nvPr/>
        </p:nvSpPr>
        <p:spPr>
          <a:xfrm>
            <a:off x="9679940" y="2288540"/>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screen">
            <a:grayscl/>
          </a:blip>
          <a:srcRect/>
          <a:stretch>
            <a:fillRect/>
          </a:stretch>
        </p:blipFill>
        <p:spPr>
          <a:xfrm>
            <a:off x="0" y="1101672"/>
            <a:ext cx="12192000" cy="6045887"/>
          </a:xfrm>
          <a:prstGeom prst="rect">
            <a:avLst/>
          </a:prstGeom>
        </p:spPr>
      </p:pic>
      <p:grpSp>
        <p:nvGrpSpPr>
          <p:cNvPr id="7" name="组合 6"/>
          <p:cNvGrpSpPr/>
          <p:nvPr/>
        </p:nvGrpSpPr>
        <p:grpSpPr>
          <a:xfrm>
            <a:off x="3191510" y="1423035"/>
            <a:ext cx="5751195" cy="3819525"/>
            <a:chOff x="3718381" y="1423220"/>
            <a:chExt cx="3819408" cy="3819408"/>
          </a:xfrm>
        </p:grpSpPr>
        <p:sp>
          <p:nvSpPr>
            <p:cNvPr id="6" name="椭圆 5"/>
            <p:cNvSpPr/>
            <p:nvPr/>
          </p:nvSpPr>
          <p:spPr>
            <a:xfrm>
              <a:off x="3718381" y="1423220"/>
              <a:ext cx="3819408" cy="3819408"/>
            </a:xfrm>
            <a:prstGeom prst="ellipse">
              <a:avLst/>
            </a:prstGeom>
            <a:solidFill>
              <a:srgbClr val="F5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 name="椭圆 13"/>
            <p:cNvSpPr/>
            <p:nvPr/>
          </p:nvSpPr>
          <p:spPr>
            <a:xfrm>
              <a:off x="3982231" y="1687070"/>
              <a:ext cx="3291709" cy="329170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1" name="矩形 10"/>
          <p:cNvSpPr/>
          <p:nvPr/>
        </p:nvSpPr>
        <p:spPr>
          <a:xfrm>
            <a:off x="4131310" y="3008630"/>
            <a:ext cx="4413885" cy="1076325"/>
          </a:xfrm>
          <a:prstGeom prst="rect">
            <a:avLst/>
          </a:prstGeom>
          <a:ln>
            <a:noFill/>
          </a:ln>
        </p:spPr>
        <p:txBody>
          <a:bodyPr vert="horz" wrap="square">
            <a:spAutoFit/>
          </a:bodyPr>
          <a:lstStyle/>
          <a:p>
            <a:pPr indent="0">
              <a:buFont typeface="Arial" panose="020B0604020202020204" pitchFamily="34" charset="0"/>
              <a:buNone/>
            </a:pPr>
            <a:r>
              <a:rPr lang="en-US" altLang="zh-CN" sz="3200">
                <a:sym typeface="+mn-ea"/>
              </a:rPr>
              <a:t>Chinese Culture in Tang hulu</a:t>
            </a:r>
            <a:endParaRPr lang="zh-CN" altLang="en-US" sz="3200" spc="600" dirty="0">
              <a:solidFill>
                <a:schemeClr val="tx1">
                  <a:lumMod val="95000"/>
                  <a:lumOff val="5000"/>
                </a:schemeClr>
              </a:solidFill>
              <a:cs typeface="+mn-ea"/>
              <a:sym typeface="+mn-lt"/>
            </a:endParaRPr>
          </a:p>
        </p:txBody>
      </p:sp>
      <p:sp>
        <p:nvSpPr>
          <p:cNvPr id="12" name="文本框 11"/>
          <p:cNvSpPr txBox="1"/>
          <p:nvPr/>
        </p:nvSpPr>
        <p:spPr>
          <a:xfrm>
            <a:off x="5458905" y="2486914"/>
            <a:ext cx="1361044" cy="521970"/>
          </a:xfrm>
          <a:prstGeom prst="rect">
            <a:avLst/>
          </a:prstGeom>
          <a:noFill/>
          <a:ln>
            <a:noFill/>
          </a:ln>
        </p:spPr>
        <p:txBody>
          <a:bodyPr vert="horz" wrap="square" rtlCol="0">
            <a:spAutoFit/>
          </a:bodyPr>
          <a:lstStyle/>
          <a:p>
            <a:r>
              <a:rPr lang="zh-CN" altLang="en-US" sz="2800" b="1" dirty="0">
                <a:solidFill>
                  <a:schemeClr val="tx1">
                    <a:lumMod val="85000"/>
                    <a:lumOff val="15000"/>
                  </a:schemeClr>
                </a:solidFill>
                <a:cs typeface="+mn-ea"/>
                <a:sym typeface="+mn-lt"/>
              </a:rPr>
              <a:t>章节四</a:t>
            </a:r>
            <a:endParaRPr lang="zh-CN" altLang="en-US" sz="2800" b="1" dirty="0">
              <a:solidFill>
                <a:schemeClr val="tx1">
                  <a:lumMod val="85000"/>
                  <a:lumOff val="15000"/>
                </a:schemeClr>
              </a:solidFill>
              <a:cs typeface="+mn-ea"/>
              <a:sym typeface="+mn-lt"/>
            </a:endParaRPr>
          </a:p>
        </p:txBody>
      </p:sp>
      <p:pic>
        <p:nvPicPr>
          <p:cNvPr id="13" name="图片 12"/>
          <p:cNvPicPr>
            <a:picLocks noChangeAspect="1"/>
          </p:cNvPicPr>
          <p:nvPr/>
        </p:nvPicPr>
        <p:blipFill rotWithShape="1">
          <a:blip r:embed="rId2" cstate="screen"/>
          <a:srcRect/>
          <a:stretch>
            <a:fillRect/>
          </a:stretch>
        </p:blipFill>
        <p:spPr>
          <a:xfrm>
            <a:off x="5219650" y="3851667"/>
            <a:ext cx="1828899" cy="46973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15126" y="136057"/>
            <a:ext cx="4763770" cy="645160"/>
          </a:xfrm>
          <a:prstGeom prst="rect">
            <a:avLst/>
          </a:prstGeom>
          <a:solidFill>
            <a:srgbClr val="F5E2D8"/>
          </a:solidFill>
        </p:spPr>
        <p:txBody>
          <a:bodyPr vert="horz" wrap="none">
            <a:spAutoFit/>
          </a:bodyPr>
          <a:lstStyle/>
          <a:p>
            <a:r>
              <a:rPr lang="en-US" altLang="zh-CN" sz="3600" b="1" dirty="0">
                <a:solidFill>
                  <a:schemeClr val="tx1">
                    <a:lumMod val="95000"/>
                    <a:lumOff val="5000"/>
                  </a:schemeClr>
                </a:solidFill>
                <a:cs typeface="+mn-ea"/>
                <a:sym typeface="+mn-lt"/>
              </a:rPr>
              <a:t>culture in Tang hulu</a:t>
            </a:r>
            <a:endParaRPr lang="en-US" altLang="zh-CN" sz="3600" b="1" dirty="0">
              <a:solidFill>
                <a:schemeClr val="tx1">
                  <a:lumMod val="95000"/>
                  <a:lumOff val="5000"/>
                </a:schemeClr>
              </a:solidFill>
              <a:cs typeface="+mn-ea"/>
              <a:sym typeface="+mn-lt"/>
            </a:endParaRPr>
          </a:p>
        </p:txBody>
      </p:sp>
      <p:pic>
        <p:nvPicPr>
          <p:cNvPr id="4" name="图片 3"/>
          <p:cNvPicPr>
            <a:picLocks noChangeAspect="1"/>
          </p:cNvPicPr>
          <p:nvPr/>
        </p:nvPicPr>
        <p:blipFill>
          <a:blip r:embed="rId1"/>
          <a:srcRect t="32594"/>
          <a:stretch>
            <a:fillRect/>
          </a:stretch>
        </p:blipFill>
        <p:spPr>
          <a:xfrm>
            <a:off x="8498205" y="3494405"/>
            <a:ext cx="4191000" cy="3589020"/>
          </a:xfrm>
          <a:prstGeom prst="rect">
            <a:avLst/>
          </a:prstGeom>
        </p:spPr>
      </p:pic>
      <p:sp>
        <p:nvSpPr>
          <p:cNvPr id="100" name="文本框 99"/>
          <p:cNvSpPr txBox="1"/>
          <p:nvPr/>
        </p:nvSpPr>
        <p:spPr>
          <a:xfrm>
            <a:off x="215265" y="905510"/>
            <a:ext cx="10847070" cy="953135"/>
          </a:xfrm>
          <a:prstGeom prst="rect">
            <a:avLst/>
          </a:prstGeom>
          <a:noFill/>
          <a:ln w="9525">
            <a:noFill/>
          </a:ln>
        </p:spPr>
        <p:txBody>
          <a:bodyPr wrap="square">
            <a:spAutoFit/>
          </a:bodyPr>
          <a:lstStyle/>
          <a:p>
            <a:pPr indent="0"/>
            <a:r>
              <a:rPr lang="en-US" sz="2800" b="0">
                <a:solidFill>
                  <a:schemeClr val="accent6"/>
                </a:solidFill>
                <a:latin typeface="Calibri" panose="020F0502020204030204" charset="0"/>
                <a:ea typeface="宋体" panose="02010600030101010101" pitchFamily="2" charset="-122"/>
                <a:cs typeface="Arial" panose="020B0604020202020204" pitchFamily="34" charset="0"/>
              </a:rPr>
              <a:t>implied meaning</a:t>
            </a:r>
            <a:endParaRPr lang="en-US" sz="2800" b="0">
              <a:solidFill>
                <a:schemeClr val="accent6"/>
              </a:solidFill>
              <a:latin typeface="Calibri" panose="020F0502020204030204" charset="0"/>
              <a:ea typeface="宋体" panose="02010600030101010101" pitchFamily="2" charset="-122"/>
              <a:cs typeface="Arial" panose="020B0604020202020204" pitchFamily="34" charset="0"/>
            </a:endParaRPr>
          </a:p>
          <a:p>
            <a:pPr indent="0"/>
            <a:endParaRPr lang="en-US" sz="2800" b="0">
              <a:solidFill>
                <a:schemeClr val="accent6"/>
              </a:solidFill>
              <a:latin typeface="Calibri" panose="020F0502020204030204" charset="0"/>
              <a:ea typeface="宋体" panose="02010600030101010101" pitchFamily="2" charset="-122"/>
              <a:cs typeface="Arial" panose="020B0604020202020204" pitchFamily="34" charset="0"/>
            </a:endParaRPr>
          </a:p>
        </p:txBody>
      </p:sp>
      <p:sp>
        <p:nvSpPr>
          <p:cNvPr id="3" name="左大括号 2"/>
          <p:cNvSpPr/>
          <p:nvPr/>
        </p:nvSpPr>
        <p:spPr>
          <a:xfrm>
            <a:off x="187960" y="2174875"/>
            <a:ext cx="858520" cy="3102610"/>
          </a:xfrm>
          <a:prstGeom prst="leftBrac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文本框 5"/>
          <p:cNvSpPr txBox="1"/>
          <p:nvPr/>
        </p:nvSpPr>
        <p:spPr>
          <a:xfrm>
            <a:off x="1046480" y="1983105"/>
            <a:ext cx="7969250" cy="460375"/>
          </a:xfrm>
          <a:prstGeom prst="rect">
            <a:avLst/>
          </a:prstGeom>
          <a:noFill/>
          <a:ln w="9525">
            <a:noFill/>
          </a:ln>
        </p:spPr>
        <p:txBody>
          <a:bodyPr wrap="square">
            <a:spAutoFit/>
          </a:bodyPr>
          <a:lstStyle/>
          <a:p>
            <a:pPr indent="0"/>
            <a:r>
              <a:rPr lang="en-US" sz="2400" b="0">
                <a:solidFill>
                  <a:schemeClr val="bg1"/>
                </a:solidFill>
                <a:latin typeface="Calibri" panose="020F0502020204030204" charset="0"/>
                <a:ea typeface="宋体" panose="02010600030101010101" pitchFamily="2" charset="-122"/>
                <a:cs typeface="Arial" panose="020B0604020202020204" pitchFamily="34" charset="0"/>
              </a:rPr>
              <a:t>The shape of round symbolizes reunion and happiness.</a:t>
            </a:r>
            <a:r>
              <a:rPr lang="en-US" b="0">
                <a:latin typeface="Calibri" panose="020F0502020204030204" charset="0"/>
                <a:ea typeface="宋体" panose="02010600030101010101" pitchFamily="2" charset="-122"/>
                <a:cs typeface="Arial" panose="020B0604020202020204" pitchFamily="34" charset="0"/>
              </a:rPr>
              <a:t> </a:t>
            </a:r>
            <a:endParaRPr lang="en-US" altLang="en-US" b="0">
              <a:latin typeface="Calibri" panose="020F0502020204030204" charset="0"/>
              <a:ea typeface="宋体" panose="02010600030101010101" pitchFamily="2" charset="-122"/>
              <a:cs typeface="Arial" panose="020B0604020202020204" pitchFamily="34" charset="0"/>
            </a:endParaRPr>
          </a:p>
        </p:txBody>
      </p:sp>
      <p:sp>
        <p:nvSpPr>
          <p:cNvPr id="7" name="文本框 6"/>
          <p:cNvSpPr txBox="1"/>
          <p:nvPr/>
        </p:nvSpPr>
        <p:spPr>
          <a:xfrm>
            <a:off x="1242060" y="4420235"/>
            <a:ext cx="6096000" cy="460375"/>
          </a:xfrm>
          <a:prstGeom prst="rect">
            <a:avLst/>
          </a:prstGeom>
          <a:noFill/>
        </p:spPr>
        <p:txBody>
          <a:bodyPr wrap="square" rtlCol="0" anchor="t">
            <a:spAutoFit/>
          </a:bodyPr>
          <a:lstStyle/>
          <a:p>
            <a:r>
              <a:rPr lang="en-US" sz="2400">
                <a:solidFill>
                  <a:schemeClr val="bg1"/>
                </a:solidFill>
                <a:latin typeface="Calibri" panose="020F0502020204030204" charset="0"/>
                <a:ea typeface="宋体" panose="02010600030101010101" pitchFamily="2" charset="-122"/>
                <a:cs typeface="Arial" panose="020B0604020202020204" pitchFamily="34" charset="0"/>
                <a:sym typeface="+mn-ea"/>
              </a:rPr>
              <a:t>Red means prosperous and happy days.</a:t>
            </a:r>
            <a:endParaRPr lang="en-US" sz="2400">
              <a:solidFill>
                <a:schemeClr val="bg1"/>
              </a:solidFill>
              <a:latin typeface="Calibri" panose="020F0502020204030204" charset="0"/>
              <a:ea typeface="宋体" panose="02010600030101010101" pitchFamily="2" charset="-122"/>
              <a:cs typeface="Arial" panose="020B0604020202020204" pitchFamily="34" charset="0"/>
              <a:sym typeface="+mn-ea"/>
            </a:endParaRPr>
          </a:p>
        </p:txBody>
      </p:sp>
      <p:sp>
        <p:nvSpPr>
          <p:cNvPr id="8" name="文本框 7"/>
          <p:cNvSpPr txBox="1"/>
          <p:nvPr/>
        </p:nvSpPr>
        <p:spPr>
          <a:xfrm>
            <a:off x="1046480" y="3645535"/>
            <a:ext cx="6096000" cy="460375"/>
          </a:xfrm>
          <a:prstGeom prst="rect">
            <a:avLst/>
          </a:prstGeom>
          <a:noFill/>
        </p:spPr>
        <p:txBody>
          <a:bodyPr wrap="square" rtlCol="0" anchor="t">
            <a:spAutoFit/>
          </a:bodyPr>
          <a:lstStyle/>
          <a:p>
            <a:r>
              <a:rPr lang="en-US" sz="2400">
                <a:solidFill>
                  <a:schemeClr val="bg1"/>
                </a:solidFill>
                <a:latin typeface="Calibri" panose="020F0502020204030204" charset="0"/>
                <a:ea typeface="宋体" panose="02010600030101010101" pitchFamily="2" charset="-122"/>
                <a:cs typeface="Arial" panose="020B0604020202020204" pitchFamily="34" charset="0"/>
                <a:sym typeface="+mn-ea"/>
              </a:rPr>
              <a:t> The sweet taste means a sweet life.</a:t>
            </a:r>
            <a:endParaRPr lang="en-US" sz="2400">
              <a:solidFill>
                <a:schemeClr val="bg1"/>
              </a:solidFill>
              <a:latin typeface="Calibri" panose="020F0502020204030204" charset="0"/>
              <a:ea typeface="宋体" panose="02010600030101010101" pitchFamily="2" charset="-122"/>
              <a:cs typeface="Arial" panose="020B0604020202020204" pitchFamily="34" charset="0"/>
              <a:sym typeface="+mn-ea"/>
            </a:endParaRPr>
          </a:p>
        </p:txBody>
      </p:sp>
      <p:sp>
        <p:nvSpPr>
          <p:cNvPr id="9" name="文本框 8"/>
          <p:cNvSpPr txBox="1"/>
          <p:nvPr/>
        </p:nvSpPr>
        <p:spPr>
          <a:xfrm>
            <a:off x="1046480" y="2738755"/>
            <a:ext cx="8714740" cy="460375"/>
          </a:xfrm>
          <a:prstGeom prst="rect">
            <a:avLst/>
          </a:prstGeom>
          <a:noFill/>
        </p:spPr>
        <p:txBody>
          <a:bodyPr wrap="square" rtlCol="0" anchor="t">
            <a:spAutoFit/>
          </a:bodyPr>
          <a:lstStyle/>
          <a:p>
            <a:r>
              <a:rPr lang="en-US" sz="2400">
                <a:solidFill>
                  <a:schemeClr val="bg1"/>
                </a:solidFill>
                <a:latin typeface="Calibri" panose="020F0502020204030204" charset="0"/>
                <a:ea typeface="宋体" panose="02010600030101010101" pitchFamily="2" charset="-122"/>
                <a:cs typeface="Arial" panose="020B0604020202020204" pitchFamily="34" charset="0"/>
                <a:sym typeface="+mn-ea"/>
              </a:rPr>
              <a:t>Hulu homophones "fulu", which means auspiciousness and wealth. </a:t>
            </a:r>
            <a:endParaRPr lang="en-US" sz="2400">
              <a:solidFill>
                <a:schemeClr val="bg1"/>
              </a:solidFill>
              <a:latin typeface="Calibri" panose="020F0502020204030204" charset="0"/>
              <a:ea typeface="宋体" panose="02010600030101010101" pitchFamily="2" charset="-122"/>
              <a:cs typeface="Arial" panose="020B0604020202020204" pitchFamily="34" charset="0"/>
              <a:sym typeface="+mn-ea"/>
            </a:endParaRPr>
          </a:p>
        </p:txBody>
      </p:sp>
      <p:sp>
        <p:nvSpPr>
          <p:cNvPr id="10" name="文本框 9"/>
          <p:cNvSpPr txBox="1"/>
          <p:nvPr/>
        </p:nvSpPr>
        <p:spPr>
          <a:xfrm>
            <a:off x="1140460" y="5089525"/>
            <a:ext cx="8725535" cy="829945"/>
          </a:xfrm>
          <a:prstGeom prst="rect">
            <a:avLst/>
          </a:prstGeom>
          <a:noFill/>
        </p:spPr>
        <p:txBody>
          <a:bodyPr wrap="square" rtlCol="0" anchor="t">
            <a:spAutoFit/>
          </a:bodyPr>
          <a:lstStyle/>
          <a:p>
            <a:pPr indent="0"/>
            <a:r>
              <a:rPr lang="en-US" sz="2400">
                <a:solidFill>
                  <a:schemeClr val="bg1"/>
                </a:solidFill>
                <a:latin typeface="Calibri" panose="020F0502020204030204" charset="0"/>
                <a:ea typeface="宋体" panose="02010600030101010101" pitchFamily="2" charset="-122"/>
                <a:cs typeface="Arial" panose="020B0604020202020204" pitchFamily="34" charset="0"/>
                <a:sym typeface="+mn-ea"/>
              </a:rPr>
              <a:t>The sweet outer and the bitter inner means a Chinese spirit of pleasure in pain and the essence of life--pain mixed with pleasure.</a:t>
            </a:r>
            <a:endParaRPr lang="en-US" sz="2400">
              <a:solidFill>
                <a:schemeClr val="bg1"/>
              </a:solidFill>
              <a:latin typeface="Calibri" panose="020F0502020204030204" charset="0"/>
              <a:ea typeface="宋体" panose="02010600030101010101" pitchFamily="2" charset="-122"/>
              <a:cs typeface="Arial" panose="020B0604020202020204" pitchFamily="3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wipe(down)">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00" grpId="0"/>
      <p:bldP spid="100" grpId="1"/>
      <p:bldP spid="6" grpId="0"/>
      <p:bldP spid="6" grpId="1"/>
      <p:bldP spid="7" grpId="0"/>
      <p:bldP spid="7" grpId="1"/>
      <p:bldP spid="8" grpId="0"/>
      <p:bldP spid="8" grpId="1"/>
      <p:bldP spid="9" grpId="0"/>
      <p:bldP spid="9" grpId="1"/>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31" y="120817"/>
            <a:ext cx="4763770" cy="645160"/>
          </a:xfrm>
          <a:prstGeom prst="rect">
            <a:avLst/>
          </a:prstGeom>
          <a:solidFill>
            <a:srgbClr val="F5E2D8"/>
          </a:solidFill>
        </p:spPr>
        <p:txBody>
          <a:bodyPr vert="horz" wrap="none">
            <a:spAutoFit/>
          </a:bodyPr>
          <a:lstStyle/>
          <a:p>
            <a:r>
              <a:rPr lang="en-US" altLang="zh-CN" sz="3600" b="1" dirty="0">
                <a:solidFill>
                  <a:schemeClr val="tx1">
                    <a:lumMod val="95000"/>
                    <a:lumOff val="5000"/>
                  </a:schemeClr>
                </a:solidFill>
                <a:cs typeface="+mn-ea"/>
                <a:sym typeface="+mn-lt"/>
              </a:rPr>
              <a:t>culture in Tang hulu</a:t>
            </a:r>
            <a:endParaRPr lang="en-US" altLang="zh-CN" sz="3600" b="1" dirty="0">
              <a:solidFill>
                <a:schemeClr val="tx1">
                  <a:lumMod val="95000"/>
                  <a:lumOff val="5000"/>
                </a:schemeClr>
              </a:solidFill>
              <a:cs typeface="+mn-ea"/>
              <a:sym typeface="+mn-lt"/>
            </a:endParaRPr>
          </a:p>
        </p:txBody>
      </p:sp>
      <p:sp>
        <p:nvSpPr>
          <p:cNvPr id="5" name="文本框 4"/>
          <p:cNvSpPr txBox="1"/>
          <p:nvPr/>
        </p:nvSpPr>
        <p:spPr>
          <a:xfrm>
            <a:off x="600710" y="1140460"/>
            <a:ext cx="7809865" cy="1568450"/>
          </a:xfrm>
          <a:prstGeom prst="rect">
            <a:avLst/>
          </a:prstGeom>
          <a:noFill/>
        </p:spPr>
        <p:txBody>
          <a:bodyPr wrap="square" rtlCol="0" anchor="t">
            <a:spAutoFit/>
          </a:bodyPr>
          <a:lstStyle/>
          <a:p>
            <a:pPr marL="285750" indent="-285750">
              <a:buFont typeface="Arial" panose="020B0604020202020204" pitchFamily="34" charset="0"/>
              <a:buChar char="•"/>
            </a:pPr>
            <a:r>
              <a:rPr lang="en-US" altLang="zh-CN" sz="2400"/>
              <a:t>As a food</a:t>
            </a:r>
            <a:endParaRPr lang="en-US" altLang="zh-CN" sz="2400"/>
          </a:p>
          <a:p>
            <a:r>
              <a:rPr lang="zh-CN" altLang="en-US" sz="2400"/>
              <a:t>The appearance of a kind of food actually brings together the cultural elements of a place, such as ethnic groups, beliefs and customs</a:t>
            </a:r>
            <a:r>
              <a:rPr lang="en-US" altLang="zh-CN" sz="2400"/>
              <a:t>.</a:t>
            </a:r>
            <a:endParaRPr lang="en-US" altLang="zh-CN" sz="2400"/>
          </a:p>
        </p:txBody>
      </p:sp>
      <p:sp>
        <p:nvSpPr>
          <p:cNvPr id="100" name="文本框 99"/>
          <p:cNvSpPr txBox="1"/>
          <p:nvPr/>
        </p:nvSpPr>
        <p:spPr>
          <a:xfrm>
            <a:off x="5604510" y="3083560"/>
            <a:ext cx="5985510" cy="3046095"/>
          </a:xfrm>
          <a:prstGeom prst="rect">
            <a:avLst/>
          </a:prstGeom>
          <a:noFill/>
          <a:ln w="9525">
            <a:noFill/>
          </a:ln>
        </p:spPr>
        <p:txBody>
          <a:bodyPr wrap="square">
            <a:spAutoFit/>
          </a:bodyPr>
          <a:lstStyle/>
          <a:p>
            <a:pPr marL="285750" indent="-285750">
              <a:buFont typeface="Arial" panose="020B0604020202020204" pitchFamily="34" charset="0"/>
              <a:buChar char="•"/>
            </a:pPr>
            <a:r>
              <a:rPr lang="en-US" sz="2400" b="0">
                <a:latin typeface="Calibri" panose="020F0502020204030204" charset="0"/>
                <a:ea typeface="宋体" panose="02010600030101010101" pitchFamily="2" charset="-122"/>
                <a:cs typeface="Arial" panose="020B0604020202020204" pitchFamily="34" charset="0"/>
              </a:rPr>
              <a:t> </a:t>
            </a:r>
            <a:r>
              <a:rPr lang="zh-CN" altLang="en-US" sz="2400" b="0"/>
              <a:t>As a complex</a:t>
            </a:r>
            <a:r>
              <a:rPr lang="en-US" altLang="zh-CN" sz="2400" b="0"/>
              <a:t> and</a:t>
            </a:r>
            <a:r>
              <a:rPr lang="zh-CN" altLang="en-US" sz="2400" b="0"/>
              <a:t> symbolic meaning</a:t>
            </a:r>
            <a:endParaRPr lang="zh-CN" altLang="en-US" sz="2400" b="0"/>
          </a:p>
          <a:p>
            <a:pPr marL="342900" indent="-342900">
              <a:buFont typeface="Wingdings" panose="05000000000000000000" charset="0"/>
              <a:buChar char="Ø"/>
            </a:pPr>
            <a:r>
              <a:rPr lang="zh-CN" altLang="en-US" sz="2400" b="0"/>
              <a:t>A kind of respect for ancestors</a:t>
            </a:r>
            <a:r>
              <a:rPr lang="en-US" altLang="zh-CN" sz="2400" b="0"/>
              <a:t> and history</a:t>
            </a:r>
            <a:endParaRPr lang="zh-CN" altLang="en-US" sz="2400" b="0"/>
          </a:p>
          <a:p>
            <a:pPr marL="342900" indent="-342900">
              <a:buFont typeface="Wingdings" panose="05000000000000000000" charset="0"/>
              <a:buChar char="Ø"/>
            </a:pPr>
            <a:r>
              <a:rPr lang="zh-CN" altLang="en-US" sz="2400" b="0"/>
              <a:t>embodi</a:t>
            </a:r>
            <a:r>
              <a:rPr lang="en-US" altLang="zh-CN" sz="2400" b="0"/>
              <a:t>ng</a:t>
            </a:r>
            <a:r>
              <a:rPr lang="zh-CN" altLang="en-US" sz="2400" b="0"/>
              <a:t> the </a:t>
            </a:r>
            <a:r>
              <a:rPr lang="en-US" altLang="zh-CN" sz="2400" b="0"/>
              <a:t>creativity and imagination</a:t>
            </a:r>
            <a:r>
              <a:rPr lang="zh-CN" altLang="en-US" sz="2400" b="0"/>
              <a:t> of Chinese</a:t>
            </a:r>
            <a:r>
              <a:rPr lang="en-US" altLang="zh-CN" sz="2400" b="0"/>
              <a:t> food</a:t>
            </a:r>
            <a:endParaRPr lang="zh-CN" altLang="en-US" sz="2400" b="0"/>
          </a:p>
          <a:p>
            <a:pPr marL="342900" indent="-342900">
              <a:buFont typeface="Wingdings" panose="05000000000000000000" charset="0"/>
              <a:buChar char="Ø"/>
            </a:pPr>
            <a:r>
              <a:rPr lang="zh-CN" altLang="en-US" sz="2400" b="0"/>
              <a:t>express</a:t>
            </a:r>
            <a:r>
              <a:rPr lang="en-US" altLang="zh-CN" sz="2400" b="0"/>
              <a:t>ing</a:t>
            </a:r>
            <a:r>
              <a:rPr lang="zh-CN" altLang="en-US" sz="2400" b="0"/>
              <a:t> people's yearning and appeal for a better life</a:t>
            </a:r>
            <a:endParaRPr lang="zh-CN" altLang="en-US" sz="2400" b="0"/>
          </a:p>
          <a:p>
            <a:pPr indent="0"/>
            <a:endParaRPr lang="zh-CN" altLang="en-US" sz="2400" b="0"/>
          </a:p>
        </p:txBody>
      </p:sp>
      <p:pic>
        <p:nvPicPr>
          <p:cNvPr id="4" name="图片 3"/>
          <p:cNvPicPr>
            <a:picLocks noChangeAspect="1"/>
          </p:cNvPicPr>
          <p:nvPr/>
        </p:nvPicPr>
        <p:blipFill>
          <a:blip r:embed="rId1"/>
          <a:stretch>
            <a:fillRect/>
          </a:stretch>
        </p:blipFill>
        <p:spPr>
          <a:xfrm>
            <a:off x="600710" y="2708910"/>
            <a:ext cx="4739640" cy="3629025"/>
          </a:xfrm>
          <a:prstGeom prst="rect">
            <a:avLst/>
          </a:prstGeom>
        </p:spPr>
      </p:pic>
      <p:pic>
        <p:nvPicPr>
          <p:cNvPr id="6" name="图片 5"/>
          <p:cNvPicPr>
            <a:picLocks noChangeAspect="1"/>
          </p:cNvPicPr>
          <p:nvPr/>
        </p:nvPicPr>
        <p:blipFill>
          <a:blip r:embed="rId2" cstate="screen"/>
          <a:stretch>
            <a:fillRect/>
          </a:stretch>
        </p:blipFill>
        <p:spPr>
          <a:xfrm>
            <a:off x="8158480" y="120650"/>
            <a:ext cx="2976245" cy="2588260"/>
          </a:xfrm>
          <a:prstGeom prst="rect">
            <a:avLst/>
          </a:prstGeom>
        </p:spPr>
      </p:pic>
      <p:sp>
        <p:nvSpPr>
          <p:cNvPr id="2" name="文本框 1"/>
          <p:cNvSpPr txBox="1"/>
          <p:nvPr/>
        </p:nvSpPr>
        <p:spPr>
          <a:xfrm>
            <a:off x="215265" y="647065"/>
            <a:ext cx="2943225" cy="521970"/>
          </a:xfrm>
          <a:prstGeom prst="rect">
            <a:avLst/>
          </a:prstGeom>
          <a:noFill/>
        </p:spPr>
        <p:txBody>
          <a:bodyPr wrap="square" rtlCol="0">
            <a:spAutoFit/>
          </a:bodyPr>
          <a:p>
            <a:pPr algn="l">
              <a:buClrTx/>
              <a:buSzTx/>
              <a:buFontTx/>
            </a:pPr>
            <a:r>
              <a:rPr lang="en-US" sz="2800">
                <a:solidFill>
                  <a:schemeClr val="accent6"/>
                </a:solidFill>
                <a:latin typeface="Calibri" panose="020F0502020204030204" charset="0"/>
                <a:ea typeface="宋体" panose="02010600030101010101" pitchFamily="2" charset="-122"/>
                <a:cs typeface="Arial" panose="020B0604020202020204" pitchFamily="34" charset="0"/>
              </a:rPr>
              <a:t>in conclusion</a:t>
            </a:r>
            <a:endParaRPr lang="en-US" sz="2800">
              <a:solidFill>
                <a:schemeClr val="accent6"/>
              </a:solidFill>
              <a:latin typeface="Calibri" panose="020F0502020204030204" charset="0"/>
              <a:ea typeface="宋体"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1" cstate="screen">
            <a:grayscl/>
          </a:blip>
          <a:srcRect/>
          <a:stretch>
            <a:fillRect/>
          </a:stretch>
        </p:blipFill>
        <p:spPr>
          <a:xfrm>
            <a:off x="-15" y="812444"/>
            <a:ext cx="12344400" cy="6045887"/>
          </a:xfrm>
          <a:prstGeom prst="rect">
            <a:avLst/>
          </a:prstGeom>
        </p:spPr>
      </p:pic>
      <p:pic>
        <p:nvPicPr>
          <p:cNvPr id="27" name="图片 26"/>
          <p:cNvPicPr>
            <a:picLocks noChangeAspect="1"/>
          </p:cNvPicPr>
          <p:nvPr/>
        </p:nvPicPr>
        <p:blipFill rotWithShape="1">
          <a:blip r:embed="rId2" cstate="screen"/>
          <a:srcRect/>
          <a:stretch>
            <a:fillRect/>
          </a:stretch>
        </p:blipFill>
        <p:spPr>
          <a:xfrm>
            <a:off x="5550765" y="309514"/>
            <a:ext cx="3268697" cy="1893836"/>
          </a:xfrm>
          <a:prstGeom prst="rect">
            <a:avLst/>
          </a:prstGeom>
        </p:spPr>
      </p:pic>
      <p:pic>
        <p:nvPicPr>
          <p:cNvPr id="19" name="图片 18"/>
          <p:cNvPicPr>
            <a:picLocks noChangeAspect="1"/>
          </p:cNvPicPr>
          <p:nvPr/>
        </p:nvPicPr>
        <p:blipFill rotWithShape="1">
          <a:blip r:embed="rId3" cstate="screen"/>
          <a:srcRect/>
          <a:stretch>
            <a:fillRect/>
          </a:stretch>
        </p:blipFill>
        <p:spPr>
          <a:xfrm>
            <a:off x="8242277" y="2276493"/>
            <a:ext cx="1090167" cy="1152507"/>
          </a:xfrm>
          <a:prstGeom prst="rect">
            <a:avLst/>
          </a:prstGeom>
        </p:spPr>
      </p:pic>
      <p:pic>
        <p:nvPicPr>
          <p:cNvPr id="18" name="图片 17"/>
          <p:cNvPicPr>
            <a:picLocks noChangeAspect="1"/>
          </p:cNvPicPr>
          <p:nvPr/>
        </p:nvPicPr>
        <p:blipFill rotWithShape="1">
          <a:blip r:embed="rId4" cstate="print"/>
          <a:srcRect/>
          <a:stretch>
            <a:fillRect/>
          </a:stretch>
        </p:blipFill>
        <p:spPr>
          <a:xfrm>
            <a:off x="7353946" y="419644"/>
            <a:ext cx="3594507" cy="3882266"/>
          </a:xfrm>
          <a:prstGeom prst="rect">
            <a:avLst/>
          </a:prstGeom>
        </p:spPr>
      </p:pic>
      <p:pic>
        <p:nvPicPr>
          <p:cNvPr id="31" name="图片 30"/>
          <p:cNvPicPr>
            <a:picLocks noChangeAspect="1"/>
          </p:cNvPicPr>
          <p:nvPr/>
        </p:nvPicPr>
        <p:blipFill rotWithShape="1">
          <a:blip r:embed="rId4" cstate="print"/>
          <a:srcRect/>
          <a:stretch>
            <a:fillRect/>
          </a:stretch>
        </p:blipFill>
        <p:spPr>
          <a:xfrm>
            <a:off x="920477" y="1124794"/>
            <a:ext cx="3594507" cy="3882266"/>
          </a:xfrm>
          <a:prstGeom prst="rect">
            <a:avLst/>
          </a:prstGeom>
        </p:spPr>
      </p:pic>
      <p:sp>
        <p:nvSpPr>
          <p:cNvPr id="24" name="文本框 23"/>
          <p:cNvSpPr txBox="1"/>
          <p:nvPr/>
        </p:nvSpPr>
        <p:spPr>
          <a:xfrm>
            <a:off x="4697095" y="2092960"/>
            <a:ext cx="2044700" cy="706755"/>
          </a:xfrm>
          <a:prstGeom prst="rect">
            <a:avLst/>
          </a:prstGeom>
          <a:noFill/>
        </p:spPr>
        <p:txBody>
          <a:bodyPr wrap="square" rtlCol="0">
            <a:spAutoFit/>
          </a:bodyPr>
          <a:lstStyle/>
          <a:p>
            <a:r>
              <a:rPr lang="en-US" altLang="zh-CN" sz="4000" dirty="0">
                <a:solidFill>
                  <a:schemeClr val="bg1"/>
                </a:solidFill>
                <a:cs typeface="+mn-ea"/>
                <a:sym typeface="+mn-lt"/>
              </a:rPr>
              <a:t>thanks</a:t>
            </a:r>
            <a:r>
              <a:rPr lang="zh-CN" altLang="en-US" sz="4000" dirty="0">
                <a:solidFill>
                  <a:schemeClr val="bg1"/>
                </a:solidFill>
                <a:cs typeface="+mn-ea"/>
                <a:sym typeface="+mn-lt"/>
              </a:rPr>
              <a:t>！</a:t>
            </a:r>
            <a:endParaRPr lang="zh-CN" altLang="en-US" sz="4000" dirty="0">
              <a:solidFill>
                <a:schemeClr val="bg1"/>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326390" y="148590"/>
            <a:ext cx="3353435" cy="3211830"/>
          </a:xfrm>
          <a:prstGeom prst="ellipse">
            <a:avLst/>
          </a:prstGeom>
          <a:solidFill>
            <a:srgbClr val="F7EBE0"/>
          </a:solidFill>
          <a:ln>
            <a:solidFill>
              <a:srgbClr val="F7E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nvSpPr>
        <p:spPr>
          <a:xfrm rot="16200000">
            <a:off x="2254250" y="-703580"/>
            <a:ext cx="1106170" cy="4734560"/>
          </a:xfrm>
          <a:prstGeom prst="rect">
            <a:avLst/>
          </a:prstGeom>
          <a:noFill/>
          <a:ln w="19050">
            <a:noFill/>
          </a:ln>
        </p:spPr>
        <p:txBody>
          <a:bodyPr vert="eaVert" wrap="square" rtlCol="0">
            <a:spAutoFit/>
          </a:bodyPr>
          <a:lstStyle/>
          <a:p>
            <a:r>
              <a:rPr lang="en-US" altLang="zh-CN" sz="6000" b="1" spc="-300" dirty="0">
                <a:solidFill>
                  <a:schemeClr val="tx1">
                    <a:lumMod val="85000"/>
                    <a:lumOff val="15000"/>
                  </a:schemeClr>
                </a:solidFill>
                <a:cs typeface="+mn-ea"/>
                <a:sym typeface="+mn-lt"/>
              </a:rPr>
              <a:t>contents</a:t>
            </a:r>
            <a:endParaRPr lang="en-US" altLang="zh-CN" sz="6000" b="1" spc="-300" dirty="0">
              <a:solidFill>
                <a:schemeClr val="tx1">
                  <a:lumMod val="85000"/>
                  <a:lumOff val="15000"/>
                </a:schemeClr>
              </a:solidFill>
              <a:cs typeface="+mn-ea"/>
              <a:sym typeface="+mn-lt"/>
            </a:endParaRPr>
          </a:p>
        </p:txBody>
      </p:sp>
      <p:pic>
        <p:nvPicPr>
          <p:cNvPr id="18" name="图片 17"/>
          <p:cNvPicPr>
            <a:picLocks noChangeAspect="1"/>
          </p:cNvPicPr>
          <p:nvPr/>
        </p:nvPicPr>
        <p:blipFill rotWithShape="1">
          <a:blip r:embed="rId1" cstate="screen"/>
          <a:srcRect/>
          <a:stretch>
            <a:fillRect/>
          </a:stretch>
        </p:blipFill>
        <p:spPr>
          <a:xfrm>
            <a:off x="6197239" y="-88167"/>
            <a:ext cx="3268697" cy="1893836"/>
          </a:xfrm>
          <a:prstGeom prst="rect">
            <a:avLst/>
          </a:prstGeom>
        </p:spPr>
      </p:pic>
      <p:pic>
        <p:nvPicPr>
          <p:cNvPr id="20" name="图片 19"/>
          <p:cNvPicPr>
            <a:picLocks noChangeAspect="1"/>
          </p:cNvPicPr>
          <p:nvPr/>
        </p:nvPicPr>
        <p:blipFill rotWithShape="1">
          <a:blip r:embed="rId2" cstate="screen"/>
          <a:srcRect/>
          <a:stretch>
            <a:fillRect/>
          </a:stretch>
        </p:blipFill>
        <p:spPr>
          <a:xfrm>
            <a:off x="9244562" y="1863110"/>
            <a:ext cx="1090167" cy="1152507"/>
          </a:xfrm>
          <a:prstGeom prst="rect">
            <a:avLst/>
          </a:prstGeom>
        </p:spPr>
      </p:pic>
      <p:pic>
        <p:nvPicPr>
          <p:cNvPr id="22" name="图片 21"/>
          <p:cNvPicPr>
            <a:picLocks noChangeAspect="1"/>
          </p:cNvPicPr>
          <p:nvPr/>
        </p:nvPicPr>
        <p:blipFill rotWithShape="1">
          <a:blip r:embed="rId3" cstate="print"/>
          <a:srcRect/>
          <a:stretch>
            <a:fillRect/>
          </a:stretch>
        </p:blipFill>
        <p:spPr>
          <a:xfrm>
            <a:off x="4011665" y="1571283"/>
            <a:ext cx="3594507" cy="3882266"/>
          </a:xfrm>
          <a:prstGeom prst="rect">
            <a:avLst/>
          </a:prstGeom>
        </p:spPr>
      </p:pic>
      <p:sp>
        <p:nvSpPr>
          <p:cNvPr id="3" name="文本框 2"/>
          <p:cNvSpPr txBox="1"/>
          <p:nvPr/>
        </p:nvSpPr>
        <p:spPr>
          <a:xfrm>
            <a:off x="3542665" y="1635760"/>
            <a:ext cx="8289290" cy="3538220"/>
          </a:xfrm>
          <a:prstGeom prst="rect">
            <a:avLst/>
          </a:prstGeom>
          <a:noFill/>
        </p:spPr>
        <p:txBody>
          <a:bodyPr wrap="square" rtlCol="0">
            <a:spAutoFit/>
          </a:bodyPr>
          <a:lstStyle/>
          <a:p>
            <a:pPr marL="285750" indent="-285750">
              <a:buFont typeface="Arial" panose="020B0604020202020204" pitchFamily="34" charset="0"/>
              <a:buChar char="•"/>
            </a:pPr>
            <a:r>
              <a:rPr lang="zh-CN" altLang="en-US" sz="3200">
                <a:solidFill>
                  <a:schemeClr val="bg1"/>
                </a:solidFill>
              </a:rPr>
              <a:t>Origin</a:t>
            </a:r>
            <a:r>
              <a:rPr lang="en-US" altLang="zh-CN" sz="3200">
                <a:solidFill>
                  <a:schemeClr val="bg1"/>
                </a:solidFill>
              </a:rPr>
              <a:t> And Development</a:t>
            </a:r>
            <a:r>
              <a:rPr lang="zh-CN" altLang="en-US" sz="3200">
                <a:solidFill>
                  <a:schemeClr val="bg1"/>
                </a:solidFill>
              </a:rPr>
              <a:t> of </a:t>
            </a:r>
            <a:r>
              <a:rPr lang="zh-CN" altLang="en-US" sz="3200">
                <a:solidFill>
                  <a:schemeClr val="bg1"/>
                </a:solidFill>
                <a:sym typeface="+mn-ea"/>
              </a:rPr>
              <a:t>Tang hulu</a:t>
            </a:r>
            <a:endParaRPr lang="zh-CN" altLang="en-US" sz="3200">
              <a:solidFill>
                <a:schemeClr val="bg1"/>
              </a:solidFill>
              <a:sym typeface="+mn-ea"/>
            </a:endParaRPr>
          </a:p>
          <a:p>
            <a:pPr marL="285750" indent="-285750">
              <a:buFont typeface="Arial" panose="020B0604020202020204" pitchFamily="34" charset="0"/>
              <a:buChar char="•"/>
            </a:pPr>
            <a:endParaRPr lang="en-US" altLang="zh-CN" sz="3200">
              <a:solidFill>
                <a:schemeClr val="bg1"/>
              </a:solidFill>
            </a:endParaRPr>
          </a:p>
          <a:p>
            <a:pPr marL="285750" indent="-285750">
              <a:buFont typeface="Arial" panose="020B0604020202020204" pitchFamily="34" charset="0"/>
              <a:buChar char="•"/>
            </a:pPr>
            <a:r>
              <a:rPr lang="en-US" altLang="zh-CN" sz="3200">
                <a:solidFill>
                  <a:schemeClr val="bg1"/>
                </a:solidFill>
              </a:rPr>
              <a:t>Making Ways And Types of </a:t>
            </a:r>
            <a:r>
              <a:rPr lang="en-US" altLang="zh-CN" sz="3200">
                <a:solidFill>
                  <a:schemeClr val="bg1"/>
                </a:solidFill>
                <a:sym typeface="+mn-ea"/>
              </a:rPr>
              <a:t>Tang hulu</a:t>
            </a:r>
            <a:endParaRPr lang="en-US" altLang="zh-CN" sz="3200">
              <a:solidFill>
                <a:schemeClr val="bg1"/>
              </a:solidFill>
            </a:endParaRPr>
          </a:p>
          <a:p>
            <a:pPr marL="285750" indent="-285750">
              <a:buFont typeface="Arial" panose="020B0604020202020204" pitchFamily="34" charset="0"/>
              <a:buChar char="•"/>
            </a:pPr>
            <a:endParaRPr lang="en-US" altLang="zh-CN" sz="3200">
              <a:solidFill>
                <a:schemeClr val="bg1"/>
              </a:solidFill>
            </a:endParaRPr>
          </a:p>
          <a:p>
            <a:pPr marL="285750" indent="-285750">
              <a:buFont typeface="Arial" panose="020B0604020202020204" pitchFamily="34" charset="0"/>
              <a:buChar char="•"/>
            </a:pPr>
            <a:r>
              <a:rPr lang="en-US" altLang="zh-CN" sz="3200">
                <a:solidFill>
                  <a:schemeClr val="bg1"/>
                </a:solidFill>
              </a:rPr>
              <a:t>Advantages And Disadvantages of Tanghulu</a:t>
            </a:r>
            <a:endParaRPr lang="en-US" altLang="zh-CN" sz="3200">
              <a:solidFill>
                <a:schemeClr val="bg1"/>
              </a:solidFill>
            </a:endParaRPr>
          </a:p>
          <a:p>
            <a:pPr marL="285750" indent="-285750">
              <a:buFont typeface="Arial" panose="020B0604020202020204" pitchFamily="34" charset="0"/>
              <a:buChar char="•"/>
            </a:pPr>
            <a:r>
              <a:rPr lang="en-US" altLang="zh-CN" sz="3200">
                <a:solidFill>
                  <a:schemeClr val="bg1"/>
                </a:solidFill>
              </a:rPr>
              <a:t>Chinese Culture in </a:t>
            </a:r>
            <a:r>
              <a:rPr lang="en-US" altLang="zh-CN" sz="3200">
                <a:solidFill>
                  <a:schemeClr val="bg1"/>
                </a:solidFill>
                <a:sym typeface="+mn-ea"/>
              </a:rPr>
              <a:t>Tang hulu</a:t>
            </a:r>
            <a:endParaRPr lang="en-US" altLang="zh-CN" sz="3200">
              <a:solidFill>
                <a:schemeClr val="bg1"/>
              </a:solidFill>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screen">
            <a:grayscl/>
          </a:blip>
          <a:srcRect/>
          <a:stretch>
            <a:fillRect/>
          </a:stretch>
        </p:blipFill>
        <p:spPr>
          <a:xfrm>
            <a:off x="-152400" y="1101672"/>
            <a:ext cx="12344400" cy="6045887"/>
          </a:xfrm>
          <a:prstGeom prst="rect">
            <a:avLst/>
          </a:prstGeom>
        </p:spPr>
      </p:pic>
      <p:grpSp>
        <p:nvGrpSpPr>
          <p:cNvPr id="7" name="组合 6"/>
          <p:cNvGrpSpPr/>
          <p:nvPr/>
        </p:nvGrpSpPr>
        <p:grpSpPr>
          <a:xfrm>
            <a:off x="2974975" y="1372870"/>
            <a:ext cx="5824220" cy="3126740"/>
            <a:chOff x="2672860" y="1491165"/>
            <a:chExt cx="5618141" cy="3819525"/>
          </a:xfrm>
        </p:grpSpPr>
        <p:sp>
          <p:nvSpPr>
            <p:cNvPr id="6" name="椭圆 5"/>
            <p:cNvSpPr/>
            <p:nvPr/>
          </p:nvSpPr>
          <p:spPr>
            <a:xfrm>
              <a:off x="2672860" y="1491165"/>
              <a:ext cx="5618141" cy="3819525"/>
            </a:xfrm>
            <a:prstGeom prst="ellipse">
              <a:avLst/>
            </a:prstGeom>
            <a:solidFill>
              <a:srgbClr val="F5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altLang="zh-CN" sz="3200">
                  <a:solidFill>
                    <a:schemeClr val="tx1"/>
                  </a:solidFill>
                  <a:sym typeface="+mn-ea"/>
                </a:rPr>
                <a:t>  </a:t>
              </a:r>
              <a:endParaRPr lang="en-US" altLang="zh-CN" sz="3200">
                <a:solidFill>
                  <a:schemeClr val="tx1"/>
                </a:solidFill>
                <a:sym typeface="+mn-lt"/>
              </a:endParaRPr>
            </a:p>
          </p:txBody>
        </p:sp>
        <p:sp>
          <p:nvSpPr>
            <p:cNvPr id="14" name="椭圆 13"/>
            <p:cNvSpPr/>
            <p:nvPr/>
          </p:nvSpPr>
          <p:spPr>
            <a:xfrm>
              <a:off x="4109067" y="1570540"/>
              <a:ext cx="2964880" cy="32918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1" name="矩形 10"/>
          <p:cNvSpPr/>
          <p:nvPr/>
        </p:nvSpPr>
        <p:spPr>
          <a:xfrm>
            <a:off x="2857500" y="2893695"/>
            <a:ext cx="6327140" cy="958850"/>
          </a:xfrm>
          <a:prstGeom prst="rect">
            <a:avLst/>
          </a:prstGeom>
          <a:ln>
            <a:noFill/>
          </a:ln>
        </p:spPr>
        <p:txBody>
          <a:bodyPr vert="horz" wrap="square">
            <a:noAutofit/>
          </a:bodyPr>
          <a:lstStyle/>
          <a:p>
            <a:endParaRPr lang="zh-CN" altLang="en-US" sz="3200" spc="600" dirty="0">
              <a:solidFill>
                <a:schemeClr val="tx1">
                  <a:lumMod val="95000"/>
                  <a:lumOff val="5000"/>
                </a:schemeClr>
              </a:solidFill>
              <a:cs typeface="+mn-ea"/>
              <a:sym typeface="+mn-lt"/>
            </a:endParaRPr>
          </a:p>
        </p:txBody>
      </p:sp>
      <p:sp>
        <p:nvSpPr>
          <p:cNvPr id="12" name="文本框 11"/>
          <p:cNvSpPr txBox="1"/>
          <p:nvPr/>
        </p:nvSpPr>
        <p:spPr>
          <a:xfrm>
            <a:off x="5458905" y="2252599"/>
            <a:ext cx="1361044" cy="521970"/>
          </a:xfrm>
          <a:prstGeom prst="rect">
            <a:avLst/>
          </a:prstGeom>
          <a:noFill/>
          <a:ln>
            <a:noFill/>
          </a:ln>
        </p:spPr>
        <p:txBody>
          <a:bodyPr vert="horz" wrap="square" rtlCol="0">
            <a:spAutoFit/>
          </a:bodyPr>
          <a:lstStyle/>
          <a:p>
            <a:r>
              <a:rPr lang="zh-CN" altLang="en-US" sz="2800" b="1" dirty="0">
                <a:solidFill>
                  <a:schemeClr val="tx1">
                    <a:lumMod val="85000"/>
                    <a:lumOff val="15000"/>
                  </a:schemeClr>
                </a:solidFill>
                <a:cs typeface="+mn-ea"/>
                <a:sym typeface="+mn-lt"/>
              </a:rPr>
              <a:t>章节一</a:t>
            </a:r>
            <a:endParaRPr lang="zh-CN" altLang="en-US" sz="2800" b="1" dirty="0">
              <a:solidFill>
                <a:schemeClr val="tx1">
                  <a:lumMod val="85000"/>
                  <a:lumOff val="15000"/>
                </a:schemeClr>
              </a:solidFill>
              <a:cs typeface="+mn-ea"/>
              <a:sym typeface="+mn-lt"/>
            </a:endParaRPr>
          </a:p>
        </p:txBody>
      </p:sp>
      <p:pic>
        <p:nvPicPr>
          <p:cNvPr id="13" name="图片 12"/>
          <p:cNvPicPr>
            <a:picLocks noChangeAspect="1"/>
          </p:cNvPicPr>
          <p:nvPr/>
        </p:nvPicPr>
        <p:blipFill rotWithShape="1">
          <a:blip r:embed="rId2" cstate="screen"/>
          <a:srcRect/>
          <a:stretch>
            <a:fillRect/>
          </a:stretch>
        </p:blipFill>
        <p:spPr>
          <a:xfrm>
            <a:off x="5219650" y="3851667"/>
            <a:ext cx="1828899" cy="469738"/>
          </a:xfrm>
          <a:prstGeom prst="rect">
            <a:avLst/>
          </a:prstGeom>
        </p:spPr>
      </p:pic>
      <p:sp>
        <p:nvSpPr>
          <p:cNvPr id="3" name="文本框 2"/>
          <p:cNvSpPr txBox="1"/>
          <p:nvPr/>
        </p:nvSpPr>
        <p:spPr>
          <a:xfrm>
            <a:off x="3827780" y="2774315"/>
            <a:ext cx="4232275" cy="829945"/>
          </a:xfrm>
          <a:prstGeom prst="rect">
            <a:avLst/>
          </a:prstGeom>
          <a:noFill/>
        </p:spPr>
        <p:txBody>
          <a:bodyPr wrap="square" rtlCol="0">
            <a:spAutoFit/>
          </a:bodyPr>
          <a:lstStyle/>
          <a:p>
            <a:pPr indent="0">
              <a:buFont typeface="Arial" panose="020B0604020202020204" pitchFamily="34" charset="0"/>
              <a:buNone/>
            </a:pPr>
            <a:r>
              <a:rPr lang="en-US" altLang="zh-CN" sz="2400">
                <a:solidFill>
                  <a:schemeClr val="tx1"/>
                </a:solidFill>
                <a:sym typeface="+mn-ea"/>
              </a:rPr>
              <a:t>Origin And Development of Tang hulu</a:t>
            </a:r>
            <a:endParaRPr lang="en-US" altLang="zh-CN" sz="2400">
              <a:solidFill>
                <a:schemeClr val="tx1"/>
              </a:solidFill>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910986" y="1977829"/>
            <a:ext cx="309880" cy="645160"/>
          </a:xfrm>
          <a:prstGeom prst="rect">
            <a:avLst/>
          </a:prstGeom>
          <a:solidFill>
            <a:srgbClr val="F5E2D8"/>
          </a:solidFill>
        </p:spPr>
        <p:txBody>
          <a:bodyPr vert="horz" wrap="none">
            <a:spAutoFit/>
          </a:bodyPr>
          <a:lstStyle/>
          <a:p>
            <a:endParaRPr lang="zh-CN" altLang="en-US" sz="3600" b="1" dirty="0">
              <a:solidFill>
                <a:schemeClr val="tx1">
                  <a:lumMod val="95000"/>
                  <a:lumOff val="5000"/>
                </a:schemeClr>
              </a:solidFill>
              <a:cs typeface="+mn-ea"/>
              <a:sym typeface="+mn-lt"/>
            </a:endParaRPr>
          </a:p>
        </p:txBody>
      </p:sp>
      <p:pic>
        <p:nvPicPr>
          <p:cNvPr id="5" name="图片 4"/>
          <p:cNvPicPr>
            <a:picLocks noChangeAspect="1"/>
          </p:cNvPicPr>
          <p:nvPr/>
        </p:nvPicPr>
        <p:blipFill>
          <a:blip r:embed="rId1"/>
          <a:srcRect t="49885"/>
          <a:stretch>
            <a:fillRect/>
          </a:stretch>
        </p:blipFill>
        <p:spPr>
          <a:xfrm>
            <a:off x="8458835" y="0"/>
            <a:ext cx="4026535" cy="2772410"/>
          </a:xfrm>
          <a:prstGeom prst="rect">
            <a:avLst/>
          </a:prstGeom>
        </p:spPr>
      </p:pic>
      <p:sp>
        <p:nvSpPr>
          <p:cNvPr id="100" name="文本框 99"/>
          <p:cNvSpPr txBox="1"/>
          <p:nvPr/>
        </p:nvSpPr>
        <p:spPr>
          <a:xfrm>
            <a:off x="408940" y="3348355"/>
            <a:ext cx="7809230" cy="2245360"/>
          </a:xfrm>
          <a:prstGeom prst="rect">
            <a:avLst/>
          </a:prstGeom>
          <a:noFill/>
          <a:ln w="9525">
            <a:noFill/>
          </a:ln>
        </p:spPr>
        <p:txBody>
          <a:bodyPr wrap="square">
            <a:spAutoFit/>
          </a:bodyPr>
          <a:lstStyle/>
          <a:p>
            <a:pPr indent="0"/>
            <a:r>
              <a:rPr lang="en-US" sz="2800" b="0">
                <a:latin typeface="Calibri" panose="020F0502020204030204" charset="0"/>
                <a:ea typeface="宋体" panose="02010600030101010101" pitchFamily="2" charset="-122"/>
                <a:cs typeface="Arial" panose="020B0604020202020204" pitchFamily="34" charset="0"/>
              </a:rPr>
              <a:t>It is a traditional Chinese food or called snack,which is also called sugar calabash, sugar pier, it is popular in Tianjin, Beijing.It is usually a string of wild fruits with bamboo sticks and the most common is sugar-coated haws on a stick.</a:t>
            </a:r>
            <a:endParaRPr lang="en-US" sz="2800" b="0">
              <a:latin typeface="Calibri" panose="020F0502020204030204" charset="0"/>
              <a:ea typeface="宋体" panose="02010600030101010101" pitchFamily="2" charset="-122"/>
              <a:cs typeface="Arial" panose="020B0604020202020204" pitchFamily="34" charset="0"/>
            </a:endParaRPr>
          </a:p>
        </p:txBody>
      </p:sp>
      <p:sp>
        <p:nvSpPr>
          <p:cNvPr id="3" name="矩形 2"/>
          <p:cNvSpPr/>
          <p:nvPr/>
        </p:nvSpPr>
        <p:spPr>
          <a:xfrm>
            <a:off x="-317" y="1049020"/>
            <a:ext cx="9865995" cy="1322070"/>
          </a:xfrm>
          <a:prstGeom prst="rect">
            <a:avLst/>
          </a:prstGeom>
          <a:noFill/>
          <a:ln>
            <a:noFill/>
          </a:ln>
        </p:spPr>
        <p:txBody>
          <a:bodyPr wrap="none" rtlCol="0" anchor="t">
            <a:spAutoFit/>
          </a:bodyPr>
          <a:lstStyle/>
          <a:p>
            <a:pPr algn="ctr"/>
            <a:r>
              <a:rPr lang="en-US" altLang="zh-CN" sz="8000" b="1" i="1">
                <a:ln w="6600">
                  <a:solidFill>
                    <a:schemeClr val="accent2"/>
                  </a:solidFill>
                  <a:prstDash val="solid"/>
                </a:ln>
                <a:solidFill>
                  <a:srgbClr val="FFFFFF"/>
                </a:solidFill>
                <a:effectLst>
                  <a:outerShdw dist="38100" dir="2700000" algn="tl" rotWithShape="0">
                    <a:schemeClr val="accent2"/>
                  </a:outerShdw>
                </a:effectLst>
              </a:rPr>
              <a:t>What is Tang hulu?</a:t>
            </a:r>
            <a:endParaRPr lang="en-US" altLang="zh-CN" sz="8000" b="1" i="1">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图片 6"/>
          <p:cNvPicPr>
            <a:picLocks noChangeAspect="1"/>
          </p:cNvPicPr>
          <p:nvPr/>
        </p:nvPicPr>
        <p:blipFill>
          <a:blip r:embed="rId2" cstate="screen"/>
          <a:stretch>
            <a:fillRect/>
          </a:stretch>
        </p:blipFill>
        <p:spPr>
          <a:xfrm>
            <a:off x="8218170" y="2623185"/>
            <a:ext cx="3571240" cy="29705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wipe(down)">
                                      <p:cBhvr>
                                        <p:cTn id="1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0" grpId="0"/>
      <p:bldP spid="10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84225" y="1035685"/>
            <a:ext cx="3651250" cy="521970"/>
          </a:xfrm>
          <a:prstGeom prst="rect">
            <a:avLst/>
          </a:prstGeom>
          <a:solidFill>
            <a:srgbClr val="F5E2D8"/>
          </a:solidFill>
        </p:spPr>
        <p:txBody>
          <a:bodyPr vert="horz" wrap="square">
            <a:noAutofit/>
          </a:bodyPr>
          <a:lstStyle/>
          <a:p>
            <a:endParaRPr lang="zh-CN" altLang="en-US" sz="3200" b="1" dirty="0">
              <a:solidFill>
                <a:schemeClr val="tx1">
                  <a:lumMod val="95000"/>
                  <a:lumOff val="5000"/>
                </a:schemeClr>
              </a:solidFill>
              <a:cs typeface="+mn-ea"/>
              <a:sym typeface="+mn-lt"/>
            </a:endParaRPr>
          </a:p>
        </p:txBody>
      </p:sp>
      <p:pic>
        <p:nvPicPr>
          <p:cNvPr id="3" name="图片 2"/>
          <p:cNvPicPr>
            <a:picLocks noChangeAspect="1"/>
          </p:cNvPicPr>
          <p:nvPr/>
        </p:nvPicPr>
        <p:blipFill>
          <a:blip r:embed="rId1" cstate="screen"/>
          <a:stretch>
            <a:fillRect/>
          </a:stretch>
        </p:blipFill>
        <p:spPr>
          <a:xfrm>
            <a:off x="8364220" y="-1098550"/>
            <a:ext cx="3827780" cy="3827780"/>
          </a:xfrm>
          <a:prstGeom prst="rect">
            <a:avLst/>
          </a:prstGeom>
        </p:spPr>
      </p:pic>
      <p:sp>
        <p:nvSpPr>
          <p:cNvPr id="2" name="文本框 1"/>
          <p:cNvSpPr txBox="1"/>
          <p:nvPr/>
        </p:nvSpPr>
        <p:spPr>
          <a:xfrm>
            <a:off x="784225" y="1035685"/>
            <a:ext cx="389128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one story of its origin</a:t>
            </a:r>
            <a:endParaRPr lang="en-US" altLang="zh-CN" sz="2800">
              <a:latin typeface="Times New Roman" panose="02020603050405020304" charset="0"/>
              <a:cs typeface="Times New Roman" panose="02020603050405020304" charset="0"/>
            </a:endParaRPr>
          </a:p>
        </p:txBody>
      </p:sp>
      <p:sp>
        <p:nvSpPr>
          <p:cNvPr id="4" name="矩形 3"/>
          <p:cNvSpPr/>
          <p:nvPr/>
        </p:nvSpPr>
        <p:spPr>
          <a:xfrm>
            <a:off x="169228" y="-76835"/>
            <a:ext cx="8077835" cy="1198880"/>
          </a:xfrm>
          <a:prstGeom prst="rect">
            <a:avLst/>
          </a:prstGeom>
          <a:noFill/>
          <a:ln>
            <a:noFill/>
          </a:ln>
        </p:spPr>
        <p:txBody>
          <a:bodyPr wrap="none" rtlCol="0" anchor="t">
            <a:spAutoFit/>
          </a:bodyPr>
          <a:lstStyle/>
          <a:p>
            <a:pPr algn="ctr"/>
            <a:r>
              <a:rPr lang="en-US" altLang="zh-CN" sz="7200" b="1" i="1">
                <a:ln w="6600">
                  <a:solidFill>
                    <a:schemeClr val="accent2"/>
                  </a:solidFill>
                  <a:prstDash val="solid"/>
                </a:ln>
                <a:solidFill>
                  <a:srgbClr val="FFFFFF"/>
                </a:solidFill>
                <a:effectLst>
                  <a:outerShdw dist="38100" dir="2700000" algn="tl" rotWithShape="0">
                    <a:schemeClr val="accent2"/>
                  </a:outerShdw>
                </a:effectLst>
              </a:rPr>
              <a:t>Where is it from?</a:t>
            </a:r>
            <a:endParaRPr lang="en-US" altLang="zh-CN" sz="7200" b="1" i="1">
              <a:ln w="6600">
                <a:solidFill>
                  <a:schemeClr val="accent2"/>
                </a:solidFill>
                <a:prstDash val="solid"/>
              </a:ln>
              <a:solidFill>
                <a:srgbClr val="FFFFFF"/>
              </a:solidFill>
              <a:effectLst>
                <a:outerShdw dist="38100" dir="2700000" algn="tl" rotWithShape="0">
                  <a:schemeClr val="accent2"/>
                </a:outerShdw>
              </a:effectLst>
            </a:endParaRPr>
          </a:p>
        </p:txBody>
      </p:sp>
      <p:sp>
        <p:nvSpPr>
          <p:cNvPr id="100" name="文本框 99"/>
          <p:cNvSpPr txBox="1"/>
          <p:nvPr/>
        </p:nvSpPr>
        <p:spPr>
          <a:xfrm>
            <a:off x="3900805" y="2191385"/>
            <a:ext cx="8291195" cy="4523105"/>
          </a:xfrm>
          <a:prstGeom prst="rect">
            <a:avLst/>
          </a:prstGeom>
          <a:noFill/>
          <a:ln w="9525">
            <a:noFill/>
          </a:ln>
        </p:spPr>
        <p:txBody>
          <a:bodyPr wrap="square">
            <a:spAutoFit/>
          </a:bodyPr>
          <a:lstStyle/>
          <a:p>
            <a:pPr marL="342900" indent="-342900">
              <a:buFont typeface="Arial" panose="020B0604020202020204" pitchFamily="34" charset="0"/>
              <a:buChar char="•"/>
            </a:pPr>
            <a:r>
              <a:rPr lang="en-US" sz="2400" b="1">
                <a:latin typeface="Times New Roman" panose="02020603050405020304" charset="0"/>
                <a:ea typeface="宋体" panose="02010600030101010101" pitchFamily="2" charset="-122"/>
                <a:cs typeface="Times New Roman" panose="02020603050405020304" charset="0"/>
              </a:rPr>
              <a:t>Zhao Dun search for Tang hulu to pet concubine</a:t>
            </a:r>
            <a:endParaRPr lang="en-US" sz="2400" b="1">
              <a:latin typeface="Times New Roman" panose="02020603050405020304" charset="0"/>
              <a:ea typeface="宋体" panose="02010600030101010101" pitchFamily="2" charset="-122"/>
              <a:cs typeface="Times New Roman" panose="02020603050405020304" charset="0"/>
            </a:endParaRPr>
          </a:p>
          <a:p>
            <a:pPr indent="0"/>
            <a:r>
              <a:rPr lang="en-US" altLang="en-US" sz="2400" b="0">
                <a:latin typeface="Times New Roman" panose="02020603050405020304" charset="0"/>
                <a:ea typeface="宋体" panose="02010600030101010101" pitchFamily="2" charset="-122"/>
                <a:cs typeface="Times New Roman" panose="02020603050405020304" charset="0"/>
              </a:rPr>
              <a:t>Emperor of the Southern Song Dynasty was named Zhao Dun. During his reign, his favorite concubine, Huang Guifei, fell ill. She had a sallow complexion and refused to eat or drink. </a:t>
            </a:r>
            <a:endParaRPr lang="en-US" altLang="en-US" sz="2400" b="0">
              <a:latin typeface="Times New Roman" panose="02020603050405020304" charset="0"/>
              <a:ea typeface="宋体" panose="02010600030101010101" pitchFamily="2" charset="-122"/>
              <a:cs typeface="Times New Roman" panose="02020603050405020304" charset="0"/>
            </a:endParaRPr>
          </a:p>
          <a:p>
            <a:pPr indent="0"/>
            <a:endParaRPr lang="en-US" altLang="en-US" sz="2400" b="0">
              <a:latin typeface="Times New Roman" panose="02020603050405020304" charset="0"/>
              <a:ea typeface="宋体" panose="02010600030101010101" pitchFamily="2" charset="-122"/>
              <a:cs typeface="Times New Roman" panose="02020603050405020304" charset="0"/>
            </a:endParaRPr>
          </a:p>
          <a:p>
            <a:pPr indent="0"/>
            <a:r>
              <a:rPr lang="en-US" altLang="en-US" sz="2400" b="0">
                <a:latin typeface="Times New Roman" panose="02020603050405020304" charset="0"/>
                <a:ea typeface="宋体" panose="02010600030101010101" pitchFamily="2" charset="-122"/>
                <a:cs typeface="Times New Roman" panose="02020603050405020304" charset="0"/>
              </a:rPr>
              <a:t> Finally he had no choice but to seek medical advice. A quack came to the palace and felt her pulse. He said, "As long as you use rock sugar and red fruits (that is, hawthorn) to torment, eat five to ten before every meal, you will get well in half a month. " At the beginning they were suspicious, but this kind of eating also fits the taste of the concubine. She followed this method and, as expected, recovered from the illness.</a:t>
            </a:r>
            <a:endParaRPr lang="en-US" altLang="en-US" sz="2400" b="0">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420370" y="1623695"/>
            <a:ext cx="8539480" cy="460375"/>
          </a:xfrm>
          <a:prstGeom prst="rect">
            <a:avLst/>
          </a:prstGeom>
          <a:noFill/>
          <a:ln w="9525">
            <a:noFill/>
          </a:ln>
        </p:spPr>
        <p:txBody>
          <a:bodyPr wrap="square">
            <a:spAutoFit/>
          </a:bodyPr>
          <a:lstStyle/>
          <a:p>
            <a:pPr indent="0"/>
            <a:r>
              <a:rPr lang="en-US" sz="2400" b="0">
                <a:latin typeface="Calibri" panose="020F0502020204030204" charset="0"/>
                <a:ea typeface="宋体" panose="02010600030101010101" pitchFamily="2" charset="-122"/>
                <a:cs typeface="Arial" panose="020B0604020202020204" pitchFamily="34" charset="0"/>
              </a:rPr>
              <a:t> It is originated in the Southern Song Dynasty.</a:t>
            </a:r>
            <a:endParaRPr lang="en-US" altLang="en-US" b="0">
              <a:latin typeface="Calibri" panose="020F0502020204030204" charset="0"/>
              <a:ea typeface="宋体" panose="02010600030101010101" pitchFamily="2" charset="-122"/>
              <a:cs typeface="Arial" panose="020B0604020202020204" pitchFamily="34" charset="0"/>
            </a:endParaRPr>
          </a:p>
        </p:txBody>
      </p:sp>
      <p:pic>
        <p:nvPicPr>
          <p:cNvPr id="8" name="图片 7"/>
          <p:cNvPicPr>
            <a:picLocks noChangeAspect="1"/>
          </p:cNvPicPr>
          <p:nvPr/>
        </p:nvPicPr>
        <p:blipFill>
          <a:blip r:embed="rId2" cstate="screen"/>
          <a:stretch>
            <a:fillRect/>
          </a:stretch>
        </p:blipFill>
        <p:spPr>
          <a:xfrm>
            <a:off x="1565275" y="4470400"/>
            <a:ext cx="1902460" cy="2245360"/>
          </a:xfrm>
          <a:prstGeom prst="rect">
            <a:avLst/>
          </a:prstGeom>
        </p:spPr>
      </p:pic>
      <p:sp>
        <p:nvSpPr>
          <p:cNvPr id="9" name="文本框 8"/>
          <p:cNvSpPr txBox="1"/>
          <p:nvPr/>
        </p:nvSpPr>
        <p:spPr>
          <a:xfrm>
            <a:off x="420370" y="2094865"/>
            <a:ext cx="3480435" cy="2306955"/>
          </a:xfrm>
          <a:prstGeom prst="rect">
            <a:avLst/>
          </a:prstGeom>
          <a:noFill/>
          <a:ln w="9525">
            <a:noFill/>
          </a:ln>
        </p:spPr>
        <p:txBody>
          <a:bodyPr wrap="square">
            <a:spAutoFit/>
          </a:bodyPr>
          <a:lstStyle/>
          <a:p>
            <a:pPr indent="0"/>
            <a:r>
              <a:rPr lang="en-US" sz="2400" b="0">
                <a:solidFill>
                  <a:schemeClr val="bg1"/>
                </a:solidFill>
                <a:latin typeface="Calibri" panose="020F0502020204030204" charset="0"/>
                <a:ea typeface="宋体" panose="02010600030101010101" pitchFamily="2" charset="-122"/>
                <a:cs typeface="Arial" panose="020B0604020202020204" pitchFamily="34" charset="0"/>
              </a:rPr>
              <a:t> Later, this practice spread to normal people, and </a:t>
            </a:r>
            <a:endParaRPr lang="en-US" sz="2400" b="0">
              <a:solidFill>
                <a:schemeClr val="bg1"/>
              </a:solidFill>
              <a:latin typeface="Calibri" panose="020F0502020204030204" charset="0"/>
              <a:ea typeface="宋体" panose="02010600030101010101" pitchFamily="2" charset="-122"/>
              <a:cs typeface="Arial" panose="020B0604020202020204" pitchFamily="34" charset="0"/>
            </a:endParaRPr>
          </a:p>
          <a:p>
            <a:pPr indent="0"/>
            <a:r>
              <a:rPr lang="en-US" sz="2400" b="0">
                <a:solidFill>
                  <a:schemeClr val="bg1"/>
                </a:solidFill>
                <a:latin typeface="Calibri" panose="020F0502020204030204" charset="0"/>
                <a:ea typeface="宋体" panose="02010600030101010101" pitchFamily="2" charset="-122"/>
                <a:cs typeface="Arial" panose="020B0604020202020204" pitchFamily="34" charset="0"/>
              </a:rPr>
              <a:t>they put the ingredients together to sell, which became Tanghulu </a:t>
            </a:r>
            <a:endParaRPr lang="en-US" sz="2400" b="0">
              <a:solidFill>
                <a:schemeClr val="bg1"/>
              </a:solidFill>
              <a:latin typeface="Calibri" panose="020F0502020204030204" charset="0"/>
              <a:ea typeface="宋体" panose="02010600030101010101" pitchFamily="2" charset="-122"/>
              <a:cs typeface="Arial" panose="020B0604020202020204" pitchFamily="34" charset="0"/>
            </a:endParaRPr>
          </a:p>
          <a:p>
            <a:pPr indent="0"/>
            <a:r>
              <a:rPr lang="en-US" sz="2400" b="0">
                <a:solidFill>
                  <a:schemeClr val="bg1"/>
                </a:solidFill>
                <a:latin typeface="Calibri" panose="020F0502020204030204" charset="0"/>
                <a:ea typeface="宋体" panose="02010600030101010101" pitchFamily="2" charset="-122"/>
                <a:cs typeface="Arial" panose="020B0604020202020204" pitchFamily="34" charset="0"/>
              </a:rPr>
              <a:t>eventually. </a:t>
            </a:r>
            <a:endParaRPr lang="en-US" altLang="en-US" sz="2400" b="0">
              <a:solidFill>
                <a:schemeClr val="bg1"/>
              </a:solidFill>
              <a:latin typeface="Calibri" panose="020F0502020204030204" charset="0"/>
              <a:ea typeface="宋体"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wipe(down)">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0" grpId="0"/>
      <p:bldP spid="100" grpId="1"/>
      <p:bldP spid="5" grpId="0"/>
      <p:bldP spid="5" grpId="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screen">
            <a:grayscl/>
          </a:blip>
          <a:srcRect/>
          <a:stretch>
            <a:fillRect/>
          </a:stretch>
        </p:blipFill>
        <p:spPr>
          <a:xfrm>
            <a:off x="0" y="1101672"/>
            <a:ext cx="12192000" cy="6045887"/>
          </a:xfrm>
          <a:prstGeom prst="rect">
            <a:avLst/>
          </a:prstGeom>
        </p:spPr>
      </p:pic>
      <p:grpSp>
        <p:nvGrpSpPr>
          <p:cNvPr id="7" name="组合 6"/>
          <p:cNvGrpSpPr/>
          <p:nvPr/>
        </p:nvGrpSpPr>
        <p:grpSpPr>
          <a:xfrm>
            <a:off x="2733675" y="1423035"/>
            <a:ext cx="6472555" cy="3819525"/>
            <a:chOff x="3718381" y="1423220"/>
            <a:chExt cx="3819408" cy="3819408"/>
          </a:xfrm>
        </p:grpSpPr>
        <p:sp>
          <p:nvSpPr>
            <p:cNvPr id="6" name="椭圆 5"/>
            <p:cNvSpPr/>
            <p:nvPr/>
          </p:nvSpPr>
          <p:spPr>
            <a:xfrm>
              <a:off x="3718381" y="1423220"/>
              <a:ext cx="3819408" cy="3819408"/>
            </a:xfrm>
            <a:prstGeom prst="ellipse">
              <a:avLst/>
            </a:prstGeom>
            <a:solidFill>
              <a:srgbClr val="F5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 name="椭圆 13"/>
            <p:cNvSpPr/>
            <p:nvPr/>
          </p:nvSpPr>
          <p:spPr>
            <a:xfrm>
              <a:off x="3982231" y="1687070"/>
              <a:ext cx="3291709" cy="329170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1" name="矩形 10"/>
          <p:cNvSpPr/>
          <p:nvPr/>
        </p:nvSpPr>
        <p:spPr>
          <a:xfrm>
            <a:off x="4064635" y="3008630"/>
            <a:ext cx="4204970" cy="1076325"/>
          </a:xfrm>
          <a:prstGeom prst="rect">
            <a:avLst/>
          </a:prstGeom>
          <a:ln>
            <a:noFill/>
          </a:ln>
        </p:spPr>
        <p:txBody>
          <a:bodyPr vert="horz" wrap="square">
            <a:spAutoFit/>
          </a:bodyPr>
          <a:lstStyle/>
          <a:p>
            <a:r>
              <a:rPr lang="en-US" altLang="zh-CN" sz="3200">
                <a:sym typeface="+mn-ea"/>
              </a:rPr>
              <a:t>Making Ways And Types of Tang hulu</a:t>
            </a:r>
            <a:endParaRPr lang="en-US" altLang="zh-CN" sz="3200">
              <a:sym typeface="+mn-ea"/>
            </a:endParaRPr>
          </a:p>
        </p:txBody>
      </p:sp>
      <p:sp>
        <p:nvSpPr>
          <p:cNvPr id="12" name="文本框 11"/>
          <p:cNvSpPr txBox="1"/>
          <p:nvPr/>
        </p:nvSpPr>
        <p:spPr>
          <a:xfrm>
            <a:off x="5458905" y="2486914"/>
            <a:ext cx="1361044" cy="521970"/>
          </a:xfrm>
          <a:prstGeom prst="rect">
            <a:avLst/>
          </a:prstGeom>
          <a:noFill/>
          <a:ln>
            <a:noFill/>
          </a:ln>
        </p:spPr>
        <p:txBody>
          <a:bodyPr vert="horz" wrap="square" rtlCol="0">
            <a:spAutoFit/>
          </a:bodyPr>
          <a:lstStyle/>
          <a:p>
            <a:r>
              <a:rPr lang="zh-CN" altLang="en-US" sz="2800" b="1" dirty="0">
                <a:solidFill>
                  <a:schemeClr val="tx1">
                    <a:lumMod val="85000"/>
                    <a:lumOff val="15000"/>
                  </a:schemeClr>
                </a:solidFill>
                <a:cs typeface="+mn-ea"/>
                <a:sym typeface="+mn-lt"/>
              </a:rPr>
              <a:t>章节二</a:t>
            </a:r>
            <a:endParaRPr lang="zh-CN" altLang="en-US" sz="2800" b="1" dirty="0">
              <a:solidFill>
                <a:schemeClr val="tx1">
                  <a:lumMod val="85000"/>
                  <a:lumOff val="15000"/>
                </a:schemeClr>
              </a:solidFill>
              <a:cs typeface="+mn-ea"/>
              <a:sym typeface="+mn-lt"/>
            </a:endParaRPr>
          </a:p>
        </p:txBody>
      </p:sp>
      <p:pic>
        <p:nvPicPr>
          <p:cNvPr id="13" name="图片 12"/>
          <p:cNvPicPr>
            <a:picLocks noChangeAspect="1"/>
          </p:cNvPicPr>
          <p:nvPr/>
        </p:nvPicPr>
        <p:blipFill rotWithShape="1">
          <a:blip r:embed="rId2" cstate="screen"/>
          <a:srcRect/>
          <a:stretch>
            <a:fillRect/>
          </a:stretch>
        </p:blipFill>
        <p:spPr>
          <a:xfrm>
            <a:off x="5219650" y="3851667"/>
            <a:ext cx="1828899" cy="46973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0656" y="165914"/>
            <a:ext cx="3967480" cy="460375"/>
          </a:xfrm>
          <a:prstGeom prst="rect">
            <a:avLst/>
          </a:prstGeom>
          <a:solidFill>
            <a:srgbClr val="F5E2D8"/>
          </a:solidFill>
        </p:spPr>
        <p:txBody>
          <a:bodyPr vert="horz" wrap="none">
            <a:spAutoFit/>
          </a:bodyPr>
          <a:lstStyle/>
          <a:p>
            <a:r>
              <a:rPr lang="en-US" altLang="zh-CN" sz="2400" dirty="0">
                <a:cs typeface="+mn-ea"/>
                <a:sym typeface="+mn-lt"/>
              </a:rPr>
              <a:t>making ways of Tang hulu</a:t>
            </a:r>
            <a:endParaRPr lang="en-US" altLang="zh-CN" sz="2400" dirty="0">
              <a:cs typeface="+mn-ea"/>
              <a:sym typeface="+mn-lt"/>
            </a:endParaRPr>
          </a:p>
        </p:txBody>
      </p:sp>
      <p:sp>
        <p:nvSpPr>
          <p:cNvPr id="4" name="文本框 3"/>
          <p:cNvSpPr txBox="1"/>
          <p:nvPr/>
        </p:nvSpPr>
        <p:spPr>
          <a:xfrm>
            <a:off x="333375" y="3923030"/>
            <a:ext cx="5970905" cy="3538220"/>
          </a:xfrm>
          <a:prstGeom prst="rect">
            <a:avLst/>
          </a:prstGeom>
          <a:noFill/>
        </p:spPr>
        <p:txBody>
          <a:bodyPr wrap="square" rtlCol="0" anchor="t">
            <a:spAutoFit/>
          </a:bodyPr>
          <a:lstStyle/>
          <a:p>
            <a:pPr indent="0">
              <a:buFont typeface="Arial" panose="020B0604020202020204" pitchFamily="34" charset="0"/>
              <a:buNone/>
            </a:pPr>
            <a:r>
              <a:rPr lang="en-US" sz="3200">
                <a:solidFill>
                  <a:schemeClr val="bg1"/>
                </a:solidFill>
                <a:latin typeface="Calibri" panose="020F0502020204030204" charset="0"/>
                <a:ea typeface="宋体" panose="02010600030101010101" pitchFamily="2" charset="-122"/>
                <a:cs typeface="Arial" panose="020B0604020202020204" pitchFamily="34" charset="0"/>
                <a:sym typeface="+mn-ea"/>
              </a:rPr>
              <a:t>Steps</a:t>
            </a:r>
            <a:endParaRPr lang="en-US" sz="3200">
              <a:solidFill>
                <a:schemeClr val="bg1"/>
              </a:solidFill>
              <a:latin typeface="Calibri" panose="020F0502020204030204" charset="0"/>
              <a:ea typeface="宋体" panose="02010600030101010101" pitchFamily="2" charset="-122"/>
              <a:cs typeface="Arial" panose="020B0604020202020204" pitchFamily="34" charset="0"/>
              <a:sym typeface="+mn-ea"/>
            </a:endParaRPr>
          </a:p>
          <a:p>
            <a:pPr marL="457200" indent="-457200">
              <a:buFont typeface="Arial" panose="020B0604020202020204" pitchFamily="34" charset="0"/>
              <a:buAutoNum type="arabicPeriod"/>
            </a:pPr>
            <a:r>
              <a:rPr lang="en-US" sz="2400">
                <a:solidFill>
                  <a:schemeClr val="bg1"/>
                </a:solidFill>
                <a:latin typeface="Calibri" panose="020F0502020204030204" charset="0"/>
                <a:ea typeface="宋体" panose="02010600030101010101" pitchFamily="2" charset="-122"/>
                <a:cs typeface="Arial" panose="020B0604020202020204" pitchFamily="34" charset="0"/>
                <a:sym typeface="+mn-ea"/>
              </a:rPr>
              <a:t>String fruit</a:t>
            </a:r>
            <a:endParaRPr lang="en-US" sz="2400">
              <a:solidFill>
                <a:schemeClr val="bg1"/>
              </a:solidFill>
              <a:latin typeface="Calibri" panose="020F0502020204030204" charset="0"/>
              <a:ea typeface="宋体" panose="02010600030101010101" pitchFamily="2" charset="-122"/>
              <a:cs typeface="Arial" panose="020B0604020202020204" pitchFamily="34" charset="0"/>
              <a:sym typeface="+mn-ea"/>
            </a:endParaRPr>
          </a:p>
          <a:p>
            <a:pPr marL="457200" indent="-457200">
              <a:buFont typeface="Arial" panose="020B0604020202020204" pitchFamily="34" charset="0"/>
              <a:buAutoNum type="arabicPeriod"/>
            </a:pPr>
            <a:r>
              <a:rPr lang="en-US" sz="2400">
                <a:solidFill>
                  <a:schemeClr val="bg1"/>
                </a:solidFill>
                <a:latin typeface="Calibri" panose="020F0502020204030204" charset="0"/>
                <a:ea typeface="宋体" panose="02010600030101010101" pitchFamily="2" charset="-122"/>
                <a:cs typeface="Arial" panose="020B0604020202020204" pitchFamily="34" charset="0"/>
                <a:sym typeface="+mn-ea"/>
              </a:rPr>
              <a:t> Boil sugar</a:t>
            </a:r>
            <a:endParaRPr lang="en-US" sz="2400">
              <a:solidFill>
                <a:schemeClr val="bg1"/>
              </a:solidFill>
              <a:latin typeface="Calibri" panose="020F0502020204030204" charset="0"/>
              <a:ea typeface="宋体" panose="02010600030101010101" pitchFamily="2" charset="-122"/>
              <a:cs typeface="Arial" panose="020B0604020202020204" pitchFamily="34" charset="0"/>
              <a:sym typeface="+mn-ea"/>
            </a:endParaRPr>
          </a:p>
          <a:p>
            <a:pPr marL="457200" indent="-457200">
              <a:buFont typeface="Arial" panose="020B0604020202020204" pitchFamily="34" charset="0"/>
              <a:buAutoNum type="arabicPeriod"/>
            </a:pPr>
            <a:r>
              <a:rPr lang="en-US" sz="2400">
                <a:solidFill>
                  <a:schemeClr val="bg1"/>
                </a:solidFill>
                <a:latin typeface="Calibri" panose="020F0502020204030204" charset="0"/>
                <a:ea typeface="宋体" panose="02010600030101010101" pitchFamily="2" charset="-122"/>
                <a:cs typeface="Arial" panose="020B0604020202020204" pitchFamily="34" charset="0"/>
                <a:sym typeface="+mn-ea"/>
              </a:rPr>
              <a:t>Dip in sugar</a:t>
            </a:r>
            <a:endParaRPr lang="en-US" sz="2400">
              <a:solidFill>
                <a:schemeClr val="bg1"/>
              </a:solidFill>
              <a:latin typeface="Calibri" panose="020F0502020204030204" charset="0"/>
              <a:ea typeface="宋体" panose="02010600030101010101" pitchFamily="2" charset="-122"/>
              <a:cs typeface="Arial" panose="020B0604020202020204" pitchFamily="34" charset="0"/>
              <a:sym typeface="+mn-ea"/>
            </a:endParaRPr>
          </a:p>
          <a:p>
            <a:pPr marL="457200" indent="-457200">
              <a:buFont typeface="Arial" panose="020B0604020202020204" pitchFamily="34" charset="0"/>
              <a:buAutoNum type="arabicPeriod"/>
            </a:pPr>
            <a:r>
              <a:rPr lang="en-US" sz="2400">
                <a:solidFill>
                  <a:schemeClr val="bg1"/>
                </a:solidFill>
                <a:latin typeface="Calibri" panose="020F0502020204030204" charset="0"/>
                <a:ea typeface="宋体" panose="02010600030101010101" pitchFamily="2" charset="-122"/>
                <a:cs typeface="Arial" panose="020B0604020202020204" pitchFamily="34" charset="0"/>
                <a:sym typeface="+mn-ea"/>
              </a:rPr>
              <a:t> cool it for two or three minutes on the water board which refers to the  smooth wood</a:t>
            </a:r>
            <a:endParaRPr lang="en-US" sz="2400">
              <a:solidFill>
                <a:schemeClr val="bg1"/>
              </a:solidFill>
              <a:latin typeface="Calibri" panose="020F0502020204030204" charset="0"/>
              <a:ea typeface="宋体" panose="02010600030101010101" pitchFamily="2" charset="-122"/>
              <a:cs typeface="Arial" panose="020B0604020202020204" pitchFamily="34" charset="0"/>
              <a:sym typeface="+mn-ea"/>
            </a:endParaRPr>
          </a:p>
          <a:p>
            <a:pPr marL="342900" indent="-342900">
              <a:buFont typeface="Arial" panose="020B0604020202020204" pitchFamily="34" charset="0"/>
              <a:buChar char="•"/>
            </a:pPr>
            <a:endParaRPr lang="en-US" sz="2400">
              <a:latin typeface="Calibri" panose="020F0502020204030204" charset="0"/>
              <a:ea typeface="宋体" panose="02010600030101010101" pitchFamily="2" charset="-122"/>
              <a:cs typeface="Arial" panose="020B0604020202020204" pitchFamily="34" charset="0"/>
              <a:sym typeface="+mn-ea"/>
            </a:endParaRPr>
          </a:p>
          <a:p>
            <a:endParaRPr lang="en-US" altLang="en-US" sz="2400">
              <a:latin typeface="Calibri" panose="020F0502020204030204" charset="0"/>
              <a:ea typeface="宋体" panose="02010600030101010101" pitchFamily="2" charset="-122"/>
              <a:cs typeface="Arial" panose="020B0604020202020204" pitchFamily="34" charset="0"/>
              <a:sym typeface="+mn-ea"/>
            </a:endParaRPr>
          </a:p>
        </p:txBody>
      </p:sp>
      <p:sp>
        <p:nvSpPr>
          <p:cNvPr id="6" name="文本框 5"/>
          <p:cNvSpPr txBox="1"/>
          <p:nvPr/>
        </p:nvSpPr>
        <p:spPr>
          <a:xfrm>
            <a:off x="6096000" y="3999230"/>
            <a:ext cx="6096000" cy="2738120"/>
          </a:xfrm>
          <a:prstGeom prst="rect">
            <a:avLst/>
          </a:prstGeom>
          <a:noFill/>
        </p:spPr>
        <p:txBody>
          <a:bodyPr wrap="square" rtlCol="0" anchor="t">
            <a:spAutoFit/>
          </a:bodyPr>
          <a:lstStyle/>
          <a:p>
            <a:r>
              <a:rPr lang="en-US" sz="2800" b="1">
                <a:solidFill>
                  <a:schemeClr val="accent6"/>
                </a:solidFill>
                <a:latin typeface="Calibri" panose="020F0502020204030204" charset="0"/>
                <a:ea typeface="宋体" panose="02010600030101010101" pitchFamily="2" charset="-122"/>
                <a:cs typeface="Arial" panose="020B0604020202020204" pitchFamily="34" charset="0"/>
                <a:sym typeface="+mn-ea"/>
              </a:rPr>
              <a:t>tips</a:t>
            </a:r>
            <a:endParaRPr lang="en-US" sz="2800" b="1">
              <a:solidFill>
                <a:schemeClr val="accent6"/>
              </a:solidFill>
              <a:latin typeface="Calibri" panose="020F0502020204030204" charset="0"/>
              <a:ea typeface="宋体" panose="02010600030101010101" pitchFamily="2" charset="-122"/>
              <a:cs typeface="Arial" panose="020B0604020202020204" pitchFamily="34" charset="0"/>
              <a:sym typeface="+mn-ea"/>
            </a:endParaRPr>
          </a:p>
          <a:p>
            <a:pPr marL="342900" indent="-342900">
              <a:buFont typeface="Arial" panose="020B0604020202020204" pitchFamily="34" charset="0"/>
              <a:buChar char="•"/>
            </a:pPr>
            <a:r>
              <a:rPr lang="en-US" altLang="en-US" sz="2400">
                <a:latin typeface="Calibri" panose="020F0502020204030204" charset="0"/>
                <a:ea typeface="宋体" panose="02010600030101010101" pitchFamily="2" charset="-122"/>
                <a:cs typeface="Arial" panose="020B0604020202020204" pitchFamily="34" charset="0"/>
                <a:sym typeface="+mn-ea"/>
              </a:rPr>
              <a:t>The heat of boiling sugar is the most critical.</a:t>
            </a:r>
            <a:endParaRPr lang="en-US" altLang="en-US" sz="2400">
              <a:latin typeface="Calibri" panose="020F0502020204030204" charset="0"/>
              <a:ea typeface="宋体" panose="02010600030101010101" pitchFamily="2" charset="-122"/>
              <a:cs typeface="Arial" panose="020B0604020202020204" pitchFamily="34" charset="0"/>
              <a:sym typeface="+mn-ea"/>
            </a:endParaRPr>
          </a:p>
          <a:p>
            <a:pPr marL="342900" indent="-342900">
              <a:buFont typeface="Arial" panose="020B0604020202020204" pitchFamily="34" charset="0"/>
              <a:buChar char="•"/>
            </a:pPr>
            <a:r>
              <a:rPr lang="en-US" altLang="en-US" sz="2400">
                <a:latin typeface="Calibri" panose="020F0502020204030204" charset="0"/>
                <a:ea typeface="宋体" panose="02010600030101010101" pitchFamily="2" charset="-122"/>
                <a:cs typeface="Arial" panose="020B0604020202020204" pitchFamily="34" charset="0"/>
                <a:sym typeface="+mn-ea"/>
              </a:rPr>
              <a:t>The color of alright boiled sugar should be pale yellow and slightly brushed.</a:t>
            </a:r>
            <a:endParaRPr lang="en-US" altLang="en-US" sz="2400">
              <a:latin typeface="Calibri" panose="020F0502020204030204" charset="0"/>
              <a:ea typeface="宋体" panose="02010600030101010101" pitchFamily="2" charset="-122"/>
              <a:cs typeface="Arial" panose="020B0604020202020204" pitchFamily="34" charset="0"/>
              <a:sym typeface="+mn-ea"/>
            </a:endParaRPr>
          </a:p>
          <a:p>
            <a:pPr marL="342900" indent="-342900">
              <a:buFont typeface="Arial" panose="020B0604020202020204" pitchFamily="34" charset="0"/>
              <a:buChar char="•"/>
            </a:pPr>
            <a:r>
              <a:rPr lang="en-US" altLang="en-US" sz="2400">
                <a:latin typeface="Calibri" panose="020F0502020204030204" charset="0"/>
                <a:ea typeface="宋体" panose="02010600030101010101" pitchFamily="2" charset="-122"/>
                <a:cs typeface="Arial" panose="020B0604020202020204" pitchFamily="34" charset="0"/>
                <a:sym typeface="+mn-ea"/>
              </a:rPr>
              <a:t>We should put the syrup onto the sugar gourd instead of throwing the gourd into the pot directly.</a:t>
            </a:r>
            <a:endParaRPr lang="en-US" altLang="en-US" sz="2400">
              <a:latin typeface="Calibri" panose="020F0502020204030204" charset="0"/>
              <a:ea typeface="宋体" panose="02010600030101010101" pitchFamily="2" charset="-122"/>
              <a:cs typeface="Arial" panose="020B0604020202020204" pitchFamily="34" charset="0"/>
              <a:sym typeface="+mn-ea"/>
            </a:endParaRPr>
          </a:p>
        </p:txBody>
      </p:sp>
      <p:cxnSp>
        <p:nvCxnSpPr>
          <p:cNvPr id="8" name="直接连接符 7"/>
          <p:cNvCxnSpPr/>
          <p:nvPr/>
        </p:nvCxnSpPr>
        <p:spPr>
          <a:xfrm>
            <a:off x="5895975" y="3816350"/>
            <a:ext cx="0" cy="3104515"/>
          </a:xfrm>
          <a:prstGeom prst="line">
            <a:avLst/>
          </a:prstGeom>
        </p:spPr>
        <p:style>
          <a:lnRef idx="1">
            <a:schemeClr val="dk1"/>
          </a:lnRef>
          <a:fillRef idx="0">
            <a:schemeClr val="dk1"/>
          </a:fillRef>
          <a:effectRef idx="0">
            <a:schemeClr val="dk1"/>
          </a:effectRef>
          <a:fontRef idx="minor">
            <a:schemeClr val="tx1"/>
          </a:fontRef>
        </p:style>
      </p:cxnSp>
      <p:pic>
        <p:nvPicPr>
          <p:cNvPr id="10" name="图片 9"/>
          <p:cNvPicPr>
            <a:picLocks noChangeAspect="1"/>
          </p:cNvPicPr>
          <p:nvPr/>
        </p:nvPicPr>
        <p:blipFill>
          <a:blip r:embed="rId1" cstate="screen"/>
          <a:stretch>
            <a:fillRect/>
          </a:stretch>
        </p:blipFill>
        <p:spPr>
          <a:xfrm>
            <a:off x="160655" y="704850"/>
            <a:ext cx="1941830" cy="1866900"/>
          </a:xfrm>
          <a:prstGeom prst="rect">
            <a:avLst/>
          </a:prstGeom>
        </p:spPr>
      </p:pic>
      <p:pic>
        <p:nvPicPr>
          <p:cNvPr id="11" name="图片 10"/>
          <p:cNvPicPr>
            <a:picLocks noChangeAspect="1"/>
          </p:cNvPicPr>
          <p:nvPr/>
        </p:nvPicPr>
        <p:blipFill>
          <a:blip r:embed="rId2" cstate="screen"/>
          <a:stretch>
            <a:fillRect/>
          </a:stretch>
        </p:blipFill>
        <p:spPr>
          <a:xfrm>
            <a:off x="2102485" y="2078355"/>
            <a:ext cx="2206625" cy="1920875"/>
          </a:xfrm>
          <a:prstGeom prst="rect">
            <a:avLst/>
          </a:prstGeom>
        </p:spPr>
      </p:pic>
      <p:pic>
        <p:nvPicPr>
          <p:cNvPr id="12" name="图片 11"/>
          <p:cNvPicPr>
            <a:picLocks noChangeAspect="1"/>
          </p:cNvPicPr>
          <p:nvPr/>
        </p:nvPicPr>
        <p:blipFill>
          <a:blip r:embed="rId3" cstate="screen"/>
          <a:stretch>
            <a:fillRect/>
          </a:stretch>
        </p:blipFill>
        <p:spPr>
          <a:xfrm>
            <a:off x="4404995" y="808990"/>
            <a:ext cx="2236470" cy="1762760"/>
          </a:xfrm>
          <a:prstGeom prst="rect">
            <a:avLst/>
          </a:prstGeom>
        </p:spPr>
      </p:pic>
      <p:pic>
        <p:nvPicPr>
          <p:cNvPr id="13" name="图片 12"/>
          <p:cNvPicPr>
            <a:picLocks noChangeAspect="1"/>
          </p:cNvPicPr>
          <p:nvPr/>
        </p:nvPicPr>
        <p:blipFill>
          <a:blip r:embed="rId4" cstate="screen"/>
          <a:srcRect/>
          <a:stretch>
            <a:fillRect/>
          </a:stretch>
        </p:blipFill>
        <p:spPr>
          <a:xfrm>
            <a:off x="6677025" y="1887855"/>
            <a:ext cx="2358390" cy="2111375"/>
          </a:xfrm>
          <a:prstGeom prst="rect">
            <a:avLst/>
          </a:prstGeom>
        </p:spPr>
      </p:pic>
      <p:pic>
        <p:nvPicPr>
          <p:cNvPr id="14" name="图片 13"/>
          <p:cNvPicPr>
            <a:picLocks noChangeAspect="1"/>
          </p:cNvPicPr>
          <p:nvPr/>
        </p:nvPicPr>
        <p:blipFill>
          <a:blip r:embed="rId5"/>
          <a:stretch>
            <a:fillRect/>
          </a:stretch>
        </p:blipFill>
        <p:spPr>
          <a:xfrm>
            <a:off x="9070975" y="808990"/>
            <a:ext cx="2717800" cy="2514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81915"/>
            <a:ext cx="5206365" cy="645160"/>
          </a:xfrm>
          <a:prstGeom prst="rect">
            <a:avLst/>
          </a:prstGeom>
          <a:solidFill>
            <a:srgbClr val="F5E2D8"/>
          </a:solidFill>
        </p:spPr>
        <p:txBody>
          <a:bodyPr vert="horz" wrap="square">
            <a:spAutoFit/>
          </a:bodyPr>
          <a:lstStyle/>
          <a:p>
            <a:r>
              <a:rPr lang="en-US" altLang="zh-CN" sz="3600" b="1" dirty="0">
                <a:solidFill>
                  <a:schemeClr val="tx1">
                    <a:lumMod val="95000"/>
                    <a:lumOff val="5000"/>
                  </a:schemeClr>
                </a:solidFill>
                <a:cs typeface="+mn-ea"/>
                <a:sym typeface="+mn-lt"/>
              </a:rPr>
              <a:t>types of Tang hulu</a:t>
            </a:r>
            <a:endParaRPr lang="en-US" altLang="zh-CN" sz="3600" b="1" dirty="0">
              <a:solidFill>
                <a:schemeClr val="tx1">
                  <a:lumMod val="95000"/>
                  <a:lumOff val="5000"/>
                </a:schemeClr>
              </a:solidFill>
              <a:cs typeface="+mn-ea"/>
              <a:sym typeface="+mn-lt"/>
            </a:endParaRPr>
          </a:p>
        </p:txBody>
      </p:sp>
      <p:sp>
        <p:nvSpPr>
          <p:cNvPr id="100" name="文本框 99"/>
          <p:cNvSpPr txBox="1"/>
          <p:nvPr/>
        </p:nvSpPr>
        <p:spPr>
          <a:xfrm>
            <a:off x="161290" y="789305"/>
            <a:ext cx="7569835" cy="829945"/>
          </a:xfrm>
          <a:prstGeom prst="rect">
            <a:avLst/>
          </a:prstGeom>
          <a:noFill/>
          <a:ln w="9525">
            <a:noFill/>
          </a:ln>
        </p:spPr>
        <p:txBody>
          <a:bodyPr wrap="square">
            <a:spAutoFit/>
          </a:bodyPr>
          <a:lstStyle/>
          <a:p>
            <a:pPr indent="0"/>
            <a:r>
              <a:rPr lang="en-US" sz="2400" b="0">
                <a:latin typeface="Calibri" panose="020F0502020204030204" charset="0"/>
                <a:ea typeface="宋体" panose="02010600030101010101" pitchFamily="2" charset="-122"/>
                <a:cs typeface="Arial" panose="020B0604020202020204" pitchFamily="34" charset="0"/>
              </a:rPr>
              <a:t>Tang hulu have </a:t>
            </a:r>
            <a:r>
              <a:rPr lang="en-US" sz="2400" b="0">
                <a:solidFill>
                  <a:schemeClr val="accent6"/>
                </a:solidFill>
                <a:latin typeface="Calibri" panose="020F0502020204030204" charset="0"/>
                <a:ea typeface="宋体" panose="02010600030101010101" pitchFamily="2" charset="-122"/>
                <a:cs typeface="Arial" panose="020B0604020202020204" pitchFamily="34" charset="0"/>
              </a:rPr>
              <a:t>different selling forms,</a:t>
            </a:r>
            <a:r>
              <a:rPr lang="en-US" sz="2400">
                <a:solidFill>
                  <a:schemeClr val="accent6"/>
                </a:solidFill>
                <a:latin typeface="Calibri" panose="020F0502020204030204" charset="0"/>
                <a:ea typeface="宋体" panose="02010600030101010101" pitchFamily="2" charset="-122"/>
                <a:cs typeface="Arial" panose="020B0604020202020204" pitchFamily="34" charset="0"/>
                <a:sym typeface="+mn-ea"/>
              </a:rPr>
              <a:t>different inner materials, different tastes popular in different places</a:t>
            </a:r>
            <a:r>
              <a:rPr lang="en-US" sz="2400">
                <a:latin typeface="Calibri" panose="020F0502020204030204" charset="0"/>
                <a:ea typeface="宋体" panose="02010600030101010101" pitchFamily="2" charset="-122"/>
                <a:cs typeface="Arial" panose="020B0604020202020204" pitchFamily="34" charset="0"/>
                <a:sym typeface="+mn-ea"/>
              </a:rPr>
              <a:t>.</a:t>
            </a:r>
            <a:endParaRPr lang="en-US" altLang="en-US" sz="2400" b="0">
              <a:latin typeface="Calibri" panose="020F0502020204030204" charset="0"/>
              <a:ea typeface="宋体" panose="02010600030101010101" pitchFamily="2" charset="-122"/>
              <a:cs typeface="Arial" panose="020B0604020202020204" pitchFamily="34" charset="0"/>
            </a:endParaRPr>
          </a:p>
        </p:txBody>
      </p:sp>
      <p:sp>
        <p:nvSpPr>
          <p:cNvPr id="7" name="左大括号 6"/>
          <p:cNvSpPr/>
          <p:nvPr/>
        </p:nvSpPr>
        <p:spPr>
          <a:xfrm>
            <a:off x="2165350" y="3516630"/>
            <a:ext cx="431165" cy="307276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4" name="左大括号 3"/>
          <p:cNvSpPr/>
          <p:nvPr/>
        </p:nvSpPr>
        <p:spPr>
          <a:xfrm>
            <a:off x="1497330" y="1681480"/>
            <a:ext cx="388620" cy="124015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6" name="文本框 5"/>
          <p:cNvSpPr txBox="1"/>
          <p:nvPr/>
        </p:nvSpPr>
        <p:spPr>
          <a:xfrm>
            <a:off x="247650" y="1960880"/>
            <a:ext cx="1389380" cy="953135"/>
          </a:xfrm>
          <a:prstGeom prst="rect">
            <a:avLst/>
          </a:prstGeom>
          <a:noFill/>
          <a:ln>
            <a:solidFill>
              <a:schemeClr val="accent6"/>
            </a:solidFill>
          </a:ln>
        </p:spPr>
        <p:txBody>
          <a:bodyPr wrap="square" rtlCol="0">
            <a:spAutoFit/>
          </a:bodyPr>
          <a:lstStyle/>
          <a:p>
            <a:r>
              <a:rPr lang="en-US" altLang="zh-CN" sz="2800">
                <a:solidFill>
                  <a:schemeClr val="bg1"/>
                </a:solidFill>
              </a:rPr>
              <a:t>selling forms</a:t>
            </a:r>
            <a:endParaRPr lang="en-US" altLang="zh-CN" sz="2800">
              <a:solidFill>
                <a:schemeClr val="bg1"/>
              </a:solidFill>
            </a:endParaRPr>
          </a:p>
        </p:txBody>
      </p:sp>
      <p:sp>
        <p:nvSpPr>
          <p:cNvPr id="10" name="文本框 9"/>
          <p:cNvSpPr txBox="1"/>
          <p:nvPr/>
        </p:nvSpPr>
        <p:spPr>
          <a:xfrm>
            <a:off x="247650" y="4420235"/>
            <a:ext cx="2047240" cy="829945"/>
          </a:xfrm>
          <a:prstGeom prst="rect">
            <a:avLst/>
          </a:prstGeom>
          <a:noFill/>
          <a:ln>
            <a:solidFill>
              <a:schemeClr val="accent6"/>
            </a:solidFill>
          </a:ln>
        </p:spPr>
        <p:txBody>
          <a:bodyPr wrap="square" rtlCol="0">
            <a:spAutoFit/>
          </a:bodyPr>
          <a:lstStyle/>
          <a:p>
            <a:r>
              <a:rPr lang="en-US" altLang="zh-CN" sz="2400">
                <a:solidFill>
                  <a:schemeClr val="bg1"/>
                </a:solidFill>
              </a:rPr>
              <a:t>inner ingredients</a:t>
            </a:r>
            <a:endParaRPr lang="en-US" altLang="zh-CN" sz="2400">
              <a:solidFill>
                <a:schemeClr val="bg1"/>
              </a:solidFill>
            </a:endParaRPr>
          </a:p>
        </p:txBody>
      </p:sp>
      <p:sp>
        <p:nvSpPr>
          <p:cNvPr id="11" name="文本框 10"/>
          <p:cNvSpPr txBox="1"/>
          <p:nvPr/>
        </p:nvSpPr>
        <p:spPr>
          <a:xfrm>
            <a:off x="1786255" y="1610360"/>
            <a:ext cx="10405745" cy="683895"/>
          </a:xfrm>
          <a:prstGeom prst="rect">
            <a:avLst/>
          </a:prstGeom>
          <a:noFill/>
          <a:ln w="9525">
            <a:noFill/>
          </a:ln>
        </p:spPr>
        <p:txBody>
          <a:bodyPr wrap="square">
            <a:noAutofit/>
          </a:bodyPr>
          <a:lstStyle/>
          <a:p>
            <a:pPr indent="0"/>
            <a:r>
              <a:rPr lang="en-US" sz="2400" b="0">
                <a:latin typeface="Calibri" panose="020F0502020204030204" charset="0"/>
                <a:ea typeface="宋体" panose="02010600030101010101" pitchFamily="2" charset="-122"/>
                <a:cs typeface="Arial" panose="020B0604020202020204" pitchFamily="34" charset="0"/>
              </a:rPr>
              <a:t>Famous Shops selling Tanghulu:</a:t>
            </a:r>
            <a:r>
              <a:rPr lang="en-US" sz="2400">
                <a:latin typeface="Calibri" panose="020F0502020204030204" charset="0"/>
                <a:ea typeface="宋体" panose="02010600030101010101" pitchFamily="2" charset="-122"/>
                <a:cs typeface="Arial" panose="020B0604020202020204" pitchFamily="34" charset="0"/>
                <a:sym typeface="+mn-ea"/>
              </a:rPr>
              <a:t> "Fountain of Youth", "Nine Dragons Garden", "Xin Yuan Garden" and "Quan Fu De"(“</a:t>
            </a:r>
            <a:r>
              <a:rPr lang="zh-CN" sz="2400">
                <a:ea typeface="宋体" panose="02010600030101010101" pitchFamily="2" charset="-122"/>
                <a:sym typeface="+mn-ea"/>
              </a:rPr>
              <a:t>不老泉</a:t>
            </a:r>
            <a:r>
              <a:rPr lang="en-US" sz="2400">
                <a:latin typeface="Calibri" panose="020F0502020204030204" charset="0"/>
                <a:ea typeface="宋体" panose="02010600030101010101" pitchFamily="2" charset="-122"/>
                <a:sym typeface="+mn-ea"/>
              </a:rPr>
              <a:t>”</a:t>
            </a:r>
            <a:r>
              <a:rPr lang="zh-CN" sz="2400">
                <a:ea typeface="宋体" panose="02010600030101010101" pitchFamily="2" charset="-122"/>
                <a:sym typeface="+mn-ea"/>
              </a:rPr>
              <a:t>、</a:t>
            </a:r>
            <a:r>
              <a:rPr lang="en-US" sz="2400">
                <a:latin typeface="Calibri" panose="020F0502020204030204" charset="0"/>
                <a:ea typeface="宋体" panose="02010600030101010101" pitchFamily="2" charset="-122"/>
                <a:sym typeface="+mn-ea"/>
              </a:rPr>
              <a:t>“</a:t>
            </a:r>
            <a:r>
              <a:rPr lang="zh-CN" sz="2400">
                <a:ea typeface="宋体" panose="02010600030101010101" pitchFamily="2" charset="-122"/>
                <a:sym typeface="+mn-ea"/>
              </a:rPr>
              <a:t>九龙斋</a:t>
            </a:r>
            <a:r>
              <a:rPr lang="en-US" sz="2400">
                <a:latin typeface="Calibri" panose="020F0502020204030204" charset="0"/>
                <a:ea typeface="宋体" panose="02010600030101010101" pitchFamily="2" charset="-122"/>
                <a:sym typeface="+mn-ea"/>
              </a:rPr>
              <a:t>”</a:t>
            </a:r>
            <a:r>
              <a:rPr lang="zh-CN" sz="2400">
                <a:ea typeface="宋体" panose="02010600030101010101" pitchFamily="2" charset="-122"/>
                <a:sym typeface="+mn-ea"/>
              </a:rPr>
              <a:t>、</a:t>
            </a:r>
            <a:r>
              <a:rPr lang="en-US" sz="2400">
                <a:latin typeface="Calibri" panose="020F0502020204030204" charset="0"/>
                <a:ea typeface="宋体" panose="02010600030101010101" pitchFamily="2" charset="-122"/>
                <a:sym typeface="+mn-ea"/>
              </a:rPr>
              <a:t>“</a:t>
            </a:r>
            <a:r>
              <a:rPr lang="zh-CN" sz="2400">
                <a:ea typeface="宋体" panose="02010600030101010101" pitchFamily="2" charset="-122"/>
                <a:sym typeface="+mn-ea"/>
              </a:rPr>
              <a:t>信远斋</a:t>
            </a:r>
            <a:r>
              <a:rPr lang="en-US" sz="2400">
                <a:latin typeface="Calibri" panose="020F0502020204030204" charset="0"/>
                <a:ea typeface="宋体" panose="02010600030101010101" pitchFamily="2" charset="-122"/>
                <a:sym typeface="+mn-ea"/>
              </a:rPr>
              <a:t>”</a:t>
            </a:r>
            <a:r>
              <a:rPr lang="zh-CN" sz="2400">
                <a:ea typeface="宋体" panose="02010600030101010101" pitchFamily="2" charset="-122"/>
                <a:sym typeface="+mn-ea"/>
              </a:rPr>
              <a:t>、</a:t>
            </a:r>
            <a:r>
              <a:rPr lang="en-US" sz="2400">
                <a:latin typeface="Calibri" panose="020F0502020204030204" charset="0"/>
                <a:ea typeface="宋体" panose="02010600030101010101" pitchFamily="2" charset="-122"/>
                <a:sym typeface="+mn-ea"/>
              </a:rPr>
              <a:t>“</a:t>
            </a:r>
            <a:r>
              <a:rPr lang="zh-CN" sz="2400">
                <a:ea typeface="宋体" panose="02010600030101010101" pitchFamily="2" charset="-122"/>
                <a:sym typeface="+mn-ea"/>
              </a:rPr>
              <a:t>全福德</a:t>
            </a:r>
            <a:r>
              <a:rPr lang="en-US" sz="2400">
                <a:latin typeface="Calibri" panose="020F0502020204030204" charset="0"/>
                <a:ea typeface="宋体" panose="02010600030101010101" pitchFamily="2" charset="-122"/>
                <a:sym typeface="+mn-ea"/>
              </a:rPr>
              <a:t>”). </a:t>
            </a:r>
            <a:endParaRPr lang="en-US" altLang="en-US" sz="2400" b="0">
              <a:latin typeface="Calibri" panose="020F0502020204030204" charset="0"/>
              <a:ea typeface="宋体" panose="02010600030101010101" pitchFamily="2" charset="-122"/>
            </a:endParaRPr>
          </a:p>
          <a:p>
            <a:pPr indent="0"/>
            <a:r>
              <a:rPr lang="en-US" b="0">
                <a:latin typeface="Calibri" panose="020F0502020204030204" charset="0"/>
                <a:ea typeface="宋体" panose="02010600030101010101" pitchFamily="2" charset="-122"/>
                <a:cs typeface="Arial" panose="020B0604020202020204" pitchFamily="34" charset="0"/>
              </a:rPr>
              <a:t> </a:t>
            </a:r>
            <a:endParaRPr lang="en-US" altLang="en-US" b="0">
              <a:latin typeface="Calibri" panose="020F0502020204030204" charset="0"/>
              <a:ea typeface="宋体" panose="02010600030101010101" pitchFamily="2" charset="-122"/>
              <a:cs typeface="Arial" panose="020B0604020202020204" pitchFamily="34" charset="0"/>
            </a:endParaRPr>
          </a:p>
        </p:txBody>
      </p:sp>
      <p:sp>
        <p:nvSpPr>
          <p:cNvPr id="17" name="文本框 16"/>
          <p:cNvSpPr txBox="1"/>
          <p:nvPr/>
        </p:nvSpPr>
        <p:spPr>
          <a:xfrm>
            <a:off x="1886585" y="2515235"/>
            <a:ext cx="10034905" cy="398780"/>
          </a:xfrm>
          <a:prstGeom prst="rect">
            <a:avLst/>
          </a:prstGeom>
          <a:noFill/>
        </p:spPr>
        <p:txBody>
          <a:bodyPr wrap="square" rtlCol="0">
            <a:spAutoFit/>
          </a:bodyPr>
          <a:lstStyle/>
          <a:p>
            <a:r>
              <a:rPr lang="en-US" altLang="zh-CN" sz="2000"/>
              <a:t>street cries for selling Tang hulu,usually holding a stick with Tang hulu stuck in it</a:t>
            </a:r>
            <a:endParaRPr lang="en-US" altLang="zh-CN" sz="2000"/>
          </a:p>
        </p:txBody>
      </p:sp>
      <p:sp>
        <p:nvSpPr>
          <p:cNvPr id="19" name="文本框 18"/>
          <p:cNvSpPr txBox="1"/>
          <p:nvPr/>
        </p:nvSpPr>
        <p:spPr>
          <a:xfrm>
            <a:off x="2596515" y="3429000"/>
            <a:ext cx="5486400" cy="3287395"/>
          </a:xfrm>
          <a:prstGeom prst="rect">
            <a:avLst/>
          </a:prstGeom>
          <a:noFill/>
        </p:spPr>
        <p:txBody>
          <a:bodyPr wrap="square" rtlCol="0">
            <a:noAutofit/>
          </a:bodyPr>
          <a:lstStyle/>
          <a:p>
            <a:r>
              <a:rPr lang="en-US" altLang="zh-CN" sz="2400"/>
              <a:t>e.g.</a:t>
            </a:r>
            <a:endParaRPr lang="en-US" altLang="zh-CN" sz="2400"/>
          </a:p>
          <a:p>
            <a:pPr marL="285750" indent="-285750">
              <a:buFont typeface="Arial" panose="020B0604020202020204" pitchFamily="34" charset="0"/>
              <a:buChar char="•"/>
            </a:pPr>
            <a:r>
              <a:rPr lang="en-US" altLang="zh-CN" sz="2400"/>
              <a:t>sweet gourd with yam</a:t>
            </a:r>
            <a:endParaRPr lang="en-US" altLang="zh-CN" sz="2400"/>
          </a:p>
          <a:p>
            <a:pPr marL="285750" indent="-285750">
              <a:buFont typeface="Arial" panose="020B0604020202020204" pitchFamily="34" charset="0"/>
              <a:buChar char="•"/>
            </a:pPr>
            <a:r>
              <a:rPr lang="en-US" altLang="zh-CN" sz="2400"/>
              <a:t>sweet gourd with sticky rice</a:t>
            </a:r>
            <a:endParaRPr lang="en-US" altLang="zh-CN" sz="2400"/>
          </a:p>
          <a:p>
            <a:pPr marL="285750" indent="-285750">
              <a:buFont typeface="Arial" panose="020B0604020202020204" pitchFamily="34" charset="0"/>
              <a:buChar char="•"/>
            </a:pPr>
            <a:r>
              <a:rPr lang="en-US" altLang="zh-CN" sz="2400"/>
              <a:t>sweet gourd with black dates</a:t>
            </a:r>
            <a:endParaRPr lang="en-US" altLang="zh-CN" sz="2400"/>
          </a:p>
          <a:p>
            <a:pPr marL="285750" indent="-285750">
              <a:buFont typeface="Arial" panose="020B0604020202020204" pitchFamily="34" charset="0"/>
              <a:buChar char="•"/>
            </a:pPr>
            <a:r>
              <a:rPr lang="en-US" altLang="zh-CN" sz="2400"/>
              <a:t>sweet gourd with fruit,such as orrange,banana,strawberry</a:t>
            </a:r>
            <a:endParaRPr lang="en-US" altLang="zh-CN" sz="2400"/>
          </a:p>
          <a:p>
            <a:pPr marL="285750" indent="-285750">
              <a:buFont typeface="Arial" panose="020B0604020202020204" pitchFamily="34" charset="0"/>
              <a:buChar char="•"/>
            </a:pPr>
            <a:r>
              <a:rPr lang="en-US" altLang="zh-CN" sz="2400"/>
              <a:t>sweet gourd with nuts</a:t>
            </a:r>
            <a:endParaRPr lang="en-US" altLang="zh-CN" sz="2400"/>
          </a:p>
          <a:p>
            <a:pPr marL="285750" indent="-285750">
              <a:buFont typeface="Arial" panose="020B0604020202020204" pitchFamily="34" charset="0"/>
              <a:buChar char="•"/>
            </a:pPr>
            <a:r>
              <a:rPr lang="en-US" altLang="zh-CN" sz="2400"/>
              <a:t>sweet gourd with chicken feet</a:t>
            </a:r>
            <a:endParaRPr lang="en-US" altLang="zh-CN" sz="2400"/>
          </a:p>
        </p:txBody>
      </p:sp>
      <p:pic>
        <p:nvPicPr>
          <p:cNvPr id="20" name="图片 19"/>
          <p:cNvPicPr>
            <a:picLocks noChangeAspect="1"/>
          </p:cNvPicPr>
          <p:nvPr/>
        </p:nvPicPr>
        <p:blipFill>
          <a:blip r:embed="rId1"/>
          <a:stretch>
            <a:fillRect/>
          </a:stretch>
        </p:blipFill>
        <p:spPr>
          <a:xfrm>
            <a:off x="7623810" y="3429000"/>
            <a:ext cx="3810000" cy="2143125"/>
          </a:xfrm>
          <a:prstGeom prst="rect">
            <a:avLst/>
          </a:prstGeom>
        </p:spPr>
      </p:pic>
      <p:pic>
        <p:nvPicPr>
          <p:cNvPr id="26" name="图片 25"/>
          <p:cNvPicPr>
            <a:picLocks noChangeAspect="1"/>
          </p:cNvPicPr>
          <p:nvPr/>
        </p:nvPicPr>
        <p:blipFill>
          <a:blip r:embed="rId2"/>
          <a:stretch>
            <a:fillRect/>
          </a:stretch>
        </p:blipFill>
        <p:spPr>
          <a:xfrm>
            <a:off x="7904480" y="3252470"/>
            <a:ext cx="3968750" cy="2976880"/>
          </a:xfrm>
          <a:prstGeom prst="rect">
            <a:avLst/>
          </a:prstGeom>
        </p:spPr>
      </p:pic>
      <p:pic>
        <p:nvPicPr>
          <p:cNvPr id="25" name="图片 24"/>
          <p:cNvPicPr>
            <a:picLocks noChangeAspect="1"/>
          </p:cNvPicPr>
          <p:nvPr/>
        </p:nvPicPr>
        <p:blipFill>
          <a:blip r:embed="rId3" cstate="screen"/>
          <a:stretch>
            <a:fillRect/>
          </a:stretch>
        </p:blipFill>
        <p:spPr>
          <a:xfrm>
            <a:off x="7904480" y="3252470"/>
            <a:ext cx="4331970" cy="2888615"/>
          </a:xfrm>
          <a:prstGeom prst="rect">
            <a:avLst/>
          </a:prstGeom>
        </p:spPr>
      </p:pic>
      <p:pic>
        <p:nvPicPr>
          <p:cNvPr id="24" name="图片 23"/>
          <p:cNvPicPr>
            <a:picLocks noChangeAspect="1"/>
          </p:cNvPicPr>
          <p:nvPr/>
        </p:nvPicPr>
        <p:blipFill>
          <a:blip r:embed="rId4" cstate="screen"/>
          <a:stretch>
            <a:fillRect/>
          </a:stretch>
        </p:blipFill>
        <p:spPr>
          <a:xfrm>
            <a:off x="7904480" y="3295650"/>
            <a:ext cx="4177030" cy="3133090"/>
          </a:xfrm>
          <a:prstGeom prst="rect">
            <a:avLst/>
          </a:prstGeom>
        </p:spPr>
      </p:pic>
      <p:pic>
        <p:nvPicPr>
          <p:cNvPr id="27" name="图片 26"/>
          <p:cNvPicPr>
            <a:picLocks noChangeAspect="1"/>
          </p:cNvPicPr>
          <p:nvPr/>
        </p:nvPicPr>
        <p:blipFill>
          <a:blip r:embed="rId5" cstate="screen"/>
          <a:stretch>
            <a:fillRect/>
          </a:stretch>
        </p:blipFill>
        <p:spPr>
          <a:xfrm>
            <a:off x="7904480" y="32385"/>
            <a:ext cx="2476500" cy="1649095"/>
          </a:xfrm>
          <a:prstGeom prst="rect">
            <a:avLst/>
          </a:prstGeom>
        </p:spPr>
      </p:pic>
      <p:pic>
        <p:nvPicPr>
          <p:cNvPr id="23" name="图片 22"/>
          <p:cNvPicPr>
            <a:picLocks noChangeAspect="1"/>
          </p:cNvPicPr>
          <p:nvPr/>
        </p:nvPicPr>
        <p:blipFill>
          <a:blip r:embed="rId6"/>
          <a:stretch>
            <a:fillRect/>
          </a:stretch>
        </p:blipFill>
        <p:spPr>
          <a:xfrm rot="21360000">
            <a:off x="7721600" y="3559175"/>
            <a:ext cx="3829685" cy="2938780"/>
          </a:xfrm>
          <a:prstGeom prst="rect">
            <a:avLst/>
          </a:prstGeom>
        </p:spPr>
      </p:pic>
      <p:pic>
        <p:nvPicPr>
          <p:cNvPr id="22" name="图片 21"/>
          <p:cNvPicPr>
            <a:picLocks noChangeAspect="1"/>
          </p:cNvPicPr>
          <p:nvPr/>
        </p:nvPicPr>
        <p:blipFill>
          <a:blip r:embed="rId7"/>
          <a:stretch>
            <a:fillRect/>
          </a:stretch>
        </p:blipFill>
        <p:spPr>
          <a:xfrm>
            <a:off x="7623810" y="3865245"/>
            <a:ext cx="3852545" cy="2563495"/>
          </a:xfrm>
          <a:prstGeom prst="rect">
            <a:avLst/>
          </a:prstGeom>
        </p:spPr>
      </p:pic>
      <p:pic>
        <p:nvPicPr>
          <p:cNvPr id="21" name="图片 20"/>
          <p:cNvPicPr>
            <a:picLocks noChangeAspect="1"/>
          </p:cNvPicPr>
          <p:nvPr/>
        </p:nvPicPr>
        <p:blipFill>
          <a:blip r:embed="rId8" cstate="screen"/>
          <a:stretch>
            <a:fillRect/>
          </a:stretch>
        </p:blipFill>
        <p:spPr>
          <a:xfrm>
            <a:off x="7731125" y="3295650"/>
            <a:ext cx="3886835" cy="2882900"/>
          </a:xfrm>
          <a:prstGeom prst="rect">
            <a:avLst/>
          </a:prstGeom>
        </p:spPr>
      </p:pic>
      <p:pic>
        <p:nvPicPr>
          <p:cNvPr id="28" name="图片 27"/>
          <p:cNvPicPr>
            <a:picLocks noChangeAspect="1"/>
          </p:cNvPicPr>
          <p:nvPr/>
        </p:nvPicPr>
        <p:blipFill>
          <a:blip r:embed="rId9" cstate="screen"/>
          <a:stretch>
            <a:fillRect/>
          </a:stretch>
        </p:blipFill>
        <p:spPr>
          <a:xfrm>
            <a:off x="7623810" y="3516630"/>
            <a:ext cx="3719195" cy="28886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697595" y="3364230"/>
            <a:ext cx="3645535" cy="3645535"/>
          </a:xfrm>
          <a:prstGeom prst="rect">
            <a:avLst/>
          </a:prstGeom>
        </p:spPr>
      </p:pic>
      <p:sp>
        <p:nvSpPr>
          <p:cNvPr id="11" name="TextBox 10"/>
          <p:cNvSpPr txBox="1"/>
          <p:nvPr/>
        </p:nvSpPr>
        <p:spPr>
          <a:xfrm>
            <a:off x="151476" y="0"/>
            <a:ext cx="1440159" cy="121920"/>
          </a:xfrm>
          <a:prstGeom prst="rect">
            <a:avLst/>
          </a:prstGeom>
          <a:noFill/>
        </p:spPr>
        <p:txBody>
          <a:bodyPr wrap="square" rtlCol="0">
            <a:spAutoFit/>
          </a:bodyPr>
          <a:lstStyle/>
          <a:p>
            <a:pPr defTabSz="914400">
              <a:lnSpc>
                <a:spcPct val="200000"/>
              </a:lnSpc>
            </a:pPr>
            <a:r>
              <a:rPr lang="zh-CN" altLang="en-US" sz="100" dirty="0">
                <a:solidFill>
                  <a:schemeClr val="bg2"/>
                </a:solidFill>
                <a:ea typeface="微软雅黑" panose="020B0503020204020204" pitchFamily="34" charset="-122"/>
              </a:rPr>
              <a:t>节日</a:t>
            </a:r>
            <a:r>
              <a:rPr lang="en-US" altLang="zh-CN" sz="100" dirty="0">
                <a:solidFill>
                  <a:schemeClr val="bg2"/>
                </a:solidFill>
                <a:ea typeface="微软雅黑" panose="020B0503020204020204" pitchFamily="34" charset="-122"/>
              </a:rPr>
              <a:t>PPT</a:t>
            </a:r>
            <a:r>
              <a:rPr lang="zh-CN" altLang="en-US" sz="100" dirty="0">
                <a:solidFill>
                  <a:schemeClr val="bg2"/>
                </a:solidFill>
                <a:ea typeface="微软雅黑" panose="020B0503020204020204" pitchFamily="34" charset="-122"/>
              </a:rPr>
              <a:t>模板 </a:t>
            </a:r>
            <a:r>
              <a:rPr lang="en-US" altLang="zh-CN" sz="100" dirty="0">
                <a:solidFill>
                  <a:schemeClr val="bg2"/>
                </a:solidFill>
                <a:ea typeface="微软雅黑" panose="020B0503020204020204" pitchFamily="34" charset="-122"/>
              </a:rPr>
              <a:t>http://www.1ppt.com/jieri/</a:t>
            </a:r>
            <a:endParaRPr lang="en-US" altLang="zh-CN" sz="100" dirty="0">
              <a:solidFill>
                <a:schemeClr val="bg2"/>
              </a:solidFill>
              <a:ea typeface="微软雅黑" panose="020B0503020204020204" pitchFamily="34" charset="-122"/>
            </a:endParaRPr>
          </a:p>
        </p:txBody>
      </p:sp>
      <p:sp>
        <p:nvSpPr>
          <p:cNvPr id="2" name="矩形 1"/>
          <p:cNvSpPr/>
          <p:nvPr/>
        </p:nvSpPr>
        <p:spPr>
          <a:xfrm>
            <a:off x="463345" y="81849"/>
            <a:ext cx="6737350" cy="645160"/>
          </a:xfrm>
          <a:prstGeom prst="rect">
            <a:avLst/>
          </a:prstGeom>
          <a:solidFill>
            <a:srgbClr val="F5E2D8"/>
          </a:solidFill>
        </p:spPr>
        <p:txBody>
          <a:bodyPr vert="horz" wrap="none">
            <a:spAutoFit/>
          </a:bodyPr>
          <a:lstStyle/>
          <a:p>
            <a:r>
              <a:rPr lang="en-US" altLang="zh-CN" sz="3600" b="1" dirty="0">
                <a:solidFill>
                  <a:schemeClr val="tx1">
                    <a:lumMod val="95000"/>
                    <a:lumOff val="5000"/>
                  </a:schemeClr>
                </a:solidFill>
                <a:cs typeface="+mn-ea"/>
                <a:sym typeface="+mn-lt"/>
              </a:rPr>
              <a:t>types of Tang hulu in Beijing</a:t>
            </a:r>
            <a:endParaRPr lang="en-US" altLang="zh-CN" sz="3600" b="1" dirty="0">
              <a:solidFill>
                <a:schemeClr val="tx1">
                  <a:lumMod val="95000"/>
                  <a:lumOff val="5000"/>
                </a:schemeClr>
              </a:solidFill>
              <a:cs typeface="+mn-ea"/>
              <a:sym typeface="+mn-lt"/>
            </a:endParaRPr>
          </a:p>
        </p:txBody>
      </p:sp>
      <p:sp>
        <p:nvSpPr>
          <p:cNvPr id="9" name="云形 8"/>
          <p:cNvSpPr/>
          <p:nvPr/>
        </p:nvSpPr>
        <p:spPr>
          <a:xfrm>
            <a:off x="214630" y="1233805"/>
            <a:ext cx="647065" cy="48514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2" name="云形 11"/>
          <p:cNvSpPr/>
          <p:nvPr>
            <p:custDataLst>
              <p:tags r:id="rId2"/>
            </p:custDataLst>
          </p:nvPr>
        </p:nvSpPr>
        <p:spPr>
          <a:xfrm>
            <a:off x="214630" y="1910715"/>
            <a:ext cx="647065" cy="48514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 name="云形 12"/>
          <p:cNvSpPr/>
          <p:nvPr>
            <p:custDataLst>
              <p:tags r:id="rId3"/>
            </p:custDataLst>
          </p:nvPr>
        </p:nvSpPr>
        <p:spPr>
          <a:xfrm>
            <a:off x="214630" y="2863215"/>
            <a:ext cx="647065" cy="48514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 name="文本框 13"/>
          <p:cNvSpPr txBox="1"/>
          <p:nvPr/>
        </p:nvSpPr>
        <p:spPr>
          <a:xfrm>
            <a:off x="1042035" y="1153160"/>
            <a:ext cx="10587990" cy="829945"/>
          </a:xfrm>
          <a:prstGeom prst="rect">
            <a:avLst/>
          </a:prstGeom>
          <a:noFill/>
          <a:ln w="9525">
            <a:noFill/>
          </a:ln>
        </p:spPr>
        <p:txBody>
          <a:bodyPr wrap="square">
            <a:spAutoFit/>
          </a:bodyPr>
          <a:lstStyle/>
          <a:p>
            <a:pPr indent="0"/>
            <a:r>
              <a:rPr lang="en-US" sz="2400" b="0">
                <a:solidFill>
                  <a:schemeClr val="bg1"/>
                </a:solidFill>
                <a:latin typeface="Calibri" panose="020F0502020204030204" charset="0"/>
                <a:ea typeface="宋体" panose="02010600030101010101" pitchFamily="2" charset="-122"/>
                <a:cs typeface="Arial" panose="020B0604020202020204" pitchFamily="34" charset="0"/>
              </a:rPr>
              <a:t> One is made of maltose, which is called Tangxi in Peking dialect.(</a:t>
            </a:r>
            <a:r>
              <a:rPr lang="zh-CN" altLang="en-US" sz="2400" b="0">
                <a:solidFill>
                  <a:schemeClr val="bg1"/>
                </a:solidFill>
                <a:latin typeface="Calibri" panose="020F0502020204030204" charset="0"/>
                <a:ea typeface="宋体" panose="02010600030101010101" pitchFamily="2" charset="-122"/>
                <a:cs typeface="Arial" panose="020B0604020202020204" pitchFamily="34" charset="0"/>
              </a:rPr>
              <a:t>糖稀，山里红大糖葫芦）</a:t>
            </a:r>
            <a:endParaRPr lang="zh-CN" altLang="en-US" sz="2400" b="0">
              <a:solidFill>
                <a:schemeClr val="bg1"/>
              </a:solidFill>
              <a:latin typeface="Calibri" panose="020F0502020204030204" charset="0"/>
              <a:ea typeface="宋体" panose="02010600030101010101" pitchFamily="2" charset="-122"/>
              <a:cs typeface="Arial" panose="020B0604020202020204" pitchFamily="34" charset="0"/>
            </a:endParaRPr>
          </a:p>
        </p:txBody>
      </p:sp>
      <p:sp>
        <p:nvSpPr>
          <p:cNvPr id="16" name="文本框 15"/>
          <p:cNvSpPr txBox="1"/>
          <p:nvPr/>
        </p:nvSpPr>
        <p:spPr>
          <a:xfrm>
            <a:off x="1126490" y="2731135"/>
            <a:ext cx="10046970" cy="1198880"/>
          </a:xfrm>
          <a:prstGeom prst="rect">
            <a:avLst/>
          </a:prstGeom>
          <a:noFill/>
          <a:ln w="9525">
            <a:noFill/>
          </a:ln>
        </p:spPr>
        <p:txBody>
          <a:bodyPr wrap="square">
            <a:spAutoFit/>
          </a:bodyPr>
          <a:lstStyle/>
          <a:p>
            <a:pPr indent="0"/>
            <a:r>
              <a:rPr lang="en-US" sz="2400" b="0">
                <a:solidFill>
                  <a:schemeClr val="bg1"/>
                </a:solidFill>
                <a:latin typeface="Calibri" panose="020F0502020204030204" charset="0"/>
                <a:ea typeface="宋体" panose="02010600030101010101" pitchFamily="2" charset="-122"/>
                <a:cs typeface="Arial" panose="020B0604020202020204" pitchFamily="34" charset="0"/>
              </a:rPr>
              <a:t>The most authentic one is only a thin layer of sugar with a variety of materials including begonias, yam, yam beans, dried apricots, grapes, oranges, water chestnuts, walnuts and of course hawthorn.</a:t>
            </a:r>
            <a:r>
              <a:rPr lang="zh-CN" altLang="en-US" sz="2400" b="0">
                <a:solidFill>
                  <a:schemeClr val="bg1"/>
                </a:solidFill>
                <a:latin typeface="Calibri" panose="020F0502020204030204" charset="0"/>
                <a:ea typeface="宋体" panose="02010600030101010101" pitchFamily="2" charset="-122"/>
                <a:cs typeface="Arial" panose="020B0604020202020204" pitchFamily="34" charset="0"/>
              </a:rPr>
              <a:t>（冰糖葫芦，薄薄一层糖）</a:t>
            </a:r>
            <a:endParaRPr lang="zh-CN" altLang="en-US" sz="2400" b="0">
              <a:solidFill>
                <a:schemeClr val="bg1"/>
              </a:solidFill>
              <a:latin typeface="Calibri" panose="020F0502020204030204" charset="0"/>
              <a:ea typeface="宋体" panose="02010600030101010101" pitchFamily="2" charset="-122"/>
              <a:cs typeface="Arial" panose="020B0604020202020204" pitchFamily="34" charset="0"/>
            </a:endParaRPr>
          </a:p>
        </p:txBody>
      </p:sp>
      <p:sp>
        <p:nvSpPr>
          <p:cNvPr id="15" name="文本框 14"/>
          <p:cNvSpPr txBox="1"/>
          <p:nvPr/>
        </p:nvSpPr>
        <p:spPr>
          <a:xfrm>
            <a:off x="1042035" y="1898650"/>
            <a:ext cx="9940290" cy="829945"/>
          </a:xfrm>
          <a:prstGeom prst="rect">
            <a:avLst/>
          </a:prstGeom>
          <a:noFill/>
          <a:ln w="9525">
            <a:noFill/>
          </a:ln>
        </p:spPr>
        <p:txBody>
          <a:bodyPr wrap="square">
            <a:spAutoFit/>
          </a:bodyPr>
          <a:lstStyle/>
          <a:p>
            <a:pPr indent="0"/>
            <a:r>
              <a:rPr lang="en-US" sz="2400" b="0">
                <a:solidFill>
                  <a:schemeClr val="bg1"/>
                </a:solidFill>
                <a:latin typeface="Calibri" panose="020F0502020204030204" charset="0"/>
                <a:ea typeface="宋体" panose="02010600030101010101" pitchFamily="2" charset="-122"/>
                <a:cs typeface="Arial" panose="020B0604020202020204" pitchFamily="34" charset="0"/>
              </a:rPr>
              <a:t>One is pasted with white sugar and then cooled with a layer of white frosting.</a:t>
            </a:r>
            <a:r>
              <a:rPr lang="zh-CN" altLang="en-US" sz="2400" b="0">
                <a:solidFill>
                  <a:schemeClr val="bg1"/>
                </a:solidFill>
                <a:latin typeface="Calibri" panose="020F0502020204030204" charset="0"/>
                <a:ea typeface="宋体" panose="02010600030101010101" pitchFamily="2" charset="-122"/>
                <a:cs typeface="Arial" panose="020B0604020202020204" pitchFamily="34" charset="0"/>
              </a:rPr>
              <a:t>（白糖霜糖葫芦）</a:t>
            </a:r>
            <a:endParaRPr lang="zh-CN" altLang="en-US" sz="2400" b="0">
              <a:solidFill>
                <a:schemeClr val="bg1"/>
              </a:solidFill>
              <a:latin typeface="Calibri" panose="020F0502020204030204" charset="0"/>
              <a:ea typeface="宋体" panose="02010600030101010101" pitchFamily="2" charset="-122"/>
              <a:cs typeface="Arial" panose="020B0604020202020204" pitchFamily="34" charset="0"/>
            </a:endParaRPr>
          </a:p>
        </p:txBody>
      </p:sp>
      <p:pic>
        <p:nvPicPr>
          <p:cNvPr id="17" name="图片 16"/>
          <p:cNvPicPr>
            <a:picLocks noChangeAspect="1"/>
          </p:cNvPicPr>
          <p:nvPr/>
        </p:nvPicPr>
        <p:blipFill>
          <a:blip r:embed="rId4" cstate="screen"/>
          <a:stretch>
            <a:fillRect/>
          </a:stretch>
        </p:blipFill>
        <p:spPr>
          <a:xfrm>
            <a:off x="7995285" y="3900170"/>
            <a:ext cx="3087370" cy="2648585"/>
          </a:xfrm>
          <a:prstGeom prst="rect">
            <a:avLst/>
          </a:prstGeom>
        </p:spPr>
      </p:pic>
      <p:pic>
        <p:nvPicPr>
          <p:cNvPr id="18" name="图片 17"/>
          <p:cNvPicPr>
            <a:picLocks noChangeAspect="1"/>
          </p:cNvPicPr>
          <p:nvPr/>
        </p:nvPicPr>
        <p:blipFill>
          <a:blip r:embed="rId5" cstate="screen"/>
          <a:stretch>
            <a:fillRect/>
          </a:stretch>
        </p:blipFill>
        <p:spPr>
          <a:xfrm>
            <a:off x="4380865" y="3933190"/>
            <a:ext cx="2672080" cy="2618740"/>
          </a:xfrm>
          <a:prstGeom prst="rect">
            <a:avLst/>
          </a:prstGeom>
        </p:spPr>
      </p:pic>
      <p:pic>
        <p:nvPicPr>
          <p:cNvPr id="20" name="图片 19"/>
          <p:cNvPicPr>
            <a:picLocks noChangeAspect="1"/>
          </p:cNvPicPr>
          <p:nvPr/>
        </p:nvPicPr>
        <p:blipFill>
          <a:blip r:embed="rId6" cstate="screen"/>
          <a:stretch>
            <a:fillRect/>
          </a:stretch>
        </p:blipFill>
        <p:spPr>
          <a:xfrm>
            <a:off x="1042035" y="3932555"/>
            <a:ext cx="2350770" cy="26193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4" grpId="0"/>
      <p:bldP spid="14" grpId="1"/>
      <p:bldP spid="16" grpId="0"/>
      <p:bldP spid="16" grpId="1"/>
      <p:bldP spid="15" grpId="0"/>
      <p:bldP spid="15" grpId="1"/>
    </p:bldLst>
  </p:timing>
</p:sld>
</file>

<file path=ppt/tags/tag1.xml><?xml version="1.0" encoding="utf-8"?>
<p:tagLst xmlns:p="http://schemas.openxmlformats.org/presentationml/2006/main">
  <p:tag name="KSO_WM_UNIT_PLACING_PICTURE_USER_VIEWPORT" val="{&quot;height&quot;:6113.804724409449,&quot;width&quot;:5660.6409448818895}"/>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ISPRING_PRESENTATION_TITLE" val="立冬冬至PPT模板.pptx"/>
  <p:tag name="KSO_WPP_MARK_KEY" val="6c90039b-bab3-4a27-80ba-8a60980b70b2"/>
  <p:tag name="COMMONDATA" val="eyJoZGlkIjoiMTY1NWY2YTVkNzJiMWI2YzQ0MjMzNmI4Njk3ZDM4ODIifQ=="/>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imi5qgod">
      <a:majorFont>
        <a:latin typeface="微软雅黑"/>
        <a:ea typeface="义启小魏楷"/>
        <a:cs typeface=""/>
      </a:majorFont>
      <a:minorFont>
        <a:latin typeface="微软雅黑"/>
        <a:ea typeface="义启小魏楷"/>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4199</Words>
  <Application>WPS 演示</Application>
  <PresentationFormat>宽屏</PresentationFormat>
  <Paragraphs>141</Paragraphs>
  <Slides>15</Slides>
  <Notes>15</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15</vt:i4>
      </vt:variant>
    </vt:vector>
  </HeadingPairs>
  <TitlesOfParts>
    <vt:vector size="27" baseType="lpstr">
      <vt:lpstr>Arial</vt:lpstr>
      <vt:lpstr>宋体</vt:lpstr>
      <vt:lpstr>Wingdings</vt:lpstr>
      <vt:lpstr>微软雅黑</vt:lpstr>
      <vt:lpstr>Times New Roman</vt:lpstr>
      <vt:lpstr>Calibri</vt:lpstr>
      <vt:lpstr>Wingdings</vt:lpstr>
      <vt:lpstr>Arial Unicode MS</vt:lpstr>
      <vt:lpstr>义启小魏楷</vt:lpstr>
      <vt:lpstr>等线</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冬至</dc:title>
  <dc:creator/>
  <cp:keywords>www.1ppt.com</cp:keywords>
  <dc:description>www.1ppt.com</dc:description>
  <cp:lastModifiedBy>Swilder¨～</cp:lastModifiedBy>
  <cp:revision>34</cp:revision>
  <dcterms:created xsi:type="dcterms:W3CDTF">2019-12-18T13:20:00Z</dcterms:created>
  <dcterms:modified xsi:type="dcterms:W3CDTF">2023-03-08T15:16:12Z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560F43E3F3674E5CA4FA5E9EA7470DEF</vt:lpwstr>
  </property>
  <property fmtid="{D5CDD505-2E9C-101B-9397-08002B2CF9AE}" pid="3" name="KSOProductBuildVer">
    <vt:lpwstr>2052-11.1.0.13703</vt:lpwstr>
  </property>
</Properties>
</file>