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79" r:id="rId10"/>
    <p:sldId id="365" r:id="rId11"/>
    <p:sldId id="295" r:id="rId12"/>
    <p:sldId id="296" r:id="rId13"/>
    <p:sldId id="344" r:id="rId14"/>
    <p:sldId id="347" r:id="rId15"/>
    <p:sldId id="326" r:id="rId16"/>
    <p:sldId id="307" r:id="rId17"/>
    <p:sldId id="308" r:id="rId18"/>
    <p:sldId id="309" r:id="rId19"/>
    <p:sldId id="346" r:id="rId20"/>
    <p:sldId id="306" r:id="rId21"/>
    <p:sldId id="324" r:id="rId22"/>
    <p:sldId id="310" r:id="rId23"/>
    <p:sldId id="380" r:id="rId24"/>
    <p:sldId id="302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9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36" y="-132"/>
      </p:cViewPr>
      <p:guideLst>
        <p:guide orient="horz" pos="696"/>
        <p:guide orient="horz" pos="3890"/>
        <p:guide pos="469"/>
        <p:guide pos="7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ED798-24A6-4160-A4DF-B0E5BB8236C2}" type="doc">
      <dgm:prSet loTypeId="urn:microsoft.com/office/officeart/2005/8/layout/default#1" loCatId="list" qsTypeId="urn:microsoft.com/office/officeart/2005/8/quickstyle/simple3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91F5AF42-2E8E-47F5-BC8E-D4C7FA9FA290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眉</a:t>
          </a:r>
          <a:r>
            <a:rPr lang="zh-CN" altLang="en-US">
              <a:sym typeface="+mn-ea"/>
            </a:rPr>
            <a:t>飞色舞</a:t>
          </a:r>
          <a:endParaRPr lang="zh-CN" altLang="en-US"/>
        </a:p>
      </dgm:t>
    </dgm:pt>
    <dgm:pt modelId="{3A37C892-50B7-47F1-86AA-3FDF5EB4EE9B}" type="parTrans" cxnId="{1AA557F8-2088-435A-9A62-1091A3F39DFC}">
      <dgm:prSet/>
      <dgm:spPr/>
      <dgm:t>
        <a:bodyPr/>
        <a:lstStyle/>
        <a:p>
          <a:endParaRPr lang="zh-CN" altLang="en-US"/>
        </a:p>
      </dgm:t>
    </dgm:pt>
    <dgm:pt modelId="{63B1AD43-9D20-4050-A552-EF02B5A2392B}" type="sibTrans" cxnId="{1AA557F8-2088-435A-9A62-1091A3F39DFC}">
      <dgm:prSet/>
      <dgm:spPr/>
      <dgm:t>
        <a:bodyPr/>
        <a:lstStyle/>
        <a:p>
          <a:endParaRPr lang="zh-CN" altLang="en-US"/>
        </a:p>
      </dgm:t>
    </dgm:pt>
    <dgm:pt modelId="{280D5902-A14D-4C39-A125-DEF43C7815E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粗枝大叶</a:t>
          </a:r>
          <a:endParaRPr lang="zh-CN" altLang="en-US"/>
        </a:p>
      </dgm:t>
    </dgm:pt>
    <dgm:pt modelId="{0BF6BCDE-F41A-4644-928D-D095CDC58CED}" type="parTrans" cxnId="{FA61D11F-5EAF-4A2F-A0AE-B8392C122C5F}">
      <dgm:prSet/>
      <dgm:spPr/>
      <dgm:t>
        <a:bodyPr/>
        <a:lstStyle/>
        <a:p>
          <a:endParaRPr lang="zh-CN" altLang="en-US"/>
        </a:p>
      </dgm:t>
    </dgm:pt>
    <dgm:pt modelId="{CC55538B-3B09-4E9F-877D-7D4FB05A20D8}" type="sibTrans" cxnId="{FA61D11F-5EAF-4A2F-A0AE-B8392C122C5F}">
      <dgm:prSet/>
      <dgm:spPr/>
      <dgm:t>
        <a:bodyPr/>
        <a:lstStyle/>
        <a:p>
          <a:endParaRPr lang="zh-CN" altLang="en-US"/>
        </a:p>
      </dgm:t>
    </dgm:pt>
    <dgm:pt modelId="{36E5B5FE-7A44-47A1-8F92-B088257A215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无孔不入</a:t>
          </a:r>
          <a:endParaRPr lang="zh-CN" altLang="en-US"/>
        </a:p>
      </dgm:t>
    </dgm:pt>
    <dgm:pt modelId="{7926F024-4AEC-4671-BBB1-3CE0B2112B8B}" type="parTrans" cxnId="{1A13C43E-7DC1-4D36-B1AB-8710FF6B766E}">
      <dgm:prSet/>
      <dgm:spPr/>
      <dgm:t>
        <a:bodyPr/>
        <a:lstStyle/>
        <a:p>
          <a:endParaRPr lang="zh-CN" altLang="en-US"/>
        </a:p>
      </dgm:t>
    </dgm:pt>
    <dgm:pt modelId="{BC0418CD-7831-4545-B1D9-93D351CF53C3}" type="sibTrans" cxnId="{1A13C43E-7DC1-4D36-B1AB-8710FF6B766E}">
      <dgm:prSet/>
      <dgm:spPr/>
      <dgm:t>
        <a:bodyPr/>
        <a:lstStyle/>
        <a:p>
          <a:endParaRPr lang="zh-CN" altLang="en-US"/>
        </a:p>
      </dgm:t>
    </dgm:pt>
    <dgm:pt modelId="{0C7D3D51-F412-476C-9C1C-D9011C5FB7E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扬眉吐气</a:t>
          </a:r>
          <a:endParaRPr lang="zh-CN" altLang="en-US"/>
        </a:p>
      </dgm:t>
    </dgm:pt>
    <dgm:pt modelId="{400E46CD-A113-4830-88F5-A1B2F4D84554}" type="parTrans" cxnId="{5621569C-A636-4C5A-8088-25F8E34434E7}">
      <dgm:prSet/>
      <dgm:spPr/>
      <dgm:t>
        <a:bodyPr/>
        <a:lstStyle/>
        <a:p>
          <a:endParaRPr lang="zh-CN" altLang="en-US"/>
        </a:p>
      </dgm:t>
    </dgm:pt>
    <dgm:pt modelId="{F5A1DABB-6DD6-47EE-99A8-4582EBF4C827}" type="sibTrans" cxnId="{5621569C-A636-4C5A-8088-25F8E34434E7}">
      <dgm:prSet/>
      <dgm:spPr/>
      <dgm:t>
        <a:bodyPr/>
        <a:lstStyle/>
        <a:p>
          <a:endParaRPr lang="zh-CN" altLang="en-US"/>
        </a:p>
      </dgm:t>
    </dgm:pt>
    <dgm:pt modelId="{906887FB-01DE-46E1-9312-97F8DF38EE6D}" type="pres">
      <dgm:prSet presAssocID="{98CED798-24A6-4160-A4DF-B0E5BB8236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A24BC0-0B8D-42E9-A25F-7CA5AD90CCA1}" type="pres">
      <dgm:prSet presAssocID="{91F5AF42-2E8E-47F5-BC8E-D4C7FA9FA290}" presName="node" presStyleLbl="node1" presStyleIdx="0" presStyleCnt="4" custLinFactNeighborX="-1876" custLinFactNeighborY="-47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2FC485-DEBF-4CB8-855D-A9838793F3F3}" type="pres">
      <dgm:prSet presAssocID="{63B1AD43-9D20-4050-A552-EF02B5A2392B}" presName="sibTrans" presStyleCnt="0"/>
      <dgm:spPr/>
    </dgm:pt>
    <dgm:pt modelId="{A3974D1E-D32E-47DA-BFE3-BD66226FC69C}" type="pres">
      <dgm:prSet presAssocID="{280D5902-A14D-4C39-A125-DEF43C7815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2E690F-0370-4CE7-99EA-691838C9081B}" type="pres">
      <dgm:prSet presAssocID="{CC55538B-3B09-4E9F-877D-7D4FB05A20D8}" presName="sibTrans" presStyleCnt="0"/>
      <dgm:spPr/>
    </dgm:pt>
    <dgm:pt modelId="{D62CCB3D-C0B5-4702-B0E7-2BCC3AC6BED6}" type="pres">
      <dgm:prSet presAssocID="{36E5B5FE-7A44-47A1-8F92-B088257A21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E36F34-9D51-413F-8CB8-323CFB9F70DD}" type="pres">
      <dgm:prSet presAssocID="{BC0418CD-7831-4545-B1D9-93D351CF53C3}" presName="sibTrans" presStyleCnt="0"/>
      <dgm:spPr/>
    </dgm:pt>
    <dgm:pt modelId="{65DCAB72-4323-4909-83B5-EA97756B63D0}" type="pres">
      <dgm:prSet presAssocID="{0C7D3D51-F412-476C-9C1C-D9011C5FB7E6}" presName="node" presStyleLbl="node1" presStyleIdx="3" presStyleCnt="4" custLinFactNeighborX="409" custLinFactNeighborY="20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432FDA4-5766-4A62-BCC9-C97DDA08B807}" type="presOf" srcId="{0C7D3D51-F412-476C-9C1C-D9011C5FB7E6}" destId="{65DCAB72-4323-4909-83B5-EA97756B63D0}" srcOrd="0" destOrd="0" presId="urn:microsoft.com/office/officeart/2005/8/layout/default#1"/>
    <dgm:cxn modelId="{1AA557F8-2088-435A-9A62-1091A3F39DFC}" srcId="{98CED798-24A6-4160-A4DF-B0E5BB8236C2}" destId="{91F5AF42-2E8E-47F5-BC8E-D4C7FA9FA290}" srcOrd="0" destOrd="0" parTransId="{3A37C892-50B7-47F1-86AA-3FDF5EB4EE9B}" sibTransId="{63B1AD43-9D20-4050-A552-EF02B5A2392B}"/>
    <dgm:cxn modelId="{1A13C43E-7DC1-4D36-B1AB-8710FF6B766E}" srcId="{98CED798-24A6-4160-A4DF-B0E5BB8236C2}" destId="{36E5B5FE-7A44-47A1-8F92-B088257A2152}" srcOrd="2" destOrd="0" parTransId="{7926F024-4AEC-4671-BBB1-3CE0B2112B8B}" sibTransId="{BC0418CD-7831-4545-B1D9-93D351CF53C3}"/>
    <dgm:cxn modelId="{D68BE220-C092-4E10-AE3D-5C7953D577BC}" type="presOf" srcId="{280D5902-A14D-4C39-A125-DEF43C7815E8}" destId="{A3974D1E-D32E-47DA-BFE3-BD66226FC69C}" srcOrd="0" destOrd="0" presId="urn:microsoft.com/office/officeart/2005/8/layout/default#1"/>
    <dgm:cxn modelId="{924168E9-D2DD-4DF4-8C2D-865432AD63B4}" type="presOf" srcId="{91F5AF42-2E8E-47F5-BC8E-D4C7FA9FA290}" destId="{8EA24BC0-0B8D-42E9-A25F-7CA5AD90CCA1}" srcOrd="0" destOrd="0" presId="urn:microsoft.com/office/officeart/2005/8/layout/default#1"/>
    <dgm:cxn modelId="{08261EFA-18BD-4A36-AF73-3BDAE71C0D23}" type="presOf" srcId="{36E5B5FE-7A44-47A1-8F92-B088257A2152}" destId="{D62CCB3D-C0B5-4702-B0E7-2BCC3AC6BED6}" srcOrd="0" destOrd="0" presId="urn:microsoft.com/office/officeart/2005/8/layout/default#1"/>
    <dgm:cxn modelId="{FA61D11F-5EAF-4A2F-A0AE-B8392C122C5F}" srcId="{98CED798-24A6-4160-A4DF-B0E5BB8236C2}" destId="{280D5902-A14D-4C39-A125-DEF43C7815E8}" srcOrd="1" destOrd="0" parTransId="{0BF6BCDE-F41A-4644-928D-D095CDC58CED}" sibTransId="{CC55538B-3B09-4E9F-877D-7D4FB05A20D8}"/>
    <dgm:cxn modelId="{5621569C-A636-4C5A-8088-25F8E34434E7}" srcId="{98CED798-24A6-4160-A4DF-B0E5BB8236C2}" destId="{0C7D3D51-F412-476C-9C1C-D9011C5FB7E6}" srcOrd="3" destOrd="0" parTransId="{400E46CD-A113-4830-88F5-A1B2F4D84554}" sibTransId="{F5A1DABB-6DD6-47EE-99A8-4582EBF4C827}"/>
    <dgm:cxn modelId="{A97D98F4-BEB3-4EC2-BA91-0974DAB2BB9B}" type="presOf" srcId="{98CED798-24A6-4160-A4DF-B0E5BB8236C2}" destId="{906887FB-01DE-46E1-9312-97F8DF38EE6D}" srcOrd="0" destOrd="0" presId="urn:microsoft.com/office/officeart/2005/8/layout/default#1"/>
    <dgm:cxn modelId="{EECCAA91-4404-418C-ACE1-58FA97C1083F}" type="presParOf" srcId="{906887FB-01DE-46E1-9312-97F8DF38EE6D}" destId="{8EA24BC0-0B8D-42E9-A25F-7CA5AD90CCA1}" srcOrd="0" destOrd="0" presId="urn:microsoft.com/office/officeart/2005/8/layout/default#1"/>
    <dgm:cxn modelId="{ED0BF830-A693-4961-8CC4-FE0C8C6F48DD}" type="presParOf" srcId="{906887FB-01DE-46E1-9312-97F8DF38EE6D}" destId="{6C2FC485-DEBF-4CB8-855D-A9838793F3F3}" srcOrd="1" destOrd="0" presId="urn:microsoft.com/office/officeart/2005/8/layout/default#1"/>
    <dgm:cxn modelId="{404A446D-52A4-4C07-B5CD-4AA2ECD279AB}" type="presParOf" srcId="{906887FB-01DE-46E1-9312-97F8DF38EE6D}" destId="{A3974D1E-D32E-47DA-BFE3-BD66226FC69C}" srcOrd="2" destOrd="0" presId="urn:microsoft.com/office/officeart/2005/8/layout/default#1"/>
    <dgm:cxn modelId="{8ADB0498-00F4-42F2-9626-D4E733D9296E}" type="presParOf" srcId="{906887FB-01DE-46E1-9312-97F8DF38EE6D}" destId="{2F2E690F-0370-4CE7-99EA-691838C9081B}" srcOrd="3" destOrd="0" presId="urn:microsoft.com/office/officeart/2005/8/layout/default#1"/>
    <dgm:cxn modelId="{44C6869F-0A97-4B16-9EB0-BFD79BB918ED}" type="presParOf" srcId="{906887FB-01DE-46E1-9312-97F8DF38EE6D}" destId="{D62CCB3D-C0B5-4702-B0E7-2BCC3AC6BED6}" srcOrd="4" destOrd="0" presId="urn:microsoft.com/office/officeart/2005/8/layout/default#1"/>
    <dgm:cxn modelId="{178F27DD-52D0-4259-AB21-E6B138F2012B}" type="presParOf" srcId="{906887FB-01DE-46E1-9312-97F8DF38EE6D}" destId="{41E36F34-9D51-413F-8CB8-323CFB9F70DD}" srcOrd="5" destOrd="0" presId="urn:microsoft.com/office/officeart/2005/8/layout/default#1"/>
    <dgm:cxn modelId="{DBB0DDD2-460F-4125-A1DD-7E7CA352EA96}" type="presParOf" srcId="{906887FB-01DE-46E1-9312-97F8DF38EE6D}" destId="{65DCAB72-4323-4909-83B5-EA97756B63D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32FFB-3E8A-4948-A2B1-40938982C607}" type="doc">
      <dgm:prSet loTypeId="urn:microsoft.com/office/officeart/2005/8/layout/vList2#1" qsTypeId="urn:microsoft.com/office/officeart/2005/8/quickstyle/simple2#1" csTypeId="urn:microsoft.com/office/officeart/2005/8/colors/colorful5#1"/>
      <dgm:spPr/>
      <dgm:t>
        <a:bodyPr/>
        <a:lstStyle/>
        <a:p>
          <a:endParaRPr altLang="en-US"/>
        </a:p>
      </dgm:t>
    </dgm:pt>
    <dgm:pt modelId="{015DAD26-6BB9-4180-816E-600BD595ADFE}">
      <dgm:prSet/>
      <dgm:spPr/>
      <dgm:t>
        <a:bodyPr/>
        <a:lstStyle/>
        <a:p>
          <a:r>
            <a:rPr lang="en-US" b="0" i="0" u="none" baseline="0">
              <a:rtl val="0"/>
            </a:rPr>
            <a:t>Wether </a:t>
          </a:r>
          <a:r>
            <a:rPr lang="zh-CN" b="0" i="0" u="none" baseline="0">
              <a:rtl val="0"/>
            </a:rPr>
            <a:t>the </a:t>
          </a:r>
          <a:r>
            <a:rPr lang="en-US" b="0" i="0" u="none" baseline="0">
              <a:rtl val="0"/>
            </a:rPr>
            <a:t>meaning,</a:t>
          </a:r>
          <a:r>
            <a:rPr lang="zh-CN" b="0" i="0" u="none" baseline="0">
              <a:rtl val="0"/>
            </a:rPr>
            <a:t>image, rhetoric and national characteristics of the original idiom are preserved </a:t>
          </a:r>
          <a:r>
            <a:rPr lang="en-US" b="0" i="0" u="none" baseline="0">
              <a:rtl val="0"/>
            </a:rPr>
            <a:t>?</a:t>
          </a:r>
          <a:r>
            <a:rPr lang="zh-CN" b="0" i="0" u="none" baseline="0">
              <a:rtl val="0"/>
            </a:rPr>
            <a:t> </a:t>
          </a:r>
          <a:endParaRPr altLang="en-US"/>
        </a:p>
      </dgm:t>
    </dgm:pt>
    <dgm:pt modelId="{09793224-F9A7-4D81-B047-B9088E5AD917}" type="parTrans" cxnId="{260FCB83-82AC-4841-9B8E-E85BACFAB3CC}">
      <dgm:prSet/>
      <dgm:spPr/>
    </dgm:pt>
    <dgm:pt modelId="{1C298299-78A9-458D-87A5-7E0F55583D08}" type="sibTrans" cxnId="{260FCB83-82AC-4841-9B8E-E85BACFAB3CC}">
      <dgm:prSet/>
      <dgm:spPr/>
    </dgm:pt>
    <dgm:pt modelId="{455C2B00-D4FE-458B-8D78-E6E45514300E}" type="pres">
      <dgm:prSet presAssocID="{F3832FFB-3E8A-4948-A2B1-40938982C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7AD12BA-9EB0-45E3-9101-E9C09C25BFF8}" type="pres">
      <dgm:prSet presAssocID="{015DAD26-6BB9-4180-816E-600BD595AD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3288471-C2FC-4040-95AD-B937243DA48D}" type="presOf" srcId="{015DAD26-6BB9-4180-816E-600BD595ADFE}" destId="{67AD12BA-9EB0-45E3-9101-E9C09C25BFF8}" srcOrd="0" destOrd="0" presId="urn:microsoft.com/office/officeart/2005/8/layout/vList2#1"/>
    <dgm:cxn modelId="{F0BEDBCF-FE4C-40B3-8802-093584D4C70E}" type="presOf" srcId="{F3832FFB-3E8A-4948-A2B1-40938982C607}" destId="{455C2B00-D4FE-458B-8D78-E6E45514300E}" srcOrd="0" destOrd="0" presId="urn:microsoft.com/office/officeart/2005/8/layout/vList2#1"/>
    <dgm:cxn modelId="{260FCB83-82AC-4841-9B8E-E85BACFAB3CC}" srcId="{F3832FFB-3E8A-4948-A2B1-40938982C607}" destId="{015DAD26-6BB9-4180-816E-600BD595ADFE}" srcOrd="0" destOrd="0" parTransId="{09793224-F9A7-4D81-B047-B9088E5AD917}" sibTransId="{1C298299-78A9-458D-87A5-7E0F55583D08}"/>
    <dgm:cxn modelId="{F773BBCB-D4F3-4986-BA8A-903027E358A7}" type="presParOf" srcId="{455C2B00-D4FE-458B-8D78-E6E45514300E}" destId="{67AD12BA-9EB0-45E3-9101-E9C09C25BFF8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4BC0-0B8D-42E9-A25F-7CA5AD90CCA1}">
      <dsp:nvSpPr>
        <dsp:cNvPr id="0" name=""/>
        <dsp:cNvSpPr/>
      </dsp:nvSpPr>
      <dsp:spPr>
        <a:xfrm>
          <a:off x="450074" y="0"/>
          <a:ext cx="2632794" cy="157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4500" kern="1200">
              <a:sym typeface="+mn-ea"/>
            </a:rPr>
            <a:t>眉</a:t>
          </a:r>
          <a:r>
            <a:rPr lang="zh-CN" altLang="en-US" sz="4500" kern="1200">
              <a:sym typeface="+mn-ea"/>
            </a:rPr>
            <a:t>飞色舞</a:t>
          </a:r>
          <a:endParaRPr lang="zh-CN" altLang="en-US" sz="4500" kern="1200"/>
        </a:p>
      </dsp:txBody>
      <dsp:txXfrm>
        <a:off x="450074" y="0"/>
        <a:ext cx="2632794" cy="1579676"/>
      </dsp:txXfrm>
    </dsp:sp>
    <dsp:sp modelId="{A3974D1E-D32E-47DA-BFE3-BD66226FC69C}">
      <dsp:nvSpPr>
        <dsp:cNvPr id="0" name=""/>
        <dsp:cNvSpPr/>
      </dsp:nvSpPr>
      <dsp:spPr>
        <a:xfrm>
          <a:off x="3395539" y="961"/>
          <a:ext cx="2632794" cy="157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500" kern="1200">
              <a:sym typeface="+mn-ea"/>
            </a:rPr>
            <a:t>粗枝大叶</a:t>
          </a:r>
          <a:endParaRPr lang="zh-CN" altLang="en-US" sz="4500" kern="1200"/>
        </a:p>
      </dsp:txBody>
      <dsp:txXfrm>
        <a:off x="3395539" y="961"/>
        <a:ext cx="2632794" cy="1579676"/>
      </dsp:txXfrm>
    </dsp:sp>
    <dsp:sp modelId="{D62CCB3D-C0B5-4702-B0E7-2BCC3AC6BED6}">
      <dsp:nvSpPr>
        <dsp:cNvPr id="0" name=""/>
        <dsp:cNvSpPr/>
      </dsp:nvSpPr>
      <dsp:spPr>
        <a:xfrm>
          <a:off x="499465" y="1843917"/>
          <a:ext cx="2632794" cy="157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500" kern="1200">
              <a:sym typeface="+mn-ea"/>
            </a:rPr>
            <a:t>无孔不入</a:t>
          </a:r>
          <a:endParaRPr lang="zh-CN" altLang="en-US" sz="4500" kern="1200"/>
        </a:p>
      </dsp:txBody>
      <dsp:txXfrm>
        <a:off x="499465" y="1843917"/>
        <a:ext cx="2632794" cy="1579676"/>
      </dsp:txXfrm>
    </dsp:sp>
    <dsp:sp modelId="{65DCAB72-4323-4909-83B5-EA97756B63D0}">
      <dsp:nvSpPr>
        <dsp:cNvPr id="0" name=""/>
        <dsp:cNvSpPr/>
      </dsp:nvSpPr>
      <dsp:spPr>
        <a:xfrm>
          <a:off x="3406307" y="1844878"/>
          <a:ext cx="2632794" cy="157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500" kern="1200">
              <a:sym typeface="+mn-ea"/>
            </a:rPr>
            <a:t>扬眉吐气</a:t>
          </a:r>
          <a:endParaRPr lang="zh-CN" altLang="en-US" sz="4500" kern="1200"/>
        </a:p>
      </dsp:txBody>
      <dsp:txXfrm>
        <a:off x="3406307" y="1844878"/>
        <a:ext cx="2632794" cy="1579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D12BA-9EB0-45E3-9101-E9C09C25BFF8}">
      <dsp:nvSpPr>
        <dsp:cNvPr id="0" name=""/>
        <dsp:cNvSpPr/>
      </dsp:nvSpPr>
      <dsp:spPr>
        <a:xfrm>
          <a:off x="0" y="37817"/>
          <a:ext cx="3647440" cy="877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u="none" kern="1200" baseline="0">
              <a:rtl val="0"/>
            </a:rPr>
            <a:t>Wether </a:t>
          </a:r>
          <a:r>
            <a:rPr lang="zh-CN" sz="1500" b="0" i="0" u="none" kern="1200" baseline="0">
              <a:rtl val="0"/>
            </a:rPr>
            <a:t>the </a:t>
          </a:r>
          <a:r>
            <a:rPr lang="en-US" sz="1500" b="0" i="0" u="none" kern="1200" baseline="0">
              <a:rtl val="0"/>
            </a:rPr>
            <a:t>meaning,</a:t>
          </a:r>
          <a:r>
            <a:rPr lang="zh-CN" sz="1500" b="0" i="0" u="none" kern="1200" baseline="0">
              <a:rtl val="0"/>
            </a:rPr>
            <a:t>image, rhetoric and national characteristics of the original idiom are preserved </a:t>
          </a:r>
          <a:r>
            <a:rPr lang="en-US" sz="1500" b="0" i="0" u="none" kern="1200" baseline="0">
              <a:rtl val="0"/>
            </a:rPr>
            <a:t>?</a:t>
          </a:r>
          <a:r>
            <a:rPr lang="zh-CN" sz="1500" b="0" i="0" u="none" kern="1200" baseline="0">
              <a:rtl val="0"/>
            </a:rPr>
            <a:t> </a:t>
          </a:r>
          <a:endParaRPr altLang="en-US" sz="1500" kern="1200"/>
        </a:p>
      </dsp:txBody>
      <dsp:txXfrm>
        <a:off x="42836" y="80653"/>
        <a:ext cx="3561768" cy="79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1" y="-256076"/>
            <a:ext cx="12192002" cy="7138138"/>
            <a:chOff x="-1" y="-256076"/>
            <a:chExt cx="12192002" cy="7138138"/>
          </a:xfrm>
        </p:grpSpPr>
        <p:sp>
          <p:nvSpPr>
            <p:cNvPr id="13" name="任意多边形 5"/>
            <p:cNvSpPr/>
            <p:nvPr/>
          </p:nvSpPr>
          <p:spPr>
            <a:xfrm rot="10800000" flipH="1">
              <a:off x="-1" y="-12557"/>
              <a:ext cx="1659506" cy="1094850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6"/>
            <p:cNvSpPr/>
            <p:nvPr/>
          </p:nvSpPr>
          <p:spPr>
            <a:xfrm rot="11076794" flipH="1">
              <a:off x="130644" y="-256076"/>
              <a:ext cx="1824516" cy="1073748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7"/>
            <p:cNvSpPr/>
            <p:nvPr/>
          </p:nvSpPr>
          <p:spPr>
            <a:xfrm rot="10800000" flipH="1">
              <a:off x="660400" y="349689"/>
              <a:ext cx="914400" cy="679011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3"/>
            <p:cNvSpPr/>
            <p:nvPr/>
          </p:nvSpPr>
          <p:spPr>
            <a:xfrm>
              <a:off x="9998162" y="5990259"/>
              <a:ext cx="2193839" cy="867741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4"/>
            <p:cNvSpPr/>
            <p:nvPr/>
          </p:nvSpPr>
          <p:spPr>
            <a:xfrm>
              <a:off x="9867899" y="5964057"/>
              <a:ext cx="2308057" cy="918005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6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-1" y="-169086"/>
            <a:ext cx="12374882" cy="7296961"/>
            <a:chOff x="-1" y="-169086"/>
            <a:chExt cx="12374882" cy="7296961"/>
          </a:xfrm>
        </p:grpSpPr>
        <p:sp>
          <p:nvSpPr>
            <p:cNvPr id="2" name="任意多边形 3"/>
            <p:cNvSpPr/>
            <p:nvPr/>
          </p:nvSpPr>
          <p:spPr>
            <a:xfrm>
              <a:off x="6931244" y="4974724"/>
              <a:ext cx="5443637" cy="2153151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4"/>
            <p:cNvSpPr/>
            <p:nvPr/>
          </p:nvSpPr>
          <p:spPr>
            <a:xfrm>
              <a:off x="6448907" y="4604189"/>
              <a:ext cx="5727050" cy="2277873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5"/>
            <p:cNvSpPr/>
            <p:nvPr/>
          </p:nvSpPr>
          <p:spPr>
            <a:xfrm rot="10800000" flipH="1">
              <a:off x="-1" y="-12557"/>
              <a:ext cx="3674788" cy="2424421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6"/>
            <p:cNvSpPr/>
            <p:nvPr/>
          </p:nvSpPr>
          <p:spPr>
            <a:xfrm rot="11076794" flipH="1">
              <a:off x="74617" y="-169086"/>
              <a:ext cx="4040184" cy="2377694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2785626" y="771298"/>
              <a:ext cx="1153705" cy="856713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96572" y="1533284"/>
            <a:ext cx="8198855" cy="3520076"/>
            <a:chOff x="2003478" y="1576829"/>
            <a:chExt cx="8198855" cy="3520076"/>
          </a:xfrm>
        </p:grpSpPr>
        <p:sp>
          <p:nvSpPr>
            <p:cNvPr id="9" name="PA_文本框 2"/>
            <p:cNvSpPr txBox="1"/>
            <p:nvPr>
              <p:custDataLst>
                <p:tags r:id="rId2"/>
              </p:custDataLst>
            </p:nvPr>
          </p:nvSpPr>
          <p:spPr>
            <a:xfrm>
              <a:off x="2003478" y="1576829"/>
              <a:ext cx="8198855" cy="1624330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en-US" sz="4400" b="0" dirty="0" smtClean="0">
                  <a:solidFill>
                    <a:srgbClr val="7E887D"/>
                  </a:solidFill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</a:rPr>
                <a:t>A </a:t>
              </a:r>
              <a:r>
                <a:rPr lang="en-US" sz="4400" b="0" dirty="0">
                  <a:solidFill>
                    <a:srgbClr val="7E887D"/>
                  </a:solidFill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</a:rPr>
                <a:t>Study on </a:t>
              </a:r>
              <a:r>
                <a:rPr lang="en-US" sz="4400" b="0" dirty="0" smtClean="0">
                  <a:solidFill>
                    <a:srgbClr val="7E887D"/>
                  </a:solidFill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</a:rPr>
                <a:t>the Translation </a:t>
              </a:r>
              <a:r>
                <a:rPr lang="en-US" sz="4400" b="0" dirty="0">
                  <a:solidFill>
                    <a:srgbClr val="7E887D"/>
                  </a:solidFill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</a:rPr>
                <a:t>Strategies of Chinese Idioms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015575" y="4758351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994834" y="-544489"/>
            <a:ext cx="13532549" cy="8348081"/>
            <a:chOff x="-994834" y="-544489"/>
            <a:chExt cx="13532549" cy="834808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994834" y="3687340"/>
              <a:ext cx="4490456" cy="411625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8797" flipH="1" flipV="1">
              <a:off x="9203984" y="-544489"/>
              <a:ext cx="3333731" cy="321583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789930" y="4311650"/>
            <a:ext cx="4405630" cy="188785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>
                <a:solidFill>
                  <a:schemeClr val="accent4"/>
                </a:solidFill>
                <a:effectLst/>
                <a:sym typeface="+mn-ea"/>
              </a:rPr>
              <a:t>English interpretation</a:t>
            </a:r>
            <a:endParaRPr lang="en-US" altLang="zh-CN" sz="2400" b="1">
              <a:solidFill>
                <a:schemeClr val="accent4"/>
              </a:solidFill>
              <a:effectLst/>
            </a:endParaRPr>
          </a:p>
          <a:p>
            <a:pPr algn="ctr"/>
            <a:r>
              <a:rPr lang="en-US" altLang="zh-CN" sz="2400" b="1">
                <a:solidFill>
                  <a:schemeClr val="accent4"/>
                </a:solidFill>
                <a:effectLst/>
                <a:sym typeface="+mn-ea"/>
              </a:rPr>
              <a:t>Liu Yaqin </a:t>
            </a:r>
            <a:r>
              <a:rPr lang="zh-CN" altLang="en-US" sz="2400" b="1">
                <a:solidFill>
                  <a:schemeClr val="accent4"/>
                </a:solidFill>
                <a:effectLst/>
                <a:sym typeface="+mn-ea"/>
              </a:rPr>
              <a:t>刘雅琴</a:t>
            </a:r>
            <a:endParaRPr lang="en-US" altLang="zh-CN" sz="2400" b="1">
              <a:solidFill>
                <a:schemeClr val="accent4"/>
              </a:solidFill>
              <a:effectLst/>
              <a:sym typeface="+mn-ea"/>
            </a:endParaRPr>
          </a:p>
          <a:p>
            <a:pPr algn="ctr"/>
            <a:r>
              <a:rPr lang="en-US" altLang="zh-CN" sz="2400" b="1">
                <a:solidFill>
                  <a:schemeClr val="accent4"/>
                </a:solidFill>
                <a:effectLst/>
                <a:sym typeface="+mn-ea"/>
              </a:rPr>
              <a:t>English Translation </a:t>
            </a:r>
            <a:endParaRPr lang="en-US" altLang="zh-CN" sz="2400" b="1">
              <a:solidFill>
                <a:schemeClr val="accent4"/>
              </a:solidFill>
              <a:effectLst/>
            </a:endParaRPr>
          </a:p>
          <a:p>
            <a:pPr algn="ctr"/>
            <a:r>
              <a:rPr lang="en-US" altLang="zh-CN" sz="2400" b="1">
                <a:solidFill>
                  <a:schemeClr val="accent4"/>
                </a:solidFill>
                <a:effectLst/>
                <a:sym typeface="+mn-ea"/>
              </a:rPr>
              <a:t>Zhang Ting </a:t>
            </a:r>
            <a:r>
              <a:rPr lang="zh-CN" altLang="en-US" sz="2400" b="1">
                <a:solidFill>
                  <a:schemeClr val="accent4"/>
                </a:solidFill>
                <a:effectLst/>
                <a:sym typeface="+mn-ea"/>
              </a:rPr>
              <a:t>张婷</a:t>
            </a:r>
            <a:endParaRPr lang="en-US" altLang="zh-CN" sz="2400" b="1"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altLang="zh-CN" sz="2400" b="1" dirty="0"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方正仿宋简体" pitchFamily="2" charset="-122"/>
              <a:ea typeface="方正仿宋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6669" y="488597"/>
            <a:ext cx="728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Interactive activity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7419" y="1674796"/>
            <a:ext cx="454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活到老，学到老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07419" y="2213810"/>
            <a:ext cx="550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It is never too old to learn.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07419" y="2983830"/>
            <a:ext cx="242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爱屋及乌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7419" y="3696100"/>
            <a:ext cx="4966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Love me, love my dog.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07418" y="4579839"/>
            <a:ext cx="4398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冰冻三尺，非一日之寒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7419" y="5465364"/>
            <a:ext cx="600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Rome is not built in one day.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-1" y="-169086"/>
            <a:ext cx="12192002" cy="7051148"/>
            <a:chOff x="-1" y="-169086"/>
            <a:chExt cx="12192002" cy="7051148"/>
          </a:xfrm>
        </p:grpSpPr>
        <p:sp>
          <p:nvSpPr>
            <p:cNvPr id="2" name="任意多边形 3"/>
            <p:cNvSpPr/>
            <p:nvPr/>
          </p:nvSpPr>
          <p:spPr>
            <a:xfrm>
              <a:off x="6748364" y="4704849"/>
              <a:ext cx="5443637" cy="2153151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4"/>
            <p:cNvSpPr/>
            <p:nvPr/>
          </p:nvSpPr>
          <p:spPr>
            <a:xfrm>
              <a:off x="6448907" y="4604189"/>
              <a:ext cx="5727050" cy="2277873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5"/>
            <p:cNvSpPr/>
            <p:nvPr/>
          </p:nvSpPr>
          <p:spPr>
            <a:xfrm rot="10800000" flipH="1">
              <a:off x="-1" y="-12557"/>
              <a:ext cx="3674788" cy="2424421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6"/>
            <p:cNvSpPr/>
            <p:nvPr/>
          </p:nvSpPr>
          <p:spPr>
            <a:xfrm rot="11076794" flipH="1">
              <a:off x="74617" y="-169086"/>
              <a:ext cx="4040184" cy="2377694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2785626" y="771298"/>
              <a:ext cx="1153705" cy="856713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96573" y="2643122"/>
            <a:ext cx="8198855" cy="2410238"/>
            <a:chOff x="2003479" y="2686667"/>
            <a:chExt cx="8198855" cy="2410238"/>
          </a:xfrm>
        </p:grpSpPr>
        <p:sp>
          <p:nvSpPr>
            <p:cNvPr id="9" name="PA_文本框 2"/>
            <p:cNvSpPr txBox="1"/>
            <p:nvPr>
              <p:custDataLst>
                <p:tags r:id="rId1"/>
              </p:custDataLst>
            </p:nvPr>
          </p:nvSpPr>
          <p:spPr>
            <a:xfrm>
              <a:off x="2003479" y="2686667"/>
              <a:ext cx="8198855" cy="1070610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en-US" sz="5800" b="0" dirty="0">
                  <a:solidFill>
                    <a:srgbClr val="7E887D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ea"/>
                </a:rPr>
                <a:t>Translation strategies</a:t>
              </a:r>
              <a:endParaRPr lang="en-US" sz="5800" b="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15575" y="4758351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994834" y="-544489"/>
            <a:ext cx="13532549" cy="8348081"/>
            <a:chOff x="-994834" y="-544489"/>
            <a:chExt cx="13532549" cy="834808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994834" y="3687340"/>
              <a:ext cx="4490456" cy="411625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8797" flipH="1" flipV="1">
              <a:off x="9203984" y="-544489"/>
              <a:ext cx="3333731" cy="3215831"/>
            </a:xfrm>
            <a:prstGeom prst="rect">
              <a:avLst/>
            </a:prstGeom>
          </p:spPr>
        </p:pic>
      </p:grpSp>
      <p:sp>
        <p:nvSpPr>
          <p:cNvPr id="22" name="圆角矩形 18"/>
          <p:cNvSpPr/>
          <p:nvPr/>
        </p:nvSpPr>
        <p:spPr>
          <a:xfrm>
            <a:off x="5154428" y="4450479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7E887D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50334" y="4475849"/>
            <a:ext cx="132746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600" b="1" dirty="0">
                <a:solidFill>
                  <a:prstClr val="white"/>
                </a:solidFill>
              </a:rPr>
              <a:t>PART.03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665605" y="838200"/>
            <a:ext cx="9371330" cy="4607171"/>
            <a:chOff x="2138273" y="1063422"/>
            <a:chExt cx="9371058" cy="460730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37931" flipH="1" flipV="1">
              <a:off x="2138273" y="1063422"/>
              <a:ext cx="3333731" cy="280157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059380" y="3756532"/>
              <a:ext cx="2996478" cy="52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E887D"/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Domestication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5889819" y="1526143"/>
              <a:ext cx="682908" cy="682908"/>
            </a:xfrm>
            <a:prstGeom prst="ellipse">
              <a:avLst/>
            </a:prstGeom>
            <a:solidFill>
              <a:srgbClr val="7E8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59380" y="5068481"/>
              <a:ext cx="3124744" cy="52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E887D"/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Foreignization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5889819" y="2675915"/>
              <a:ext cx="682908" cy="682908"/>
            </a:xfrm>
            <a:prstGeom prst="ellipse">
              <a:avLst/>
            </a:prstGeom>
            <a:solidFill>
              <a:srgbClr val="7E8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98095" y="1600647"/>
              <a:ext cx="4611236" cy="52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E887D"/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Literal Translation 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5889430" y="4987816"/>
              <a:ext cx="682908" cy="682908"/>
            </a:xfrm>
            <a:prstGeom prst="ellipse">
              <a:avLst/>
            </a:prstGeom>
            <a:solidFill>
              <a:srgbClr val="7E8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04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98094" y="2548729"/>
              <a:ext cx="3707022" cy="95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noProof="0" dirty="0">
                  <a:ln>
                    <a:noFill/>
                  </a:ln>
                  <a:solidFill>
                    <a:srgbClr val="7E887D"/>
                  </a:solidFill>
                  <a:effectLst/>
                  <a:uLnTx/>
                  <a:uFillTx/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+mn-ea"/>
                </a:rPr>
                <a:t>Free Translation 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865690" y="3781036"/>
              <a:ext cx="682908" cy="682908"/>
            </a:xfrm>
            <a:prstGeom prst="ellipse">
              <a:avLst/>
            </a:prstGeom>
            <a:solidFill>
              <a:srgbClr val="7E8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88802" y="2885924"/>
              <a:ext cx="2529131" cy="307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endParaRPr>
            </a:p>
          </p:txBody>
        </p:sp>
        <p:sp>
          <p:nvSpPr>
            <p:cNvPr id="24" name="PA_文本框 2"/>
            <p:cNvSpPr txBox="1"/>
            <p:nvPr>
              <p:custDataLst>
                <p:tags r:id="rId1"/>
              </p:custDataLst>
            </p:nvPr>
          </p:nvSpPr>
          <p:spPr>
            <a:xfrm>
              <a:off x="2809967" y="1272006"/>
              <a:ext cx="1982964" cy="1033145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</a:lstStyle>
            <a:p>
              <a:pPr algn="ctr"/>
              <a:endParaRPr lang="en-US" sz="5600" b="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163363" y="-53282"/>
            <a:ext cx="12770538" cy="6910970"/>
            <a:chOff x="-2708" y="-19627"/>
            <a:chExt cx="12770538" cy="6910970"/>
          </a:xfrm>
        </p:grpSpPr>
        <p:sp>
          <p:nvSpPr>
            <p:cNvPr id="2" name="任意多边形 5"/>
            <p:cNvSpPr/>
            <p:nvPr/>
          </p:nvSpPr>
          <p:spPr>
            <a:xfrm rot="16200000" flipH="1">
              <a:off x="9780438" y="474755"/>
              <a:ext cx="2905943" cy="1917180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6"/>
            <p:cNvSpPr/>
            <p:nvPr/>
          </p:nvSpPr>
          <p:spPr>
            <a:xfrm rot="16476794" flipH="1">
              <a:off x="9759606" y="696710"/>
              <a:ext cx="3194891" cy="1880230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5400000">
              <a:off x="-1963908" y="2330151"/>
              <a:ext cx="6489050" cy="2566649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5400000">
              <a:off x="-2071480" y="2083463"/>
              <a:ext cx="6826891" cy="2683934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262697" y="1075866"/>
              <a:ext cx="2158536" cy="1602876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990" y="3467739"/>
              <a:ext cx="3734840" cy="3423604"/>
            </a:xfrm>
            <a:prstGeom prst="rect">
              <a:avLst/>
            </a:prstGeom>
          </p:spPr>
        </p:pic>
      </p:grpSp>
      <p:sp>
        <p:nvSpPr>
          <p:cNvPr id="9" name="圆角矩形 8"/>
          <p:cNvSpPr/>
          <p:nvPr/>
        </p:nvSpPr>
        <p:spPr>
          <a:xfrm>
            <a:off x="2809875" y="2676525"/>
            <a:ext cx="1861820" cy="1185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45765" y="2886075"/>
            <a:ext cx="2272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Translation strategies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-641613" y="-1637513"/>
            <a:ext cx="14282539" cy="8763236"/>
            <a:chOff x="-1432083" y="-1648929"/>
            <a:chExt cx="14282539" cy="8763236"/>
          </a:xfrm>
        </p:grpSpPr>
        <p:sp>
          <p:nvSpPr>
            <p:cNvPr id="2" name="任意多边形 3"/>
            <p:cNvSpPr/>
            <p:nvPr/>
          </p:nvSpPr>
          <p:spPr>
            <a:xfrm rot="16200000" flipH="1" flipV="1">
              <a:off x="-1079480" y="4147606"/>
              <a:ext cx="3795300" cy="1602656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" name="任意多边形 4"/>
            <p:cNvSpPr/>
            <p:nvPr/>
          </p:nvSpPr>
          <p:spPr>
            <a:xfrm rot="5400000">
              <a:off x="-624221" y="4189907"/>
              <a:ext cx="3333634" cy="1979721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" name="任意多边形 5"/>
            <p:cNvSpPr/>
            <p:nvPr/>
          </p:nvSpPr>
          <p:spPr>
            <a:xfrm rot="10800000" flipV="1">
              <a:off x="8224869" y="4422163"/>
              <a:ext cx="3983973" cy="2424421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5" name="任意多边形 6"/>
            <p:cNvSpPr/>
            <p:nvPr/>
          </p:nvSpPr>
          <p:spPr>
            <a:xfrm rot="11076794" flipV="1">
              <a:off x="8233303" y="3949642"/>
              <a:ext cx="3907660" cy="316466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7382235" y="1804171"/>
              <a:ext cx="1153705" cy="856713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2083" y="-1648929"/>
              <a:ext cx="4310279" cy="39510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8797" flipH="1" flipV="1">
              <a:off x="7830077" y="-1047798"/>
              <a:ext cx="5020379" cy="5054352"/>
            </a:xfrm>
            <a:prstGeom prst="rect">
              <a:avLst/>
            </a:prstGeom>
          </p:spPr>
        </p:pic>
      </p:grpSp>
      <p:sp>
        <p:nvSpPr>
          <p:cNvPr id="21" name="PA_文本框 2"/>
          <p:cNvSpPr txBox="1"/>
          <p:nvPr>
            <p:custDataLst>
              <p:tags r:id="rId1"/>
            </p:custDataLst>
          </p:nvPr>
        </p:nvSpPr>
        <p:spPr>
          <a:xfrm>
            <a:off x="3218180" y="2045335"/>
            <a:ext cx="5802630" cy="11245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600" b="1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As for words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2020" y="3348355"/>
            <a:ext cx="2727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Section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2270" y="785495"/>
            <a:ext cx="76403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Literal translation and free translation</a:t>
            </a:r>
          </a:p>
        </p:txBody>
      </p:sp>
      <p:grpSp>
        <p:nvGrpSpPr>
          <p:cNvPr id="10" name="花开花落" descr="7b0a202020202274657874626f78223a20227b5c2263617465676f72795f69645c223a31303333382c5c2269645c223a32303334313237327d220a7d0a"/>
          <p:cNvGrpSpPr/>
          <p:nvPr/>
        </p:nvGrpSpPr>
        <p:grpSpPr>
          <a:xfrm>
            <a:off x="116840" y="1507490"/>
            <a:ext cx="10711868" cy="4841144"/>
            <a:chOff x="5537" y="3405"/>
            <a:chExt cx="8097" cy="4125"/>
          </a:xfrm>
        </p:grpSpPr>
        <p:pic>
          <p:nvPicPr>
            <p:cNvPr id="7" name="图片 6" descr="画板 2 副本 10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37" y="3405"/>
              <a:ext cx="8097" cy="4125"/>
            </a:xfrm>
            <a:prstGeom prst="rect">
              <a:avLst/>
            </a:prstGeom>
          </p:spPr>
        </p:pic>
        <p:sp>
          <p:nvSpPr>
            <p:cNvPr id="4" name="文本框 1"/>
            <p:cNvSpPr txBox="1"/>
            <p:nvPr/>
          </p:nvSpPr>
          <p:spPr>
            <a:xfrm>
              <a:off x="6459" y="3894"/>
              <a:ext cx="5368" cy="2735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altLang="zh-CN" sz="20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645410" y="2491740"/>
            <a:ext cx="3358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Literal translation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07200" y="2491740"/>
            <a:ext cx="2672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Free translation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2720340" y="3296285"/>
            <a:ext cx="280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word-for-word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0865" y="3296285"/>
            <a:ext cx="279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sense for sense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20340" y="4412615"/>
            <a:ext cx="296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direct translation</a:t>
            </a:r>
            <a:r>
              <a:rPr lang="en-US" altLang="zh-CN"/>
              <a:t>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20865" y="4337685"/>
            <a:ext cx="3551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Translation according to meaning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07235" y="271780"/>
            <a:ext cx="4935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noProof="0" dirty="0">
                <a:solidFill>
                  <a:srgbClr val="7E887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Literal translation</a:t>
            </a:r>
            <a:endParaRPr lang="zh-CN" altLang="en-US" sz="3200" noProof="0" dirty="0">
              <a:solidFill>
                <a:srgbClr val="7E887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728345" y="1151890"/>
            <a:ext cx="2607310" cy="2229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568700" y="1146810"/>
            <a:ext cx="2466975" cy="2230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6323965" y="1151890"/>
            <a:ext cx="2537460" cy="2230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9266555" y="1151890"/>
            <a:ext cx="2379345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17295" y="3883025"/>
            <a:ext cx="1466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纸老虎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4236085" y="3883025"/>
            <a:ext cx="1627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rPr>
              <a:t>丢脸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86810" y="4540885"/>
            <a:ext cx="203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rPr>
              <a:t>lose face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943090" y="3883025"/>
            <a:ext cx="1760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引狼入室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23965" y="4540885"/>
            <a:ext cx="279209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to lead a wolf into the house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655175" y="3883025"/>
            <a:ext cx="1716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画饼充饥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267190" y="4540885"/>
            <a:ext cx="27946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to draw cakes to allay hunger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09955" y="4540885"/>
            <a:ext cx="2425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ea"/>
              </a:rPr>
              <a:t>paper tiger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 descr="7b0a202020202274657874626f78223a20227b5c2263617465676f72795f69645c223a31303333382c5c2269645c223a32303234363930317d220a7d0a"/>
          <p:cNvGrpSpPr/>
          <p:nvPr/>
        </p:nvGrpSpPr>
        <p:grpSpPr>
          <a:xfrm>
            <a:off x="2463800" y="-200025"/>
            <a:ext cx="4570730" cy="2286000"/>
            <a:chOff x="6382" y="3589"/>
            <a:chExt cx="7198" cy="3600"/>
          </a:xfrm>
        </p:grpSpPr>
        <p:pic>
          <p:nvPicPr>
            <p:cNvPr id="8" name="图片 7" descr="资源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2" y="3589"/>
              <a:ext cx="7198" cy="36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566" y="5110"/>
              <a:ext cx="3732" cy="10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/>
                <a:t>can we translate them  literally?</a:t>
              </a:r>
            </a:p>
          </p:txBody>
        </p:sp>
      </p:grpSp>
      <p:graphicFrame>
        <p:nvGraphicFramePr>
          <p:cNvPr id="3" name="图示 2"/>
          <p:cNvGraphicFramePr/>
          <p:nvPr/>
        </p:nvGraphicFramePr>
        <p:xfrm>
          <a:off x="1591310" y="2627630"/>
          <a:ext cx="6527800" cy="342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文本框 2"/>
          <p:cNvSpPr txBox="1"/>
          <p:nvPr>
            <p:custDataLst>
              <p:tags r:id="rId1"/>
            </p:custDataLst>
          </p:nvPr>
        </p:nvSpPr>
        <p:spPr>
          <a:xfrm>
            <a:off x="1691005" y="615315"/>
            <a:ext cx="8809990" cy="6088380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•眉飞色舞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•His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eyebrows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are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flying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and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his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countenance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is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dancing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•To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beam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with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joy</a:t>
            </a:r>
          </a:p>
          <a:p>
            <a:endParaRPr lang="zh-CN" altLang="en-US" sz="2200" dirty="0">
              <a:solidFill>
                <a:srgbClr val="7E887D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•粗枝大叶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•With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big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branches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and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broad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leaves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•To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be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crude（rough，coarse）and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careless</a:t>
            </a:r>
          </a:p>
          <a:p>
            <a:endParaRPr lang="zh-CN" altLang="en-US" sz="2200" dirty="0">
              <a:solidFill>
                <a:srgbClr val="7E887D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•无孔不入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•To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get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into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every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hole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•To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take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advantage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of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every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weakness</a:t>
            </a:r>
          </a:p>
          <a:p>
            <a:endParaRPr lang="zh-CN" altLang="en-US" sz="2200" dirty="0">
              <a:solidFill>
                <a:srgbClr val="7E887D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•扬眉吐气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•To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raise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the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eyebrow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and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let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out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breath</a:t>
            </a:r>
          </a:p>
          <a:p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•To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feel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proud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and</a:t>
            </a:r>
            <a:r>
              <a:rPr lang="en-US" altLang="zh-CN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</a:t>
            </a:r>
            <a:r>
              <a:rPr lang="zh-CN" altLang="en-US" sz="2200" dirty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elated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478405" y="570230"/>
            <a:ext cx="166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Tips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03680" y="1517650"/>
            <a:ext cx="3497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Literal translation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628140" y="4224020"/>
            <a:ext cx="2789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Free translation</a:t>
            </a:r>
            <a:endParaRPr lang="zh-CN" altLang="en-US" sz="2400"/>
          </a:p>
        </p:txBody>
      </p:sp>
      <p:sp>
        <p:nvSpPr>
          <p:cNvPr id="48" name="下箭头 47"/>
          <p:cNvSpPr/>
          <p:nvPr/>
        </p:nvSpPr>
        <p:spPr>
          <a:xfrm>
            <a:off x="2757805" y="3473450"/>
            <a:ext cx="350520" cy="6248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9" name="图示 48"/>
          <p:cNvGraphicFramePr/>
          <p:nvPr/>
        </p:nvGraphicFramePr>
        <p:xfrm>
          <a:off x="1353820" y="2553335"/>
          <a:ext cx="3647440" cy="95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矩形 49"/>
          <p:cNvSpPr/>
          <p:nvPr/>
        </p:nvSpPr>
        <p:spPr>
          <a:xfrm>
            <a:off x="6816725" y="253365"/>
            <a:ext cx="5375275" cy="66046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538480" y="253365"/>
            <a:ext cx="11653520" cy="6604635"/>
            <a:chOff x="538480" y="253365"/>
            <a:chExt cx="11653520" cy="6604635"/>
          </a:xfrm>
        </p:grpSpPr>
        <p:sp>
          <p:nvSpPr>
            <p:cNvPr id="52" name="矩形 51"/>
            <p:cNvSpPr/>
            <p:nvPr/>
          </p:nvSpPr>
          <p:spPr>
            <a:xfrm>
              <a:off x="6816725" y="253365"/>
              <a:ext cx="5375275" cy="66046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408333" y="1055388"/>
              <a:ext cx="4783667" cy="4656667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l="-5000" r="-1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38480" y="1979880"/>
              <a:ext cx="3931055" cy="3225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0955" y="-4064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-641613" y="-1698473"/>
            <a:ext cx="14282539" cy="8763236"/>
            <a:chOff x="-1432083" y="-1648929"/>
            <a:chExt cx="14282539" cy="8763236"/>
          </a:xfrm>
        </p:grpSpPr>
        <p:sp>
          <p:nvSpPr>
            <p:cNvPr id="2" name="任意多边形 3"/>
            <p:cNvSpPr/>
            <p:nvPr/>
          </p:nvSpPr>
          <p:spPr>
            <a:xfrm rot="16200000" flipH="1" flipV="1">
              <a:off x="-1079480" y="4147606"/>
              <a:ext cx="3795300" cy="1602656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" name="任意多边形 4"/>
            <p:cNvSpPr/>
            <p:nvPr/>
          </p:nvSpPr>
          <p:spPr>
            <a:xfrm rot="5400000">
              <a:off x="-624221" y="4189907"/>
              <a:ext cx="3333634" cy="1979721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" name="任意多边形 5"/>
            <p:cNvSpPr/>
            <p:nvPr/>
          </p:nvSpPr>
          <p:spPr>
            <a:xfrm rot="10800000" flipV="1">
              <a:off x="8224869" y="4422163"/>
              <a:ext cx="3983973" cy="2424421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5" name="任意多边形 6"/>
            <p:cNvSpPr/>
            <p:nvPr/>
          </p:nvSpPr>
          <p:spPr>
            <a:xfrm rot="11076794" flipV="1">
              <a:off x="8233303" y="3949642"/>
              <a:ext cx="3907660" cy="316466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7382235" y="1804171"/>
              <a:ext cx="1153705" cy="856713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2083" y="-1648929"/>
              <a:ext cx="4310279" cy="39510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8797" flipH="1" flipV="1">
              <a:off x="7830077" y="-1047798"/>
              <a:ext cx="5020379" cy="5054352"/>
            </a:xfrm>
            <a:prstGeom prst="rect">
              <a:avLst/>
            </a:prstGeom>
          </p:spPr>
        </p:pic>
      </p:grpSp>
      <p:sp>
        <p:nvSpPr>
          <p:cNvPr id="21" name="PA_文本框 2"/>
          <p:cNvSpPr txBox="1"/>
          <p:nvPr>
            <p:custDataLst>
              <p:tags r:id="rId1"/>
            </p:custDataLst>
          </p:nvPr>
        </p:nvSpPr>
        <p:spPr>
          <a:xfrm>
            <a:off x="3215640" y="2009775"/>
            <a:ext cx="5802630" cy="11245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600" b="1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As for culture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32020" y="3348355"/>
            <a:ext cx="2727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Section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138273" y="1063422"/>
            <a:ext cx="10067463" cy="3481548"/>
            <a:chOff x="2138273" y="1063422"/>
            <a:chExt cx="10067463" cy="348154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37931" flipH="1" flipV="1">
              <a:off x="2138273" y="1063422"/>
              <a:ext cx="3333731" cy="280157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943583" y="1588789"/>
              <a:ext cx="5067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noProof="0" dirty="0" smtClean="0">
                  <a:solidFill>
                    <a:srgbClr val="7E887D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Definition of idioms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889819" y="1526143"/>
              <a:ext cx="682908" cy="682908"/>
            </a:xfrm>
            <a:prstGeom prst="ellipse">
              <a:avLst/>
            </a:prstGeom>
            <a:solidFill>
              <a:srgbClr val="7E8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53438" y="2781106"/>
              <a:ext cx="4508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 smtClean="0">
                  <a:solidFill>
                    <a:srgbClr val="7E887D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Origin of idioms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889819" y="2675915"/>
              <a:ext cx="682908" cy="682908"/>
            </a:xfrm>
            <a:prstGeom prst="ellipse">
              <a:avLst/>
            </a:prstGeom>
            <a:solidFill>
              <a:srgbClr val="7E8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43829" y="4023000"/>
              <a:ext cx="526190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dirty="0">
                  <a:solidFill>
                    <a:srgbClr val="7E887D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ea"/>
                </a:rPr>
                <a:t>Translation strategies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888160" y="3861929"/>
              <a:ext cx="682908" cy="682908"/>
            </a:xfrm>
            <a:prstGeom prst="ellipse">
              <a:avLst/>
            </a:prstGeom>
            <a:solidFill>
              <a:srgbClr val="7E8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82001" y="1489094"/>
              <a:ext cx="19109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7E887D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CONTENTS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2708" y="-19627"/>
            <a:ext cx="13148998" cy="7688845"/>
            <a:chOff x="-2708" y="-19627"/>
            <a:chExt cx="13148998" cy="7688845"/>
          </a:xfrm>
        </p:grpSpPr>
        <p:sp>
          <p:nvSpPr>
            <p:cNvPr id="2" name="任意多边形 5"/>
            <p:cNvSpPr/>
            <p:nvPr/>
          </p:nvSpPr>
          <p:spPr>
            <a:xfrm rot="16200000" flipH="1">
              <a:off x="9780438" y="474755"/>
              <a:ext cx="2905943" cy="1917180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6"/>
            <p:cNvSpPr/>
            <p:nvPr/>
          </p:nvSpPr>
          <p:spPr>
            <a:xfrm rot="16476794" flipH="1">
              <a:off x="9759606" y="696710"/>
              <a:ext cx="3194891" cy="1880230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5400000">
              <a:off x="-1963908" y="2330151"/>
              <a:ext cx="6489050" cy="2566649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5400000">
              <a:off x="-2071480" y="2083463"/>
              <a:ext cx="6826891" cy="2683934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262697" y="1075866"/>
              <a:ext cx="2158536" cy="1602876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1450" y="4245614"/>
              <a:ext cx="3734840" cy="34236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38480" y="253365"/>
            <a:ext cx="11653520" cy="6604635"/>
            <a:chOff x="538480" y="253365"/>
            <a:chExt cx="11653520" cy="6604635"/>
          </a:xfrm>
        </p:grpSpPr>
        <p:sp>
          <p:nvSpPr>
            <p:cNvPr id="20" name="矩形 19"/>
            <p:cNvSpPr/>
            <p:nvPr/>
          </p:nvSpPr>
          <p:spPr>
            <a:xfrm>
              <a:off x="6816725" y="253365"/>
              <a:ext cx="5375275" cy="66046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408333" y="1055388"/>
              <a:ext cx="4783667" cy="465666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-5000" r="-1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8480" y="1979880"/>
              <a:ext cx="3931055" cy="3225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泡泡浴" descr="7b0a202020202274657874626f78223a20227b5c2263617465676f72795f69645c223a31303333372c5c2269645c223a32303334313431307d220a7d0a"/>
          <p:cNvGrpSpPr/>
          <p:nvPr/>
        </p:nvGrpSpPr>
        <p:grpSpPr>
          <a:xfrm>
            <a:off x="-92710" y="344170"/>
            <a:ext cx="6909435" cy="6864897"/>
            <a:chOff x="5339" y="3234"/>
            <a:chExt cx="11945" cy="6537"/>
          </a:xfrm>
        </p:grpSpPr>
        <p:pic>
          <p:nvPicPr>
            <p:cNvPr id="13" name="图片 12" descr="横-1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39" y="3234"/>
              <a:ext cx="11945" cy="608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3" y="4988"/>
              <a:ext cx="10416" cy="478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In 1995, Lawrence Venuti has put forward the translation strategies: domesticating translation &amp;</a:t>
              </a:r>
              <a:endPara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zh-CN" altLang="en-US" sz="2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foreignizing translation in </a:t>
              </a:r>
              <a:r>
                <a:rPr lang="zh-CN" altLang="en-US" sz="2800" i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The Translator</a:t>
              </a:r>
              <a:r>
                <a:rPr lang="en-US" altLang="zh-CN" sz="2800" i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’</a:t>
              </a:r>
              <a:r>
                <a:rPr lang="zh-CN" altLang="en-US" sz="2800" i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s Invisibility: A History of Translation </a:t>
              </a:r>
              <a:endParaRPr lang="zh-CN" altLang="en-US" sz="28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zh-CN" altLang="en-US" sz="2800" b="1">
                <a:solidFill>
                  <a:srgbClr val="B0DDED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85115" y="1979930"/>
            <a:ext cx="3931285" cy="708004"/>
            <a:chOff x="538480" y="1979880"/>
            <a:chExt cx="3931285" cy="708035"/>
          </a:xfrm>
        </p:grpSpPr>
        <p:sp>
          <p:nvSpPr>
            <p:cNvPr id="30" name="文本框 29"/>
            <p:cNvSpPr txBox="1"/>
            <p:nvPr/>
          </p:nvSpPr>
          <p:spPr>
            <a:xfrm>
              <a:off x="538480" y="1979880"/>
              <a:ext cx="3931055" cy="3225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41045" y="2272607"/>
              <a:ext cx="3728720" cy="4153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PA_文本框 2"/>
          <p:cNvSpPr txBox="1"/>
          <p:nvPr>
            <p:custDataLst>
              <p:tags r:id="rId1"/>
            </p:custDataLst>
          </p:nvPr>
        </p:nvSpPr>
        <p:spPr>
          <a:xfrm>
            <a:off x="1659255" y="427990"/>
            <a:ext cx="2668905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Domestication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(</a:t>
            </a:r>
            <a:r>
              <a:rPr lang="zh-CN" altLang="en-US" sz="2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归化</a:t>
            </a:r>
            <a:r>
              <a:rPr lang="en-US" altLang="zh-CN" sz="2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)</a:t>
            </a:r>
          </a:p>
        </p:txBody>
      </p:sp>
      <p:grpSp>
        <p:nvGrpSpPr>
          <p:cNvPr id="4" name="组合 3" descr="7b0a202020202274657874626f78223a20227b5c2263617465676f72795f69645c223a31303333372c5c2269645c223a32303334323435327d220a7d0a"/>
          <p:cNvGrpSpPr/>
          <p:nvPr/>
        </p:nvGrpSpPr>
        <p:grpSpPr>
          <a:xfrm>
            <a:off x="524510" y="773996"/>
            <a:ext cx="4351020" cy="3073065"/>
            <a:chOff x="7487" y="2857"/>
            <a:chExt cx="4215" cy="4597"/>
          </a:xfrm>
        </p:grpSpPr>
        <p:grpSp>
          <p:nvGrpSpPr>
            <p:cNvPr id="5" name="组合 4"/>
            <p:cNvGrpSpPr/>
            <p:nvPr/>
          </p:nvGrpSpPr>
          <p:grpSpPr>
            <a:xfrm>
              <a:off x="7487" y="3352"/>
              <a:ext cx="4215" cy="4102"/>
              <a:chOff x="7487" y="3352"/>
              <a:chExt cx="4215" cy="4102"/>
            </a:xfrm>
          </p:grpSpPr>
          <p:sp>
            <p:nvSpPr>
              <p:cNvPr id="16" name="图形 14"/>
              <p:cNvSpPr/>
              <p:nvPr/>
            </p:nvSpPr>
            <p:spPr>
              <a:xfrm>
                <a:off x="7746" y="3510"/>
                <a:ext cx="3684" cy="3684"/>
              </a:xfrm>
              <a:custGeom>
                <a:avLst/>
                <a:gdLst>
                  <a:gd name="connsiteX0" fmla="*/ 2339548 w 2339547"/>
                  <a:gd name="connsiteY0" fmla="*/ 1169774 h 2339547"/>
                  <a:gd name="connsiteX1" fmla="*/ 1169774 w 2339547"/>
                  <a:gd name="connsiteY1" fmla="*/ 2339547 h 2339547"/>
                  <a:gd name="connsiteX2" fmla="*/ 0 w 2339547"/>
                  <a:gd name="connsiteY2" fmla="*/ 1169774 h 2339547"/>
                  <a:gd name="connsiteX3" fmla="*/ 1169774 w 2339547"/>
                  <a:gd name="connsiteY3" fmla="*/ 0 h 2339547"/>
                  <a:gd name="connsiteX4" fmla="*/ 2339548 w 2339547"/>
                  <a:gd name="connsiteY4" fmla="*/ 1169774 h 233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9547" h="2339547">
                    <a:moveTo>
                      <a:pt x="2339548" y="1169774"/>
                    </a:moveTo>
                    <a:cubicBezTo>
                      <a:pt x="2339548" y="1815822"/>
                      <a:pt x="1815822" y="2339547"/>
                      <a:pt x="1169774" y="2339547"/>
                    </a:cubicBezTo>
                    <a:cubicBezTo>
                      <a:pt x="523726" y="2339547"/>
                      <a:pt x="0" y="1815822"/>
                      <a:pt x="0" y="1169774"/>
                    </a:cubicBezTo>
                    <a:cubicBezTo>
                      <a:pt x="0" y="523726"/>
                      <a:pt x="523726" y="0"/>
                      <a:pt x="1169774" y="0"/>
                    </a:cubicBezTo>
                    <a:cubicBezTo>
                      <a:pt x="1815822" y="0"/>
                      <a:pt x="2339548" y="523726"/>
                      <a:pt x="2339548" y="1169774"/>
                    </a:cubicBezTo>
                    <a:close/>
                  </a:path>
                </a:pathLst>
              </a:custGeom>
              <a:solidFill>
                <a:srgbClr val="FFDEDE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图形 14"/>
              <p:cNvSpPr/>
              <p:nvPr/>
            </p:nvSpPr>
            <p:spPr>
              <a:xfrm>
                <a:off x="7597" y="3842"/>
                <a:ext cx="3239" cy="3500"/>
              </a:xfrm>
              <a:custGeom>
                <a:avLst/>
                <a:gdLst>
                  <a:gd name="connsiteX0" fmla="*/ 2056509 w 2056508"/>
                  <a:gd name="connsiteY0" fmla="*/ 1942660 h 2222569"/>
                  <a:gd name="connsiteX1" fmla="*/ 1263778 w 2056508"/>
                  <a:gd name="connsiteY1" fmla="*/ 2222570 h 2222569"/>
                  <a:gd name="connsiteX2" fmla="*/ 5 w 2056508"/>
                  <a:gd name="connsiteY2" fmla="*/ 958797 h 2222569"/>
                  <a:gd name="connsiteX3" fmla="*/ 440759 w 2056508"/>
                  <a:gd name="connsiteY3" fmla="*/ 0 h 22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6508" h="2222569">
                    <a:moveTo>
                      <a:pt x="2056509" y="1942660"/>
                    </a:moveTo>
                    <a:cubicBezTo>
                      <a:pt x="1839265" y="2118126"/>
                      <a:pt x="1563533" y="2222570"/>
                      <a:pt x="1263778" y="2222570"/>
                    </a:cubicBezTo>
                    <a:cubicBezTo>
                      <a:pt x="566092" y="2222570"/>
                      <a:pt x="5" y="1656483"/>
                      <a:pt x="5" y="958797"/>
                    </a:cubicBezTo>
                    <a:cubicBezTo>
                      <a:pt x="-1040" y="575487"/>
                      <a:pt x="170249" y="231866"/>
                      <a:pt x="440759" y="0"/>
                    </a:cubicBezTo>
                  </a:path>
                </a:pathLst>
              </a:custGeom>
              <a:noFill/>
              <a:ln w="31333" cap="rnd">
                <a:solidFill>
                  <a:srgbClr val="808AFF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图形 14"/>
              <p:cNvSpPr/>
              <p:nvPr/>
            </p:nvSpPr>
            <p:spPr>
              <a:xfrm>
                <a:off x="8523" y="3362"/>
                <a:ext cx="3053" cy="3434"/>
              </a:xfrm>
              <a:custGeom>
                <a:avLst/>
                <a:gdLst>
                  <a:gd name="connsiteX0" fmla="*/ 0 w 1938482"/>
                  <a:gd name="connsiteY0" fmla="*/ 195310 h 2180791"/>
                  <a:gd name="connsiteX1" fmla="*/ 674709 w 1938482"/>
                  <a:gd name="connsiteY1" fmla="*/ 0 h 2180791"/>
                  <a:gd name="connsiteX2" fmla="*/ 1938482 w 1938482"/>
                  <a:gd name="connsiteY2" fmla="*/ 1263773 h 2180791"/>
                  <a:gd name="connsiteX3" fmla="*/ 1544728 w 1938482"/>
                  <a:gd name="connsiteY3" fmla="*/ 2180792 h 218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8482" h="2180791">
                    <a:moveTo>
                      <a:pt x="0" y="195310"/>
                    </a:moveTo>
                    <a:cubicBezTo>
                      <a:pt x="195310" y="72066"/>
                      <a:pt x="427176" y="0"/>
                      <a:pt x="674709" y="0"/>
                    </a:cubicBezTo>
                    <a:cubicBezTo>
                      <a:pt x="1372395" y="0"/>
                      <a:pt x="1938482" y="566087"/>
                      <a:pt x="1938482" y="1263773"/>
                    </a:cubicBezTo>
                    <a:cubicBezTo>
                      <a:pt x="1938482" y="1625150"/>
                      <a:pt x="1787039" y="1949971"/>
                      <a:pt x="1544728" y="2180792"/>
                    </a:cubicBezTo>
                  </a:path>
                </a:pathLst>
              </a:custGeom>
              <a:noFill/>
              <a:ln w="31333" cap="rnd">
                <a:solidFill>
                  <a:srgbClr val="808AFF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图形 14"/>
              <p:cNvSpPr/>
              <p:nvPr/>
            </p:nvSpPr>
            <p:spPr>
              <a:xfrm>
                <a:off x="8422" y="3578"/>
                <a:ext cx="191" cy="191"/>
              </a:xfrm>
              <a:custGeom>
                <a:avLst/>
                <a:gdLst>
                  <a:gd name="connsiteX0" fmla="*/ 121155 w 121155"/>
                  <a:gd name="connsiteY0" fmla="*/ 60578 h 121155"/>
                  <a:gd name="connsiteX1" fmla="*/ 60578 w 121155"/>
                  <a:gd name="connsiteY1" fmla="*/ 121155 h 121155"/>
                  <a:gd name="connsiteX2" fmla="*/ 0 w 121155"/>
                  <a:gd name="connsiteY2" fmla="*/ 60578 h 121155"/>
                  <a:gd name="connsiteX3" fmla="*/ 60578 w 121155"/>
                  <a:gd name="connsiteY3" fmla="*/ 0 h 121155"/>
                  <a:gd name="connsiteX4" fmla="*/ 121155 w 121155"/>
                  <a:gd name="connsiteY4" fmla="*/ 60578 h 12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155" h="121155">
                    <a:moveTo>
                      <a:pt x="121155" y="60578"/>
                    </a:moveTo>
                    <a:cubicBezTo>
                      <a:pt x="121155" y="94034"/>
                      <a:pt x="94034" y="121155"/>
                      <a:pt x="60578" y="121155"/>
                    </a:cubicBezTo>
                    <a:cubicBezTo>
                      <a:pt x="27122" y="121155"/>
                      <a:pt x="0" y="94034"/>
                      <a:pt x="0" y="60578"/>
                    </a:cubicBezTo>
                    <a:cubicBezTo>
                      <a:pt x="0" y="27122"/>
                      <a:pt x="27122" y="0"/>
                      <a:pt x="60578" y="0"/>
                    </a:cubicBezTo>
                    <a:cubicBezTo>
                      <a:pt x="94034" y="0"/>
                      <a:pt x="121155" y="27122"/>
                      <a:pt x="121155" y="60578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图形 14"/>
              <p:cNvSpPr/>
              <p:nvPr/>
            </p:nvSpPr>
            <p:spPr>
              <a:xfrm>
                <a:off x="10797" y="6844"/>
                <a:ext cx="99" cy="99"/>
              </a:xfrm>
              <a:custGeom>
                <a:avLst/>
                <a:gdLst>
                  <a:gd name="connsiteX0" fmla="*/ 62666 w 62666"/>
                  <a:gd name="connsiteY0" fmla="*/ 31333 h 62666"/>
                  <a:gd name="connsiteX1" fmla="*/ 31333 w 62666"/>
                  <a:gd name="connsiteY1" fmla="*/ 62666 h 62666"/>
                  <a:gd name="connsiteX2" fmla="*/ 0 w 62666"/>
                  <a:gd name="connsiteY2" fmla="*/ 31333 h 62666"/>
                  <a:gd name="connsiteX3" fmla="*/ 31333 w 62666"/>
                  <a:gd name="connsiteY3" fmla="*/ 0 h 62666"/>
                  <a:gd name="connsiteX4" fmla="*/ 62666 w 62666"/>
                  <a:gd name="connsiteY4" fmla="*/ 31333 h 6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6" h="62666">
                    <a:moveTo>
                      <a:pt x="62666" y="31333"/>
                    </a:moveTo>
                    <a:cubicBezTo>
                      <a:pt x="62666" y="48638"/>
                      <a:pt x="48638" y="62666"/>
                      <a:pt x="31333" y="62666"/>
                    </a:cubicBezTo>
                    <a:cubicBezTo>
                      <a:pt x="14028" y="62666"/>
                      <a:pt x="0" y="48638"/>
                      <a:pt x="0" y="31333"/>
                    </a:cubicBezTo>
                    <a:cubicBezTo>
                      <a:pt x="0" y="14028"/>
                      <a:pt x="14028" y="0"/>
                      <a:pt x="31333" y="0"/>
                    </a:cubicBezTo>
                    <a:cubicBezTo>
                      <a:pt x="48638" y="0"/>
                      <a:pt x="62666" y="14028"/>
                      <a:pt x="62666" y="31333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7" name="图形 14"/>
              <p:cNvGrpSpPr/>
              <p:nvPr/>
            </p:nvGrpSpPr>
            <p:grpSpPr>
              <a:xfrm>
                <a:off x="8317" y="3655"/>
                <a:ext cx="3113" cy="3541"/>
                <a:chOff x="5281336" y="2320848"/>
                <a:chExt cx="1977126" cy="2248680"/>
              </a:xfrm>
              <a:noFill/>
            </p:grpSpPr>
            <p:sp>
              <p:nvSpPr>
                <p:cNvPr id="23" name="图形 14"/>
                <p:cNvSpPr/>
                <p:nvPr/>
              </p:nvSpPr>
              <p:spPr>
                <a:xfrm>
                  <a:off x="5281336" y="4245752"/>
                  <a:ext cx="1359862" cy="323776"/>
                </a:xfrm>
                <a:custGeom>
                  <a:avLst/>
                  <a:gdLst>
                    <a:gd name="connsiteX0" fmla="*/ 1359862 w 1359862"/>
                    <a:gd name="connsiteY0" fmla="*/ 184866 h 323776"/>
                    <a:gd name="connsiteX1" fmla="*/ 807353 w 1359862"/>
                    <a:gd name="connsiteY1" fmla="*/ 323777 h 323776"/>
                    <a:gd name="connsiteX2" fmla="*/ 0 w 1359862"/>
                    <a:gd name="connsiteY2" fmla="*/ 0 h 323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9862" h="323776">
                      <a:moveTo>
                        <a:pt x="1359862" y="184866"/>
                      </a:moveTo>
                      <a:cubicBezTo>
                        <a:pt x="1194840" y="273643"/>
                        <a:pt x="1006841" y="323777"/>
                        <a:pt x="807353" y="323777"/>
                      </a:cubicBezTo>
                      <a:cubicBezTo>
                        <a:pt x="494021" y="323777"/>
                        <a:pt x="209933" y="200533"/>
                        <a:pt x="0" y="0"/>
                      </a:cubicBezTo>
                    </a:path>
                  </a:pathLst>
                </a:custGeom>
                <a:noFill/>
                <a:ln w="20889" cap="rnd">
                  <a:solidFill>
                    <a:srgbClr val="B46EFF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" name="图形 14"/>
                <p:cNvSpPr/>
                <p:nvPr/>
              </p:nvSpPr>
              <p:spPr>
                <a:xfrm>
                  <a:off x="6544065" y="2320848"/>
                  <a:ext cx="714397" cy="1077862"/>
                </a:xfrm>
                <a:custGeom>
                  <a:avLst/>
                  <a:gdLst>
                    <a:gd name="connsiteX0" fmla="*/ 0 w 714397"/>
                    <a:gd name="connsiteY0" fmla="*/ 0 h 1077862"/>
                    <a:gd name="connsiteX1" fmla="*/ 480443 w 714397"/>
                    <a:gd name="connsiteY1" fmla="*/ 374954 h 1077862"/>
                    <a:gd name="connsiteX2" fmla="*/ 714398 w 714397"/>
                    <a:gd name="connsiteY2" fmla="*/ 1077863 h 107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397" h="1077862">
                      <a:moveTo>
                        <a:pt x="0" y="0"/>
                      </a:moveTo>
                      <a:cubicBezTo>
                        <a:pt x="191133" y="81466"/>
                        <a:pt x="357199" y="210977"/>
                        <a:pt x="480443" y="374954"/>
                      </a:cubicBezTo>
                      <a:cubicBezTo>
                        <a:pt x="627709" y="570265"/>
                        <a:pt x="714398" y="813619"/>
                        <a:pt x="714398" y="1077863"/>
                      </a:cubicBezTo>
                    </a:path>
                  </a:pathLst>
                </a:custGeom>
                <a:noFill/>
                <a:ln w="20889" cap="rnd">
                  <a:solidFill>
                    <a:srgbClr val="B46EFF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25" name="图形 14"/>
              <p:cNvGrpSpPr/>
              <p:nvPr/>
            </p:nvGrpSpPr>
            <p:grpSpPr>
              <a:xfrm>
                <a:off x="7487" y="3352"/>
                <a:ext cx="4204" cy="4102"/>
                <a:chOff x="4754059" y="2128671"/>
                <a:chExt cx="2669424" cy="2605031"/>
              </a:xfrm>
              <a:noFill/>
            </p:grpSpPr>
            <p:sp>
              <p:nvSpPr>
                <p:cNvPr id="26" name="图形 14"/>
                <p:cNvSpPr/>
                <p:nvPr/>
              </p:nvSpPr>
              <p:spPr>
                <a:xfrm>
                  <a:off x="5127803" y="4325130"/>
                  <a:ext cx="1886260" cy="408572"/>
                </a:xfrm>
                <a:custGeom>
                  <a:avLst/>
                  <a:gdLst>
                    <a:gd name="connsiteX0" fmla="*/ 1886260 w 1886260"/>
                    <a:gd name="connsiteY0" fmla="*/ 35511 h 408572"/>
                    <a:gd name="connsiteX1" fmla="*/ 1093530 w 1886260"/>
                    <a:gd name="connsiteY1" fmla="*/ 402110 h 408572"/>
                    <a:gd name="connsiteX2" fmla="*/ 0 w 1886260"/>
                    <a:gd name="connsiteY2" fmla="*/ 0 h 40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260" h="408572">
                      <a:moveTo>
                        <a:pt x="1886260" y="35511"/>
                      </a:moveTo>
                      <a:cubicBezTo>
                        <a:pt x="1661706" y="251710"/>
                        <a:pt x="1380751" y="373910"/>
                        <a:pt x="1093530" y="402110"/>
                      </a:cubicBezTo>
                      <a:cubicBezTo>
                        <a:pt x="700820" y="440754"/>
                        <a:pt x="294532" y="306021"/>
                        <a:pt x="0" y="0"/>
                      </a:cubicBezTo>
                    </a:path>
                  </a:pathLst>
                </a:custGeom>
                <a:noFill/>
                <a:ln w="20889" cap="rnd">
                  <a:solidFill>
                    <a:srgbClr val="FFA8A8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" name="图形 14"/>
                <p:cNvSpPr/>
                <p:nvPr/>
              </p:nvSpPr>
              <p:spPr>
                <a:xfrm>
                  <a:off x="6498109" y="2128671"/>
                  <a:ext cx="925374" cy="1263773"/>
                </a:xfrm>
                <a:custGeom>
                  <a:avLst/>
                  <a:gdLst>
                    <a:gd name="connsiteX0" fmla="*/ 0 w 925374"/>
                    <a:gd name="connsiteY0" fmla="*/ 0 h 1263773"/>
                    <a:gd name="connsiteX1" fmla="*/ 551465 w 925374"/>
                    <a:gd name="connsiteY1" fmla="*/ 344665 h 1263773"/>
                    <a:gd name="connsiteX2" fmla="*/ 925375 w 925374"/>
                    <a:gd name="connsiteY2" fmla="*/ 1263773 h 12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5374" h="1263773">
                      <a:moveTo>
                        <a:pt x="0" y="0"/>
                      </a:moveTo>
                      <a:cubicBezTo>
                        <a:pt x="202621" y="64755"/>
                        <a:pt x="393754" y="180688"/>
                        <a:pt x="551465" y="344665"/>
                      </a:cubicBezTo>
                      <a:cubicBezTo>
                        <a:pt x="798997" y="601598"/>
                        <a:pt x="923286" y="932686"/>
                        <a:pt x="925375" y="1263773"/>
                      </a:cubicBezTo>
                    </a:path>
                  </a:pathLst>
                </a:custGeom>
                <a:noFill/>
                <a:ln w="20889" cap="rnd">
                  <a:solidFill>
                    <a:srgbClr val="FFA8A8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" name="图形 14"/>
                <p:cNvSpPr/>
                <p:nvPr/>
              </p:nvSpPr>
              <p:spPr>
                <a:xfrm>
                  <a:off x="4754059" y="2437825"/>
                  <a:ext cx="408209" cy="1440283"/>
                </a:xfrm>
                <a:custGeom>
                  <a:avLst/>
                  <a:gdLst>
                    <a:gd name="connsiteX0" fmla="*/ 88611 w 408209"/>
                    <a:gd name="connsiteY0" fmla="*/ 1440284 h 1440283"/>
                    <a:gd name="connsiteX1" fmla="*/ 16544 w 408209"/>
                    <a:gd name="connsiteY1" fmla="*/ 748864 h 1440283"/>
                    <a:gd name="connsiteX2" fmla="*/ 408210 w 408209"/>
                    <a:gd name="connsiteY2" fmla="*/ 0 h 144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209" h="1440283">
                      <a:moveTo>
                        <a:pt x="88611" y="1440284"/>
                      </a:moveTo>
                      <a:cubicBezTo>
                        <a:pt x="4011" y="1218862"/>
                        <a:pt x="-20011" y="979685"/>
                        <a:pt x="16544" y="748864"/>
                      </a:cubicBezTo>
                      <a:cubicBezTo>
                        <a:pt x="60411" y="473132"/>
                        <a:pt x="192011" y="208888"/>
                        <a:pt x="408210" y="0"/>
                      </a:cubicBezTo>
                    </a:path>
                  </a:pathLst>
                </a:custGeom>
                <a:noFill/>
                <a:ln w="20889" cap="rnd">
                  <a:solidFill>
                    <a:srgbClr val="FFA8A8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9" name="图形 14"/>
              <p:cNvSpPr/>
              <p:nvPr/>
            </p:nvSpPr>
            <p:spPr>
              <a:xfrm>
                <a:off x="11082" y="6795"/>
                <a:ext cx="33" cy="33"/>
              </a:xfrm>
              <a:custGeom>
                <a:avLst/>
                <a:gdLst>
                  <a:gd name="connsiteX0" fmla="*/ 20889 w 20888"/>
                  <a:gd name="connsiteY0" fmla="*/ 10444 h 20888"/>
                  <a:gd name="connsiteX1" fmla="*/ 10444 w 20888"/>
                  <a:gd name="connsiteY1" fmla="*/ 20889 h 20888"/>
                  <a:gd name="connsiteX2" fmla="*/ 0 w 20888"/>
                  <a:gd name="connsiteY2" fmla="*/ 10444 h 20888"/>
                  <a:gd name="connsiteX3" fmla="*/ 10444 w 20888"/>
                  <a:gd name="connsiteY3" fmla="*/ 0 h 20888"/>
                  <a:gd name="connsiteX4" fmla="*/ 20889 w 20888"/>
                  <a:gd name="connsiteY4" fmla="*/ 10444 h 2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8" h="20888">
                    <a:moveTo>
                      <a:pt x="20889" y="10444"/>
                    </a:moveTo>
                    <a:cubicBezTo>
                      <a:pt x="20889" y="16213"/>
                      <a:pt x="16213" y="20889"/>
                      <a:pt x="10444" y="20889"/>
                    </a:cubicBezTo>
                    <a:cubicBezTo>
                      <a:pt x="4676" y="20889"/>
                      <a:pt x="0" y="16213"/>
                      <a:pt x="0" y="10444"/>
                    </a:cubicBezTo>
                    <a:cubicBezTo>
                      <a:pt x="0" y="4676"/>
                      <a:pt x="4676" y="0"/>
                      <a:pt x="10444" y="0"/>
                    </a:cubicBezTo>
                    <a:cubicBezTo>
                      <a:pt x="16213" y="0"/>
                      <a:pt x="20889" y="4676"/>
                      <a:pt x="20889" y="10444"/>
                    </a:cubicBezTo>
                    <a:close/>
                  </a:path>
                </a:pathLst>
              </a:custGeom>
              <a:solidFill>
                <a:srgbClr val="FFDEDE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" name="图形 14"/>
              <p:cNvSpPr/>
              <p:nvPr/>
            </p:nvSpPr>
            <p:spPr>
              <a:xfrm>
                <a:off x="7940" y="6675"/>
                <a:ext cx="82" cy="82"/>
              </a:xfrm>
              <a:custGeom>
                <a:avLst/>
                <a:gdLst>
                  <a:gd name="connsiteX0" fmla="*/ 52222 w 52222"/>
                  <a:gd name="connsiteY0" fmla="*/ 26111 h 52222"/>
                  <a:gd name="connsiteX1" fmla="*/ 26111 w 52222"/>
                  <a:gd name="connsiteY1" fmla="*/ 52222 h 52222"/>
                  <a:gd name="connsiteX2" fmla="*/ 0 w 52222"/>
                  <a:gd name="connsiteY2" fmla="*/ 26111 h 52222"/>
                  <a:gd name="connsiteX3" fmla="*/ 26111 w 52222"/>
                  <a:gd name="connsiteY3" fmla="*/ 0 h 52222"/>
                  <a:gd name="connsiteX4" fmla="*/ 52222 w 52222"/>
                  <a:gd name="connsiteY4" fmla="*/ 26111 h 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22" h="52222">
                    <a:moveTo>
                      <a:pt x="52222" y="26111"/>
                    </a:moveTo>
                    <a:cubicBezTo>
                      <a:pt x="52222" y="40532"/>
                      <a:pt x="40532" y="52222"/>
                      <a:pt x="26111" y="52222"/>
                    </a:cubicBezTo>
                    <a:cubicBezTo>
                      <a:pt x="11690" y="52222"/>
                      <a:pt x="0" y="40532"/>
                      <a:pt x="0" y="26111"/>
                    </a:cubicBezTo>
                    <a:cubicBezTo>
                      <a:pt x="0" y="11690"/>
                      <a:pt x="11690" y="0"/>
                      <a:pt x="26111" y="0"/>
                    </a:cubicBezTo>
                    <a:cubicBezTo>
                      <a:pt x="40532" y="0"/>
                      <a:pt x="52222" y="11690"/>
                      <a:pt x="52222" y="26111"/>
                    </a:cubicBezTo>
                    <a:close/>
                  </a:path>
                </a:pathLst>
              </a:custGeom>
              <a:solidFill>
                <a:srgbClr val="FFDEDE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图形 14"/>
              <p:cNvSpPr/>
              <p:nvPr/>
            </p:nvSpPr>
            <p:spPr>
              <a:xfrm>
                <a:off x="11676" y="5393"/>
                <a:ext cx="26" cy="26"/>
              </a:xfrm>
              <a:custGeom>
                <a:avLst/>
                <a:gdLst>
                  <a:gd name="connsiteX0" fmla="*/ 16711 w 16711"/>
                  <a:gd name="connsiteY0" fmla="*/ 8356 h 16711"/>
                  <a:gd name="connsiteX1" fmla="*/ 8356 w 16711"/>
                  <a:gd name="connsiteY1" fmla="*/ 16711 h 16711"/>
                  <a:gd name="connsiteX2" fmla="*/ 0 w 16711"/>
                  <a:gd name="connsiteY2" fmla="*/ 8356 h 16711"/>
                  <a:gd name="connsiteX3" fmla="*/ 8356 w 16711"/>
                  <a:gd name="connsiteY3" fmla="*/ 0 h 16711"/>
                  <a:gd name="connsiteX4" fmla="*/ 16711 w 16711"/>
                  <a:gd name="connsiteY4" fmla="*/ 8356 h 1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1" h="16711">
                    <a:moveTo>
                      <a:pt x="16711" y="8356"/>
                    </a:moveTo>
                    <a:cubicBezTo>
                      <a:pt x="16711" y="12970"/>
                      <a:pt x="12970" y="16711"/>
                      <a:pt x="8356" y="16711"/>
                    </a:cubicBezTo>
                    <a:cubicBezTo>
                      <a:pt x="3741" y="16711"/>
                      <a:pt x="0" y="12970"/>
                      <a:pt x="0" y="8356"/>
                    </a:cubicBezTo>
                    <a:cubicBezTo>
                      <a:pt x="0" y="3741"/>
                      <a:pt x="3741" y="0"/>
                      <a:pt x="8356" y="0"/>
                    </a:cubicBezTo>
                    <a:cubicBezTo>
                      <a:pt x="12970" y="0"/>
                      <a:pt x="16711" y="3741"/>
                      <a:pt x="16711" y="8356"/>
                    </a:cubicBezTo>
                    <a:close/>
                  </a:path>
                </a:pathLst>
              </a:custGeom>
              <a:noFill/>
              <a:ln w="31333" cap="rnd">
                <a:solidFill>
                  <a:srgbClr val="808AFF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图形 14"/>
              <p:cNvSpPr/>
              <p:nvPr/>
            </p:nvSpPr>
            <p:spPr>
              <a:xfrm>
                <a:off x="10534" y="6910"/>
                <a:ext cx="30" cy="30"/>
              </a:xfrm>
              <a:custGeom>
                <a:avLst/>
                <a:gdLst>
                  <a:gd name="connsiteX0" fmla="*/ 18800 w 18799"/>
                  <a:gd name="connsiteY0" fmla="*/ 9400 h 18799"/>
                  <a:gd name="connsiteX1" fmla="*/ 9400 w 18799"/>
                  <a:gd name="connsiteY1" fmla="*/ 18800 h 18799"/>
                  <a:gd name="connsiteX2" fmla="*/ 0 w 18799"/>
                  <a:gd name="connsiteY2" fmla="*/ 9400 h 18799"/>
                  <a:gd name="connsiteX3" fmla="*/ 9400 w 18799"/>
                  <a:gd name="connsiteY3" fmla="*/ 0 h 18799"/>
                  <a:gd name="connsiteX4" fmla="*/ 18800 w 18799"/>
                  <a:gd name="connsiteY4" fmla="*/ 9400 h 1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99" h="18799">
                    <a:moveTo>
                      <a:pt x="18800" y="9400"/>
                    </a:moveTo>
                    <a:cubicBezTo>
                      <a:pt x="18800" y="14591"/>
                      <a:pt x="14592" y="18800"/>
                      <a:pt x="9400" y="18800"/>
                    </a:cubicBezTo>
                    <a:cubicBezTo>
                      <a:pt x="4209" y="18800"/>
                      <a:pt x="0" y="14591"/>
                      <a:pt x="0" y="9400"/>
                    </a:cubicBezTo>
                    <a:cubicBezTo>
                      <a:pt x="0" y="4208"/>
                      <a:pt x="4209" y="0"/>
                      <a:pt x="9400" y="0"/>
                    </a:cubicBezTo>
                    <a:cubicBezTo>
                      <a:pt x="14592" y="0"/>
                      <a:pt x="18800" y="4208"/>
                      <a:pt x="18800" y="9400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图形 14"/>
              <p:cNvSpPr/>
              <p:nvPr/>
            </p:nvSpPr>
            <p:spPr>
              <a:xfrm>
                <a:off x="10218" y="3610"/>
                <a:ext cx="36" cy="36"/>
              </a:xfrm>
              <a:custGeom>
                <a:avLst/>
                <a:gdLst>
                  <a:gd name="connsiteX0" fmla="*/ 22978 w 22977"/>
                  <a:gd name="connsiteY0" fmla="*/ 11489 h 22977"/>
                  <a:gd name="connsiteX1" fmla="*/ 11489 w 22977"/>
                  <a:gd name="connsiteY1" fmla="*/ 22978 h 22977"/>
                  <a:gd name="connsiteX2" fmla="*/ 0 w 22977"/>
                  <a:gd name="connsiteY2" fmla="*/ 11489 h 22977"/>
                  <a:gd name="connsiteX3" fmla="*/ 11489 w 22977"/>
                  <a:gd name="connsiteY3" fmla="*/ 0 h 22977"/>
                  <a:gd name="connsiteX4" fmla="*/ 22978 w 22977"/>
                  <a:gd name="connsiteY4" fmla="*/ 11489 h 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77" h="22977">
                    <a:moveTo>
                      <a:pt x="22978" y="11489"/>
                    </a:moveTo>
                    <a:cubicBezTo>
                      <a:pt x="22978" y="17834"/>
                      <a:pt x="17834" y="22978"/>
                      <a:pt x="11489" y="22978"/>
                    </a:cubicBezTo>
                    <a:cubicBezTo>
                      <a:pt x="5144" y="22978"/>
                      <a:pt x="0" y="17834"/>
                      <a:pt x="0" y="11489"/>
                    </a:cubicBezTo>
                    <a:cubicBezTo>
                      <a:pt x="0" y="5144"/>
                      <a:pt x="5144" y="0"/>
                      <a:pt x="11489" y="0"/>
                    </a:cubicBezTo>
                    <a:cubicBezTo>
                      <a:pt x="17834" y="0"/>
                      <a:pt x="22978" y="5144"/>
                      <a:pt x="22978" y="11489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图形 14"/>
              <p:cNvSpPr/>
              <p:nvPr/>
            </p:nvSpPr>
            <p:spPr>
              <a:xfrm>
                <a:off x="7730" y="5388"/>
                <a:ext cx="33" cy="33"/>
              </a:xfrm>
              <a:custGeom>
                <a:avLst/>
                <a:gdLst>
                  <a:gd name="connsiteX0" fmla="*/ 20889 w 20888"/>
                  <a:gd name="connsiteY0" fmla="*/ 10444 h 20888"/>
                  <a:gd name="connsiteX1" fmla="*/ 10444 w 20888"/>
                  <a:gd name="connsiteY1" fmla="*/ 20889 h 20888"/>
                  <a:gd name="connsiteX2" fmla="*/ 0 w 20888"/>
                  <a:gd name="connsiteY2" fmla="*/ 10444 h 20888"/>
                  <a:gd name="connsiteX3" fmla="*/ 10444 w 20888"/>
                  <a:gd name="connsiteY3" fmla="*/ 0 h 20888"/>
                  <a:gd name="connsiteX4" fmla="*/ 20889 w 20888"/>
                  <a:gd name="connsiteY4" fmla="*/ 10444 h 2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8" h="20888">
                    <a:moveTo>
                      <a:pt x="20889" y="10444"/>
                    </a:moveTo>
                    <a:cubicBezTo>
                      <a:pt x="20889" y="16213"/>
                      <a:pt x="16213" y="20889"/>
                      <a:pt x="10444" y="20889"/>
                    </a:cubicBezTo>
                    <a:cubicBezTo>
                      <a:pt x="4676" y="20889"/>
                      <a:pt x="0" y="16213"/>
                      <a:pt x="0" y="10444"/>
                    </a:cubicBezTo>
                    <a:cubicBezTo>
                      <a:pt x="0" y="4676"/>
                      <a:pt x="4676" y="0"/>
                      <a:pt x="10444" y="0"/>
                    </a:cubicBezTo>
                    <a:cubicBezTo>
                      <a:pt x="16213" y="0"/>
                      <a:pt x="20889" y="4676"/>
                      <a:pt x="20889" y="10444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图形 14"/>
              <p:cNvSpPr/>
              <p:nvPr/>
            </p:nvSpPr>
            <p:spPr>
              <a:xfrm>
                <a:off x="10996" y="6486"/>
                <a:ext cx="49" cy="49"/>
              </a:xfrm>
              <a:custGeom>
                <a:avLst/>
                <a:gdLst>
                  <a:gd name="connsiteX0" fmla="*/ 31333 w 31333"/>
                  <a:gd name="connsiteY0" fmla="*/ 15667 h 31333"/>
                  <a:gd name="connsiteX1" fmla="*/ 15667 w 31333"/>
                  <a:gd name="connsiteY1" fmla="*/ 31333 h 31333"/>
                  <a:gd name="connsiteX2" fmla="*/ 0 w 31333"/>
                  <a:gd name="connsiteY2" fmla="*/ 15667 h 31333"/>
                  <a:gd name="connsiteX3" fmla="*/ 15667 w 31333"/>
                  <a:gd name="connsiteY3" fmla="*/ 0 h 31333"/>
                  <a:gd name="connsiteX4" fmla="*/ 31333 w 31333"/>
                  <a:gd name="connsiteY4" fmla="*/ 15667 h 3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3" h="31333">
                    <a:moveTo>
                      <a:pt x="31333" y="15667"/>
                    </a:moveTo>
                    <a:cubicBezTo>
                      <a:pt x="31333" y="24319"/>
                      <a:pt x="24319" y="31333"/>
                      <a:pt x="15667" y="31333"/>
                    </a:cubicBezTo>
                    <a:cubicBezTo>
                      <a:pt x="7014" y="31333"/>
                      <a:pt x="0" y="24319"/>
                      <a:pt x="0" y="15667"/>
                    </a:cubicBezTo>
                    <a:cubicBezTo>
                      <a:pt x="0" y="7014"/>
                      <a:pt x="7014" y="0"/>
                      <a:pt x="15667" y="0"/>
                    </a:cubicBezTo>
                    <a:cubicBezTo>
                      <a:pt x="24319" y="0"/>
                      <a:pt x="31333" y="7014"/>
                      <a:pt x="31333" y="15667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图形 14"/>
              <p:cNvSpPr/>
              <p:nvPr/>
            </p:nvSpPr>
            <p:spPr>
              <a:xfrm>
                <a:off x="11330" y="5841"/>
                <a:ext cx="53" cy="53"/>
              </a:xfrm>
              <a:custGeom>
                <a:avLst/>
                <a:gdLst>
                  <a:gd name="connsiteX0" fmla="*/ 33422 w 33422"/>
                  <a:gd name="connsiteY0" fmla="*/ 16711 h 33422"/>
                  <a:gd name="connsiteX1" fmla="*/ 16711 w 33422"/>
                  <a:gd name="connsiteY1" fmla="*/ 33422 h 33422"/>
                  <a:gd name="connsiteX2" fmla="*/ 0 w 33422"/>
                  <a:gd name="connsiteY2" fmla="*/ 16711 h 33422"/>
                  <a:gd name="connsiteX3" fmla="*/ 16711 w 33422"/>
                  <a:gd name="connsiteY3" fmla="*/ 0 h 33422"/>
                  <a:gd name="connsiteX4" fmla="*/ 33422 w 33422"/>
                  <a:gd name="connsiteY4" fmla="*/ 16711 h 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22" h="33422">
                    <a:moveTo>
                      <a:pt x="33422" y="16711"/>
                    </a:moveTo>
                    <a:cubicBezTo>
                      <a:pt x="33422" y="25940"/>
                      <a:pt x="25940" y="33422"/>
                      <a:pt x="16711" y="33422"/>
                    </a:cubicBezTo>
                    <a:cubicBezTo>
                      <a:pt x="7482" y="33422"/>
                      <a:pt x="0" y="25940"/>
                      <a:pt x="0" y="16711"/>
                    </a:cubicBezTo>
                    <a:cubicBezTo>
                      <a:pt x="0" y="7482"/>
                      <a:pt x="7482" y="0"/>
                      <a:pt x="16711" y="0"/>
                    </a:cubicBezTo>
                    <a:cubicBezTo>
                      <a:pt x="25940" y="0"/>
                      <a:pt x="33422" y="7482"/>
                      <a:pt x="33422" y="16711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图形 14"/>
              <p:cNvSpPr/>
              <p:nvPr/>
            </p:nvSpPr>
            <p:spPr>
              <a:xfrm>
                <a:off x="11398" y="5408"/>
                <a:ext cx="66" cy="66"/>
              </a:xfrm>
              <a:custGeom>
                <a:avLst/>
                <a:gdLst>
                  <a:gd name="connsiteX0" fmla="*/ 41778 w 41777"/>
                  <a:gd name="connsiteY0" fmla="*/ 20889 h 41777"/>
                  <a:gd name="connsiteX1" fmla="*/ 20889 w 41777"/>
                  <a:gd name="connsiteY1" fmla="*/ 41778 h 41777"/>
                  <a:gd name="connsiteX2" fmla="*/ 0 w 41777"/>
                  <a:gd name="connsiteY2" fmla="*/ 20889 h 41777"/>
                  <a:gd name="connsiteX3" fmla="*/ 20889 w 41777"/>
                  <a:gd name="connsiteY3" fmla="*/ 0 h 41777"/>
                  <a:gd name="connsiteX4" fmla="*/ 41778 w 41777"/>
                  <a:gd name="connsiteY4" fmla="*/ 20889 h 4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7" h="41777">
                    <a:moveTo>
                      <a:pt x="41778" y="20889"/>
                    </a:moveTo>
                    <a:cubicBezTo>
                      <a:pt x="41778" y="32425"/>
                      <a:pt x="32425" y="41778"/>
                      <a:pt x="20889" y="41778"/>
                    </a:cubicBezTo>
                    <a:cubicBezTo>
                      <a:pt x="9352" y="41778"/>
                      <a:pt x="0" y="32425"/>
                      <a:pt x="0" y="20889"/>
                    </a:cubicBezTo>
                    <a:cubicBezTo>
                      <a:pt x="0" y="9352"/>
                      <a:pt x="9352" y="0"/>
                      <a:pt x="20889" y="0"/>
                    </a:cubicBezTo>
                    <a:cubicBezTo>
                      <a:pt x="32425" y="0"/>
                      <a:pt x="41778" y="9352"/>
                      <a:pt x="41778" y="20889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图形 14"/>
              <p:cNvSpPr/>
              <p:nvPr/>
            </p:nvSpPr>
            <p:spPr>
              <a:xfrm>
                <a:off x="11399" y="5507"/>
                <a:ext cx="46" cy="46"/>
              </a:xfrm>
              <a:custGeom>
                <a:avLst/>
                <a:gdLst>
                  <a:gd name="connsiteX0" fmla="*/ 29244 w 29244"/>
                  <a:gd name="connsiteY0" fmla="*/ 14622 h 29244"/>
                  <a:gd name="connsiteX1" fmla="*/ 14622 w 29244"/>
                  <a:gd name="connsiteY1" fmla="*/ 29244 h 29244"/>
                  <a:gd name="connsiteX2" fmla="*/ 0 w 29244"/>
                  <a:gd name="connsiteY2" fmla="*/ 14622 h 29244"/>
                  <a:gd name="connsiteX3" fmla="*/ 14622 w 29244"/>
                  <a:gd name="connsiteY3" fmla="*/ 0 h 29244"/>
                  <a:gd name="connsiteX4" fmla="*/ 29244 w 29244"/>
                  <a:gd name="connsiteY4" fmla="*/ 14622 h 2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44" h="29244">
                    <a:moveTo>
                      <a:pt x="29244" y="14622"/>
                    </a:moveTo>
                    <a:cubicBezTo>
                      <a:pt x="29244" y="22698"/>
                      <a:pt x="22698" y="29244"/>
                      <a:pt x="14622" y="29244"/>
                    </a:cubicBezTo>
                    <a:cubicBezTo>
                      <a:pt x="6547" y="29244"/>
                      <a:pt x="0" y="22698"/>
                      <a:pt x="0" y="14622"/>
                    </a:cubicBezTo>
                    <a:cubicBezTo>
                      <a:pt x="0" y="6547"/>
                      <a:pt x="6547" y="0"/>
                      <a:pt x="14622" y="0"/>
                    </a:cubicBezTo>
                    <a:cubicBezTo>
                      <a:pt x="22698" y="0"/>
                      <a:pt x="29244" y="6547"/>
                      <a:pt x="29244" y="14622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图形 14"/>
              <p:cNvSpPr/>
              <p:nvPr/>
            </p:nvSpPr>
            <p:spPr>
              <a:xfrm>
                <a:off x="7738" y="5541"/>
                <a:ext cx="39" cy="39"/>
              </a:xfrm>
              <a:custGeom>
                <a:avLst/>
                <a:gdLst>
                  <a:gd name="connsiteX0" fmla="*/ 25067 w 25066"/>
                  <a:gd name="connsiteY0" fmla="*/ 12533 h 25066"/>
                  <a:gd name="connsiteX1" fmla="*/ 12533 w 25066"/>
                  <a:gd name="connsiteY1" fmla="*/ 25067 h 25066"/>
                  <a:gd name="connsiteX2" fmla="*/ 0 w 25066"/>
                  <a:gd name="connsiteY2" fmla="*/ 12533 h 25066"/>
                  <a:gd name="connsiteX3" fmla="*/ 12533 w 25066"/>
                  <a:gd name="connsiteY3" fmla="*/ 0 h 25066"/>
                  <a:gd name="connsiteX4" fmla="*/ 25067 w 25066"/>
                  <a:gd name="connsiteY4" fmla="*/ 12533 h 2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6" h="25066">
                    <a:moveTo>
                      <a:pt x="25067" y="12533"/>
                    </a:moveTo>
                    <a:cubicBezTo>
                      <a:pt x="25067" y="19455"/>
                      <a:pt x="19455" y="25067"/>
                      <a:pt x="12533" y="25067"/>
                    </a:cubicBezTo>
                    <a:cubicBezTo>
                      <a:pt x="5611" y="25067"/>
                      <a:pt x="0" y="19455"/>
                      <a:pt x="0" y="12533"/>
                    </a:cubicBezTo>
                    <a:cubicBezTo>
                      <a:pt x="0" y="5611"/>
                      <a:pt x="5611" y="0"/>
                      <a:pt x="12533" y="0"/>
                    </a:cubicBezTo>
                    <a:cubicBezTo>
                      <a:pt x="19455" y="0"/>
                      <a:pt x="25067" y="5611"/>
                      <a:pt x="25067" y="12533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图形 14"/>
              <p:cNvSpPr/>
              <p:nvPr/>
            </p:nvSpPr>
            <p:spPr>
              <a:xfrm>
                <a:off x="7768" y="5689"/>
                <a:ext cx="23" cy="23"/>
              </a:xfrm>
              <a:custGeom>
                <a:avLst/>
                <a:gdLst>
                  <a:gd name="connsiteX0" fmla="*/ 14622 w 14622"/>
                  <a:gd name="connsiteY0" fmla="*/ 7311 h 14622"/>
                  <a:gd name="connsiteX1" fmla="*/ 7311 w 14622"/>
                  <a:gd name="connsiteY1" fmla="*/ 14622 h 14622"/>
                  <a:gd name="connsiteX2" fmla="*/ 0 w 14622"/>
                  <a:gd name="connsiteY2" fmla="*/ 7311 h 14622"/>
                  <a:gd name="connsiteX3" fmla="*/ 7311 w 14622"/>
                  <a:gd name="connsiteY3" fmla="*/ 0 h 14622"/>
                  <a:gd name="connsiteX4" fmla="*/ 14622 w 14622"/>
                  <a:gd name="connsiteY4" fmla="*/ 7311 h 14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2" h="14622">
                    <a:moveTo>
                      <a:pt x="14622" y="7311"/>
                    </a:moveTo>
                    <a:cubicBezTo>
                      <a:pt x="14622" y="11349"/>
                      <a:pt x="11349" y="14622"/>
                      <a:pt x="7311" y="14622"/>
                    </a:cubicBezTo>
                    <a:cubicBezTo>
                      <a:pt x="3273" y="14622"/>
                      <a:pt x="0" y="11349"/>
                      <a:pt x="0" y="7311"/>
                    </a:cubicBezTo>
                    <a:cubicBezTo>
                      <a:pt x="0" y="3273"/>
                      <a:pt x="3273" y="0"/>
                      <a:pt x="7311" y="0"/>
                    </a:cubicBezTo>
                    <a:cubicBezTo>
                      <a:pt x="11349" y="0"/>
                      <a:pt x="14622" y="3273"/>
                      <a:pt x="14622" y="7311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图形 14"/>
              <p:cNvSpPr/>
              <p:nvPr/>
            </p:nvSpPr>
            <p:spPr>
              <a:xfrm>
                <a:off x="7820" y="5935"/>
                <a:ext cx="59" cy="59"/>
              </a:xfrm>
              <a:custGeom>
                <a:avLst/>
                <a:gdLst>
                  <a:gd name="connsiteX0" fmla="*/ 37600 w 37599"/>
                  <a:gd name="connsiteY0" fmla="*/ 18800 h 37599"/>
                  <a:gd name="connsiteX1" fmla="*/ 18800 w 37599"/>
                  <a:gd name="connsiteY1" fmla="*/ 37600 h 37599"/>
                  <a:gd name="connsiteX2" fmla="*/ 0 w 37599"/>
                  <a:gd name="connsiteY2" fmla="*/ 18800 h 37599"/>
                  <a:gd name="connsiteX3" fmla="*/ 18800 w 37599"/>
                  <a:gd name="connsiteY3" fmla="*/ 0 h 37599"/>
                  <a:gd name="connsiteX4" fmla="*/ 37600 w 37599"/>
                  <a:gd name="connsiteY4" fmla="*/ 18800 h 3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9" h="37599">
                    <a:moveTo>
                      <a:pt x="37600" y="18800"/>
                    </a:moveTo>
                    <a:cubicBezTo>
                      <a:pt x="37600" y="29183"/>
                      <a:pt x="29183" y="37600"/>
                      <a:pt x="18800" y="37600"/>
                    </a:cubicBezTo>
                    <a:cubicBezTo>
                      <a:pt x="8417" y="37600"/>
                      <a:pt x="0" y="29183"/>
                      <a:pt x="0" y="18800"/>
                    </a:cubicBezTo>
                    <a:cubicBezTo>
                      <a:pt x="0" y="8417"/>
                      <a:pt x="8417" y="0"/>
                      <a:pt x="18800" y="0"/>
                    </a:cubicBezTo>
                    <a:cubicBezTo>
                      <a:pt x="29183" y="0"/>
                      <a:pt x="37600" y="8417"/>
                      <a:pt x="37600" y="18800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图形 14"/>
              <p:cNvSpPr/>
              <p:nvPr/>
            </p:nvSpPr>
            <p:spPr>
              <a:xfrm>
                <a:off x="7865" y="6030"/>
                <a:ext cx="33" cy="33"/>
              </a:xfrm>
              <a:custGeom>
                <a:avLst/>
                <a:gdLst>
                  <a:gd name="connsiteX0" fmla="*/ 20889 w 20888"/>
                  <a:gd name="connsiteY0" fmla="*/ 10444 h 20888"/>
                  <a:gd name="connsiteX1" fmla="*/ 10444 w 20888"/>
                  <a:gd name="connsiteY1" fmla="*/ 20889 h 20888"/>
                  <a:gd name="connsiteX2" fmla="*/ 0 w 20888"/>
                  <a:gd name="connsiteY2" fmla="*/ 10444 h 20888"/>
                  <a:gd name="connsiteX3" fmla="*/ 10444 w 20888"/>
                  <a:gd name="connsiteY3" fmla="*/ 0 h 20888"/>
                  <a:gd name="connsiteX4" fmla="*/ 20889 w 20888"/>
                  <a:gd name="connsiteY4" fmla="*/ 10444 h 2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8" h="20888">
                    <a:moveTo>
                      <a:pt x="20889" y="10444"/>
                    </a:moveTo>
                    <a:cubicBezTo>
                      <a:pt x="20889" y="16213"/>
                      <a:pt x="16213" y="20889"/>
                      <a:pt x="10444" y="20889"/>
                    </a:cubicBezTo>
                    <a:cubicBezTo>
                      <a:pt x="4676" y="20889"/>
                      <a:pt x="0" y="16213"/>
                      <a:pt x="0" y="10444"/>
                    </a:cubicBezTo>
                    <a:cubicBezTo>
                      <a:pt x="0" y="4676"/>
                      <a:pt x="4676" y="0"/>
                      <a:pt x="10444" y="0"/>
                    </a:cubicBezTo>
                    <a:cubicBezTo>
                      <a:pt x="16213" y="0"/>
                      <a:pt x="20889" y="4676"/>
                      <a:pt x="20889" y="10444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8153" y="2857"/>
              <a:ext cx="3453" cy="412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zh-CN" sz="20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moves the author towards reader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target language-reader centered</a:t>
              </a:r>
              <a:endParaRPr lang="en-US" altLang="zh-CN" sz="20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  <a:p>
              <a:pPr algn="ctr"/>
              <a:endParaRPr lang="en-US" altLang="zh-CN" sz="2000" spc="2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 descr="7b0a202020202274657874626f78223a20227b5c2263617465676f72795f69645c223a31303333372c5c2269645c223a32303334323435327d220a7d0a"/>
          <p:cNvGrpSpPr/>
          <p:nvPr/>
        </p:nvGrpSpPr>
        <p:grpSpPr>
          <a:xfrm>
            <a:off x="5897880" y="1179830"/>
            <a:ext cx="4296445" cy="2813685"/>
            <a:chOff x="7487" y="3352"/>
            <a:chExt cx="4215" cy="4102"/>
          </a:xfrm>
        </p:grpSpPr>
        <p:grpSp>
          <p:nvGrpSpPr>
            <p:cNvPr id="43" name="组合 42"/>
            <p:cNvGrpSpPr/>
            <p:nvPr/>
          </p:nvGrpSpPr>
          <p:grpSpPr>
            <a:xfrm>
              <a:off x="7487" y="3352"/>
              <a:ext cx="4215" cy="4102"/>
              <a:chOff x="7487" y="3352"/>
              <a:chExt cx="4215" cy="4102"/>
            </a:xfrm>
          </p:grpSpPr>
          <p:sp>
            <p:nvSpPr>
              <p:cNvPr id="44" name="图形 14"/>
              <p:cNvSpPr/>
              <p:nvPr/>
            </p:nvSpPr>
            <p:spPr>
              <a:xfrm>
                <a:off x="7746" y="3510"/>
                <a:ext cx="3684" cy="3684"/>
              </a:xfrm>
              <a:custGeom>
                <a:avLst/>
                <a:gdLst>
                  <a:gd name="connsiteX0" fmla="*/ 2339548 w 2339547"/>
                  <a:gd name="connsiteY0" fmla="*/ 1169774 h 2339547"/>
                  <a:gd name="connsiteX1" fmla="*/ 1169774 w 2339547"/>
                  <a:gd name="connsiteY1" fmla="*/ 2339547 h 2339547"/>
                  <a:gd name="connsiteX2" fmla="*/ 0 w 2339547"/>
                  <a:gd name="connsiteY2" fmla="*/ 1169774 h 2339547"/>
                  <a:gd name="connsiteX3" fmla="*/ 1169774 w 2339547"/>
                  <a:gd name="connsiteY3" fmla="*/ 0 h 2339547"/>
                  <a:gd name="connsiteX4" fmla="*/ 2339548 w 2339547"/>
                  <a:gd name="connsiteY4" fmla="*/ 1169774 h 233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9547" h="2339547">
                    <a:moveTo>
                      <a:pt x="2339548" y="1169774"/>
                    </a:moveTo>
                    <a:cubicBezTo>
                      <a:pt x="2339548" y="1815822"/>
                      <a:pt x="1815822" y="2339547"/>
                      <a:pt x="1169774" y="2339547"/>
                    </a:cubicBezTo>
                    <a:cubicBezTo>
                      <a:pt x="523726" y="2339547"/>
                      <a:pt x="0" y="1815822"/>
                      <a:pt x="0" y="1169774"/>
                    </a:cubicBezTo>
                    <a:cubicBezTo>
                      <a:pt x="0" y="523726"/>
                      <a:pt x="523726" y="0"/>
                      <a:pt x="1169774" y="0"/>
                    </a:cubicBezTo>
                    <a:cubicBezTo>
                      <a:pt x="1815822" y="0"/>
                      <a:pt x="2339548" y="523726"/>
                      <a:pt x="2339548" y="1169774"/>
                    </a:cubicBezTo>
                    <a:close/>
                  </a:path>
                </a:pathLst>
              </a:custGeom>
              <a:solidFill>
                <a:srgbClr val="FFDEDE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图形 14"/>
              <p:cNvSpPr/>
              <p:nvPr/>
            </p:nvSpPr>
            <p:spPr>
              <a:xfrm>
                <a:off x="7597" y="3842"/>
                <a:ext cx="3239" cy="3500"/>
              </a:xfrm>
              <a:custGeom>
                <a:avLst/>
                <a:gdLst>
                  <a:gd name="connsiteX0" fmla="*/ 2056509 w 2056508"/>
                  <a:gd name="connsiteY0" fmla="*/ 1942660 h 2222569"/>
                  <a:gd name="connsiteX1" fmla="*/ 1263778 w 2056508"/>
                  <a:gd name="connsiteY1" fmla="*/ 2222570 h 2222569"/>
                  <a:gd name="connsiteX2" fmla="*/ 5 w 2056508"/>
                  <a:gd name="connsiteY2" fmla="*/ 958797 h 2222569"/>
                  <a:gd name="connsiteX3" fmla="*/ 440759 w 2056508"/>
                  <a:gd name="connsiteY3" fmla="*/ 0 h 22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6508" h="2222569">
                    <a:moveTo>
                      <a:pt x="2056509" y="1942660"/>
                    </a:moveTo>
                    <a:cubicBezTo>
                      <a:pt x="1839265" y="2118126"/>
                      <a:pt x="1563533" y="2222570"/>
                      <a:pt x="1263778" y="2222570"/>
                    </a:cubicBezTo>
                    <a:cubicBezTo>
                      <a:pt x="566092" y="2222570"/>
                      <a:pt x="5" y="1656483"/>
                      <a:pt x="5" y="958797"/>
                    </a:cubicBezTo>
                    <a:cubicBezTo>
                      <a:pt x="-1040" y="575487"/>
                      <a:pt x="170249" y="231866"/>
                      <a:pt x="440759" y="0"/>
                    </a:cubicBezTo>
                  </a:path>
                </a:pathLst>
              </a:custGeom>
              <a:noFill/>
              <a:ln w="31333" cap="rnd">
                <a:solidFill>
                  <a:srgbClr val="808AFF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图形 14"/>
              <p:cNvSpPr/>
              <p:nvPr/>
            </p:nvSpPr>
            <p:spPr>
              <a:xfrm>
                <a:off x="8523" y="3362"/>
                <a:ext cx="3053" cy="3434"/>
              </a:xfrm>
              <a:custGeom>
                <a:avLst/>
                <a:gdLst>
                  <a:gd name="connsiteX0" fmla="*/ 0 w 1938482"/>
                  <a:gd name="connsiteY0" fmla="*/ 195310 h 2180791"/>
                  <a:gd name="connsiteX1" fmla="*/ 674709 w 1938482"/>
                  <a:gd name="connsiteY1" fmla="*/ 0 h 2180791"/>
                  <a:gd name="connsiteX2" fmla="*/ 1938482 w 1938482"/>
                  <a:gd name="connsiteY2" fmla="*/ 1263773 h 2180791"/>
                  <a:gd name="connsiteX3" fmla="*/ 1544728 w 1938482"/>
                  <a:gd name="connsiteY3" fmla="*/ 2180792 h 218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8482" h="2180791">
                    <a:moveTo>
                      <a:pt x="0" y="195310"/>
                    </a:moveTo>
                    <a:cubicBezTo>
                      <a:pt x="195310" y="72066"/>
                      <a:pt x="427176" y="0"/>
                      <a:pt x="674709" y="0"/>
                    </a:cubicBezTo>
                    <a:cubicBezTo>
                      <a:pt x="1372395" y="0"/>
                      <a:pt x="1938482" y="566087"/>
                      <a:pt x="1938482" y="1263773"/>
                    </a:cubicBezTo>
                    <a:cubicBezTo>
                      <a:pt x="1938482" y="1625150"/>
                      <a:pt x="1787039" y="1949971"/>
                      <a:pt x="1544728" y="2180792"/>
                    </a:cubicBezTo>
                  </a:path>
                </a:pathLst>
              </a:custGeom>
              <a:noFill/>
              <a:ln w="31333" cap="rnd">
                <a:solidFill>
                  <a:srgbClr val="808AFF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图形 14"/>
              <p:cNvSpPr/>
              <p:nvPr/>
            </p:nvSpPr>
            <p:spPr>
              <a:xfrm>
                <a:off x="8422" y="3578"/>
                <a:ext cx="191" cy="191"/>
              </a:xfrm>
              <a:custGeom>
                <a:avLst/>
                <a:gdLst>
                  <a:gd name="connsiteX0" fmla="*/ 121155 w 121155"/>
                  <a:gd name="connsiteY0" fmla="*/ 60578 h 121155"/>
                  <a:gd name="connsiteX1" fmla="*/ 60578 w 121155"/>
                  <a:gd name="connsiteY1" fmla="*/ 121155 h 121155"/>
                  <a:gd name="connsiteX2" fmla="*/ 0 w 121155"/>
                  <a:gd name="connsiteY2" fmla="*/ 60578 h 121155"/>
                  <a:gd name="connsiteX3" fmla="*/ 60578 w 121155"/>
                  <a:gd name="connsiteY3" fmla="*/ 0 h 121155"/>
                  <a:gd name="connsiteX4" fmla="*/ 121155 w 121155"/>
                  <a:gd name="connsiteY4" fmla="*/ 60578 h 12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155" h="121155">
                    <a:moveTo>
                      <a:pt x="121155" y="60578"/>
                    </a:moveTo>
                    <a:cubicBezTo>
                      <a:pt x="121155" y="94034"/>
                      <a:pt x="94034" y="121155"/>
                      <a:pt x="60578" y="121155"/>
                    </a:cubicBezTo>
                    <a:cubicBezTo>
                      <a:pt x="27122" y="121155"/>
                      <a:pt x="0" y="94034"/>
                      <a:pt x="0" y="60578"/>
                    </a:cubicBezTo>
                    <a:cubicBezTo>
                      <a:pt x="0" y="27122"/>
                      <a:pt x="27122" y="0"/>
                      <a:pt x="60578" y="0"/>
                    </a:cubicBezTo>
                    <a:cubicBezTo>
                      <a:pt x="94034" y="0"/>
                      <a:pt x="121155" y="27122"/>
                      <a:pt x="121155" y="60578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图形 14"/>
              <p:cNvSpPr/>
              <p:nvPr/>
            </p:nvSpPr>
            <p:spPr>
              <a:xfrm>
                <a:off x="10797" y="6844"/>
                <a:ext cx="99" cy="99"/>
              </a:xfrm>
              <a:custGeom>
                <a:avLst/>
                <a:gdLst>
                  <a:gd name="connsiteX0" fmla="*/ 62666 w 62666"/>
                  <a:gd name="connsiteY0" fmla="*/ 31333 h 62666"/>
                  <a:gd name="connsiteX1" fmla="*/ 31333 w 62666"/>
                  <a:gd name="connsiteY1" fmla="*/ 62666 h 62666"/>
                  <a:gd name="connsiteX2" fmla="*/ 0 w 62666"/>
                  <a:gd name="connsiteY2" fmla="*/ 31333 h 62666"/>
                  <a:gd name="connsiteX3" fmla="*/ 31333 w 62666"/>
                  <a:gd name="connsiteY3" fmla="*/ 0 h 62666"/>
                  <a:gd name="connsiteX4" fmla="*/ 62666 w 62666"/>
                  <a:gd name="connsiteY4" fmla="*/ 31333 h 6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6" h="62666">
                    <a:moveTo>
                      <a:pt x="62666" y="31333"/>
                    </a:moveTo>
                    <a:cubicBezTo>
                      <a:pt x="62666" y="48638"/>
                      <a:pt x="48638" y="62666"/>
                      <a:pt x="31333" y="62666"/>
                    </a:cubicBezTo>
                    <a:cubicBezTo>
                      <a:pt x="14028" y="62666"/>
                      <a:pt x="0" y="48638"/>
                      <a:pt x="0" y="31333"/>
                    </a:cubicBezTo>
                    <a:cubicBezTo>
                      <a:pt x="0" y="14028"/>
                      <a:pt x="14028" y="0"/>
                      <a:pt x="31333" y="0"/>
                    </a:cubicBezTo>
                    <a:cubicBezTo>
                      <a:pt x="48638" y="0"/>
                      <a:pt x="62666" y="14028"/>
                      <a:pt x="62666" y="31333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49" name="图形 14"/>
              <p:cNvGrpSpPr/>
              <p:nvPr/>
            </p:nvGrpSpPr>
            <p:grpSpPr>
              <a:xfrm>
                <a:off x="8317" y="3655"/>
                <a:ext cx="3113" cy="3541"/>
                <a:chOff x="5281336" y="2320848"/>
                <a:chExt cx="1977126" cy="2248680"/>
              </a:xfrm>
              <a:noFill/>
            </p:grpSpPr>
            <p:sp>
              <p:nvSpPr>
                <p:cNvPr id="50" name="图形 14"/>
                <p:cNvSpPr/>
                <p:nvPr/>
              </p:nvSpPr>
              <p:spPr>
                <a:xfrm>
                  <a:off x="5281336" y="4245752"/>
                  <a:ext cx="1359862" cy="323776"/>
                </a:xfrm>
                <a:custGeom>
                  <a:avLst/>
                  <a:gdLst>
                    <a:gd name="connsiteX0" fmla="*/ 1359862 w 1359862"/>
                    <a:gd name="connsiteY0" fmla="*/ 184866 h 323776"/>
                    <a:gd name="connsiteX1" fmla="*/ 807353 w 1359862"/>
                    <a:gd name="connsiteY1" fmla="*/ 323777 h 323776"/>
                    <a:gd name="connsiteX2" fmla="*/ 0 w 1359862"/>
                    <a:gd name="connsiteY2" fmla="*/ 0 h 323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9862" h="323776">
                      <a:moveTo>
                        <a:pt x="1359862" y="184866"/>
                      </a:moveTo>
                      <a:cubicBezTo>
                        <a:pt x="1194840" y="273643"/>
                        <a:pt x="1006841" y="323777"/>
                        <a:pt x="807353" y="323777"/>
                      </a:cubicBezTo>
                      <a:cubicBezTo>
                        <a:pt x="494021" y="323777"/>
                        <a:pt x="209933" y="200533"/>
                        <a:pt x="0" y="0"/>
                      </a:cubicBezTo>
                    </a:path>
                  </a:pathLst>
                </a:custGeom>
                <a:noFill/>
                <a:ln w="20889" cap="rnd">
                  <a:solidFill>
                    <a:srgbClr val="B46EFF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1" name="图形 14"/>
                <p:cNvSpPr/>
                <p:nvPr/>
              </p:nvSpPr>
              <p:spPr>
                <a:xfrm>
                  <a:off x="6544065" y="2320848"/>
                  <a:ext cx="714397" cy="1077862"/>
                </a:xfrm>
                <a:custGeom>
                  <a:avLst/>
                  <a:gdLst>
                    <a:gd name="connsiteX0" fmla="*/ 0 w 714397"/>
                    <a:gd name="connsiteY0" fmla="*/ 0 h 1077862"/>
                    <a:gd name="connsiteX1" fmla="*/ 480443 w 714397"/>
                    <a:gd name="connsiteY1" fmla="*/ 374954 h 1077862"/>
                    <a:gd name="connsiteX2" fmla="*/ 714398 w 714397"/>
                    <a:gd name="connsiteY2" fmla="*/ 1077863 h 107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397" h="1077862">
                      <a:moveTo>
                        <a:pt x="0" y="0"/>
                      </a:moveTo>
                      <a:cubicBezTo>
                        <a:pt x="191133" y="81466"/>
                        <a:pt x="357199" y="210977"/>
                        <a:pt x="480443" y="374954"/>
                      </a:cubicBezTo>
                      <a:cubicBezTo>
                        <a:pt x="627709" y="570265"/>
                        <a:pt x="714398" y="813619"/>
                        <a:pt x="714398" y="1077863"/>
                      </a:cubicBezTo>
                    </a:path>
                  </a:pathLst>
                </a:custGeom>
                <a:noFill/>
                <a:ln w="20889" cap="rnd">
                  <a:solidFill>
                    <a:srgbClr val="B46EFF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52" name="图形 14"/>
              <p:cNvGrpSpPr/>
              <p:nvPr/>
            </p:nvGrpSpPr>
            <p:grpSpPr>
              <a:xfrm>
                <a:off x="7487" y="3352"/>
                <a:ext cx="4204" cy="4102"/>
                <a:chOff x="4754059" y="2128671"/>
                <a:chExt cx="2669424" cy="2605031"/>
              </a:xfrm>
              <a:noFill/>
            </p:grpSpPr>
            <p:sp>
              <p:nvSpPr>
                <p:cNvPr id="53" name="图形 14"/>
                <p:cNvSpPr/>
                <p:nvPr/>
              </p:nvSpPr>
              <p:spPr>
                <a:xfrm>
                  <a:off x="5127803" y="4325130"/>
                  <a:ext cx="1886260" cy="408572"/>
                </a:xfrm>
                <a:custGeom>
                  <a:avLst/>
                  <a:gdLst>
                    <a:gd name="connsiteX0" fmla="*/ 1886260 w 1886260"/>
                    <a:gd name="connsiteY0" fmla="*/ 35511 h 408572"/>
                    <a:gd name="connsiteX1" fmla="*/ 1093530 w 1886260"/>
                    <a:gd name="connsiteY1" fmla="*/ 402110 h 408572"/>
                    <a:gd name="connsiteX2" fmla="*/ 0 w 1886260"/>
                    <a:gd name="connsiteY2" fmla="*/ 0 h 40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260" h="408572">
                      <a:moveTo>
                        <a:pt x="1886260" y="35511"/>
                      </a:moveTo>
                      <a:cubicBezTo>
                        <a:pt x="1661706" y="251710"/>
                        <a:pt x="1380751" y="373910"/>
                        <a:pt x="1093530" y="402110"/>
                      </a:cubicBezTo>
                      <a:cubicBezTo>
                        <a:pt x="700820" y="440754"/>
                        <a:pt x="294532" y="306021"/>
                        <a:pt x="0" y="0"/>
                      </a:cubicBezTo>
                    </a:path>
                  </a:pathLst>
                </a:custGeom>
                <a:noFill/>
                <a:ln w="20889" cap="rnd">
                  <a:solidFill>
                    <a:srgbClr val="FFA8A8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4" name="图形 14"/>
                <p:cNvSpPr/>
                <p:nvPr/>
              </p:nvSpPr>
              <p:spPr>
                <a:xfrm>
                  <a:off x="6498109" y="2128671"/>
                  <a:ext cx="925374" cy="1263773"/>
                </a:xfrm>
                <a:custGeom>
                  <a:avLst/>
                  <a:gdLst>
                    <a:gd name="connsiteX0" fmla="*/ 0 w 925374"/>
                    <a:gd name="connsiteY0" fmla="*/ 0 h 1263773"/>
                    <a:gd name="connsiteX1" fmla="*/ 551465 w 925374"/>
                    <a:gd name="connsiteY1" fmla="*/ 344665 h 1263773"/>
                    <a:gd name="connsiteX2" fmla="*/ 925375 w 925374"/>
                    <a:gd name="connsiteY2" fmla="*/ 1263773 h 12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5374" h="1263773">
                      <a:moveTo>
                        <a:pt x="0" y="0"/>
                      </a:moveTo>
                      <a:cubicBezTo>
                        <a:pt x="202621" y="64755"/>
                        <a:pt x="393754" y="180688"/>
                        <a:pt x="551465" y="344665"/>
                      </a:cubicBezTo>
                      <a:cubicBezTo>
                        <a:pt x="798997" y="601598"/>
                        <a:pt x="923286" y="932686"/>
                        <a:pt x="925375" y="1263773"/>
                      </a:cubicBezTo>
                    </a:path>
                  </a:pathLst>
                </a:custGeom>
                <a:noFill/>
                <a:ln w="20889" cap="rnd">
                  <a:solidFill>
                    <a:srgbClr val="FFA8A8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5" name="图形 14"/>
                <p:cNvSpPr/>
                <p:nvPr/>
              </p:nvSpPr>
              <p:spPr>
                <a:xfrm>
                  <a:off x="4754059" y="2437825"/>
                  <a:ext cx="408209" cy="1440283"/>
                </a:xfrm>
                <a:custGeom>
                  <a:avLst/>
                  <a:gdLst>
                    <a:gd name="connsiteX0" fmla="*/ 88611 w 408209"/>
                    <a:gd name="connsiteY0" fmla="*/ 1440284 h 1440283"/>
                    <a:gd name="connsiteX1" fmla="*/ 16544 w 408209"/>
                    <a:gd name="connsiteY1" fmla="*/ 748864 h 1440283"/>
                    <a:gd name="connsiteX2" fmla="*/ 408210 w 408209"/>
                    <a:gd name="connsiteY2" fmla="*/ 0 h 144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209" h="1440283">
                      <a:moveTo>
                        <a:pt x="88611" y="1440284"/>
                      </a:moveTo>
                      <a:cubicBezTo>
                        <a:pt x="4011" y="1218862"/>
                        <a:pt x="-20011" y="979685"/>
                        <a:pt x="16544" y="748864"/>
                      </a:cubicBezTo>
                      <a:cubicBezTo>
                        <a:pt x="60411" y="473132"/>
                        <a:pt x="192011" y="208888"/>
                        <a:pt x="408210" y="0"/>
                      </a:cubicBezTo>
                    </a:path>
                  </a:pathLst>
                </a:custGeom>
                <a:noFill/>
                <a:ln w="20889" cap="rnd">
                  <a:solidFill>
                    <a:srgbClr val="FFA8A8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56" name="图形 14"/>
              <p:cNvSpPr/>
              <p:nvPr/>
            </p:nvSpPr>
            <p:spPr>
              <a:xfrm>
                <a:off x="11082" y="6795"/>
                <a:ext cx="33" cy="33"/>
              </a:xfrm>
              <a:custGeom>
                <a:avLst/>
                <a:gdLst>
                  <a:gd name="connsiteX0" fmla="*/ 20889 w 20888"/>
                  <a:gd name="connsiteY0" fmla="*/ 10444 h 20888"/>
                  <a:gd name="connsiteX1" fmla="*/ 10444 w 20888"/>
                  <a:gd name="connsiteY1" fmla="*/ 20889 h 20888"/>
                  <a:gd name="connsiteX2" fmla="*/ 0 w 20888"/>
                  <a:gd name="connsiteY2" fmla="*/ 10444 h 20888"/>
                  <a:gd name="connsiteX3" fmla="*/ 10444 w 20888"/>
                  <a:gd name="connsiteY3" fmla="*/ 0 h 20888"/>
                  <a:gd name="connsiteX4" fmla="*/ 20889 w 20888"/>
                  <a:gd name="connsiteY4" fmla="*/ 10444 h 2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8" h="20888">
                    <a:moveTo>
                      <a:pt x="20889" y="10444"/>
                    </a:moveTo>
                    <a:cubicBezTo>
                      <a:pt x="20889" y="16213"/>
                      <a:pt x="16213" y="20889"/>
                      <a:pt x="10444" y="20889"/>
                    </a:cubicBezTo>
                    <a:cubicBezTo>
                      <a:pt x="4676" y="20889"/>
                      <a:pt x="0" y="16213"/>
                      <a:pt x="0" y="10444"/>
                    </a:cubicBezTo>
                    <a:cubicBezTo>
                      <a:pt x="0" y="4676"/>
                      <a:pt x="4676" y="0"/>
                      <a:pt x="10444" y="0"/>
                    </a:cubicBezTo>
                    <a:cubicBezTo>
                      <a:pt x="16213" y="0"/>
                      <a:pt x="20889" y="4676"/>
                      <a:pt x="20889" y="10444"/>
                    </a:cubicBezTo>
                    <a:close/>
                  </a:path>
                </a:pathLst>
              </a:custGeom>
              <a:solidFill>
                <a:srgbClr val="FFDEDE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图形 14"/>
              <p:cNvSpPr/>
              <p:nvPr/>
            </p:nvSpPr>
            <p:spPr>
              <a:xfrm>
                <a:off x="7940" y="6675"/>
                <a:ext cx="82" cy="82"/>
              </a:xfrm>
              <a:custGeom>
                <a:avLst/>
                <a:gdLst>
                  <a:gd name="connsiteX0" fmla="*/ 52222 w 52222"/>
                  <a:gd name="connsiteY0" fmla="*/ 26111 h 52222"/>
                  <a:gd name="connsiteX1" fmla="*/ 26111 w 52222"/>
                  <a:gd name="connsiteY1" fmla="*/ 52222 h 52222"/>
                  <a:gd name="connsiteX2" fmla="*/ 0 w 52222"/>
                  <a:gd name="connsiteY2" fmla="*/ 26111 h 52222"/>
                  <a:gd name="connsiteX3" fmla="*/ 26111 w 52222"/>
                  <a:gd name="connsiteY3" fmla="*/ 0 h 52222"/>
                  <a:gd name="connsiteX4" fmla="*/ 52222 w 52222"/>
                  <a:gd name="connsiteY4" fmla="*/ 26111 h 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22" h="52222">
                    <a:moveTo>
                      <a:pt x="52222" y="26111"/>
                    </a:moveTo>
                    <a:cubicBezTo>
                      <a:pt x="52222" y="40532"/>
                      <a:pt x="40532" y="52222"/>
                      <a:pt x="26111" y="52222"/>
                    </a:cubicBezTo>
                    <a:cubicBezTo>
                      <a:pt x="11690" y="52222"/>
                      <a:pt x="0" y="40532"/>
                      <a:pt x="0" y="26111"/>
                    </a:cubicBezTo>
                    <a:cubicBezTo>
                      <a:pt x="0" y="11690"/>
                      <a:pt x="11690" y="0"/>
                      <a:pt x="26111" y="0"/>
                    </a:cubicBezTo>
                    <a:cubicBezTo>
                      <a:pt x="40532" y="0"/>
                      <a:pt x="52222" y="11690"/>
                      <a:pt x="52222" y="26111"/>
                    </a:cubicBezTo>
                    <a:close/>
                  </a:path>
                </a:pathLst>
              </a:custGeom>
              <a:solidFill>
                <a:srgbClr val="FFDEDE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图形 14"/>
              <p:cNvSpPr/>
              <p:nvPr/>
            </p:nvSpPr>
            <p:spPr>
              <a:xfrm>
                <a:off x="11676" y="5393"/>
                <a:ext cx="26" cy="26"/>
              </a:xfrm>
              <a:custGeom>
                <a:avLst/>
                <a:gdLst>
                  <a:gd name="connsiteX0" fmla="*/ 16711 w 16711"/>
                  <a:gd name="connsiteY0" fmla="*/ 8356 h 16711"/>
                  <a:gd name="connsiteX1" fmla="*/ 8356 w 16711"/>
                  <a:gd name="connsiteY1" fmla="*/ 16711 h 16711"/>
                  <a:gd name="connsiteX2" fmla="*/ 0 w 16711"/>
                  <a:gd name="connsiteY2" fmla="*/ 8356 h 16711"/>
                  <a:gd name="connsiteX3" fmla="*/ 8356 w 16711"/>
                  <a:gd name="connsiteY3" fmla="*/ 0 h 16711"/>
                  <a:gd name="connsiteX4" fmla="*/ 16711 w 16711"/>
                  <a:gd name="connsiteY4" fmla="*/ 8356 h 1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1" h="16711">
                    <a:moveTo>
                      <a:pt x="16711" y="8356"/>
                    </a:moveTo>
                    <a:cubicBezTo>
                      <a:pt x="16711" y="12970"/>
                      <a:pt x="12970" y="16711"/>
                      <a:pt x="8356" y="16711"/>
                    </a:cubicBezTo>
                    <a:cubicBezTo>
                      <a:pt x="3741" y="16711"/>
                      <a:pt x="0" y="12970"/>
                      <a:pt x="0" y="8356"/>
                    </a:cubicBezTo>
                    <a:cubicBezTo>
                      <a:pt x="0" y="3741"/>
                      <a:pt x="3741" y="0"/>
                      <a:pt x="8356" y="0"/>
                    </a:cubicBezTo>
                    <a:cubicBezTo>
                      <a:pt x="12970" y="0"/>
                      <a:pt x="16711" y="3741"/>
                      <a:pt x="16711" y="8356"/>
                    </a:cubicBezTo>
                    <a:close/>
                  </a:path>
                </a:pathLst>
              </a:custGeom>
              <a:noFill/>
              <a:ln w="31333" cap="rnd">
                <a:solidFill>
                  <a:srgbClr val="808AFF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图形 14"/>
              <p:cNvSpPr/>
              <p:nvPr/>
            </p:nvSpPr>
            <p:spPr>
              <a:xfrm>
                <a:off x="10534" y="6910"/>
                <a:ext cx="30" cy="30"/>
              </a:xfrm>
              <a:custGeom>
                <a:avLst/>
                <a:gdLst>
                  <a:gd name="connsiteX0" fmla="*/ 18800 w 18799"/>
                  <a:gd name="connsiteY0" fmla="*/ 9400 h 18799"/>
                  <a:gd name="connsiteX1" fmla="*/ 9400 w 18799"/>
                  <a:gd name="connsiteY1" fmla="*/ 18800 h 18799"/>
                  <a:gd name="connsiteX2" fmla="*/ 0 w 18799"/>
                  <a:gd name="connsiteY2" fmla="*/ 9400 h 18799"/>
                  <a:gd name="connsiteX3" fmla="*/ 9400 w 18799"/>
                  <a:gd name="connsiteY3" fmla="*/ 0 h 18799"/>
                  <a:gd name="connsiteX4" fmla="*/ 18800 w 18799"/>
                  <a:gd name="connsiteY4" fmla="*/ 9400 h 1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99" h="18799">
                    <a:moveTo>
                      <a:pt x="18800" y="9400"/>
                    </a:moveTo>
                    <a:cubicBezTo>
                      <a:pt x="18800" y="14591"/>
                      <a:pt x="14592" y="18800"/>
                      <a:pt x="9400" y="18800"/>
                    </a:cubicBezTo>
                    <a:cubicBezTo>
                      <a:pt x="4209" y="18800"/>
                      <a:pt x="0" y="14591"/>
                      <a:pt x="0" y="9400"/>
                    </a:cubicBezTo>
                    <a:cubicBezTo>
                      <a:pt x="0" y="4208"/>
                      <a:pt x="4209" y="0"/>
                      <a:pt x="9400" y="0"/>
                    </a:cubicBezTo>
                    <a:cubicBezTo>
                      <a:pt x="14592" y="0"/>
                      <a:pt x="18800" y="4208"/>
                      <a:pt x="18800" y="9400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图形 14"/>
              <p:cNvSpPr/>
              <p:nvPr/>
            </p:nvSpPr>
            <p:spPr>
              <a:xfrm>
                <a:off x="10218" y="3610"/>
                <a:ext cx="36" cy="36"/>
              </a:xfrm>
              <a:custGeom>
                <a:avLst/>
                <a:gdLst>
                  <a:gd name="connsiteX0" fmla="*/ 22978 w 22977"/>
                  <a:gd name="connsiteY0" fmla="*/ 11489 h 22977"/>
                  <a:gd name="connsiteX1" fmla="*/ 11489 w 22977"/>
                  <a:gd name="connsiteY1" fmla="*/ 22978 h 22977"/>
                  <a:gd name="connsiteX2" fmla="*/ 0 w 22977"/>
                  <a:gd name="connsiteY2" fmla="*/ 11489 h 22977"/>
                  <a:gd name="connsiteX3" fmla="*/ 11489 w 22977"/>
                  <a:gd name="connsiteY3" fmla="*/ 0 h 22977"/>
                  <a:gd name="connsiteX4" fmla="*/ 22978 w 22977"/>
                  <a:gd name="connsiteY4" fmla="*/ 11489 h 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77" h="22977">
                    <a:moveTo>
                      <a:pt x="22978" y="11489"/>
                    </a:moveTo>
                    <a:cubicBezTo>
                      <a:pt x="22978" y="17834"/>
                      <a:pt x="17834" y="22978"/>
                      <a:pt x="11489" y="22978"/>
                    </a:cubicBezTo>
                    <a:cubicBezTo>
                      <a:pt x="5144" y="22978"/>
                      <a:pt x="0" y="17834"/>
                      <a:pt x="0" y="11489"/>
                    </a:cubicBezTo>
                    <a:cubicBezTo>
                      <a:pt x="0" y="5144"/>
                      <a:pt x="5144" y="0"/>
                      <a:pt x="11489" y="0"/>
                    </a:cubicBezTo>
                    <a:cubicBezTo>
                      <a:pt x="17834" y="0"/>
                      <a:pt x="22978" y="5144"/>
                      <a:pt x="22978" y="11489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图形 14"/>
              <p:cNvSpPr/>
              <p:nvPr/>
            </p:nvSpPr>
            <p:spPr>
              <a:xfrm>
                <a:off x="7730" y="5388"/>
                <a:ext cx="33" cy="33"/>
              </a:xfrm>
              <a:custGeom>
                <a:avLst/>
                <a:gdLst>
                  <a:gd name="connsiteX0" fmla="*/ 20889 w 20888"/>
                  <a:gd name="connsiteY0" fmla="*/ 10444 h 20888"/>
                  <a:gd name="connsiteX1" fmla="*/ 10444 w 20888"/>
                  <a:gd name="connsiteY1" fmla="*/ 20889 h 20888"/>
                  <a:gd name="connsiteX2" fmla="*/ 0 w 20888"/>
                  <a:gd name="connsiteY2" fmla="*/ 10444 h 20888"/>
                  <a:gd name="connsiteX3" fmla="*/ 10444 w 20888"/>
                  <a:gd name="connsiteY3" fmla="*/ 0 h 20888"/>
                  <a:gd name="connsiteX4" fmla="*/ 20889 w 20888"/>
                  <a:gd name="connsiteY4" fmla="*/ 10444 h 2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8" h="20888">
                    <a:moveTo>
                      <a:pt x="20889" y="10444"/>
                    </a:moveTo>
                    <a:cubicBezTo>
                      <a:pt x="20889" y="16213"/>
                      <a:pt x="16213" y="20889"/>
                      <a:pt x="10444" y="20889"/>
                    </a:cubicBezTo>
                    <a:cubicBezTo>
                      <a:pt x="4676" y="20889"/>
                      <a:pt x="0" y="16213"/>
                      <a:pt x="0" y="10444"/>
                    </a:cubicBezTo>
                    <a:cubicBezTo>
                      <a:pt x="0" y="4676"/>
                      <a:pt x="4676" y="0"/>
                      <a:pt x="10444" y="0"/>
                    </a:cubicBezTo>
                    <a:cubicBezTo>
                      <a:pt x="16213" y="0"/>
                      <a:pt x="20889" y="4676"/>
                      <a:pt x="20889" y="10444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图形 14"/>
              <p:cNvSpPr/>
              <p:nvPr/>
            </p:nvSpPr>
            <p:spPr>
              <a:xfrm>
                <a:off x="10996" y="6486"/>
                <a:ext cx="49" cy="49"/>
              </a:xfrm>
              <a:custGeom>
                <a:avLst/>
                <a:gdLst>
                  <a:gd name="connsiteX0" fmla="*/ 31333 w 31333"/>
                  <a:gd name="connsiteY0" fmla="*/ 15667 h 31333"/>
                  <a:gd name="connsiteX1" fmla="*/ 15667 w 31333"/>
                  <a:gd name="connsiteY1" fmla="*/ 31333 h 31333"/>
                  <a:gd name="connsiteX2" fmla="*/ 0 w 31333"/>
                  <a:gd name="connsiteY2" fmla="*/ 15667 h 31333"/>
                  <a:gd name="connsiteX3" fmla="*/ 15667 w 31333"/>
                  <a:gd name="connsiteY3" fmla="*/ 0 h 31333"/>
                  <a:gd name="connsiteX4" fmla="*/ 31333 w 31333"/>
                  <a:gd name="connsiteY4" fmla="*/ 15667 h 3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3" h="31333">
                    <a:moveTo>
                      <a:pt x="31333" y="15667"/>
                    </a:moveTo>
                    <a:cubicBezTo>
                      <a:pt x="31333" y="24319"/>
                      <a:pt x="24319" y="31333"/>
                      <a:pt x="15667" y="31333"/>
                    </a:cubicBezTo>
                    <a:cubicBezTo>
                      <a:pt x="7014" y="31333"/>
                      <a:pt x="0" y="24319"/>
                      <a:pt x="0" y="15667"/>
                    </a:cubicBezTo>
                    <a:cubicBezTo>
                      <a:pt x="0" y="7014"/>
                      <a:pt x="7014" y="0"/>
                      <a:pt x="15667" y="0"/>
                    </a:cubicBezTo>
                    <a:cubicBezTo>
                      <a:pt x="24319" y="0"/>
                      <a:pt x="31333" y="7014"/>
                      <a:pt x="31333" y="15667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图形 14"/>
              <p:cNvSpPr/>
              <p:nvPr/>
            </p:nvSpPr>
            <p:spPr>
              <a:xfrm>
                <a:off x="11330" y="5841"/>
                <a:ext cx="53" cy="53"/>
              </a:xfrm>
              <a:custGeom>
                <a:avLst/>
                <a:gdLst>
                  <a:gd name="connsiteX0" fmla="*/ 33422 w 33422"/>
                  <a:gd name="connsiteY0" fmla="*/ 16711 h 33422"/>
                  <a:gd name="connsiteX1" fmla="*/ 16711 w 33422"/>
                  <a:gd name="connsiteY1" fmla="*/ 33422 h 33422"/>
                  <a:gd name="connsiteX2" fmla="*/ 0 w 33422"/>
                  <a:gd name="connsiteY2" fmla="*/ 16711 h 33422"/>
                  <a:gd name="connsiteX3" fmla="*/ 16711 w 33422"/>
                  <a:gd name="connsiteY3" fmla="*/ 0 h 33422"/>
                  <a:gd name="connsiteX4" fmla="*/ 33422 w 33422"/>
                  <a:gd name="connsiteY4" fmla="*/ 16711 h 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22" h="33422">
                    <a:moveTo>
                      <a:pt x="33422" y="16711"/>
                    </a:moveTo>
                    <a:cubicBezTo>
                      <a:pt x="33422" y="25940"/>
                      <a:pt x="25940" y="33422"/>
                      <a:pt x="16711" y="33422"/>
                    </a:cubicBezTo>
                    <a:cubicBezTo>
                      <a:pt x="7482" y="33422"/>
                      <a:pt x="0" y="25940"/>
                      <a:pt x="0" y="16711"/>
                    </a:cubicBezTo>
                    <a:cubicBezTo>
                      <a:pt x="0" y="7482"/>
                      <a:pt x="7482" y="0"/>
                      <a:pt x="16711" y="0"/>
                    </a:cubicBezTo>
                    <a:cubicBezTo>
                      <a:pt x="25940" y="0"/>
                      <a:pt x="33422" y="7482"/>
                      <a:pt x="33422" y="16711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图形 14"/>
              <p:cNvSpPr/>
              <p:nvPr/>
            </p:nvSpPr>
            <p:spPr>
              <a:xfrm>
                <a:off x="11398" y="5408"/>
                <a:ext cx="66" cy="66"/>
              </a:xfrm>
              <a:custGeom>
                <a:avLst/>
                <a:gdLst>
                  <a:gd name="connsiteX0" fmla="*/ 41778 w 41777"/>
                  <a:gd name="connsiteY0" fmla="*/ 20889 h 41777"/>
                  <a:gd name="connsiteX1" fmla="*/ 20889 w 41777"/>
                  <a:gd name="connsiteY1" fmla="*/ 41778 h 41777"/>
                  <a:gd name="connsiteX2" fmla="*/ 0 w 41777"/>
                  <a:gd name="connsiteY2" fmla="*/ 20889 h 41777"/>
                  <a:gd name="connsiteX3" fmla="*/ 20889 w 41777"/>
                  <a:gd name="connsiteY3" fmla="*/ 0 h 41777"/>
                  <a:gd name="connsiteX4" fmla="*/ 41778 w 41777"/>
                  <a:gd name="connsiteY4" fmla="*/ 20889 h 4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7" h="41777">
                    <a:moveTo>
                      <a:pt x="41778" y="20889"/>
                    </a:moveTo>
                    <a:cubicBezTo>
                      <a:pt x="41778" y="32425"/>
                      <a:pt x="32425" y="41778"/>
                      <a:pt x="20889" y="41778"/>
                    </a:cubicBezTo>
                    <a:cubicBezTo>
                      <a:pt x="9352" y="41778"/>
                      <a:pt x="0" y="32425"/>
                      <a:pt x="0" y="20889"/>
                    </a:cubicBezTo>
                    <a:cubicBezTo>
                      <a:pt x="0" y="9352"/>
                      <a:pt x="9352" y="0"/>
                      <a:pt x="20889" y="0"/>
                    </a:cubicBezTo>
                    <a:cubicBezTo>
                      <a:pt x="32425" y="0"/>
                      <a:pt x="41778" y="9352"/>
                      <a:pt x="41778" y="20889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图形 14"/>
              <p:cNvSpPr/>
              <p:nvPr/>
            </p:nvSpPr>
            <p:spPr>
              <a:xfrm>
                <a:off x="11399" y="5507"/>
                <a:ext cx="46" cy="46"/>
              </a:xfrm>
              <a:custGeom>
                <a:avLst/>
                <a:gdLst>
                  <a:gd name="connsiteX0" fmla="*/ 29244 w 29244"/>
                  <a:gd name="connsiteY0" fmla="*/ 14622 h 29244"/>
                  <a:gd name="connsiteX1" fmla="*/ 14622 w 29244"/>
                  <a:gd name="connsiteY1" fmla="*/ 29244 h 29244"/>
                  <a:gd name="connsiteX2" fmla="*/ 0 w 29244"/>
                  <a:gd name="connsiteY2" fmla="*/ 14622 h 29244"/>
                  <a:gd name="connsiteX3" fmla="*/ 14622 w 29244"/>
                  <a:gd name="connsiteY3" fmla="*/ 0 h 29244"/>
                  <a:gd name="connsiteX4" fmla="*/ 29244 w 29244"/>
                  <a:gd name="connsiteY4" fmla="*/ 14622 h 2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44" h="29244">
                    <a:moveTo>
                      <a:pt x="29244" y="14622"/>
                    </a:moveTo>
                    <a:cubicBezTo>
                      <a:pt x="29244" y="22698"/>
                      <a:pt x="22698" y="29244"/>
                      <a:pt x="14622" y="29244"/>
                    </a:cubicBezTo>
                    <a:cubicBezTo>
                      <a:pt x="6547" y="29244"/>
                      <a:pt x="0" y="22698"/>
                      <a:pt x="0" y="14622"/>
                    </a:cubicBezTo>
                    <a:cubicBezTo>
                      <a:pt x="0" y="6547"/>
                      <a:pt x="6547" y="0"/>
                      <a:pt x="14622" y="0"/>
                    </a:cubicBezTo>
                    <a:cubicBezTo>
                      <a:pt x="22698" y="0"/>
                      <a:pt x="29244" y="6547"/>
                      <a:pt x="29244" y="14622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图形 14"/>
              <p:cNvSpPr/>
              <p:nvPr/>
            </p:nvSpPr>
            <p:spPr>
              <a:xfrm>
                <a:off x="7738" y="5541"/>
                <a:ext cx="39" cy="39"/>
              </a:xfrm>
              <a:custGeom>
                <a:avLst/>
                <a:gdLst>
                  <a:gd name="connsiteX0" fmla="*/ 25067 w 25066"/>
                  <a:gd name="connsiteY0" fmla="*/ 12533 h 25066"/>
                  <a:gd name="connsiteX1" fmla="*/ 12533 w 25066"/>
                  <a:gd name="connsiteY1" fmla="*/ 25067 h 25066"/>
                  <a:gd name="connsiteX2" fmla="*/ 0 w 25066"/>
                  <a:gd name="connsiteY2" fmla="*/ 12533 h 25066"/>
                  <a:gd name="connsiteX3" fmla="*/ 12533 w 25066"/>
                  <a:gd name="connsiteY3" fmla="*/ 0 h 25066"/>
                  <a:gd name="connsiteX4" fmla="*/ 25067 w 25066"/>
                  <a:gd name="connsiteY4" fmla="*/ 12533 h 2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6" h="25066">
                    <a:moveTo>
                      <a:pt x="25067" y="12533"/>
                    </a:moveTo>
                    <a:cubicBezTo>
                      <a:pt x="25067" y="19455"/>
                      <a:pt x="19455" y="25067"/>
                      <a:pt x="12533" y="25067"/>
                    </a:cubicBezTo>
                    <a:cubicBezTo>
                      <a:pt x="5611" y="25067"/>
                      <a:pt x="0" y="19455"/>
                      <a:pt x="0" y="12533"/>
                    </a:cubicBezTo>
                    <a:cubicBezTo>
                      <a:pt x="0" y="5611"/>
                      <a:pt x="5611" y="0"/>
                      <a:pt x="12533" y="0"/>
                    </a:cubicBezTo>
                    <a:cubicBezTo>
                      <a:pt x="19455" y="0"/>
                      <a:pt x="25067" y="5611"/>
                      <a:pt x="25067" y="12533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图形 14"/>
              <p:cNvSpPr/>
              <p:nvPr/>
            </p:nvSpPr>
            <p:spPr>
              <a:xfrm>
                <a:off x="7768" y="5689"/>
                <a:ext cx="23" cy="23"/>
              </a:xfrm>
              <a:custGeom>
                <a:avLst/>
                <a:gdLst>
                  <a:gd name="connsiteX0" fmla="*/ 14622 w 14622"/>
                  <a:gd name="connsiteY0" fmla="*/ 7311 h 14622"/>
                  <a:gd name="connsiteX1" fmla="*/ 7311 w 14622"/>
                  <a:gd name="connsiteY1" fmla="*/ 14622 h 14622"/>
                  <a:gd name="connsiteX2" fmla="*/ 0 w 14622"/>
                  <a:gd name="connsiteY2" fmla="*/ 7311 h 14622"/>
                  <a:gd name="connsiteX3" fmla="*/ 7311 w 14622"/>
                  <a:gd name="connsiteY3" fmla="*/ 0 h 14622"/>
                  <a:gd name="connsiteX4" fmla="*/ 14622 w 14622"/>
                  <a:gd name="connsiteY4" fmla="*/ 7311 h 14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2" h="14622">
                    <a:moveTo>
                      <a:pt x="14622" y="7311"/>
                    </a:moveTo>
                    <a:cubicBezTo>
                      <a:pt x="14622" y="11349"/>
                      <a:pt x="11349" y="14622"/>
                      <a:pt x="7311" y="14622"/>
                    </a:cubicBezTo>
                    <a:cubicBezTo>
                      <a:pt x="3273" y="14622"/>
                      <a:pt x="0" y="11349"/>
                      <a:pt x="0" y="7311"/>
                    </a:cubicBezTo>
                    <a:cubicBezTo>
                      <a:pt x="0" y="3273"/>
                      <a:pt x="3273" y="0"/>
                      <a:pt x="7311" y="0"/>
                    </a:cubicBezTo>
                    <a:cubicBezTo>
                      <a:pt x="11349" y="0"/>
                      <a:pt x="14622" y="3273"/>
                      <a:pt x="14622" y="7311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图形 14"/>
              <p:cNvSpPr/>
              <p:nvPr/>
            </p:nvSpPr>
            <p:spPr>
              <a:xfrm>
                <a:off x="7820" y="5935"/>
                <a:ext cx="59" cy="59"/>
              </a:xfrm>
              <a:custGeom>
                <a:avLst/>
                <a:gdLst>
                  <a:gd name="connsiteX0" fmla="*/ 37600 w 37599"/>
                  <a:gd name="connsiteY0" fmla="*/ 18800 h 37599"/>
                  <a:gd name="connsiteX1" fmla="*/ 18800 w 37599"/>
                  <a:gd name="connsiteY1" fmla="*/ 37600 h 37599"/>
                  <a:gd name="connsiteX2" fmla="*/ 0 w 37599"/>
                  <a:gd name="connsiteY2" fmla="*/ 18800 h 37599"/>
                  <a:gd name="connsiteX3" fmla="*/ 18800 w 37599"/>
                  <a:gd name="connsiteY3" fmla="*/ 0 h 37599"/>
                  <a:gd name="connsiteX4" fmla="*/ 37600 w 37599"/>
                  <a:gd name="connsiteY4" fmla="*/ 18800 h 3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9" h="37599">
                    <a:moveTo>
                      <a:pt x="37600" y="18800"/>
                    </a:moveTo>
                    <a:cubicBezTo>
                      <a:pt x="37600" y="29183"/>
                      <a:pt x="29183" y="37600"/>
                      <a:pt x="18800" y="37600"/>
                    </a:cubicBezTo>
                    <a:cubicBezTo>
                      <a:pt x="8417" y="37600"/>
                      <a:pt x="0" y="29183"/>
                      <a:pt x="0" y="18800"/>
                    </a:cubicBezTo>
                    <a:cubicBezTo>
                      <a:pt x="0" y="8417"/>
                      <a:pt x="8417" y="0"/>
                      <a:pt x="18800" y="0"/>
                    </a:cubicBezTo>
                    <a:cubicBezTo>
                      <a:pt x="29183" y="0"/>
                      <a:pt x="37600" y="8417"/>
                      <a:pt x="37600" y="18800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图形 14"/>
              <p:cNvSpPr/>
              <p:nvPr/>
            </p:nvSpPr>
            <p:spPr>
              <a:xfrm>
                <a:off x="7865" y="6030"/>
                <a:ext cx="33" cy="33"/>
              </a:xfrm>
              <a:custGeom>
                <a:avLst/>
                <a:gdLst>
                  <a:gd name="connsiteX0" fmla="*/ 20889 w 20888"/>
                  <a:gd name="connsiteY0" fmla="*/ 10444 h 20888"/>
                  <a:gd name="connsiteX1" fmla="*/ 10444 w 20888"/>
                  <a:gd name="connsiteY1" fmla="*/ 20889 h 20888"/>
                  <a:gd name="connsiteX2" fmla="*/ 0 w 20888"/>
                  <a:gd name="connsiteY2" fmla="*/ 10444 h 20888"/>
                  <a:gd name="connsiteX3" fmla="*/ 10444 w 20888"/>
                  <a:gd name="connsiteY3" fmla="*/ 0 h 20888"/>
                  <a:gd name="connsiteX4" fmla="*/ 20889 w 20888"/>
                  <a:gd name="connsiteY4" fmla="*/ 10444 h 2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8" h="20888">
                    <a:moveTo>
                      <a:pt x="20889" y="10444"/>
                    </a:moveTo>
                    <a:cubicBezTo>
                      <a:pt x="20889" y="16213"/>
                      <a:pt x="16213" y="20889"/>
                      <a:pt x="10444" y="20889"/>
                    </a:cubicBezTo>
                    <a:cubicBezTo>
                      <a:pt x="4676" y="20889"/>
                      <a:pt x="0" y="16213"/>
                      <a:pt x="0" y="10444"/>
                    </a:cubicBezTo>
                    <a:cubicBezTo>
                      <a:pt x="0" y="4676"/>
                      <a:pt x="4676" y="0"/>
                      <a:pt x="10444" y="0"/>
                    </a:cubicBezTo>
                    <a:cubicBezTo>
                      <a:pt x="16213" y="0"/>
                      <a:pt x="20889" y="4676"/>
                      <a:pt x="20889" y="10444"/>
                    </a:cubicBezTo>
                    <a:close/>
                  </a:path>
                </a:pathLst>
              </a:custGeom>
              <a:solidFill>
                <a:srgbClr val="808AFF"/>
              </a:solidFill>
              <a:ln w="1044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8386" y="3663"/>
              <a:ext cx="3305" cy="3094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Tx/>
                <a:buFontTx/>
                <a:buNone/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moves the reader towards author</a:t>
              </a: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source language-reader centered</a:t>
              </a:r>
              <a:endParaRPr lang="en-US" altLang="zh-CN" sz="2400" spc="200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00" name="PA_文本框 2"/>
          <p:cNvSpPr txBox="1"/>
          <p:nvPr>
            <p:custDataLst>
              <p:tags r:id="rId2"/>
            </p:custDataLst>
          </p:nvPr>
        </p:nvSpPr>
        <p:spPr>
          <a:xfrm>
            <a:off x="6336030" y="427990"/>
            <a:ext cx="2668905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Foreignization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(</a:t>
            </a:r>
            <a:r>
              <a:rPr lang="zh-CN" altLang="en-US" sz="2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异化</a:t>
            </a:r>
            <a:r>
              <a:rPr lang="en-US" altLang="zh-CN" sz="2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)</a:t>
            </a:r>
          </a:p>
        </p:txBody>
      </p:sp>
      <p:sp>
        <p:nvSpPr>
          <p:cNvPr id="101" name="下箭头 100"/>
          <p:cNvSpPr/>
          <p:nvPr/>
        </p:nvSpPr>
        <p:spPr>
          <a:xfrm>
            <a:off x="2169795" y="4149090"/>
            <a:ext cx="324485" cy="426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下箭头 101"/>
          <p:cNvSpPr/>
          <p:nvPr/>
        </p:nvSpPr>
        <p:spPr>
          <a:xfrm>
            <a:off x="7819390" y="4118610"/>
            <a:ext cx="354965" cy="486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亮晶晶" descr="7b0a202020202274657874626f78223a20227b5c2263617465676f72795f69645c223a31303333372c5c2269645c223a32303334313831327d220a7d0a"/>
          <p:cNvGrpSpPr/>
          <p:nvPr/>
        </p:nvGrpSpPr>
        <p:grpSpPr>
          <a:xfrm>
            <a:off x="358775" y="4351020"/>
            <a:ext cx="4392295" cy="2200910"/>
            <a:chOff x="-163" y="6734"/>
            <a:chExt cx="6917" cy="3466"/>
          </a:xfrm>
        </p:grpSpPr>
        <p:pic>
          <p:nvPicPr>
            <p:cNvPr id="110" name="图片 109" descr="横-0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163" y="6734"/>
              <a:ext cx="6803" cy="3466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826" y="7252"/>
              <a:ext cx="5928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0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rPr>
                <a:t> </a:t>
              </a: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rPr>
                <a:t>Advantage: </a:t>
              </a: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rPr>
                <a:t> Smoothness</a:t>
              </a: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rPr>
                <a:t>Esasily accepted by TR</a:t>
              </a:r>
              <a:endParaRPr lang="en-US" altLang="zh-CN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汉仪刚艺体-85W" panose="00020600040101010101" charset="-122"/>
              </a:endParaRPr>
            </a:p>
          </p:txBody>
        </p:sp>
      </p:grpSp>
      <p:grpSp>
        <p:nvGrpSpPr>
          <p:cNvPr id="112" name="亮晶晶" descr="7b0a202020202274657874626f78223a20227b5c2263617465676f72795f69645c223a31303333372c5c2269645c223a32303334313831327d220a7d0a"/>
          <p:cNvGrpSpPr/>
          <p:nvPr/>
        </p:nvGrpSpPr>
        <p:grpSpPr>
          <a:xfrm>
            <a:off x="6145530" y="4351020"/>
            <a:ext cx="5240020" cy="2359025"/>
            <a:chOff x="-163" y="6734"/>
            <a:chExt cx="8252" cy="3715"/>
          </a:xfrm>
        </p:grpSpPr>
        <p:pic>
          <p:nvPicPr>
            <p:cNvPr id="113" name="图片 112" descr="横-0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163" y="6734"/>
              <a:ext cx="6803" cy="3466"/>
            </a:xfrm>
            <a:prstGeom prst="rect">
              <a:avLst/>
            </a:prstGeom>
          </p:spPr>
        </p:pic>
        <p:sp>
          <p:nvSpPr>
            <p:cNvPr id="114" name="文本框 113"/>
            <p:cNvSpPr txBox="1"/>
            <p:nvPr/>
          </p:nvSpPr>
          <p:spPr>
            <a:xfrm>
              <a:off x="782" y="7252"/>
              <a:ext cx="7307" cy="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rPr>
                <a:t>Advantage: </a:t>
              </a: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rPr>
                <a:t>Retaining the original flavor</a:t>
              </a: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rPr>
                <a:t>of ST</a:t>
              </a:r>
            </a:p>
            <a:p>
              <a:pPr algn="ctr"/>
              <a:endParaRPr lang="en-US" altLang="zh-CN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汉仪刚艺体-85W" panose="0002060004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37385" y="534670"/>
            <a:ext cx="3267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Choose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4510" y="1450975"/>
            <a:ext cx="621792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竭泽而渔</a:t>
            </a:r>
            <a:endParaRPr lang="zh-CN" altLang="en-US" sz="2400"/>
          </a:p>
          <a:p>
            <a:r>
              <a:rPr lang="zh-CN" altLang="en-US" sz="2400"/>
              <a:t>•</a:t>
            </a:r>
            <a:r>
              <a:rPr lang="en-US" altLang="zh-CN" sz="2400"/>
              <a:t> </a:t>
            </a:r>
            <a:r>
              <a:rPr lang="zh-CN" altLang="en-US" sz="2400"/>
              <a:t>To</a:t>
            </a:r>
            <a:r>
              <a:rPr lang="en-US" altLang="zh-CN" sz="2400"/>
              <a:t> </a:t>
            </a:r>
            <a:r>
              <a:rPr lang="zh-CN" altLang="en-US" sz="2400"/>
              <a:t>drain</a:t>
            </a:r>
            <a:r>
              <a:rPr lang="en-US" altLang="zh-CN" sz="2400"/>
              <a:t> </a:t>
            </a:r>
            <a:r>
              <a:rPr lang="zh-CN" altLang="en-US" sz="2400"/>
              <a:t>a</a:t>
            </a:r>
            <a:r>
              <a:rPr lang="en-US" altLang="zh-CN" sz="2400"/>
              <a:t> </a:t>
            </a:r>
            <a:r>
              <a:rPr lang="zh-CN" altLang="en-US" sz="2400"/>
              <a:t>pond</a:t>
            </a:r>
            <a:r>
              <a:rPr lang="en-US" altLang="zh-CN" sz="2400"/>
              <a:t> </a:t>
            </a:r>
            <a:r>
              <a:rPr lang="zh-CN" altLang="en-US" sz="2400"/>
              <a:t>to</a:t>
            </a:r>
            <a:r>
              <a:rPr lang="en-US" altLang="zh-CN" sz="2400"/>
              <a:t> </a:t>
            </a:r>
            <a:r>
              <a:rPr lang="zh-CN" altLang="en-US" sz="2400"/>
              <a:t>catch</a:t>
            </a:r>
            <a:r>
              <a:rPr lang="en-US" altLang="zh-CN" sz="2400"/>
              <a:t> </a:t>
            </a:r>
            <a:r>
              <a:rPr lang="zh-CN" altLang="en-US" sz="2400"/>
              <a:t>all</a:t>
            </a:r>
            <a:r>
              <a:rPr lang="en-US" altLang="zh-CN" sz="2400"/>
              <a:t> </a:t>
            </a:r>
            <a:r>
              <a:rPr lang="zh-CN" altLang="en-US" sz="2400"/>
              <a:t>the</a:t>
            </a:r>
            <a:r>
              <a:rPr lang="en-US" altLang="zh-CN" sz="2400"/>
              <a:t> </a:t>
            </a:r>
            <a:r>
              <a:rPr lang="zh-CN" altLang="en-US" sz="2400"/>
              <a:t>fish</a:t>
            </a:r>
          </a:p>
          <a:p>
            <a:r>
              <a:rPr lang="zh-CN" altLang="en-US" sz="2400"/>
              <a:t>•</a:t>
            </a:r>
            <a:r>
              <a:rPr lang="en-US" altLang="zh-CN" sz="2400"/>
              <a:t> </a:t>
            </a:r>
            <a:r>
              <a:rPr lang="zh-CN" altLang="en-US" sz="2400"/>
              <a:t>Kill</a:t>
            </a:r>
            <a:r>
              <a:rPr lang="en-US" altLang="zh-CN" sz="2400"/>
              <a:t> </a:t>
            </a:r>
            <a:r>
              <a:rPr lang="zh-CN" altLang="en-US" sz="2400"/>
              <a:t>the</a:t>
            </a:r>
            <a:r>
              <a:rPr lang="en-US" altLang="zh-CN" sz="2400"/>
              <a:t> </a:t>
            </a:r>
            <a:r>
              <a:rPr lang="zh-CN" altLang="en-US" sz="2400"/>
              <a:t>goose</a:t>
            </a:r>
            <a:r>
              <a:rPr lang="en-US" altLang="zh-CN" sz="2400"/>
              <a:t> </a:t>
            </a:r>
            <a:r>
              <a:rPr lang="zh-CN" altLang="en-US" sz="2400"/>
              <a:t>that</a:t>
            </a:r>
            <a:r>
              <a:rPr lang="en-US" altLang="zh-CN" sz="2400"/>
              <a:t> </a:t>
            </a:r>
            <a:r>
              <a:rPr lang="zh-CN" altLang="en-US" sz="2400"/>
              <a:t>lays</a:t>
            </a:r>
            <a:r>
              <a:rPr lang="en-US" altLang="zh-CN" sz="2400"/>
              <a:t> </a:t>
            </a:r>
            <a:r>
              <a:rPr lang="zh-CN" altLang="en-US" sz="2400"/>
              <a:t>the</a:t>
            </a:r>
            <a:r>
              <a:rPr lang="en-US" altLang="zh-CN" sz="2400"/>
              <a:t> </a:t>
            </a:r>
            <a:r>
              <a:rPr lang="zh-CN" altLang="en-US" sz="2400"/>
              <a:t>golden</a:t>
            </a:r>
            <a:r>
              <a:rPr lang="en-US" altLang="zh-CN" sz="2400"/>
              <a:t> </a:t>
            </a:r>
            <a:r>
              <a:rPr lang="zh-CN" altLang="en-US" sz="2400"/>
              <a:t>eggs</a:t>
            </a:r>
          </a:p>
          <a:p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打草惊蛇</a:t>
            </a:r>
          </a:p>
          <a:p>
            <a:r>
              <a:rPr lang="zh-CN" altLang="en-US" sz="2400"/>
              <a:t>•</a:t>
            </a:r>
            <a:r>
              <a:rPr lang="en-US" altLang="zh-CN" sz="2400"/>
              <a:t> </a:t>
            </a:r>
            <a:r>
              <a:rPr lang="zh-CN" altLang="en-US" sz="2400"/>
              <a:t>Wake</a:t>
            </a:r>
            <a:r>
              <a:rPr lang="en-US" altLang="zh-CN" sz="2400"/>
              <a:t> </a:t>
            </a:r>
            <a:r>
              <a:rPr lang="zh-CN" altLang="en-US" sz="2400"/>
              <a:t>a</a:t>
            </a:r>
            <a:r>
              <a:rPr lang="en-US" altLang="zh-CN" sz="2400"/>
              <a:t> </a:t>
            </a:r>
            <a:r>
              <a:rPr lang="zh-CN" altLang="en-US" sz="2400"/>
              <a:t>sleeing</a:t>
            </a:r>
            <a:r>
              <a:rPr lang="en-US" altLang="zh-CN" sz="2400"/>
              <a:t> </a:t>
            </a:r>
            <a:r>
              <a:rPr lang="zh-CN" altLang="en-US" sz="2400"/>
              <a:t>dog</a:t>
            </a:r>
          </a:p>
          <a:p>
            <a:r>
              <a:rPr lang="zh-CN" altLang="en-US" sz="2400">
                <a:sym typeface="+mn-ea"/>
              </a:rPr>
              <a:t>•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To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stir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up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the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grass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and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alert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the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snake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易如反掌</a:t>
            </a:r>
          </a:p>
          <a:p>
            <a:r>
              <a:rPr lang="zh-CN" altLang="en-US" sz="2400"/>
              <a:t>•As</a:t>
            </a:r>
            <a:r>
              <a:rPr lang="en-US" altLang="zh-CN" sz="2400"/>
              <a:t> </a:t>
            </a:r>
            <a:r>
              <a:rPr lang="zh-CN" altLang="en-US" sz="2400"/>
              <a:t>easy</a:t>
            </a:r>
            <a:r>
              <a:rPr lang="en-US" altLang="zh-CN" sz="2400"/>
              <a:t> </a:t>
            </a:r>
            <a:r>
              <a:rPr lang="zh-CN" altLang="en-US" sz="2400"/>
              <a:t>as</a:t>
            </a:r>
            <a:r>
              <a:rPr lang="en-US" altLang="zh-CN" sz="2400"/>
              <a:t> </a:t>
            </a:r>
            <a:r>
              <a:rPr lang="zh-CN" altLang="en-US" sz="2400"/>
              <a:t>turning</a:t>
            </a:r>
            <a:r>
              <a:rPr lang="en-US" altLang="zh-CN" sz="2400"/>
              <a:t> </a:t>
            </a:r>
            <a:r>
              <a:rPr lang="zh-CN" altLang="en-US" sz="2400"/>
              <a:t>over</a:t>
            </a:r>
            <a:r>
              <a:rPr lang="en-US" altLang="zh-CN" sz="2400"/>
              <a:t> on</a:t>
            </a:r>
            <a:r>
              <a:rPr lang="zh-CN" altLang="en-US" sz="2400"/>
              <a:t>e</a:t>
            </a:r>
            <a:r>
              <a:rPr lang="en-US" altLang="zh-CN" sz="2400"/>
              <a:t>’</a:t>
            </a:r>
            <a:r>
              <a:rPr lang="zh-CN" altLang="en-US" sz="2400"/>
              <a:t>shand</a:t>
            </a:r>
          </a:p>
          <a:p>
            <a:r>
              <a:rPr lang="zh-CN" altLang="en-US" sz="2400"/>
              <a:t>•As</a:t>
            </a:r>
            <a:r>
              <a:rPr lang="en-US" altLang="zh-CN" sz="2400"/>
              <a:t> </a:t>
            </a:r>
            <a:r>
              <a:rPr lang="zh-CN" altLang="en-US" sz="2400"/>
              <a:t>easy</a:t>
            </a:r>
            <a:r>
              <a:rPr lang="en-US" altLang="zh-CN" sz="2400"/>
              <a:t> </a:t>
            </a:r>
            <a:r>
              <a:rPr lang="zh-CN" altLang="en-US" sz="2400"/>
              <a:t>as</a:t>
            </a:r>
            <a:r>
              <a:rPr lang="en-US" altLang="zh-CN" sz="2400"/>
              <a:t> </a:t>
            </a:r>
            <a:r>
              <a:rPr lang="zh-CN" altLang="en-US" sz="2400"/>
              <a:t>falling</a:t>
            </a:r>
            <a:r>
              <a:rPr lang="en-US" altLang="zh-CN" sz="2400"/>
              <a:t> </a:t>
            </a:r>
            <a:r>
              <a:rPr lang="zh-CN" altLang="en-US" sz="2400"/>
              <a:t>off</a:t>
            </a:r>
            <a:r>
              <a:rPr lang="en-US" altLang="zh-CN" sz="2400"/>
              <a:t> </a:t>
            </a:r>
            <a:r>
              <a:rPr lang="zh-CN" altLang="en-US" sz="2400"/>
              <a:t>a</a:t>
            </a:r>
            <a:r>
              <a:rPr lang="en-US" altLang="zh-CN" sz="2400"/>
              <a:t> </a:t>
            </a:r>
            <a:r>
              <a:rPr lang="zh-CN" altLang="en-US" sz="2400"/>
              <a:t>log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478" y="319187"/>
            <a:ext cx="500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Reference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16832" y="912185"/>
            <a:ext cx="93772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/>
              <a:t>[1] </a:t>
            </a:r>
            <a:r>
              <a:rPr lang="en-US" altLang="zh-CN" sz="2400" dirty="0" smtClean="0"/>
              <a:t>Martin </a:t>
            </a:r>
            <a:r>
              <a:rPr lang="en-US" altLang="zh-CN" sz="2400" dirty="0" err="1" smtClean="0"/>
              <a:t>Woesler</a:t>
            </a:r>
            <a:r>
              <a:rPr lang="en-US" altLang="zh-CN" sz="2400" dirty="0" smtClean="0"/>
              <a:t>. </a:t>
            </a:r>
            <a:r>
              <a:rPr lang="en-US" altLang="zh-CN" sz="2400" i="1" dirty="0" smtClean="0"/>
              <a:t>Chinese Language and Culture</a:t>
            </a:r>
            <a:r>
              <a:rPr lang="en-US" altLang="zh-CN" sz="2400" dirty="0" smtClean="0"/>
              <a:t>. European University Press, 2022.</a:t>
            </a:r>
          </a:p>
          <a:p>
            <a:pPr lvl="0"/>
            <a:r>
              <a:rPr lang="en-US" altLang="zh-CN" sz="2400" dirty="0" smtClean="0"/>
              <a:t>[2]</a:t>
            </a:r>
            <a:r>
              <a:rPr lang="zh-CN" altLang="en-US" sz="2400" dirty="0"/>
              <a:t>于薇薇</a:t>
            </a:r>
            <a:r>
              <a:rPr lang="en-US" altLang="zh-CN" sz="2400" dirty="0"/>
              <a:t>,</a:t>
            </a:r>
            <a:r>
              <a:rPr lang="zh-CN" altLang="en-US" sz="2400" dirty="0"/>
              <a:t>徐钟</a:t>
            </a:r>
            <a:r>
              <a:rPr lang="en-US" altLang="zh-CN" sz="2400" dirty="0"/>
              <a:t>.IDIOM</a:t>
            </a:r>
            <a:r>
              <a:rPr lang="zh-CN" altLang="en-US" sz="2400" dirty="0"/>
              <a:t>是译成“成语”</a:t>
            </a:r>
            <a:r>
              <a:rPr lang="en-US" altLang="zh-CN" sz="2400" dirty="0"/>
              <a:t>,</a:t>
            </a:r>
            <a:r>
              <a:rPr lang="zh-CN" altLang="en-US" sz="2400" dirty="0"/>
              <a:t>还是“习语”</a:t>
            </a:r>
            <a:r>
              <a:rPr lang="en-US" altLang="zh-CN" sz="2400" dirty="0"/>
              <a:t>?[J].</a:t>
            </a:r>
            <a:r>
              <a:rPr lang="zh-CN" altLang="en-US" sz="2400" dirty="0"/>
              <a:t>上海翻译</a:t>
            </a:r>
            <a:r>
              <a:rPr lang="en-US" altLang="zh-CN" sz="2400" dirty="0"/>
              <a:t>,2005(03):56-58</a:t>
            </a:r>
            <a:r>
              <a:rPr lang="en-US" altLang="zh-CN" sz="2400" dirty="0" smtClean="0"/>
              <a:t>.</a:t>
            </a:r>
          </a:p>
          <a:p>
            <a:pPr lvl="0"/>
            <a:r>
              <a:rPr lang="en-US" altLang="zh-CN" sz="2400" dirty="0" smtClean="0"/>
              <a:t>[3]</a:t>
            </a:r>
            <a:r>
              <a:rPr lang="zh-CN" altLang="en-US" sz="2400" dirty="0"/>
              <a:t>王小妹</a:t>
            </a:r>
            <a:r>
              <a:rPr lang="en-US" altLang="zh-CN" sz="2400" dirty="0"/>
              <a:t>.</a:t>
            </a:r>
            <a:r>
              <a:rPr lang="zh-CN" altLang="en-US" sz="2400" dirty="0"/>
              <a:t>论“</a:t>
            </a:r>
            <a:r>
              <a:rPr lang="en-US" altLang="zh-CN" sz="2400" dirty="0"/>
              <a:t>idiom”</a:t>
            </a:r>
            <a:r>
              <a:rPr lang="zh-CN" altLang="en-US" sz="2400" dirty="0"/>
              <a:t>一词的翻译</a:t>
            </a:r>
            <a:r>
              <a:rPr lang="en-US" altLang="zh-CN" sz="2400" dirty="0"/>
              <a:t>[J].</a:t>
            </a:r>
            <a:r>
              <a:rPr lang="zh-CN" altLang="en-US" sz="2400" dirty="0"/>
              <a:t>郑州航空工业管理学院学报</a:t>
            </a:r>
            <a:r>
              <a:rPr lang="en-US" altLang="zh-CN" sz="2400" dirty="0"/>
              <a:t>(</a:t>
            </a:r>
            <a:r>
              <a:rPr lang="zh-CN" altLang="en-US" sz="2400" dirty="0"/>
              <a:t>社会科学版</a:t>
            </a:r>
            <a:r>
              <a:rPr lang="en-US" altLang="zh-CN" sz="2400" dirty="0"/>
              <a:t>),2007(03):111-112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r>
              <a:rPr lang="en-US" altLang="zh-CN" sz="2400" dirty="0" smtClean="0"/>
              <a:t>[4]</a:t>
            </a:r>
            <a:r>
              <a:rPr lang="zh-CN" altLang="en-US" sz="2400" dirty="0" smtClean="0"/>
              <a:t>杜彬</a:t>
            </a:r>
            <a:r>
              <a:rPr lang="en-US" altLang="zh-CN" sz="2400" dirty="0"/>
              <a:t>. </a:t>
            </a:r>
            <a:r>
              <a:rPr lang="zh-CN" altLang="en-US" sz="2400" dirty="0"/>
              <a:t>归化与异化翻译策略下的汉语习语英译研究</a:t>
            </a:r>
            <a:r>
              <a:rPr lang="en-US" altLang="zh-CN" sz="2400" dirty="0"/>
              <a:t>[D].</a:t>
            </a:r>
            <a:r>
              <a:rPr lang="zh-CN" altLang="en-US" sz="2400" dirty="0"/>
              <a:t>吉林大学</a:t>
            </a:r>
            <a:r>
              <a:rPr lang="en-US" altLang="zh-CN" sz="2400" dirty="0"/>
              <a:t>,2010</a:t>
            </a:r>
            <a:r>
              <a:rPr lang="en-US" altLang="zh-CN" sz="2400" dirty="0" smtClean="0"/>
              <a:t>.</a:t>
            </a:r>
          </a:p>
          <a:p>
            <a:pPr lvl="0"/>
            <a:r>
              <a:rPr lang="en-US" altLang="zh-CN" sz="2400" dirty="0" smtClean="0"/>
              <a:t>[5]</a:t>
            </a:r>
            <a:r>
              <a:rPr lang="zh-CN" altLang="en-US" sz="2400" dirty="0"/>
              <a:t>吕冰</a:t>
            </a:r>
            <a:r>
              <a:rPr lang="en-US" altLang="zh-CN" sz="2400" dirty="0"/>
              <a:t>. </a:t>
            </a:r>
            <a:r>
              <a:rPr lang="zh-CN" altLang="en-US" sz="2400" dirty="0"/>
              <a:t>文化视角下的习语翻译研究</a:t>
            </a:r>
            <a:r>
              <a:rPr lang="en-US" altLang="zh-CN" sz="2400" dirty="0"/>
              <a:t>[D].</a:t>
            </a:r>
            <a:r>
              <a:rPr lang="zh-CN" altLang="en-US" sz="2400" dirty="0"/>
              <a:t>山东大学</a:t>
            </a:r>
            <a:r>
              <a:rPr lang="en-US" altLang="zh-CN" sz="2400" dirty="0"/>
              <a:t>,2010</a:t>
            </a:r>
            <a:r>
              <a:rPr lang="en-US" altLang="zh-CN" sz="2400" dirty="0" smtClean="0"/>
              <a:t>.</a:t>
            </a:r>
          </a:p>
          <a:p>
            <a:pPr lvl="0"/>
            <a:r>
              <a:rPr lang="en-US" altLang="zh-CN" sz="2400" dirty="0" smtClean="0"/>
              <a:t>[6]</a:t>
            </a:r>
            <a:r>
              <a:rPr lang="zh-CN" altLang="en-US" sz="2400" dirty="0"/>
              <a:t>唐慧</a:t>
            </a:r>
            <a:r>
              <a:rPr lang="en-US" altLang="zh-CN" sz="2400" dirty="0"/>
              <a:t>.</a:t>
            </a:r>
            <a:r>
              <a:rPr lang="zh-CN" altLang="en-US" sz="2400" dirty="0"/>
              <a:t>英汉习语的文化差异及翻译策略探讨</a:t>
            </a:r>
            <a:r>
              <a:rPr lang="en-US" altLang="zh-CN" sz="2400" dirty="0"/>
              <a:t>[J].</a:t>
            </a:r>
            <a:r>
              <a:rPr lang="zh-CN" altLang="en-US" sz="2400" dirty="0"/>
              <a:t>文化创新比较研究</a:t>
            </a:r>
            <a:r>
              <a:rPr lang="en-US" altLang="zh-CN" sz="2400" dirty="0"/>
              <a:t>,2021,5(22):151-154</a:t>
            </a:r>
            <a:r>
              <a:rPr lang="en-US" altLang="zh-CN" sz="2400" dirty="0" smtClean="0"/>
              <a:t>.</a:t>
            </a:r>
          </a:p>
          <a:p>
            <a:pPr lvl="0"/>
            <a:r>
              <a:rPr lang="en-US" altLang="zh-CN" sz="2400" dirty="0" smtClean="0"/>
              <a:t>[7]</a:t>
            </a:r>
            <a:r>
              <a:rPr lang="zh-CN" altLang="en-US" sz="2400" dirty="0"/>
              <a:t>王珈唯</a:t>
            </a:r>
            <a:r>
              <a:rPr lang="en-US" altLang="zh-CN" sz="2400" dirty="0"/>
              <a:t>.</a:t>
            </a:r>
            <a:r>
              <a:rPr lang="zh-CN" altLang="en-US" sz="2400" dirty="0"/>
              <a:t>英汉成语对比及其翻译策略</a:t>
            </a:r>
            <a:r>
              <a:rPr lang="en-US" altLang="zh-CN" sz="2400" dirty="0"/>
              <a:t>[J].</a:t>
            </a:r>
            <a:r>
              <a:rPr lang="zh-CN" altLang="en-US" sz="2400" dirty="0"/>
              <a:t>才智</a:t>
            </a:r>
            <a:r>
              <a:rPr lang="en-US" altLang="zh-CN" sz="2400" dirty="0"/>
              <a:t>,2014(25):304-305</a:t>
            </a:r>
            <a:r>
              <a:rPr lang="en-US" altLang="zh-CN" sz="2400" dirty="0" smtClean="0"/>
              <a:t>.</a:t>
            </a:r>
          </a:p>
          <a:p>
            <a:pPr lvl="0"/>
            <a:r>
              <a:rPr lang="en-US" altLang="zh-CN" sz="2400" dirty="0" smtClean="0"/>
              <a:t>[8]</a:t>
            </a:r>
            <a:r>
              <a:rPr lang="zh-CN" altLang="en-US" sz="2400" dirty="0"/>
              <a:t>张默</a:t>
            </a:r>
            <a:r>
              <a:rPr lang="en-US" altLang="zh-CN" sz="2400" dirty="0"/>
              <a:t>. </a:t>
            </a:r>
            <a:r>
              <a:rPr lang="zh-CN" altLang="en-US" sz="2400" dirty="0"/>
              <a:t>归化异化法视角下习语翻译探析</a:t>
            </a:r>
            <a:r>
              <a:rPr lang="en-US" altLang="zh-CN" sz="2400" dirty="0"/>
              <a:t>[D].</a:t>
            </a:r>
            <a:r>
              <a:rPr lang="zh-CN" altLang="en-US" sz="2400" dirty="0"/>
              <a:t>山西大学</a:t>
            </a:r>
            <a:r>
              <a:rPr lang="en-US" altLang="zh-CN" sz="2400" dirty="0"/>
              <a:t>,</a:t>
            </a:r>
            <a:r>
              <a:rPr lang="en-US" altLang="zh-CN" sz="2400" dirty="0" smtClean="0"/>
              <a:t>2019.</a:t>
            </a:r>
          </a:p>
          <a:p>
            <a:pPr lvl="0"/>
            <a:r>
              <a:rPr lang="en-US" altLang="zh-CN" sz="2400" dirty="0" smtClean="0"/>
              <a:t>[9]</a:t>
            </a:r>
            <a:r>
              <a:rPr lang="zh-CN" altLang="en-US" sz="2400" dirty="0"/>
              <a:t>刘静</a:t>
            </a:r>
            <a:r>
              <a:rPr lang="en-US" altLang="zh-CN" sz="2400" dirty="0"/>
              <a:t>. </a:t>
            </a:r>
            <a:r>
              <a:rPr lang="zh-CN" altLang="en-US" sz="2400" dirty="0"/>
              <a:t>从文化角度看习语翻译策略</a:t>
            </a:r>
            <a:r>
              <a:rPr lang="en-US" altLang="zh-CN" sz="2400" dirty="0"/>
              <a:t>[D].</a:t>
            </a:r>
            <a:r>
              <a:rPr lang="zh-CN" altLang="en-US" sz="2400" dirty="0"/>
              <a:t>山东大学</a:t>
            </a:r>
            <a:r>
              <a:rPr lang="en-US" altLang="zh-CN" sz="2400" dirty="0"/>
              <a:t>,2006</a:t>
            </a:r>
            <a:r>
              <a:rPr lang="en-US" altLang="zh-CN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9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15875" y="-63881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169086"/>
            <a:ext cx="12192002" cy="7051148"/>
            <a:chOff x="-1" y="-169086"/>
            <a:chExt cx="12192002" cy="7051148"/>
          </a:xfrm>
        </p:grpSpPr>
        <p:sp>
          <p:nvSpPr>
            <p:cNvPr id="2" name="任意多边形 3"/>
            <p:cNvSpPr/>
            <p:nvPr/>
          </p:nvSpPr>
          <p:spPr>
            <a:xfrm>
              <a:off x="6748364" y="4704849"/>
              <a:ext cx="5443637" cy="2153151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" name="任意多边形 4"/>
            <p:cNvSpPr/>
            <p:nvPr/>
          </p:nvSpPr>
          <p:spPr>
            <a:xfrm>
              <a:off x="6448907" y="4604189"/>
              <a:ext cx="5727050" cy="2277873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" name="任意多边形 5"/>
            <p:cNvSpPr/>
            <p:nvPr/>
          </p:nvSpPr>
          <p:spPr>
            <a:xfrm rot="10800000" flipH="1">
              <a:off x="-1" y="-12557"/>
              <a:ext cx="3674788" cy="2424421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5" name="任意多边形 6"/>
            <p:cNvSpPr/>
            <p:nvPr/>
          </p:nvSpPr>
          <p:spPr>
            <a:xfrm rot="11076794" flipH="1">
              <a:off x="74617" y="-169086"/>
              <a:ext cx="4040184" cy="2377694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2785626" y="771298"/>
              <a:ext cx="1153705" cy="856713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80698" y="2074797"/>
            <a:ext cx="8198855" cy="2288540"/>
            <a:chOff x="2007289" y="2929872"/>
            <a:chExt cx="8198855" cy="2288540"/>
          </a:xfrm>
        </p:grpSpPr>
        <p:sp>
          <p:nvSpPr>
            <p:cNvPr id="9" name="PA_文本框 2"/>
            <p:cNvSpPr txBox="1"/>
            <p:nvPr>
              <p:custDataLst>
                <p:tags r:id="rId1"/>
              </p:custDataLst>
            </p:nvPr>
          </p:nvSpPr>
          <p:spPr>
            <a:xfrm>
              <a:off x="2007289" y="2929872"/>
              <a:ext cx="8198855" cy="1217930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7E887D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Thank you</a:t>
              </a:r>
            </a:p>
          </p:txBody>
        </p:sp>
        <p:sp>
          <p:nvSpPr>
            <p:cNvPr id="10" name="圆角矩形 12"/>
            <p:cNvSpPr/>
            <p:nvPr/>
          </p:nvSpPr>
          <p:spPr>
            <a:xfrm>
              <a:off x="5117533" y="4732981"/>
              <a:ext cx="1978281" cy="397891"/>
            </a:xfrm>
            <a:prstGeom prst="roundRect">
              <a:avLst>
                <a:gd name="adj" fmla="val 50000"/>
              </a:avLst>
            </a:prstGeom>
            <a:solidFill>
              <a:srgbClr val="7E887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E887D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07714" y="4758037"/>
              <a:ext cx="132969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4A088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bye bye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994834" y="-544489"/>
            <a:ext cx="13532549" cy="8348081"/>
            <a:chOff x="-994834" y="-544489"/>
            <a:chExt cx="13532549" cy="834808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994834" y="3687340"/>
              <a:ext cx="4490456" cy="411625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8797" flipH="1" flipV="1">
              <a:off x="9203984" y="-544489"/>
              <a:ext cx="3333731" cy="321583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958782" y="20320"/>
            <a:ext cx="11233217" cy="6858000"/>
            <a:chOff x="958782" y="0"/>
            <a:chExt cx="11233217" cy="6858000"/>
          </a:xfrm>
        </p:grpSpPr>
        <p:sp>
          <p:nvSpPr>
            <p:cNvPr id="20" name="矩形 19"/>
            <p:cNvSpPr/>
            <p:nvPr/>
          </p:nvSpPr>
          <p:spPr>
            <a:xfrm>
              <a:off x="7113069" y="0"/>
              <a:ext cx="507893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8782" y="2592660"/>
              <a:ext cx="5230262" cy="106182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ylfaen" panose="010A0502050306030303" pitchFamily="18" charset="0"/>
                  <a:ea typeface="字魂58号-创中黑" panose="00000500000000000000" pitchFamily="2" charset="-122"/>
                  <a:cs typeface="+mn-ea"/>
                  <a:sym typeface="+mn-lt"/>
                </a:rPr>
                <a:t>What are Chinese idioms?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字魂58号-创中黑" panose="00000500000000000000" pitchFamily="2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PA_文本框 2"/>
          <p:cNvSpPr txBox="1"/>
          <p:nvPr>
            <p:custDataLst>
              <p:tags r:id="rId1"/>
            </p:custDataLst>
          </p:nvPr>
        </p:nvSpPr>
        <p:spPr>
          <a:xfrm>
            <a:off x="1679665" y="627117"/>
            <a:ext cx="2060521" cy="812530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en-US" altLang="zh-CN" sz="4400" dirty="0" smtClean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Lead in</a:t>
            </a:r>
            <a:endParaRPr lang="zh-CN" altLang="en-US" sz="4400" dirty="0">
              <a:solidFill>
                <a:srgbClr val="7E887D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27" y="329398"/>
            <a:ext cx="3873500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 descr="7b0a202020202274657874626f78223a20227b5c2263617465676f72795f69645c223a31303333382c5c2269645c223a32303234363930317d220a7d0a"/>
          <p:cNvGrpSpPr/>
          <p:nvPr/>
        </p:nvGrpSpPr>
        <p:grpSpPr>
          <a:xfrm>
            <a:off x="861695" y="3406140"/>
            <a:ext cx="5577840" cy="2788920"/>
            <a:chOff x="4796" y="3589"/>
            <a:chExt cx="8784" cy="4392"/>
          </a:xfrm>
        </p:grpSpPr>
        <p:pic>
          <p:nvPicPr>
            <p:cNvPr id="8" name="图片 7" descr="资源 3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796" y="3589"/>
              <a:ext cx="8784" cy="439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960" y="6768"/>
              <a:ext cx="1492" cy="7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zh-CN" altLang="en-US" b="1"/>
                <a:t>成语</a:t>
              </a:r>
            </a:p>
            <a:p>
              <a:pPr algn="dist"/>
              <a:endParaRPr lang="zh-CN" altLang="en-US" b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35835" y="4117340"/>
            <a:ext cx="94805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b="1"/>
              <a:t>谚语</a:t>
            </a:r>
          </a:p>
          <a:p>
            <a:pPr algn="dist"/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2235835" y="4574540"/>
            <a:ext cx="94805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b="1"/>
              <a:t>习语</a:t>
            </a:r>
          </a:p>
          <a:p>
            <a:pPr algn="dist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2235835" y="4972685"/>
            <a:ext cx="94805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b="1"/>
              <a:t>熟语</a:t>
            </a:r>
          </a:p>
          <a:p>
            <a:pPr algn="dist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-641613" y="-1637513"/>
            <a:ext cx="14282539" cy="8763236"/>
            <a:chOff x="-1432083" y="-1648929"/>
            <a:chExt cx="14282539" cy="8763236"/>
          </a:xfrm>
        </p:grpSpPr>
        <p:sp>
          <p:nvSpPr>
            <p:cNvPr id="2" name="任意多边形 3"/>
            <p:cNvSpPr/>
            <p:nvPr/>
          </p:nvSpPr>
          <p:spPr>
            <a:xfrm rot="16200000" flipH="1" flipV="1">
              <a:off x="-1079480" y="4147606"/>
              <a:ext cx="3795300" cy="1602656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任意多边形 4"/>
            <p:cNvSpPr/>
            <p:nvPr/>
          </p:nvSpPr>
          <p:spPr>
            <a:xfrm rot="5400000">
              <a:off x="-624221" y="4189907"/>
              <a:ext cx="3333634" cy="1979721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任意多边形 5"/>
            <p:cNvSpPr/>
            <p:nvPr/>
          </p:nvSpPr>
          <p:spPr>
            <a:xfrm rot="10800000" flipV="1">
              <a:off x="8224869" y="4422163"/>
              <a:ext cx="3983973" cy="2424421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6"/>
            <p:cNvSpPr/>
            <p:nvPr/>
          </p:nvSpPr>
          <p:spPr>
            <a:xfrm rot="11076794" flipV="1">
              <a:off x="8233303" y="3949642"/>
              <a:ext cx="3907660" cy="316466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7382235" y="1804171"/>
              <a:ext cx="1153705" cy="856713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2083" y="-1648929"/>
              <a:ext cx="4310279" cy="39510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8797" flipH="1" flipV="1">
              <a:off x="7830077" y="-1047798"/>
              <a:ext cx="5020379" cy="505435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195187" y="2017207"/>
            <a:ext cx="8719861" cy="2831163"/>
            <a:chOff x="2174327" y="2172720"/>
            <a:chExt cx="8719861" cy="2831163"/>
          </a:xfrm>
        </p:grpSpPr>
        <p:sp>
          <p:nvSpPr>
            <p:cNvPr id="21" name="PA_文本框 2"/>
            <p:cNvSpPr txBox="1"/>
            <p:nvPr>
              <p:custDataLst>
                <p:tags r:id="rId1"/>
              </p:custDataLst>
            </p:nvPr>
          </p:nvSpPr>
          <p:spPr>
            <a:xfrm>
              <a:off x="2174327" y="2172720"/>
              <a:ext cx="8719861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 smtClean="0">
                  <a:solidFill>
                    <a:srgbClr val="7E887D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Definition of idioms </a:t>
              </a:r>
              <a:endParaRPr lang="zh-CN" altLang="en-US" sz="3600" dirty="0">
                <a:solidFill>
                  <a:srgbClr val="7E887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2" name="圆角矩形 18"/>
            <p:cNvSpPr/>
            <p:nvPr/>
          </p:nvSpPr>
          <p:spPr>
            <a:xfrm>
              <a:off x="5133568" y="4605992"/>
              <a:ext cx="1978281" cy="39789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7E887D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29474" y="4611042"/>
              <a:ext cx="1327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PART.01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/>
          <p:cNvSpPr txBox="1"/>
          <p:nvPr>
            <p:custDataLst>
              <p:tags r:id="rId1"/>
            </p:custDataLst>
          </p:nvPr>
        </p:nvSpPr>
        <p:spPr>
          <a:xfrm>
            <a:off x="1679665" y="627117"/>
            <a:ext cx="4923266" cy="590931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en-US" altLang="zh-CN" sz="3200" dirty="0" smtClean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Definition of idioms</a:t>
            </a:r>
            <a:endParaRPr lang="zh-CN" altLang="en-US" sz="3200" dirty="0">
              <a:solidFill>
                <a:srgbClr val="7E887D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52913" y="1752600"/>
            <a:ext cx="10886173" cy="4372341"/>
            <a:chOff x="652913" y="1752600"/>
            <a:chExt cx="10886173" cy="4372341"/>
          </a:xfrm>
        </p:grpSpPr>
        <p:sp>
          <p:nvSpPr>
            <p:cNvPr id="28" name="矩形 27"/>
            <p:cNvSpPr/>
            <p:nvPr/>
          </p:nvSpPr>
          <p:spPr>
            <a:xfrm>
              <a:off x="652913" y="1752600"/>
              <a:ext cx="10886173" cy="43723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705101" y="2355465"/>
              <a:ext cx="3137836" cy="313783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10000" r="-15000"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57192" y="1801487"/>
              <a:ext cx="6388588" cy="38779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zh-CN" sz="2400" b="1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Chinese idioms are a kind of long-used fixed phrases unique to the ancient Chinese vocabulary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.(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Chinese Language and Culture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)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It includes four character phrases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proverbs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allusions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allegorical sayings etc..</a:t>
              </a:r>
              <a:endPara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-641613" y="-1637513"/>
            <a:ext cx="14282539" cy="8763236"/>
            <a:chOff x="-1432083" y="-1648929"/>
            <a:chExt cx="14282539" cy="8763236"/>
          </a:xfrm>
        </p:grpSpPr>
        <p:sp>
          <p:nvSpPr>
            <p:cNvPr id="2" name="任意多边形 3"/>
            <p:cNvSpPr/>
            <p:nvPr/>
          </p:nvSpPr>
          <p:spPr>
            <a:xfrm rot="16200000" flipH="1" flipV="1">
              <a:off x="-1079480" y="4147606"/>
              <a:ext cx="3795300" cy="1602656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" name="任意多边形 4"/>
            <p:cNvSpPr/>
            <p:nvPr/>
          </p:nvSpPr>
          <p:spPr>
            <a:xfrm rot="5400000">
              <a:off x="-624221" y="4189907"/>
              <a:ext cx="3333634" cy="1979721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-1" fmla="*/ 0 w 7517330"/>
                <a:gd name="connsiteY0-2" fmla="*/ 2252312 h 2252312"/>
                <a:gd name="connsiteX1-3" fmla="*/ 1453414 w 7517330"/>
                <a:gd name="connsiteY1-4" fmla="*/ 981777 h 2252312"/>
                <a:gd name="connsiteX2-5" fmla="*/ 5120640 w 7517330"/>
                <a:gd name="connsiteY2-6" fmla="*/ 0 h 2252312"/>
                <a:gd name="connsiteX3-7" fmla="*/ 7517330 w 7517330"/>
                <a:gd name="connsiteY3-8" fmla="*/ 760396 h 2252312"/>
                <a:gd name="connsiteX0-9" fmla="*/ 0 w 7517330"/>
                <a:gd name="connsiteY0-10" fmla="*/ 2252312 h 2252312"/>
                <a:gd name="connsiteX1-11" fmla="*/ 1453414 w 7517330"/>
                <a:gd name="connsiteY1-12" fmla="*/ 981777 h 2252312"/>
                <a:gd name="connsiteX2-13" fmla="*/ 5120640 w 7517330"/>
                <a:gd name="connsiteY2-14" fmla="*/ 0 h 2252312"/>
                <a:gd name="connsiteX3-15" fmla="*/ 7517330 w 7517330"/>
                <a:gd name="connsiteY3-16" fmla="*/ 760396 h 2252312"/>
                <a:gd name="connsiteX0-17" fmla="*/ 0 w 7517330"/>
                <a:gd name="connsiteY0-18" fmla="*/ 2252312 h 2252312"/>
                <a:gd name="connsiteX1-19" fmla="*/ 1453414 w 7517330"/>
                <a:gd name="connsiteY1-20" fmla="*/ 981777 h 2252312"/>
                <a:gd name="connsiteX2-21" fmla="*/ 5120640 w 7517330"/>
                <a:gd name="connsiteY2-22" fmla="*/ 0 h 2252312"/>
                <a:gd name="connsiteX3-23" fmla="*/ 7517330 w 7517330"/>
                <a:gd name="connsiteY3-24" fmla="*/ 760396 h 2252312"/>
                <a:gd name="connsiteX0-25" fmla="*/ 0 w 7517330"/>
                <a:gd name="connsiteY0-26" fmla="*/ 2252312 h 2252312"/>
                <a:gd name="connsiteX1-27" fmla="*/ 1511166 w 7517330"/>
                <a:gd name="connsiteY1-28" fmla="*/ 1366787 h 2252312"/>
                <a:gd name="connsiteX2-29" fmla="*/ 5120640 w 7517330"/>
                <a:gd name="connsiteY2-30" fmla="*/ 0 h 2252312"/>
                <a:gd name="connsiteX3-31" fmla="*/ 7517330 w 7517330"/>
                <a:gd name="connsiteY3-32" fmla="*/ 760396 h 2252312"/>
                <a:gd name="connsiteX0-33" fmla="*/ 0 w 7517330"/>
                <a:gd name="connsiteY0-34" fmla="*/ 2252312 h 2252312"/>
                <a:gd name="connsiteX1-35" fmla="*/ 1511166 w 7517330"/>
                <a:gd name="connsiteY1-36" fmla="*/ 1366787 h 2252312"/>
                <a:gd name="connsiteX2-37" fmla="*/ 5120640 w 7517330"/>
                <a:gd name="connsiteY2-38" fmla="*/ 0 h 2252312"/>
                <a:gd name="connsiteX3-39" fmla="*/ 7517330 w 7517330"/>
                <a:gd name="connsiteY3-40" fmla="*/ 760396 h 2252312"/>
                <a:gd name="connsiteX0-41" fmla="*/ 0 w 7517330"/>
                <a:gd name="connsiteY0-42" fmla="*/ 2252312 h 2252312"/>
                <a:gd name="connsiteX1-43" fmla="*/ 1511166 w 7517330"/>
                <a:gd name="connsiteY1-44" fmla="*/ 1366787 h 2252312"/>
                <a:gd name="connsiteX2-45" fmla="*/ 5120640 w 7517330"/>
                <a:gd name="connsiteY2-46" fmla="*/ 0 h 2252312"/>
                <a:gd name="connsiteX3-47" fmla="*/ 7517330 w 7517330"/>
                <a:gd name="connsiteY3-48" fmla="*/ 760396 h 2252312"/>
                <a:gd name="connsiteX0-49" fmla="*/ 0 w 7449953"/>
                <a:gd name="connsiteY0-50" fmla="*/ 2252312 h 2252312"/>
                <a:gd name="connsiteX1-51" fmla="*/ 1443789 w 7449953"/>
                <a:gd name="connsiteY1-52" fmla="*/ 1366787 h 2252312"/>
                <a:gd name="connsiteX2-53" fmla="*/ 5053263 w 7449953"/>
                <a:gd name="connsiteY2-54" fmla="*/ 0 h 2252312"/>
                <a:gd name="connsiteX3-55" fmla="*/ 7449953 w 7449953"/>
                <a:gd name="connsiteY3-56" fmla="*/ 760396 h 2252312"/>
                <a:gd name="connsiteX0-57" fmla="*/ 0 w 7449953"/>
                <a:gd name="connsiteY0-58" fmla="*/ 2286069 h 2286069"/>
                <a:gd name="connsiteX1-59" fmla="*/ 1443789 w 7449953"/>
                <a:gd name="connsiteY1-60" fmla="*/ 1400544 h 2286069"/>
                <a:gd name="connsiteX2-61" fmla="*/ 5053263 w 7449953"/>
                <a:gd name="connsiteY2-62" fmla="*/ 33757 h 2286069"/>
                <a:gd name="connsiteX3-63" fmla="*/ 7449953 w 7449953"/>
                <a:gd name="connsiteY3-64" fmla="*/ 794153 h 2286069"/>
                <a:gd name="connsiteX0-65" fmla="*/ 0 w 7449953"/>
                <a:gd name="connsiteY0-66" fmla="*/ 2276635 h 2276635"/>
                <a:gd name="connsiteX1-67" fmla="*/ 1443789 w 7449953"/>
                <a:gd name="connsiteY1-68" fmla="*/ 1391110 h 2276635"/>
                <a:gd name="connsiteX2-69" fmla="*/ 5005137 w 7449953"/>
                <a:gd name="connsiteY2-70" fmla="*/ 33948 h 2276635"/>
                <a:gd name="connsiteX3-71" fmla="*/ 7449953 w 7449953"/>
                <a:gd name="connsiteY3-72" fmla="*/ 784719 h 2276635"/>
                <a:gd name="connsiteX0-73" fmla="*/ 0 w 6391174"/>
                <a:gd name="connsiteY0-74" fmla="*/ 2242736 h 2242736"/>
                <a:gd name="connsiteX1-75" fmla="*/ 1443789 w 6391174"/>
                <a:gd name="connsiteY1-76" fmla="*/ 1357211 h 2242736"/>
                <a:gd name="connsiteX2-77" fmla="*/ 5005137 w 6391174"/>
                <a:gd name="connsiteY2-78" fmla="*/ 49 h 2242736"/>
                <a:gd name="connsiteX3-79" fmla="*/ 6391174 w 6391174"/>
                <a:gd name="connsiteY3-80" fmla="*/ 1405338 h 2242736"/>
                <a:gd name="connsiteX0-81" fmla="*/ 0 w 6391174"/>
                <a:gd name="connsiteY0-82" fmla="*/ 2242736 h 2242736"/>
                <a:gd name="connsiteX1-83" fmla="*/ 1443789 w 6391174"/>
                <a:gd name="connsiteY1-84" fmla="*/ 1357211 h 2242736"/>
                <a:gd name="connsiteX2-85" fmla="*/ 5005137 w 6391174"/>
                <a:gd name="connsiteY2-86" fmla="*/ 49 h 2242736"/>
                <a:gd name="connsiteX3-87" fmla="*/ 6391174 w 6391174"/>
                <a:gd name="connsiteY3-88" fmla="*/ 1405338 h 2242736"/>
                <a:gd name="connsiteX0-89" fmla="*/ 0 w 6391174"/>
                <a:gd name="connsiteY0-90" fmla="*/ 2243091 h 2243091"/>
                <a:gd name="connsiteX1-91" fmla="*/ 2531444 w 6391174"/>
                <a:gd name="connsiteY1-92" fmla="*/ 1270938 h 2243091"/>
                <a:gd name="connsiteX2-93" fmla="*/ 5005137 w 6391174"/>
                <a:gd name="connsiteY2-94" fmla="*/ 404 h 2243091"/>
                <a:gd name="connsiteX3-95" fmla="*/ 6391174 w 6391174"/>
                <a:gd name="connsiteY3-96" fmla="*/ 1405693 h 2243091"/>
                <a:gd name="connsiteX0-97" fmla="*/ 0 w 6391174"/>
                <a:gd name="connsiteY0-98" fmla="*/ 2243007 h 2243007"/>
                <a:gd name="connsiteX1-99" fmla="*/ 2531444 w 6391174"/>
                <a:gd name="connsiteY1-100" fmla="*/ 1270854 h 2243007"/>
                <a:gd name="connsiteX2-101" fmla="*/ 5005137 w 6391174"/>
                <a:gd name="connsiteY2-102" fmla="*/ 320 h 2243007"/>
                <a:gd name="connsiteX3-103" fmla="*/ 6391174 w 6391174"/>
                <a:gd name="connsiteY3-104" fmla="*/ 1405609 h 2243007"/>
                <a:gd name="connsiteX0-105" fmla="*/ 0 w 6391174"/>
                <a:gd name="connsiteY0-106" fmla="*/ 2281578 h 2281578"/>
                <a:gd name="connsiteX1-107" fmla="*/ 2531444 w 6391174"/>
                <a:gd name="connsiteY1-108" fmla="*/ 1309425 h 2281578"/>
                <a:gd name="connsiteX2-109" fmla="*/ 4754880 w 6391174"/>
                <a:gd name="connsiteY2-110" fmla="*/ 390 h 2281578"/>
                <a:gd name="connsiteX3-111" fmla="*/ 6391174 w 6391174"/>
                <a:gd name="connsiteY3-112" fmla="*/ 1444180 h 2281578"/>
                <a:gd name="connsiteX0-113" fmla="*/ 17 w 6391191"/>
                <a:gd name="connsiteY0-114" fmla="*/ 2281578 h 2281578"/>
                <a:gd name="connsiteX1-115" fmla="*/ 2531461 w 6391191"/>
                <a:gd name="connsiteY1-116" fmla="*/ 1309425 h 2281578"/>
                <a:gd name="connsiteX2-117" fmla="*/ 4754897 w 6391191"/>
                <a:gd name="connsiteY2-118" fmla="*/ 390 h 2281578"/>
                <a:gd name="connsiteX3-119" fmla="*/ 6391191 w 6391191"/>
                <a:gd name="connsiteY3-120" fmla="*/ 1444180 h 2281578"/>
                <a:gd name="connsiteX0-121" fmla="*/ 19 w 6285315"/>
                <a:gd name="connsiteY0-122" fmla="*/ 2271953 h 2271953"/>
                <a:gd name="connsiteX1-123" fmla="*/ 2425585 w 6285315"/>
                <a:gd name="connsiteY1-124" fmla="*/ 1309425 h 2271953"/>
                <a:gd name="connsiteX2-125" fmla="*/ 4649021 w 6285315"/>
                <a:gd name="connsiteY2-126" fmla="*/ 390 h 2271953"/>
                <a:gd name="connsiteX3-127" fmla="*/ 6285315 w 6285315"/>
                <a:gd name="connsiteY3-128" fmla="*/ 1444180 h 2271953"/>
                <a:gd name="connsiteX0-129" fmla="*/ 19 w 6285315"/>
                <a:gd name="connsiteY0-130" fmla="*/ 2271953 h 2271953"/>
                <a:gd name="connsiteX1-131" fmla="*/ 2425585 w 6285315"/>
                <a:gd name="connsiteY1-132" fmla="*/ 1309425 h 2271953"/>
                <a:gd name="connsiteX2-133" fmla="*/ 4649021 w 6285315"/>
                <a:gd name="connsiteY2-134" fmla="*/ 390 h 2271953"/>
                <a:gd name="connsiteX3-135" fmla="*/ 6285315 w 6285315"/>
                <a:gd name="connsiteY3-136" fmla="*/ 1444180 h 2271953"/>
                <a:gd name="connsiteX0-137" fmla="*/ 19 w 6285315"/>
                <a:gd name="connsiteY0-138" fmla="*/ 2282053 h 2282053"/>
                <a:gd name="connsiteX1-139" fmla="*/ 2425585 w 6285315"/>
                <a:gd name="connsiteY1-140" fmla="*/ 1319525 h 2282053"/>
                <a:gd name="connsiteX2-141" fmla="*/ 4649021 w 6285315"/>
                <a:gd name="connsiteY2-142" fmla="*/ 10490 h 2282053"/>
                <a:gd name="connsiteX3-143" fmla="*/ 6285315 w 6285315"/>
                <a:gd name="connsiteY3-144" fmla="*/ 1454280 h 2282053"/>
                <a:gd name="connsiteX0-145" fmla="*/ 19 w 5753482"/>
                <a:gd name="connsiteY0-146" fmla="*/ 2319564 h 2319564"/>
                <a:gd name="connsiteX1-147" fmla="*/ 2425585 w 5753482"/>
                <a:gd name="connsiteY1-148" fmla="*/ 1357036 h 2319564"/>
                <a:gd name="connsiteX2-149" fmla="*/ 4649021 w 5753482"/>
                <a:gd name="connsiteY2-150" fmla="*/ 48001 h 2319564"/>
                <a:gd name="connsiteX3-151" fmla="*/ 5753482 w 5753482"/>
                <a:gd name="connsiteY3-152" fmla="*/ 1010528 h 2319564"/>
                <a:gd name="connsiteX0-153" fmla="*/ 19 w 5753482"/>
                <a:gd name="connsiteY0-154" fmla="*/ 2277873 h 2277873"/>
                <a:gd name="connsiteX1-155" fmla="*/ 2425585 w 5753482"/>
                <a:gd name="connsiteY1-156" fmla="*/ 1315345 h 2277873"/>
                <a:gd name="connsiteX2-157" fmla="*/ 4649021 w 5753482"/>
                <a:gd name="connsiteY2-158" fmla="*/ 6310 h 2277873"/>
                <a:gd name="connsiteX3-159" fmla="*/ 5753482 w 5753482"/>
                <a:gd name="connsiteY3-160" fmla="*/ 968837 h 2277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" name="任意多边形 5"/>
            <p:cNvSpPr/>
            <p:nvPr/>
          </p:nvSpPr>
          <p:spPr>
            <a:xfrm rot="10800000" flipV="1">
              <a:off x="8224869" y="4422163"/>
              <a:ext cx="3983973" cy="2424421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5" name="任意多边形 6"/>
            <p:cNvSpPr/>
            <p:nvPr/>
          </p:nvSpPr>
          <p:spPr>
            <a:xfrm rot="11076794" flipV="1">
              <a:off x="8233303" y="3949642"/>
              <a:ext cx="3907660" cy="316466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6" name="任意多边形 7"/>
            <p:cNvSpPr/>
            <p:nvPr/>
          </p:nvSpPr>
          <p:spPr>
            <a:xfrm rot="10800000" flipH="1">
              <a:off x="7382235" y="1804171"/>
              <a:ext cx="1153705" cy="856713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2083" y="-1648929"/>
              <a:ext cx="4310279" cy="39510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8797" flipH="1" flipV="1">
              <a:off x="7830077" y="-1047798"/>
              <a:ext cx="5020379" cy="505435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741351" y="2077008"/>
            <a:ext cx="6804433" cy="2771362"/>
            <a:chOff x="2720491" y="2232521"/>
            <a:chExt cx="6804433" cy="2771362"/>
          </a:xfrm>
        </p:grpSpPr>
        <p:sp>
          <p:nvSpPr>
            <p:cNvPr id="21" name="PA_文本框 2"/>
            <p:cNvSpPr txBox="1"/>
            <p:nvPr>
              <p:custDataLst>
                <p:tags r:id="rId1"/>
              </p:custDataLst>
            </p:nvPr>
          </p:nvSpPr>
          <p:spPr>
            <a:xfrm>
              <a:off x="2720491" y="2232521"/>
              <a:ext cx="6804433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en-US" altLang="zh-CN" sz="3600" dirty="0" smtClean="0">
                  <a:solidFill>
                    <a:srgbClr val="7E887D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Origin of idioms</a:t>
              </a:r>
              <a:endParaRPr lang="zh-CN" altLang="en-US" sz="3600" dirty="0">
                <a:solidFill>
                  <a:srgbClr val="7E887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2" name="圆角矩形 18"/>
            <p:cNvSpPr/>
            <p:nvPr/>
          </p:nvSpPr>
          <p:spPr>
            <a:xfrm>
              <a:off x="5133568" y="4605992"/>
              <a:ext cx="1978281" cy="39789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E887D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29474" y="4631362"/>
              <a:ext cx="1327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b="1" dirty="0" smtClean="0">
                  <a:solidFill>
                    <a:schemeClr val="bg1"/>
                  </a:solidFill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PART.02</a:t>
              </a:r>
              <a:endParaRPr lang="zh-CN" altLang="en-US" sz="1600" dirty="0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6" y="1051475"/>
            <a:ext cx="7607598" cy="501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0468" y="1740877"/>
            <a:ext cx="3846896" cy="57888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800" dirty="0" smtClean="0"/>
              <a:t>Fixed structure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50468" y="3120926"/>
            <a:ext cx="3846896" cy="57888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800" dirty="0" smtClean="0"/>
              <a:t>Number-fixed words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50468" y="4328861"/>
            <a:ext cx="3846896" cy="10556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800" dirty="0" smtClean="0"/>
              <a:t>Integrity of meaning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65171" y="535007"/>
            <a:ext cx="477413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7E887D"/>
                </a:solidFill>
                <a:latin typeface="字魂59号-创粗黑" panose="00000500000000000000" pitchFamily="2" charset="-122"/>
                <a:ea typeface="字魂59号-创粗黑"/>
              </a:rPr>
              <a:t>Origin of idioms</a:t>
            </a:r>
            <a:endParaRPr lang="zh-CN" altLang="en-US" sz="3200" b="1" dirty="0">
              <a:solidFill>
                <a:srgbClr val="7E887D"/>
              </a:solidFill>
              <a:latin typeface="字魂59号-创粗黑" panose="00000500000000000000" pitchFamily="2" charset="-122"/>
              <a:ea typeface="字魂59号-创粗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7" y="1217488"/>
            <a:ext cx="2638359" cy="204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28" y="1241770"/>
            <a:ext cx="2553752" cy="211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18" y="1112470"/>
            <a:ext cx="2270463" cy="215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1" y="1258969"/>
            <a:ext cx="2568958" cy="19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99270" y="529389"/>
            <a:ext cx="304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xamples</a:t>
            </a:r>
            <a:endParaRPr lang="zh-CN" altLang="en-US" sz="3200" dirty="0">
              <a:latin typeface="Cambria" panose="020405030504060302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51830" y="4525563"/>
            <a:ext cx="2548845" cy="15690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260" y="4326255"/>
            <a:ext cx="29324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ea"/>
              </a:rPr>
              <a:t>Smoke from wolf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74370" y="3365500"/>
            <a:ext cx="1756410" cy="7372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狼烟四起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4690" y="4326255"/>
            <a:ext cx="2284095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ea"/>
              </a:rPr>
              <a:t>Bad friends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24250" y="3580765"/>
            <a:ext cx="1703070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狐朋狗友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08320" y="3580765"/>
            <a:ext cx="3392170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做一天和尚撞一天钟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24525" y="4326255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ea"/>
              </a:rPr>
              <a:t>To do the least that is expected of one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00490" y="3580765"/>
            <a:ext cx="3053715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塞翁失马焉知非福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41460" y="4326255"/>
            <a:ext cx="25209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ea"/>
              </a:rPr>
              <a:t>A blessing in disguise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6669" y="488597"/>
            <a:ext cx="728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Interactive activity</a:t>
            </a:r>
            <a:endParaRPr lang="zh-CN" altLang="en-US" sz="3600" dirty="0"/>
          </a:p>
        </p:txBody>
      </p:sp>
      <p:grpSp>
        <p:nvGrpSpPr>
          <p:cNvPr id="3" name="组合 2" descr="7b0a202020202274657874626f78223a20227b5c2263617465676f72795f69645c223a31303332362c5c2269645c223a32303134393032387d220a7d0a"/>
          <p:cNvGrpSpPr/>
          <p:nvPr/>
        </p:nvGrpSpPr>
        <p:grpSpPr>
          <a:xfrm>
            <a:off x="910590" y="1252220"/>
            <a:ext cx="10951845" cy="5709285"/>
            <a:chOff x="2611272" y="1122026"/>
            <a:chExt cx="8538139" cy="5062610"/>
          </a:xfrm>
        </p:grpSpPr>
        <p:pic>
          <p:nvPicPr>
            <p:cNvPr id="2" name="图形 1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11272" y="1122026"/>
              <a:ext cx="6969456" cy="461394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900611" y="5230636"/>
              <a:ext cx="5248800" cy="954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i="1" dirty="0">
                  <a:solidFill>
                    <a:srgbClr val="4385C6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CYBER PUNK</a:t>
              </a:r>
              <a:endParaRPr lang="zh-CN" altLang="en-US" sz="1400" i="1" dirty="0">
                <a:solidFill>
                  <a:srgbClr val="4385C6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864995" y="2078355"/>
            <a:ext cx="7049135" cy="3392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/>
              <a:t>When the music </a:t>
            </a:r>
            <a:r>
              <a:rPr lang="en-US" altLang="zh-CN" sz="2800" dirty="0"/>
              <a:t>start</a:t>
            </a:r>
            <a:r>
              <a:rPr lang="zh-CN" altLang="en-US" sz="2800" dirty="0"/>
              <a:t>s, 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pass the note</a:t>
            </a:r>
            <a:r>
              <a:rPr lang="zh-CN" altLang="en-US" sz="2800" dirty="0"/>
              <a:t> to the person behind you. When the music stop</a:t>
            </a:r>
            <a:r>
              <a:rPr lang="en-US" altLang="zh-CN" sz="2800" dirty="0"/>
              <a:t>s</a:t>
            </a:r>
            <a:r>
              <a:rPr lang="zh-CN" altLang="en-US" sz="2800" dirty="0"/>
              <a:t>, </a:t>
            </a:r>
            <a:r>
              <a:rPr lang="en-US" altLang="zh-CN" sz="2800" dirty="0"/>
              <a:t>stop passing the note</a:t>
            </a:r>
            <a:r>
              <a:rPr lang="zh-CN" altLang="en-US" sz="2800" dirty="0"/>
              <a:t>. The person holding the note needs to 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translate the </a:t>
            </a: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Chinese 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idiom</a:t>
            </a:r>
            <a:r>
              <a:rPr lang="zh-CN" altLang="en-US" sz="2800" dirty="0"/>
              <a:t> </a:t>
            </a:r>
            <a:r>
              <a:rPr lang="en-US" altLang="zh-CN" sz="2800" dirty="0"/>
              <a:t>into English</a:t>
            </a:r>
            <a:r>
              <a:rPr lang="zh-CN" altLang="en-US" sz="2800" dirty="0"/>
              <a:t> and the person next to h</a:t>
            </a:r>
            <a:r>
              <a:rPr lang="en-US" altLang="zh-CN" sz="2800" dirty="0" err="1"/>
              <a:t>im</a:t>
            </a:r>
            <a:r>
              <a:rPr lang="zh-CN" altLang="en-US" sz="2800" dirty="0"/>
              <a:t> or her 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guesses</a:t>
            </a:r>
            <a:r>
              <a:rPr lang="zh-CN" altLang="en-US" sz="2800" dirty="0"/>
              <a:t> which </a:t>
            </a:r>
            <a:r>
              <a:rPr lang="en-US" altLang="zh-CN" sz="2800" dirty="0"/>
              <a:t>Chinese </a:t>
            </a:r>
            <a:r>
              <a:rPr lang="zh-CN" altLang="en-US" sz="2800" dirty="0"/>
              <a:t>idiom </a:t>
            </a:r>
            <a:r>
              <a:rPr lang="en-US" altLang="zh-CN" sz="2800" dirty="0"/>
              <a:t>he or her is translating.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KSO_WPP_MARK_KEY" val="496dbd42-c97b-4c8c-88ff-e2af34574500"/>
  <p:tag name="COMMONDATA" val="eyJoZGlkIjoiYmVmY2I4ZGI4MmIzYTQ5ZDFiOWYyM2ZjYjk1ODk4N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92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自定义 3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730</Words>
  <Application>Microsoft Office PowerPoint</Application>
  <PresentationFormat>自定义</PresentationFormat>
  <Paragraphs>145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阙 婉婷</dc:creator>
  <cp:lastModifiedBy>张婷</cp:lastModifiedBy>
  <cp:revision>46</cp:revision>
  <dcterms:created xsi:type="dcterms:W3CDTF">2021-05-18T15:55:00Z</dcterms:created>
  <dcterms:modified xsi:type="dcterms:W3CDTF">2022-10-28T06:52:26Z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2A1894CD7B3B46A39D79A314AF2806A4</vt:lpwstr>
  </property>
  <property fmtid="{D5CDD505-2E9C-101B-9397-08002B2CF9AE}" pid="3" name="KSOProductBuildVer">
    <vt:lpwstr>2052-11.1.0.12598</vt:lpwstr>
  </property>
</Properties>
</file>