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7.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1" r:id="rId5"/>
    <p:sldId id="262" r:id="rId6"/>
    <p:sldId id="264" r:id="rId7"/>
    <p:sldId id="263" r:id="rId8"/>
    <p:sldId id="265" r:id="rId9"/>
    <p:sldId id="267" r:id="rId10"/>
    <p:sldId id="268" r:id="rId11"/>
    <p:sldId id="269" r:id="rId12"/>
    <p:sldId id="270" r:id="rId13"/>
    <p:sldId id="272" r:id="rId14"/>
    <p:sldId id="273" r:id="rId15"/>
    <p:sldId id="277"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2" clrIdx="0">
    <p:extLst>
      <p:ext uri="{19B8F6BF-5375-455C-9EA6-DF929625EA0E}">
        <p15:presenceInfo xmlns:p15="http://schemas.microsoft.com/office/powerpoint/2012/main" userId="16ba7ed5b94ee6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94199" autoAdjust="0"/>
  </p:normalViewPr>
  <p:slideViewPr>
    <p:cSldViewPr snapToGrid="0">
      <p:cViewPr varScale="1">
        <p:scale>
          <a:sx n="56" d="100"/>
          <a:sy n="56" d="100"/>
        </p:scale>
        <p:origin x="42"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F8F25-3407-48A5-86EA-76CFF3F6617C}" type="datetimeFigureOut">
              <a:rPr lang="zh-CN" altLang="en-US" smtClean="0"/>
              <a:t>2022/10/19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7BD5F-9068-4B6F-813C-3ADE62993060}" type="slidenum">
              <a:rPr lang="zh-CN" altLang="en-US" smtClean="0"/>
              <a:t>‹#›</a:t>
            </a:fld>
            <a:endParaRPr lang="zh-CN" altLang="en-US"/>
          </a:p>
        </p:txBody>
      </p:sp>
    </p:spTree>
    <p:extLst>
      <p:ext uri="{BB962C8B-B14F-4D97-AF65-F5344CB8AC3E}">
        <p14:creationId xmlns:p14="http://schemas.microsoft.com/office/powerpoint/2010/main" val="4288057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n.wikipedia.org/wiki/Hangeul" TargetMode="External"/><Relationship Id="rId13" Type="http://schemas.openxmlformats.org/officeDocument/2006/relationships/hyperlink" Target="https://en.wikipedia.org/w/index.php?title=Chinese_calligraphy&amp;action=edit&amp;section=30" TargetMode="External"/><Relationship Id="rId18" Type="http://schemas.openxmlformats.org/officeDocument/2006/relationships/hyperlink" Target="https://en.wikipedia.org/wiki/Chinese_painting" TargetMode="External"/><Relationship Id="rId3" Type="http://schemas.openxmlformats.org/officeDocument/2006/relationships/hyperlink" Target="https://en.wikipedia.org/wiki/Japanese_calligraphy" TargetMode="External"/><Relationship Id="rId21" Type="http://schemas.openxmlformats.org/officeDocument/2006/relationships/hyperlink" Target="https://en.wikipedia.org/w/index.php?title=Vietnamese_painting&amp;action=edit&amp;redlink=1" TargetMode="External"/><Relationship Id="rId7" Type="http://schemas.openxmlformats.org/officeDocument/2006/relationships/hyperlink" Target="https://en.wikipedia.org/wiki/Korean_calligraphy" TargetMode="External"/><Relationship Id="rId12" Type="http://schemas.openxmlformats.org/officeDocument/2006/relationships/hyperlink" Target="https://en.wikipedia.org/wiki/Ch%E1%BB%AF_Qu%E1%BB%91c_ng%E1%BB%AF" TargetMode="External"/><Relationship Id="rId17" Type="http://schemas.openxmlformats.org/officeDocument/2006/relationships/hyperlink" Target="https://en.wikipedia.org/wiki/East_Asia" TargetMode="External"/><Relationship Id="rId2" Type="http://schemas.openxmlformats.org/officeDocument/2006/relationships/slide" Target="../slides/slide13.xml"/><Relationship Id="rId16" Type="http://schemas.openxmlformats.org/officeDocument/2006/relationships/hyperlink" Target="https://en.wikipedia.org/wiki/Ink_wash_painting" TargetMode="External"/><Relationship Id="rId20" Type="http://schemas.openxmlformats.org/officeDocument/2006/relationships/hyperlink" Target="https://en.wikipedia.org/wiki/Korean_painting" TargetMode="External"/><Relationship Id="rId1" Type="http://schemas.openxmlformats.org/officeDocument/2006/relationships/notesMaster" Target="../notesMasters/notesMaster1.xml"/><Relationship Id="rId6" Type="http://schemas.openxmlformats.org/officeDocument/2006/relationships/hyperlink" Target="https://en.wikipedia.org/wiki/Katakana" TargetMode="External"/><Relationship Id="rId11" Type="http://schemas.openxmlformats.org/officeDocument/2006/relationships/hyperlink" Target="https://en.wikipedia.org/wiki/H%C3%A1n_N%C3%B4m" TargetMode="External"/><Relationship Id="rId5" Type="http://schemas.openxmlformats.org/officeDocument/2006/relationships/hyperlink" Target="https://en.wikipedia.org/wiki/Hiragana" TargetMode="External"/><Relationship Id="rId15" Type="http://schemas.openxmlformats.org/officeDocument/2006/relationships/hyperlink" Target="https://en.wikipedia.org/w/index.php?title=Chinese_calligraphy&amp;action=edit&amp;section=31" TargetMode="External"/><Relationship Id="rId10" Type="http://schemas.openxmlformats.org/officeDocument/2006/relationships/hyperlink" Target="https://en.wikipedia.org/wiki/Vietnamese_calligraphy" TargetMode="External"/><Relationship Id="rId19" Type="http://schemas.openxmlformats.org/officeDocument/2006/relationships/hyperlink" Target="https://en.wikipedia.org/wiki/Japanese_painting" TargetMode="External"/><Relationship Id="rId4" Type="http://schemas.openxmlformats.org/officeDocument/2006/relationships/hyperlink" Target="https://en.wikipedia.org/wiki/Hanzi" TargetMode="External"/><Relationship Id="rId9" Type="http://schemas.openxmlformats.org/officeDocument/2006/relationships/hyperlink" Target="https://en.wikipedia.org/wiki/Chinese_calligraphy#cite_note-31" TargetMode="External"/><Relationship Id="rId14" Type="http://schemas.openxmlformats.org/officeDocument/2006/relationships/hyperlink" Target="https://en.wikipedia.org/wiki/Chinese_calligraphy#cite_note-:1-32"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Before the Five Dynasties, the ink-producing center was in the North, and then it reached the South. The most celebrated Southern ink-stick was Hui-</a:t>
            </a:r>
            <a:r>
              <a:rPr lang="en-US" altLang="zh-CN" dirty="0" err="1"/>
              <a:t>mo</a:t>
            </a:r>
            <a:r>
              <a:rPr lang="en-US" altLang="zh-CN" dirty="0"/>
              <a:t>, which was produced in Huizhou of Anhui. Nowadays, we use calligraphy ink instead of grinding ink-sticks. There are many good quality inks, such as </a:t>
            </a:r>
            <a:r>
              <a:rPr lang="en-US" altLang="zh-CN" dirty="0" err="1"/>
              <a:t>Yide</a:t>
            </a:r>
            <a:r>
              <a:rPr lang="en-US" altLang="zh-CN" dirty="0"/>
              <a:t> Ge ink.</a:t>
            </a:r>
            <a:endParaRPr lang="zh-CN" altLang="en-US" dirty="0"/>
          </a:p>
        </p:txBody>
      </p:sp>
      <p:sp>
        <p:nvSpPr>
          <p:cNvPr id="4" name="灯片编号占位符 3"/>
          <p:cNvSpPr>
            <a:spLocks noGrp="1"/>
          </p:cNvSpPr>
          <p:nvPr>
            <p:ph type="sldNum" sz="quarter" idx="5"/>
          </p:nvPr>
        </p:nvSpPr>
        <p:spPr/>
        <p:txBody>
          <a:bodyPr/>
          <a:lstStyle/>
          <a:p>
            <a:fld id="{17F7BD5F-9068-4B6F-813C-3ADE62993060}" type="slidenum">
              <a:rPr lang="zh-CN" altLang="en-US" smtClean="0"/>
              <a:t>10</a:t>
            </a:fld>
            <a:endParaRPr lang="zh-CN" altLang="en-US"/>
          </a:p>
        </p:txBody>
      </p:sp>
    </p:spTree>
    <p:extLst>
      <p:ext uri="{BB962C8B-B14F-4D97-AF65-F5344CB8AC3E}">
        <p14:creationId xmlns:p14="http://schemas.microsoft.com/office/powerpoint/2010/main" val="48058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vehicle of Chinese calligraphy changed from oracle bones to wood slips, bamboo slips, and silk. Finally, paper became the best material for its cheap price and good quality. In the Qing, Xuan paper, produced in Jing Prefecture of Anhui (</a:t>
            </a:r>
            <a:r>
              <a:rPr lang="en-US" altLang="zh-CN" dirty="0" err="1"/>
              <a:t>Xuanzhou</a:t>
            </a:r>
            <a:r>
              <a:rPr lang="en-US" altLang="zh-CN" dirty="0"/>
              <a:t>), became the special paper for painting and calligraphy, and was regarded as “the king of the paper.” Nowadays, we call special calligraphy paper Xuan paper. Xuan paper is different from modern papers, which are soft and absorbent. Writing on the special paper, we can find the different depths of ink according to the ink concentration and the writing speed. The better the quality of a paper, the more delicate variation can be expressed;</a:t>
            </a:r>
            <a:endParaRPr lang="zh-CN" altLang="en-US" dirty="0"/>
          </a:p>
        </p:txBody>
      </p:sp>
      <p:sp>
        <p:nvSpPr>
          <p:cNvPr id="4" name="灯片编号占位符 3"/>
          <p:cNvSpPr>
            <a:spLocks noGrp="1"/>
          </p:cNvSpPr>
          <p:nvPr>
            <p:ph type="sldNum" sz="quarter" idx="5"/>
          </p:nvPr>
        </p:nvSpPr>
        <p:spPr/>
        <p:txBody>
          <a:bodyPr/>
          <a:lstStyle/>
          <a:p>
            <a:fld id="{17F7BD5F-9068-4B6F-813C-3ADE62993060}" type="slidenum">
              <a:rPr lang="zh-CN" altLang="en-US" smtClean="0"/>
              <a:t>11</a:t>
            </a:fld>
            <a:endParaRPr lang="zh-CN" altLang="en-US"/>
          </a:p>
        </p:txBody>
      </p:sp>
    </p:spTree>
    <p:extLst>
      <p:ext uri="{BB962C8B-B14F-4D97-AF65-F5344CB8AC3E}">
        <p14:creationId xmlns:p14="http://schemas.microsoft.com/office/powerpoint/2010/main" val="1623395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ink stone is the most valuable among the four treasures of the study. Because of their solid texture, ink stones have been handed down from ancient times. </a:t>
            </a:r>
            <a:endParaRPr lang="zh-CN" altLang="en-US" dirty="0"/>
          </a:p>
        </p:txBody>
      </p:sp>
      <p:sp>
        <p:nvSpPr>
          <p:cNvPr id="4" name="灯片编号占位符 3"/>
          <p:cNvSpPr>
            <a:spLocks noGrp="1"/>
          </p:cNvSpPr>
          <p:nvPr>
            <p:ph type="sldNum" sz="quarter" idx="5"/>
          </p:nvPr>
        </p:nvSpPr>
        <p:spPr/>
        <p:txBody>
          <a:bodyPr/>
          <a:lstStyle/>
          <a:p>
            <a:fld id="{17F7BD5F-9068-4B6F-813C-3ADE62993060}" type="slidenum">
              <a:rPr lang="zh-CN" altLang="en-US" smtClean="0"/>
              <a:t>12</a:t>
            </a:fld>
            <a:endParaRPr lang="zh-CN" altLang="en-US"/>
          </a:p>
        </p:txBody>
      </p:sp>
    </p:spTree>
    <p:extLst>
      <p:ext uri="{BB962C8B-B14F-4D97-AF65-F5344CB8AC3E}">
        <p14:creationId xmlns:p14="http://schemas.microsoft.com/office/powerpoint/2010/main" val="397711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202122"/>
                </a:solidFill>
                <a:effectLst/>
                <a:latin typeface="Arial" panose="020B0604020202020204" pitchFamily="34" charset="0"/>
              </a:rPr>
              <a:t>1. The Japanese and Koreans have developed their own specific sensibilities and styles of calligraphy while incorporating Chinese influences, as well as applying to specific scripts. </a:t>
            </a:r>
            <a:r>
              <a:rPr lang="en-US" altLang="zh-CN" b="0" i="0" u="none" strike="noStrike" dirty="0">
                <a:solidFill>
                  <a:srgbClr val="0645AD"/>
                </a:solidFill>
                <a:effectLst/>
                <a:latin typeface="Arial" panose="020B0604020202020204" pitchFamily="34" charset="0"/>
                <a:hlinkClick r:id="rId3" tooltip="Japanese calligraphy"/>
              </a:rPr>
              <a:t>Japanese calligraphy</a:t>
            </a:r>
            <a:r>
              <a:rPr lang="en-US" altLang="zh-CN" b="0" i="0" dirty="0">
                <a:solidFill>
                  <a:srgbClr val="202122"/>
                </a:solidFill>
                <a:effectLst/>
                <a:latin typeface="Arial" panose="020B0604020202020204" pitchFamily="34" charset="0"/>
              </a:rPr>
              <a:t> extends beyond </a:t>
            </a:r>
            <a:r>
              <a:rPr lang="en-US" altLang="zh-CN" b="0" i="0" u="none" strike="noStrike" dirty="0">
                <a:solidFill>
                  <a:srgbClr val="0645AD"/>
                </a:solidFill>
                <a:effectLst/>
                <a:latin typeface="Arial" panose="020B0604020202020204" pitchFamily="34" charset="0"/>
                <a:hlinkClick r:id="rId4" tooltip="Hanzi"/>
              </a:rPr>
              <a:t>Han characters</a:t>
            </a:r>
            <a:r>
              <a:rPr lang="en-US" altLang="zh-CN" b="0" i="0" dirty="0">
                <a:solidFill>
                  <a:srgbClr val="202122"/>
                </a:solidFill>
                <a:effectLst/>
                <a:latin typeface="Arial" panose="020B0604020202020204" pitchFamily="34" charset="0"/>
              </a:rPr>
              <a:t> to also include local scripts such as </a:t>
            </a:r>
            <a:r>
              <a:rPr lang="en-US" altLang="zh-CN" b="0" i="0" u="none" strike="noStrike" dirty="0">
                <a:solidFill>
                  <a:srgbClr val="0645AD"/>
                </a:solidFill>
                <a:effectLst/>
                <a:latin typeface="Arial" panose="020B0604020202020204" pitchFamily="34" charset="0"/>
                <a:hlinkClick r:id="rId5" tooltip="Hiragana"/>
              </a:rPr>
              <a:t>hiragana</a:t>
            </a:r>
            <a:r>
              <a:rPr lang="en-US" altLang="zh-CN" b="0" i="0" dirty="0">
                <a:solidFill>
                  <a:srgbClr val="202122"/>
                </a:solidFill>
                <a:effectLst/>
                <a:latin typeface="Arial" panose="020B0604020202020204" pitchFamily="34" charset="0"/>
              </a:rPr>
              <a:t> and </a:t>
            </a:r>
            <a:r>
              <a:rPr lang="en-US" altLang="zh-CN" b="0" i="0" u="none" strike="noStrike" dirty="0">
                <a:solidFill>
                  <a:srgbClr val="0645AD"/>
                </a:solidFill>
                <a:effectLst/>
                <a:latin typeface="Arial" panose="020B0604020202020204" pitchFamily="34" charset="0"/>
                <a:hlinkClick r:id="rId6" tooltip="Katakana"/>
              </a:rPr>
              <a:t>katakana</a:t>
            </a:r>
            <a:r>
              <a:rPr lang="en-US" altLang="zh-CN" b="0" i="0" dirty="0">
                <a:solidFill>
                  <a:srgbClr val="202122"/>
                </a:solidFill>
                <a:effectLst/>
                <a:latin typeface="Arial" panose="020B0604020202020204" pitchFamily="34" charset="0"/>
              </a:rPr>
              <a:t>.</a:t>
            </a:r>
          </a:p>
          <a:p>
            <a:pPr algn="l"/>
            <a:r>
              <a:rPr lang="en-US" altLang="zh-CN" b="0" i="0" dirty="0">
                <a:solidFill>
                  <a:srgbClr val="202122"/>
                </a:solidFill>
                <a:effectLst/>
                <a:latin typeface="Arial" panose="020B0604020202020204" pitchFamily="34" charset="0"/>
              </a:rPr>
              <a:t>In the case of </a:t>
            </a:r>
            <a:r>
              <a:rPr lang="en-US" altLang="zh-CN" b="0" i="0" u="none" strike="noStrike" dirty="0">
                <a:solidFill>
                  <a:srgbClr val="0645AD"/>
                </a:solidFill>
                <a:effectLst/>
                <a:latin typeface="Arial" panose="020B0604020202020204" pitchFamily="34" charset="0"/>
                <a:hlinkClick r:id="rId7" tooltip="Korean calligraphy"/>
              </a:rPr>
              <a:t>Korean calligraphy</a:t>
            </a:r>
            <a:r>
              <a:rPr lang="en-US" altLang="zh-CN" b="0" i="0" dirty="0">
                <a:solidFill>
                  <a:srgbClr val="202122"/>
                </a:solidFill>
                <a:effectLst/>
                <a:latin typeface="Arial" panose="020B0604020202020204" pitchFamily="34" charset="0"/>
              </a:rPr>
              <a:t>, the </a:t>
            </a:r>
            <a:r>
              <a:rPr lang="en-US" altLang="zh-CN" b="0" i="0" u="none" strike="noStrike" dirty="0">
                <a:solidFill>
                  <a:srgbClr val="0645AD"/>
                </a:solidFill>
                <a:effectLst/>
                <a:latin typeface="Arial" panose="020B0604020202020204" pitchFamily="34" charset="0"/>
                <a:hlinkClick r:id="rId8" tooltip="Hangeul"/>
              </a:rPr>
              <a:t>Hangeul</a:t>
            </a:r>
            <a:r>
              <a:rPr lang="en-US" altLang="zh-CN" b="0" i="0" dirty="0">
                <a:solidFill>
                  <a:srgbClr val="202122"/>
                </a:solidFill>
                <a:effectLst/>
                <a:latin typeface="Arial" panose="020B0604020202020204" pitchFamily="34" charset="0"/>
              </a:rPr>
              <a:t> and the existence of the circle required the creation of a new technique.</a:t>
            </a:r>
            <a:r>
              <a:rPr lang="en-US" altLang="zh-CN" b="0" i="0" u="none" strike="noStrike" baseline="30000" dirty="0">
                <a:solidFill>
                  <a:srgbClr val="0645AD"/>
                </a:solidFill>
                <a:effectLst/>
                <a:latin typeface="Arial" panose="020B0604020202020204" pitchFamily="34" charset="0"/>
                <a:hlinkClick r:id="rId9"/>
              </a:rPr>
              <a:t>[31]</a:t>
            </a:r>
            <a:endParaRPr lang="en-US" altLang="zh-CN" b="0" i="0" dirty="0">
              <a:solidFill>
                <a:srgbClr val="202122"/>
              </a:solidFill>
              <a:effectLst/>
              <a:latin typeface="Arial" panose="020B0604020202020204" pitchFamily="34" charset="0"/>
            </a:endParaRPr>
          </a:p>
          <a:p>
            <a:pPr algn="l"/>
            <a:r>
              <a:rPr lang="en-US" altLang="zh-CN" b="0" i="0" u="none" strike="noStrike" dirty="0">
                <a:solidFill>
                  <a:srgbClr val="0645AD"/>
                </a:solidFill>
                <a:effectLst/>
                <a:latin typeface="Arial" panose="020B0604020202020204" pitchFamily="34" charset="0"/>
                <a:hlinkClick r:id="rId10" tooltip="Vietnamese calligraphy"/>
              </a:rPr>
              <a:t>Vietnamese calligraphy</a:t>
            </a:r>
            <a:r>
              <a:rPr lang="en-US" altLang="zh-CN" b="0" i="0" dirty="0">
                <a:solidFill>
                  <a:srgbClr val="202122"/>
                </a:solidFill>
                <a:effectLst/>
                <a:latin typeface="Arial" panose="020B0604020202020204" pitchFamily="34" charset="0"/>
              </a:rPr>
              <a:t> is heavily influenced by Chinese calligraphy. Currently, in Vietnam, calligraphy is used for two types of characters: </a:t>
            </a:r>
            <a:r>
              <a:rPr lang="en-US" altLang="zh-CN" b="0" i="0" u="none" strike="noStrike" dirty="0" err="1">
                <a:solidFill>
                  <a:srgbClr val="0645AD"/>
                </a:solidFill>
                <a:effectLst/>
                <a:latin typeface="Arial" panose="020B0604020202020204" pitchFamily="34" charset="0"/>
                <a:hlinkClick r:id="rId11" tooltip="Hán Nôm"/>
              </a:rPr>
              <a:t>Hán</a:t>
            </a:r>
            <a:r>
              <a:rPr lang="en-US" altLang="zh-CN" b="0" i="0" u="none" strike="noStrike" dirty="0">
                <a:solidFill>
                  <a:srgbClr val="0645AD"/>
                </a:solidFill>
                <a:effectLst/>
                <a:latin typeface="Arial" panose="020B0604020202020204" pitchFamily="34" charset="0"/>
                <a:hlinkClick r:id="rId11" tooltip="Hán Nôm"/>
              </a:rPr>
              <a:t> </a:t>
            </a:r>
            <a:r>
              <a:rPr lang="en-US" altLang="zh-CN" b="0" i="0" u="none" strike="noStrike" dirty="0" err="1">
                <a:solidFill>
                  <a:srgbClr val="0645AD"/>
                </a:solidFill>
                <a:effectLst/>
                <a:latin typeface="Arial" panose="020B0604020202020204" pitchFamily="34" charset="0"/>
                <a:hlinkClick r:id="rId11" tooltip="Hán Nôm"/>
              </a:rPr>
              <a:t>Nôm</a:t>
            </a:r>
            <a:r>
              <a:rPr lang="en-US" altLang="zh-CN" b="0" i="0" dirty="0">
                <a:solidFill>
                  <a:srgbClr val="202122"/>
                </a:solidFill>
                <a:effectLst/>
                <a:latin typeface="Arial" panose="020B0604020202020204" pitchFamily="34" charset="0"/>
              </a:rPr>
              <a:t> and </a:t>
            </a:r>
            <a:r>
              <a:rPr lang="en-US" altLang="zh-CN" b="0" i="0" u="none" strike="noStrike" dirty="0" err="1">
                <a:solidFill>
                  <a:srgbClr val="0645AD"/>
                </a:solidFill>
                <a:effectLst/>
                <a:latin typeface="Arial" panose="020B0604020202020204" pitchFamily="34" charset="0"/>
                <a:hlinkClick r:id="rId12" tooltip="Chữ Quốc ngữ"/>
              </a:rPr>
              <a:t>chữ</a:t>
            </a:r>
            <a:r>
              <a:rPr lang="en-US" altLang="zh-CN" b="0" i="0" u="none" strike="noStrike" dirty="0">
                <a:solidFill>
                  <a:srgbClr val="0645AD"/>
                </a:solidFill>
                <a:effectLst/>
                <a:latin typeface="Arial" panose="020B0604020202020204" pitchFamily="34" charset="0"/>
                <a:hlinkClick r:id="rId12" tooltip="Chữ Quốc ngữ"/>
              </a:rPr>
              <a:t> </a:t>
            </a:r>
            <a:r>
              <a:rPr lang="en-US" altLang="zh-CN" b="0" i="0" u="none" strike="noStrike" dirty="0" err="1">
                <a:solidFill>
                  <a:srgbClr val="0645AD"/>
                </a:solidFill>
                <a:effectLst/>
                <a:latin typeface="Arial" panose="020B0604020202020204" pitchFamily="34" charset="0"/>
                <a:hlinkClick r:id="rId12" tooltip="Chữ Quốc ngữ"/>
              </a:rPr>
              <a:t>Quốc</a:t>
            </a:r>
            <a:r>
              <a:rPr lang="en-US" altLang="zh-CN" b="0" i="0" u="none" strike="noStrike" dirty="0">
                <a:solidFill>
                  <a:srgbClr val="0645AD"/>
                </a:solidFill>
                <a:effectLst/>
                <a:latin typeface="Arial" panose="020B0604020202020204" pitchFamily="34" charset="0"/>
                <a:hlinkClick r:id="rId12" tooltip="Chữ Quốc ngữ"/>
              </a:rPr>
              <a:t> </a:t>
            </a:r>
            <a:r>
              <a:rPr lang="en-US" altLang="zh-CN" b="0" i="0" u="none" strike="noStrike" dirty="0" err="1">
                <a:solidFill>
                  <a:srgbClr val="0645AD"/>
                </a:solidFill>
                <a:effectLst/>
                <a:latin typeface="Arial" panose="020B0604020202020204" pitchFamily="34" charset="0"/>
                <a:hlinkClick r:id="rId12" tooltip="Chữ Quốc ngữ"/>
              </a:rPr>
              <a:t>ngữ</a:t>
            </a:r>
            <a:r>
              <a:rPr lang="en-US" altLang="zh-CN" b="0" i="0" dirty="0">
                <a:solidFill>
                  <a:srgbClr val="202122"/>
                </a:solidFill>
                <a:effectLst/>
                <a:latin typeface="Arial" panose="020B0604020202020204" pitchFamily="34" charset="0"/>
              </a:rPr>
              <a:t>.</a:t>
            </a:r>
          </a:p>
          <a:p>
            <a:pPr algn="l"/>
            <a:endParaRPr lang="en-US" altLang="zh-CN" b="0" i="0" dirty="0">
              <a:solidFill>
                <a:srgbClr val="202122"/>
              </a:solidFill>
              <a:effectLst/>
              <a:latin typeface="Arial" panose="020B0604020202020204" pitchFamily="34" charset="0"/>
            </a:endParaRPr>
          </a:p>
          <a:p>
            <a:pPr algn="l"/>
            <a:r>
              <a:rPr lang="en-US" altLang="zh-CN" b="0" i="0" dirty="0">
                <a:solidFill>
                  <a:srgbClr val="202122"/>
                </a:solidFill>
                <a:effectLst/>
                <a:latin typeface="Arial" panose="020B0604020202020204" pitchFamily="34" charset="0"/>
              </a:rPr>
              <a:t>2. </a:t>
            </a:r>
            <a:r>
              <a:rPr lang="en-US" altLang="zh-CN" b="1" i="0" dirty="0">
                <a:solidFill>
                  <a:srgbClr val="000000"/>
                </a:solidFill>
                <a:effectLst/>
                <a:latin typeface="Arial" panose="020B0604020202020204" pitchFamily="34" charset="0"/>
              </a:rPr>
              <a:t>Water calligraphy</a:t>
            </a:r>
            <a:r>
              <a:rPr lang="en-US" altLang="zh-CN" b="0" i="0" dirty="0">
                <a:solidFill>
                  <a:srgbClr val="54595D"/>
                </a:solidFill>
                <a:effectLst/>
                <a:latin typeface="Arial" panose="020B0604020202020204" pitchFamily="34" charset="0"/>
              </a:rPr>
              <a:t>[</a:t>
            </a:r>
            <a:r>
              <a:rPr lang="en-US" altLang="zh-CN" b="0" i="0" u="none" strike="noStrike" dirty="0">
                <a:solidFill>
                  <a:srgbClr val="0645AD"/>
                </a:solidFill>
                <a:effectLst/>
                <a:latin typeface="Arial" panose="020B0604020202020204" pitchFamily="34" charset="0"/>
                <a:hlinkClick r:id="rId13" tooltip="Edit section: Water calligraphy"/>
              </a:rPr>
              <a:t>edit</a:t>
            </a:r>
            <a:r>
              <a:rPr lang="en-US" altLang="zh-CN" b="0" i="0" dirty="0">
                <a:solidFill>
                  <a:srgbClr val="54595D"/>
                </a:solidFill>
                <a:effectLst/>
                <a:latin typeface="Arial" panose="020B0604020202020204" pitchFamily="34" charset="0"/>
              </a:rPr>
              <a:t>]</a:t>
            </a:r>
            <a:endParaRPr lang="en-US" altLang="zh-CN" b="1" i="0" dirty="0">
              <a:solidFill>
                <a:srgbClr val="000000"/>
              </a:solidFill>
              <a:effectLst/>
              <a:latin typeface="Arial" panose="020B0604020202020204" pitchFamily="34" charset="0"/>
            </a:endParaRPr>
          </a:p>
          <a:p>
            <a:pPr algn="l"/>
            <a:r>
              <a:rPr lang="en-US" altLang="zh-CN" b="0" i="0" dirty="0">
                <a:solidFill>
                  <a:srgbClr val="202122"/>
                </a:solidFill>
                <a:effectLst/>
                <a:latin typeface="Arial" panose="020B0604020202020204" pitchFamily="34" charset="0"/>
              </a:rPr>
              <a:t>Water calligraphy or ground calligraphy is a popular pastime in China.</a:t>
            </a:r>
            <a:r>
              <a:rPr lang="en-US" altLang="zh-CN" b="0" i="0" u="none" strike="noStrike" baseline="30000" dirty="0">
                <a:solidFill>
                  <a:srgbClr val="0645AD"/>
                </a:solidFill>
                <a:effectLst/>
                <a:latin typeface="Arial" panose="020B0604020202020204" pitchFamily="34" charset="0"/>
                <a:hlinkClick r:id="rId14"/>
              </a:rPr>
              <a:t>[32]</a:t>
            </a:r>
            <a:endParaRPr lang="en-US" altLang="zh-CN" b="0" i="0" dirty="0">
              <a:solidFill>
                <a:srgbClr val="202122"/>
              </a:solidFill>
              <a:effectLst/>
              <a:latin typeface="Arial" panose="020B0604020202020204" pitchFamily="34" charset="0"/>
            </a:endParaRPr>
          </a:p>
          <a:p>
            <a:pPr algn="l"/>
            <a:r>
              <a:rPr lang="en-US" altLang="zh-CN" b="0" i="0" dirty="0">
                <a:solidFill>
                  <a:srgbClr val="202122"/>
                </a:solidFill>
                <a:effectLst/>
                <a:latin typeface="Arial" panose="020B0604020202020204" pitchFamily="34" charset="0"/>
              </a:rPr>
              <a:t>The existence of temporary calligraphy, or water calligraphy, is also to be noted. This is the practice of water-only calligraphy on the floor which dries out within minutes. This practice is especially appreciated by the new generation of retired Chinese in public parks of China.</a:t>
            </a:r>
          </a:p>
          <a:p>
            <a:pPr algn="l"/>
            <a:r>
              <a:rPr lang="en-US" altLang="zh-CN" b="1" i="0" dirty="0">
                <a:solidFill>
                  <a:srgbClr val="000000"/>
                </a:solidFill>
                <a:effectLst/>
                <a:latin typeface="Arial" panose="020B0604020202020204" pitchFamily="34" charset="0"/>
              </a:rPr>
              <a:t>Ink wash painting</a:t>
            </a:r>
            <a:r>
              <a:rPr lang="en-US" altLang="zh-CN" b="0" i="0" dirty="0">
                <a:solidFill>
                  <a:srgbClr val="54595D"/>
                </a:solidFill>
                <a:effectLst/>
                <a:latin typeface="Arial" panose="020B0604020202020204" pitchFamily="34" charset="0"/>
              </a:rPr>
              <a:t>[</a:t>
            </a:r>
            <a:r>
              <a:rPr lang="en-US" altLang="zh-CN" b="0" i="0" u="none" strike="noStrike" dirty="0">
                <a:solidFill>
                  <a:srgbClr val="0645AD"/>
                </a:solidFill>
                <a:effectLst/>
                <a:latin typeface="Arial" panose="020B0604020202020204" pitchFamily="34" charset="0"/>
                <a:hlinkClick r:id="rId15" tooltip="Edit section: Ink wash painting"/>
              </a:rPr>
              <a:t>edit</a:t>
            </a:r>
            <a:r>
              <a:rPr lang="en-US" altLang="zh-CN" b="0" i="0" dirty="0">
                <a:solidFill>
                  <a:srgbClr val="54595D"/>
                </a:solidFill>
                <a:effectLst/>
                <a:latin typeface="Arial" panose="020B0604020202020204" pitchFamily="34" charset="0"/>
              </a:rPr>
              <a:t>]</a:t>
            </a:r>
            <a:endParaRPr lang="en-US" altLang="zh-CN" b="1" i="0" dirty="0">
              <a:solidFill>
                <a:srgbClr val="000000"/>
              </a:solidFill>
              <a:effectLst/>
              <a:latin typeface="Arial" panose="020B0604020202020204" pitchFamily="34" charset="0"/>
            </a:endParaRPr>
          </a:p>
          <a:p>
            <a:pPr algn="l"/>
            <a:r>
              <a:rPr lang="en-US" altLang="zh-CN" b="0" i="0" dirty="0">
                <a:solidFill>
                  <a:srgbClr val="202122"/>
                </a:solidFill>
                <a:effectLst/>
                <a:latin typeface="Arial" panose="020B0604020202020204" pitchFamily="34" charset="0"/>
              </a:rPr>
              <a:t>Calligraphy has influenced </a:t>
            </a:r>
            <a:r>
              <a:rPr lang="en-US" altLang="zh-CN" b="0" i="0" u="none" strike="noStrike" dirty="0">
                <a:solidFill>
                  <a:srgbClr val="0645AD"/>
                </a:solidFill>
                <a:effectLst/>
                <a:latin typeface="Arial" panose="020B0604020202020204" pitchFamily="34" charset="0"/>
                <a:hlinkClick r:id="rId16" tooltip="Ink wash painting"/>
              </a:rPr>
              <a:t>ink wash painting</a:t>
            </a:r>
            <a:r>
              <a:rPr lang="en-US" altLang="zh-CN" b="0" i="0" dirty="0">
                <a:solidFill>
                  <a:srgbClr val="202122"/>
                </a:solidFill>
                <a:effectLst/>
                <a:latin typeface="Arial" panose="020B0604020202020204" pitchFamily="34" charset="0"/>
              </a:rPr>
              <a:t>, which is accomplished using similar tools and techniques. Calligraphy has influenced most major art styles in </a:t>
            </a:r>
            <a:r>
              <a:rPr lang="en-US" altLang="zh-CN" b="0" i="0" u="none" strike="noStrike" dirty="0">
                <a:solidFill>
                  <a:srgbClr val="0645AD"/>
                </a:solidFill>
                <a:effectLst/>
                <a:latin typeface="Arial" panose="020B0604020202020204" pitchFamily="34" charset="0"/>
                <a:hlinkClick r:id="rId17" tooltip="East Asia"/>
              </a:rPr>
              <a:t>East Asia</a:t>
            </a:r>
            <a:r>
              <a:rPr lang="en-US" altLang="zh-CN" b="0" i="0" dirty="0">
                <a:solidFill>
                  <a:srgbClr val="202122"/>
                </a:solidFill>
                <a:effectLst/>
                <a:latin typeface="Arial" panose="020B0604020202020204" pitchFamily="34" charset="0"/>
              </a:rPr>
              <a:t>, including </a:t>
            </a:r>
            <a:r>
              <a:rPr lang="en-US" altLang="zh-CN" b="0" i="0" u="none" strike="noStrike" dirty="0">
                <a:solidFill>
                  <a:srgbClr val="0645AD"/>
                </a:solidFill>
                <a:effectLst/>
                <a:latin typeface="Arial" panose="020B0604020202020204" pitchFamily="34" charset="0"/>
                <a:hlinkClick r:id="rId16" tooltip="Ink wash painting"/>
              </a:rPr>
              <a:t>Ink wash painting</a:t>
            </a:r>
            <a:r>
              <a:rPr lang="en-US" altLang="zh-CN" b="0" i="0" dirty="0">
                <a:solidFill>
                  <a:srgbClr val="202122"/>
                </a:solidFill>
                <a:effectLst/>
                <a:latin typeface="Arial" panose="020B0604020202020204" pitchFamily="34" charset="0"/>
              </a:rPr>
              <a:t>, a style of </a:t>
            </a:r>
            <a:r>
              <a:rPr lang="en-US" altLang="zh-CN" b="0" i="0" u="none" strike="noStrike" dirty="0">
                <a:solidFill>
                  <a:srgbClr val="0645AD"/>
                </a:solidFill>
                <a:effectLst/>
                <a:latin typeface="Arial" panose="020B0604020202020204" pitchFamily="34" charset="0"/>
                <a:hlinkClick r:id="rId18" tooltip="Chinese painting"/>
              </a:rPr>
              <a:t>Chinese</a:t>
            </a:r>
            <a:r>
              <a:rPr lang="en-US" altLang="zh-CN" b="0" i="0" dirty="0">
                <a:solidFill>
                  <a:srgbClr val="202122"/>
                </a:solidFill>
                <a:effectLst/>
                <a:latin typeface="Arial" panose="020B0604020202020204" pitchFamily="34" charset="0"/>
              </a:rPr>
              <a:t>, </a:t>
            </a:r>
            <a:r>
              <a:rPr lang="en-US" altLang="zh-CN" b="0" i="0" u="none" strike="noStrike" dirty="0">
                <a:solidFill>
                  <a:srgbClr val="0645AD"/>
                </a:solidFill>
                <a:effectLst/>
                <a:latin typeface="Arial" panose="020B0604020202020204" pitchFamily="34" charset="0"/>
                <a:hlinkClick r:id="rId19" tooltip="Japanese painting"/>
              </a:rPr>
              <a:t>Japanese</a:t>
            </a:r>
            <a:r>
              <a:rPr lang="en-US" altLang="zh-CN" b="0" i="0" dirty="0">
                <a:solidFill>
                  <a:srgbClr val="202122"/>
                </a:solidFill>
                <a:effectLst/>
                <a:latin typeface="Arial" panose="020B0604020202020204" pitchFamily="34" charset="0"/>
              </a:rPr>
              <a:t>, </a:t>
            </a:r>
            <a:r>
              <a:rPr lang="en-US" altLang="zh-CN" b="0" i="0" u="none" strike="noStrike" dirty="0">
                <a:solidFill>
                  <a:srgbClr val="0645AD"/>
                </a:solidFill>
                <a:effectLst/>
                <a:latin typeface="Arial" panose="020B0604020202020204" pitchFamily="34" charset="0"/>
                <a:hlinkClick r:id="rId20" tooltip="Korean painting"/>
              </a:rPr>
              <a:t>Korean painting</a:t>
            </a:r>
            <a:r>
              <a:rPr lang="en-US" altLang="zh-CN" b="0" i="0" dirty="0">
                <a:solidFill>
                  <a:srgbClr val="202122"/>
                </a:solidFill>
                <a:effectLst/>
                <a:latin typeface="Arial" panose="020B0604020202020204" pitchFamily="34" charset="0"/>
              </a:rPr>
              <a:t> and </a:t>
            </a:r>
            <a:r>
              <a:rPr lang="en-US" altLang="zh-CN" b="0" i="0" u="none" strike="noStrike" dirty="0">
                <a:solidFill>
                  <a:srgbClr val="BA0000"/>
                </a:solidFill>
                <a:effectLst/>
                <a:latin typeface="Arial" panose="020B0604020202020204" pitchFamily="34" charset="0"/>
                <a:hlinkClick r:id="rId21" tooltip="Vietnamese painting (page does not exist)"/>
              </a:rPr>
              <a:t>Vietnamese</a:t>
            </a:r>
            <a:r>
              <a:rPr lang="en-US" altLang="zh-CN" b="0" i="0" dirty="0">
                <a:solidFill>
                  <a:srgbClr val="202122"/>
                </a:solidFill>
                <a:effectLst/>
                <a:latin typeface="Arial" panose="020B0604020202020204" pitchFamily="34" charset="0"/>
              </a:rPr>
              <a:t> based entirely on calligraphy.</a:t>
            </a:r>
          </a:p>
          <a:p>
            <a:pPr algn="l"/>
            <a:endParaRPr lang="en-US" altLang="zh-CN" b="0" i="0" dirty="0">
              <a:solidFill>
                <a:srgbClr val="202122"/>
              </a:solidFill>
              <a:effectLst/>
              <a:latin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13</a:t>
            </a:fld>
            <a:endParaRPr lang="zh-CN" altLang="en-US"/>
          </a:p>
        </p:txBody>
      </p:sp>
    </p:spTree>
    <p:extLst>
      <p:ext uri="{BB962C8B-B14F-4D97-AF65-F5344CB8AC3E}">
        <p14:creationId xmlns:p14="http://schemas.microsoft.com/office/powerpoint/2010/main" val="2042527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extLst>
      <p:ext uri="{BB962C8B-B14F-4D97-AF65-F5344CB8AC3E}">
        <p14:creationId xmlns:p14="http://schemas.microsoft.com/office/powerpoint/2010/main" val="291258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Chinese calligraphy, like script itself, began with hieroglyphs and, over time, has developed various styles and schools, constituting an important part of the national cultural heritage.</a:t>
            </a:r>
          </a:p>
          <a:p>
            <a:r>
              <a:rPr lang="en-US" altLang="zh-CN" dirty="0"/>
              <a:t>Chinese scripts are generally divided into five categories: Seal script, Clerical (or Official) script, Regular script, Running script, and Cursive script. </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7BD5F-9068-4B6F-813C-3ADE62993060}" type="slidenum">
              <a:rPr lang="zh-CN" altLang="en-US" smtClean="0"/>
              <a:t>4</a:t>
            </a:fld>
            <a:endParaRPr lang="zh-CN" altLang="en-US"/>
          </a:p>
        </p:txBody>
      </p:sp>
    </p:spTree>
    <p:extLst>
      <p:ext uri="{BB962C8B-B14F-4D97-AF65-F5344CB8AC3E}">
        <p14:creationId xmlns:p14="http://schemas.microsoft.com/office/powerpoint/2010/main" val="395822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dirty="0"/>
              <a:t>From prehistory to Xia Dynasty: , instead of characters, the first calligraphy works were picture-like symbols. These symbols first appeared on ceramic vessels and only showed ambiguous concepts without clear meanings.</a:t>
            </a:r>
          </a:p>
          <a:p>
            <a:pPr marL="228600" indent="-228600">
              <a:buAutoNum type="arabicPeriod"/>
            </a:pPr>
            <a:endParaRPr lang="en-US" altLang="zh-CN" dirty="0"/>
          </a:p>
          <a:p>
            <a:r>
              <a:rPr lang="en-US" altLang="zh-CN" dirty="0"/>
              <a:t>2. The Oracle script refers to the scripts carved by the ancients of the Shang Dynasty on tortoise shells and ox </a:t>
            </a:r>
            <a:r>
              <a:rPr lang="en-US" altLang="zh-CN" dirty="0" err="1"/>
              <a:t>scapulas</a:t>
            </a:r>
            <a:r>
              <a:rPr lang="en-US" altLang="zh-CN" dirty="0"/>
              <a:t> (shoulder blades), which are considered to be the earliest written language of China. The </a:t>
            </a:r>
            <a:r>
              <a:rPr lang="en-US" altLang="zh-CN" dirty="0" err="1"/>
              <a:t>Shangs</a:t>
            </a:r>
            <a:r>
              <a:rPr lang="en-US" altLang="zh-CN" dirty="0"/>
              <a:t> were a very superstitious people. Their rulers performed divination. After each divination, the dates, events, and results would be written down by carving on tortoise shells or bones.</a:t>
            </a:r>
          </a:p>
          <a:p>
            <a:endParaRPr lang="en-US" altLang="zh-CN" dirty="0"/>
          </a:p>
          <a:p>
            <a:r>
              <a:rPr lang="en-US" altLang="zh-CN" dirty="0"/>
              <a:t>3. During this period, inscription on bronze was another calligraphy form. This kind of calligraphy style is generally called Bronze script (Fig. 2). It was prevalent in the Zhou dynasty. Different from the Oracle script, these characters were created through casting a mold, instead of being engraved with a sharp instrument. Therefore, the strokes of the characters are much thicker</a:t>
            </a:r>
          </a:p>
          <a:p>
            <a:r>
              <a:rPr lang="en-US" altLang="zh-CN" dirty="0"/>
              <a:t>In the Zhou Dynasty, calligraphy works engraved on stones appeared, which later were popular in the Qin Dynasty. These stone calligraphy works were highly praised for their forceful strokes and structure. One of the most famous works is the inscription carved on the 10 Stone Drums, called </a:t>
            </a:r>
            <a:r>
              <a:rPr lang="en-US" altLang="zh-CN" dirty="0" err="1"/>
              <a:t>Shiguwen</a:t>
            </a:r>
            <a:r>
              <a:rPr lang="en-US" altLang="zh-CN" dirty="0"/>
              <a:t> (Stone-Drum inscriptions, see Fig. 3), the content of which praises the emperor of Qin. </a:t>
            </a:r>
            <a:r>
              <a:rPr lang="en-US" altLang="zh-CN" dirty="0" err="1"/>
              <a:t>Shiguwen</a:t>
            </a:r>
            <a:r>
              <a:rPr lang="en-US" altLang="zh-CN" dirty="0"/>
              <a:t> can now be seen in the Palace Museum in Beijing.</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17F7BD5F-9068-4B6F-813C-3ADE62993060}" type="slidenum">
              <a:rPr lang="zh-CN" altLang="en-US" smtClean="0"/>
              <a:t>5</a:t>
            </a:fld>
            <a:endParaRPr lang="zh-CN" altLang="en-US"/>
          </a:p>
        </p:txBody>
      </p:sp>
    </p:spTree>
    <p:extLst>
      <p:ext uri="{BB962C8B-B14F-4D97-AF65-F5344CB8AC3E}">
        <p14:creationId xmlns:p14="http://schemas.microsoft.com/office/powerpoint/2010/main" val="2703593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4.After the country was unified by Emperor Qin, Chinese characters were unified too. This is a great achievement in the history of China. The unified style is called the Small-Seal Script. All the different calligraphy styles before the Qin Dynasty, including the Oracle script, the Bronze script, and characters on stone, are called the </a:t>
            </a:r>
            <a:r>
              <a:rPr lang="en-US" altLang="zh-CN" dirty="0" err="1"/>
              <a:t>BigSeal</a:t>
            </a:r>
            <a:r>
              <a:rPr lang="en-US" altLang="zh-CN" dirty="0"/>
              <a:t> Script. Both the Big-Seal and the </a:t>
            </a:r>
            <a:r>
              <a:rPr lang="en-US" altLang="zh-CN" dirty="0" err="1"/>
              <a:t>SmallSeal</a:t>
            </a:r>
            <a:r>
              <a:rPr lang="en-US" altLang="zh-CN" dirty="0"/>
              <a:t> are called the Seal script, which is the first calligraphy style in history. Compared with Big-Seal, we can see that the Small-Seal characters are more abstract and standardized.</a:t>
            </a:r>
          </a:p>
          <a:p>
            <a:pPr marL="0" indent="0">
              <a:buNone/>
            </a:pPr>
            <a:endParaRPr lang="en-US" altLang="zh-CN" dirty="0"/>
          </a:p>
          <a:p>
            <a:pPr marL="0" indent="0">
              <a:buNone/>
            </a:pPr>
            <a:r>
              <a:rPr lang="en-US" altLang="zh-CN" dirty="0"/>
              <a:t>5.In the Three Kingdoms period, Clerical script declined gradually. At the same time, Kai Shu, or Regular script, came into being and became the major style of calligraphy;</a:t>
            </a:r>
          </a:p>
          <a:p>
            <a:pPr marL="0" indent="0">
              <a:buNone/>
            </a:pPr>
            <a:r>
              <a:rPr lang="en-US" altLang="zh-CN" dirty="0"/>
              <a:t>There were many great calligraphers who had a profound effect on those coming afterwards. The most famous is Wang Xizhi. He is respectfully addressed as “Calligraphy Saint” and his calligraphy work, </a:t>
            </a:r>
            <a:r>
              <a:rPr lang="en-US" altLang="zh-CN" dirty="0" err="1"/>
              <a:t>Lanting</a:t>
            </a:r>
            <a:r>
              <a:rPr lang="en-US" altLang="zh-CN" dirty="0"/>
              <a:t> Xu (the Preface of </a:t>
            </a:r>
            <a:r>
              <a:rPr lang="en-US" altLang="zh-CN" dirty="0" err="1"/>
              <a:t>Lanting</a:t>
            </a:r>
            <a:r>
              <a:rPr lang="en-US" altLang="zh-CN" dirty="0"/>
              <a:t>, Fig. 6a), is considered the best Running script on earth.</a:t>
            </a:r>
          </a:p>
          <a:p>
            <a:pPr marL="0" indent="0">
              <a:buNone/>
            </a:pPr>
            <a:endParaRPr lang="en-US" altLang="zh-CN" dirty="0"/>
          </a:p>
          <a:p>
            <a:pPr marL="0" indent="0">
              <a:buNone/>
            </a:pPr>
            <a:r>
              <a:rPr lang="en-US" altLang="zh-CN" dirty="0"/>
              <a:t>6. calligraphy flourished. During the Tang Dynasty, Regular, Running, and Cursive script all began a new phase and the effect on future eras is much greater than during any other dynasty in history. In this period, Chinese characters reached full maturity when they became standardized. . The mainstream is the Regular script, but cursive script also appeared. </a:t>
            </a:r>
          </a:p>
          <a:p>
            <a:pPr marL="0" indent="0">
              <a:buNone/>
            </a:pPr>
            <a:endParaRPr lang="en-US" altLang="zh-CN" dirty="0"/>
          </a:p>
          <a:p>
            <a:pPr marL="0" indent="0">
              <a:buNone/>
            </a:pPr>
            <a:endParaRPr lang="en-US" altLang="zh-CN" dirty="0"/>
          </a:p>
          <a:p>
            <a:pPr marL="0" indent="0">
              <a:buNone/>
            </a:pPr>
            <a:endParaRPr lang="zh-CN" altLang="en-US" dirty="0"/>
          </a:p>
        </p:txBody>
      </p:sp>
      <p:sp>
        <p:nvSpPr>
          <p:cNvPr id="4" name="灯片编号占位符 3"/>
          <p:cNvSpPr>
            <a:spLocks noGrp="1"/>
          </p:cNvSpPr>
          <p:nvPr>
            <p:ph type="sldNum" sz="quarter" idx="5"/>
          </p:nvPr>
        </p:nvSpPr>
        <p:spPr/>
        <p:txBody>
          <a:bodyPr/>
          <a:lstStyle/>
          <a:p>
            <a:fld id="{17F7BD5F-9068-4B6F-813C-3ADE62993060}" type="slidenum">
              <a:rPr lang="zh-CN" altLang="en-US" smtClean="0"/>
              <a:t>6</a:t>
            </a:fld>
            <a:endParaRPr lang="zh-CN" altLang="en-US"/>
          </a:p>
        </p:txBody>
      </p:sp>
    </p:spTree>
    <p:extLst>
      <p:ext uri="{BB962C8B-B14F-4D97-AF65-F5344CB8AC3E}">
        <p14:creationId xmlns:p14="http://schemas.microsoft.com/office/powerpoint/2010/main" val="4129199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7. Figure 11a is </a:t>
            </a:r>
            <a:r>
              <a:rPr lang="en-US" altLang="zh-CN" dirty="0" err="1"/>
              <a:t>Su’s</a:t>
            </a:r>
            <a:r>
              <a:rPr lang="en-US" altLang="zh-CN" dirty="0"/>
              <a:t> most famous work, </a:t>
            </a:r>
            <a:r>
              <a:rPr lang="en-US" altLang="zh-CN" dirty="0" err="1"/>
              <a:t>Hanshi</a:t>
            </a:r>
            <a:r>
              <a:rPr lang="en-US" altLang="zh-CN" dirty="0"/>
              <a:t> Tie (</a:t>
            </a:r>
            <a:r>
              <a:rPr lang="en-US" altLang="zh-CN" dirty="0" err="1"/>
              <a:t>Hanshi</a:t>
            </a:r>
            <a:r>
              <a:rPr lang="en-US" altLang="zh-CN" dirty="0"/>
              <a:t> Script),</a:t>
            </a:r>
          </a:p>
          <a:p>
            <a:endParaRPr lang="en-US" altLang="zh-CN" dirty="0"/>
          </a:p>
          <a:p>
            <a:r>
              <a:rPr lang="en-US" altLang="zh-CN" dirty="0"/>
              <a:t>8.Economic and cultural development slowed during the Yuan Dynasty. Calligraphy returned to the ancients, following </a:t>
            </a:r>
            <a:r>
              <a:rPr lang="en-US" altLang="zh-CN" dirty="0" err="1"/>
              <a:t>Jin</a:t>
            </a:r>
            <a:r>
              <a:rPr lang="en-US" altLang="zh-CN" dirty="0"/>
              <a:t> and Tang with little innovation. The calligraphy of Yuan emphasizes form, and calligraphers strictly follow the rules of writing. The best calligrapher in Yuan was Zhao </a:t>
            </a:r>
            <a:r>
              <a:rPr lang="en-US" altLang="zh-CN" dirty="0" err="1"/>
              <a:t>Mengfu</a:t>
            </a:r>
            <a:r>
              <a:rPr lang="en-US" altLang="zh-CN" dirty="0"/>
              <a:t>.</a:t>
            </a:r>
          </a:p>
          <a:p>
            <a:r>
              <a:rPr lang="en-US" altLang="zh-CN" dirty="0"/>
              <a:t>9.In the Qing Dynasty, the government required intellectuals nationwide to write in the so-called </a:t>
            </a:r>
            <a:r>
              <a:rPr lang="en-US" altLang="zh-CN" dirty="0" err="1"/>
              <a:t>Guange</a:t>
            </a:r>
            <a:r>
              <a:rPr lang="en-US" altLang="zh-CN" dirty="0"/>
              <a:t> Style of calligraphy, which was uniform, smooth, dark, and clear. Of course, there were a lot of calligraphic dissidents in the middle and late Qing Dynasty, for example, Zheng Banqiao during the earlier Qing Dynasty and Kang </a:t>
            </a:r>
            <a:r>
              <a:rPr lang="en-US" altLang="zh-CN" dirty="0" err="1"/>
              <a:t>Youwei</a:t>
            </a:r>
            <a:r>
              <a:rPr lang="en-US" altLang="zh-CN" dirty="0"/>
              <a:t> during the late Qing Dynasty</a:t>
            </a:r>
            <a:endParaRPr lang="zh-CN" altLang="en-US" dirty="0"/>
          </a:p>
        </p:txBody>
      </p:sp>
      <p:sp>
        <p:nvSpPr>
          <p:cNvPr id="4" name="灯片编号占位符 3"/>
          <p:cNvSpPr>
            <a:spLocks noGrp="1"/>
          </p:cNvSpPr>
          <p:nvPr>
            <p:ph type="sldNum" sz="quarter" idx="5"/>
          </p:nvPr>
        </p:nvSpPr>
        <p:spPr/>
        <p:txBody>
          <a:bodyPr/>
          <a:lstStyle/>
          <a:p>
            <a:fld id="{17F7BD5F-9068-4B6F-813C-3ADE62993060}" type="slidenum">
              <a:rPr lang="zh-CN" altLang="en-US" smtClean="0"/>
              <a:t>7</a:t>
            </a:fld>
            <a:endParaRPr lang="zh-CN" altLang="en-US"/>
          </a:p>
        </p:txBody>
      </p:sp>
    </p:spTree>
    <p:extLst>
      <p:ext uri="{BB962C8B-B14F-4D97-AF65-F5344CB8AC3E}">
        <p14:creationId xmlns:p14="http://schemas.microsoft.com/office/powerpoint/2010/main" val="915216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Not only the art form of Chinese calligraphy is unique, but its tools to create art works are also distinctive. The four necessary tools of calligraphy, the “four treasures of the study,” included brush, ink, paper, and ink stone, and are different from what we use to write characters today</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8</a:t>
            </a:fld>
            <a:endParaRPr lang="zh-CN" altLang="en-US"/>
          </a:p>
        </p:txBody>
      </p:sp>
    </p:spTree>
    <p:extLst>
      <p:ext uri="{BB962C8B-B14F-4D97-AF65-F5344CB8AC3E}">
        <p14:creationId xmlns:p14="http://schemas.microsoft.com/office/powerpoint/2010/main" val="2236823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a:t>
            </a:r>
            <a:r>
              <a:rPr lang="en-US" altLang="zh-CN" dirty="0"/>
              <a:t>Because of the special tool, the brush pen, calligraphy can show the “abstract” beauty of the line. One must take good care of the brushes to keep the point stiff and straight. Writing brushes vary in many aspects including handle, hair source, hair texture, hair size and hair length. More information could be found in the left picture.</a:t>
            </a:r>
          </a:p>
          <a:p>
            <a:r>
              <a:rPr lang="en-US" altLang="zh-CN" dirty="0"/>
              <a:t>2</a:t>
            </a:r>
            <a:r>
              <a:rPr lang="zh-CN" altLang="en-US" dirty="0"/>
              <a:t>、</a:t>
            </a:r>
            <a:r>
              <a:rPr lang="en-US" altLang="zh-CN" dirty="0"/>
              <a:t>the right picture is </a:t>
            </a:r>
            <a:r>
              <a:rPr lang="en-US" altLang="zh-CN" b="0" i="0" dirty="0">
                <a:solidFill>
                  <a:srgbClr val="202122"/>
                </a:solidFill>
                <a:effectLst/>
                <a:latin typeface="Arial" panose="020B0604020202020204" pitchFamily="34" charset="0"/>
              </a:rPr>
              <a:t>Brushes of various sizes and types of hair, including one of chicken feathers at the top.</a:t>
            </a:r>
            <a:endParaRPr lang="zh-CN" altLang="en-US" dirty="0"/>
          </a:p>
        </p:txBody>
      </p:sp>
      <p:sp>
        <p:nvSpPr>
          <p:cNvPr id="4" name="灯片编号占位符 3"/>
          <p:cNvSpPr>
            <a:spLocks noGrp="1"/>
          </p:cNvSpPr>
          <p:nvPr>
            <p:ph type="sldNum" sz="quarter" idx="5"/>
          </p:nvPr>
        </p:nvSpPr>
        <p:spPr/>
        <p:txBody>
          <a:bodyPr/>
          <a:lstStyle/>
          <a:p>
            <a:fld id="{17F7BD5F-9068-4B6F-813C-3ADE62993060}" type="slidenum">
              <a:rPr lang="zh-CN" altLang="en-US" smtClean="0"/>
              <a:t>9</a:t>
            </a:fld>
            <a:endParaRPr lang="zh-CN" altLang="en-US"/>
          </a:p>
        </p:txBody>
      </p:sp>
    </p:spTree>
    <p:extLst>
      <p:ext uri="{BB962C8B-B14F-4D97-AF65-F5344CB8AC3E}">
        <p14:creationId xmlns:p14="http://schemas.microsoft.com/office/powerpoint/2010/main" val="409014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image" Target="../media/image5.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64B5F1-02CA-EA77-7BE1-F0F6F31F143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469A150-71E1-A4A0-6986-3B69FBF471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70C9129-EF9E-3A05-723F-D3B55098D7E9}"/>
              </a:ext>
            </a:extLst>
          </p:cNvPr>
          <p:cNvSpPr>
            <a:spLocks noGrp="1"/>
          </p:cNvSpPr>
          <p:nvPr>
            <p:ph type="dt" sz="half" idx="10"/>
          </p:nvPr>
        </p:nvSpPr>
        <p:spPr/>
        <p:txBody>
          <a:bodyPr/>
          <a:lstStyle/>
          <a:p>
            <a:fld id="{15EC218D-A462-4B58-B9D3-2CD9D0BD3D01}" type="datetimeFigureOut">
              <a:rPr lang="zh-CN" altLang="en-US" smtClean="0"/>
              <a:t>2022/10/19</a:t>
            </a:fld>
            <a:endParaRPr lang="zh-CN" altLang="en-US"/>
          </a:p>
        </p:txBody>
      </p:sp>
      <p:sp>
        <p:nvSpPr>
          <p:cNvPr id="5" name="页脚占位符 4">
            <a:extLst>
              <a:ext uri="{FF2B5EF4-FFF2-40B4-BE49-F238E27FC236}">
                <a16:creationId xmlns:a16="http://schemas.microsoft.com/office/drawing/2014/main" id="{133272B8-237A-9732-F017-1D53EBEA29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C584E0-C419-0821-24FD-9576EB4EDC84}"/>
              </a:ext>
            </a:extLst>
          </p:cNvPr>
          <p:cNvSpPr>
            <a:spLocks noGrp="1"/>
          </p:cNvSpPr>
          <p:nvPr>
            <p:ph type="sldNum" sz="quarter" idx="12"/>
          </p:nvPr>
        </p:nvSpPr>
        <p:spPr/>
        <p:txBody>
          <a:bodyPr/>
          <a:lstStyle/>
          <a:p>
            <a:fld id="{153DE5AB-6B5A-4419-83EA-7027D97530EF}" type="slidenum">
              <a:rPr lang="zh-CN" altLang="en-US" smtClean="0"/>
              <a:t>‹#›</a:t>
            </a:fld>
            <a:endParaRPr lang="zh-CN" altLang="en-US"/>
          </a:p>
        </p:txBody>
      </p:sp>
    </p:spTree>
    <p:extLst>
      <p:ext uri="{BB962C8B-B14F-4D97-AF65-F5344CB8AC3E}">
        <p14:creationId xmlns:p14="http://schemas.microsoft.com/office/powerpoint/2010/main" val="302587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23D22F-1722-C093-F7D1-C0B38E21500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E1AF604-53EB-7F0F-D9F4-05C95354B94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258AF0-B29A-C8D9-F88C-037E00101F12}"/>
              </a:ext>
            </a:extLst>
          </p:cNvPr>
          <p:cNvSpPr>
            <a:spLocks noGrp="1"/>
          </p:cNvSpPr>
          <p:nvPr>
            <p:ph type="dt" sz="half" idx="10"/>
          </p:nvPr>
        </p:nvSpPr>
        <p:spPr/>
        <p:txBody>
          <a:bodyPr/>
          <a:lstStyle/>
          <a:p>
            <a:fld id="{15EC218D-A462-4B58-B9D3-2CD9D0BD3D01}" type="datetimeFigureOut">
              <a:rPr lang="zh-CN" altLang="en-US" smtClean="0"/>
              <a:t>2022/10/19</a:t>
            </a:fld>
            <a:endParaRPr lang="zh-CN" altLang="en-US"/>
          </a:p>
        </p:txBody>
      </p:sp>
      <p:sp>
        <p:nvSpPr>
          <p:cNvPr id="5" name="页脚占位符 4">
            <a:extLst>
              <a:ext uri="{FF2B5EF4-FFF2-40B4-BE49-F238E27FC236}">
                <a16:creationId xmlns:a16="http://schemas.microsoft.com/office/drawing/2014/main" id="{44EC5EE8-C575-49B3-D5CF-9F6820158FF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8CC23D1-7808-D9D0-AD76-F5504D3361C3}"/>
              </a:ext>
            </a:extLst>
          </p:cNvPr>
          <p:cNvSpPr>
            <a:spLocks noGrp="1"/>
          </p:cNvSpPr>
          <p:nvPr>
            <p:ph type="sldNum" sz="quarter" idx="12"/>
          </p:nvPr>
        </p:nvSpPr>
        <p:spPr/>
        <p:txBody>
          <a:bodyPr/>
          <a:lstStyle/>
          <a:p>
            <a:fld id="{153DE5AB-6B5A-4419-83EA-7027D97530EF}" type="slidenum">
              <a:rPr lang="zh-CN" altLang="en-US" smtClean="0"/>
              <a:t>‹#›</a:t>
            </a:fld>
            <a:endParaRPr lang="zh-CN" altLang="en-US"/>
          </a:p>
        </p:txBody>
      </p:sp>
    </p:spTree>
    <p:extLst>
      <p:ext uri="{BB962C8B-B14F-4D97-AF65-F5344CB8AC3E}">
        <p14:creationId xmlns:p14="http://schemas.microsoft.com/office/powerpoint/2010/main" val="308801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43D2B3-B4D0-2EBC-3E37-789D54870F7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3563A7-A3D8-27E0-EE8C-4D7395477DA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40C946D-C474-6360-D48F-9ED82F2F611B}"/>
              </a:ext>
            </a:extLst>
          </p:cNvPr>
          <p:cNvSpPr>
            <a:spLocks noGrp="1"/>
          </p:cNvSpPr>
          <p:nvPr>
            <p:ph type="dt" sz="half" idx="10"/>
          </p:nvPr>
        </p:nvSpPr>
        <p:spPr/>
        <p:txBody>
          <a:bodyPr/>
          <a:lstStyle/>
          <a:p>
            <a:fld id="{15EC218D-A462-4B58-B9D3-2CD9D0BD3D01}" type="datetimeFigureOut">
              <a:rPr lang="zh-CN" altLang="en-US" smtClean="0"/>
              <a:t>2022/10/19</a:t>
            </a:fld>
            <a:endParaRPr lang="zh-CN" altLang="en-US"/>
          </a:p>
        </p:txBody>
      </p:sp>
      <p:sp>
        <p:nvSpPr>
          <p:cNvPr id="5" name="页脚占位符 4">
            <a:extLst>
              <a:ext uri="{FF2B5EF4-FFF2-40B4-BE49-F238E27FC236}">
                <a16:creationId xmlns:a16="http://schemas.microsoft.com/office/drawing/2014/main" id="{1A548EB0-CF38-8FCA-8ADC-CBE9A5FDFC8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E2D7E7-76B0-2F87-E638-FDFD25606319}"/>
              </a:ext>
            </a:extLst>
          </p:cNvPr>
          <p:cNvSpPr>
            <a:spLocks noGrp="1"/>
          </p:cNvSpPr>
          <p:nvPr>
            <p:ph type="sldNum" sz="quarter" idx="12"/>
          </p:nvPr>
        </p:nvSpPr>
        <p:spPr/>
        <p:txBody>
          <a:bodyPr/>
          <a:lstStyle/>
          <a:p>
            <a:fld id="{153DE5AB-6B5A-4419-83EA-7027D97530EF}" type="slidenum">
              <a:rPr lang="zh-CN" altLang="en-US" smtClean="0"/>
              <a:t>‹#›</a:t>
            </a:fld>
            <a:endParaRPr lang="zh-CN" altLang="en-US"/>
          </a:p>
        </p:txBody>
      </p:sp>
    </p:spTree>
    <p:extLst>
      <p:ext uri="{BB962C8B-B14F-4D97-AF65-F5344CB8AC3E}">
        <p14:creationId xmlns:p14="http://schemas.microsoft.com/office/powerpoint/2010/main" val="840205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首页">
    <p:bg>
      <p:bgPr>
        <a:solidFill>
          <a:srgbClr val="46660F"/>
        </a:solidFill>
        <a:effectLst/>
      </p:bgPr>
    </p:bg>
    <p:spTree>
      <p:nvGrpSpPr>
        <p:cNvPr id="1" name=""/>
        <p:cNvGrpSpPr/>
        <p:nvPr/>
      </p:nvGrpSpPr>
      <p:grpSpPr>
        <a:xfrm>
          <a:off x="0" y="0"/>
          <a:ext cx="0" cy="0"/>
          <a:chOff x="0" y="0"/>
          <a:chExt cx="0" cy="0"/>
        </a:xfrm>
      </p:grpSpPr>
      <p:pic>
        <p:nvPicPr>
          <p:cNvPr id="2" name="图片 1" descr="手绘师大背景"/>
          <p:cNvPicPr>
            <a:picLocks noChangeAspect="1"/>
          </p:cNvPicPr>
          <p:nvPr userDrawn="1"/>
        </p:nvPicPr>
        <p:blipFill>
          <a:blip r:embed="rId2"/>
          <a:stretch>
            <a:fillRect/>
          </a:stretch>
        </p:blipFill>
        <p:spPr>
          <a:xfrm>
            <a:off x="-46355" y="-28892"/>
            <a:ext cx="12284710" cy="6915785"/>
          </a:xfrm>
          <a:prstGeom prst="rect">
            <a:avLst/>
          </a:prstGeom>
        </p:spPr>
      </p:pic>
      <p:sp>
        <p:nvSpPr>
          <p:cNvPr id="4" name="椭圆 3"/>
          <p:cNvSpPr/>
          <p:nvPr userDrawn="1"/>
        </p:nvSpPr>
        <p:spPr>
          <a:xfrm rot="360000">
            <a:off x="-795655" y="-2663190"/>
            <a:ext cx="14674215" cy="7623810"/>
          </a:xfrm>
          <a:prstGeom prst="ellipse">
            <a:avLst/>
          </a:prstGeom>
          <a:solidFill>
            <a:schemeClr val="accent5">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19424348"/>
      </p:ext>
    </p:extLst>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pic>
        <p:nvPicPr>
          <p:cNvPr id="10" name="图片 9" descr="mmexporta4da53da12d8062e06611d7c8c40c97d"/>
          <p:cNvPicPr>
            <a:picLocks noChangeAspect="1"/>
          </p:cNvPicPr>
          <p:nvPr userDrawn="1"/>
        </p:nvPicPr>
        <p:blipFill>
          <a:blip r:embed="rId2"/>
          <a:stretch>
            <a:fillRect/>
          </a:stretch>
        </p:blipFill>
        <p:spPr>
          <a:xfrm>
            <a:off x="-31750" y="-15875"/>
            <a:ext cx="12257405" cy="7036435"/>
          </a:xfrm>
          <a:prstGeom prst="rect">
            <a:avLst/>
          </a:prstGeom>
        </p:spPr>
      </p:pic>
      <p:pic>
        <p:nvPicPr>
          <p:cNvPr id="7" name="图片 6"/>
          <p:cNvPicPr>
            <a:picLocks noChangeAspect="1"/>
          </p:cNvPicPr>
          <p:nvPr userDrawn="1"/>
        </p:nvPicPr>
        <p:blipFill rotWithShape="1">
          <a:blip r:embed="rId3" cstate="screen">
            <a:extLst>
              <a:ext uri="{28A0092B-C50C-407E-A947-70E740481C1C}">
                <a14:useLocalDpi xmlns:a14="http://schemas.microsoft.com/office/drawing/2010/main" val="0"/>
              </a:ext>
            </a:extLst>
          </a:blip>
          <a:srcRect r="60274" b="80000"/>
          <a:stretch>
            <a:fillRect/>
          </a:stretch>
        </p:blipFill>
        <p:spPr>
          <a:xfrm>
            <a:off x="-31751" y="-15875"/>
            <a:ext cx="3413595" cy="2578100"/>
          </a:xfrm>
          <a:prstGeom prst="rect">
            <a:avLst/>
          </a:prstGeom>
        </p:spPr>
      </p:pic>
      <p:sp>
        <p:nvSpPr>
          <p:cNvPr id="6" name="剪去单角的矩形 5"/>
          <p:cNvSpPr/>
          <p:nvPr userDrawn="1"/>
        </p:nvSpPr>
        <p:spPr>
          <a:xfrm>
            <a:off x="575310" y="655638"/>
            <a:ext cx="11041380" cy="6086475"/>
          </a:xfrm>
          <a:prstGeom prst="snip1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825500" y="920750"/>
            <a:ext cx="10541000" cy="5605145"/>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半闭框 13"/>
          <p:cNvSpPr/>
          <p:nvPr userDrawn="1"/>
        </p:nvSpPr>
        <p:spPr>
          <a:xfrm flipH="1">
            <a:off x="11154410" y="640080"/>
            <a:ext cx="478155" cy="518795"/>
          </a:xfrm>
          <a:prstGeom prst="halfFrame">
            <a:avLst/>
          </a:prstGeom>
          <a:solidFill>
            <a:schemeClr val="accent5">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蓝校徽"/>
          <p:cNvPicPr>
            <a:picLocks noChangeAspect="1"/>
          </p:cNvPicPr>
          <p:nvPr userDrawn="1"/>
        </p:nvPicPr>
        <p:blipFill>
          <a:blip r:embed="rId4"/>
          <a:stretch>
            <a:fillRect/>
          </a:stretch>
        </p:blipFill>
        <p:spPr>
          <a:xfrm>
            <a:off x="8829675" y="5239385"/>
            <a:ext cx="2536825" cy="2350770"/>
          </a:xfrm>
          <a:prstGeom prst="rect">
            <a:avLst/>
          </a:prstGeom>
        </p:spPr>
      </p:pic>
    </p:spTree>
    <p:extLst>
      <p:ext uri="{BB962C8B-B14F-4D97-AF65-F5344CB8AC3E}">
        <p14:creationId xmlns:p14="http://schemas.microsoft.com/office/powerpoint/2010/main" val="3138497562"/>
      </p:ext>
    </p:extLst>
  </p:cSld>
  <p:clrMapOvr>
    <a:masterClrMapping/>
  </p:clrMapOvr>
  <mc:AlternateContent xmlns:mc="http://schemas.openxmlformats.org/markup-compatibility/2006" xmlns:p14="http://schemas.microsoft.com/office/powerpoint/2010/main">
    <mc:Choice Requires="p14">
      <p:transition spd="slow" p14:dur="1399" advClick="0" advTm="0">
        <p14:doors dir="vert"/>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2"/>
        </a:solidFill>
        <a:effectLst/>
      </p:bgPr>
    </p:bg>
    <p:spTree>
      <p:nvGrpSpPr>
        <p:cNvPr id="1" name=""/>
        <p:cNvGrpSpPr/>
        <p:nvPr/>
      </p:nvGrpSpPr>
      <p:grpSpPr>
        <a:xfrm>
          <a:off x="0" y="0"/>
          <a:ext cx="0" cy="0"/>
          <a:chOff x="0" y="0"/>
          <a:chExt cx="0" cy="0"/>
        </a:xfrm>
      </p:grpSpPr>
      <p:pic>
        <p:nvPicPr>
          <p:cNvPr id="4" name="图片 3" descr="mmexport7569a75995b083b54b0baee579c1311d"/>
          <p:cNvPicPr>
            <a:picLocks noChangeAspect="1"/>
          </p:cNvPicPr>
          <p:nvPr userDrawn="1"/>
        </p:nvPicPr>
        <p:blipFill>
          <a:blip r:embed="rId7"/>
          <a:stretch>
            <a:fillRect/>
          </a:stretch>
        </p:blipFill>
        <p:spPr>
          <a:xfrm>
            <a:off x="4872355" y="-15875"/>
            <a:ext cx="9395460" cy="7011035"/>
          </a:xfrm>
          <a:prstGeom prst="rect">
            <a:avLst/>
          </a:prstGeom>
        </p:spPr>
      </p:pic>
      <p:sp>
        <p:nvSpPr>
          <p:cNvPr id="5" name="矩形 4"/>
          <p:cNvSpPr/>
          <p:nvPr userDrawn="1"/>
        </p:nvSpPr>
        <p:spPr>
          <a:xfrm>
            <a:off x="5775325" y="-153035"/>
            <a:ext cx="8977630" cy="7754620"/>
          </a:xfrm>
          <a:prstGeom prst="rect">
            <a:avLst/>
          </a:prstGeom>
          <a:solidFill>
            <a:schemeClr val="accent5">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custDataLst>
              <p:tags r:id="rId1"/>
            </p:custDataLst>
          </p:nvPr>
        </p:nvSpPr>
        <p:spPr>
          <a:xfrm>
            <a:off x="-267970" y="-15875"/>
            <a:ext cx="6096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p:cNvSpPr/>
          <p:nvPr>
            <p:custDataLst>
              <p:tags r:id="rId2"/>
            </p:custDataLst>
          </p:nvPr>
        </p:nvSpPr>
        <p:spPr>
          <a:xfrm>
            <a:off x="1808157" y="848708"/>
            <a:ext cx="5488316" cy="4764973"/>
          </a:xfrm>
          <a:prstGeom prst="rect">
            <a:avLst/>
          </a:prstGeom>
          <a:solidFill>
            <a:schemeClr val="bg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日期占位符 15"/>
          <p:cNvSpPr>
            <a:spLocks noGrp="1"/>
          </p:cNvSpPr>
          <p:nvPr>
            <p:ph type="dt" sz="half" idx="10"/>
            <p:custDataLst>
              <p:tags r:id="rId3"/>
            </p:custDataLst>
          </p:nvPr>
        </p:nvSpPr>
        <p:spPr>
          <a:xfrm>
            <a:off x="879742" y="6349833"/>
            <a:ext cx="2700000" cy="316800"/>
          </a:xfrm>
        </p:spPr>
        <p:txBody>
          <a:bodyPr/>
          <a:lstStyle/>
          <a:p>
            <a:fld id="{760FBDFE-C587-4B4C-A407-44438C67B59E}" type="datetimeFigureOut">
              <a:rPr lang="zh-CN" altLang="en-US" smtClean="0"/>
              <a:t>2022/10/19</a:t>
            </a:fld>
            <a:endParaRPr lang="zh-CN" altLang="en-US"/>
          </a:p>
        </p:txBody>
      </p:sp>
      <p:sp>
        <p:nvSpPr>
          <p:cNvPr id="17" name="页脚占位符 16"/>
          <p:cNvSpPr>
            <a:spLocks noGrp="1"/>
          </p:cNvSpPr>
          <p:nvPr>
            <p:ph type="ftr" sz="quarter" idx="11"/>
            <p:custDataLst>
              <p:tags r:id="rId4"/>
            </p:custDataLst>
          </p:nvPr>
        </p:nvSpPr>
        <p:spPr>
          <a:xfrm>
            <a:off x="4116000" y="6349833"/>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610600" y="6349833"/>
            <a:ext cx="2700000" cy="316800"/>
          </a:xfrm>
        </p:spPr>
        <p:txBody>
          <a:bodyPr/>
          <a:lstStyle/>
          <a:p>
            <a:fld id="{49AE70B2-8BF9-45C0-BB95-33D1B9D3A854}" type="slidenum">
              <a:rPr lang="zh-CN" altLang="en-US" smtClean="0"/>
              <a:t>‹#›</a:t>
            </a:fld>
            <a:endParaRPr lang="zh-CN" altLang="en-US" dirty="0"/>
          </a:p>
        </p:txBody>
      </p:sp>
      <p:pic>
        <p:nvPicPr>
          <p:cNvPr id="6" name="图片 5" descr="蓝校徽"/>
          <p:cNvPicPr>
            <a:picLocks noChangeAspect="1"/>
          </p:cNvPicPr>
          <p:nvPr userDrawn="1"/>
        </p:nvPicPr>
        <p:blipFill>
          <a:blip r:embed="rId8"/>
          <a:stretch>
            <a:fillRect/>
          </a:stretch>
        </p:blipFill>
        <p:spPr>
          <a:xfrm>
            <a:off x="9441815" y="5332730"/>
            <a:ext cx="2536825" cy="2350770"/>
          </a:xfrm>
          <a:prstGeom prst="rect">
            <a:avLst/>
          </a:prstGeom>
        </p:spPr>
      </p:pic>
    </p:spTree>
    <p:extLst>
      <p:ext uri="{BB962C8B-B14F-4D97-AF65-F5344CB8AC3E}">
        <p14:creationId xmlns:p14="http://schemas.microsoft.com/office/powerpoint/2010/main" val="179174140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D1C898-65E9-4BED-8C10-7F07F59D304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A80FE10-AEC0-15A7-EA44-DE14E1CA135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51180C4-1551-B167-5FF5-E624E690577C}"/>
              </a:ext>
            </a:extLst>
          </p:cNvPr>
          <p:cNvSpPr>
            <a:spLocks noGrp="1"/>
          </p:cNvSpPr>
          <p:nvPr>
            <p:ph type="dt" sz="half" idx="10"/>
          </p:nvPr>
        </p:nvSpPr>
        <p:spPr/>
        <p:txBody>
          <a:bodyPr/>
          <a:lstStyle/>
          <a:p>
            <a:fld id="{15EC218D-A462-4B58-B9D3-2CD9D0BD3D01}" type="datetimeFigureOut">
              <a:rPr lang="zh-CN" altLang="en-US" smtClean="0"/>
              <a:t>2022/10/19</a:t>
            </a:fld>
            <a:endParaRPr lang="zh-CN" altLang="en-US"/>
          </a:p>
        </p:txBody>
      </p:sp>
      <p:sp>
        <p:nvSpPr>
          <p:cNvPr id="5" name="页脚占位符 4">
            <a:extLst>
              <a:ext uri="{FF2B5EF4-FFF2-40B4-BE49-F238E27FC236}">
                <a16:creationId xmlns:a16="http://schemas.microsoft.com/office/drawing/2014/main" id="{4492248D-12B0-63F3-4EF4-F9D55731A0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57E7120-9490-3F1C-08E8-A5050EF581C9}"/>
              </a:ext>
            </a:extLst>
          </p:cNvPr>
          <p:cNvSpPr>
            <a:spLocks noGrp="1"/>
          </p:cNvSpPr>
          <p:nvPr>
            <p:ph type="sldNum" sz="quarter" idx="12"/>
          </p:nvPr>
        </p:nvSpPr>
        <p:spPr/>
        <p:txBody>
          <a:bodyPr/>
          <a:lstStyle/>
          <a:p>
            <a:fld id="{153DE5AB-6B5A-4419-83EA-7027D97530EF}" type="slidenum">
              <a:rPr lang="zh-CN" altLang="en-US" smtClean="0"/>
              <a:t>‹#›</a:t>
            </a:fld>
            <a:endParaRPr lang="zh-CN" altLang="en-US"/>
          </a:p>
        </p:txBody>
      </p:sp>
    </p:spTree>
    <p:extLst>
      <p:ext uri="{BB962C8B-B14F-4D97-AF65-F5344CB8AC3E}">
        <p14:creationId xmlns:p14="http://schemas.microsoft.com/office/powerpoint/2010/main" val="108405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DFD61A-C03D-3289-AFD3-E321095D95D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DEE1E71-0430-E016-CCB3-35133F728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42BCD79-C529-B34A-ADAC-C3AE2C0B3FDD}"/>
              </a:ext>
            </a:extLst>
          </p:cNvPr>
          <p:cNvSpPr>
            <a:spLocks noGrp="1"/>
          </p:cNvSpPr>
          <p:nvPr>
            <p:ph type="dt" sz="half" idx="10"/>
          </p:nvPr>
        </p:nvSpPr>
        <p:spPr/>
        <p:txBody>
          <a:bodyPr/>
          <a:lstStyle/>
          <a:p>
            <a:fld id="{15EC218D-A462-4B58-B9D3-2CD9D0BD3D01}" type="datetimeFigureOut">
              <a:rPr lang="zh-CN" altLang="en-US" smtClean="0"/>
              <a:t>2022/10/19</a:t>
            </a:fld>
            <a:endParaRPr lang="zh-CN" altLang="en-US"/>
          </a:p>
        </p:txBody>
      </p:sp>
      <p:sp>
        <p:nvSpPr>
          <p:cNvPr id="5" name="页脚占位符 4">
            <a:extLst>
              <a:ext uri="{FF2B5EF4-FFF2-40B4-BE49-F238E27FC236}">
                <a16:creationId xmlns:a16="http://schemas.microsoft.com/office/drawing/2014/main" id="{CBB7D163-9302-39F7-A6EF-2AE4B0BC97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DF5D53-BF1F-427E-4AD2-CB7269700628}"/>
              </a:ext>
            </a:extLst>
          </p:cNvPr>
          <p:cNvSpPr>
            <a:spLocks noGrp="1"/>
          </p:cNvSpPr>
          <p:nvPr>
            <p:ph type="sldNum" sz="quarter" idx="12"/>
          </p:nvPr>
        </p:nvSpPr>
        <p:spPr/>
        <p:txBody>
          <a:bodyPr/>
          <a:lstStyle/>
          <a:p>
            <a:fld id="{153DE5AB-6B5A-4419-83EA-7027D97530EF}" type="slidenum">
              <a:rPr lang="zh-CN" altLang="en-US" smtClean="0"/>
              <a:t>‹#›</a:t>
            </a:fld>
            <a:endParaRPr lang="zh-CN" altLang="en-US"/>
          </a:p>
        </p:txBody>
      </p:sp>
    </p:spTree>
    <p:extLst>
      <p:ext uri="{BB962C8B-B14F-4D97-AF65-F5344CB8AC3E}">
        <p14:creationId xmlns:p14="http://schemas.microsoft.com/office/powerpoint/2010/main" val="331325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3A6B78-1101-D830-178A-5A168A4B714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F57D7F1-8AA8-DF0F-CEFC-25C0CC1E99A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A618F3C-EF38-916D-3E17-81F5E65CE52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D46D239-A17F-CD98-E270-B5E7B99828B1}"/>
              </a:ext>
            </a:extLst>
          </p:cNvPr>
          <p:cNvSpPr>
            <a:spLocks noGrp="1"/>
          </p:cNvSpPr>
          <p:nvPr>
            <p:ph type="dt" sz="half" idx="10"/>
          </p:nvPr>
        </p:nvSpPr>
        <p:spPr/>
        <p:txBody>
          <a:bodyPr/>
          <a:lstStyle/>
          <a:p>
            <a:fld id="{15EC218D-A462-4B58-B9D3-2CD9D0BD3D01}" type="datetimeFigureOut">
              <a:rPr lang="zh-CN" altLang="en-US" smtClean="0"/>
              <a:t>2022/10/19</a:t>
            </a:fld>
            <a:endParaRPr lang="zh-CN" altLang="en-US"/>
          </a:p>
        </p:txBody>
      </p:sp>
      <p:sp>
        <p:nvSpPr>
          <p:cNvPr id="6" name="页脚占位符 5">
            <a:extLst>
              <a:ext uri="{FF2B5EF4-FFF2-40B4-BE49-F238E27FC236}">
                <a16:creationId xmlns:a16="http://schemas.microsoft.com/office/drawing/2014/main" id="{54DE0B27-F8F1-5632-0E29-60DB5E2B40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93F751E-AEBF-5947-70F0-C712B9826387}"/>
              </a:ext>
            </a:extLst>
          </p:cNvPr>
          <p:cNvSpPr>
            <a:spLocks noGrp="1"/>
          </p:cNvSpPr>
          <p:nvPr>
            <p:ph type="sldNum" sz="quarter" idx="12"/>
          </p:nvPr>
        </p:nvSpPr>
        <p:spPr/>
        <p:txBody>
          <a:bodyPr/>
          <a:lstStyle/>
          <a:p>
            <a:fld id="{153DE5AB-6B5A-4419-83EA-7027D97530EF}" type="slidenum">
              <a:rPr lang="zh-CN" altLang="en-US" smtClean="0"/>
              <a:t>‹#›</a:t>
            </a:fld>
            <a:endParaRPr lang="zh-CN" altLang="en-US"/>
          </a:p>
        </p:txBody>
      </p:sp>
    </p:spTree>
    <p:extLst>
      <p:ext uri="{BB962C8B-B14F-4D97-AF65-F5344CB8AC3E}">
        <p14:creationId xmlns:p14="http://schemas.microsoft.com/office/powerpoint/2010/main" val="3834569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88182D-A895-1076-8212-16DEA8AA65A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4EECDEB-2AD7-CD46-C161-C7797B96F0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D9CC671-CD39-3A2C-B1B0-273F7FB7144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B256498-EBB1-F611-BD47-74F28674AB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B87B6E1-18A4-D9D9-0857-713FC4EF599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608B9AC-36E2-9577-337E-2F140671F1E0}"/>
              </a:ext>
            </a:extLst>
          </p:cNvPr>
          <p:cNvSpPr>
            <a:spLocks noGrp="1"/>
          </p:cNvSpPr>
          <p:nvPr>
            <p:ph type="dt" sz="half" idx="10"/>
          </p:nvPr>
        </p:nvSpPr>
        <p:spPr/>
        <p:txBody>
          <a:bodyPr/>
          <a:lstStyle/>
          <a:p>
            <a:fld id="{15EC218D-A462-4B58-B9D3-2CD9D0BD3D01}" type="datetimeFigureOut">
              <a:rPr lang="zh-CN" altLang="en-US" smtClean="0"/>
              <a:t>2022/10/19</a:t>
            </a:fld>
            <a:endParaRPr lang="zh-CN" altLang="en-US"/>
          </a:p>
        </p:txBody>
      </p:sp>
      <p:sp>
        <p:nvSpPr>
          <p:cNvPr id="8" name="页脚占位符 7">
            <a:extLst>
              <a:ext uri="{FF2B5EF4-FFF2-40B4-BE49-F238E27FC236}">
                <a16:creationId xmlns:a16="http://schemas.microsoft.com/office/drawing/2014/main" id="{6E300D99-9BBA-5E45-260E-CF8497B7C0E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835AB14-9827-5722-B36F-637C820911D6}"/>
              </a:ext>
            </a:extLst>
          </p:cNvPr>
          <p:cNvSpPr>
            <a:spLocks noGrp="1"/>
          </p:cNvSpPr>
          <p:nvPr>
            <p:ph type="sldNum" sz="quarter" idx="12"/>
          </p:nvPr>
        </p:nvSpPr>
        <p:spPr/>
        <p:txBody>
          <a:bodyPr/>
          <a:lstStyle/>
          <a:p>
            <a:fld id="{153DE5AB-6B5A-4419-83EA-7027D97530EF}" type="slidenum">
              <a:rPr lang="zh-CN" altLang="en-US" smtClean="0"/>
              <a:t>‹#›</a:t>
            </a:fld>
            <a:endParaRPr lang="zh-CN" altLang="en-US"/>
          </a:p>
        </p:txBody>
      </p:sp>
    </p:spTree>
    <p:extLst>
      <p:ext uri="{BB962C8B-B14F-4D97-AF65-F5344CB8AC3E}">
        <p14:creationId xmlns:p14="http://schemas.microsoft.com/office/powerpoint/2010/main" val="173720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004715-E622-399B-24CA-5BE52019992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6D9094A-9977-4812-395F-08AF34BDED47}"/>
              </a:ext>
            </a:extLst>
          </p:cNvPr>
          <p:cNvSpPr>
            <a:spLocks noGrp="1"/>
          </p:cNvSpPr>
          <p:nvPr>
            <p:ph type="dt" sz="half" idx="10"/>
          </p:nvPr>
        </p:nvSpPr>
        <p:spPr/>
        <p:txBody>
          <a:bodyPr/>
          <a:lstStyle/>
          <a:p>
            <a:fld id="{15EC218D-A462-4B58-B9D3-2CD9D0BD3D01}" type="datetimeFigureOut">
              <a:rPr lang="zh-CN" altLang="en-US" smtClean="0"/>
              <a:t>2022/10/19</a:t>
            </a:fld>
            <a:endParaRPr lang="zh-CN" altLang="en-US"/>
          </a:p>
        </p:txBody>
      </p:sp>
      <p:sp>
        <p:nvSpPr>
          <p:cNvPr id="4" name="页脚占位符 3">
            <a:extLst>
              <a:ext uri="{FF2B5EF4-FFF2-40B4-BE49-F238E27FC236}">
                <a16:creationId xmlns:a16="http://schemas.microsoft.com/office/drawing/2014/main" id="{D6EA5217-0147-547A-796F-40FC15900E5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3D514E-E14A-75CA-6DCC-6845482A1ABF}"/>
              </a:ext>
            </a:extLst>
          </p:cNvPr>
          <p:cNvSpPr>
            <a:spLocks noGrp="1"/>
          </p:cNvSpPr>
          <p:nvPr>
            <p:ph type="sldNum" sz="quarter" idx="12"/>
          </p:nvPr>
        </p:nvSpPr>
        <p:spPr/>
        <p:txBody>
          <a:bodyPr/>
          <a:lstStyle/>
          <a:p>
            <a:fld id="{153DE5AB-6B5A-4419-83EA-7027D97530EF}" type="slidenum">
              <a:rPr lang="zh-CN" altLang="en-US" smtClean="0"/>
              <a:t>‹#›</a:t>
            </a:fld>
            <a:endParaRPr lang="zh-CN" altLang="en-US"/>
          </a:p>
        </p:txBody>
      </p:sp>
    </p:spTree>
    <p:extLst>
      <p:ext uri="{BB962C8B-B14F-4D97-AF65-F5344CB8AC3E}">
        <p14:creationId xmlns:p14="http://schemas.microsoft.com/office/powerpoint/2010/main" val="41808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942F112-7170-8B71-0D09-1F98CE7F46B2}"/>
              </a:ext>
            </a:extLst>
          </p:cNvPr>
          <p:cNvSpPr>
            <a:spLocks noGrp="1"/>
          </p:cNvSpPr>
          <p:nvPr>
            <p:ph type="dt" sz="half" idx="10"/>
          </p:nvPr>
        </p:nvSpPr>
        <p:spPr/>
        <p:txBody>
          <a:bodyPr/>
          <a:lstStyle/>
          <a:p>
            <a:fld id="{15EC218D-A462-4B58-B9D3-2CD9D0BD3D01}" type="datetimeFigureOut">
              <a:rPr lang="zh-CN" altLang="en-US" smtClean="0"/>
              <a:t>2022/10/19</a:t>
            </a:fld>
            <a:endParaRPr lang="zh-CN" altLang="en-US"/>
          </a:p>
        </p:txBody>
      </p:sp>
      <p:sp>
        <p:nvSpPr>
          <p:cNvPr id="3" name="页脚占位符 2">
            <a:extLst>
              <a:ext uri="{FF2B5EF4-FFF2-40B4-BE49-F238E27FC236}">
                <a16:creationId xmlns:a16="http://schemas.microsoft.com/office/drawing/2014/main" id="{A5FA22DE-2252-B53F-F9C3-E2B0B804CAA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B0AF016-38DA-2686-C749-24023DA825F5}"/>
              </a:ext>
            </a:extLst>
          </p:cNvPr>
          <p:cNvSpPr>
            <a:spLocks noGrp="1"/>
          </p:cNvSpPr>
          <p:nvPr>
            <p:ph type="sldNum" sz="quarter" idx="12"/>
          </p:nvPr>
        </p:nvSpPr>
        <p:spPr/>
        <p:txBody>
          <a:bodyPr/>
          <a:lstStyle/>
          <a:p>
            <a:fld id="{153DE5AB-6B5A-4419-83EA-7027D97530EF}" type="slidenum">
              <a:rPr lang="zh-CN" altLang="en-US" smtClean="0"/>
              <a:t>‹#›</a:t>
            </a:fld>
            <a:endParaRPr lang="zh-CN" altLang="en-US"/>
          </a:p>
        </p:txBody>
      </p:sp>
    </p:spTree>
    <p:extLst>
      <p:ext uri="{BB962C8B-B14F-4D97-AF65-F5344CB8AC3E}">
        <p14:creationId xmlns:p14="http://schemas.microsoft.com/office/powerpoint/2010/main" val="15306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B724C-85C8-8DE7-B665-0687ECD3745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ED47F1F-DB79-B2A0-F7F1-F88E78F736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43DF976-524B-37E9-F4F0-D6406F467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7F823BF-38AF-636E-CE3D-A5BFC0462328}"/>
              </a:ext>
            </a:extLst>
          </p:cNvPr>
          <p:cNvSpPr>
            <a:spLocks noGrp="1"/>
          </p:cNvSpPr>
          <p:nvPr>
            <p:ph type="dt" sz="half" idx="10"/>
          </p:nvPr>
        </p:nvSpPr>
        <p:spPr/>
        <p:txBody>
          <a:bodyPr/>
          <a:lstStyle/>
          <a:p>
            <a:fld id="{15EC218D-A462-4B58-B9D3-2CD9D0BD3D01}" type="datetimeFigureOut">
              <a:rPr lang="zh-CN" altLang="en-US" smtClean="0"/>
              <a:t>2022/10/19</a:t>
            </a:fld>
            <a:endParaRPr lang="zh-CN" altLang="en-US"/>
          </a:p>
        </p:txBody>
      </p:sp>
      <p:sp>
        <p:nvSpPr>
          <p:cNvPr id="6" name="页脚占位符 5">
            <a:extLst>
              <a:ext uri="{FF2B5EF4-FFF2-40B4-BE49-F238E27FC236}">
                <a16:creationId xmlns:a16="http://schemas.microsoft.com/office/drawing/2014/main" id="{6BB49CC3-84EB-97DF-06DB-1EF8D831B04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7619338-B6F9-E4A9-30FF-ECC5FA2F51B1}"/>
              </a:ext>
            </a:extLst>
          </p:cNvPr>
          <p:cNvSpPr>
            <a:spLocks noGrp="1"/>
          </p:cNvSpPr>
          <p:nvPr>
            <p:ph type="sldNum" sz="quarter" idx="12"/>
          </p:nvPr>
        </p:nvSpPr>
        <p:spPr/>
        <p:txBody>
          <a:bodyPr/>
          <a:lstStyle/>
          <a:p>
            <a:fld id="{153DE5AB-6B5A-4419-83EA-7027D97530EF}" type="slidenum">
              <a:rPr lang="zh-CN" altLang="en-US" smtClean="0"/>
              <a:t>‹#›</a:t>
            </a:fld>
            <a:endParaRPr lang="zh-CN" altLang="en-US"/>
          </a:p>
        </p:txBody>
      </p:sp>
    </p:spTree>
    <p:extLst>
      <p:ext uri="{BB962C8B-B14F-4D97-AF65-F5344CB8AC3E}">
        <p14:creationId xmlns:p14="http://schemas.microsoft.com/office/powerpoint/2010/main" val="2020501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3B6A76-36F7-7AC0-2489-F71B0DBEC7D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BA0AC0E-C473-7C57-28BB-73838F9A86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B83EFCD-CA6E-E485-3CCB-9D4FEB9CBA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1C65F39-0057-49F4-38EA-6D25D86BEAA5}"/>
              </a:ext>
            </a:extLst>
          </p:cNvPr>
          <p:cNvSpPr>
            <a:spLocks noGrp="1"/>
          </p:cNvSpPr>
          <p:nvPr>
            <p:ph type="dt" sz="half" idx="10"/>
          </p:nvPr>
        </p:nvSpPr>
        <p:spPr/>
        <p:txBody>
          <a:bodyPr/>
          <a:lstStyle/>
          <a:p>
            <a:fld id="{15EC218D-A462-4B58-B9D3-2CD9D0BD3D01}" type="datetimeFigureOut">
              <a:rPr lang="zh-CN" altLang="en-US" smtClean="0"/>
              <a:t>2022/10/19</a:t>
            </a:fld>
            <a:endParaRPr lang="zh-CN" altLang="en-US"/>
          </a:p>
        </p:txBody>
      </p:sp>
      <p:sp>
        <p:nvSpPr>
          <p:cNvPr id="6" name="页脚占位符 5">
            <a:extLst>
              <a:ext uri="{FF2B5EF4-FFF2-40B4-BE49-F238E27FC236}">
                <a16:creationId xmlns:a16="http://schemas.microsoft.com/office/drawing/2014/main" id="{37C32054-E7DB-2C65-7866-EF56770E702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4160D84-0C54-3725-EDF1-08CE7DA79E89}"/>
              </a:ext>
            </a:extLst>
          </p:cNvPr>
          <p:cNvSpPr>
            <a:spLocks noGrp="1"/>
          </p:cNvSpPr>
          <p:nvPr>
            <p:ph type="sldNum" sz="quarter" idx="12"/>
          </p:nvPr>
        </p:nvSpPr>
        <p:spPr/>
        <p:txBody>
          <a:bodyPr/>
          <a:lstStyle/>
          <a:p>
            <a:fld id="{153DE5AB-6B5A-4419-83EA-7027D97530EF}" type="slidenum">
              <a:rPr lang="zh-CN" altLang="en-US" smtClean="0"/>
              <a:t>‹#›</a:t>
            </a:fld>
            <a:endParaRPr lang="zh-CN" altLang="en-US"/>
          </a:p>
        </p:txBody>
      </p:sp>
    </p:spTree>
    <p:extLst>
      <p:ext uri="{BB962C8B-B14F-4D97-AF65-F5344CB8AC3E}">
        <p14:creationId xmlns:p14="http://schemas.microsoft.com/office/powerpoint/2010/main" val="60717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C642223-E487-F7F8-DE4F-BE6E1C3D80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E56C454-BB38-F5F8-9E11-820079E10F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A0348D-554D-D0DE-4ADD-8D023D7F44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C218D-A462-4B58-B9D3-2CD9D0BD3D01}" type="datetimeFigureOut">
              <a:rPr lang="zh-CN" altLang="en-US" smtClean="0"/>
              <a:t>2022/10/19</a:t>
            </a:fld>
            <a:endParaRPr lang="zh-CN" altLang="en-US"/>
          </a:p>
        </p:txBody>
      </p:sp>
      <p:sp>
        <p:nvSpPr>
          <p:cNvPr id="5" name="页脚占位符 4">
            <a:extLst>
              <a:ext uri="{FF2B5EF4-FFF2-40B4-BE49-F238E27FC236}">
                <a16:creationId xmlns:a16="http://schemas.microsoft.com/office/drawing/2014/main" id="{E2493A3D-29A6-CC8A-59E6-CA7E53C015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7902F47-59AE-19C0-8C24-13414B51F6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DE5AB-6B5A-4419-83EA-7027D97530EF}" type="slidenum">
              <a:rPr lang="zh-CN" altLang="en-US" smtClean="0"/>
              <a:t>‹#›</a:t>
            </a:fld>
            <a:endParaRPr lang="zh-CN" altLang="en-US"/>
          </a:p>
        </p:txBody>
      </p:sp>
    </p:spTree>
    <p:extLst>
      <p:ext uri="{BB962C8B-B14F-4D97-AF65-F5344CB8AC3E}">
        <p14:creationId xmlns:p14="http://schemas.microsoft.com/office/powerpoint/2010/main" val="59041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en.wikipedia.org/wiki/Ming_Dynasty"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10" Type="http://schemas.openxmlformats.org/officeDocument/2006/relationships/notesSlide" Target="../notesSlides/notesSlide2.xml"/><Relationship Id="rId4" Type="http://schemas.openxmlformats.org/officeDocument/2006/relationships/tags" Target="../tags/tag9.xml"/><Relationship Id="rId9"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6.xml"/><Relationship Id="rId7" Type="http://schemas.openxmlformats.org/officeDocument/2006/relationships/image" Target="../media/image4.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17.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20.xml"/><Relationship Id="rId7" Type="http://schemas.openxmlformats.org/officeDocument/2006/relationships/image" Target="../media/image10.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png"/><Relationship Id="rId5" Type="http://schemas.openxmlformats.org/officeDocument/2006/relationships/notesSlide" Target="../notesSlides/notesSlide6.xml"/><Relationship Id="rId10" Type="http://schemas.openxmlformats.org/officeDocument/2006/relationships/image" Target="../media/image13.png"/><Relationship Id="rId4" Type="http://schemas.openxmlformats.org/officeDocument/2006/relationships/slideLayout" Target="../slideLayouts/slideLayout7.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3.xml"/><Relationship Id="rId7" Type="http://schemas.openxmlformats.org/officeDocument/2006/relationships/image" Target="../media/image14.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7.xml"/><Relationship Id="rId5" Type="http://schemas.openxmlformats.org/officeDocument/2006/relationships/slideLayout" Target="../slideLayouts/slideLayout7.xml"/><Relationship Id="rId10" Type="http://schemas.openxmlformats.org/officeDocument/2006/relationships/image" Target="../media/image4.png"/><Relationship Id="rId4" Type="http://schemas.openxmlformats.org/officeDocument/2006/relationships/tags" Target="../tags/tag24.xml"/><Relationship Id="rId9"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9976" y="4871784"/>
            <a:ext cx="10579329" cy="695960"/>
          </a:xfrm>
          <a:prstGeom prst="rect">
            <a:avLst/>
          </a:prstGeom>
          <a:noFill/>
        </p:spPr>
        <p:txBody>
          <a:bodyPr wrap="square" rtlCol="0" anchor="ctr">
            <a:spAutoFit/>
          </a:bodyPr>
          <a:lstStyle/>
          <a:p>
            <a:pPr>
              <a:lnSpc>
                <a:spcPct val="120000"/>
              </a:lnSpc>
            </a:pPr>
            <a:r>
              <a:rPr lang="en-US" altLang="zh-CN" sz="3600" b="1" spc="500" dirty="0">
                <a:solidFill>
                  <a:schemeClr val="accent1"/>
                </a:solidFill>
                <a:latin typeface="Cambria" panose="02040503050406030204" pitchFamily="18" charset="0"/>
                <a:ea typeface="Cambria" panose="02040503050406030204" pitchFamily="18" charset="0"/>
              </a:rPr>
              <a:t>The Evolution of Chinese Calligraphy</a:t>
            </a:r>
            <a:endParaRPr lang="zh-CN" altLang="en-US" sz="3600" b="1" spc="500" dirty="0">
              <a:solidFill>
                <a:schemeClr val="accent1"/>
              </a:solidFill>
              <a:uFillTx/>
              <a:latin typeface="Cambria" panose="02040503050406030204" pitchFamily="18" charset="0"/>
              <a:ea typeface="报隶-简" panose="02010600040101010101" charset="-122"/>
            </a:endParaRPr>
          </a:p>
        </p:txBody>
      </p:sp>
      <p:sp>
        <p:nvSpPr>
          <p:cNvPr id="4" name="文本框 3"/>
          <p:cNvSpPr txBox="1"/>
          <p:nvPr/>
        </p:nvSpPr>
        <p:spPr>
          <a:xfrm>
            <a:off x="7375948" y="5567744"/>
            <a:ext cx="5061514" cy="1391343"/>
          </a:xfrm>
          <a:prstGeom prst="rect">
            <a:avLst/>
          </a:prstGeom>
          <a:noFill/>
        </p:spPr>
        <p:txBody>
          <a:bodyPr wrap="none" rtlCol="0" anchor="ctr">
            <a:spAutoFit/>
          </a:bodyPr>
          <a:lstStyle/>
          <a:p>
            <a:pPr>
              <a:lnSpc>
                <a:spcPct val="120000"/>
              </a:lnSpc>
            </a:pPr>
            <a:r>
              <a:rPr lang="en-US" altLang="zh-CN" spc="800" dirty="0">
                <a:solidFill>
                  <a:schemeClr val="accent5">
                    <a:lumMod val="50000"/>
                  </a:schemeClr>
                </a:solidFill>
                <a:uFillTx/>
                <a:latin typeface="Cambria" panose="02040503050406030204" pitchFamily="18" charset="0"/>
                <a:ea typeface="Cambria" panose="02040503050406030204" pitchFamily="18" charset="0"/>
              </a:rPr>
              <a:t>Wang </a:t>
            </a:r>
            <a:r>
              <a:rPr lang="en-US" altLang="zh-CN" spc="800" dirty="0" err="1">
                <a:solidFill>
                  <a:schemeClr val="accent5">
                    <a:lumMod val="50000"/>
                  </a:schemeClr>
                </a:solidFill>
                <a:uFillTx/>
                <a:latin typeface="Cambria" panose="02040503050406030204" pitchFamily="18" charset="0"/>
                <a:ea typeface="Cambria" panose="02040503050406030204" pitchFamily="18" charset="0"/>
              </a:rPr>
              <a:t>Fangling</a:t>
            </a:r>
            <a:endParaRPr lang="en-US" altLang="zh-CN" spc="800" dirty="0">
              <a:solidFill>
                <a:schemeClr val="accent5">
                  <a:lumMod val="50000"/>
                </a:schemeClr>
              </a:solidFill>
              <a:uFillTx/>
              <a:latin typeface="Cambria" panose="02040503050406030204" pitchFamily="18" charset="0"/>
              <a:ea typeface="Cambria" panose="02040503050406030204" pitchFamily="18" charset="0"/>
            </a:endParaRPr>
          </a:p>
          <a:p>
            <a:pPr>
              <a:lnSpc>
                <a:spcPct val="120000"/>
              </a:lnSpc>
            </a:pPr>
            <a:r>
              <a:rPr lang="en-US" altLang="zh-CN" spc="800" dirty="0">
                <a:solidFill>
                  <a:schemeClr val="accent5">
                    <a:lumMod val="50000"/>
                  </a:schemeClr>
                </a:solidFill>
                <a:latin typeface="Cambria" panose="02040503050406030204" pitchFamily="18" charset="0"/>
                <a:ea typeface="Cambria" panose="02040503050406030204" pitchFamily="18" charset="0"/>
              </a:rPr>
              <a:t>202270081696</a:t>
            </a:r>
            <a:endParaRPr lang="en-US" altLang="zh-CN" spc="800" dirty="0">
              <a:solidFill>
                <a:schemeClr val="accent5">
                  <a:lumMod val="50000"/>
                </a:schemeClr>
              </a:solidFill>
              <a:uFillTx/>
              <a:latin typeface="Cambria" panose="02040503050406030204" pitchFamily="18" charset="0"/>
              <a:ea typeface="Cambria" panose="02040503050406030204" pitchFamily="18" charset="0"/>
            </a:endParaRPr>
          </a:p>
          <a:p>
            <a:pPr>
              <a:lnSpc>
                <a:spcPct val="120000"/>
              </a:lnSpc>
            </a:pPr>
            <a:r>
              <a:rPr lang="en-US" altLang="zh-CN" spc="800" dirty="0">
                <a:solidFill>
                  <a:schemeClr val="accent5">
                    <a:lumMod val="50000"/>
                  </a:schemeClr>
                </a:solidFill>
                <a:latin typeface="Cambria" panose="02040503050406030204" pitchFamily="18" charset="0"/>
                <a:ea typeface="Cambria" panose="02040503050406030204" pitchFamily="18" charset="0"/>
              </a:rPr>
              <a:t>October18,2022</a:t>
            </a:r>
          </a:p>
          <a:p>
            <a:pPr>
              <a:lnSpc>
                <a:spcPct val="120000"/>
              </a:lnSpc>
            </a:pPr>
            <a:r>
              <a:rPr lang="en-US" altLang="zh-CN" spc="800" dirty="0">
                <a:solidFill>
                  <a:schemeClr val="accent5">
                    <a:lumMod val="50000"/>
                  </a:schemeClr>
                </a:solidFill>
                <a:uFillTx/>
                <a:latin typeface="Cambria" panose="02040503050406030204" pitchFamily="18" charset="0"/>
                <a:ea typeface="Cambria" panose="02040503050406030204" pitchFamily="18" charset="0"/>
              </a:rPr>
              <a:t>Hunan Normal University</a:t>
            </a:r>
          </a:p>
        </p:txBody>
      </p:sp>
      <p:pic>
        <p:nvPicPr>
          <p:cNvPr id="6" name="图片 5"/>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flipH="1">
            <a:off x="572580" y="3602956"/>
            <a:ext cx="1522355" cy="11633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62F8364-0D2D-FBBC-29BD-5F67B8D89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65" y="1490925"/>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A64D220A-B904-6585-65A7-67B290BA9A97}"/>
              </a:ext>
            </a:extLst>
          </p:cNvPr>
          <p:cNvSpPr txBox="1"/>
          <p:nvPr/>
        </p:nvSpPr>
        <p:spPr>
          <a:xfrm>
            <a:off x="230002" y="168294"/>
            <a:ext cx="5923966" cy="461665"/>
          </a:xfrm>
          <a:prstGeom prst="rect">
            <a:avLst/>
          </a:prstGeom>
          <a:noFill/>
        </p:spPr>
        <p:txBody>
          <a:bodyPr wrap="square" rtlCol="0">
            <a:spAutoFit/>
          </a:bodyPr>
          <a:lstStyle/>
          <a:p>
            <a:r>
              <a:rPr lang="en-US" altLang="zh-CN" sz="2400" b="1" dirty="0">
                <a:latin typeface="Cambria" panose="02040503050406030204" pitchFamily="18" charset="0"/>
                <a:ea typeface="Cambria" panose="02040503050406030204" pitchFamily="18" charset="0"/>
              </a:rPr>
              <a:t>Four Treasures of the Study: Ink (</a:t>
            </a:r>
            <a:r>
              <a:rPr lang="zh-CN" altLang="en-US" sz="2400" b="1" dirty="0">
                <a:latin typeface="Cambria" panose="02040503050406030204" pitchFamily="18" charset="0"/>
                <a:ea typeface="Cambria" panose="02040503050406030204" pitchFamily="18" charset="0"/>
              </a:rPr>
              <a:t>墨</a:t>
            </a:r>
            <a:r>
              <a:rPr lang="en-US" altLang="zh-CN" sz="2400" b="1" dirty="0">
                <a:latin typeface="Cambria" panose="02040503050406030204" pitchFamily="18" charset="0"/>
                <a:ea typeface="Cambria" panose="02040503050406030204" pitchFamily="18" charset="0"/>
              </a:rPr>
              <a:t>; Mo)</a:t>
            </a:r>
            <a:endParaRPr lang="zh-CN" altLang="en-US" sz="2400" b="1" dirty="0">
              <a:latin typeface="Cambria" panose="02040503050406030204" pitchFamily="18" charset="0"/>
            </a:endParaRPr>
          </a:p>
        </p:txBody>
      </p:sp>
      <p:pic>
        <p:nvPicPr>
          <p:cNvPr id="1028" name="Picture 4">
            <a:extLst>
              <a:ext uri="{FF2B5EF4-FFF2-40B4-BE49-F238E27FC236}">
                <a16:creationId xmlns:a16="http://schemas.microsoft.com/office/drawing/2014/main" id="{289EB39E-CA23-79FF-35DF-327F12AEBC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7631" y="352960"/>
            <a:ext cx="4661290" cy="4661290"/>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descr="蓝校徽">
            <a:extLst>
              <a:ext uri="{FF2B5EF4-FFF2-40B4-BE49-F238E27FC236}">
                <a16:creationId xmlns:a16="http://schemas.microsoft.com/office/drawing/2014/main" id="{36FABEA4-B8D3-CDEA-EA2C-B7B52B21375A}"/>
              </a:ext>
            </a:extLst>
          </p:cNvPr>
          <p:cNvPicPr>
            <a:picLocks noChangeAspect="1"/>
          </p:cNvPicPr>
          <p:nvPr/>
        </p:nvPicPr>
        <p:blipFill>
          <a:blip r:embed="rId5"/>
          <a:stretch>
            <a:fillRect/>
          </a:stretch>
        </p:blipFill>
        <p:spPr>
          <a:xfrm>
            <a:off x="8348792" y="4610856"/>
            <a:ext cx="3597275" cy="3333750"/>
          </a:xfrm>
          <a:prstGeom prst="rect">
            <a:avLst/>
          </a:prstGeom>
        </p:spPr>
      </p:pic>
      <p:sp>
        <p:nvSpPr>
          <p:cNvPr id="6" name="箭头: 右 5">
            <a:extLst>
              <a:ext uri="{FF2B5EF4-FFF2-40B4-BE49-F238E27FC236}">
                <a16:creationId xmlns:a16="http://schemas.microsoft.com/office/drawing/2014/main" id="{53B5A2E1-02DD-64B1-18CC-52FB0AD41EBC}"/>
              </a:ext>
            </a:extLst>
          </p:cNvPr>
          <p:cNvSpPr/>
          <p:nvPr/>
        </p:nvSpPr>
        <p:spPr>
          <a:xfrm>
            <a:off x="5503229" y="2720762"/>
            <a:ext cx="953669" cy="43195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C3BF49C2-A59B-F578-19B3-51C23F09C3A1}"/>
              </a:ext>
            </a:extLst>
          </p:cNvPr>
          <p:cNvSpPr txBox="1"/>
          <p:nvPr/>
        </p:nvSpPr>
        <p:spPr>
          <a:xfrm>
            <a:off x="1727823" y="6395190"/>
            <a:ext cx="3102229" cy="400110"/>
          </a:xfrm>
          <a:prstGeom prst="rect">
            <a:avLst/>
          </a:prstGeom>
          <a:noFill/>
        </p:spPr>
        <p:txBody>
          <a:bodyPr wrap="square" rtlCol="0">
            <a:spAutoFit/>
          </a:bodyPr>
          <a:lstStyle/>
          <a:p>
            <a:r>
              <a:rPr lang="zh-CN" altLang="en-US" sz="2000" dirty="0">
                <a:latin typeface="Cambria" panose="02040503050406030204" pitchFamily="18" charset="0"/>
              </a:rPr>
              <a:t>徽墨；</a:t>
            </a:r>
            <a:r>
              <a:rPr lang="en-US" altLang="zh-CN" sz="2000" dirty="0">
                <a:latin typeface="Cambria" panose="02040503050406030204" pitchFamily="18" charset="0"/>
                <a:ea typeface="Cambria" panose="02040503050406030204" pitchFamily="18" charset="0"/>
              </a:rPr>
              <a:t>Hui-</a:t>
            </a:r>
            <a:r>
              <a:rPr lang="en-US" altLang="zh-CN" sz="2000" dirty="0" err="1">
                <a:latin typeface="Cambria" panose="02040503050406030204" pitchFamily="18" charset="0"/>
                <a:ea typeface="Cambria" panose="02040503050406030204" pitchFamily="18" charset="0"/>
              </a:rPr>
              <a:t>mo</a:t>
            </a:r>
            <a:endParaRPr lang="zh-CN" altLang="en-US" sz="2000" dirty="0">
              <a:latin typeface="Cambria" panose="02040503050406030204" pitchFamily="18" charset="0"/>
            </a:endParaRPr>
          </a:p>
        </p:txBody>
      </p:sp>
      <p:sp>
        <p:nvSpPr>
          <p:cNvPr id="8" name="文本框 7">
            <a:extLst>
              <a:ext uri="{FF2B5EF4-FFF2-40B4-BE49-F238E27FC236}">
                <a16:creationId xmlns:a16="http://schemas.microsoft.com/office/drawing/2014/main" id="{DD6391D1-5D9A-7D8C-3A33-36A4247069BD}"/>
              </a:ext>
            </a:extLst>
          </p:cNvPr>
          <p:cNvSpPr txBox="1"/>
          <p:nvPr/>
        </p:nvSpPr>
        <p:spPr>
          <a:xfrm>
            <a:off x="7118622" y="5211519"/>
            <a:ext cx="3719308" cy="400110"/>
          </a:xfrm>
          <a:prstGeom prst="rect">
            <a:avLst/>
          </a:prstGeom>
          <a:noFill/>
        </p:spPr>
        <p:txBody>
          <a:bodyPr wrap="square" rtlCol="0">
            <a:spAutoFit/>
          </a:bodyPr>
          <a:lstStyle/>
          <a:p>
            <a:r>
              <a:rPr lang="en-US" altLang="zh-CN" sz="2000" dirty="0">
                <a:latin typeface="Cambria" panose="02040503050406030204" pitchFamily="18" charset="0"/>
                <a:ea typeface="Cambria" panose="02040503050406030204" pitchFamily="18" charset="0"/>
              </a:rPr>
              <a:t>“</a:t>
            </a:r>
            <a:r>
              <a:rPr lang="zh-CN" altLang="en-US" sz="2000" dirty="0">
                <a:latin typeface="Cambria" panose="02040503050406030204" pitchFamily="18" charset="0"/>
                <a:ea typeface="Cambria" panose="02040503050406030204" pitchFamily="18" charset="0"/>
              </a:rPr>
              <a:t>一得阁</a:t>
            </a:r>
            <a:r>
              <a:rPr lang="en-US" altLang="zh-CN" sz="2000" dirty="0">
                <a:latin typeface="Cambria" panose="02040503050406030204" pitchFamily="18" charset="0"/>
                <a:ea typeface="Cambria" panose="02040503050406030204" pitchFamily="18" charset="0"/>
              </a:rPr>
              <a:t>”</a:t>
            </a:r>
            <a:r>
              <a:rPr lang="zh-CN" altLang="en-US" sz="2000" dirty="0">
                <a:latin typeface="Cambria" panose="02040503050406030204" pitchFamily="18" charset="0"/>
                <a:ea typeface="Cambria" panose="02040503050406030204" pitchFamily="18" charset="0"/>
              </a:rPr>
              <a:t>墨汁</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Yide</a:t>
            </a:r>
            <a:r>
              <a:rPr lang="en-US" altLang="zh-CN" sz="2000" dirty="0">
                <a:latin typeface="Cambria" panose="02040503050406030204" pitchFamily="18" charset="0"/>
                <a:ea typeface="Cambria" panose="02040503050406030204" pitchFamily="18" charset="0"/>
              </a:rPr>
              <a:t> Ge ink </a:t>
            </a:r>
            <a:endParaRPr lang="zh-CN" altLang="en-US" sz="2000" dirty="0">
              <a:latin typeface="Cambria" panose="02040503050406030204" pitchFamily="18" charset="0"/>
            </a:endParaRPr>
          </a:p>
        </p:txBody>
      </p:sp>
    </p:spTree>
    <p:extLst>
      <p:ext uri="{BB962C8B-B14F-4D97-AF65-F5344CB8AC3E}">
        <p14:creationId xmlns:p14="http://schemas.microsoft.com/office/powerpoint/2010/main" val="3041761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02A6DFD-0F28-2B71-9A68-C5F3A4C6959B}"/>
              </a:ext>
            </a:extLst>
          </p:cNvPr>
          <p:cNvSpPr txBox="1"/>
          <p:nvPr/>
        </p:nvSpPr>
        <p:spPr>
          <a:xfrm>
            <a:off x="230002" y="168294"/>
            <a:ext cx="6125919" cy="461665"/>
          </a:xfrm>
          <a:prstGeom prst="rect">
            <a:avLst/>
          </a:prstGeom>
          <a:noFill/>
        </p:spPr>
        <p:txBody>
          <a:bodyPr wrap="square" rtlCol="0">
            <a:spAutoFit/>
          </a:bodyPr>
          <a:lstStyle/>
          <a:p>
            <a:r>
              <a:rPr lang="en-US" altLang="zh-CN" sz="2400" b="1" dirty="0">
                <a:latin typeface="Cambria" panose="02040503050406030204" pitchFamily="18" charset="0"/>
                <a:ea typeface="Cambria" panose="02040503050406030204" pitchFamily="18" charset="0"/>
              </a:rPr>
              <a:t>Four Treasures of the Study: Paper(</a:t>
            </a:r>
            <a:r>
              <a:rPr lang="zh-CN" altLang="en-US" sz="2400" b="1" dirty="0">
                <a:latin typeface="Cambria" panose="02040503050406030204" pitchFamily="18" charset="0"/>
                <a:ea typeface="Cambria" panose="02040503050406030204" pitchFamily="18" charset="0"/>
              </a:rPr>
              <a:t>纸</a:t>
            </a:r>
            <a:r>
              <a:rPr lang="en-US" altLang="zh-CN" sz="2400" b="1" dirty="0">
                <a:latin typeface="Cambria" panose="02040503050406030204" pitchFamily="18" charset="0"/>
                <a:ea typeface="Cambria" panose="02040503050406030204" pitchFamily="18" charset="0"/>
              </a:rPr>
              <a:t>; </a:t>
            </a:r>
            <a:r>
              <a:rPr lang="en-US" altLang="zh-CN" sz="2400" b="1" dirty="0" err="1">
                <a:latin typeface="Cambria" panose="02040503050406030204" pitchFamily="18" charset="0"/>
                <a:ea typeface="Cambria" panose="02040503050406030204" pitchFamily="18" charset="0"/>
              </a:rPr>
              <a:t>Zhi</a:t>
            </a:r>
            <a:r>
              <a:rPr lang="en-US" altLang="zh-CN" sz="2400" b="1" dirty="0">
                <a:latin typeface="Cambria" panose="02040503050406030204" pitchFamily="18" charset="0"/>
                <a:ea typeface="Cambria" panose="02040503050406030204" pitchFamily="18" charset="0"/>
              </a:rPr>
              <a:t>)</a:t>
            </a:r>
            <a:endParaRPr lang="zh-CN" altLang="en-US" sz="2400" b="1" dirty="0"/>
          </a:p>
        </p:txBody>
      </p:sp>
      <p:pic>
        <p:nvPicPr>
          <p:cNvPr id="4" name="图片 3">
            <a:extLst>
              <a:ext uri="{FF2B5EF4-FFF2-40B4-BE49-F238E27FC236}">
                <a16:creationId xmlns:a16="http://schemas.microsoft.com/office/drawing/2014/main" id="{CB60F0A7-F26D-E0FA-766F-253522A11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117" y="950266"/>
            <a:ext cx="8257407" cy="4819429"/>
          </a:xfrm>
          <a:prstGeom prst="rect">
            <a:avLst/>
          </a:prstGeom>
        </p:spPr>
      </p:pic>
      <p:sp>
        <p:nvSpPr>
          <p:cNvPr id="5" name="文本框 4">
            <a:extLst>
              <a:ext uri="{FF2B5EF4-FFF2-40B4-BE49-F238E27FC236}">
                <a16:creationId xmlns:a16="http://schemas.microsoft.com/office/drawing/2014/main" id="{A7CB4C45-7C54-3DB0-579C-B3489CE207C8}"/>
              </a:ext>
            </a:extLst>
          </p:cNvPr>
          <p:cNvSpPr txBox="1"/>
          <p:nvPr/>
        </p:nvSpPr>
        <p:spPr>
          <a:xfrm>
            <a:off x="2967593" y="6047382"/>
            <a:ext cx="4863710" cy="400110"/>
          </a:xfrm>
          <a:prstGeom prst="rect">
            <a:avLst/>
          </a:prstGeom>
          <a:noFill/>
        </p:spPr>
        <p:txBody>
          <a:bodyPr wrap="square" rtlCol="0">
            <a:spAutoFit/>
          </a:bodyPr>
          <a:lstStyle/>
          <a:p>
            <a:pPr algn="ctr"/>
            <a:r>
              <a:rPr lang="zh-CN" altLang="en-US" sz="2000" dirty="0">
                <a:latin typeface="Cambria" panose="02040503050406030204" pitchFamily="18" charset="0"/>
              </a:rPr>
              <a:t>宣纸</a:t>
            </a:r>
            <a:r>
              <a:rPr lang="en-US" altLang="zh-CN" sz="2000" dirty="0">
                <a:latin typeface="Cambria" panose="02040503050406030204" pitchFamily="18" charset="0"/>
                <a:ea typeface="Cambria" panose="02040503050406030204" pitchFamily="18" charset="0"/>
              </a:rPr>
              <a:t>; Xuan Paper</a:t>
            </a:r>
            <a:endParaRPr lang="zh-CN" altLang="en-US" sz="2000" dirty="0">
              <a:latin typeface="Cambria" panose="02040503050406030204" pitchFamily="18" charset="0"/>
            </a:endParaRPr>
          </a:p>
        </p:txBody>
      </p:sp>
      <p:pic>
        <p:nvPicPr>
          <p:cNvPr id="6" name="图片 5" descr="蓝校徽">
            <a:extLst>
              <a:ext uri="{FF2B5EF4-FFF2-40B4-BE49-F238E27FC236}">
                <a16:creationId xmlns:a16="http://schemas.microsoft.com/office/drawing/2014/main" id="{6973D788-26A9-E8F6-7451-69675615933F}"/>
              </a:ext>
            </a:extLst>
          </p:cNvPr>
          <p:cNvPicPr>
            <a:picLocks noChangeAspect="1"/>
          </p:cNvPicPr>
          <p:nvPr/>
        </p:nvPicPr>
        <p:blipFill>
          <a:blip r:embed="rId4"/>
          <a:stretch>
            <a:fillRect/>
          </a:stretch>
        </p:blipFill>
        <p:spPr>
          <a:xfrm>
            <a:off x="8348792" y="4610856"/>
            <a:ext cx="3597275" cy="3333750"/>
          </a:xfrm>
          <a:prstGeom prst="rect">
            <a:avLst/>
          </a:prstGeom>
        </p:spPr>
      </p:pic>
    </p:spTree>
    <p:extLst>
      <p:ext uri="{BB962C8B-B14F-4D97-AF65-F5344CB8AC3E}">
        <p14:creationId xmlns:p14="http://schemas.microsoft.com/office/powerpoint/2010/main" val="2493734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E513A3A-7F64-CAFC-3790-71061473BED2}"/>
              </a:ext>
            </a:extLst>
          </p:cNvPr>
          <p:cNvSpPr txBox="1"/>
          <p:nvPr/>
        </p:nvSpPr>
        <p:spPr>
          <a:xfrm>
            <a:off x="105357" y="103063"/>
            <a:ext cx="8708890" cy="461665"/>
          </a:xfrm>
          <a:prstGeom prst="rect">
            <a:avLst/>
          </a:prstGeom>
          <a:noFill/>
        </p:spPr>
        <p:txBody>
          <a:bodyPr wrap="square" rtlCol="0">
            <a:spAutoFit/>
          </a:bodyPr>
          <a:lstStyle/>
          <a:p>
            <a:r>
              <a:rPr lang="en-US" altLang="zh-CN" sz="2400" b="1" dirty="0">
                <a:latin typeface="Cambria" panose="02040503050406030204" pitchFamily="18" charset="0"/>
                <a:ea typeface="Cambria" panose="02040503050406030204" pitchFamily="18" charset="0"/>
              </a:rPr>
              <a:t>Four Treasures of the Study: Ink Stone (</a:t>
            </a:r>
            <a:r>
              <a:rPr lang="zh-CN" altLang="en-US" sz="2400" b="1" dirty="0">
                <a:latin typeface="Cambria" panose="02040503050406030204" pitchFamily="18" charset="0"/>
                <a:ea typeface="Cambria" panose="02040503050406030204" pitchFamily="18" charset="0"/>
              </a:rPr>
              <a:t>砚</a:t>
            </a:r>
            <a:r>
              <a:rPr lang="en-US" altLang="zh-CN" sz="2400" b="1" dirty="0">
                <a:latin typeface="Cambria" panose="02040503050406030204" pitchFamily="18" charset="0"/>
                <a:ea typeface="Cambria" panose="02040503050406030204" pitchFamily="18" charset="0"/>
              </a:rPr>
              <a:t>; Yan)</a:t>
            </a:r>
            <a:endParaRPr lang="zh-CN" altLang="en-US" sz="2400" b="1" dirty="0">
              <a:latin typeface="Cambria" panose="02040503050406030204" pitchFamily="18" charset="0"/>
            </a:endParaRPr>
          </a:p>
        </p:txBody>
      </p:sp>
      <p:pic>
        <p:nvPicPr>
          <p:cNvPr id="4" name="图片 3">
            <a:extLst>
              <a:ext uri="{FF2B5EF4-FFF2-40B4-BE49-F238E27FC236}">
                <a16:creationId xmlns:a16="http://schemas.microsoft.com/office/drawing/2014/main" id="{AB70C095-EC58-901F-EBFC-2B9A3B069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136" y="626436"/>
            <a:ext cx="3287963" cy="4931945"/>
          </a:xfrm>
          <a:prstGeom prst="rect">
            <a:avLst/>
          </a:prstGeom>
        </p:spPr>
      </p:pic>
      <p:pic>
        <p:nvPicPr>
          <p:cNvPr id="5" name="图片 4" descr="蓝校徽">
            <a:extLst>
              <a:ext uri="{FF2B5EF4-FFF2-40B4-BE49-F238E27FC236}">
                <a16:creationId xmlns:a16="http://schemas.microsoft.com/office/drawing/2014/main" id="{A92317D0-B6B7-B926-9BBD-0CFE03654FA8}"/>
              </a:ext>
            </a:extLst>
          </p:cNvPr>
          <p:cNvPicPr>
            <a:picLocks noChangeAspect="1"/>
          </p:cNvPicPr>
          <p:nvPr/>
        </p:nvPicPr>
        <p:blipFill>
          <a:blip r:embed="rId4"/>
          <a:stretch>
            <a:fillRect/>
          </a:stretch>
        </p:blipFill>
        <p:spPr>
          <a:xfrm>
            <a:off x="8348792" y="4610856"/>
            <a:ext cx="3597275" cy="3333750"/>
          </a:xfrm>
          <a:prstGeom prst="rect">
            <a:avLst/>
          </a:prstGeom>
        </p:spPr>
      </p:pic>
      <p:sp>
        <p:nvSpPr>
          <p:cNvPr id="6" name="文本框 5">
            <a:extLst>
              <a:ext uri="{FF2B5EF4-FFF2-40B4-BE49-F238E27FC236}">
                <a16:creationId xmlns:a16="http://schemas.microsoft.com/office/drawing/2014/main" id="{0A8ED2C5-E6AB-4205-C21D-267172D4328C}"/>
              </a:ext>
            </a:extLst>
          </p:cNvPr>
          <p:cNvSpPr txBox="1"/>
          <p:nvPr/>
        </p:nvSpPr>
        <p:spPr>
          <a:xfrm>
            <a:off x="-538544" y="5738327"/>
            <a:ext cx="9996692" cy="923330"/>
          </a:xfrm>
          <a:prstGeom prst="rect">
            <a:avLst/>
          </a:prstGeom>
          <a:noFill/>
        </p:spPr>
        <p:txBody>
          <a:bodyPr wrap="square" rtlCol="0">
            <a:spAutoFit/>
          </a:bodyPr>
          <a:lstStyle/>
          <a:p>
            <a:pPr algn="ctr"/>
            <a:r>
              <a:rPr lang="zh-CN" altLang="en-US" sz="2000" dirty="0">
                <a:latin typeface="Cambria" panose="02040503050406030204" pitchFamily="18" charset="0"/>
              </a:rPr>
              <a:t>砚</a:t>
            </a:r>
            <a:r>
              <a:rPr lang="en-US" altLang="zh-CN" sz="2000" dirty="0">
                <a:latin typeface="Cambria" panose="02040503050406030204" pitchFamily="18" charset="0"/>
                <a:ea typeface="Cambria" panose="02040503050406030204" pitchFamily="18" charset="0"/>
              </a:rPr>
              <a:t>; ink stone</a:t>
            </a:r>
          </a:p>
          <a:p>
            <a:pPr algn="ctr"/>
            <a:r>
              <a:rPr lang="en-US" altLang="zh-CN" sz="2000" i="0" dirty="0" err="1">
                <a:solidFill>
                  <a:srgbClr val="202122"/>
                </a:solidFill>
                <a:effectLst/>
                <a:latin typeface="Cambria" panose="02040503050406030204" pitchFamily="18" charset="0"/>
                <a:ea typeface="Cambria" panose="02040503050406030204" pitchFamily="18" charset="0"/>
              </a:rPr>
              <a:t>Taohe</a:t>
            </a:r>
            <a:r>
              <a:rPr lang="en-US" altLang="zh-CN" sz="2000" i="0" dirty="0">
                <a:solidFill>
                  <a:srgbClr val="202122"/>
                </a:solidFill>
                <a:effectLst/>
                <a:latin typeface="Cambria" panose="02040503050406030204" pitchFamily="18" charset="0"/>
                <a:ea typeface="Cambria" panose="02040503050406030204" pitchFamily="18" charset="0"/>
              </a:rPr>
              <a:t> inkstone from Song Dynasty, China, with </a:t>
            </a:r>
            <a:r>
              <a:rPr lang="en-US" altLang="zh-CN" sz="2000" i="0" u="none" strike="noStrike" dirty="0">
                <a:solidFill>
                  <a:srgbClr val="0645AD"/>
                </a:solidFill>
                <a:effectLst/>
                <a:latin typeface="Cambria" panose="02040503050406030204" pitchFamily="18" charset="0"/>
                <a:ea typeface="Cambria" panose="02040503050406030204" pitchFamily="18" charset="0"/>
                <a:hlinkClick r:id="rId5" tooltip="Ming Dynasty"/>
              </a:rPr>
              <a:t>Ming Dynasty</a:t>
            </a:r>
            <a:r>
              <a:rPr lang="en-US" altLang="zh-CN" sz="2000" i="0" dirty="0">
                <a:solidFill>
                  <a:srgbClr val="202122"/>
                </a:solidFill>
                <a:effectLst/>
                <a:latin typeface="Cambria" panose="02040503050406030204" pitchFamily="18" charset="0"/>
                <a:ea typeface="Cambria" panose="02040503050406030204" pitchFamily="18" charset="0"/>
              </a:rPr>
              <a:t> inscription </a:t>
            </a:r>
          </a:p>
          <a:p>
            <a:pPr algn="ctr"/>
            <a:r>
              <a:rPr lang="en-US" altLang="zh-CN" sz="1400" dirty="0">
                <a:latin typeface="Cambria" panose="02040503050406030204" pitchFamily="18" charset="0"/>
                <a:ea typeface="Cambria" panose="02040503050406030204" pitchFamily="18" charset="0"/>
              </a:rPr>
              <a:t>https://en.wikipedia.org/wiki/Inkstone#/media/File:Leaf-inkwell.JPG</a:t>
            </a:r>
            <a:endParaRPr lang="zh-CN" altLang="en-US" sz="1400" dirty="0">
              <a:latin typeface="Cambria" panose="02040503050406030204" pitchFamily="18" charset="0"/>
            </a:endParaRPr>
          </a:p>
        </p:txBody>
      </p:sp>
    </p:spTree>
    <p:extLst>
      <p:ext uri="{BB962C8B-B14F-4D97-AF65-F5344CB8AC3E}">
        <p14:creationId xmlns:p14="http://schemas.microsoft.com/office/powerpoint/2010/main" val="1939779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53894" y="1956979"/>
            <a:ext cx="5347237" cy="1077218"/>
          </a:xfrm>
          <a:prstGeom prst="rect">
            <a:avLst/>
          </a:prstGeom>
          <a:ln>
            <a:noFill/>
          </a:ln>
        </p:spPr>
        <p:txBody>
          <a:bodyPr wrap="square">
            <a:spAutoFit/>
          </a:bodyPr>
          <a:lstStyle/>
          <a:p>
            <a:endParaRPr lang="en-US" altLang="zh-CN" sz="1600" dirty="0"/>
          </a:p>
          <a:p>
            <a:endParaRPr lang="en-US" altLang="zh-CN" sz="1600" dirty="0"/>
          </a:p>
          <a:p>
            <a:endParaRPr lang="en-US" altLang="zh-CN" sz="1600" dirty="0"/>
          </a:p>
          <a:p>
            <a:endParaRPr lang="en-US" altLang="zh-CN" sz="1600" dirty="0"/>
          </a:p>
        </p:txBody>
      </p:sp>
      <p:cxnSp>
        <p:nvCxnSpPr>
          <p:cNvPr id="6" name="直接连接符 5"/>
          <p:cNvCxnSpPr/>
          <p:nvPr/>
        </p:nvCxnSpPr>
        <p:spPr>
          <a:xfrm>
            <a:off x="2721924" y="1725964"/>
            <a:ext cx="4032448"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032430" y="1107363"/>
            <a:ext cx="5501551" cy="1975926"/>
          </a:xfrm>
          <a:prstGeom prst="rect">
            <a:avLst/>
          </a:prstGeom>
          <a:noFill/>
        </p:spPr>
        <p:txBody>
          <a:bodyPr wrap="square" rtlCol="0">
            <a:spAutoFit/>
          </a:bodyPr>
          <a:lstStyle/>
          <a:p>
            <a:pPr>
              <a:lnSpc>
                <a:spcPct val="120000"/>
              </a:lnSpc>
            </a:pPr>
            <a:r>
              <a:rPr lang="en-US" altLang="zh-CN" sz="2400" b="1" dirty="0">
                <a:latin typeface="Cambria" panose="02040503050406030204" pitchFamily="18" charset="0"/>
                <a:ea typeface="Cambria" panose="02040503050406030204" pitchFamily="18" charset="0"/>
              </a:rPr>
              <a:t>3. Influences of Calligraphy</a:t>
            </a:r>
          </a:p>
          <a:p>
            <a:pPr>
              <a:lnSpc>
                <a:spcPct val="120000"/>
              </a:lnSpc>
            </a:pPr>
            <a:endParaRPr lang="zh-CN" altLang="en-US" dirty="0">
              <a:solidFill>
                <a:schemeClr val="tx1">
                  <a:lumMod val="75000"/>
                  <a:lumOff val="25000"/>
                </a:schemeClr>
              </a:solidFill>
              <a:latin typeface="Cambria" panose="02040503050406030204" pitchFamily="18" charset="0"/>
            </a:endParaRPr>
          </a:p>
          <a:p>
            <a:pPr marL="285750" indent="-285750">
              <a:buFont typeface="Arial" panose="020B0604020202020204" pitchFamily="34" charset="0"/>
              <a:buChar char="•"/>
            </a:pPr>
            <a:r>
              <a:rPr lang="en-US" altLang="zh-CN" dirty="0">
                <a:solidFill>
                  <a:schemeClr val="tx2">
                    <a:lumMod val="75000"/>
                  </a:schemeClr>
                </a:solidFill>
                <a:latin typeface="Cambria" panose="02040503050406030204" pitchFamily="18" charset="0"/>
                <a:ea typeface="Cambria" panose="02040503050406030204" pitchFamily="18" charset="0"/>
              </a:rPr>
              <a:t>Calligraphy in Japan, Korea and Vietnam.</a:t>
            </a:r>
          </a:p>
          <a:p>
            <a:pPr marL="285750" indent="-285750">
              <a:buFont typeface="Arial" panose="020B0604020202020204" pitchFamily="34" charset="0"/>
              <a:buChar char="•"/>
            </a:pPr>
            <a:r>
              <a:rPr lang="en-US" altLang="zh-CN" dirty="0">
                <a:solidFill>
                  <a:schemeClr val="tx2">
                    <a:lumMod val="75000"/>
                  </a:schemeClr>
                </a:solidFill>
                <a:latin typeface="Cambria" panose="02040503050406030204" pitchFamily="18" charset="0"/>
                <a:ea typeface="Cambria" panose="02040503050406030204" pitchFamily="18" charset="0"/>
              </a:rPr>
              <a:t>Other arts: water calligraphy, Ink wash painting.</a:t>
            </a:r>
          </a:p>
          <a:p>
            <a:pPr marL="285750" indent="-285750">
              <a:buFont typeface="Arial" panose="020B0604020202020204" pitchFamily="34" charset="0"/>
              <a:buChar char="•"/>
            </a:pPr>
            <a:endParaRPr lang="en-US" altLang="zh-CN" dirty="0">
              <a:solidFill>
                <a:schemeClr val="tx2">
                  <a:lumMod val="75000"/>
                </a:schemeClr>
              </a:solidFill>
              <a:latin typeface="Cambria" panose="02040503050406030204" pitchFamily="18" charset="0"/>
              <a:ea typeface="Cambria" panose="02040503050406030204" pitchFamily="18" charset="0"/>
            </a:endParaRPr>
          </a:p>
          <a:p>
            <a:endParaRPr lang="zh-CN" altLang="en-US" dirty="0">
              <a:solidFill>
                <a:schemeClr val="tx2">
                  <a:lumMod val="75000"/>
                </a:schemeClr>
              </a:solidFill>
              <a:latin typeface="Cambria" panose="02040503050406030204" pitchFamily="18" charset="0"/>
              <a:ea typeface="微软雅黑" panose="020B0503020204020204" pitchFamily="34" charset="-122"/>
            </a:endParaRPr>
          </a:p>
        </p:txBody>
      </p:sp>
      <p:pic>
        <p:nvPicPr>
          <p:cNvPr id="2050" name="Picture 2">
            <a:extLst>
              <a:ext uri="{FF2B5EF4-FFF2-40B4-BE49-F238E27FC236}">
                <a16:creationId xmlns:a16="http://schemas.microsoft.com/office/drawing/2014/main" id="{7B7F7717-3059-11AE-EB58-1D12FAA8D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894" y="2580125"/>
            <a:ext cx="5136913" cy="2866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82015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grpId="0" nodeType="after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additive="base">
                                        <p:cTn id="22" dur="500" fill="hold"/>
                                        <p:tgtEl>
                                          <p:spTgt spid="2050"/>
                                        </p:tgtEl>
                                        <p:attrNameLst>
                                          <p:attrName>ppt_x</p:attrName>
                                        </p:attrNameLst>
                                      </p:cBhvr>
                                      <p:tavLst>
                                        <p:tav tm="0">
                                          <p:val>
                                            <p:strVal val="#ppt_x"/>
                                          </p:val>
                                        </p:tav>
                                        <p:tav tm="100000">
                                          <p:val>
                                            <p:strVal val="#ppt_x"/>
                                          </p:val>
                                        </p:tav>
                                      </p:tavLst>
                                    </p:anim>
                                    <p:anim calcmode="lin" valueType="num">
                                      <p:cBhvr additive="base">
                                        <p:cTn id="2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53894" y="1956979"/>
            <a:ext cx="5347237" cy="3631763"/>
          </a:xfrm>
          <a:prstGeom prst="rect">
            <a:avLst/>
          </a:prstGeom>
          <a:ln>
            <a:noFill/>
          </a:ln>
        </p:spPr>
        <p:txBody>
          <a:bodyPr wrap="square">
            <a:spAutoFit/>
          </a:bodyPr>
          <a:lstStyle/>
          <a:p>
            <a:r>
              <a:rPr lang="en-US" altLang="zh-CN" dirty="0">
                <a:latin typeface="Cambria" panose="02040503050406030204" pitchFamily="18" charset="0"/>
                <a:ea typeface="Cambria" panose="02040503050406030204" pitchFamily="18" charset="0"/>
              </a:rPr>
              <a:t>Chinese calligraphy </a:t>
            </a:r>
            <a:r>
              <a:rPr lang="en-US" altLang="zh-CN" b="1" dirty="0">
                <a:solidFill>
                  <a:srgbClr val="FF0000"/>
                </a:solidFill>
                <a:latin typeface="Cambria" panose="02040503050406030204" pitchFamily="18" charset="0"/>
                <a:ea typeface="Cambria" panose="02040503050406030204" pitchFamily="18" charset="0"/>
              </a:rPr>
              <a:t>used to be popular </a:t>
            </a:r>
            <a:r>
              <a:rPr lang="en-US" altLang="zh-CN" dirty="0">
                <a:latin typeface="Cambria" panose="02040503050406030204" pitchFamily="18" charset="0"/>
                <a:ea typeface="Cambria" panose="02040503050406030204" pitchFamily="18" charset="0"/>
              </a:rPr>
              <a:t>in China, Taiwan, Japan, Korea, Vietnam and Hong Kong. In Taiwan, students </a:t>
            </a:r>
            <a:r>
              <a:rPr lang="en-US" altLang="zh-CN" b="1" dirty="0">
                <a:solidFill>
                  <a:srgbClr val="FF0000"/>
                </a:solidFill>
                <a:latin typeface="Cambria" panose="02040503050406030204" pitchFamily="18" charset="0"/>
                <a:ea typeface="Cambria" panose="02040503050406030204" pitchFamily="18" charset="0"/>
              </a:rPr>
              <a:t>were requested to </a:t>
            </a:r>
            <a:r>
              <a:rPr lang="en-US" altLang="zh-CN" dirty="0">
                <a:latin typeface="Cambria" panose="02040503050406030204" pitchFamily="18" charset="0"/>
                <a:ea typeface="Cambria" panose="02040503050406030204" pitchFamily="18" charset="0"/>
              </a:rPr>
              <a:t>write Chinese calligraphy starting from primary school all the way to junior high school on a weekly basis at least to the year 1980. </a:t>
            </a:r>
          </a:p>
          <a:p>
            <a:endParaRPr lang="en-US" altLang="zh-CN" dirty="0">
              <a:latin typeface="Cambria" panose="02040503050406030204" pitchFamily="18" charset="0"/>
              <a:ea typeface="Cambria" panose="02040503050406030204" pitchFamily="18" charset="0"/>
            </a:endParaRPr>
          </a:p>
          <a:p>
            <a:r>
              <a:rPr lang="en-US" altLang="zh-CN" dirty="0">
                <a:latin typeface="Cambria" panose="02040503050406030204" pitchFamily="18" charset="0"/>
                <a:ea typeface="Cambria" panose="02040503050406030204" pitchFamily="18" charset="0"/>
              </a:rPr>
              <a:t>As young generations are "typing" more often than "writing", when PC, tablets and mobile phones became the major communication channels, Chinese calligraphy became </a:t>
            </a:r>
            <a:r>
              <a:rPr lang="en-US" altLang="zh-CN" b="1" dirty="0">
                <a:solidFill>
                  <a:srgbClr val="FF0000"/>
                </a:solidFill>
                <a:latin typeface="Cambria" panose="02040503050406030204" pitchFamily="18" charset="0"/>
                <a:ea typeface="Cambria" panose="02040503050406030204" pitchFamily="18" charset="0"/>
              </a:rPr>
              <a:t>purely art</a:t>
            </a:r>
            <a:r>
              <a:rPr lang="en-US" altLang="zh-CN" dirty="0">
                <a:latin typeface="Cambria" panose="02040503050406030204" pitchFamily="18" charset="0"/>
                <a:ea typeface="Cambria" panose="02040503050406030204" pitchFamily="18" charset="0"/>
              </a:rPr>
              <a:t>.</a:t>
            </a:r>
            <a:endParaRPr lang="en-US" altLang="zh-CN" sz="1600" dirty="0">
              <a:latin typeface="Cambria" panose="02040503050406030204" pitchFamily="18" charset="0"/>
              <a:ea typeface="Cambria" panose="02040503050406030204" pitchFamily="18" charset="0"/>
            </a:endParaRPr>
          </a:p>
          <a:p>
            <a:endParaRPr lang="en-US" altLang="zh-CN" sz="1600" dirty="0">
              <a:latin typeface="Cambria" panose="02040503050406030204" pitchFamily="18" charset="0"/>
              <a:ea typeface="Cambria" panose="02040503050406030204" pitchFamily="18" charset="0"/>
            </a:endParaRPr>
          </a:p>
          <a:p>
            <a:r>
              <a:rPr lang="en-US" altLang="zh-CN" sz="1600" dirty="0">
                <a:latin typeface="Cambria" panose="02040503050406030204" pitchFamily="18" charset="0"/>
                <a:ea typeface="Cambria" panose="02040503050406030204" pitchFamily="18" charset="0"/>
              </a:rPr>
              <a:t>https://en.wikipedia.org/wiki/Chinese_calligraphy</a:t>
            </a:r>
          </a:p>
        </p:txBody>
      </p:sp>
      <p:cxnSp>
        <p:nvCxnSpPr>
          <p:cNvPr id="6" name="直接连接符 5"/>
          <p:cNvCxnSpPr/>
          <p:nvPr/>
        </p:nvCxnSpPr>
        <p:spPr>
          <a:xfrm>
            <a:off x="2721924" y="1725964"/>
            <a:ext cx="4032448"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944684" y="1132465"/>
            <a:ext cx="3034292" cy="494687"/>
          </a:xfrm>
          <a:prstGeom prst="rect">
            <a:avLst/>
          </a:prstGeom>
          <a:noFill/>
        </p:spPr>
        <p:txBody>
          <a:bodyPr wrap="none" rtlCol="0">
            <a:spAutoFit/>
          </a:bodyPr>
          <a:lstStyle/>
          <a:p>
            <a:pPr>
              <a:lnSpc>
                <a:spcPct val="120000"/>
              </a:lnSpc>
            </a:pPr>
            <a:r>
              <a:rPr lang="en-US" altLang="zh-CN" sz="2400" b="1" dirty="0">
                <a:latin typeface="Cambria" panose="02040503050406030204" pitchFamily="18" charset="0"/>
                <a:ea typeface="Cambria" panose="02040503050406030204" pitchFamily="18" charset="0"/>
              </a:rPr>
              <a:t>4. Calligraphy Today</a:t>
            </a:r>
            <a:endParaRPr lang="zh-CN" altLang="en-US" sz="2400" b="1" dirty="0">
              <a:solidFill>
                <a:schemeClr val="tx2">
                  <a:lumMod val="75000"/>
                </a:schemeClr>
              </a:solidFill>
              <a:latin typeface="Cambria" panose="02040503050406030204" pitchFamily="18" charset="0"/>
              <a:ea typeface="微软雅黑" panose="020B0503020204020204" pitchFamily="34" charset="-122"/>
            </a:endParaRPr>
          </a:p>
        </p:txBody>
      </p:sp>
    </p:spTree>
    <p:extLst>
      <p:ext uri="{BB962C8B-B14F-4D97-AF65-F5344CB8AC3E}">
        <p14:creationId xmlns:p14="http://schemas.microsoft.com/office/powerpoint/2010/main" val="56761421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52C5EED-E1CA-FB68-50D8-2FC6AB6809AB}"/>
              </a:ext>
            </a:extLst>
          </p:cNvPr>
          <p:cNvPicPr>
            <a:picLocks noChangeAspect="1"/>
          </p:cNvPicPr>
          <p:nvPr/>
        </p:nvPicPr>
        <p:blipFill>
          <a:blip r:embed="rId2"/>
          <a:stretch>
            <a:fillRect/>
          </a:stretch>
        </p:blipFill>
        <p:spPr>
          <a:xfrm>
            <a:off x="0" y="28395"/>
            <a:ext cx="12192000" cy="6801210"/>
          </a:xfrm>
          <a:prstGeom prst="rect">
            <a:avLst/>
          </a:prstGeom>
        </p:spPr>
      </p:pic>
    </p:spTree>
    <p:extLst>
      <p:ext uri="{BB962C8B-B14F-4D97-AF65-F5344CB8AC3E}">
        <p14:creationId xmlns:p14="http://schemas.microsoft.com/office/powerpoint/2010/main" val="4007707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9352397" y="2099585"/>
            <a:ext cx="184731" cy="646331"/>
          </a:xfrm>
          <a:prstGeom prst="rect">
            <a:avLst/>
          </a:prstGeom>
          <a:noFill/>
        </p:spPr>
        <p:txBody>
          <a:bodyPr wrap="none" rtlCol="0" anchor="b">
            <a:spAutoFit/>
          </a:bodyPr>
          <a:lstStyle/>
          <a:p>
            <a:pPr algn="ctr"/>
            <a:endParaRPr lang="zh-CN" altLang="en-US" sz="3600" dirty="0">
              <a:latin typeface="方正清刻本悦宋简体" panose="02000000000000000000" pitchFamily="2" charset="-122"/>
              <a:ea typeface="方正清刻本悦宋简体" panose="02000000000000000000" pitchFamily="2" charset="-122"/>
            </a:endParaRPr>
          </a:p>
        </p:txBody>
      </p:sp>
      <p:grpSp>
        <p:nvGrpSpPr>
          <p:cNvPr id="27" name="PA_组合 4"/>
          <p:cNvGrpSpPr/>
          <p:nvPr>
            <p:custDataLst>
              <p:tags r:id="rId1"/>
            </p:custDataLst>
          </p:nvPr>
        </p:nvGrpSpPr>
        <p:grpSpPr>
          <a:xfrm rot="16200000">
            <a:off x="1575587" y="3035029"/>
            <a:ext cx="523220" cy="724514"/>
            <a:chOff x="835594" y="3308477"/>
            <a:chExt cx="597660" cy="827590"/>
          </a:xfrm>
        </p:grpSpPr>
        <p:sp>
          <p:nvSpPr>
            <p:cNvPr id="28" name="文本框 27"/>
            <p:cNvSpPr txBox="1"/>
            <p:nvPr/>
          </p:nvSpPr>
          <p:spPr>
            <a:xfrm rot="5400000">
              <a:off x="1028917" y="3731731"/>
              <a:ext cx="211013" cy="597660"/>
            </a:xfrm>
            <a:prstGeom prst="rect">
              <a:avLst/>
            </a:prstGeom>
            <a:noFill/>
          </p:spPr>
          <p:txBody>
            <a:bodyPr wrap="none" rtlCol="0">
              <a:spAutoFit/>
            </a:bodyPr>
            <a:lstStyle/>
            <a:p>
              <a:endParaRPr lang="zh-CN" altLang="en-US" sz="28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29" name="文本框 28"/>
            <p:cNvSpPr txBox="1"/>
            <p:nvPr/>
          </p:nvSpPr>
          <p:spPr>
            <a:xfrm>
              <a:off x="906909" y="3308477"/>
              <a:ext cx="211013" cy="421877"/>
            </a:xfrm>
            <a:prstGeom prst="rect">
              <a:avLst/>
            </a:prstGeom>
            <a:noFill/>
          </p:spPr>
          <p:txBody>
            <a:bodyPr wrap="none" rtlCol="0">
              <a:spAutoFit/>
            </a:bodyPr>
            <a:lstStyle/>
            <a:p>
              <a:endParaRPr lang="zh-CN" altLang="en-US" dirty="0">
                <a:solidFill>
                  <a:schemeClr val="tx1">
                    <a:lumMod val="75000"/>
                    <a:lumOff val="25000"/>
                  </a:schemeClr>
                </a:solidFill>
                <a:latin typeface="Arial" panose="020B0604020202090204" pitchFamily="34" charset="0"/>
                <a:ea typeface="方正清刻本悦宋简体" panose="02000000000000000000" pitchFamily="2" charset="-122"/>
                <a:cs typeface="Arial" panose="020B0604020202090204" pitchFamily="34" charset="0"/>
              </a:endParaRPr>
            </a:p>
          </p:txBody>
        </p:sp>
      </p:grpSp>
      <p:grpSp>
        <p:nvGrpSpPr>
          <p:cNvPr id="30" name="PA_组合 4"/>
          <p:cNvGrpSpPr/>
          <p:nvPr>
            <p:custDataLst>
              <p:tags r:id="rId2"/>
            </p:custDataLst>
          </p:nvPr>
        </p:nvGrpSpPr>
        <p:grpSpPr>
          <a:xfrm>
            <a:off x="2015086" y="3649373"/>
            <a:ext cx="1148277" cy="1334686"/>
            <a:chOff x="-193721" y="2205783"/>
            <a:chExt cx="1311643" cy="1524571"/>
          </a:xfrm>
        </p:grpSpPr>
        <p:sp>
          <p:nvSpPr>
            <p:cNvPr id="31" name="文本框 30"/>
            <p:cNvSpPr txBox="1"/>
            <p:nvPr/>
          </p:nvSpPr>
          <p:spPr>
            <a:xfrm>
              <a:off x="-193721" y="2205783"/>
              <a:ext cx="211013" cy="597658"/>
            </a:xfrm>
            <a:prstGeom prst="rect">
              <a:avLst/>
            </a:prstGeom>
            <a:noFill/>
          </p:spPr>
          <p:txBody>
            <a:bodyPr wrap="none" rtlCol="0">
              <a:spAutoFit/>
            </a:bodyPr>
            <a:lstStyle/>
            <a:p>
              <a:endParaRPr lang="zh-CN" altLang="en-US" sz="28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32" name="文本框 31"/>
            <p:cNvSpPr txBox="1"/>
            <p:nvPr/>
          </p:nvSpPr>
          <p:spPr>
            <a:xfrm>
              <a:off x="906909" y="3308476"/>
              <a:ext cx="211013" cy="421878"/>
            </a:xfrm>
            <a:prstGeom prst="rect">
              <a:avLst/>
            </a:prstGeom>
            <a:noFill/>
          </p:spPr>
          <p:txBody>
            <a:bodyPr wrap="none" rtlCol="0">
              <a:spAutoFit/>
            </a:bodyPr>
            <a:lstStyle/>
            <a:p>
              <a:endParaRPr lang="zh-CN" altLang="en-US" dirty="0">
                <a:solidFill>
                  <a:schemeClr val="tx1">
                    <a:lumMod val="75000"/>
                    <a:lumOff val="25000"/>
                  </a:schemeClr>
                </a:solidFill>
                <a:latin typeface="Arial" panose="020B0604020202090204" pitchFamily="34" charset="0"/>
                <a:ea typeface="方正清刻本悦宋简体" panose="02000000000000000000" pitchFamily="2" charset="-122"/>
                <a:cs typeface="Arial" panose="020B0604020202090204" pitchFamily="34" charset="0"/>
              </a:endParaRPr>
            </a:p>
          </p:txBody>
        </p:sp>
      </p:grpSp>
      <p:grpSp>
        <p:nvGrpSpPr>
          <p:cNvPr id="181" name="PA_组合 248"/>
          <p:cNvGrpSpPr/>
          <p:nvPr>
            <p:custDataLst>
              <p:tags r:id="rId3"/>
            </p:custDataLst>
          </p:nvPr>
        </p:nvGrpSpPr>
        <p:grpSpPr>
          <a:xfrm>
            <a:off x="2939071" y="4055824"/>
            <a:ext cx="934602" cy="766337"/>
            <a:chOff x="4365870" y="1068386"/>
            <a:chExt cx="592774" cy="592774"/>
          </a:xfrm>
        </p:grpSpPr>
        <p:sp>
          <p:nvSpPr>
            <p:cNvPr id="182" name="文本框 181"/>
            <p:cNvSpPr txBox="1"/>
            <p:nvPr/>
          </p:nvSpPr>
          <p:spPr>
            <a:xfrm>
              <a:off x="4412741" y="1154072"/>
              <a:ext cx="468357" cy="357105"/>
            </a:xfrm>
            <a:prstGeom prst="rect">
              <a:avLst/>
            </a:prstGeom>
            <a:noFill/>
          </p:spPr>
          <p:txBody>
            <a:bodyPr wrap="square" rtlCol="0" anchor="b">
              <a:spAutoFit/>
            </a:bodyPr>
            <a:lstStyle/>
            <a:p>
              <a:pPr algn="ctr"/>
              <a:r>
                <a:rPr lang="en-US" altLang="zh-CN" sz="2400" b="1" dirty="0">
                  <a:latin typeface="方正清刻本悦宋简体" panose="02000000000000000000" pitchFamily="2" charset="-122"/>
                  <a:ea typeface="方正清刻本悦宋简体" panose="02000000000000000000" pitchFamily="2" charset="-122"/>
                </a:rPr>
                <a:t>3</a:t>
              </a:r>
              <a:endParaRPr lang="zh-CN" altLang="en-US" sz="2400" b="1" dirty="0">
                <a:latin typeface="方正清刻本悦宋简体" panose="02000000000000000000" pitchFamily="2" charset="-122"/>
                <a:ea typeface="方正清刻本悦宋简体" panose="02000000000000000000" pitchFamily="2" charset="-122"/>
              </a:endParaRPr>
            </a:p>
          </p:txBody>
        </p:sp>
        <p:sp>
          <p:nvSpPr>
            <p:cNvPr id="183" name="菱形 182"/>
            <p:cNvSpPr/>
            <p:nvPr/>
          </p:nvSpPr>
          <p:spPr>
            <a:xfrm>
              <a:off x="4365870" y="1068386"/>
              <a:ext cx="592774" cy="592774"/>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zh-CN" altLang="en-US" sz="2000" b="1">
                <a:solidFill>
                  <a:schemeClr val="tx1"/>
                </a:solidFill>
              </a:endParaRPr>
            </a:p>
          </p:txBody>
        </p:sp>
      </p:grpSp>
      <p:sp>
        <p:nvSpPr>
          <p:cNvPr id="2" name="文本框 1">
            <a:extLst>
              <a:ext uri="{FF2B5EF4-FFF2-40B4-BE49-F238E27FC236}">
                <a16:creationId xmlns:a16="http://schemas.microsoft.com/office/drawing/2014/main" id="{B61976C8-EB47-F14F-A647-16A9AA55E2AC}"/>
              </a:ext>
            </a:extLst>
          </p:cNvPr>
          <p:cNvSpPr txBox="1"/>
          <p:nvPr/>
        </p:nvSpPr>
        <p:spPr>
          <a:xfrm>
            <a:off x="4270769" y="2854377"/>
            <a:ext cx="6106886" cy="427681"/>
          </a:xfrm>
          <a:prstGeom prst="rect">
            <a:avLst/>
          </a:prstGeom>
          <a:noFill/>
        </p:spPr>
        <p:txBody>
          <a:bodyPr wrap="square" rtlCol="0" anchor="ctr">
            <a:spAutoFit/>
          </a:bodyPr>
          <a:lstStyle/>
          <a:p>
            <a:pPr>
              <a:lnSpc>
                <a:spcPct val="120000"/>
              </a:lnSpc>
            </a:pPr>
            <a:r>
              <a:rPr lang="en-US" altLang="zh-CN" sz="2000" b="1" dirty="0">
                <a:effectLst/>
                <a:latin typeface="Cambria" panose="02040503050406030204" pitchFamily="18" charset="0"/>
                <a:ea typeface="Cambria" panose="02040503050406030204" pitchFamily="18" charset="0"/>
              </a:rPr>
              <a:t>Characteristics of Chinese Calligraphy</a:t>
            </a:r>
            <a:endParaRPr lang="zh-CN" altLang="en-US" sz="2000" b="1" dirty="0">
              <a:solidFill>
                <a:schemeClr val="tx1">
                  <a:lumMod val="75000"/>
                  <a:lumOff val="25000"/>
                </a:schemeClr>
              </a:solidFill>
              <a:latin typeface="Cambria" panose="02040503050406030204" pitchFamily="18" charset="0"/>
            </a:endParaRPr>
          </a:p>
        </p:txBody>
      </p:sp>
      <p:sp>
        <p:nvSpPr>
          <p:cNvPr id="5" name="文本框 4">
            <a:extLst>
              <a:ext uri="{FF2B5EF4-FFF2-40B4-BE49-F238E27FC236}">
                <a16:creationId xmlns:a16="http://schemas.microsoft.com/office/drawing/2014/main" id="{9A69F527-F79E-F1D5-CE67-CB532F9E43EC}"/>
              </a:ext>
            </a:extLst>
          </p:cNvPr>
          <p:cNvSpPr txBox="1"/>
          <p:nvPr/>
        </p:nvSpPr>
        <p:spPr>
          <a:xfrm>
            <a:off x="4270769" y="1419084"/>
            <a:ext cx="6106886" cy="427681"/>
          </a:xfrm>
          <a:prstGeom prst="rect">
            <a:avLst/>
          </a:prstGeom>
          <a:noFill/>
        </p:spPr>
        <p:txBody>
          <a:bodyPr wrap="square" rtlCol="0" anchor="ctr">
            <a:spAutoFit/>
          </a:bodyPr>
          <a:lstStyle/>
          <a:p>
            <a:pPr>
              <a:lnSpc>
                <a:spcPct val="120000"/>
              </a:lnSpc>
            </a:pPr>
            <a:r>
              <a:rPr lang="en-US" altLang="zh-CN" sz="2000" b="1" dirty="0">
                <a:effectLst/>
                <a:latin typeface="Cambria" panose="02040503050406030204" pitchFamily="18" charset="0"/>
                <a:ea typeface="Cambria" panose="02040503050406030204" pitchFamily="18" charset="0"/>
              </a:rPr>
              <a:t>A Brief Overview on History of Chinese Calligraphy</a:t>
            </a:r>
            <a:endParaRPr lang="zh-CN" altLang="en-US" sz="2000" b="1" dirty="0">
              <a:solidFill>
                <a:schemeClr val="tx1">
                  <a:lumMod val="75000"/>
                  <a:lumOff val="25000"/>
                </a:schemeClr>
              </a:solidFill>
              <a:latin typeface="Cambria" panose="02040503050406030204" pitchFamily="18" charset="0"/>
            </a:endParaRPr>
          </a:p>
        </p:txBody>
      </p:sp>
      <p:sp>
        <p:nvSpPr>
          <p:cNvPr id="6" name="文本框 5">
            <a:extLst>
              <a:ext uri="{FF2B5EF4-FFF2-40B4-BE49-F238E27FC236}">
                <a16:creationId xmlns:a16="http://schemas.microsoft.com/office/drawing/2014/main" id="{CFA83133-5E45-11F0-CB3A-5E00F47DA27E}"/>
              </a:ext>
            </a:extLst>
          </p:cNvPr>
          <p:cNvSpPr txBox="1"/>
          <p:nvPr/>
        </p:nvSpPr>
        <p:spPr>
          <a:xfrm>
            <a:off x="4359023" y="4197376"/>
            <a:ext cx="6106886" cy="400110"/>
          </a:xfrm>
          <a:prstGeom prst="rect">
            <a:avLst/>
          </a:prstGeom>
          <a:noFill/>
        </p:spPr>
        <p:txBody>
          <a:bodyPr wrap="square" rtlCol="0" anchor="ctr">
            <a:spAutoFit/>
          </a:bodyPr>
          <a:lstStyle/>
          <a:p>
            <a:pPr marL="0" marR="0">
              <a:spcBef>
                <a:spcPts val="0"/>
              </a:spcBef>
              <a:spcAft>
                <a:spcPts val="0"/>
              </a:spcAft>
            </a:pPr>
            <a:r>
              <a:rPr lang="en-US" altLang="zh-CN" sz="2000" b="1" dirty="0">
                <a:effectLst/>
                <a:latin typeface="Cambria" panose="02040503050406030204" pitchFamily="18" charset="0"/>
                <a:ea typeface="Cambria" panose="02040503050406030204" pitchFamily="18" charset="0"/>
              </a:rPr>
              <a:t>Influences of Calligraphy</a:t>
            </a:r>
          </a:p>
        </p:txBody>
      </p:sp>
      <p:grpSp>
        <p:nvGrpSpPr>
          <p:cNvPr id="7" name="PA_组合 4">
            <a:extLst>
              <a:ext uri="{FF2B5EF4-FFF2-40B4-BE49-F238E27FC236}">
                <a16:creationId xmlns:a16="http://schemas.microsoft.com/office/drawing/2014/main" id="{896200AC-0A4B-4705-FC4F-2103BC4F0E0A}"/>
              </a:ext>
            </a:extLst>
          </p:cNvPr>
          <p:cNvGrpSpPr/>
          <p:nvPr>
            <p:custDataLst>
              <p:tags r:id="rId4"/>
            </p:custDataLst>
          </p:nvPr>
        </p:nvGrpSpPr>
        <p:grpSpPr>
          <a:xfrm rot="16200000">
            <a:off x="1575582" y="3035029"/>
            <a:ext cx="523220" cy="724516"/>
            <a:chOff x="835592" y="3308476"/>
            <a:chExt cx="597660" cy="827594"/>
          </a:xfrm>
        </p:grpSpPr>
        <p:sp>
          <p:nvSpPr>
            <p:cNvPr id="8" name="文本框 7">
              <a:extLst>
                <a:ext uri="{FF2B5EF4-FFF2-40B4-BE49-F238E27FC236}">
                  <a16:creationId xmlns:a16="http://schemas.microsoft.com/office/drawing/2014/main" id="{B1E8C3C2-5051-14E1-E73E-926B542C0954}"/>
                </a:ext>
              </a:extLst>
            </p:cNvPr>
            <p:cNvSpPr txBox="1"/>
            <p:nvPr/>
          </p:nvSpPr>
          <p:spPr>
            <a:xfrm rot="5400000">
              <a:off x="1028915" y="3731734"/>
              <a:ext cx="211013" cy="597660"/>
            </a:xfrm>
            <a:prstGeom prst="rect">
              <a:avLst/>
            </a:prstGeom>
            <a:noFill/>
          </p:spPr>
          <p:txBody>
            <a:bodyPr wrap="none" rtlCol="0">
              <a:spAutoFit/>
            </a:bodyPr>
            <a:lstStyle/>
            <a:p>
              <a:endParaRPr lang="zh-CN" altLang="en-US" sz="28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9" name="文本框 8">
              <a:extLst>
                <a:ext uri="{FF2B5EF4-FFF2-40B4-BE49-F238E27FC236}">
                  <a16:creationId xmlns:a16="http://schemas.microsoft.com/office/drawing/2014/main" id="{65739038-865A-5B80-ED28-088CE7FB1E6D}"/>
                </a:ext>
              </a:extLst>
            </p:cNvPr>
            <p:cNvSpPr txBox="1"/>
            <p:nvPr/>
          </p:nvSpPr>
          <p:spPr>
            <a:xfrm>
              <a:off x="906909" y="3308476"/>
              <a:ext cx="211013" cy="421877"/>
            </a:xfrm>
            <a:prstGeom prst="rect">
              <a:avLst/>
            </a:prstGeom>
            <a:noFill/>
          </p:spPr>
          <p:txBody>
            <a:bodyPr wrap="none" rtlCol="0">
              <a:spAutoFit/>
            </a:bodyPr>
            <a:lstStyle/>
            <a:p>
              <a:endParaRPr lang="zh-CN" altLang="en-US" dirty="0">
                <a:solidFill>
                  <a:schemeClr val="tx1">
                    <a:lumMod val="75000"/>
                    <a:lumOff val="25000"/>
                  </a:schemeClr>
                </a:solidFill>
                <a:latin typeface="Arial" panose="020B0604020202090204" pitchFamily="34" charset="0"/>
                <a:ea typeface="方正清刻本悦宋简体" panose="02000000000000000000" pitchFamily="2" charset="-122"/>
                <a:cs typeface="Arial" panose="020B0604020202090204" pitchFamily="34" charset="0"/>
              </a:endParaRPr>
            </a:p>
          </p:txBody>
        </p:sp>
      </p:grpSp>
      <p:grpSp>
        <p:nvGrpSpPr>
          <p:cNvPr id="10" name="PA_组合 4">
            <a:extLst>
              <a:ext uri="{FF2B5EF4-FFF2-40B4-BE49-F238E27FC236}">
                <a16:creationId xmlns:a16="http://schemas.microsoft.com/office/drawing/2014/main" id="{5066E78F-C643-A7A2-0BEB-E3F44D8BA8F1}"/>
              </a:ext>
            </a:extLst>
          </p:cNvPr>
          <p:cNvGrpSpPr/>
          <p:nvPr>
            <p:custDataLst>
              <p:tags r:id="rId5"/>
            </p:custDataLst>
          </p:nvPr>
        </p:nvGrpSpPr>
        <p:grpSpPr>
          <a:xfrm>
            <a:off x="2015087" y="3649373"/>
            <a:ext cx="1148277" cy="1334686"/>
            <a:chOff x="-193721" y="2205783"/>
            <a:chExt cx="1311643" cy="1524571"/>
          </a:xfrm>
        </p:grpSpPr>
        <p:sp>
          <p:nvSpPr>
            <p:cNvPr id="14" name="文本框 13">
              <a:extLst>
                <a:ext uri="{FF2B5EF4-FFF2-40B4-BE49-F238E27FC236}">
                  <a16:creationId xmlns:a16="http://schemas.microsoft.com/office/drawing/2014/main" id="{DA1A60FA-1C91-5C03-EE23-F53F30AFCEAF}"/>
                </a:ext>
              </a:extLst>
            </p:cNvPr>
            <p:cNvSpPr txBox="1"/>
            <p:nvPr/>
          </p:nvSpPr>
          <p:spPr>
            <a:xfrm>
              <a:off x="-193721" y="2205783"/>
              <a:ext cx="211013" cy="597658"/>
            </a:xfrm>
            <a:prstGeom prst="rect">
              <a:avLst/>
            </a:prstGeom>
            <a:noFill/>
          </p:spPr>
          <p:txBody>
            <a:bodyPr wrap="none" rtlCol="0">
              <a:spAutoFit/>
            </a:bodyPr>
            <a:lstStyle/>
            <a:p>
              <a:endParaRPr lang="zh-CN" altLang="en-US" sz="28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5" name="文本框 14">
              <a:extLst>
                <a:ext uri="{FF2B5EF4-FFF2-40B4-BE49-F238E27FC236}">
                  <a16:creationId xmlns:a16="http://schemas.microsoft.com/office/drawing/2014/main" id="{F273514C-426E-66B2-B03A-C7D695321C08}"/>
                </a:ext>
              </a:extLst>
            </p:cNvPr>
            <p:cNvSpPr txBox="1"/>
            <p:nvPr/>
          </p:nvSpPr>
          <p:spPr>
            <a:xfrm>
              <a:off x="906909" y="3308476"/>
              <a:ext cx="211013" cy="421878"/>
            </a:xfrm>
            <a:prstGeom prst="rect">
              <a:avLst/>
            </a:prstGeom>
            <a:noFill/>
          </p:spPr>
          <p:txBody>
            <a:bodyPr wrap="none" rtlCol="0">
              <a:spAutoFit/>
            </a:bodyPr>
            <a:lstStyle/>
            <a:p>
              <a:endParaRPr lang="zh-CN" altLang="en-US" dirty="0">
                <a:solidFill>
                  <a:schemeClr val="tx1">
                    <a:lumMod val="75000"/>
                    <a:lumOff val="25000"/>
                  </a:schemeClr>
                </a:solidFill>
                <a:latin typeface="Arial" panose="020B0604020202090204" pitchFamily="34" charset="0"/>
                <a:ea typeface="方正清刻本悦宋简体" panose="02000000000000000000" pitchFamily="2" charset="-122"/>
                <a:cs typeface="Arial" panose="020B0604020202090204" pitchFamily="34" charset="0"/>
              </a:endParaRPr>
            </a:p>
          </p:txBody>
        </p:sp>
      </p:grpSp>
      <p:grpSp>
        <p:nvGrpSpPr>
          <p:cNvPr id="25" name="PA_组合 248">
            <a:extLst>
              <a:ext uri="{FF2B5EF4-FFF2-40B4-BE49-F238E27FC236}">
                <a16:creationId xmlns:a16="http://schemas.microsoft.com/office/drawing/2014/main" id="{E8B1E820-5119-9AB7-F5F8-1114909DE18D}"/>
              </a:ext>
            </a:extLst>
          </p:cNvPr>
          <p:cNvGrpSpPr/>
          <p:nvPr>
            <p:custDataLst>
              <p:tags r:id="rId6"/>
            </p:custDataLst>
          </p:nvPr>
        </p:nvGrpSpPr>
        <p:grpSpPr>
          <a:xfrm>
            <a:off x="2939363" y="2685048"/>
            <a:ext cx="934602" cy="766337"/>
            <a:chOff x="4365870" y="1068386"/>
            <a:chExt cx="592774" cy="592774"/>
          </a:xfrm>
        </p:grpSpPr>
        <p:sp>
          <p:nvSpPr>
            <p:cNvPr id="33" name="文本框 32">
              <a:extLst>
                <a:ext uri="{FF2B5EF4-FFF2-40B4-BE49-F238E27FC236}">
                  <a16:creationId xmlns:a16="http://schemas.microsoft.com/office/drawing/2014/main" id="{67645968-9CCD-F356-D22F-E0141622E654}"/>
                </a:ext>
              </a:extLst>
            </p:cNvPr>
            <p:cNvSpPr txBox="1"/>
            <p:nvPr/>
          </p:nvSpPr>
          <p:spPr>
            <a:xfrm>
              <a:off x="4412741" y="1154072"/>
              <a:ext cx="468357" cy="357105"/>
            </a:xfrm>
            <a:prstGeom prst="rect">
              <a:avLst/>
            </a:prstGeom>
            <a:noFill/>
          </p:spPr>
          <p:txBody>
            <a:bodyPr wrap="square" rtlCol="0" anchor="b">
              <a:spAutoFit/>
            </a:bodyPr>
            <a:lstStyle/>
            <a:p>
              <a:pPr algn="ctr"/>
              <a:r>
                <a:rPr lang="en-US" altLang="zh-CN" sz="2400" b="1" dirty="0">
                  <a:latin typeface="方正清刻本悦宋简体" panose="02000000000000000000" pitchFamily="2" charset="-122"/>
                  <a:ea typeface="方正清刻本悦宋简体" panose="02000000000000000000" pitchFamily="2" charset="-122"/>
                </a:rPr>
                <a:t>2</a:t>
              </a:r>
              <a:endParaRPr lang="zh-CN" altLang="en-US" sz="2400" b="1" dirty="0">
                <a:latin typeface="方正清刻本悦宋简体" panose="02000000000000000000" pitchFamily="2" charset="-122"/>
                <a:ea typeface="方正清刻本悦宋简体" panose="02000000000000000000" pitchFamily="2" charset="-122"/>
              </a:endParaRPr>
            </a:p>
          </p:txBody>
        </p:sp>
        <p:sp>
          <p:nvSpPr>
            <p:cNvPr id="34" name="菱形 33">
              <a:extLst>
                <a:ext uri="{FF2B5EF4-FFF2-40B4-BE49-F238E27FC236}">
                  <a16:creationId xmlns:a16="http://schemas.microsoft.com/office/drawing/2014/main" id="{E53C621E-6A5A-71C0-81A6-E07AD91559A9}"/>
                </a:ext>
              </a:extLst>
            </p:cNvPr>
            <p:cNvSpPr/>
            <p:nvPr/>
          </p:nvSpPr>
          <p:spPr>
            <a:xfrm>
              <a:off x="4365870" y="1068386"/>
              <a:ext cx="592774" cy="592774"/>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zh-CN" altLang="en-US" sz="2000" b="1">
                <a:solidFill>
                  <a:schemeClr val="tx1"/>
                </a:solidFill>
              </a:endParaRPr>
            </a:p>
          </p:txBody>
        </p:sp>
      </p:grpSp>
      <p:grpSp>
        <p:nvGrpSpPr>
          <p:cNvPr id="35" name="PA_组合 248">
            <a:extLst>
              <a:ext uri="{FF2B5EF4-FFF2-40B4-BE49-F238E27FC236}">
                <a16:creationId xmlns:a16="http://schemas.microsoft.com/office/drawing/2014/main" id="{98C9FCF2-E5BA-0EAA-7498-FAD268154D3F}"/>
              </a:ext>
            </a:extLst>
          </p:cNvPr>
          <p:cNvGrpSpPr/>
          <p:nvPr>
            <p:custDataLst>
              <p:tags r:id="rId7"/>
            </p:custDataLst>
          </p:nvPr>
        </p:nvGrpSpPr>
        <p:grpSpPr>
          <a:xfrm>
            <a:off x="2946115" y="1314657"/>
            <a:ext cx="992640" cy="766337"/>
            <a:chOff x="4365870" y="1068386"/>
            <a:chExt cx="592774" cy="592774"/>
          </a:xfrm>
        </p:grpSpPr>
        <p:sp>
          <p:nvSpPr>
            <p:cNvPr id="36" name="文本框 35">
              <a:extLst>
                <a:ext uri="{FF2B5EF4-FFF2-40B4-BE49-F238E27FC236}">
                  <a16:creationId xmlns:a16="http://schemas.microsoft.com/office/drawing/2014/main" id="{DAB83A3E-F0F2-A0FD-BE7B-72BA5AC7D5B0}"/>
                </a:ext>
              </a:extLst>
            </p:cNvPr>
            <p:cNvSpPr txBox="1"/>
            <p:nvPr/>
          </p:nvSpPr>
          <p:spPr>
            <a:xfrm>
              <a:off x="4412741" y="1154072"/>
              <a:ext cx="468357" cy="357105"/>
            </a:xfrm>
            <a:prstGeom prst="rect">
              <a:avLst/>
            </a:prstGeom>
            <a:noFill/>
          </p:spPr>
          <p:txBody>
            <a:bodyPr wrap="square" rtlCol="0" anchor="b">
              <a:spAutoFit/>
            </a:bodyPr>
            <a:lstStyle/>
            <a:p>
              <a:pPr algn="ctr"/>
              <a:r>
                <a:rPr lang="en-US" altLang="zh-CN" sz="2400" b="1" dirty="0">
                  <a:latin typeface="方正清刻本悦宋简体" panose="02000000000000000000" pitchFamily="2" charset="-122"/>
                  <a:ea typeface="方正清刻本悦宋简体" panose="02000000000000000000" pitchFamily="2" charset="-122"/>
                </a:rPr>
                <a:t>1</a:t>
              </a:r>
              <a:endParaRPr lang="zh-CN" altLang="en-US" sz="2400" b="1" dirty="0">
                <a:latin typeface="方正清刻本悦宋简体" panose="02000000000000000000" pitchFamily="2" charset="-122"/>
                <a:ea typeface="方正清刻本悦宋简体" panose="02000000000000000000" pitchFamily="2" charset="-122"/>
              </a:endParaRPr>
            </a:p>
          </p:txBody>
        </p:sp>
        <p:sp>
          <p:nvSpPr>
            <p:cNvPr id="37" name="菱形 36">
              <a:extLst>
                <a:ext uri="{FF2B5EF4-FFF2-40B4-BE49-F238E27FC236}">
                  <a16:creationId xmlns:a16="http://schemas.microsoft.com/office/drawing/2014/main" id="{63555758-EE6C-4652-E722-AAFB82A1100C}"/>
                </a:ext>
              </a:extLst>
            </p:cNvPr>
            <p:cNvSpPr/>
            <p:nvPr/>
          </p:nvSpPr>
          <p:spPr>
            <a:xfrm>
              <a:off x="4365870" y="1068386"/>
              <a:ext cx="592774" cy="592774"/>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zh-CN" altLang="en-US" sz="2000" b="1">
                <a:solidFill>
                  <a:schemeClr val="tx1"/>
                </a:solidFill>
              </a:endParaRPr>
            </a:p>
          </p:txBody>
        </p:sp>
      </p:grpSp>
      <p:grpSp>
        <p:nvGrpSpPr>
          <p:cNvPr id="3" name="PA_组合 248">
            <a:extLst>
              <a:ext uri="{FF2B5EF4-FFF2-40B4-BE49-F238E27FC236}">
                <a16:creationId xmlns:a16="http://schemas.microsoft.com/office/drawing/2014/main" id="{A2A8F3ED-1C29-4D21-04FE-28C7CA737D26}"/>
              </a:ext>
            </a:extLst>
          </p:cNvPr>
          <p:cNvGrpSpPr/>
          <p:nvPr>
            <p:custDataLst>
              <p:tags r:id="rId8"/>
            </p:custDataLst>
          </p:nvPr>
        </p:nvGrpSpPr>
        <p:grpSpPr>
          <a:xfrm>
            <a:off x="2939071" y="5381063"/>
            <a:ext cx="934602" cy="766337"/>
            <a:chOff x="4365870" y="1068386"/>
            <a:chExt cx="592774" cy="592774"/>
          </a:xfrm>
        </p:grpSpPr>
        <p:sp>
          <p:nvSpPr>
            <p:cNvPr id="4" name="文本框 3">
              <a:extLst>
                <a:ext uri="{FF2B5EF4-FFF2-40B4-BE49-F238E27FC236}">
                  <a16:creationId xmlns:a16="http://schemas.microsoft.com/office/drawing/2014/main" id="{156F2567-9E84-FCFF-B518-B6690BB5D10A}"/>
                </a:ext>
              </a:extLst>
            </p:cNvPr>
            <p:cNvSpPr txBox="1"/>
            <p:nvPr/>
          </p:nvSpPr>
          <p:spPr>
            <a:xfrm>
              <a:off x="4412741" y="1154072"/>
              <a:ext cx="468357" cy="357105"/>
            </a:xfrm>
            <a:prstGeom prst="rect">
              <a:avLst/>
            </a:prstGeom>
            <a:noFill/>
          </p:spPr>
          <p:txBody>
            <a:bodyPr wrap="square" rtlCol="0" anchor="b">
              <a:spAutoFit/>
            </a:bodyPr>
            <a:lstStyle/>
            <a:p>
              <a:pPr algn="ctr"/>
              <a:r>
                <a:rPr lang="en-US" altLang="zh-CN" sz="2400" b="1" dirty="0">
                  <a:latin typeface="方正清刻本悦宋简体" panose="02000000000000000000" pitchFamily="2" charset="-122"/>
                  <a:ea typeface="方正清刻本悦宋简体" panose="02000000000000000000" pitchFamily="2" charset="-122"/>
                </a:rPr>
                <a:t>4</a:t>
              </a:r>
              <a:endParaRPr lang="zh-CN" altLang="en-US" sz="2400" b="1" dirty="0">
                <a:latin typeface="方正清刻本悦宋简体" panose="02000000000000000000" pitchFamily="2" charset="-122"/>
                <a:ea typeface="方正清刻本悦宋简体" panose="02000000000000000000" pitchFamily="2" charset="-122"/>
              </a:endParaRPr>
            </a:p>
          </p:txBody>
        </p:sp>
        <p:sp>
          <p:nvSpPr>
            <p:cNvPr id="11" name="菱形 10">
              <a:extLst>
                <a:ext uri="{FF2B5EF4-FFF2-40B4-BE49-F238E27FC236}">
                  <a16:creationId xmlns:a16="http://schemas.microsoft.com/office/drawing/2014/main" id="{16633EC0-27F1-0314-1B0A-BA8A10043F04}"/>
                </a:ext>
              </a:extLst>
            </p:cNvPr>
            <p:cNvSpPr/>
            <p:nvPr/>
          </p:nvSpPr>
          <p:spPr>
            <a:xfrm>
              <a:off x="4365870" y="1068386"/>
              <a:ext cx="592774" cy="592774"/>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zh-CN" altLang="en-US" sz="2000" b="1">
                <a:solidFill>
                  <a:schemeClr val="tx1"/>
                </a:solidFill>
              </a:endParaRPr>
            </a:p>
          </p:txBody>
        </p:sp>
      </p:grpSp>
      <p:sp>
        <p:nvSpPr>
          <p:cNvPr id="13" name="文本框 12">
            <a:extLst>
              <a:ext uri="{FF2B5EF4-FFF2-40B4-BE49-F238E27FC236}">
                <a16:creationId xmlns:a16="http://schemas.microsoft.com/office/drawing/2014/main" id="{6B222911-49DC-2F87-7C3F-F411A6E67E13}"/>
              </a:ext>
            </a:extLst>
          </p:cNvPr>
          <p:cNvSpPr txBox="1"/>
          <p:nvPr/>
        </p:nvSpPr>
        <p:spPr>
          <a:xfrm>
            <a:off x="4319462" y="5564177"/>
            <a:ext cx="6106886" cy="400110"/>
          </a:xfrm>
          <a:prstGeom prst="rect">
            <a:avLst/>
          </a:prstGeom>
          <a:noFill/>
        </p:spPr>
        <p:txBody>
          <a:bodyPr wrap="square" rtlCol="0" anchor="ctr">
            <a:spAutoFit/>
          </a:bodyPr>
          <a:lstStyle/>
          <a:p>
            <a:pPr marL="0" marR="0">
              <a:spcBef>
                <a:spcPts val="0"/>
              </a:spcBef>
              <a:spcAft>
                <a:spcPts val="0"/>
              </a:spcAft>
            </a:pPr>
            <a:r>
              <a:rPr lang="en-US" altLang="zh-CN" sz="2000" b="1" dirty="0">
                <a:effectLst/>
                <a:latin typeface="Cambria" panose="02040503050406030204" pitchFamily="18" charset="0"/>
                <a:ea typeface="Cambria" panose="02040503050406030204" pitchFamily="18" charset="0"/>
              </a:rPr>
              <a:t>Calligraphy Today</a:t>
            </a:r>
          </a:p>
        </p:txBody>
      </p:sp>
    </p:spTree>
  </p:cSld>
  <p:clrMapOvr>
    <a:masterClrMapping/>
  </p:clrMapOvr>
  <mc:AlternateContent xmlns:mc="http://schemas.openxmlformats.org/markup-compatibility/2006" xmlns:p14="http://schemas.microsoft.com/office/powerpoint/2010/main">
    <mc:Choice Requires="p14">
      <p:transition spd="slow" p14:dur="1399"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81"/>
                                        </p:tgtEl>
                                        <p:attrNameLst>
                                          <p:attrName>style.visibility</p:attrName>
                                        </p:attrNameLst>
                                      </p:cBhvr>
                                      <p:to>
                                        <p:strVal val="visible"/>
                                      </p:to>
                                    </p:set>
                                    <p:animEffect transition="in" filter="fade">
                                      <p:cBhvr>
                                        <p:cTn id="43" dur="1000"/>
                                        <p:tgtEl>
                                          <p:spTgt spid="181"/>
                                        </p:tgtEl>
                                      </p:cBhvr>
                                    </p:animEffect>
                                    <p:anim calcmode="lin" valueType="num">
                                      <p:cBhvr>
                                        <p:cTn id="44" dur="1000" fill="hold"/>
                                        <p:tgtEl>
                                          <p:spTgt spid="181"/>
                                        </p:tgtEl>
                                        <p:attrNameLst>
                                          <p:attrName>ppt_x</p:attrName>
                                        </p:attrNameLst>
                                      </p:cBhvr>
                                      <p:tavLst>
                                        <p:tav tm="0">
                                          <p:val>
                                            <p:strVal val="#ppt_x"/>
                                          </p:val>
                                        </p:tav>
                                        <p:tav tm="100000">
                                          <p:val>
                                            <p:strVal val="#ppt_x"/>
                                          </p:val>
                                        </p:tav>
                                      </p:tavLst>
                                    </p:anim>
                                    <p:anim calcmode="lin" valueType="num">
                                      <p:cBhvr>
                                        <p:cTn id="45" dur="1000" fill="hold"/>
                                        <p:tgtEl>
                                          <p:spTgt spid="18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75356" y="1725964"/>
            <a:ext cx="5347237" cy="4493538"/>
          </a:xfrm>
          <a:prstGeom prst="rect">
            <a:avLst/>
          </a:prstGeom>
          <a:ln>
            <a:noFill/>
          </a:ln>
        </p:spPr>
        <p:txBody>
          <a:bodyPr wrap="square">
            <a:spAutoFit/>
          </a:bodyPr>
          <a:lstStyle/>
          <a:p>
            <a:pPr>
              <a:lnSpc>
                <a:spcPct val="150000"/>
              </a:lnSpc>
            </a:pPr>
            <a:r>
              <a:rPr lang="en-US" altLang="zh-CN" sz="2000" dirty="0">
                <a:solidFill>
                  <a:schemeClr val="tx2">
                    <a:lumMod val="75000"/>
                  </a:schemeClr>
                </a:solidFill>
                <a:latin typeface="Cambria" panose="02040503050406030204" pitchFamily="18" charset="0"/>
                <a:ea typeface="Cambria" panose="02040503050406030204" pitchFamily="18" charset="0"/>
                <a:cs typeface="Arial" panose="020B0604020202090204" pitchFamily="34" charset="0"/>
              </a:rPr>
              <a:t>1. It begins with </a:t>
            </a:r>
            <a:r>
              <a:rPr lang="en-US" altLang="zh-CN" sz="2000" dirty="0">
                <a:latin typeface="Cambria" panose="02040503050406030204" pitchFamily="18" charset="0"/>
                <a:ea typeface="Cambria" panose="02040503050406030204" pitchFamily="18" charset="0"/>
              </a:rPr>
              <a:t>hieroglyphs.</a:t>
            </a:r>
          </a:p>
          <a:p>
            <a:pPr>
              <a:lnSpc>
                <a:spcPct val="150000"/>
              </a:lnSpc>
            </a:pPr>
            <a:r>
              <a:rPr lang="en-US" altLang="zh-CN" sz="2000" dirty="0">
                <a:solidFill>
                  <a:schemeClr val="tx2">
                    <a:lumMod val="75000"/>
                  </a:schemeClr>
                </a:solidFill>
                <a:latin typeface="Cambria" panose="02040503050406030204" pitchFamily="18" charset="0"/>
                <a:ea typeface="Cambria" panose="02040503050406030204" pitchFamily="18" charset="0"/>
                <a:cs typeface="Arial" panose="020B0604020202090204" pitchFamily="34" charset="0"/>
              </a:rPr>
              <a:t>2. It is</a:t>
            </a:r>
            <a:r>
              <a:rPr lang="en-US" altLang="zh-CN" sz="2000" dirty="0">
                <a:latin typeface="Cambria" panose="02040503050406030204" pitchFamily="18" charset="0"/>
                <a:ea typeface="Cambria" panose="02040503050406030204" pitchFamily="18" charset="0"/>
              </a:rPr>
              <a:t> generally divided into five categories:</a:t>
            </a:r>
          </a:p>
          <a:p>
            <a:pPr>
              <a:lnSpc>
                <a:spcPct val="150000"/>
              </a:lnSpc>
            </a:pPr>
            <a:r>
              <a:rPr lang="en-US" altLang="zh-CN" sz="2000" dirty="0">
                <a:latin typeface="Cambria" panose="02040503050406030204" pitchFamily="18" charset="0"/>
                <a:ea typeface="Cambria" panose="02040503050406030204" pitchFamily="18" charset="0"/>
              </a:rPr>
              <a:t>Seal script (</a:t>
            </a:r>
            <a:r>
              <a:rPr lang="zh-CN" altLang="en-US" sz="2000" dirty="0">
                <a:latin typeface="Cambria" panose="02040503050406030204" pitchFamily="18" charset="0"/>
              </a:rPr>
              <a:t>篆书</a:t>
            </a:r>
            <a:r>
              <a:rPr lang="en-US" altLang="zh-CN" sz="2000" dirty="0">
                <a:latin typeface="Cambria" panose="02040503050406030204" pitchFamily="18" charset="0"/>
              </a:rPr>
              <a:t>; </a:t>
            </a:r>
            <a:r>
              <a:rPr lang="en-US" altLang="zh-CN" sz="2000" dirty="0" err="1">
                <a:latin typeface="Cambria" panose="02040503050406030204" pitchFamily="18" charset="0"/>
              </a:rPr>
              <a:t>Zhuanshu</a:t>
            </a:r>
            <a:r>
              <a:rPr lang="en-US" altLang="zh-CN" sz="2000" dirty="0">
                <a:latin typeface="Cambria" panose="02040503050406030204" pitchFamily="18" charset="0"/>
                <a:ea typeface="Cambria" panose="02040503050406030204" pitchFamily="18" charset="0"/>
              </a:rPr>
              <a:t>)</a:t>
            </a:r>
          </a:p>
          <a:p>
            <a:pPr>
              <a:lnSpc>
                <a:spcPct val="150000"/>
              </a:lnSpc>
            </a:pPr>
            <a:r>
              <a:rPr lang="en-US" altLang="zh-CN" sz="2000" dirty="0">
                <a:latin typeface="Cambria" panose="02040503050406030204" pitchFamily="18" charset="0"/>
                <a:ea typeface="Cambria" panose="02040503050406030204" pitchFamily="18" charset="0"/>
              </a:rPr>
              <a:t>Clerical (or Official) script (</a:t>
            </a:r>
            <a:r>
              <a:rPr lang="zh-CN" altLang="en-US" sz="2000" dirty="0">
                <a:latin typeface="Cambria" panose="02040503050406030204" pitchFamily="18" charset="0"/>
              </a:rPr>
              <a:t>隶书</a:t>
            </a:r>
            <a:r>
              <a:rPr lang="en-US" altLang="zh-CN" sz="2000" dirty="0">
                <a:latin typeface="Cambria" panose="02040503050406030204" pitchFamily="18" charset="0"/>
              </a:rPr>
              <a:t>; </a:t>
            </a:r>
            <a:r>
              <a:rPr lang="en-US" altLang="zh-CN" sz="2000" dirty="0" err="1">
                <a:latin typeface="Cambria" panose="02040503050406030204" pitchFamily="18" charset="0"/>
              </a:rPr>
              <a:t>Lishu</a:t>
            </a:r>
            <a:r>
              <a:rPr lang="en-US" altLang="zh-CN" sz="2000" dirty="0">
                <a:latin typeface="Cambria" panose="02040503050406030204" pitchFamily="18" charset="0"/>
                <a:ea typeface="Cambria" panose="02040503050406030204" pitchFamily="18" charset="0"/>
              </a:rPr>
              <a:t>)</a:t>
            </a:r>
          </a:p>
          <a:p>
            <a:pPr>
              <a:lnSpc>
                <a:spcPct val="150000"/>
              </a:lnSpc>
            </a:pPr>
            <a:r>
              <a:rPr lang="en-US" altLang="zh-CN" sz="2000" dirty="0">
                <a:latin typeface="Cambria" panose="02040503050406030204" pitchFamily="18" charset="0"/>
                <a:ea typeface="Cambria" panose="02040503050406030204" pitchFamily="18" charset="0"/>
              </a:rPr>
              <a:t>Regular script (</a:t>
            </a:r>
            <a:r>
              <a:rPr lang="zh-CN" altLang="en-US" sz="2000" dirty="0">
                <a:latin typeface="Cambria" panose="02040503050406030204" pitchFamily="18" charset="0"/>
              </a:rPr>
              <a:t>楷书</a:t>
            </a:r>
            <a:r>
              <a:rPr lang="en-US" altLang="zh-CN" sz="2000" dirty="0">
                <a:latin typeface="Cambria" panose="02040503050406030204" pitchFamily="18" charset="0"/>
              </a:rPr>
              <a:t>; </a:t>
            </a:r>
            <a:r>
              <a:rPr lang="en-US" altLang="zh-CN" sz="2000" dirty="0" err="1">
                <a:latin typeface="Cambria" panose="02040503050406030204" pitchFamily="18" charset="0"/>
              </a:rPr>
              <a:t>Kaishu</a:t>
            </a:r>
            <a:r>
              <a:rPr lang="en-US" altLang="zh-CN" sz="2000" dirty="0">
                <a:latin typeface="Cambria" panose="02040503050406030204" pitchFamily="18" charset="0"/>
                <a:ea typeface="Cambria" panose="02040503050406030204" pitchFamily="18" charset="0"/>
              </a:rPr>
              <a:t>)</a:t>
            </a:r>
          </a:p>
          <a:p>
            <a:pPr>
              <a:lnSpc>
                <a:spcPct val="150000"/>
              </a:lnSpc>
            </a:pPr>
            <a:r>
              <a:rPr lang="en-US" altLang="zh-CN" sz="2000" dirty="0">
                <a:latin typeface="Cambria" panose="02040503050406030204" pitchFamily="18" charset="0"/>
                <a:ea typeface="Cambria" panose="02040503050406030204" pitchFamily="18" charset="0"/>
              </a:rPr>
              <a:t>Running script (</a:t>
            </a:r>
            <a:r>
              <a:rPr lang="zh-CN" altLang="en-US" sz="2000" dirty="0">
                <a:latin typeface="Cambria" panose="02040503050406030204" pitchFamily="18" charset="0"/>
              </a:rPr>
              <a:t>行书</a:t>
            </a:r>
            <a:r>
              <a:rPr lang="en-US" altLang="zh-CN" sz="2000" dirty="0">
                <a:latin typeface="Cambria" panose="02040503050406030204" pitchFamily="18" charset="0"/>
              </a:rPr>
              <a:t>; </a:t>
            </a:r>
            <a:r>
              <a:rPr lang="en-US" altLang="zh-CN" sz="2000" dirty="0" err="1">
                <a:latin typeface="Cambria" panose="02040503050406030204" pitchFamily="18" charset="0"/>
              </a:rPr>
              <a:t>Xingshu</a:t>
            </a:r>
            <a:r>
              <a:rPr lang="en-US" altLang="zh-CN" sz="2000" dirty="0">
                <a:latin typeface="Cambria" panose="02040503050406030204" pitchFamily="18" charset="0"/>
                <a:ea typeface="Cambria" panose="02040503050406030204" pitchFamily="18" charset="0"/>
              </a:rPr>
              <a:t>)</a:t>
            </a:r>
          </a:p>
          <a:p>
            <a:pPr>
              <a:lnSpc>
                <a:spcPct val="150000"/>
              </a:lnSpc>
            </a:pPr>
            <a:r>
              <a:rPr lang="en-US" altLang="zh-CN" sz="2000" dirty="0">
                <a:latin typeface="Cambria" panose="02040503050406030204" pitchFamily="18" charset="0"/>
                <a:ea typeface="Cambria" panose="02040503050406030204" pitchFamily="18" charset="0"/>
              </a:rPr>
              <a:t>Cursive script (</a:t>
            </a:r>
            <a:r>
              <a:rPr lang="zh-CN" altLang="en-US" sz="2000" dirty="0">
                <a:latin typeface="Cambria" panose="02040503050406030204" pitchFamily="18" charset="0"/>
              </a:rPr>
              <a:t>草书</a:t>
            </a:r>
            <a:r>
              <a:rPr lang="en-US" altLang="zh-CN" sz="2000" dirty="0">
                <a:latin typeface="Cambria" panose="02040503050406030204" pitchFamily="18" charset="0"/>
              </a:rPr>
              <a:t>; </a:t>
            </a:r>
            <a:r>
              <a:rPr lang="en-US" altLang="zh-CN" sz="2000" dirty="0" err="1">
                <a:latin typeface="Cambria" panose="02040503050406030204" pitchFamily="18" charset="0"/>
              </a:rPr>
              <a:t>Caoshu</a:t>
            </a:r>
            <a:r>
              <a:rPr lang="en-US" altLang="zh-CN" sz="2000" dirty="0">
                <a:latin typeface="Cambria" panose="02040503050406030204" pitchFamily="18" charset="0"/>
                <a:ea typeface="Cambria" panose="02040503050406030204" pitchFamily="18" charset="0"/>
              </a:rPr>
              <a:t>)</a:t>
            </a:r>
          </a:p>
          <a:p>
            <a:endParaRPr lang="en-US" altLang="zh-CN" sz="2000" dirty="0">
              <a:latin typeface="Cambria" panose="02040503050406030204" pitchFamily="18" charset="0"/>
              <a:ea typeface="Cambria" panose="02040503050406030204" pitchFamily="18" charset="0"/>
            </a:endParaRPr>
          </a:p>
          <a:p>
            <a:endParaRPr lang="en-US" altLang="zh-CN" sz="1400" dirty="0">
              <a:latin typeface="Cambria" panose="02040503050406030204" pitchFamily="18" charset="0"/>
              <a:ea typeface="Cambria" panose="02040503050406030204" pitchFamily="18" charset="0"/>
            </a:endParaRPr>
          </a:p>
          <a:p>
            <a:endParaRPr lang="en-US" altLang="zh-CN" sz="1400" dirty="0">
              <a:latin typeface="Cambria" panose="02040503050406030204" pitchFamily="18" charset="0"/>
              <a:ea typeface="Cambria" panose="02040503050406030204" pitchFamily="18" charset="0"/>
            </a:endParaRPr>
          </a:p>
          <a:p>
            <a:r>
              <a:rPr lang="en-US" altLang="zh-CN" sz="1400" dirty="0">
                <a:latin typeface="Cambria" panose="02040503050406030204" pitchFamily="18" charset="0"/>
                <a:ea typeface="Cambria" panose="02040503050406030204" pitchFamily="18" charset="0"/>
              </a:rPr>
              <a:t>Qian, Z., &amp; Fang, D. (2007). Towards Chinese Calligraphy. </a:t>
            </a:r>
            <a:r>
              <a:rPr lang="en-US" altLang="zh-CN" sz="1400" i="1" dirty="0">
                <a:latin typeface="Cambria" panose="02040503050406030204" pitchFamily="18" charset="0"/>
                <a:ea typeface="Cambria" panose="02040503050406030204" pitchFamily="18" charset="0"/>
              </a:rPr>
              <a:t>Macalester International</a:t>
            </a:r>
            <a:r>
              <a:rPr lang="en-US" altLang="zh-CN" sz="1400" dirty="0">
                <a:latin typeface="Cambria" panose="02040503050406030204" pitchFamily="18" charset="0"/>
                <a:ea typeface="Cambria" panose="02040503050406030204" pitchFamily="18" charset="0"/>
              </a:rPr>
              <a:t>, </a:t>
            </a:r>
            <a:r>
              <a:rPr lang="en-US" altLang="zh-CN" sz="1400" i="1" dirty="0">
                <a:latin typeface="Cambria" panose="02040503050406030204" pitchFamily="18" charset="0"/>
                <a:ea typeface="Cambria" panose="02040503050406030204" pitchFamily="18" charset="0"/>
              </a:rPr>
              <a:t>18</a:t>
            </a:r>
            <a:r>
              <a:rPr lang="en-US" altLang="zh-CN" sz="1400" dirty="0">
                <a:latin typeface="Cambria" panose="02040503050406030204" pitchFamily="18" charset="0"/>
                <a:ea typeface="Cambria" panose="02040503050406030204" pitchFamily="18" charset="0"/>
              </a:rPr>
              <a:t>(1), 12.</a:t>
            </a:r>
            <a:endParaRPr lang="en-US" altLang="zh-CN" sz="1200" dirty="0">
              <a:latin typeface="Cambria" panose="02040503050406030204" pitchFamily="18" charset="0"/>
              <a:ea typeface="Cambria" panose="02040503050406030204" pitchFamily="18" charset="0"/>
            </a:endParaRPr>
          </a:p>
        </p:txBody>
      </p:sp>
      <p:cxnSp>
        <p:nvCxnSpPr>
          <p:cNvPr id="6" name="直接连接符 5"/>
          <p:cNvCxnSpPr/>
          <p:nvPr/>
        </p:nvCxnSpPr>
        <p:spPr>
          <a:xfrm>
            <a:off x="2721924" y="1725964"/>
            <a:ext cx="4032448"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746338" y="1139741"/>
            <a:ext cx="5762347" cy="701731"/>
          </a:xfrm>
          <a:prstGeom prst="rect">
            <a:avLst/>
          </a:prstGeom>
          <a:noFill/>
        </p:spPr>
        <p:txBody>
          <a:bodyPr wrap="none" rtlCol="0">
            <a:spAutoFit/>
          </a:bodyPr>
          <a:lstStyle/>
          <a:p>
            <a:pPr>
              <a:lnSpc>
                <a:spcPct val="120000"/>
              </a:lnSpc>
            </a:pPr>
            <a:r>
              <a:rPr lang="en-US" altLang="zh-CN" b="1" dirty="0">
                <a:latin typeface="Cambria" panose="02040503050406030204" pitchFamily="18" charset="0"/>
                <a:ea typeface="Cambria" panose="02040503050406030204" pitchFamily="18" charset="0"/>
              </a:rPr>
              <a:t>1. A Brief Overview on History of Chinese Calligraphy</a:t>
            </a:r>
            <a:endParaRPr lang="zh-CN" altLang="en-US" b="1" dirty="0">
              <a:solidFill>
                <a:schemeClr val="tx1">
                  <a:lumMod val="75000"/>
                  <a:lumOff val="25000"/>
                </a:schemeClr>
              </a:solidFill>
              <a:latin typeface="Cambria" panose="02040503050406030204" pitchFamily="18" charset="0"/>
            </a:endParaRPr>
          </a:p>
          <a:p>
            <a:endParaRPr lang="zh-CN" altLang="en-US" b="1" dirty="0">
              <a:solidFill>
                <a:schemeClr val="tx2">
                  <a:lumMod val="75000"/>
                </a:schemeClr>
              </a:solidFill>
              <a:latin typeface="Cambria" panose="02040503050406030204" pitchFamily="18"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蓝校徽">
            <a:extLst>
              <a:ext uri="{FF2B5EF4-FFF2-40B4-BE49-F238E27FC236}">
                <a16:creationId xmlns:a16="http://schemas.microsoft.com/office/drawing/2014/main" id="{F41A08A2-4DB5-3CB8-E32D-BA60D177422A}"/>
              </a:ext>
            </a:extLst>
          </p:cNvPr>
          <p:cNvPicPr>
            <a:picLocks noChangeAspect="1"/>
          </p:cNvPicPr>
          <p:nvPr/>
        </p:nvPicPr>
        <p:blipFill>
          <a:blip r:embed="rId3"/>
          <a:stretch>
            <a:fillRect/>
          </a:stretch>
        </p:blipFill>
        <p:spPr>
          <a:xfrm>
            <a:off x="8534127" y="4478386"/>
            <a:ext cx="3597275" cy="3333750"/>
          </a:xfrm>
          <a:prstGeom prst="rect">
            <a:avLst/>
          </a:prstGeom>
        </p:spPr>
      </p:pic>
      <p:sp>
        <p:nvSpPr>
          <p:cNvPr id="3" name="文本框 2">
            <a:extLst>
              <a:ext uri="{FF2B5EF4-FFF2-40B4-BE49-F238E27FC236}">
                <a16:creationId xmlns:a16="http://schemas.microsoft.com/office/drawing/2014/main" id="{156DE486-D176-FBE9-AC0D-4C1F797EF25D}"/>
              </a:ext>
            </a:extLst>
          </p:cNvPr>
          <p:cNvSpPr txBox="1"/>
          <p:nvPr/>
        </p:nvSpPr>
        <p:spPr>
          <a:xfrm>
            <a:off x="443175" y="129026"/>
            <a:ext cx="3595892" cy="461665"/>
          </a:xfrm>
          <a:prstGeom prst="rect">
            <a:avLst/>
          </a:prstGeom>
          <a:noFill/>
        </p:spPr>
        <p:txBody>
          <a:bodyPr wrap="square" rtlCol="0">
            <a:spAutoFit/>
          </a:bodyPr>
          <a:lstStyle/>
          <a:p>
            <a:r>
              <a:rPr lang="en-US" altLang="zh-CN" sz="2400" dirty="0">
                <a:latin typeface="Cambria" panose="02040503050406030204" pitchFamily="18" charset="0"/>
                <a:ea typeface="Cambria" panose="02040503050406030204" pitchFamily="18" charset="0"/>
              </a:rPr>
              <a:t>Examples of 5 categories:</a:t>
            </a:r>
            <a:endParaRPr lang="zh-CN" altLang="en-US" sz="2400" dirty="0">
              <a:latin typeface="Cambria" panose="02040503050406030204" pitchFamily="18" charset="0"/>
            </a:endParaRPr>
          </a:p>
        </p:txBody>
      </p:sp>
      <p:pic>
        <p:nvPicPr>
          <p:cNvPr id="5" name="图片 4">
            <a:extLst>
              <a:ext uri="{FF2B5EF4-FFF2-40B4-BE49-F238E27FC236}">
                <a16:creationId xmlns:a16="http://schemas.microsoft.com/office/drawing/2014/main" id="{9DB6E312-2841-D765-5918-27910F8401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2216" y="943713"/>
            <a:ext cx="8111794" cy="4596683"/>
          </a:xfrm>
          <a:prstGeom prst="rect">
            <a:avLst/>
          </a:prstGeom>
        </p:spPr>
      </p:pic>
      <p:sp>
        <p:nvSpPr>
          <p:cNvPr id="6" name="文本框 5">
            <a:extLst>
              <a:ext uri="{FF2B5EF4-FFF2-40B4-BE49-F238E27FC236}">
                <a16:creationId xmlns:a16="http://schemas.microsoft.com/office/drawing/2014/main" id="{544DF472-2578-73A1-6E54-79BADDCB1B4E}"/>
              </a:ext>
            </a:extLst>
          </p:cNvPr>
          <p:cNvSpPr txBox="1"/>
          <p:nvPr/>
        </p:nvSpPr>
        <p:spPr>
          <a:xfrm>
            <a:off x="538816" y="6252730"/>
            <a:ext cx="8639117" cy="523220"/>
          </a:xfrm>
          <a:prstGeom prst="rect">
            <a:avLst/>
          </a:prstGeom>
          <a:noFill/>
        </p:spPr>
        <p:txBody>
          <a:bodyPr wrap="square" rtlCol="0">
            <a:spAutoFit/>
          </a:bodyPr>
          <a:lstStyle/>
          <a:p>
            <a:r>
              <a:rPr lang="en-US" altLang="zh-CN" sz="1400" dirty="0">
                <a:latin typeface="Cambria" panose="02040503050406030204" pitchFamily="18" charset="0"/>
                <a:ea typeface="Cambria" panose="02040503050406030204" pitchFamily="18" charset="0"/>
              </a:rPr>
              <a:t>https://www.quora.com/How-did-the-seal-script-evolve-into-the-clerical-script-We-can-easily-see-the-continuity-of-the-evolution-of-Chinese-calligraphy-but-seal-and-clerical-seem-so-different</a:t>
            </a:r>
            <a:endParaRPr lang="zh-CN" altLang="en-US" sz="1400" dirty="0">
              <a:latin typeface="Cambria" panose="02040503050406030204" pitchFamily="18" charset="0"/>
            </a:endParaRPr>
          </a:p>
        </p:txBody>
      </p:sp>
    </p:spTree>
    <p:extLst>
      <p:ext uri="{BB962C8B-B14F-4D97-AF65-F5344CB8AC3E}">
        <p14:creationId xmlns:p14="http://schemas.microsoft.com/office/powerpoint/2010/main" val="2323176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蓝校徽">
            <a:extLst>
              <a:ext uri="{FF2B5EF4-FFF2-40B4-BE49-F238E27FC236}">
                <a16:creationId xmlns:a16="http://schemas.microsoft.com/office/drawing/2014/main" id="{FF5FFC50-FEA9-6DF8-08A1-66B8A7B3B414}"/>
              </a:ext>
            </a:extLst>
          </p:cNvPr>
          <p:cNvPicPr>
            <a:picLocks noChangeAspect="1"/>
          </p:cNvPicPr>
          <p:nvPr/>
        </p:nvPicPr>
        <p:blipFill>
          <a:blip r:embed="rId7"/>
          <a:stretch>
            <a:fillRect/>
          </a:stretch>
        </p:blipFill>
        <p:spPr>
          <a:xfrm>
            <a:off x="8360012" y="4650125"/>
            <a:ext cx="3597275" cy="3333750"/>
          </a:xfrm>
          <a:prstGeom prst="rect">
            <a:avLst/>
          </a:prstGeom>
        </p:spPr>
      </p:pic>
      <p:grpSp>
        <p:nvGrpSpPr>
          <p:cNvPr id="3" name="千图PPT彼岸天：ID 8661124库_组合 1">
            <a:extLst>
              <a:ext uri="{FF2B5EF4-FFF2-40B4-BE49-F238E27FC236}">
                <a16:creationId xmlns:a16="http://schemas.microsoft.com/office/drawing/2014/main" id="{5694AA4B-EB04-663F-33C4-0D0988C487E3}"/>
              </a:ext>
            </a:extLst>
          </p:cNvPr>
          <p:cNvGrpSpPr/>
          <p:nvPr>
            <p:custDataLst>
              <p:tags r:id="rId1"/>
            </p:custDataLst>
          </p:nvPr>
        </p:nvGrpSpPr>
        <p:grpSpPr>
          <a:xfrm>
            <a:off x="532076" y="718067"/>
            <a:ext cx="3220243" cy="924554"/>
            <a:chOff x="-87468" y="2369356"/>
            <a:chExt cx="2626516" cy="1161174"/>
          </a:xfrm>
        </p:grpSpPr>
        <p:sp>
          <p:nvSpPr>
            <p:cNvPr id="4" name="Freeform: Shape 5">
              <a:extLst>
                <a:ext uri="{FF2B5EF4-FFF2-40B4-BE49-F238E27FC236}">
                  <a16:creationId xmlns:a16="http://schemas.microsoft.com/office/drawing/2014/main" id="{1A095011-4A76-FF0D-510E-A2E9011DB070}"/>
                </a:ext>
              </a:extLst>
            </p:cNvPr>
            <p:cNvSpPr/>
            <p:nvPr/>
          </p:nvSpPr>
          <p:spPr>
            <a:xfrm>
              <a:off x="32194" y="2369356"/>
              <a:ext cx="2506854" cy="1161174"/>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a:defRPr/>
              </a:pPr>
              <a:r>
                <a:rPr lang="zh-CN" altLang="en-US" sz="1600" b="1" dirty="0">
                  <a:solidFill>
                    <a:srgbClr val="FFFFFF"/>
                  </a:solidFill>
                </a:rPr>
                <a:t>   </a:t>
              </a:r>
              <a:r>
                <a:rPr lang="en-US" altLang="zh-CN" sz="1600" b="1" dirty="0">
                  <a:solidFill>
                    <a:srgbClr val="FFFFFF"/>
                  </a:solidFill>
                  <a:latin typeface="Cambria" panose="02040503050406030204" pitchFamily="18" charset="0"/>
                  <a:ea typeface="Cambria" panose="02040503050406030204" pitchFamily="18" charset="0"/>
                </a:rPr>
                <a:t>From prehistory to Xia Dynasty</a:t>
              </a:r>
              <a:endParaRPr lang="zh-CN" altLang="en-US" sz="1600" b="1" dirty="0">
                <a:solidFill>
                  <a:srgbClr val="FFFFFF"/>
                </a:solidFill>
                <a:latin typeface="Cambria" panose="02040503050406030204" pitchFamily="18" charset="0"/>
              </a:endParaRPr>
            </a:p>
          </p:txBody>
        </p:sp>
        <p:sp>
          <p:nvSpPr>
            <p:cNvPr id="5" name="Oval 6">
              <a:extLst>
                <a:ext uri="{FF2B5EF4-FFF2-40B4-BE49-F238E27FC236}">
                  <a16:creationId xmlns:a16="http://schemas.microsoft.com/office/drawing/2014/main" id="{E6D7D391-E091-AA88-944D-BC6CA4923AA1}"/>
                </a:ext>
              </a:extLst>
            </p:cNvPr>
            <p:cNvSpPr/>
            <p:nvPr/>
          </p:nvSpPr>
          <p:spPr>
            <a:xfrm>
              <a:off x="-87468" y="2591419"/>
              <a:ext cx="682491" cy="684894"/>
            </a:xfrm>
            <a:prstGeom prst="ellipse">
              <a:avLst/>
            </a:prstGeom>
            <a:solidFill>
              <a:schemeClr val="accent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b="1" dirty="0">
                  <a:solidFill>
                    <a:schemeClr val="bg1"/>
                  </a:solidFill>
                  <a:latin typeface="Cambria" panose="02040503050406030204" pitchFamily="18" charset="0"/>
                  <a:ea typeface="Cambria" panose="02040503050406030204" pitchFamily="18" charset="0"/>
                </a:rPr>
                <a:t>01</a:t>
              </a:r>
            </a:p>
          </p:txBody>
        </p:sp>
      </p:grpSp>
      <p:grpSp>
        <p:nvGrpSpPr>
          <p:cNvPr id="6" name="千图PPT彼岸天：ID 8661124库_组合 4">
            <a:extLst>
              <a:ext uri="{FF2B5EF4-FFF2-40B4-BE49-F238E27FC236}">
                <a16:creationId xmlns:a16="http://schemas.microsoft.com/office/drawing/2014/main" id="{4E7214C3-BEE8-F74C-0CD2-48DE92EE2C1B}"/>
              </a:ext>
            </a:extLst>
          </p:cNvPr>
          <p:cNvGrpSpPr/>
          <p:nvPr>
            <p:custDataLst>
              <p:tags r:id="rId2"/>
            </p:custDataLst>
          </p:nvPr>
        </p:nvGrpSpPr>
        <p:grpSpPr>
          <a:xfrm>
            <a:off x="4226407" y="723666"/>
            <a:ext cx="3152901" cy="924554"/>
            <a:chOff x="3420460" y="2367921"/>
            <a:chExt cx="2571591" cy="1161174"/>
          </a:xfrm>
        </p:grpSpPr>
        <p:sp>
          <p:nvSpPr>
            <p:cNvPr id="7" name="Freeform: Shape 7">
              <a:extLst>
                <a:ext uri="{FF2B5EF4-FFF2-40B4-BE49-F238E27FC236}">
                  <a16:creationId xmlns:a16="http://schemas.microsoft.com/office/drawing/2014/main" id="{AC3D8808-553F-FFED-A739-6A601C2716E6}"/>
                </a:ext>
              </a:extLst>
            </p:cNvPr>
            <p:cNvSpPr/>
            <p:nvPr/>
          </p:nvSpPr>
          <p:spPr>
            <a:xfrm>
              <a:off x="3487202" y="2367921"/>
              <a:ext cx="2504849" cy="1161174"/>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a:defRPr/>
              </a:pPr>
              <a:r>
                <a:rPr lang="zh-CN" altLang="en-US" sz="1600" b="1" dirty="0">
                  <a:solidFill>
                    <a:srgbClr val="FFFFFF"/>
                  </a:solidFill>
                </a:rPr>
                <a:t> </a:t>
              </a:r>
              <a:r>
                <a:rPr lang="en-US" altLang="zh-CN" sz="1600" b="1" dirty="0">
                  <a:solidFill>
                    <a:srgbClr val="FFFFFF"/>
                  </a:solidFill>
                  <a:latin typeface="Cambria" panose="02040503050406030204" pitchFamily="18" charset="0"/>
                  <a:ea typeface="Cambria" panose="02040503050406030204" pitchFamily="18" charset="0"/>
                </a:rPr>
                <a:t>Shang Dynasty-the Warring States Period</a:t>
              </a:r>
              <a:endParaRPr lang="zh-CN" altLang="en-US" sz="1600" b="1" dirty="0">
                <a:solidFill>
                  <a:srgbClr val="FFFFFF"/>
                </a:solidFill>
                <a:latin typeface="Cambria" panose="02040503050406030204" pitchFamily="18" charset="0"/>
              </a:endParaRPr>
            </a:p>
          </p:txBody>
        </p:sp>
        <p:sp>
          <p:nvSpPr>
            <p:cNvPr id="8" name="Oval 8">
              <a:extLst>
                <a:ext uri="{FF2B5EF4-FFF2-40B4-BE49-F238E27FC236}">
                  <a16:creationId xmlns:a16="http://schemas.microsoft.com/office/drawing/2014/main" id="{74A8178E-9A86-3D18-ABE7-60C139CCADA1}"/>
                </a:ext>
              </a:extLst>
            </p:cNvPr>
            <p:cNvSpPr/>
            <p:nvPr/>
          </p:nvSpPr>
          <p:spPr>
            <a:xfrm>
              <a:off x="3420460" y="2528895"/>
              <a:ext cx="682491" cy="684894"/>
            </a:xfrm>
            <a:prstGeom prst="ellipse">
              <a:avLst/>
            </a:prstGeom>
            <a:solidFill>
              <a:schemeClr val="accent2"/>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b="1" dirty="0">
                  <a:solidFill>
                    <a:schemeClr val="bg1"/>
                  </a:solidFill>
                </a:rPr>
                <a:t>02</a:t>
              </a:r>
            </a:p>
          </p:txBody>
        </p:sp>
      </p:grpSp>
      <p:grpSp>
        <p:nvGrpSpPr>
          <p:cNvPr id="9" name="千图PPT彼岸天：ID 8661124库_组合 14">
            <a:extLst>
              <a:ext uri="{FF2B5EF4-FFF2-40B4-BE49-F238E27FC236}">
                <a16:creationId xmlns:a16="http://schemas.microsoft.com/office/drawing/2014/main" id="{1085D965-FB4E-5A9C-41C6-47728C7D1C2F}"/>
              </a:ext>
            </a:extLst>
          </p:cNvPr>
          <p:cNvGrpSpPr/>
          <p:nvPr>
            <p:custDataLst>
              <p:tags r:id="rId3"/>
            </p:custDataLst>
          </p:nvPr>
        </p:nvGrpSpPr>
        <p:grpSpPr>
          <a:xfrm>
            <a:off x="8700815" y="718067"/>
            <a:ext cx="3145524" cy="924554"/>
            <a:chOff x="7050512" y="2367921"/>
            <a:chExt cx="2565574" cy="1161174"/>
          </a:xfrm>
        </p:grpSpPr>
        <p:sp>
          <p:nvSpPr>
            <p:cNvPr id="10" name="Freeform: Shape 9">
              <a:extLst>
                <a:ext uri="{FF2B5EF4-FFF2-40B4-BE49-F238E27FC236}">
                  <a16:creationId xmlns:a16="http://schemas.microsoft.com/office/drawing/2014/main" id="{FC6137DF-4093-AEC0-C00F-71CA08F02BF5}"/>
                </a:ext>
              </a:extLst>
            </p:cNvPr>
            <p:cNvSpPr/>
            <p:nvPr/>
          </p:nvSpPr>
          <p:spPr>
            <a:xfrm>
              <a:off x="7111238" y="2367921"/>
              <a:ext cx="2504848" cy="1161174"/>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a:defRPr/>
              </a:pPr>
              <a:r>
                <a:rPr lang="zh-CN" altLang="en-US" sz="1600" b="1" dirty="0">
                  <a:solidFill>
                    <a:srgbClr val="FFFFFF"/>
                  </a:solidFill>
                </a:rPr>
                <a:t> </a:t>
              </a:r>
              <a:r>
                <a:rPr lang="en-US" altLang="zh-CN" sz="1600" b="1" dirty="0">
                  <a:solidFill>
                    <a:srgbClr val="FFFFFF"/>
                  </a:solidFill>
                  <a:latin typeface="Cambria" panose="02040503050406030204" pitchFamily="18" charset="0"/>
                  <a:ea typeface="Cambria" panose="02040503050406030204" pitchFamily="18" charset="0"/>
                </a:rPr>
                <a:t>Qin Dynasty</a:t>
              </a:r>
              <a:endParaRPr lang="zh-CN" altLang="en-US" sz="1600" b="1" dirty="0">
                <a:solidFill>
                  <a:srgbClr val="FFFFFF"/>
                </a:solidFill>
                <a:latin typeface="Cambria" panose="02040503050406030204" pitchFamily="18" charset="0"/>
              </a:endParaRPr>
            </a:p>
          </p:txBody>
        </p:sp>
        <p:sp>
          <p:nvSpPr>
            <p:cNvPr id="11" name="Oval 10">
              <a:extLst>
                <a:ext uri="{FF2B5EF4-FFF2-40B4-BE49-F238E27FC236}">
                  <a16:creationId xmlns:a16="http://schemas.microsoft.com/office/drawing/2014/main" id="{EEB47F5D-085B-FCAA-3954-5850DC520B2B}"/>
                </a:ext>
              </a:extLst>
            </p:cNvPr>
            <p:cNvSpPr/>
            <p:nvPr/>
          </p:nvSpPr>
          <p:spPr>
            <a:xfrm>
              <a:off x="7050512" y="2582954"/>
              <a:ext cx="682491" cy="684894"/>
            </a:xfrm>
            <a:prstGeom prst="ellipse">
              <a:avLst/>
            </a:prstGeom>
            <a:solidFill>
              <a:schemeClr val="accent3"/>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b="1" dirty="0">
                  <a:solidFill>
                    <a:schemeClr val="bg1"/>
                  </a:solidFill>
                </a:rPr>
                <a:t>03</a:t>
              </a:r>
            </a:p>
          </p:txBody>
        </p:sp>
      </p:grpSp>
      <p:sp>
        <p:nvSpPr>
          <p:cNvPr id="17" name="Rectangle 19">
            <a:extLst>
              <a:ext uri="{FF2B5EF4-FFF2-40B4-BE49-F238E27FC236}">
                <a16:creationId xmlns:a16="http://schemas.microsoft.com/office/drawing/2014/main" id="{F09DEAB3-B6C8-3B3B-BBB5-220438EE5BAC}"/>
              </a:ext>
            </a:extLst>
          </p:cNvPr>
          <p:cNvSpPr/>
          <p:nvPr/>
        </p:nvSpPr>
        <p:spPr>
          <a:xfrm>
            <a:off x="528620" y="2523011"/>
            <a:ext cx="3138241" cy="1234131"/>
          </a:xfrm>
          <a:prstGeom prst="rect">
            <a:avLst/>
          </a:prstGeom>
        </p:spPr>
        <p:txBody>
          <a:bodyPr wrap="square">
            <a:noAutofit/>
          </a:bodyPr>
          <a:lstStyle/>
          <a:p>
            <a:pPr marL="228600" indent="-228600">
              <a:lnSpc>
                <a:spcPct val="150000"/>
              </a:lnSpc>
              <a:buFont typeface="+mj-lt"/>
              <a:buAutoNum type="arabicPeriod"/>
            </a:pPr>
            <a:r>
              <a:rPr lang="en-US" altLang="zh-CN" dirty="0">
                <a:latin typeface="Cambria" panose="02040503050406030204" pitchFamily="18" charset="0"/>
                <a:ea typeface="Cambria" panose="02040503050406030204" pitchFamily="18" charset="0"/>
              </a:rPr>
              <a:t>picture-like symbols</a:t>
            </a:r>
          </a:p>
          <a:p>
            <a:pPr marL="228600" indent="-228600">
              <a:lnSpc>
                <a:spcPct val="150000"/>
              </a:lnSpc>
              <a:buFont typeface="+mj-lt"/>
              <a:buAutoNum type="arabicPeriod"/>
            </a:pPr>
            <a:r>
              <a:rPr lang="en-US" altLang="zh-CN" dirty="0">
                <a:latin typeface="Cambria" panose="02040503050406030204" pitchFamily="18" charset="0"/>
                <a:ea typeface="Cambria" panose="02040503050406030204" pitchFamily="18" charset="0"/>
              </a:rPr>
              <a:t>appeared on ceramic vessels</a:t>
            </a:r>
          </a:p>
          <a:p>
            <a:pPr marL="228600" indent="-228600">
              <a:lnSpc>
                <a:spcPct val="150000"/>
              </a:lnSpc>
              <a:buFont typeface="+mj-lt"/>
              <a:buAutoNum type="arabicPeriod"/>
            </a:pPr>
            <a:r>
              <a:rPr lang="en-US" altLang="zh-CN" dirty="0">
                <a:latin typeface="Cambria" panose="02040503050406030204" pitchFamily="18" charset="0"/>
                <a:ea typeface="Cambria" panose="02040503050406030204" pitchFamily="18" charset="0"/>
              </a:rPr>
              <a:t>showed ambiguous concepts without clear meanings</a:t>
            </a:r>
            <a:endParaRPr lang="zh-CN" altLang="en-US" dirty="0">
              <a:latin typeface="Cambria" panose="02040503050406030204" pitchFamily="18" charset="0"/>
            </a:endParaRPr>
          </a:p>
        </p:txBody>
      </p:sp>
      <p:sp>
        <p:nvSpPr>
          <p:cNvPr id="19" name="TextBox 22">
            <a:extLst>
              <a:ext uri="{FF2B5EF4-FFF2-40B4-BE49-F238E27FC236}">
                <a16:creationId xmlns:a16="http://schemas.microsoft.com/office/drawing/2014/main" id="{A6DE4EDE-B439-52AE-CD64-39F14F67B767}"/>
              </a:ext>
            </a:extLst>
          </p:cNvPr>
          <p:cNvSpPr txBox="1"/>
          <p:nvPr/>
        </p:nvSpPr>
        <p:spPr>
          <a:xfrm>
            <a:off x="4027848" y="2594524"/>
            <a:ext cx="4672967" cy="259004"/>
          </a:xfrm>
          <a:prstGeom prst="rect">
            <a:avLst/>
          </a:prstGeom>
          <a:noFill/>
        </p:spPr>
        <p:txBody>
          <a:bodyPr wrap="square" lIns="0" tIns="0" rIns="0" bIns="0">
            <a:noAutofit/>
          </a:bodyPr>
          <a:lstStyle/>
          <a:p>
            <a:pPr marL="342900" indent="-342900">
              <a:buFont typeface="+mj-lt"/>
              <a:buAutoNum type="arabicPeriod"/>
            </a:pPr>
            <a:r>
              <a:rPr lang="en-US" altLang="zh-CN" dirty="0">
                <a:latin typeface="Cambria" panose="02040503050406030204" pitchFamily="18" charset="0"/>
                <a:ea typeface="Cambria" panose="02040503050406030204" pitchFamily="18" charset="0"/>
              </a:rPr>
              <a:t>Oracle script (</a:t>
            </a:r>
            <a:r>
              <a:rPr lang="zh-CN" altLang="en-US" dirty="0">
                <a:latin typeface="Cambria" panose="02040503050406030204" pitchFamily="18" charset="0"/>
                <a:ea typeface="Cambria" panose="02040503050406030204" pitchFamily="18" charset="0"/>
              </a:rPr>
              <a:t>甲骨文</a:t>
            </a:r>
            <a:r>
              <a:rPr lang="en-US" altLang="zh-CN" dirty="0">
                <a:latin typeface="Cambria" panose="02040503050406030204" pitchFamily="18" charset="0"/>
                <a:ea typeface="Cambria" panose="02040503050406030204" pitchFamily="18" charset="0"/>
              </a:rPr>
              <a:t>; </a:t>
            </a:r>
            <a:r>
              <a:rPr lang="en-US" altLang="zh-CN" dirty="0" err="1">
                <a:latin typeface="Cambria" panose="02040503050406030204" pitchFamily="18" charset="0"/>
                <a:ea typeface="Cambria" panose="02040503050406030204" pitchFamily="18" charset="0"/>
              </a:rPr>
              <a:t>Jiagu</a:t>
            </a:r>
            <a:r>
              <a:rPr lang="en-US" altLang="zh-CN" dirty="0">
                <a:latin typeface="Cambria" panose="02040503050406030204" pitchFamily="18" charset="0"/>
                <a:ea typeface="Cambria" panose="02040503050406030204" pitchFamily="18" charset="0"/>
              </a:rPr>
              <a:t> Wen)</a:t>
            </a:r>
          </a:p>
          <a:p>
            <a:pPr marL="342900" indent="-342900">
              <a:buFont typeface="+mj-lt"/>
              <a:buAutoNum type="arabicPeriod"/>
            </a:pPr>
            <a:r>
              <a:rPr lang="en-US" altLang="zh-CN" dirty="0">
                <a:latin typeface="Cambria" panose="02040503050406030204" pitchFamily="18" charset="0"/>
                <a:ea typeface="Cambria" panose="02040503050406030204" pitchFamily="18" charset="0"/>
              </a:rPr>
              <a:t>Bronze Script (</a:t>
            </a:r>
            <a:r>
              <a:rPr lang="zh-CN" altLang="en-US" dirty="0">
                <a:latin typeface="Cambria" panose="02040503050406030204" pitchFamily="18" charset="0"/>
                <a:ea typeface="Cambria" panose="02040503050406030204" pitchFamily="18" charset="0"/>
              </a:rPr>
              <a:t>金文</a:t>
            </a:r>
            <a:r>
              <a:rPr lang="en-US" altLang="zh-CN" dirty="0">
                <a:latin typeface="Cambria" panose="02040503050406030204" pitchFamily="18" charset="0"/>
                <a:ea typeface="Cambria" panose="02040503050406030204" pitchFamily="18" charset="0"/>
              </a:rPr>
              <a:t>; </a:t>
            </a:r>
            <a:r>
              <a:rPr lang="en-US" altLang="zh-CN" dirty="0" err="1">
                <a:latin typeface="Cambria" panose="02040503050406030204" pitchFamily="18" charset="0"/>
                <a:ea typeface="Cambria" panose="02040503050406030204" pitchFamily="18" charset="0"/>
              </a:rPr>
              <a:t>Jin</a:t>
            </a:r>
            <a:r>
              <a:rPr lang="en-US" altLang="zh-CN" dirty="0">
                <a:latin typeface="Cambria" panose="02040503050406030204" pitchFamily="18" charset="0"/>
                <a:ea typeface="Cambria" panose="02040503050406030204" pitchFamily="18" charset="0"/>
              </a:rPr>
              <a:t> Wen)</a:t>
            </a:r>
          </a:p>
          <a:p>
            <a:pPr marL="342900" indent="-342900">
              <a:buFont typeface="+mj-lt"/>
              <a:buAutoNum type="arabicPeriod"/>
            </a:pPr>
            <a:r>
              <a:rPr lang="en-US" altLang="zh-CN" dirty="0">
                <a:latin typeface="Cambria" panose="02040503050406030204" pitchFamily="18" charset="0"/>
                <a:ea typeface="Cambria" panose="02040503050406030204" pitchFamily="18" charset="0"/>
              </a:rPr>
              <a:t>stone calligraphy works (</a:t>
            </a:r>
            <a:r>
              <a:rPr lang="zh-CN" altLang="en-US" dirty="0">
                <a:latin typeface="Cambria" panose="02040503050406030204" pitchFamily="18" charset="0"/>
                <a:ea typeface="Cambria" panose="02040503050406030204" pitchFamily="18" charset="0"/>
              </a:rPr>
              <a:t>石鼓文</a:t>
            </a:r>
            <a:r>
              <a:rPr lang="en-US" altLang="zh-CN" dirty="0">
                <a:latin typeface="Cambria" panose="02040503050406030204" pitchFamily="18" charset="0"/>
                <a:ea typeface="Cambria" panose="02040503050406030204" pitchFamily="18" charset="0"/>
              </a:rPr>
              <a:t>; </a:t>
            </a:r>
            <a:r>
              <a:rPr lang="en-US" altLang="zh-CN" dirty="0" err="1">
                <a:latin typeface="Cambria" panose="02040503050406030204" pitchFamily="18" charset="0"/>
                <a:ea typeface="Cambria" panose="02040503050406030204" pitchFamily="18" charset="0"/>
              </a:rPr>
              <a:t>Shigu</a:t>
            </a:r>
            <a:r>
              <a:rPr lang="en-US" altLang="zh-CN" dirty="0">
                <a:latin typeface="Cambria" panose="02040503050406030204" pitchFamily="18" charset="0"/>
                <a:ea typeface="Cambria" panose="02040503050406030204" pitchFamily="18" charset="0"/>
              </a:rPr>
              <a:t> Wen)</a:t>
            </a:r>
            <a:endParaRPr lang="zh-CN" altLang="en-US" b="1" dirty="0">
              <a:solidFill>
                <a:schemeClr val="accent2">
                  <a:lumMod val="100000"/>
                </a:schemeClr>
              </a:solidFill>
              <a:latin typeface="Cambria" panose="02040503050406030204" pitchFamily="18" charset="0"/>
            </a:endParaRPr>
          </a:p>
        </p:txBody>
      </p:sp>
      <p:grpSp>
        <p:nvGrpSpPr>
          <p:cNvPr id="21" name="千图PPT彼岸天：ID 8661124库_组合 24">
            <a:extLst>
              <a:ext uri="{FF2B5EF4-FFF2-40B4-BE49-F238E27FC236}">
                <a16:creationId xmlns:a16="http://schemas.microsoft.com/office/drawing/2014/main" id="{B2D00045-4E19-465C-A406-8A320AC53505}"/>
              </a:ext>
            </a:extLst>
          </p:cNvPr>
          <p:cNvGrpSpPr/>
          <p:nvPr>
            <p:custDataLst>
              <p:tags r:id="rId4"/>
            </p:custDataLst>
          </p:nvPr>
        </p:nvGrpSpPr>
        <p:grpSpPr>
          <a:xfrm>
            <a:off x="8221619" y="2594088"/>
            <a:ext cx="4196142" cy="1526386"/>
            <a:chOff x="377705" y="4199605"/>
            <a:chExt cx="3422485" cy="1917032"/>
          </a:xfrm>
        </p:grpSpPr>
        <p:sp>
          <p:nvSpPr>
            <p:cNvPr id="22" name="TextBox 25">
              <a:extLst>
                <a:ext uri="{FF2B5EF4-FFF2-40B4-BE49-F238E27FC236}">
                  <a16:creationId xmlns:a16="http://schemas.microsoft.com/office/drawing/2014/main" id="{F5399034-4A47-EBF8-101C-5FBC6A1AB850}"/>
                </a:ext>
              </a:extLst>
            </p:cNvPr>
            <p:cNvSpPr txBox="1"/>
            <p:nvPr/>
          </p:nvSpPr>
          <p:spPr>
            <a:xfrm>
              <a:off x="377705" y="4199605"/>
              <a:ext cx="3422485" cy="529526"/>
            </a:xfrm>
            <a:prstGeom prst="rect">
              <a:avLst/>
            </a:prstGeom>
            <a:noFill/>
          </p:spPr>
          <p:txBody>
            <a:bodyPr wrap="square" lIns="0" tIns="0" rIns="0" bIns="0">
              <a:noAutofit/>
            </a:bodyPr>
            <a:lstStyle/>
            <a:p>
              <a:pPr marL="342900" indent="-342900">
                <a:buFont typeface="+mj-lt"/>
                <a:buAutoNum type="arabicPeriod"/>
              </a:pPr>
              <a:r>
                <a:rPr lang="en-US" altLang="zh-CN" b="1" dirty="0">
                  <a:solidFill>
                    <a:schemeClr val="accent3">
                      <a:lumMod val="100000"/>
                    </a:schemeClr>
                  </a:solidFill>
                  <a:latin typeface="Cambria" panose="02040503050406030204" pitchFamily="18" charset="0"/>
                  <a:ea typeface="Cambria" panose="02040503050406030204" pitchFamily="18" charset="0"/>
                </a:rPr>
                <a:t>Small-Seal</a:t>
              </a:r>
              <a:r>
                <a:rPr lang="zh-CN" altLang="en-US" b="1" dirty="0">
                  <a:solidFill>
                    <a:schemeClr val="accent3">
                      <a:lumMod val="100000"/>
                    </a:schemeClr>
                  </a:solidFill>
                  <a:latin typeface="Cambria" panose="02040503050406030204" pitchFamily="18" charset="0"/>
                </a:rPr>
                <a:t> </a:t>
              </a:r>
              <a:r>
                <a:rPr lang="en-US" altLang="zh-CN" b="1" dirty="0">
                  <a:solidFill>
                    <a:schemeClr val="accent3">
                      <a:lumMod val="100000"/>
                    </a:schemeClr>
                  </a:solidFill>
                  <a:latin typeface="Cambria" panose="02040503050406030204" pitchFamily="18" charset="0"/>
                  <a:ea typeface="Cambria" panose="02040503050406030204" pitchFamily="18" charset="0"/>
                </a:rPr>
                <a:t>Script (</a:t>
              </a:r>
              <a:r>
                <a:rPr lang="zh-CN" altLang="en-US" b="1" dirty="0">
                  <a:solidFill>
                    <a:schemeClr val="accent3">
                      <a:lumMod val="100000"/>
                    </a:schemeClr>
                  </a:solidFill>
                  <a:latin typeface="Cambria" panose="02040503050406030204" pitchFamily="18" charset="0"/>
                  <a:ea typeface="Cambria" panose="02040503050406030204" pitchFamily="18" charset="0"/>
                </a:rPr>
                <a:t>小篆</a:t>
              </a:r>
              <a:r>
                <a:rPr lang="en-US" altLang="zh-CN" b="1" dirty="0">
                  <a:solidFill>
                    <a:schemeClr val="accent3">
                      <a:lumMod val="100000"/>
                    </a:schemeClr>
                  </a:solidFill>
                  <a:latin typeface="Cambria" panose="02040503050406030204" pitchFamily="18" charset="0"/>
                  <a:ea typeface="Cambria" panose="02040503050406030204" pitchFamily="18" charset="0"/>
                </a:rPr>
                <a:t>; </a:t>
              </a:r>
              <a:r>
                <a:rPr lang="en-US" altLang="zh-CN" b="1" dirty="0" err="1">
                  <a:solidFill>
                    <a:schemeClr val="accent3">
                      <a:lumMod val="100000"/>
                    </a:schemeClr>
                  </a:solidFill>
                  <a:latin typeface="Cambria" panose="02040503050406030204" pitchFamily="18" charset="0"/>
                  <a:ea typeface="Cambria" panose="02040503050406030204" pitchFamily="18" charset="0"/>
                </a:rPr>
                <a:t>Xiaozhuan</a:t>
              </a:r>
              <a:r>
                <a:rPr lang="en-US" altLang="zh-CN" b="1" dirty="0">
                  <a:solidFill>
                    <a:schemeClr val="accent3">
                      <a:lumMod val="100000"/>
                    </a:schemeClr>
                  </a:solidFill>
                  <a:latin typeface="Cambria" panose="02040503050406030204" pitchFamily="18" charset="0"/>
                  <a:ea typeface="Cambria" panose="02040503050406030204" pitchFamily="18" charset="0"/>
                </a:rPr>
                <a:t> )</a:t>
              </a:r>
              <a:endParaRPr lang="zh-CN" altLang="en-US" b="1" dirty="0">
                <a:solidFill>
                  <a:schemeClr val="accent3">
                    <a:lumMod val="100000"/>
                  </a:schemeClr>
                </a:solidFill>
                <a:latin typeface="Cambria" panose="02040503050406030204" pitchFamily="18" charset="0"/>
              </a:endParaRPr>
            </a:p>
          </p:txBody>
        </p:sp>
        <p:sp>
          <p:nvSpPr>
            <p:cNvPr id="23" name="Rectangle 26">
              <a:extLst>
                <a:ext uri="{FF2B5EF4-FFF2-40B4-BE49-F238E27FC236}">
                  <a16:creationId xmlns:a16="http://schemas.microsoft.com/office/drawing/2014/main" id="{DC09AFFE-85DE-1780-BD49-AE3084E45A8B}"/>
                </a:ext>
              </a:extLst>
            </p:cNvPr>
            <p:cNvSpPr/>
            <p:nvPr/>
          </p:nvSpPr>
          <p:spPr>
            <a:xfrm>
              <a:off x="715898" y="4566658"/>
              <a:ext cx="2559633" cy="1549979"/>
            </a:xfrm>
            <a:prstGeom prst="rect">
              <a:avLst/>
            </a:prstGeom>
          </p:spPr>
          <p:txBody>
            <a:bodyPr wrap="square">
              <a:normAutofit/>
            </a:bodyPr>
            <a:lstStyle/>
            <a:p>
              <a:pPr algn="ctr">
                <a:lnSpc>
                  <a:spcPct val="120000"/>
                </a:lnSpc>
              </a:pPr>
              <a:endParaRPr lang="zh-CN" altLang="en-US" sz="1100" dirty="0"/>
            </a:p>
          </p:txBody>
        </p:sp>
      </p:grpSp>
      <p:pic>
        <p:nvPicPr>
          <p:cNvPr id="28" name="图片 27">
            <a:extLst>
              <a:ext uri="{FF2B5EF4-FFF2-40B4-BE49-F238E27FC236}">
                <a16:creationId xmlns:a16="http://schemas.microsoft.com/office/drawing/2014/main" id="{1D8C9763-DA5A-609C-E2F6-93A7F1DF9FC5}"/>
              </a:ext>
            </a:extLst>
          </p:cNvPr>
          <p:cNvPicPr>
            <a:picLocks noChangeAspect="1"/>
          </p:cNvPicPr>
          <p:nvPr/>
        </p:nvPicPr>
        <p:blipFill>
          <a:blip r:embed="rId8"/>
          <a:stretch>
            <a:fillRect/>
          </a:stretch>
        </p:blipFill>
        <p:spPr>
          <a:xfrm>
            <a:off x="3501633" y="3565292"/>
            <a:ext cx="4719986" cy="2718834"/>
          </a:xfrm>
          <a:prstGeom prst="rect">
            <a:avLst/>
          </a:prstGeom>
        </p:spPr>
      </p:pic>
      <p:pic>
        <p:nvPicPr>
          <p:cNvPr id="30" name="图片 29">
            <a:extLst>
              <a:ext uri="{FF2B5EF4-FFF2-40B4-BE49-F238E27FC236}">
                <a16:creationId xmlns:a16="http://schemas.microsoft.com/office/drawing/2014/main" id="{58223C2E-AF23-B7FD-CCAD-99F9345D9091}"/>
              </a:ext>
            </a:extLst>
          </p:cNvPr>
          <p:cNvPicPr>
            <a:picLocks noChangeAspect="1"/>
          </p:cNvPicPr>
          <p:nvPr/>
        </p:nvPicPr>
        <p:blipFill>
          <a:blip r:embed="rId9"/>
          <a:stretch>
            <a:fillRect/>
          </a:stretch>
        </p:blipFill>
        <p:spPr>
          <a:xfrm>
            <a:off x="9381159" y="2971199"/>
            <a:ext cx="1615374" cy="2804047"/>
          </a:xfrm>
          <a:prstGeom prst="rect">
            <a:avLst/>
          </a:prstGeom>
        </p:spPr>
      </p:pic>
      <p:sp>
        <p:nvSpPr>
          <p:cNvPr id="33" name="文本框 32">
            <a:extLst>
              <a:ext uri="{FF2B5EF4-FFF2-40B4-BE49-F238E27FC236}">
                <a16:creationId xmlns:a16="http://schemas.microsoft.com/office/drawing/2014/main" id="{A7B14030-11D8-A44E-F174-E00A0129AA7C}"/>
              </a:ext>
            </a:extLst>
          </p:cNvPr>
          <p:cNvSpPr txBox="1"/>
          <p:nvPr/>
        </p:nvSpPr>
        <p:spPr>
          <a:xfrm>
            <a:off x="678788" y="6442479"/>
            <a:ext cx="7113246" cy="307777"/>
          </a:xfrm>
          <a:prstGeom prst="rect">
            <a:avLst/>
          </a:prstGeom>
          <a:noFill/>
        </p:spPr>
        <p:txBody>
          <a:bodyPr wrap="square" rtlCol="0">
            <a:spAutoFit/>
          </a:bodyPr>
          <a:lstStyle/>
          <a:p>
            <a:r>
              <a:rPr lang="en-US" altLang="zh-CN" sz="1400" b="0" i="0" dirty="0">
                <a:solidFill>
                  <a:srgbClr val="222222"/>
                </a:solidFill>
                <a:effectLst/>
                <a:latin typeface="Cambria" panose="02040503050406030204" pitchFamily="18" charset="0"/>
                <a:ea typeface="Cambria" panose="02040503050406030204" pitchFamily="18" charset="0"/>
              </a:rPr>
              <a:t>Qian, Z., &amp; Fang, D. (2007). Towards Chinese Calligraphy. </a:t>
            </a:r>
            <a:r>
              <a:rPr lang="en-US" altLang="zh-CN" sz="1400" b="0" i="1" dirty="0">
                <a:solidFill>
                  <a:srgbClr val="222222"/>
                </a:solidFill>
                <a:effectLst/>
                <a:latin typeface="Cambria" panose="02040503050406030204" pitchFamily="18" charset="0"/>
                <a:ea typeface="Cambria" panose="02040503050406030204" pitchFamily="18" charset="0"/>
              </a:rPr>
              <a:t>Macalester International</a:t>
            </a:r>
            <a:r>
              <a:rPr lang="en-US" altLang="zh-CN" sz="1400" b="0" i="0" dirty="0">
                <a:solidFill>
                  <a:srgbClr val="222222"/>
                </a:solidFill>
                <a:effectLst/>
                <a:latin typeface="Cambria" panose="02040503050406030204" pitchFamily="18" charset="0"/>
                <a:ea typeface="Cambria" panose="02040503050406030204" pitchFamily="18" charset="0"/>
              </a:rPr>
              <a:t>, </a:t>
            </a:r>
            <a:r>
              <a:rPr lang="en-US" altLang="zh-CN" sz="1400" b="0" i="1" dirty="0">
                <a:solidFill>
                  <a:srgbClr val="222222"/>
                </a:solidFill>
                <a:effectLst/>
                <a:latin typeface="Cambria" panose="02040503050406030204" pitchFamily="18" charset="0"/>
                <a:ea typeface="Cambria" panose="02040503050406030204" pitchFamily="18" charset="0"/>
              </a:rPr>
              <a:t>18</a:t>
            </a:r>
            <a:r>
              <a:rPr lang="en-US" altLang="zh-CN" sz="1400" b="0" i="0" dirty="0">
                <a:solidFill>
                  <a:srgbClr val="222222"/>
                </a:solidFill>
                <a:effectLst/>
                <a:latin typeface="Cambria" panose="02040503050406030204" pitchFamily="18" charset="0"/>
                <a:ea typeface="Cambria" panose="02040503050406030204" pitchFamily="18" charset="0"/>
              </a:rPr>
              <a:t>(1), 12.</a:t>
            </a:r>
            <a:endParaRPr lang="zh-CN" altLang="en-US" sz="1400" dirty="0">
              <a:latin typeface="Cambria" panose="02040503050406030204" pitchFamily="18" charset="0"/>
            </a:endParaRPr>
          </a:p>
        </p:txBody>
      </p:sp>
    </p:spTree>
    <p:extLst>
      <p:ext uri="{BB962C8B-B14F-4D97-AF65-F5344CB8AC3E}">
        <p14:creationId xmlns:p14="http://schemas.microsoft.com/office/powerpoint/2010/main" val="55790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蓝校徽">
            <a:extLst>
              <a:ext uri="{FF2B5EF4-FFF2-40B4-BE49-F238E27FC236}">
                <a16:creationId xmlns:a16="http://schemas.microsoft.com/office/drawing/2014/main" id="{FF5FFC50-FEA9-6DF8-08A1-66B8A7B3B414}"/>
              </a:ext>
            </a:extLst>
          </p:cNvPr>
          <p:cNvPicPr>
            <a:picLocks noChangeAspect="1"/>
          </p:cNvPicPr>
          <p:nvPr/>
        </p:nvPicPr>
        <p:blipFill>
          <a:blip r:embed="rId6"/>
          <a:stretch>
            <a:fillRect/>
          </a:stretch>
        </p:blipFill>
        <p:spPr>
          <a:xfrm>
            <a:off x="8360012" y="4650125"/>
            <a:ext cx="3597275" cy="3333750"/>
          </a:xfrm>
          <a:prstGeom prst="rect">
            <a:avLst/>
          </a:prstGeom>
        </p:spPr>
      </p:pic>
      <p:grpSp>
        <p:nvGrpSpPr>
          <p:cNvPr id="3" name="千图PPT彼岸天：ID 8661124库_组合 1">
            <a:extLst>
              <a:ext uri="{FF2B5EF4-FFF2-40B4-BE49-F238E27FC236}">
                <a16:creationId xmlns:a16="http://schemas.microsoft.com/office/drawing/2014/main" id="{5694AA4B-EB04-663F-33C4-0D0988C487E3}"/>
              </a:ext>
            </a:extLst>
          </p:cNvPr>
          <p:cNvGrpSpPr/>
          <p:nvPr>
            <p:custDataLst>
              <p:tags r:id="rId1"/>
            </p:custDataLst>
          </p:nvPr>
        </p:nvGrpSpPr>
        <p:grpSpPr>
          <a:xfrm>
            <a:off x="4369815" y="614462"/>
            <a:ext cx="3004132" cy="670926"/>
            <a:chOff x="968208" y="2577564"/>
            <a:chExt cx="2529731" cy="1161174"/>
          </a:xfrm>
        </p:grpSpPr>
        <p:sp>
          <p:nvSpPr>
            <p:cNvPr id="4" name="Freeform: Shape 5">
              <a:extLst>
                <a:ext uri="{FF2B5EF4-FFF2-40B4-BE49-F238E27FC236}">
                  <a16:creationId xmlns:a16="http://schemas.microsoft.com/office/drawing/2014/main" id="{1A095011-4A76-FF0D-510E-A2E9011DB070}"/>
                </a:ext>
              </a:extLst>
            </p:cNvPr>
            <p:cNvSpPr/>
            <p:nvPr/>
          </p:nvSpPr>
          <p:spPr>
            <a:xfrm>
              <a:off x="991085" y="2577564"/>
              <a:ext cx="2506854" cy="1161174"/>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lnSpcReduction="10000"/>
            </a:bodyPr>
            <a:lstStyle/>
            <a:p>
              <a:pPr algn="ctr">
                <a:defRPr/>
              </a:pPr>
              <a:r>
                <a:rPr lang="zh-CN" altLang="en-US" sz="1600" b="1" dirty="0">
                  <a:solidFill>
                    <a:srgbClr val="FFFFFF"/>
                  </a:solidFill>
                </a:rPr>
                <a:t>   </a:t>
              </a:r>
              <a:r>
                <a:rPr lang="en-US" altLang="zh-CN" sz="1600" b="1" dirty="0">
                  <a:solidFill>
                    <a:srgbClr val="FFFFFF"/>
                  </a:solidFill>
                </a:rPr>
                <a:t> Wei, </a:t>
              </a:r>
              <a:r>
                <a:rPr lang="en-US" altLang="zh-CN" sz="1600" b="1" dirty="0" err="1">
                  <a:solidFill>
                    <a:srgbClr val="FFFFFF"/>
                  </a:solidFill>
                </a:rPr>
                <a:t>Jin</a:t>
              </a:r>
              <a:r>
                <a:rPr lang="en-US" altLang="zh-CN" sz="1600" b="1" dirty="0">
                  <a:solidFill>
                    <a:srgbClr val="FFFFFF"/>
                  </a:solidFill>
                </a:rPr>
                <a:t>, Southern and Northern Dynasties</a:t>
              </a:r>
              <a:endParaRPr lang="zh-CN" altLang="en-US" sz="1600" b="1" dirty="0">
                <a:solidFill>
                  <a:srgbClr val="FFFFFF"/>
                </a:solidFill>
              </a:endParaRPr>
            </a:p>
          </p:txBody>
        </p:sp>
        <p:sp>
          <p:nvSpPr>
            <p:cNvPr id="5" name="Oval 6">
              <a:extLst>
                <a:ext uri="{FF2B5EF4-FFF2-40B4-BE49-F238E27FC236}">
                  <a16:creationId xmlns:a16="http://schemas.microsoft.com/office/drawing/2014/main" id="{E6D7D391-E091-AA88-944D-BC6CA4923AA1}"/>
                </a:ext>
              </a:extLst>
            </p:cNvPr>
            <p:cNvSpPr/>
            <p:nvPr/>
          </p:nvSpPr>
          <p:spPr>
            <a:xfrm>
              <a:off x="968208" y="2800816"/>
              <a:ext cx="682491" cy="684895"/>
            </a:xfrm>
            <a:prstGeom prst="ellipse">
              <a:avLst/>
            </a:prstGeom>
            <a:solidFill>
              <a:schemeClr val="accent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b="1" dirty="0">
                  <a:solidFill>
                    <a:schemeClr val="bg1"/>
                  </a:solidFill>
                </a:rPr>
                <a:t>05</a:t>
              </a:r>
            </a:p>
          </p:txBody>
        </p:sp>
      </p:grpSp>
      <p:grpSp>
        <p:nvGrpSpPr>
          <p:cNvPr id="6" name="千图PPT彼岸天：ID 8661124库_组合 4">
            <a:extLst>
              <a:ext uri="{FF2B5EF4-FFF2-40B4-BE49-F238E27FC236}">
                <a16:creationId xmlns:a16="http://schemas.microsoft.com/office/drawing/2014/main" id="{4E7214C3-BEE8-F74C-0CD2-48DE92EE2C1B}"/>
              </a:ext>
            </a:extLst>
          </p:cNvPr>
          <p:cNvGrpSpPr/>
          <p:nvPr>
            <p:custDataLst>
              <p:tags r:id="rId2"/>
            </p:custDataLst>
          </p:nvPr>
        </p:nvGrpSpPr>
        <p:grpSpPr>
          <a:xfrm>
            <a:off x="8837921" y="605860"/>
            <a:ext cx="3004411" cy="670926"/>
            <a:chOff x="3925030" y="2489960"/>
            <a:chExt cx="2529966" cy="1161174"/>
          </a:xfrm>
        </p:grpSpPr>
        <p:sp>
          <p:nvSpPr>
            <p:cNvPr id="7" name="Freeform: Shape 7">
              <a:extLst>
                <a:ext uri="{FF2B5EF4-FFF2-40B4-BE49-F238E27FC236}">
                  <a16:creationId xmlns:a16="http://schemas.microsoft.com/office/drawing/2014/main" id="{AC3D8808-553F-FFED-A739-6A601C2716E6}"/>
                </a:ext>
              </a:extLst>
            </p:cNvPr>
            <p:cNvSpPr/>
            <p:nvPr/>
          </p:nvSpPr>
          <p:spPr>
            <a:xfrm>
              <a:off x="3950147" y="2489960"/>
              <a:ext cx="2504849" cy="1161174"/>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a:defRPr/>
              </a:pPr>
              <a:r>
                <a:rPr lang="zh-CN" altLang="en-US" sz="1600" b="1" dirty="0">
                  <a:solidFill>
                    <a:srgbClr val="FFFFFF"/>
                  </a:solidFill>
                </a:rPr>
                <a:t> </a:t>
              </a:r>
              <a:r>
                <a:rPr lang="en-US" altLang="zh-CN" sz="1600" b="1" dirty="0">
                  <a:solidFill>
                    <a:srgbClr val="FFFFFF"/>
                  </a:solidFill>
                </a:rPr>
                <a:t>Sui and Tang Dynasties</a:t>
              </a:r>
              <a:endParaRPr lang="zh-CN" altLang="en-US" sz="1600" b="1" dirty="0">
                <a:solidFill>
                  <a:srgbClr val="FFFFFF"/>
                </a:solidFill>
              </a:endParaRPr>
            </a:p>
          </p:txBody>
        </p:sp>
        <p:sp>
          <p:nvSpPr>
            <p:cNvPr id="8" name="Oval 8">
              <a:extLst>
                <a:ext uri="{FF2B5EF4-FFF2-40B4-BE49-F238E27FC236}">
                  <a16:creationId xmlns:a16="http://schemas.microsoft.com/office/drawing/2014/main" id="{74A8178E-9A86-3D18-ABE7-60C139CCADA1}"/>
                </a:ext>
              </a:extLst>
            </p:cNvPr>
            <p:cNvSpPr/>
            <p:nvPr/>
          </p:nvSpPr>
          <p:spPr>
            <a:xfrm>
              <a:off x="3925030" y="2704991"/>
              <a:ext cx="682491" cy="684895"/>
            </a:xfrm>
            <a:prstGeom prst="ellipse">
              <a:avLst/>
            </a:prstGeom>
            <a:solidFill>
              <a:schemeClr val="accent2"/>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b="1" dirty="0">
                  <a:solidFill>
                    <a:schemeClr val="bg1"/>
                  </a:solidFill>
                </a:rPr>
                <a:t>06</a:t>
              </a:r>
            </a:p>
          </p:txBody>
        </p:sp>
      </p:grpSp>
      <p:sp>
        <p:nvSpPr>
          <p:cNvPr id="17" name="Rectangle 19">
            <a:extLst>
              <a:ext uri="{FF2B5EF4-FFF2-40B4-BE49-F238E27FC236}">
                <a16:creationId xmlns:a16="http://schemas.microsoft.com/office/drawing/2014/main" id="{F09DEAB3-B6C8-3B3B-BBB5-220438EE5BAC}"/>
              </a:ext>
            </a:extLst>
          </p:cNvPr>
          <p:cNvSpPr/>
          <p:nvPr/>
        </p:nvSpPr>
        <p:spPr>
          <a:xfrm>
            <a:off x="4039324" y="1811584"/>
            <a:ext cx="4320688" cy="1705438"/>
          </a:xfrm>
          <a:prstGeom prst="rect">
            <a:avLst/>
          </a:prstGeom>
        </p:spPr>
        <p:txBody>
          <a:bodyPr wrap="square">
            <a:normAutofit/>
          </a:bodyPr>
          <a:lstStyle/>
          <a:p>
            <a:pPr marL="228600" indent="-228600">
              <a:lnSpc>
                <a:spcPct val="120000"/>
              </a:lnSpc>
              <a:buFont typeface="+mj-lt"/>
              <a:buAutoNum type="arabicPeriod"/>
            </a:pPr>
            <a:r>
              <a:rPr lang="en-US" altLang="zh-CN" dirty="0">
                <a:latin typeface="Cambria" panose="02040503050406030204" pitchFamily="18" charset="0"/>
                <a:ea typeface="Cambria" panose="02040503050406030204" pitchFamily="18" charset="0"/>
              </a:rPr>
              <a:t>Three Kingdoms Period: Regular Script</a:t>
            </a:r>
          </a:p>
          <a:p>
            <a:pPr marL="228600" indent="-228600">
              <a:lnSpc>
                <a:spcPct val="120000"/>
              </a:lnSpc>
              <a:buFont typeface="+mj-lt"/>
              <a:buAutoNum type="arabicPeriod"/>
            </a:pPr>
            <a:r>
              <a:rPr lang="en-US" altLang="zh-CN" dirty="0" err="1">
                <a:latin typeface="Cambria" panose="02040503050406030204" pitchFamily="18" charset="0"/>
                <a:ea typeface="Cambria" panose="02040503050406030204" pitchFamily="18" charset="0"/>
              </a:rPr>
              <a:t>Jin</a:t>
            </a:r>
            <a:r>
              <a:rPr lang="en-US" altLang="zh-CN" dirty="0">
                <a:latin typeface="Cambria" panose="02040503050406030204" pitchFamily="18" charset="0"/>
                <a:ea typeface="Cambria" panose="02040503050406030204" pitchFamily="18" charset="0"/>
              </a:rPr>
              <a:t> Dynasty: Running script</a:t>
            </a:r>
            <a:endParaRPr lang="zh-CN" altLang="en-US" dirty="0">
              <a:latin typeface="Cambria" panose="02040503050406030204" pitchFamily="18" charset="0"/>
            </a:endParaRPr>
          </a:p>
        </p:txBody>
      </p:sp>
      <p:sp>
        <p:nvSpPr>
          <p:cNvPr id="19" name="TextBox 22">
            <a:extLst>
              <a:ext uri="{FF2B5EF4-FFF2-40B4-BE49-F238E27FC236}">
                <a16:creationId xmlns:a16="http://schemas.microsoft.com/office/drawing/2014/main" id="{A6DE4EDE-B439-52AE-CD64-39F14F67B767}"/>
              </a:ext>
            </a:extLst>
          </p:cNvPr>
          <p:cNvSpPr txBox="1"/>
          <p:nvPr/>
        </p:nvSpPr>
        <p:spPr>
          <a:xfrm>
            <a:off x="8672776" y="1902842"/>
            <a:ext cx="3519224" cy="1136088"/>
          </a:xfrm>
          <a:prstGeom prst="rect">
            <a:avLst/>
          </a:prstGeom>
          <a:noFill/>
        </p:spPr>
        <p:txBody>
          <a:bodyPr wrap="square" lIns="0" tIns="0" rIns="0" bIns="0">
            <a:noAutofit/>
          </a:bodyPr>
          <a:lstStyle/>
          <a:p>
            <a:pPr marL="342900" indent="-342900">
              <a:buFont typeface="+mj-lt"/>
              <a:buAutoNum type="arabicPeriod"/>
            </a:pPr>
            <a:r>
              <a:rPr lang="en-US" altLang="zh-CN" dirty="0">
                <a:latin typeface="Cambria" panose="02040503050406030204" pitchFamily="18" charset="0"/>
                <a:ea typeface="Cambria" panose="02040503050406030204" pitchFamily="18" charset="0"/>
              </a:rPr>
              <a:t>Regular Script (</a:t>
            </a:r>
            <a:r>
              <a:rPr lang="zh-CN" altLang="en-US" dirty="0">
                <a:latin typeface="Cambria" panose="02040503050406030204" pitchFamily="18" charset="0"/>
                <a:ea typeface="Cambria" panose="02040503050406030204" pitchFamily="18" charset="0"/>
              </a:rPr>
              <a:t>楷书</a:t>
            </a:r>
            <a:r>
              <a:rPr lang="en-US" altLang="zh-CN" dirty="0">
                <a:latin typeface="Cambria" panose="02040503050406030204" pitchFamily="18" charset="0"/>
                <a:ea typeface="Cambria" panose="02040503050406030204" pitchFamily="18" charset="0"/>
              </a:rPr>
              <a:t>; </a:t>
            </a:r>
            <a:r>
              <a:rPr lang="en-US" altLang="zh-CN" dirty="0" err="1">
                <a:latin typeface="Cambria" panose="02040503050406030204" pitchFamily="18" charset="0"/>
                <a:ea typeface="Cambria" panose="02040503050406030204" pitchFamily="18" charset="0"/>
              </a:rPr>
              <a:t>Kaishu</a:t>
            </a:r>
            <a:r>
              <a:rPr lang="en-US" altLang="zh-CN" dirty="0">
                <a:latin typeface="Cambria" panose="02040503050406030204" pitchFamily="18" charset="0"/>
                <a:ea typeface="Cambria" panose="02040503050406030204" pitchFamily="18" charset="0"/>
              </a:rPr>
              <a:t>)</a:t>
            </a:r>
          </a:p>
          <a:p>
            <a:pPr marL="342900" indent="-342900">
              <a:buFont typeface="+mj-lt"/>
              <a:buAutoNum type="arabicPeriod"/>
            </a:pPr>
            <a:r>
              <a:rPr lang="en-US" altLang="zh-CN" dirty="0">
                <a:latin typeface="Cambria" panose="02040503050406030204" pitchFamily="18" charset="0"/>
                <a:ea typeface="Cambria" panose="02040503050406030204" pitchFamily="18" charset="0"/>
              </a:rPr>
              <a:t>Running Script (</a:t>
            </a:r>
            <a:r>
              <a:rPr lang="zh-CN" altLang="en-US" dirty="0">
                <a:latin typeface="Cambria" panose="02040503050406030204" pitchFamily="18" charset="0"/>
                <a:ea typeface="Cambria" panose="02040503050406030204" pitchFamily="18" charset="0"/>
              </a:rPr>
              <a:t>行书</a:t>
            </a:r>
            <a:r>
              <a:rPr lang="en-US" altLang="zh-CN" dirty="0">
                <a:latin typeface="Cambria" panose="02040503050406030204" pitchFamily="18" charset="0"/>
                <a:ea typeface="Cambria" panose="02040503050406030204" pitchFamily="18" charset="0"/>
              </a:rPr>
              <a:t>; </a:t>
            </a:r>
            <a:r>
              <a:rPr lang="en-US" altLang="zh-CN" dirty="0" err="1">
                <a:latin typeface="Cambria" panose="02040503050406030204" pitchFamily="18" charset="0"/>
                <a:ea typeface="Cambria" panose="02040503050406030204" pitchFamily="18" charset="0"/>
              </a:rPr>
              <a:t>Xingshu</a:t>
            </a:r>
            <a:r>
              <a:rPr lang="en-US" altLang="zh-CN" dirty="0">
                <a:latin typeface="Cambria" panose="02040503050406030204" pitchFamily="18" charset="0"/>
                <a:ea typeface="Cambria" panose="02040503050406030204" pitchFamily="18" charset="0"/>
              </a:rPr>
              <a:t>)</a:t>
            </a:r>
          </a:p>
          <a:p>
            <a:pPr marL="342900" indent="-342900">
              <a:buFont typeface="+mj-lt"/>
              <a:buAutoNum type="arabicPeriod"/>
            </a:pPr>
            <a:r>
              <a:rPr lang="en-US" altLang="zh-CN" dirty="0">
                <a:latin typeface="Cambria" panose="02040503050406030204" pitchFamily="18" charset="0"/>
                <a:ea typeface="Cambria" panose="02040503050406030204" pitchFamily="18" charset="0"/>
              </a:rPr>
              <a:t>Cursive Script (</a:t>
            </a:r>
            <a:r>
              <a:rPr lang="zh-CN" altLang="en-US" dirty="0">
                <a:latin typeface="Cambria" panose="02040503050406030204" pitchFamily="18" charset="0"/>
                <a:ea typeface="Cambria" panose="02040503050406030204" pitchFamily="18" charset="0"/>
              </a:rPr>
              <a:t>草书</a:t>
            </a:r>
            <a:r>
              <a:rPr lang="en-US" altLang="zh-CN" dirty="0">
                <a:latin typeface="Cambria" panose="02040503050406030204" pitchFamily="18" charset="0"/>
                <a:ea typeface="Cambria" panose="02040503050406030204" pitchFamily="18" charset="0"/>
              </a:rPr>
              <a:t>; </a:t>
            </a:r>
            <a:r>
              <a:rPr lang="en-US" altLang="zh-CN" dirty="0" err="1">
                <a:latin typeface="Cambria" panose="02040503050406030204" pitchFamily="18" charset="0"/>
                <a:ea typeface="Cambria" panose="02040503050406030204" pitchFamily="18" charset="0"/>
              </a:rPr>
              <a:t>Caoshu</a:t>
            </a:r>
            <a:r>
              <a:rPr lang="en-US" altLang="zh-CN" dirty="0">
                <a:latin typeface="Cambria" panose="02040503050406030204" pitchFamily="18" charset="0"/>
                <a:ea typeface="Cambria" panose="02040503050406030204" pitchFamily="18" charset="0"/>
              </a:rPr>
              <a:t>)</a:t>
            </a:r>
            <a:endParaRPr lang="zh-CN" altLang="en-US" dirty="0">
              <a:latin typeface="Cambria" panose="02040503050406030204" pitchFamily="18" charset="0"/>
            </a:endParaRPr>
          </a:p>
        </p:txBody>
      </p:sp>
      <p:sp>
        <p:nvSpPr>
          <p:cNvPr id="33" name="文本框 32">
            <a:extLst>
              <a:ext uri="{FF2B5EF4-FFF2-40B4-BE49-F238E27FC236}">
                <a16:creationId xmlns:a16="http://schemas.microsoft.com/office/drawing/2014/main" id="{A7B14030-11D8-A44E-F174-E00A0129AA7C}"/>
              </a:ext>
            </a:extLst>
          </p:cNvPr>
          <p:cNvSpPr txBox="1"/>
          <p:nvPr/>
        </p:nvSpPr>
        <p:spPr>
          <a:xfrm>
            <a:off x="627186" y="6416311"/>
            <a:ext cx="7640569" cy="307777"/>
          </a:xfrm>
          <a:prstGeom prst="rect">
            <a:avLst/>
          </a:prstGeom>
          <a:noFill/>
        </p:spPr>
        <p:txBody>
          <a:bodyPr wrap="square" rtlCol="0">
            <a:spAutoFit/>
          </a:bodyPr>
          <a:lstStyle/>
          <a:p>
            <a:r>
              <a:rPr lang="en-US" altLang="zh-CN" sz="1400" b="0" i="0" dirty="0">
                <a:solidFill>
                  <a:srgbClr val="222222"/>
                </a:solidFill>
                <a:effectLst/>
                <a:latin typeface="Cambria" panose="02040503050406030204" pitchFamily="18" charset="0"/>
                <a:ea typeface="Cambria" panose="02040503050406030204" pitchFamily="18" charset="0"/>
              </a:rPr>
              <a:t>Qian, Z., &amp; Fang, D. (2007). Towards Chinese Calligraphy. </a:t>
            </a:r>
            <a:r>
              <a:rPr lang="en-US" altLang="zh-CN" sz="1400" b="0" i="1" dirty="0">
                <a:solidFill>
                  <a:srgbClr val="222222"/>
                </a:solidFill>
                <a:effectLst/>
                <a:latin typeface="Cambria" panose="02040503050406030204" pitchFamily="18" charset="0"/>
                <a:ea typeface="Cambria" panose="02040503050406030204" pitchFamily="18" charset="0"/>
              </a:rPr>
              <a:t>Macalester International</a:t>
            </a:r>
            <a:r>
              <a:rPr lang="en-US" altLang="zh-CN" sz="1400" b="0" i="0" dirty="0">
                <a:solidFill>
                  <a:srgbClr val="222222"/>
                </a:solidFill>
                <a:effectLst/>
                <a:latin typeface="Cambria" panose="02040503050406030204" pitchFamily="18" charset="0"/>
                <a:ea typeface="Cambria" panose="02040503050406030204" pitchFamily="18" charset="0"/>
              </a:rPr>
              <a:t>, </a:t>
            </a:r>
            <a:r>
              <a:rPr lang="en-US" altLang="zh-CN" sz="1400" b="0" i="1" dirty="0">
                <a:solidFill>
                  <a:srgbClr val="222222"/>
                </a:solidFill>
                <a:effectLst/>
                <a:latin typeface="Cambria" panose="02040503050406030204" pitchFamily="18" charset="0"/>
                <a:ea typeface="Cambria" panose="02040503050406030204" pitchFamily="18" charset="0"/>
              </a:rPr>
              <a:t>18</a:t>
            </a:r>
            <a:r>
              <a:rPr lang="en-US" altLang="zh-CN" sz="1400" b="0" i="0" dirty="0">
                <a:solidFill>
                  <a:srgbClr val="222222"/>
                </a:solidFill>
                <a:effectLst/>
                <a:latin typeface="Cambria" panose="02040503050406030204" pitchFamily="18" charset="0"/>
                <a:ea typeface="Cambria" panose="02040503050406030204" pitchFamily="18" charset="0"/>
              </a:rPr>
              <a:t>(1), 12.</a:t>
            </a:r>
            <a:endParaRPr lang="zh-CN" altLang="en-US" sz="1400" dirty="0">
              <a:latin typeface="Cambria" panose="02040503050406030204" pitchFamily="18" charset="0"/>
            </a:endParaRPr>
          </a:p>
        </p:txBody>
      </p:sp>
      <p:pic>
        <p:nvPicPr>
          <p:cNvPr id="16" name="图片 15">
            <a:extLst>
              <a:ext uri="{FF2B5EF4-FFF2-40B4-BE49-F238E27FC236}">
                <a16:creationId xmlns:a16="http://schemas.microsoft.com/office/drawing/2014/main" id="{44B357C9-1C64-26E2-FF9A-BC1F06E3E770}"/>
              </a:ext>
            </a:extLst>
          </p:cNvPr>
          <p:cNvPicPr>
            <a:picLocks noChangeAspect="1"/>
          </p:cNvPicPr>
          <p:nvPr/>
        </p:nvPicPr>
        <p:blipFill>
          <a:blip r:embed="rId7"/>
          <a:stretch>
            <a:fillRect/>
          </a:stretch>
        </p:blipFill>
        <p:spPr>
          <a:xfrm>
            <a:off x="4252282" y="3133909"/>
            <a:ext cx="2404471" cy="3109629"/>
          </a:xfrm>
          <a:prstGeom prst="rect">
            <a:avLst/>
          </a:prstGeom>
        </p:spPr>
      </p:pic>
      <p:pic>
        <p:nvPicPr>
          <p:cNvPr id="20" name="图片 19">
            <a:extLst>
              <a:ext uri="{FF2B5EF4-FFF2-40B4-BE49-F238E27FC236}">
                <a16:creationId xmlns:a16="http://schemas.microsoft.com/office/drawing/2014/main" id="{F7C64741-7791-8509-0B0A-F8D486C6F70F}"/>
              </a:ext>
            </a:extLst>
          </p:cNvPr>
          <p:cNvPicPr>
            <a:picLocks noChangeAspect="1"/>
          </p:cNvPicPr>
          <p:nvPr/>
        </p:nvPicPr>
        <p:blipFill>
          <a:blip r:embed="rId8"/>
          <a:stretch>
            <a:fillRect/>
          </a:stretch>
        </p:blipFill>
        <p:spPr>
          <a:xfrm>
            <a:off x="6671555" y="3069458"/>
            <a:ext cx="1718296" cy="3260467"/>
          </a:xfrm>
          <a:prstGeom prst="rect">
            <a:avLst/>
          </a:prstGeom>
        </p:spPr>
      </p:pic>
      <p:pic>
        <p:nvPicPr>
          <p:cNvPr id="29" name="图片 28">
            <a:extLst>
              <a:ext uri="{FF2B5EF4-FFF2-40B4-BE49-F238E27FC236}">
                <a16:creationId xmlns:a16="http://schemas.microsoft.com/office/drawing/2014/main" id="{47E703A7-EA90-FF32-A95B-2D12F09B8EC7}"/>
              </a:ext>
            </a:extLst>
          </p:cNvPr>
          <p:cNvPicPr>
            <a:picLocks noChangeAspect="1"/>
          </p:cNvPicPr>
          <p:nvPr/>
        </p:nvPicPr>
        <p:blipFill>
          <a:blip r:embed="rId9"/>
          <a:stretch>
            <a:fillRect/>
          </a:stretch>
        </p:blipFill>
        <p:spPr>
          <a:xfrm>
            <a:off x="9473962" y="3037935"/>
            <a:ext cx="2059819" cy="2807730"/>
          </a:xfrm>
          <a:prstGeom prst="rect">
            <a:avLst/>
          </a:prstGeom>
        </p:spPr>
      </p:pic>
      <p:grpSp>
        <p:nvGrpSpPr>
          <p:cNvPr id="37" name="千图PPT彼岸天：ID 8661124库_组合 18">
            <a:extLst>
              <a:ext uri="{FF2B5EF4-FFF2-40B4-BE49-F238E27FC236}">
                <a16:creationId xmlns:a16="http://schemas.microsoft.com/office/drawing/2014/main" id="{230E5692-FA7A-6AC9-1670-BD43A791B1A1}"/>
              </a:ext>
            </a:extLst>
          </p:cNvPr>
          <p:cNvGrpSpPr/>
          <p:nvPr>
            <p:custDataLst>
              <p:tags r:id="rId3"/>
            </p:custDataLst>
          </p:nvPr>
        </p:nvGrpSpPr>
        <p:grpSpPr>
          <a:xfrm>
            <a:off x="157075" y="605860"/>
            <a:ext cx="2976965" cy="670926"/>
            <a:chOff x="8912701" y="2367921"/>
            <a:chExt cx="2506854" cy="1161174"/>
          </a:xfrm>
        </p:grpSpPr>
        <p:sp>
          <p:nvSpPr>
            <p:cNvPr id="38" name="Freeform: Shape 11">
              <a:extLst>
                <a:ext uri="{FF2B5EF4-FFF2-40B4-BE49-F238E27FC236}">
                  <a16:creationId xmlns:a16="http://schemas.microsoft.com/office/drawing/2014/main" id="{58DDF180-120D-FA41-15AD-5DABDAB13DA9}"/>
                </a:ext>
              </a:extLst>
            </p:cNvPr>
            <p:cNvSpPr/>
            <p:nvPr/>
          </p:nvSpPr>
          <p:spPr>
            <a:xfrm>
              <a:off x="8912701" y="2367921"/>
              <a:ext cx="2506854" cy="1161174"/>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a:defRPr/>
              </a:pPr>
              <a:r>
                <a:rPr lang="en-US" altLang="zh-CN" sz="1600" b="1" dirty="0">
                  <a:solidFill>
                    <a:srgbClr val="FFFFFF"/>
                  </a:solidFill>
                </a:rPr>
                <a:t>Han</a:t>
              </a:r>
              <a:r>
                <a:rPr lang="zh-CN" altLang="en-US" sz="1600" b="1" dirty="0">
                  <a:solidFill>
                    <a:srgbClr val="FFFFFF"/>
                  </a:solidFill>
                </a:rPr>
                <a:t> </a:t>
              </a:r>
              <a:r>
                <a:rPr lang="en-US" altLang="zh-CN" sz="1600" b="1" dirty="0">
                  <a:solidFill>
                    <a:srgbClr val="FFFFFF"/>
                  </a:solidFill>
                </a:rPr>
                <a:t>Dynasty</a:t>
              </a:r>
              <a:endParaRPr lang="zh-CN" altLang="en-US" sz="1600" b="1" dirty="0">
                <a:solidFill>
                  <a:srgbClr val="FFFFFF"/>
                </a:solidFill>
              </a:endParaRPr>
            </a:p>
          </p:txBody>
        </p:sp>
        <p:sp>
          <p:nvSpPr>
            <p:cNvPr id="39" name="Oval 12">
              <a:extLst>
                <a:ext uri="{FF2B5EF4-FFF2-40B4-BE49-F238E27FC236}">
                  <a16:creationId xmlns:a16="http://schemas.microsoft.com/office/drawing/2014/main" id="{B979AB5D-55A4-BD96-BE0D-0F2103FECB7D}"/>
                </a:ext>
              </a:extLst>
            </p:cNvPr>
            <p:cNvSpPr/>
            <p:nvPr/>
          </p:nvSpPr>
          <p:spPr>
            <a:xfrm>
              <a:off x="8912701" y="2606061"/>
              <a:ext cx="684894" cy="684894"/>
            </a:xfrm>
            <a:prstGeom prst="ellipse">
              <a:avLst/>
            </a:prstGeom>
            <a:solidFill>
              <a:schemeClr val="accent4"/>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b="1">
                  <a:solidFill>
                    <a:schemeClr val="bg1"/>
                  </a:solidFill>
                </a:rPr>
                <a:t>04</a:t>
              </a:r>
            </a:p>
          </p:txBody>
        </p:sp>
      </p:grpSp>
      <p:sp>
        <p:nvSpPr>
          <p:cNvPr id="40" name="TextBox 28">
            <a:extLst>
              <a:ext uri="{FF2B5EF4-FFF2-40B4-BE49-F238E27FC236}">
                <a16:creationId xmlns:a16="http://schemas.microsoft.com/office/drawing/2014/main" id="{187C7D5D-3175-D242-DC16-F107D41C1C30}"/>
              </a:ext>
            </a:extLst>
          </p:cNvPr>
          <p:cNvSpPr txBox="1"/>
          <p:nvPr/>
        </p:nvSpPr>
        <p:spPr>
          <a:xfrm>
            <a:off x="365740" y="2023606"/>
            <a:ext cx="2559633" cy="244795"/>
          </a:xfrm>
          <a:prstGeom prst="rect">
            <a:avLst/>
          </a:prstGeom>
          <a:noFill/>
        </p:spPr>
        <p:txBody>
          <a:bodyPr wrap="square" lIns="0" tIns="0" rIns="0" bIns="0">
            <a:noAutofit/>
          </a:bodyPr>
          <a:lstStyle/>
          <a:p>
            <a:pPr algn="ctr"/>
            <a:r>
              <a:rPr lang="zh-CN" altLang="en-US" dirty="0">
                <a:latin typeface="Cambria" panose="02040503050406030204" pitchFamily="18" charset="0"/>
              </a:rPr>
              <a:t> </a:t>
            </a:r>
            <a:r>
              <a:rPr lang="en-US" altLang="zh-CN" dirty="0">
                <a:latin typeface="Cambria" panose="02040503050406030204" pitchFamily="18" charset="0"/>
                <a:ea typeface="Cambria" panose="02040503050406030204" pitchFamily="18" charset="0"/>
              </a:rPr>
              <a:t>Clerical Script</a:t>
            </a:r>
          </a:p>
          <a:p>
            <a:pPr algn="ctr"/>
            <a:r>
              <a:rPr lang="en-US" altLang="zh-CN" dirty="0">
                <a:latin typeface="Cambria" panose="02040503050406030204" pitchFamily="18" charset="0"/>
                <a:ea typeface="Cambria" panose="02040503050406030204" pitchFamily="18" charset="0"/>
              </a:rPr>
              <a:t>(</a:t>
            </a:r>
            <a:r>
              <a:rPr lang="zh-CN" altLang="en-US" dirty="0">
                <a:latin typeface="Cambria" panose="02040503050406030204" pitchFamily="18" charset="0"/>
                <a:ea typeface="Cambria" panose="02040503050406030204" pitchFamily="18" charset="0"/>
              </a:rPr>
              <a:t>隶书</a:t>
            </a:r>
            <a:r>
              <a:rPr lang="en-US" altLang="zh-CN" dirty="0">
                <a:latin typeface="Cambria" panose="02040503050406030204" pitchFamily="18" charset="0"/>
                <a:ea typeface="Cambria" panose="02040503050406030204" pitchFamily="18" charset="0"/>
              </a:rPr>
              <a:t>; </a:t>
            </a:r>
            <a:r>
              <a:rPr lang="en-US" altLang="zh-CN" dirty="0" err="1">
                <a:latin typeface="Cambria" panose="02040503050406030204" pitchFamily="18" charset="0"/>
                <a:ea typeface="Cambria" panose="02040503050406030204" pitchFamily="18" charset="0"/>
              </a:rPr>
              <a:t>Lishu</a:t>
            </a:r>
            <a:r>
              <a:rPr lang="en-US" altLang="zh-CN" dirty="0">
                <a:latin typeface="Cambria" panose="02040503050406030204" pitchFamily="18" charset="0"/>
                <a:ea typeface="Cambria" panose="02040503050406030204" pitchFamily="18" charset="0"/>
              </a:rPr>
              <a:t>)</a:t>
            </a:r>
            <a:endParaRPr lang="zh-CN" altLang="en-US" dirty="0">
              <a:latin typeface="Cambria" panose="02040503050406030204" pitchFamily="18" charset="0"/>
            </a:endParaRPr>
          </a:p>
        </p:txBody>
      </p:sp>
      <p:pic>
        <p:nvPicPr>
          <p:cNvPr id="41" name="图片 40">
            <a:extLst>
              <a:ext uri="{FF2B5EF4-FFF2-40B4-BE49-F238E27FC236}">
                <a16:creationId xmlns:a16="http://schemas.microsoft.com/office/drawing/2014/main" id="{9A12BF77-5370-C633-BF41-8FF49E100DE6}"/>
              </a:ext>
            </a:extLst>
          </p:cNvPr>
          <p:cNvPicPr>
            <a:picLocks noChangeAspect="1"/>
          </p:cNvPicPr>
          <p:nvPr/>
        </p:nvPicPr>
        <p:blipFill>
          <a:blip r:embed="rId10"/>
          <a:stretch>
            <a:fillRect/>
          </a:stretch>
        </p:blipFill>
        <p:spPr>
          <a:xfrm>
            <a:off x="234713" y="3271157"/>
            <a:ext cx="3736974" cy="1901907"/>
          </a:xfrm>
          <a:prstGeom prst="rect">
            <a:avLst/>
          </a:prstGeom>
        </p:spPr>
      </p:pic>
    </p:spTree>
    <p:extLst>
      <p:ext uri="{BB962C8B-B14F-4D97-AF65-F5344CB8AC3E}">
        <p14:creationId xmlns:p14="http://schemas.microsoft.com/office/powerpoint/2010/main" val="196697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0-#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千图PPT彼岸天：ID 8661124库_组合 14">
            <a:extLst>
              <a:ext uri="{FF2B5EF4-FFF2-40B4-BE49-F238E27FC236}">
                <a16:creationId xmlns:a16="http://schemas.microsoft.com/office/drawing/2014/main" id="{B00E602B-6196-5C6E-32CC-B21E90C5502B}"/>
              </a:ext>
            </a:extLst>
          </p:cNvPr>
          <p:cNvGrpSpPr/>
          <p:nvPr>
            <p:custDataLst>
              <p:tags r:id="rId1"/>
            </p:custDataLst>
          </p:nvPr>
        </p:nvGrpSpPr>
        <p:grpSpPr>
          <a:xfrm>
            <a:off x="677165" y="521147"/>
            <a:ext cx="2902985" cy="693190"/>
            <a:chOff x="5913076" y="2169736"/>
            <a:chExt cx="2511055" cy="1161174"/>
          </a:xfrm>
        </p:grpSpPr>
        <p:sp>
          <p:nvSpPr>
            <p:cNvPr id="3" name="Freeform: Shape 9">
              <a:extLst>
                <a:ext uri="{FF2B5EF4-FFF2-40B4-BE49-F238E27FC236}">
                  <a16:creationId xmlns:a16="http://schemas.microsoft.com/office/drawing/2014/main" id="{B486B9BC-B5FC-AD50-F600-3AF0724FC574}"/>
                </a:ext>
              </a:extLst>
            </p:cNvPr>
            <p:cNvSpPr/>
            <p:nvPr/>
          </p:nvSpPr>
          <p:spPr>
            <a:xfrm>
              <a:off x="5919283" y="2169736"/>
              <a:ext cx="2504848" cy="1161174"/>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a:defRPr/>
              </a:pPr>
              <a:r>
                <a:rPr lang="zh-CN" altLang="en-US" sz="1600" b="1" dirty="0">
                  <a:solidFill>
                    <a:srgbClr val="FFFFFF"/>
                  </a:solidFill>
                </a:rPr>
                <a:t> </a:t>
              </a:r>
              <a:r>
                <a:rPr lang="en-US" altLang="zh-CN" sz="1600" b="1" dirty="0">
                  <a:solidFill>
                    <a:srgbClr val="FFFFFF"/>
                  </a:solidFill>
                </a:rPr>
                <a:t>Song Dynasty</a:t>
              </a:r>
              <a:endParaRPr lang="zh-CN" altLang="en-US" sz="1600" b="1" dirty="0">
                <a:solidFill>
                  <a:srgbClr val="FFFFFF"/>
                </a:solidFill>
              </a:endParaRPr>
            </a:p>
          </p:txBody>
        </p:sp>
        <p:sp>
          <p:nvSpPr>
            <p:cNvPr id="4" name="Oval 10">
              <a:extLst>
                <a:ext uri="{FF2B5EF4-FFF2-40B4-BE49-F238E27FC236}">
                  <a16:creationId xmlns:a16="http://schemas.microsoft.com/office/drawing/2014/main" id="{A1E43750-1021-5DBC-2845-E2D6F65CFDEF}"/>
                </a:ext>
              </a:extLst>
            </p:cNvPr>
            <p:cNvSpPr/>
            <p:nvPr/>
          </p:nvSpPr>
          <p:spPr>
            <a:xfrm>
              <a:off x="5913076" y="2380879"/>
              <a:ext cx="682491" cy="684895"/>
            </a:xfrm>
            <a:prstGeom prst="ellipse">
              <a:avLst/>
            </a:prstGeom>
            <a:solidFill>
              <a:schemeClr val="accent3"/>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b="1" dirty="0">
                  <a:solidFill>
                    <a:schemeClr val="bg1"/>
                  </a:solidFill>
                </a:rPr>
                <a:t>7</a:t>
              </a:r>
            </a:p>
          </p:txBody>
        </p:sp>
      </p:grpSp>
      <p:grpSp>
        <p:nvGrpSpPr>
          <p:cNvPr id="5" name="千图PPT彼岸天：ID 8661124库_组合 18">
            <a:extLst>
              <a:ext uri="{FF2B5EF4-FFF2-40B4-BE49-F238E27FC236}">
                <a16:creationId xmlns:a16="http://schemas.microsoft.com/office/drawing/2014/main" id="{A7CA66C6-7A04-11B5-0367-06E3FB6B457D}"/>
              </a:ext>
            </a:extLst>
          </p:cNvPr>
          <p:cNvGrpSpPr/>
          <p:nvPr>
            <p:custDataLst>
              <p:tags r:id="rId2"/>
            </p:custDataLst>
          </p:nvPr>
        </p:nvGrpSpPr>
        <p:grpSpPr>
          <a:xfrm>
            <a:off x="4746327" y="521147"/>
            <a:ext cx="2898128" cy="693190"/>
            <a:chOff x="8912701" y="2367921"/>
            <a:chExt cx="2506854" cy="1161174"/>
          </a:xfrm>
        </p:grpSpPr>
        <p:sp>
          <p:nvSpPr>
            <p:cNvPr id="6" name="Freeform: Shape 11">
              <a:extLst>
                <a:ext uri="{FF2B5EF4-FFF2-40B4-BE49-F238E27FC236}">
                  <a16:creationId xmlns:a16="http://schemas.microsoft.com/office/drawing/2014/main" id="{707EC5FD-D1AA-1E74-3189-47C5659DFFE1}"/>
                </a:ext>
              </a:extLst>
            </p:cNvPr>
            <p:cNvSpPr/>
            <p:nvPr/>
          </p:nvSpPr>
          <p:spPr>
            <a:xfrm>
              <a:off x="8912701" y="2367921"/>
              <a:ext cx="2506854" cy="1161174"/>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a:defRPr/>
              </a:pPr>
              <a:r>
                <a:rPr lang="en-US" altLang="zh-CN" sz="1600" b="1" dirty="0">
                  <a:solidFill>
                    <a:srgbClr val="FFFFFF"/>
                  </a:solidFill>
                </a:rPr>
                <a:t>Yuan and Ming Dynasty</a:t>
              </a:r>
              <a:endParaRPr lang="zh-CN" altLang="en-US" sz="1600" b="1" dirty="0">
                <a:solidFill>
                  <a:srgbClr val="FFFFFF"/>
                </a:solidFill>
              </a:endParaRPr>
            </a:p>
          </p:txBody>
        </p:sp>
        <p:sp>
          <p:nvSpPr>
            <p:cNvPr id="7" name="Oval 12">
              <a:extLst>
                <a:ext uri="{FF2B5EF4-FFF2-40B4-BE49-F238E27FC236}">
                  <a16:creationId xmlns:a16="http://schemas.microsoft.com/office/drawing/2014/main" id="{4B649CA3-8623-553A-3E02-3033ACCF1AE4}"/>
                </a:ext>
              </a:extLst>
            </p:cNvPr>
            <p:cNvSpPr/>
            <p:nvPr/>
          </p:nvSpPr>
          <p:spPr>
            <a:xfrm>
              <a:off x="8912701" y="2606061"/>
              <a:ext cx="684894" cy="684894"/>
            </a:xfrm>
            <a:prstGeom prst="ellipse">
              <a:avLst/>
            </a:prstGeom>
            <a:solidFill>
              <a:schemeClr val="accent4"/>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b="1" dirty="0">
                  <a:solidFill>
                    <a:schemeClr val="bg1"/>
                  </a:solidFill>
                </a:rPr>
                <a:t>8</a:t>
              </a:r>
            </a:p>
          </p:txBody>
        </p:sp>
      </p:grpSp>
      <p:grpSp>
        <p:nvGrpSpPr>
          <p:cNvPr id="8" name="千图PPT彼岸天：ID 8661124库_组合 24">
            <a:extLst>
              <a:ext uri="{FF2B5EF4-FFF2-40B4-BE49-F238E27FC236}">
                <a16:creationId xmlns:a16="http://schemas.microsoft.com/office/drawing/2014/main" id="{88D00A68-C48B-6B3A-8A96-0ED3AADB4125}"/>
              </a:ext>
            </a:extLst>
          </p:cNvPr>
          <p:cNvGrpSpPr/>
          <p:nvPr>
            <p:custDataLst>
              <p:tags r:id="rId3"/>
            </p:custDataLst>
          </p:nvPr>
        </p:nvGrpSpPr>
        <p:grpSpPr>
          <a:xfrm>
            <a:off x="455122" y="2000904"/>
            <a:ext cx="3846644" cy="1683670"/>
            <a:chOff x="258280" y="3296295"/>
            <a:chExt cx="3017251" cy="2820342"/>
          </a:xfrm>
        </p:grpSpPr>
        <p:sp>
          <p:nvSpPr>
            <p:cNvPr id="9" name="TextBox 25">
              <a:extLst>
                <a:ext uri="{FF2B5EF4-FFF2-40B4-BE49-F238E27FC236}">
                  <a16:creationId xmlns:a16="http://schemas.microsoft.com/office/drawing/2014/main" id="{1B25610A-D308-A458-DD0A-C4F4C27C49F8}"/>
                </a:ext>
              </a:extLst>
            </p:cNvPr>
            <p:cNvSpPr txBox="1"/>
            <p:nvPr/>
          </p:nvSpPr>
          <p:spPr>
            <a:xfrm>
              <a:off x="258280" y="3296295"/>
              <a:ext cx="2902078" cy="488330"/>
            </a:xfrm>
            <a:prstGeom prst="rect">
              <a:avLst/>
            </a:prstGeom>
            <a:noFill/>
          </p:spPr>
          <p:txBody>
            <a:bodyPr wrap="square" lIns="0" tIns="0" rIns="0" bIns="0">
              <a:noAutofit/>
            </a:bodyPr>
            <a:lstStyle/>
            <a:p>
              <a:pPr algn="ctr"/>
              <a:r>
                <a:rPr lang="en-US" altLang="zh-CN" dirty="0">
                  <a:latin typeface="Cambria" panose="02040503050406030204" pitchFamily="18" charset="0"/>
                  <a:ea typeface="Cambria" panose="02040503050406030204" pitchFamily="18" charset="0"/>
                </a:rPr>
                <a:t>Focus on personality and creation</a:t>
              </a:r>
              <a:endParaRPr lang="zh-CN" altLang="en-US" dirty="0">
                <a:latin typeface="Cambria" panose="02040503050406030204" pitchFamily="18" charset="0"/>
              </a:endParaRPr>
            </a:p>
          </p:txBody>
        </p:sp>
        <p:sp>
          <p:nvSpPr>
            <p:cNvPr id="10" name="Rectangle 26">
              <a:extLst>
                <a:ext uri="{FF2B5EF4-FFF2-40B4-BE49-F238E27FC236}">
                  <a16:creationId xmlns:a16="http://schemas.microsoft.com/office/drawing/2014/main" id="{26ADE3DD-D679-BABD-818F-1BA42175DF04}"/>
                </a:ext>
              </a:extLst>
            </p:cNvPr>
            <p:cNvSpPr/>
            <p:nvPr/>
          </p:nvSpPr>
          <p:spPr>
            <a:xfrm>
              <a:off x="715898" y="4566658"/>
              <a:ext cx="2559633" cy="1549979"/>
            </a:xfrm>
            <a:prstGeom prst="rect">
              <a:avLst/>
            </a:prstGeom>
          </p:spPr>
          <p:txBody>
            <a:bodyPr wrap="square">
              <a:normAutofit/>
            </a:bodyPr>
            <a:lstStyle/>
            <a:p>
              <a:pPr algn="ctr">
                <a:lnSpc>
                  <a:spcPct val="120000"/>
                </a:lnSpc>
              </a:pPr>
              <a:endParaRPr lang="zh-CN" altLang="en-US" dirty="0">
                <a:latin typeface="Cambria" panose="02040503050406030204" pitchFamily="18" charset="0"/>
              </a:endParaRPr>
            </a:p>
          </p:txBody>
        </p:sp>
      </p:grpSp>
      <p:sp>
        <p:nvSpPr>
          <p:cNvPr id="11" name="TextBox 28">
            <a:extLst>
              <a:ext uri="{FF2B5EF4-FFF2-40B4-BE49-F238E27FC236}">
                <a16:creationId xmlns:a16="http://schemas.microsoft.com/office/drawing/2014/main" id="{DAE2A8C0-CF45-0F42-2173-B169F06FDFA3}"/>
              </a:ext>
            </a:extLst>
          </p:cNvPr>
          <p:cNvSpPr txBox="1"/>
          <p:nvPr/>
        </p:nvSpPr>
        <p:spPr>
          <a:xfrm>
            <a:off x="4307814" y="2023781"/>
            <a:ext cx="3263235" cy="146137"/>
          </a:xfrm>
          <a:prstGeom prst="rect">
            <a:avLst/>
          </a:prstGeom>
          <a:noFill/>
        </p:spPr>
        <p:txBody>
          <a:bodyPr wrap="square" lIns="0" tIns="0" rIns="0" bIns="0">
            <a:noAutofit/>
          </a:bodyPr>
          <a:lstStyle/>
          <a:p>
            <a:pPr algn="ctr"/>
            <a:r>
              <a:rPr lang="zh-CN" altLang="en-US" dirty="0">
                <a:latin typeface="Cambria" panose="02040503050406030204" pitchFamily="18" charset="0"/>
              </a:rPr>
              <a:t> </a:t>
            </a:r>
            <a:r>
              <a:rPr lang="en-US" altLang="zh-CN" dirty="0">
                <a:latin typeface="Cambria" panose="02040503050406030204" pitchFamily="18" charset="0"/>
                <a:ea typeface="Cambria" panose="02040503050406030204" pitchFamily="18" charset="0"/>
              </a:rPr>
              <a:t>e.g. Zhao </a:t>
            </a:r>
            <a:r>
              <a:rPr lang="en-US" altLang="zh-CN" dirty="0" err="1">
                <a:latin typeface="Cambria" panose="02040503050406030204" pitchFamily="18" charset="0"/>
                <a:ea typeface="Cambria" panose="02040503050406030204" pitchFamily="18" charset="0"/>
              </a:rPr>
              <a:t>Mengfu</a:t>
            </a:r>
            <a:endParaRPr lang="zh-CN" altLang="en-US" dirty="0">
              <a:latin typeface="Cambria" panose="02040503050406030204" pitchFamily="18" charset="0"/>
            </a:endParaRPr>
          </a:p>
        </p:txBody>
      </p:sp>
      <p:pic>
        <p:nvPicPr>
          <p:cNvPr id="12" name="图片 11">
            <a:extLst>
              <a:ext uri="{FF2B5EF4-FFF2-40B4-BE49-F238E27FC236}">
                <a16:creationId xmlns:a16="http://schemas.microsoft.com/office/drawing/2014/main" id="{76FF9690-879D-5668-5BE6-6B286410D16C}"/>
              </a:ext>
            </a:extLst>
          </p:cNvPr>
          <p:cNvPicPr>
            <a:picLocks noChangeAspect="1"/>
          </p:cNvPicPr>
          <p:nvPr/>
        </p:nvPicPr>
        <p:blipFill>
          <a:blip r:embed="rId7"/>
          <a:stretch>
            <a:fillRect/>
          </a:stretch>
        </p:blipFill>
        <p:spPr>
          <a:xfrm>
            <a:off x="530333" y="3171913"/>
            <a:ext cx="3964719" cy="2185402"/>
          </a:xfrm>
          <a:prstGeom prst="rect">
            <a:avLst/>
          </a:prstGeom>
        </p:spPr>
      </p:pic>
      <p:pic>
        <p:nvPicPr>
          <p:cNvPr id="13" name="图片 12">
            <a:extLst>
              <a:ext uri="{FF2B5EF4-FFF2-40B4-BE49-F238E27FC236}">
                <a16:creationId xmlns:a16="http://schemas.microsoft.com/office/drawing/2014/main" id="{15EF444C-EC7E-0A6A-3186-C238E9EE8DFA}"/>
              </a:ext>
            </a:extLst>
          </p:cNvPr>
          <p:cNvPicPr>
            <a:picLocks noChangeAspect="1"/>
          </p:cNvPicPr>
          <p:nvPr/>
        </p:nvPicPr>
        <p:blipFill>
          <a:blip r:embed="rId8"/>
          <a:stretch>
            <a:fillRect/>
          </a:stretch>
        </p:blipFill>
        <p:spPr>
          <a:xfrm>
            <a:off x="5195959" y="2975059"/>
            <a:ext cx="1672360" cy="2798821"/>
          </a:xfrm>
          <a:prstGeom prst="rect">
            <a:avLst/>
          </a:prstGeom>
        </p:spPr>
      </p:pic>
      <p:grpSp>
        <p:nvGrpSpPr>
          <p:cNvPr id="14" name="千图PPT彼岸天：ID 8661124库_组合 4">
            <a:extLst>
              <a:ext uri="{FF2B5EF4-FFF2-40B4-BE49-F238E27FC236}">
                <a16:creationId xmlns:a16="http://schemas.microsoft.com/office/drawing/2014/main" id="{7F7BE45F-42DB-8F01-C822-AE26F6CA87C7}"/>
              </a:ext>
            </a:extLst>
          </p:cNvPr>
          <p:cNvGrpSpPr/>
          <p:nvPr>
            <p:custDataLst>
              <p:tags r:id="rId4"/>
            </p:custDataLst>
          </p:nvPr>
        </p:nvGrpSpPr>
        <p:grpSpPr>
          <a:xfrm>
            <a:off x="8583079" y="521147"/>
            <a:ext cx="2898128" cy="742145"/>
            <a:chOff x="3462085" y="2367921"/>
            <a:chExt cx="2529966" cy="1161174"/>
          </a:xfrm>
        </p:grpSpPr>
        <p:sp>
          <p:nvSpPr>
            <p:cNvPr id="15" name="Freeform: Shape 7">
              <a:extLst>
                <a:ext uri="{FF2B5EF4-FFF2-40B4-BE49-F238E27FC236}">
                  <a16:creationId xmlns:a16="http://schemas.microsoft.com/office/drawing/2014/main" id="{DD15041B-F1BC-055C-664C-1E599885E568}"/>
                </a:ext>
              </a:extLst>
            </p:cNvPr>
            <p:cNvSpPr/>
            <p:nvPr/>
          </p:nvSpPr>
          <p:spPr>
            <a:xfrm>
              <a:off x="3487202" y="2367921"/>
              <a:ext cx="2504849" cy="1161174"/>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a:defRPr/>
              </a:pPr>
              <a:r>
                <a:rPr lang="zh-CN" altLang="en-US" sz="1600" b="1" dirty="0">
                  <a:solidFill>
                    <a:srgbClr val="FFFFFF"/>
                  </a:solidFill>
                </a:rPr>
                <a:t> </a:t>
              </a:r>
              <a:r>
                <a:rPr lang="en-US" altLang="zh-CN" sz="1600" b="1" dirty="0">
                  <a:solidFill>
                    <a:srgbClr val="FFFFFF"/>
                  </a:solidFill>
                </a:rPr>
                <a:t>Qing Dynasty</a:t>
              </a:r>
              <a:endParaRPr lang="zh-CN" altLang="en-US" sz="1600" b="1" dirty="0">
                <a:solidFill>
                  <a:srgbClr val="FFFFFF"/>
                </a:solidFill>
              </a:endParaRPr>
            </a:p>
          </p:txBody>
        </p:sp>
        <p:sp>
          <p:nvSpPr>
            <p:cNvPr id="16" name="Oval 8">
              <a:extLst>
                <a:ext uri="{FF2B5EF4-FFF2-40B4-BE49-F238E27FC236}">
                  <a16:creationId xmlns:a16="http://schemas.microsoft.com/office/drawing/2014/main" id="{3991B3FF-366C-0BE1-F89C-30C8DF287E60}"/>
                </a:ext>
              </a:extLst>
            </p:cNvPr>
            <p:cNvSpPr/>
            <p:nvPr/>
          </p:nvSpPr>
          <p:spPr>
            <a:xfrm>
              <a:off x="3462085" y="2582953"/>
              <a:ext cx="682491" cy="684894"/>
            </a:xfrm>
            <a:prstGeom prst="ellipse">
              <a:avLst/>
            </a:prstGeom>
            <a:solidFill>
              <a:schemeClr val="accent2"/>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b="1" dirty="0">
                  <a:solidFill>
                    <a:schemeClr val="bg1"/>
                  </a:solidFill>
                </a:rPr>
                <a:t>9</a:t>
              </a:r>
            </a:p>
          </p:txBody>
        </p:sp>
      </p:grpSp>
      <p:sp>
        <p:nvSpPr>
          <p:cNvPr id="17" name="TextBox 22">
            <a:extLst>
              <a:ext uri="{FF2B5EF4-FFF2-40B4-BE49-F238E27FC236}">
                <a16:creationId xmlns:a16="http://schemas.microsoft.com/office/drawing/2014/main" id="{9144F018-5053-E1C8-2E5E-8F42E387F94E}"/>
              </a:ext>
            </a:extLst>
          </p:cNvPr>
          <p:cNvSpPr txBox="1"/>
          <p:nvPr/>
        </p:nvSpPr>
        <p:spPr>
          <a:xfrm>
            <a:off x="8322568" y="2065437"/>
            <a:ext cx="3263235" cy="167265"/>
          </a:xfrm>
          <a:prstGeom prst="rect">
            <a:avLst/>
          </a:prstGeom>
          <a:noFill/>
        </p:spPr>
        <p:txBody>
          <a:bodyPr wrap="square" lIns="0" tIns="0" rIns="0" bIns="0">
            <a:noAutofit/>
          </a:bodyPr>
          <a:lstStyle/>
          <a:p>
            <a:pPr algn="ctr"/>
            <a:r>
              <a:rPr lang="en-US" altLang="zh-CN" dirty="0" err="1">
                <a:latin typeface="Cambria" panose="02040503050406030204" pitchFamily="18" charset="0"/>
                <a:ea typeface="Cambria" panose="02040503050406030204" pitchFamily="18" charset="0"/>
              </a:rPr>
              <a:t>Guange</a:t>
            </a:r>
            <a:r>
              <a:rPr lang="en-US" altLang="zh-CN" dirty="0">
                <a:latin typeface="Cambria" panose="02040503050406030204" pitchFamily="18" charset="0"/>
                <a:ea typeface="Cambria" panose="02040503050406030204" pitchFamily="18" charset="0"/>
              </a:rPr>
              <a:t> Style of calligraphy</a:t>
            </a:r>
            <a:endParaRPr lang="zh-CN" altLang="en-US" b="1" dirty="0">
              <a:solidFill>
                <a:schemeClr val="accent2">
                  <a:lumMod val="100000"/>
                </a:schemeClr>
              </a:solidFill>
              <a:latin typeface="Cambria" panose="02040503050406030204" pitchFamily="18" charset="0"/>
            </a:endParaRPr>
          </a:p>
        </p:txBody>
      </p:sp>
      <p:pic>
        <p:nvPicPr>
          <p:cNvPr id="21" name="图片 20">
            <a:extLst>
              <a:ext uri="{FF2B5EF4-FFF2-40B4-BE49-F238E27FC236}">
                <a16:creationId xmlns:a16="http://schemas.microsoft.com/office/drawing/2014/main" id="{94F03FB2-9D5D-A5EA-1F54-F6BD5F3D67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98474" y="2730614"/>
            <a:ext cx="3953704" cy="2968229"/>
          </a:xfrm>
          <a:prstGeom prst="rect">
            <a:avLst/>
          </a:prstGeom>
        </p:spPr>
      </p:pic>
      <p:pic>
        <p:nvPicPr>
          <p:cNvPr id="18" name="图片 17" descr="蓝校徽">
            <a:extLst>
              <a:ext uri="{FF2B5EF4-FFF2-40B4-BE49-F238E27FC236}">
                <a16:creationId xmlns:a16="http://schemas.microsoft.com/office/drawing/2014/main" id="{FBBCEAD0-2E56-71FA-F385-98911D79440E}"/>
              </a:ext>
            </a:extLst>
          </p:cNvPr>
          <p:cNvPicPr>
            <a:picLocks noChangeAspect="1"/>
          </p:cNvPicPr>
          <p:nvPr/>
        </p:nvPicPr>
        <p:blipFill>
          <a:blip r:embed="rId10"/>
          <a:stretch>
            <a:fillRect/>
          </a:stretch>
        </p:blipFill>
        <p:spPr>
          <a:xfrm>
            <a:off x="8360012" y="4650125"/>
            <a:ext cx="3597275" cy="3333750"/>
          </a:xfrm>
          <a:prstGeom prst="rect">
            <a:avLst/>
          </a:prstGeom>
        </p:spPr>
      </p:pic>
    </p:spTree>
    <p:extLst>
      <p:ext uri="{BB962C8B-B14F-4D97-AF65-F5344CB8AC3E}">
        <p14:creationId xmlns:p14="http://schemas.microsoft.com/office/powerpoint/2010/main" val="16920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anim calcmode="lin" valueType="num">
                                      <p:cBhvr>
                                        <p:cTn id="20" dur="500" fill="hold"/>
                                        <p:tgtEl>
                                          <p:spTgt spid="8"/>
                                        </p:tgtEl>
                                        <p:attrNameLst>
                                          <p:attrName>ppt_x</p:attrName>
                                        </p:attrNameLst>
                                      </p:cBhvr>
                                      <p:tavLst>
                                        <p:tav tm="0">
                                          <p:val>
                                            <p:fltVal val="0.5"/>
                                          </p:val>
                                        </p:tav>
                                        <p:tav tm="100000">
                                          <p:val>
                                            <p:strVal val="#ppt_x"/>
                                          </p:val>
                                        </p:tav>
                                      </p:tavLst>
                                    </p:anim>
                                    <p:anim calcmode="lin" valueType="num">
                                      <p:cBhvr>
                                        <p:cTn id="21" dur="500" fill="hold"/>
                                        <p:tgtEl>
                                          <p:spTgt spid="8"/>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53894" y="1956979"/>
            <a:ext cx="5347237" cy="4216539"/>
          </a:xfrm>
          <a:prstGeom prst="rect">
            <a:avLst/>
          </a:prstGeom>
          <a:ln>
            <a:noFill/>
          </a:ln>
        </p:spPr>
        <p:txBody>
          <a:bodyPr wrap="square">
            <a:spAutoFit/>
          </a:bodyPr>
          <a:lstStyle/>
          <a:p>
            <a:pPr marL="285750" indent="-285750">
              <a:lnSpc>
                <a:spcPct val="150000"/>
              </a:lnSpc>
              <a:buFont typeface="Arial" panose="020B0604020202020204" pitchFamily="34" charset="0"/>
              <a:buChar char="•"/>
            </a:pPr>
            <a:r>
              <a:rPr lang="en-US" altLang="zh-CN" dirty="0">
                <a:latin typeface="Cambria" panose="02040503050406030204" pitchFamily="18" charset="0"/>
                <a:ea typeface="Cambria" panose="02040503050406030204" pitchFamily="18" charset="0"/>
              </a:rPr>
              <a:t>Brush (</a:t>
            </a:r>
            <a:r>
              <a:rPr lang="zh-CN" altLang="en-US" dirty="0">
                <a:latin typeface="Cambria" panose="02040503050406030204" pitchFamily="18" charset="0"/>
              </a:rPr>
              <a:t>笔</a:t>
            </a:r>
            <a:r>
              <a:rPr lang="en-US" altLang="zh-CN" dirty="0">
                <a:latin typeface="Cambria" panose="02040503050406030204" pitchFamily="18" charset="0"/>
                <a:ea typeface="Cambria" panose="02040503050406030204" pitchFamily="18" charset="0"/>
              </a:rPr>
              <a:t>; Bi)</a:t>
            </a:r>
          </a:p>
          <a:p>
            <a:pPr marL="285750" indent="-285750">
              <a:lnSpc>
                <a:spcPct val="150000"/>
              </a:lnSpc>
              <a:buFont typeface="Arial" panose="020B0604020202020204" pitchFamily="34" charset="0"/>
              <a:buChar char="•"/>
            </a:pPr>
            <a:r>
              <a:rPr lang="en-US" altLang="zh-CN" dirty="0">
                <a:latin typeface="Cambria" panose="02040503050406030204" pitchFamily="18" charset="0"/>
                <a:ea typeface="Cambria" panose="02040503050406030204" pitchFamily="18" charset="0"/>
              </a:rPr>
              <a:t>Ink (</a:t>
            </a:r>
            <a:r>
              <a:rPr lang="zh-CN" altLang="en-US" dirty="0">
                <a:latin typeface="Cambria" panose="02040503050406030204" pitchFamily="18" charset="0"/>
              </a:rPr>
              <a:t>墨</a:t>
            </a:r>
            <a:r>
              <a:rPr lang="en-US" altLang="zh-CN" dirty="0">
                <a:latin typeface="Cambria" panose="02040503050406030204" pitchFamily="18" charset="0"/>
              </a:rPr>
              <a:t>; Mo</a:t>
            </a:r>
            <a:r>
              <a:rPr lang="en-US" altLang="zh-CN" dirty="0">
                <a:latin typeface="Cambria" panose="02040503050406030204" pitchFamily="18" charset="0"/>
                <a:ea typeface="Cambria" panose="02040503050406030204" pitchFamily="18" charset="0"/>
              </a:rPr>
              <a:t>)</a:t>
            </a:r>
          </a:p>
          <a:p>
            <a:pPr marL="285750" indent="-285750">
              <a:lnSpc>
                <a:spcPct val="150000"/>
              </a:lnSpc>
              <a:buFont typeface="Arial" panose="020B0604020202020204" pitchFamily="34" charset="0"/>
              <a:buChar char="•"/>
            </a:pPr>
            <a:r>
              <a:rPr lang="en-US" altLang="zh-CN" dirty="0">
                <a:latin typeface="Cambria" panose="02040503050406030204" pitchFamily="18" charset="0"/>
                <a:ea typeface="Cambria" panose="02040503050406030204" pitchFamily="18" charset="0"/>
              </a:rPr>
              <a:t>Paper (</a:t>
            </a:r>
            <a:r>
              <a:rPr lang="zh-CN" altLang="en-US" dirty="0">
                <a:latin typeface="Cambria" panose="02040503050406030204" pitchFamily="18" charset="0"/>
              </a:rPr>
              <a:t>纸</a:t>
            </a:r>
            <a:r>
              <a:rPr lang="en-US" altLang="zh-CN" dirty="0">
                <a:latin typeface="Cambria" panose="02040503050406030204" pitchFamily="18" charset="0"/>
              </a:rPr>
              <a:t>; </a:t>
            </a:r>
            <a:r>
              <a:rPr lang="en-US" altLang="zh-CN" dirty="0" err="1">
                <a:latin typeface="Cambria" panose="02040503050406030204" pitchFamily="18" charset="0"/>
              </a:rPr>
              <a:t>Zhi</a:t>
            </a:r>
            <a:r>
              <a:rPr lang="en-US" altLang="zh-CN" dirty="0">
                <a:latin typeface="Cambria" panose="02040503050406030204" pitchFamily="18" charset="0"/>
                <a:ea typeface="Cambria" panose="02040503050406030204" pitchFamily="18" charset="0"/>
              </a:rPr>
              <a:t>)</a:t>
            </a:r>
          </a:p>
          <a:p>
            <a:pPr marL="285750" indent="-285750">
              <a:lnSpc>
                <a:spcPct val="150000"/>
              </a:lnSpc>
              <a:buFont typeface="Arial" panose="020B0604020202020204" pitchFamily="34" charset="0"/>
              <a:buChar char="•"/>
            </a:pPr>
            <a:r>
              <a:rPr lang="en-US" altLang="zh-CN" dirty="0">
                <a:latin typeface="Cambria" panose="02040503050406030204" pitchFamily="18" charset="0"/>
                <a:ea typeface="Cambria" panose="02040503050406030204" pitchFamily="18" charset="0"/>
              </a:rPr>
              <a:t>Ink stone (</a:t>
            </a:r>
            <a:r>
              <a:rPr lang="zh-CN" altLang="en-US" dirty="0">
                <a:latin typeface="Cambria" panose="02040503050406030204" pitchFamily="18" charset="0"/>
              </a:rPr>
              <a:t>砚</a:t>
            </a:r>
            <a:r>
              <a:rPr lang="en-US" altLang="zh-CN" dirty="0">
                <a:latin typeface="Cambria" panose="02040503050406030204" pitchFamily="18" charset="0"/>
              </a:rPr>
              <a:t>; Yan</a:t>
            </a:r>
            <a:r>
              <a:rPr lang="en-US" altLang="zh-CN" dirty="0">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endParaRPr lang="en-US" altLang="zh-CN" dirty="0">
              <a:latin typeface="Cambria" panose="02040503050406030204" pitchFamily="18" charset="0"/>
              <a:ea typeface="Cambria" panose="02040503050406030204" pitchFamily="18" charset="0"/>
            </a:endParaRPr>
          </a:p>
          <a:p>
            <a:endParaRPr lang="en-US" altLang="zh-CN" dirty="0">
              <a:latin typeface="Cambria" panose="02040503050406030204" pitchFamily="18" charset="0"/>
              <a:ea typeface="Cambria" panose="02040503050406030204" pitchFamily="18" charset="0"/>
            </a:endParaRPr>
          </a:p>
          <a:p>
            <a:endParaRPr lang="en-US" altLang="zh-CN" dirty="0">
              <a:latin typeface="Cambria" panose="02040503050406030204" pitchFamily="18" charset="0"/>
              <a:ea typeface="Cambria" panose="02040503050406030204" pitchFamily="18" charset="0"/>
            </a:endParaRPr>
          </a:p>
          <a:p>
            <a:endParaRPr lang="en-US" altLang="zh-CN" dirty="0">
              <a:latin typeface="Cambria" panose="02040503050406030204" pitchFamily="18" charset="0"/>
              <a:ea typeface="Cambria" panose="02040503050406030204" pitchFamily="18" charset="0"/>
            </a:endParaRPr>
          </a:p>
          <a:p>
            <a:endParaRPr lang="en-US" altLang="zh-CN" dirty="0">
              <a:latin typeface="Cambria" panose="02040503050406030204" pitchFamily="18" charset="0"/>
              <a:ea typeface="Cambria" panose="02040503050406030204" pitchFamily="18" charset="0"/>
            </a:endParaRPr>
          </a:p>
          <a:p>
            <a:endParaRPr lang="en-US" altLang="zh-CN" sz="1400" dirty="0">
              <a:latin typeface="Cambria" panose="02040503050406030204" pitchFamily="18" charset="0"/>
              <a:ea typeface="Cambria" panose="02040503050406030204" pitchFamily="18" charset="0"/>
            </a:endParaRPr>
          </a:p>
          <a:p>
            <a:endParaRPr lang="en-US" altLang="zh-CN" sz="1400" dirty="0">
              <a:latin typeface="Cambria" panose="02040503050406030204" pitchFamily="18" charset="0"/>
              <a:ea typeface="Cambria" panose="02040503050406030204" pitchFamily="18" charset="0"/>
            </a:endParaRPr>
          </a:p>
          <a:p>
            <a:endParaRPr lang="en-US" altLang="zh-CN" sz="1400" dirty="0">
              <a:latin typeface="Cambria" panose="02040503050406030204" pitchFamily="18" charset="0"/>
              <a:ea typeface="Cambria" panose="02040503050406030204" pitchFamily="18" charset="0"/>
            </a:endParaRPr>
          </a:p>
          <a:p>
            <a:r>
              <a:rPr lang="en-US" altLang="zh-CN" sz="1400" dirty="0">
                <a:latin typeface="Cambria" panose="02040503050406030204" pitchFamily="18" charset="0"/>
                <a:ea typeface="Cambria" panose="02040503050406030204" pitchFamily="18" charset="0"/>
              </a:rPr>
              <a:t>Qian, Z., &amp; Fang, D. (2007). Towards Chinese Calligraphy. </a:t>
            </a:r>
            <a:r>
              <a:rPr lang="en-US" altLang="zh-CN" sz="1400" i="1" dirty="0">
                <a:latin typeface="Cambria" panose="02040503050406030204" pitchFamily="18" charset="0"/>
                <a:ea typeface="Cambria" panose="02040503050406030204" pitchFamily="18" charset="0"/>
              </a:rPr>
              <a:t>Macalester International</a:t>
            </a:r>
            <a:r>
              <a:rPr lang="en-US" altLang="zh-CN" sz="1400" dirty="0">
                <a:latin typeface="Cambria" panose="02040503050406030204" pitchFamily="18" charset="0"/>
                <a:ea typeface="Cambria" panose="02040503050406030204" pitchFamily="18" charset="0"/>
              </a:rPr>
              <a:t>, </a:t>
            </a:r>
            <a:r>
              <a:rPr lang="en-US" altLang="zh-CN" sz="1400" i="1" dirty="0">
                <a:latin typeface="Cambria" panose="02040503050406030204" pitchFamily="18" charset="0"/>
                <a:ea typeface="Cambria" panose="02040503050406030204" pitchFamily="18" charset="0"/>
              </a:rPr>
              <a:t>18</a:t>
            </a:r>
            <a:r>
              <a:rPr lang="en-US" altLang="zh-CN" sz="1400" dirty="0">
                <a:latin typeface="Cambria" panose="02040503050406030204" pitchFamily="18" charset="0"/>
                <a:ea typeface="Cambria" panose="02040503050406030204" pitchFamily="18" charset="0"/>
              </a:rPr>
              <a:t>(1), 12.</a:t>
            </a:r>
          </a:p>
        </p:txBody>
      </p:sp>
      <p:cxnSp>
        <p:nvCxnSpPr>
          <p:cNvPr id="6" name="直接连接符 5"/>
          <p:cNvCxnSpPr/>
          <p:nvPr/>
        </p:nvCxnSpPr>
        <p:spPr>
          <a:xfrm>
            <a:off x="2721924" y="1725964"/>
            <a:ext cx="4032448"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944684" y="1132465"/>
            <a:ext cx="4385175" cy="904863"/>
          </a:xfrm>
          <a:prstGeom prst="rect">
            <a:avLst/>
          </a:prstGeom>
          <a:noFill/>
        </p:spPr>
        <p:txBody>
          <a:bodyPr wrap="none" rtlCol="0">
            <a:spAutoFit/>
          </a:bodyPr>
          <a:lstStyle/>
          <a:p>
            <a:pPr>
              <a:lnSpc>
                <a:spcPct val="120000"/>
              </a:lnSpc>
            </a:pPr>
            <a:r>
              <a:rPr lang="en-US" altLang="zh-CN" sz="2400" b="1" dirty="0">
                <a:latin typeface="Cambria" panose="02040503050406030204" pitchFamily="18" charset="0"/>
                <a:ea typeface="Cambria" panose="02040503050406030204" pitchFamily="18" charset="0"/>
              </a:rPr>
              <a:t>2. Four Treasures of the Study</a:t>
            </a:r>
            <a:endParaRPr lang="zh-CN" altLang="en-US" sz="2400" b="1" dirty="0">
              <a:solidFill>
                <a:schemeClr val="tx1">
                  <a:lumMod val="75000"/>
                  <a:lumOff val="25000"/>
                </a:schemeClr>
              </a:solidFill>
              <a:latin typeface="Cambria" panose="02040503050406030204" pitchFamily="18" charset="0"/>
            </a:endParaRPr>
          </a:p>
          <a:p>
            <a:endParaRPr lang="zh-CN" altLang="en-US" sz="2400" b="1" dirty="0">
              <a:solidFill>
                <a:schemeClr val="tx2">
                  <a:lumMod val="75000"/>
                </a:schemeClr>
              </a:solidFill>
              <a:latin typeface="Cambria" panose="02040503050406030204" pitchFamily="18" charset="0"/>
              <a:ea typeface="微软雅黑" panose="020B0503020204020204" pitchFamily="34" charset="-122"/>
            </a:endParaRPr>
          </a:p>
        </p:txBody>
      </p:sp>
    </p:spTree>
    <p:extLst>
      <p:ext uri="{BB962C8B-B14F-4D97-AF65-F5344CB8AC3E}">
        <p14:creationId xmlns:p14="http://schemas.microsoft.com/office/powerpoint/2010/main" val="1528376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蓝校徽">
            <a:extLst>
              <a:ext uri="{FF2B5EF4-FFF2-40B4-BE49-F238E27FC236}">
                <a16:creationId xmlns:a16="http://schemas.microsoft.com/office/drawing/2014/main" id="{FBBCEAD0-2E56-71FA-F385-98911D79440E}"/>
              </a:ext>
            </a:extLst>
          </p:cNvPr>
          <p:cNvPicPr>
            <a:picLocks noChangeAspect="1"/>
          </p:cNvPicPr>
          <p:nvPr/>
        </p:nvPicPr>
        <p:blipFill>
          <a:blip r:embed="rId3"/>
          <a:stretch>
            <a:fillRect/>
          </a:stretch>
        </p:blipFill>
        <p:spPr>
          <a:xfrm>
            <a:off x="8401269" y="4633295"/>
            <a:ext cx="3597275" cy="3333750"/>
          </a:xfrm>
          <a:prstGeom prst="rect">
            <a:avLst/>
          </a:prstGeom>
        </p:spPr>
      </p:pic>
      <p:pic>
        <p:nvPicPr>
          <p:cNvPr id="20" name="图片 19">
            <a:extLst>
              <a:ext uri="{FF2B5EF4-FFF2-40B4-BE49-F238E27FC236}">
                <a16:creationId xmlns:a16="http://schemas.microsoft.com/office/drawing/2014/main" id="{02717E80-801F-26B7-D82B-515215A0E7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48" y="1170997"/>
            <a:ext cx="6769274" cy="4755316"/>
          </a:xfrm>
          <a:prstGeom prst="rect">
            <a:avLst/>
          </a:prstGeom>
        </p:spPr>
      </p:pic>
      <p:sp>
        <p:nvSpPr>
          <p:cNvPr id="23" name="文本框 22">
            <a:extLst>
              <a:ext uri="{FF2B5EF4-FFF2-40B4-BE49-F238E27FC236}">
                <a16:creationId xmlns:a16="http://schemas.microsoft.com/office/drawing/2014/main" id="{814AA59A-650B-5320-5113-6B350B082DA9}"/>
              </a:ext>
            </a:extLst>
          </p:cNvPr>
          <p:cNvSpPr txBox="1"/>
          <p:nvPr/>
        </p:nvSpPr>
        <p:spPr>
          <a:xfrm>
            <a:off x="7152375" y="5371857"/>
            <a:ext cx="6095064" cy="307777"/>
          </a:xfrm>
          <a:prstGeom prst="rect">
            <a:avLst/>
          </a:prstGeom>
          <a:noFill/>
        </p:spPr>
        <p:txBody>
          <a:bodyPr wrap="square">
            <a:spAutoFit/>
          </a:bodyPr>
          <a:lstStyle/>
          <a:p>
            <a:r>
              <a:rPr lang="zh-CN" altLang="en-US" sz="1400" dirty="0">
                <a:latin typeface="Cambria" panose="02040503050406030204" pitchFamily="18" charset="0"/>
              </a:rPr>
              <a:t>https://en.wikipedia.org/wiki/Ink_brush#Types</a:t>
            </a:r>
          </a:p>
        </p:txBody>
      </p:sp>
      <p:pic>
        <p:nvPicPr>
          <p:cNvPr id="25" name="图片 24">
            <a:extLst>
              <a:ext uri="{FF2B5EF4-FFF2-40B4-BE49-F238E27FC236}">
                <a16:creationId xmlns:a16="http://schemas.microsoft.com/office/drawing/2014/main" id="{EB753144-48AE-0010-F974-341A5076F2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0054" y="1551786"/>
            <a:ext cx="5051313" cy="2831012"/>
          </a:xfrm>
          <a:prstGeom prst="rect">
            <a:avLst/>
          </a:prstGeom>
        </p:spPr>
      </p:pic>
      <p:sp>
        <p:nvSpPr>
          <p:cNvPr id="29" name="文本框 28">
            <a:extLst>
              <a:ext uri="{FF2B5EF4-FFF2-40B4-BE49-F238E27FC236}">
                <a16:creationId xmlns:a16="http://schemas.microsoft.com/office/drawing/2014/main" id="{78C7F9DE-01BE-58F4-11AC-2F896948AD61}"/>
              </a:ext>
            </a:extLst>
          </p:cNvPr>
          <p:cNvSpPr txBox="1"/>
          <p:nvPr/>
        </p:nvSpPr>
        <p:spPr>
          <a:xfrm>
            <a:off x="230002" y="168294"/>
            <a:ext cx="6254945" cy="461665"/>
          </a:xfrm>
          <a:prstGeom prst="rect">
            <a:avLst/>
          </a:prstGeom>
          <a:noFill/>
        </p:spPr>
        <p:txBody>
          <a:bodyPr wrap="square" rtlCol="0">
            <a:spAutoFit/>
          </a:bodyPr>
          <a:lstStyle/>
          <a:p>
            <a:r>
              <a:rPr lang="en-US" altLang="zh-CN" sz="2400" b="1" dirty="0">
                <a:latin typeface="Cambria" panose="02040503050406030204" pitchFamily="18" charset="0"/>
                <a:ea typeface="Cambria" panose="02040503050406030204" pitchFamily="18" charset="0"/>
              </a:rPr>
              <a:t>Four Treasures of the Study: Brush (</a:t>
            </a:r>
            <a:r>
              <a:rPr lang="zh-CN" altLang="en-US" sz="2400" b="1" dirty="0">
                <a:latin typeface="Cambria" panose="02040503050406030204" pitchFamily="18" charset="0"/>
                <a:ea typeface="Cambria" panose="02040503050406030204" pitchFamily="18" charset="0"/>
              </a:rPr>
              <a:t>笔</a:t>
            </a:r>
            <a:r>
              <a:rPr lang="en-US" altLang="zh-CN" sz="2400" b="1" dirty="0">
                <a:latin typeface="Cambria" panose="02040503050406030204" pitchFamily="18" charset="0"/>
                <a:ea typeface="Cambria" panose="02040503050406030204" pitchFamily="18" charset="0"/>
              </a:rPr>
              <a:t>; Bi)</a:t>
            </a:r>
            <a:endParaRPr lang="zh-CN" altLang="en-US" sz="2400" b="1" dirty="0"/>
          </a:p>
        </p:txBody>
      </p:sp>
    </p:spTree>
    <p:extLst>
      <p:ext uri="{BB962C8B-B14F-4D97-AF65-F5344CB8AC3E}">
        <p14:creationId xmlns:p14="http://schemas.microsoft.com/office/powerpoint/2010/main" val="11934471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PA" val="v4.1.3"/>
</p:tagLst>
</file>

<file path=ppt/tags/tag11.xml><?xml version="1.0" encoding="utf-8"?>
<p:tagLst xmlns:a="http://schemas.openxmlformats.org/drawingml/2006/main" xmlns:r="http://schemas.openxmlformats.org/officeDocument/2006/relationships" xmlns:p="http://schemas.openxmlformats.org/presentationml/2006/main">
  <p:tag name="PA" val="v4.1.3"/>
</p:tagLst>
</file>

<file path=ppt/tags/tag12.xml><?xml version="1.0" encoding="utf-8"?>
<p:tagLst xmlns:a="http://schemas.openxmlformats.org/drawingml/2006/main" xmlns:r="http://schemas.openxmlformats.org/officeDocument/2006/relationships" xmlns:p="http://schemas.openxmlformats.org/presentationml/2006/main">
  <p:tag name="PA" val="v4.1.3"/>
</p:tagLst>
</file>

<file path=ppt/tags/tag13.xml><?xml version="1.0" encoding="utf-8"?>
<p:tagLst xmlns:a="http://schemas.openxmlformats.org/drawingml/2006/main" xmlns:r="http://schemas.openxmlformats.org/officeDocument/2006/relationships" xmlns:p="http://schemas.openxmlformats.org/presentationml/2006/main">
  <p:tag name="PA" val="v4.1.3"/>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PA" val="v4.1.3"/>
</p:tagLst>
</file>

<file path=ppt/tags/tag7.xml><?xml version="1.0" encoding="utf-8"?>
<p:tagLst xmlns:a="http://schemas.openxmlformats.org/drawingml/2006/main" xmlns:r="http://schemas.openxmlformats.org/officeDocument/2006/relationships" xmlns:p="http://schemas.openxmlformats.org/presentationml/2006/main">
  <p:tag name="PA" val="v4.1.3"/>
</p:tagLst>
</file>

<file path=ppt/tags/tag8.xml><?xml version="1.0" encoding="utf-8"?>
<p:tagLst xmlns:a="http://schemas.openxmlformats.org/drawingml/2006/main" xmlns:r="http://schemas.openxmlformats.org/officeDocument/2006/relationships" xmlns:p="http://schemas.openxmlformats.org/presentationml/2006/main">
  <p:tag name="PA" val="v4.1.3"/>
</p:tagLst>
</file>

<file path=ppt/tags/tag9.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1971</Words>
  <Application>Microsoft Office PowerPoint</Application>
  <PresentationFormat>宽屏</PresentationFormat>
  <Paragraphs>150</Paragraphs>
  <Slides>15</Slides>
  <Notes>14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等线</vt:lpstr>
      <vt:lpstr>等线 Light</vt:lpstr>
      <vt:lpstr>方正清刻本悦宋简体</vt:lpstr>
      <vt:lpstr>Arial</vt:lpstr>
      <vt:lpstr>Cambria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anna wang</dc:creator>
  <cp:lastModifiedBy> </cp:lastModifiedBy>
  <cp:revision>5</cp:revision>
  <dcterms:created xsi:type="dcterms:W3CDTF">2022-10-18T12:03:07Z</dcterms:created>
  <dcterms:modified xsi:type="dcterms:W3CDTF">2022-10-19T08:27:27Z</dcterms:modified>
</cp:coreProperties>
</file>