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embeddedFontLst>
    <p:embeddedFont>
      <p:font typeface="Source Han Serif SC Regular" panose="02020900000000000000" charset="-122"/>
      <p:bold r:id="rId25"/>
    </p:embeddedFont>
    <p:embeddedFont>
      <p:font typeface="OPPOSans H" panose="00020600040101010101" charset="-122"/>
      <p:regular r:id="rId26"/>
    </p:embeddedFont>
    <p:embeddedFont>
      <p:font typeface="Source Han Sans" panose="020B0400000000000000" charset="-122"/>
      <p:regular r:id="rId27"/>
    </p:embeddedFont>
    <p:embeddedFont>
      <p:font typeface="Source Han Sans CN Bold" panose="020B0800000000000000" charset="-122"/>
      <p:bold r:id="rId28"/>
    </p:embeddedFont>
    <p:embeddedFont>
      <p:font typeface="等线" panose="02010600030101010101" charset="-122"/>
      <p:regular r:id="rId2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9.jpeg"/><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9" Type="http://schemas.openxmlformats.org/officeDocument/2006/relationships/tags" Target="../tags/tag21.xml"/><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slideLayout" Target="../slideLayouts/slideLayout1.xml"/><Relationship Id="rId1" Type="http://schemas.openxmlformats.org/officeDocument/2006/relationships/tags" Target="../tags/tag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alphaModFix amt="100000"/>
          </a:blip>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2">
            <a:alphaModFix amt="100000"/>
          </a:blip>
          <a:srcRect/>
          <a:stretch>
            <a:fillRect/>
          </a:stretch>
        </p:blipFill>
        <p:spPr>
          <a:xfrm flipH="1">
            <a:off x="0" y="3072049"/>
            <a:ext cx="3476522" cy="3785951"/>
          </a:xfrm>
          <a:prstGeom prst="rect">
            <a:avLst/>
          </a:prstGeom>
          <a:noFill/>
          <a:ln>
            <a:noFill/>
          </a:ln>
        </p:spPr>
      </p:pic>
      <p:pic>
        <p:nvPicPr>
          <p:cNvPr id="2" name="图片 1" descr="C:/Users/lemon/Desktop/R井冈山.jpgR井冈山"/>
          <p:cNvPicPr>
            <a:picLocks noChangeAspect="1"/>
          </p:cNvPicPr>
          <p:nvPr/>
        </p:nvPicPr>
        <p:blipFill>
          <a:blip r:embed="rId3">
            <a:alphaModFix amt="100000"/>
          </a:blip>
          <a:srcRect t="10430" b="10430"/>
          <a:stretch>
            <a:fillRect/>
          </a:stretch>
        </p:blipFill>
        <p:spPr>
          <a:xfrm>
            <a:off x="0" y="-1"/>
            <a:ext cx="12192000" cy="6858000"/>
          </a:xfrm>
          <a:prstGeom prst="rect">
            <a:avLst/>
          </a:prstGeom>
          <a:noFill/>
          <a:ln>
            <a:noFill/>
          </a:ln>
        </p:spPr>
      </p:pic>
      <p:sp>
        <p:nvSpPr>
          <p:cNvPr id="10" name="标题 1"/>
          <p:cNvSpPr txBox="1"/>
          <p:nvPr/>
        </p:nvSpPr>
        <p:spPr>
          <a:xfrm>
            <a:off x="3647803" y="4077448"/>
            <a:ext cx="7532915" cy="2176929"/>
          </a:xfrm>
          <a:prstGeom prst="roundRect">
            <a:avLst>
              <a:gd name="adj" fmla="val 0"/>
            </a:avLst>
          </a:prstGeom>
          <a:gradFill>
            <a:gsLst>
              <a:gs pos="0">
                <a:schemeClr val="accent2">
                  <a:alpha val="4000"/>
                </a:schemeClr>
              </a:gs>
              <a:gs pos="50000">
                <a:schemeClr val="accent2">
                  <a:lumMod val="60000"/>
                  <a:lumOff val="40000"/>
                  <a:alpha val="23000"/>
                </a:schemeClr>
              </a:gs>
              <a:gs pos="100000">
                <a:schemeClr val="accent2">
                  <a:alpha val="0"/>
                </a:schemeClr>
              </a:gs>
            </a:gsLst>
            <a:lin ang="0" scaled="0"/>
          </a:gradFill>
          <a:ln w="6350" cap="sq">
            <a:gradFill>
              <a:gsLst>
                <a:gs pos="0">
                  <a:schemeClr val="accent2">
                    <a:lumMod val="20000"/>
                    <a:lumOff val="80000"/>
                    <a:alpha val="0"/>
                  </a:schemeClr>
                </a:gs>
                <a:gs pos="50000">
                  <a:schemeClr val="accent2">
                    <a:lumMod val="40000"/>
                    <a:lumOff val="60000"/>
                  </a:schemeClr>
                </a:gs>
                <a:gs pos="100000">
                  <a:schemeClr val="accent2">
                    <a:lumMod val="20000"/>
                    <a:lumOff val="80000"/>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a:off x="11104172" y="6365020"/>
            <a:ext cx="165666" cy="165891"/>
          </a:xfrm>
          <a:prstGeom prst="ellipse">
            <a:avLst/>
          </a:prstGeom>
          <a:gradFill>
            <a:gsLst>
              <a:gs pos="0">
                <a:schemeClr val="accent2">
                  <a:lumMod val="20000"/>
                  <a:lumOff val="80000"/>
                </a:schemeClr>
              </a:gs>
              <a:gs pos="100000">
                <a:schemeClr val="accent2"/>
              </a:gs>
            </a:gsLst>
            <a:lin ang="2700000" scaled="0"/>
          </a:gradFill>
          <a:ln w="11430" cap="sq">
            <a:gradFill>
              <a:gsLst>
                <a:gs pos="0">
                  <a:schemeClr val="bg1"/>
                </a:gs>
                <a:gs pos="100000">
                  <a:schemeClr val="accent3"/>
                </a:gs>
              </a:gsLst>
              <a:lin ang="5400000" scaled="0"/>
            </a:gradFill>
            <a:miter/>
          </a:ln>
          <a:effectLst>
            <a:outerShdw blurRad="182880" dist="102870" dir="2700001" algn="tl" rotWithShape="0">
              <a:schemeClr val="accent2">
                <a:alpha val="30000"/>
              </a:schemeClr>
            </a:outerShdw>
          </a:effectLst>
        </p:spPr>
        <p:txBody>
          <a:bodyPr vert="horz" wrap="square" lIns="82296" tIns="41148" rIns="82296" bIns="41148" rtlCol="0" anchor="ctr"/>
          <a:lstStyle/>
          <a:p>
            <a:pPr algn="ctr">
              <a:lnSpc>
                <a:spcPct val="110000"/>
              </a:lnSpc>
            </a:pPr>
            <a:endParaRPr kumimoji="1" lang="zh-CN" altLang="en-US"/>
          </a:p>
        </p:txBody>
      </p:sp>
      <p:sp>
        <p:nvSpPr>
          <p:cNvPr id="13" name="标题 1"/>
          <p:cNvSpPr txBox="1"/>
          <p:nvPr/>
        </p:nvSpPr>
        <p:spPr>
          <a:xfrm>
            <a:off x="11353234" y="6365020"/>
            <a:ext cx="165666" cy="165891"/>
          </a:xfrm>
          <a:prstGeom prst="ellipse">
            <a:avLst/>
          </a:prstGeom>
          <a:noFill/>
          <a:ln w="19050" cap="sq">
            <a:solidFill>
              <a:schemeClr val="accent2">
                <a:lumMod val="60000"/>
                <a:lumOff val="40000"/>
              </a:schemeClr>
            </a:solidFill>
            <a:miter/>
          </a:ln>
        </p:spPr>
        <p:txBody>
          <a:bodyPr vert="horz" wrap="square" lIns="91440" tIns="45720" rIns="91440" bIns="45720" rtlCol="0" anchor="ctr"/>
          <a:lstStyle/>
          <a:p>
            <a:pPr algn="ctr">
              <a:lnSpc>
                <a:spcPct val="110000"/>
              </a:lnSpc>
            </a:pPr>
            <a:endParaRPr kumimoji="1" lang="zh-CN" altLang="en-US"/>
          </a:p>
        </p:txBody>
      </p:sp>
      <p:pic>
        <p:nvPicPr>
          <p:cNvPr id="14" name="图片 13"/>
          <p:cNvPicPr>
            <a:picLocks noChangeAspect="1"/>
          </p:cNvPicPr>
          <p:nvPr/>
        </p:nvPicPr>
        <p:blipFill>
          <a:blip r:embed="rId4">
            <a:alphaModFix amt="100000"/>
          </a:blip>
          <a:srcRect/>
          <a:stretch>
            <a:fillRect/>
          </a:stretch>
        </p:blipFill>
        <p:spPr>
          <a:xfrm>
            <a:off x="2121080" y="-11624"/>
            <a:ext cx="7949840" cy="878765"/>
          </a:xfrm>
          <a:prstGeom prst="rect">
            <a:avLst/>
          </a:prstGeom>
          <a:noFill/>
          <a:ln>
            <a:noFill/>
          </a:ln>
        </p:spPr>
      </p:pic>
      <p:pic>
        <p:nvPicPr>
          <p:cNvPr id="15" name="图片 14"/>
          <p:cNvPicPr>
            <a:picLocks noChangeAspect="1"/>
          </p:cNvPicPr>
          <p:nvPr/>
        </p:nvPicPr>
        <p:blipFill>
          <a:blip r:embed="rId5">
            <a:alphaModFix amt="100000"/>
          </a:blip>
          <a:srcRect/>
          <a:stretch>
            <a:fillRect/>
          </a:stretch>
        </p:blipFill>
        <p:spPr>
          <a:xfrm flipH="1">
            <a:off x="9464427" y="232962"/>
            <a:ext cx="2081702" cy="1456533"/>
          </a:xfrm>
          <a:prstGeom prst="rect">
            <a:avLst/>
          </a:prstGeom>
          <a:noFill/>
          <a:ln>
            <a:noFill/>
          </a:ln>
        </p:spPr>
      </p:pic>
      <p:sp>
        <p:nvSpPr>
          <p:cNvPr id="16" name="标题 1"/>
          <p:cNvSpPr txBox="1"/>
          <p:nvPr/>
        </p:nvSpPr>
        <p:spPr>
          <a:xfrm>
            <a:off x="3864026" y="4292924"/>
            <a:ext cx="7524649" cy="1719306"/>
          </a:xfrm>
          <a:prstGeom prst="rect">
            <a:avLst/>
          </a:prstGeom>
          <a:noFill/>
          <a:ln>
            <a:noFill/>
          </a:ln>
          <a:effectLst/>
        </p:spPr>
        <p:txBody>
          <a:bodyPr vert="horz" wrap="square" lIns="0" tIns="0" rIns="0" bIns="0" rtlCol="0" anchor="ctr"/>
          <a:lstStyle/>
          <a:p>
            <a:pPr algn="ctr">
              <a:lnSpc>
                <a:spcPct val="130000"/>
              </a:lnSpc>
            </a:pPr>
            <a:r>
              <a:rPr kumimoji="1" lang="en-US" altLang="zh-CN" sz="2300">
                <a:ln w="12700">
                  <a:noFill/>
                </a:ln>
                <a:solidFill>
                  <a:srgbClr val="FFFFFF">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Jinggangshan</a:t>
            </a:r>
            <a:r>
              <a:rPr kumimoji="1" lang="zh-CN" altLang="en-US" sz="2300">
                <a:ln w="12700">
                  <a:noFill/>
                </a:ln>
                <a:solidFill>
                  <a:srgbClr val="FFFFFF">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a:t>
            </a:r>
            <a:r>
              <a:rPr kumimoji="1" lang="en-US" altLang="zh-CN" sz="2300">
                <a:ln w="12700">
                  <a:noFill/>
                </a:ln>
                <a:solidFill>
                  <a:srgbClr val="FFFFFF">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The Diverse Coexistence of Revolutionary Heritage, Ecological Protection, and Cultural Inheritance</a:t>
            </a:r>
            <a:endParaRPr kumimoji="1"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99695"/>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5400000">
            <a:off x="4045649" y="4822636"/>
            <a:ext cx="3779081" cy="254315"/>
          </a:xfrm>
          <a:prstGeom prst="trapezoid">
            <a:avLst>
              <a:gd name="adj" fmla="val 196907"/>
            </a:avLst>
          </a:prstGeom>
          <a:gradFill>
            <a:gsLst>
              <a:gs pos="0">
                <a:schemeClr val="accent1">
                  <a:alpha val="0"/>
                </a:schemeClr>
              </a:gs>
              <a:gs pos="100000">
                <a:schemeClr val="accent1">
                  <a:alpha val="28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1631679" y="404726"/>
            <a:ext cx="9034053" cy="1333900"/>
          </a:xfrm>
          <a:prstGeom prst="rect">
            <a:avLst/>
          </a:prstGeom>
          <a:noFill/>
          <a:ln>
            <a:noFill/>
          </a:ln>
        </p:spPr>
        <p:txBody>
          <a:bodyPr vert="horz" wrap="square" lIns="0" tIns="0" rIns="0" bIns="0" rtlCol="0" anchor="b"/>
          <a:lstStyle/>
          <a:p>
            <a:pPr algn="ctr">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Policy Support and Technological Innovation</a:t>
            </a:r>
            <a:endParaRPr kumimoji="1" lang="zh-CN" altLang="en-US"/>
          </a:p>
        </p:txBody>
      </p:sp>
      <p:sp>
        <p:nvSpPr>
          <p:cNvPr id="5" name="标题 1"/>
          <p:cNvSpPr txBox="1"/>
          <p:nvPr/>
        </p:nvSpPr>
        <p:spPr>
          <a:xfrm>
            <a:off x="1199672" y="2220396"/>
            <a:ext cx="3344231" cy="3838520"/>
          </a:xfrm>
          <a:prstGeom prst="roundRect">
            <a:avLst>
              <a:gd name="adj" fmla="val 2882"/>
            </a:avLst>
          </a:prstGeom>
          <a:solidFill>
            <a:srgbClr val="FFFFFF">
              <a:alpha val="100000"/>
            </a:srgbClr>
          </a:solidFill>
          <a:ln w="12700" cap="flat">
            <a:noFill/>
            <a:miter/>
          </a:ln>
          <a:effectLst>
            <a:outerShdw blurRad="127000" algn="ctr" rotWithShape="0">
              <a:schemeClr val="accent1">
                <a:alpha val="15000"/>
              </a:schemeClr>
            </a:outerShdw>
          </a:effectLst>
        </p:spPr>
        <p:txBody>
          <a:bodyPr vert="horz" wrap="square" lIns="91440" tIns="45720" rIns="91440" bIns="45720" rtlCol="0" anchor="ctr"/>
          <a:lstStyle/>
          <a:p>
            <a:pPr algn="l">
              <a:lnSpc>
                <a:spcPct val="100000"/>
              </a:lnSpc>
            </a:pPr>
            <a:endParaRPr kumimoji="1" lang="zh-CN" altLang="en-US"/>
          </a:p>
        </p:txBody>
      </p:sp>
      <p:sp>
        <p:nvSpPr>
          <p:cNvPr id="6" name="标题 1"/>
          <p:cNvSpPr txBox="1"/>
          <p:nvPr/>
        </p:nvSpPr>
        <p:spPr>
          <a:xfrm>
            <a:off x="1343660" y="2277110"/>
            <a:ext cx="2835275" cy="2803525"/>
          </a:xfrm>
          <a:prstGeom prst="rect">
            <a:avLst/>
          </a:prstGeom>
          <a:noFill/>
          <a:ln>
            <a:noFill/>
          </a:ln>
        </p:spPr>
        <p:txBody>
          <a:bodyPr vert="horz" wrap="square" lIns="0" tIns="0" rIns="0" bIns="0" rtlCol="0" anchor="t"/>
          <a:lstStyle/>
          <a:p>
            <a:pPr algn="just">
              <a:lnSpc>
                <a:spcPct val="150000"/>
              </a:lnSpc>
            </a:pPr>
            <a:r>
              <a:rPr kumimoji="1" lang="en-US" altLang="zh-CN" sz="13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The government has introduced a series of ecological protection policies, increased financial investment in the protected area, and strengthened supervision to provide strong support for ecological protection work. The protected area has also actively introduced advanced ecological monitoring technologies and equipment to monitor ecological environment changes in real- time and provide data support for scientific decision- making</a:t>
            </a:r>
            <a:r>
              <a:rPr kumimoji="1" lang="en-US" altLang="zh-CN" sz="112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a:t>
            </a:r>
            <a:endParaRPr kumimoji="1" lang="zh-CN" altLang="en-US"/>
          </a:p>
        </p:txBody>
      </p:sp>
      <p:sp>
        <p:nvSpPr>
          <p:cNvPr id="7" name="标题 1"/>
          <p:cNvSpPr txBox="1"/>
          <p:nvPr/>
        </p:nvSpPr>
        <p:spPr>
          <a:xfrm>
            <a:off x="7320281" y="2220345"/>
            <a:ext cx="3344231" cy="3838520"/>
          </a:xfrm>
          <a:prstGeom prst="roundRect">
            <a:avLst>
              <a:gd name="adj" fmla="val 2882"/>
            </a:avLst>
          </a:prstGeom>
          <a:solidFill>
            <a:srgbClr val="FFFFFF">
              <a:alpha val="100000"/>
            </a:srgbClr>
          </a:solidFill>
          <a:ln w="12700" cap="flat">
            <a:noFill/>
            <a:miter/>
          </a:ln>
          <a:effectLst>
            <a:outerShdw blurRad="127000" algn="ctr" rotWithShape="0">
              <a:schemeClr val="accent1">
                <a:alpha val="15000"/>
              </a:schemeClr>
            </a:outerShdw>
          </a:effectLst>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a:off x="7536081" y="2565331"/>
            <a:ext cx="2922792" cy="2838127"/>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In terms of ecological restoration, various measures such as afforestation and soil and water conservation have been taken to effectively improve the quality of the ecological environment, enhance the stability and service functions of the ecosystem, and lay a solid foundation for sustainable development.</a:t>
            </a:r>
            <a:endParaRPr kumimoji="1" lang="zh-CN" altLang="en-US"/>
          </a:p>
        </p:txBody>
      </p:sp>
      <p:sp>
        <p:nvSpPr>
          <p:cNvPr id="9" name="标题 1"/>
          <p:cNvSpPr txBox="1"/>
          <p:nvPr/>
        </p:nvSpPr>
        <p:spPr>
          <a:xfrm rot="5400000">
            <a:off x="7677849" y="4949636"/>
            <a:ext cx="3779081" cy="254315"/>
          </a:xfrm>
          <a:prstGeom prst="trapezoid">
            <a:avLst>
              <a:gd name="adj" fmla="val 196907"/>
            </a:avLst>
          </a:prstGeom>
          <a:gradFill>
            <a:gsLst>
              <a:gs pos="0">
                <a:schemeClr val="accent1">
                  <a:alpha val="0"/>
                </a:schemeClr>
              </a:gs>
              <a:gs pos="100000">
                <a:schemeClr val="accent1">
                  <a:alpha val="28000"/>
                </a:schemeClr>
              </a:gs>
            </a:gsLst>
            <a:lin ang="5400000" scaled="0"/>
          </a:gradFill>
          <a:ln w="1270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0" y="6059351"/>
            <a:ext cx="12192000" cy="798649"/>
          </a:xfrm>
          <a:custGeom>
            <a:avLst/>
            <a:gdLst>
              <a:gd name="connsiteX0" fmla="*/ 0 w 12192000"/>
              <a:gd name="connsiteY0" fmla="*/ 0 h 798649"/>
              <a:gd name="connsiteX1" fmla="*/ 216556 w 12192000"/>
              <a:gd name="connsiteY1" fmla="*/ 47896 h 798649"/>
              <a:gd name="connsiteX2" fmla="*/ 6096001 w 12192000"/>
              <a:gd name="connsiteY2" fmla="*/ 606458 h 798649"/>
              <a:gd name="connsiteX3" fmla="*/ 11975446 w 12192000"/>
              <a:gd name="connsiteY3" fmla="*/ 47896 h 798649"/>
              <a:gd name="connsiteX4" fmla="*/ 12192000 w 12192000"/>
              <a:gd name="connsiteY4" fmla="*/ 1 h 798649"/>
              <a:gd name="connsiteX5" fmla="*/ 12192000 w 12192000"/>
              <a:gd name="connsiteY5" fmla="*/ 798649 h 798649"/>
              <a:gd name="connsiteX6" fmla="*/ 0 w 12192000"/>
              <a:gd name="connsiteY6" fmla="*/ 798649 h 798649"/>
            </a:gdLst>
            <a:ahLst/>
            <a:cxnLst/>
            <a:rect l="l" t="t" r="r" b="b"/>
            <a:pathLst>
              <a:path w="12192000" h="798649">
                <a:moveTo>
                  <a:pt x="0" y="0"/>
                </a:moveTo>
                <a:lnTo>
                  <a:pt x="216556" y="47896"/>
                </a:lnTo>
                <a:cubicBezTo>
                  <a:pt x="1894877" y="400543"/>
                  <a:pt x="3918122" y="606458"/>
                  <a:pt x="6096001" y="606458"/>
                </a:cubicBezTo>
                <a:cubicBezTo>
                  <a:pt x="8273880" y="606458"/>
                  <a:pt x="10297125" y="400543"/>
                  <a:pt x="11975446" y="47896"/>
                </a:cubicBezTo>
                <a:lnTo>
                  <a:pt x="12192000" y="1"/>
                </a:lnTo>
                <a:lnTo>
                  <a:pt x="12192000" y="798649"/>
                </a:lnTo>
                <a:lnTo>
                  <a:pt x="0" y="798649"/>
                </a:lnTo>
                <a:close/>
              </a:path>
            </a:pathLst>
          </a:custGeom>
          <a:solidFill>
            <a:schemeClr val="accent1">
              <a:alpha val="88000"/>
            </a:schemeClr>
          </a:solidFill>
          <a:ln w="12700" cap="flat">
            <a:noFill/>
            <a:miter/>
          </a:ln>
          <a:effectLst>
            <a:outerShdw blurRad="406400" dist="38100" dir="2700000" algn="tl" rotWithShape="0">
              <a:schemeClr val="accent1">
                <a:lumMod val="50000"/>
                <a:alpha val="40000"/>
              </a:schemeClr>
            </a:outerShdw>
          </a:effectLst>
        </p:spPr>
        <p:txBody>
          <a:bodyPr vert="horz" wrap="square" lIns="91440" tIns="45720" rIns="91440" bIns="45720" rtlCol="0" anchor="ctr"/>
          <a:lstStyle/>
          <a:p>
            <a:pPr algn="ctr">
              <a:lnSpc>
                <a:spcPct val="100000"/>
              </a:lnSpc>
            </a:pPr>
            <a:endParaRPr kumimoji="1" lang="zh-CN" altLang="en-US"/>
          </a:p>
        </p:txBody>
      </p:sp>
      <p:sp>
        <p:nvSpPr>
          <p:cNvPr id="11"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765">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Sustainable Development Strategies for Ecological Protection</a:t>
            </a:r>
            <a:endParaRPr kumimoji="1" lang="zh-CN" altLang="en-US"/>
          </a:p>
        </p:txBody>
      </p:sp>
      <p:sp>
        <p:nvSpPr>
          <p:cNvPr id="12"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C:/Users/lemon/Desktop/R井冈山.jpgR井冈山"/>
          <p:cNvPicPr>
            <a:picLocks noChangeAspect="1"/>
          </p:cNvPicPr>
          <p:nvPr/>
        </p:nvPicPr>
        <p:blipFill>
          <a:blip r:embed="rId1">
            <a:alphaModFix amt="100000"/>
          </a:blip>
          <a:srcRect t="10430" b="10430"/>
          <a:stretch>
            <a:fillRect/>
          </a:stretch>
        </p:blipFill>
        <p:spPr>
          <a:xfrm>
            <a:off x="0" y="-1"/>
            <a:ext cx="12192000" cy="6858000"/>
          </a:xfrm>
          <a:prstGeom prst="rect">
            <a:avLst/>
          </a:prstGeom>
          <a:noFill/>
          <a:ln>
            <a:noFill/>
          </a:ln>
        </p:spPr>
      </p:pic>
      <p:sp>
        <p:nvSpPr>
          <p:cNvPr id="4" name="标题 1"/>
          <p:cNvSpPr txBox="1"/>
          <p:nvPr/>
        </p:nvSpPr>
        <p:spPr>
          <a:xfrm>
            <a:off x="11104172" y="6365020"/>
            <a:ext cx="165666" cy="165891"/>
          </a:xfrm>
          <a:prstGeom prst="ellipse">
            <a:avLst/>
          </a:prstGeom>
          <a:gradFill>
            <a:gsLst>
              <a:gs pos="0">
                <a:schemeClr val="accent2">
                  <a:lumMod val="20000"/>
                  <a:lumOff val="80000"/>
                </a:schemeClr>
              </a:gs>
              <a:gs pos="100000">
                <a:schemeClr val="accent2"/>
              </a:gs>
            </a:gsLst>
            <a:lin ang="2700000" scaled="0"/>
          </a:gradFill>
          <a:ln w="11430" cap="sq">
            <a:gradFill>
              <a:gsLst>
                <a:gs pos="0">
                  <a:schemeClr val="bg1"/>
                </a:gs>
                <a:gs pos="100000">
                  <a:schemeClr val="accent3"/>
                </a:gs>
              </a:gsLst>
              <a:lin ang="5400000" scaled="0"/>
            </a:gradFill>
            <a:miter/>
          </a:ln>
          <a:effectLst>
            <a:outerShdw blurRad="182880" dist="102870" dir="2700001" algn="tl" rotWithShape="0">
              <a:schemeClr val="accent2">
                <a:alpha val="30000"/>
              </a:schemeClr>
            </a:outerShdw>
          </a:effectLst>
        </p:spPr>
        <p:txBody>
          <a:bodyPr vert="horz" wrap="square" lIns="82296" tIns="41148" rIns="82296" bIns="41148" rtlCol="0" anchor="ctr"/>
          <a:lstStyle/>
          <a:p>
            <a:pPr algn="ctr">
              <a:lnSpc>
                <a:spcPct val="110000"/>
              </a:lnSpc>
            </a:pPr>
            <a:endParaRPr kumimoji="1" lang="zh-CN" altLang="en-US"/>
          </a:p>
        </p:txBody>
      </p:sp>
      <p:sp>
        <p:nvSpPr>
          <p:cNvPr id="5" name="标题 1"/>
          <p:cNvSpPr txBox="1"/>
          <p:nvPr/>
        </p:nvSpPr>
        <p:spPr>
          <a:xfrm>
            <a:off x="11353234" y="6365020"/>
            <a:ext cx="165666" cy="165891"/>
          </a:xfrm>
          <a:prstGeom prst="ellipse">
            <a:avLst/>
          </a:prstGeom>
          <a:noFill/>
          <a:ln w="1905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2">
            <a:alphaModFix amt="100000"/>
          </a:blip>
          <a:srcRect/>
          <a:stretch>
            <a:fillRect/>
          </a:stretch>
        </p:blipFill>
        <p:spPr>
          <a:xfrm flipH="1">
            <a:off x="617051" y="996042"/>
            <a:ext cx="2351271" cy="1645146"/>
          </a:xfrm>
          <a:prstGeom prst="rect">
            <a:avLst/>
          </a:prstGeom>
          <a:noFill/>
          <a:ln>
            <a:noFill/>
          </a:ln>
        </p:spPr>
      </p:pic>
      <p:sp>
        <p:nvSpPr>
          <p:cNvPr id="8" name="标题 1"/>
          <p:cNvSpPr txBox="1"/>
          <p:nvPr/>
        </p:nvSpPr>
        <p:spPr>
          <a:xfrm>
            <a:off x="4296020" y="3671158"/>
            <a:ext cx="7586307" cy="1746746"/>
          </a:xfrm>
          <a:prstGeom prst="rect">
            <a:avLst/>
          </a:prstGeom>
          <a:noFill/>
          <a:ln>
            <a:noFill/>
          </a:ln>
          <a:effectLst/>
        </p:spPr>
        <p:txBody>
          <a:bodyPr vert="horz" wrap="square" lIns="0" tIns="0" rIns="0" bIns="0" rtlCol="0" anchor="t">
            <a:scene3d>
              <a:camera prst="orthographicFront"/>
              <a:lightRig rig="threePt" dir="t"/>
            </a:scene3d>
          </a:bodyPr>
          <a:lstStyle/>
          <a:p>
            <a:pPr algn="ctr">
              <a:lnSpc>
                <a:spcPct val="130000"/>
              </a:lnSpc>
            </a:pPr>
            <a:r>
              <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rPr>
              <a:t>The Interweaving of Hakka Culture and Red Memory</a:t>
            </a:r>
            <a:endPar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endParaRPr>
          </a:p>
        </p:txBody>
      </p:sp>
      <p:sp>
        <p:nvSpPr>
          <p:cNvPr id="9" name="标题 1"/>
          <p:cNvSpPr txBox="1"/>
          <p:nvPr/>
        </p:nvSpPr>
        <p:spPr>
          <a:xfrm>
            <a:off x="8272776" y="908685"/>
            <a:ext cx="2594436" cy="2561802"/>
          </a:xfrm>
          <a:prstGeom prst="rect">
            <a:avLst/>
          </a:prstGeom>
          <a:noFill/>
          <a:ln>
            <a:noFill/>
          </a:ln>
        </p:spPr>
        <p:txBody>
          <a:bodyPr vert="horz" wrap="square" lIns="0" tIns="0" rIns="0" bIns="0" rtlCol="0" anchor="b"/>
          <a:lstStyle/>
          <a:p>
            <a:pPr algn="ctr">
              <a:lnSpc>
                <a:spcPct val="110000"/>
              </a:lnSpc>
            </a:pPr>
            <a:r>
              <a:rPr kumimoji="1" lang="en-US" altLang="zh-CN" sz="9600">
                <a:ln w="12700">
                  <a:noFill/>
                </a:ln>
                <a:solidFill>
                  <a:srgbClr val="FEE9C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03</a:t>
            </a:r>
            <a:endParaRPr kumimoji="1" lang="zh-CN" altLang="en-US"/>
          </a:p>
        </p:txBody>
      </p:sp>
      <p:grpSp>
        <p:nvGrpSpPr>
          <p:cNvPr id="10" name="组合 9"/>
          <p:cNvGrpSpPr/>
          <p:nvPr/>
        </p:nvGrpSpPr>
        <p:grpSpPr>
          <a:xfrm>
            <a:off x="898784" y="4385383"/>
            <a:ext cx="7762809" cy="317783"/>
            <a:chOff x="898784" y="4385383"/>
            <a:chExt cx="7762809" cy="317783"/>
          </a:xfrm>
        </p:grpSpPr>
        <p:sp>
          <p:nvSpPr>
            <p:cNvPr id="11" name="标题 1"/>
            <p:cNvSpPr txBox="1"/>
            <p:nvPr/>
          </p:nvSpPr>
          <p:spPr>
            <a:xfrm>
              <a:off x="4133128" y="4385383"/>
              <a:ext cx="1294120" cy="317783"/>
            </a:xfrm>
            <a:custGeom>
              <a:avLst/>
              <a:gdLst>
                <a:gd name="connsiteX0" fmla="*/ 1181856 w 1294120"/>
                <a:gd name="connsiteY0" fmla="*/ 46627 h 317783"/>
                <a:gd name="connsiteX1" fmla="*/ 1208357 w 1294120"/>
                <a:gd name="connsiteY1" fmla="*/ 132390 h 317783"/>
                <a:gd name="connsiteX2" fmla="*/ 1294120 w 1294120"/>
                <a:gd name="connsiteY2" fmla="*/ 132389 h 317783"/>
                <a:gd name="connsiteX3" fmla="*/ 1224736 w 1294120"/>
                <a:gd name="connsiteY3" fmla="*/ 185393 h 317783"/>
                <a:gd name="connsiteX4" fmla="*/ 1251239 w 1294120"/>
                <a:gd name="connsiteY4" fmla="*/ 271155 h 317783"/>
                <a:gd name="connsiteX5" fmla="*/ 1181856 w 1294120"/>
                <a:gd name="connsiteY5" fmla="*/ 218151 h 317783"/>
                <a:gd name="connsiteX6" fmla="*/ 1112472 w 1294120"/>
                <a:gd name="connsiteY6" fmla="*/ 271155 h 317783"/>
                <a:gd name="connsiteX7" fmla="*/ 1138975 w 1294120"/>
                <a:gd name="connsiteY7" fmla="*/ 185393 h 317783"/>
                <a:gd name="connsiteX8" fmla="*/ 1069591 w 1294120"/>
                <a:gd name="connsiteY8" fmla="*/ 132389 h 317783"/>
                <a:gd name="connsiteX9" fmla="*/ 1155354 w 1294120"/>
                <a:gd name="connsiteY9" fmla="*/ 132390 h 317783"/>
                <a:gd name="connsiteX10" fmla="*/ 937772 w 1294120"/>
                <a:gd name="connsiteY10" fmla="*/ 46627 h 317783"/>
                <a:gd name="connsiteX11" fmla="*/ 964273 w 1294120"/>
                <a:gd name="connsiteY11" fmla="*/ 132390 h 317783"/>
                <a:gd name="connsiteX12" fmla="*/ 1050036 w 1294120"/>
                <a:gd name="connsiteY12" fmla="*/ 132389 h 317783"/>
                <a:gd name="connsiteX13" fmla="*/ 980652 w 1294120"/>
                <a:gd name="connsiteY13" fmla="*/ 185393 h 317783"/>
                <a:gd name="connsiteX14" fmla="*/ 1007155 w 1294120"/>
                <a:gd name="connsiteY14" fmla="*/ 271155 h 317783"/>
                <a:gd name="connsiteX15" fmla="*/ 937772 w 1294120"/>
                <a:gd name="connsiteY15" fmla="*/ 218151 h 317783"/>
                <a:gd name="connsiteX16" fmla="*/ 868388 w 1294120"/>
                <a:gd name="connsiteY16" fmla="*/ 271155 h 317783"/>
                <a:gd name="connsiteX17" fmla="*/ 894891 w 1294120"/>
                <a:gd name="connsiteY17" fmla="*/ 185393 h 317783"/>
                <a:gd name="connsiteX18" fmla="*/ 825507 w 1294120"/>
                <a:gd name="connsiteY18" fmla="*/ 132389 h 317783"/>
                <a:gd name="connsiteX19" fmla="*/ 911270 w 1294120"/>
                <a:gd name="connsiteY19" fmla="*/ 132390 h 317783"/>
                <a:gd name="connsiteX20" fmla="*/ 356349 w 1294120"/>
                <a:gd name="connsiteY20" fmla="*/ 46627 h 317783"/>
                <a:gd name="connsiteX21" fmla="*/ 382850 w 1294120"/>
                <a:gd name="connsiteY21" fmla="*/ 132390 h 317783"/>
                <a:gd name="connsiteX22" fmla="*/ 468613 w 1294120"/>
                <a:gd name="connsiteY22" fmla="*/ 132389 h 317783"/>
                <a:gd name="connsiteX23" fmla="*/ 399229 w 1294120"/>
                <a:gd name="connsiteY23" fmla="*/ 185393 h 317783"/>
                <a:gd name="connsiteX24" fmla="*/ 425732 w 1294120"/>
                <a:gd name="connsiteY24" fmla="*/ 271155 h 317783"/>
                <a:gd name="connsiteX25" fmla="*/ 356349 w 1294120"/>
                <a:gd name="connsiteY25" fmla="*/ 218151 h 317783"/>
                <a:gd name="connsiteX26" fmla="*/ 286965 w 1294120"/>
                <a:gd name="connsiteY26" fmla="*/ 271155 h 317783"/>
                <a:gd name="connsiteX27" fmla="*/ 313468 w 1294120"/>
                <a:gd name="connsiteY27" fmla="*/ 185393 h 317783"/>
                <a:gd name="connsiteX28" fmla="*/ 244084 w 1294120"/>
                <a:gd name="connsiteY28" fmla="*/ 132389 h 317783"/>
                <a:gd name="connsiteX29" fmla="*/ 329847 w 1294120"/>
                <a:gd name="connsiteY29" fmla="*/ 132390 h 317783"/>
                <a:gd name="connsiteX30" fmla="*/ 112265 w 1294120"/>
                <a:gd name="connsiteY30" fmla="*/ 46627 h 317783"/>
                <a:gd name="connsiteX31" fmla="*/ 138766 w 1294120"/>
                <a:gd name="connsiteY31" fmla="*/ 132390 h 317783"/>
                <a:gd name="connsiteX32" fmla="*/ 224529 w 1294120"/>
                <a:gd name="connsiteY32" fmla="*/ 132389 h 317783"/>
                <a:gd name="connsiteX33" fmla="*/ 155145 w 1294120"/>
                <a:gd name="connsiteY33" fmla="*/ 185393 h 317783"/>
                <a:gd name="connsiteX34" fmla="*/ 181648 w 1294120"/>
                <a:gd name="connsiteY34" fmla="*/ 271155 h 317783"/>
                <a:gd name="connsiteX35" fmla="*/ 112265 w 1294120"/>
                <a:gd name="connsiteY35" fmla="*/ 218151 h 317783"/>
                <a:gd name="connsiteX36" fmla="*/ 42881 w 1294120"/>
                <a:gd name="connsiteY36" fmla="*/ 271155 h 317783"/>
                <a:gd name="connsiteX37" fmla="*/ 69384 w 1294120"/>
                <a:gd name="connsiteY37" fmla="*/ 185393 h 317783"/>
                <a:gd name="connsiteX38" fmla="*/ 0 w 1294120"/>
                <a:gd name="connsiteY38" fmla="*/ 132389 h 317783"/>
                <a:gd name="connsiteX39" fmla="*/ 85763 w 1294120"/>
                <a:gd name="connsiteY39" fmla="*/ 132390 h 317783"/>
                <a:gd name="connsiteX40" fmla="*/ 647060 w 1294120"/>
                <a:gd name="connsiteY40" fmla="*/ 0 h 317783"/>
                <a:gd name="connsiteX41" fmla="*/ 684569 w 1294120"/>
                <a:gd name="connsiteY41" fmla="*/ 121383 h 317783"/>
                <a:gd name="connsiteX42" fmla="*/ 805952 w 1294120"/>
                <a:gd name="connsiteY42" fmla="*/ 121382 h 317783"/>
                <a:gd name="connsiteX43" fmla="*/ 707750 w 1294120"/>
                <a:gd name="connsiteY43" fmla="*/ 196400 h 317783"/>
                <a:gd name="connsiteX44" fmla="*/ 745260 w 1294120"/>
                <a:gd name="connsiteY44" fmla="*/ 317783 h 317783"/>
                <a:gd name="connsiteX45" fmla="*/ 647060 w 1294120"/>
                <a:gd name="connsiteY45" fmla="*/ 242764 h 317783"/>
                <a:gd name="connsiteX46" fmla="*/ 548860 w 1294120"/>
                <a:gd name="connsiteY46" fmla="*/ 317783 h 317783"/>
                <a:gd name="connsiteX47" fmla="*/ 586370 w 1294120"/>
                <a:gd name="connsiteY47" fmla="*/ 196400 h 317783"/>
                <a:gd name="connsiteX48" fmla="*/ 488168 w 1294120"/>
                <a:gd name="connsiteY48" fmla="*/ 121382 h 317783"/>
                <a:gd name="connsiteX49" fmla="*/ 609551 w 1294120"/>
                <a:gd name="connsiteY49" fmla="*/ 121383 h 317783"/>
              </a:gdLst>
              <a:ahLst/>
              <a:cxnLst/>
              <a:rect l="l" t="t" r="r" b="b"/>
              <a:pathLst>
                <a:path w="1294120" h="317783">
                  <a:moveTo>
                    <a:pt x="1181856" y="46627"/>
                  </a:moveTo>
                  <a:lnTo>
                    <a:pt x="1208357" y="132390"/>
                  </a:lnTo>
                  <a:lnTo>
                    <a:pt x="1294120" y="132389"/>
                  </a:lnTo>
                  <a:lnTo>
                    <a:pt x="1224736" y="185393"/>
                  </a:lnTo>
                  <a:lnTo>
                    <a:pt x="1251239" y="271155"/>
                  </a:lnTo>
                  <a:lnTo>
                    <a:pt x="1181856" y="218151"/>
                  </a:lnTo>
                  <a:lnTo>
                    <a:pt x="1112472" y="271155"/>
                  </a:lnTo>
                  <a:lnTo>
                    <a:pt x="1138975" y="185393"/>
                  </a:lnTo>
                  <a:lnTo>
                    <a:pt x="1069591" y="132389"/>
                  </a:lnTo>
                  <a:lnTo>
                    <a:pt x="1155354" y="132390"/>
                  </a:lnTo>
                  <a:close/>
                  <a:moveTo>
                    <a:pt x="937772" y="46627"/>
                  </a:moveTo>
                  <a:lnTo>
                    <a:pt x="964273" y="132390"/>
                  </a:lnTo>
                  <a:lnTo>
                    <a:pt x="1050036" y="132389"/>
                  </a:lnTo>
                  <a:lnTo>
                    <a:pt x="980652" y="185393"/>
                  </a:lnTo>
                  <a:lnTo>
                    <a:pt x="1007155" y="271155"/>
                  </a:lnTo>
                  <a:lnTo>
                    <a:pt x="937772" y="218151"/>
                  </a:lnTo>
                  <a:lnTo>
                    <a:pt x="868388" y="271155"/>
                  </a:lnTo>
                  <a:lnTo>
                    <a:pt x="894891" y="185393"/>
                  </a:lnTo>
                  <a:lnTo>
                    <a:pt x="825507" y="132389"/>
                  </a:lnTo>
                  <a:lnTo>
                    <a:pt x="911270" y="132390"/>
                  </a:lnTo>
                  <a:close/>
                  <a:moveTo>
                    <a:pt x="356349" y="46627"/>
                  </a:moveTo>
                  <a:lnTo>
                    <a:pt x="382850" y="132390"/>
                  </a:lnTo>
                  <a:lnTo>
                    <a:pt x="468613" y="132389"/>
                  </a:lnTo>
                  <a:lnTo>
                    <a:pt x="399229" y="185393"/>
                  </a:lnTo>
                  <a:lnTo>
                    <a:pt x="425732" y="271155"/>
                  </a:lnTo>
                  <a:lnTo>
                    <a:pt x="356349" y="218151"/>
                  </a:lnTo>
                  <a:lnTo>
                    <a:pt x="286965" y="271155"/>
                  </a:lnTo>
                  <a:lnTo>
                    <a:pt x="313468" y="185393"/>
                  </a:lnTo>
                  <a:lnTo>
                    <a:pt x="244084" y="132389"/>
                  </a:lnTo>
                  <a:lnTo>
                    <a:pt x="329847" y="132390"/>
                  </a:lnTo>
                  <a:close/>
                  <a:moveTo>
                    <a:pt x="112265" y="46627"/>
                  </a:moveTo>
                  <a:lnTo>
                    <a:pt x="138766" y="132390"/>
                  </a:lnTo>
                  <a:lnTo>
                    <a:pt x="224529" y="132389"/>
                  </a:lnTo>
                  <a:lnTo>
                    <a:pt x="155145" y="185393"/>
                  </a:lnTo>
                  <a:lnTo>
                    <a:pt x="181648" y="271155"/>
                  </a:lnTo>
                  <a:lnTo>
                    <a:pt x="112265" y="218151"/>
                  </a:lnTo>
                  <a:lnTo>
                    <a:pt x="42881" y="271155"/>
                  </a:lnTo>
                  <a:lnTo>
                    <a:pt x="69384" y="185393"/>
                  </a:lnTo>
                  <a:lnTo>
                    <a:pt x="0" y="132389"/>
                  </a:lnTo>
                  <a:lnTo>
                    <a:pt x="85763" y="132390"/>
                  </a:lnTo>
                  <a:close/>
                  <a:moveTo>
                    <a:pt x="647060" y="0"/>
                  </a:moveTo>
                  <a:lnTo>
                    <a:pt x="684569" y="121383"/>
                  </a:lnTo>
                  <a:lnTo>
                    <a:pt x="805952" y="121382"/>
                  </a:lnTo>
                  <a:lnTo>
                    <a:pt x="707750" y="196400"/>
                  </a:lnTo>
                  <a:lnTo>
                    <a:pt x="745260" y="317783"/>
                  </a:lnTo>
                  <a:lnTo>
                    <a:pt x="647060" y="242764"/>
                  </a:lnTo>
                  <a:lnTo>
                    <a:pt x="548860" y="317783"/>
                  </a:lnTo>
                  <a:lnTo>
                    <a:pt x="586370" y="196400"/>
                  </a:lnTo>
                  <a:lnTo>
                    <a:pt x="488168" y="121382"/>
                  </a:lnTo>
                  <a:lnTo>
                    <a:pt x="609551" y="121383"/>
                  </a:lnTo>
                  <a:close/>
                </a:path>
              </a:pathLst>
            </a:cu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98784"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715727"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图片 13" descr="R-C (3)"/>
          <p:cNvPicPr>
            <a:picLocks noChangeAspect="1"/>
          </p:cNvPicPr>
          <p:nvPr/>
        </p:nvPicPr>
        <p:blipFill>
          <a:blip r:embed="rId1"/>
          <a:stretch>
            <a:fillRect/>
          </a:stretch>
        </p:blipFill>
        <p:spPr>
          <a:xfrm>
            <a:off x="4223385" y="5156835"/>
            <a:ext cx="2674620" cy="1827530"/>
          </a:xfrm>
          <a:prstGeom prst="rect">
            <a:avLst/>
          </a:prstGeom>
        </p:spPr>
      </p:pic>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2"/>
            </p:custDataLst>
          </p:nvPr>
        </p:nvSpPr>
        <p:spPr>
          <a:xfrm>
            <a:off x="670443" y="2508467"/>
            <a:ext cx="5213670" cy="3443337"/>
          </a:xfrm>
          <a:prstGeom prst="roundRect">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3"/>
            </p:custDataLst>
          </p:nvPr>
        </p:nvSpPr>
        <p:spPr>
          <a:xfrm>
            <a:off x="817192" y="2903476"/>
            <a:ext cx="4553543" cy="2611516"/>
          </a:xfrm>
          <a:prstGeom prst="rect">
            <a:avLst/>
          </a:prstGeom>
          <a:noFill/>
          <a:ln>
            <a:noFill/>
          </a:ln>
        </p:spPr>
        <p:txBody>
          <a:bodyPr vert="horz" wrap="square" lIns="91440" tIns="45720" rIns="91440" bIns="45720" rtlCol="0" anchor="t"/>
          <a:lstStyle/>
          <a:p>
            <a:pPr algn="just">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Hakka mountain songs, with their unique melodies and rich lyrics, carry the historical memories and emotional life of the Hakka people and are important carriers of Hakka culture. Bamboo weaving craftsmanship shows the wisdom and creativity of the Hakka people and has been listed as intangible cultural heritage for effective protection and inheritance.</a:t>
            </a:r>
            <a:endParaRPr kumimoji="1" lang="zh-CN" altLang="en-US"/>
          </a:p>
        </p:txBody>
      </p:sp>
      <p:sp>
        <p:nvSpPr>
          <p:cNvPr id="5" name="标题 1"/>
          <p:cNvSpPr txBox="1"/>
          <p:nvPr>
            <p:custDataLst>
              <p:tags r:id="rId4"/>
            </p:custDataLst>
          </p:nvPr>
        </p:nvSpPr>
        <p:spPr>
          <a:xfrm>
            <a:off x="6292577" y="2548288"/>
            <a:ext cx="5213670" cy="3363694"/>
          </a:xfrm>
          <a:prstGeom prst="roundRect">
            <a:avLst/>
          </a:prstGeom>
          <a:solidFill>
            <a:schemeClr val="bg1"/>
          </a:solidFill>
          <a:ln w="12700" cap="sq">
            <a:noFill/>
            <a:miter/>
          </a:ln>
          <a:effectLst>
            <a:outerShdw blurRad="190500" algn="ctr" rotWithShape="0">
              <a:schemeClr val="accent1">
                <a:alpha val="8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5"/>
            </p:custDataLst>
          </p:nvPr>
        </p:nvSpPr>
        <p:spPr>
          <a:xfrm>
            <a:off x="6439326" y="2903476"/>
            <a:ext cx="4553543" cy="2611516"/>
          </a:xfrm>
          <a:prstGeom prst="rect">
            <a:avLst/>
          </a:prstGeom>
          <a:noFill/>
          <a:ln>
            <a:noFill/>
          </a:ln>
        </p:spPr>
        <p:txBody>
          <a:bodyPr vert="horz" wrap="square" lIns="91440" tIns="45720" rIns="91440" bIns="45720" rtlCol="0" anchor="t"/>
          <a:lstStyle/>
          <a:p>
            <a:pPr algn="just">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Red rice and pumpkin soup, as representative foods during the revolutionary period in Jinggangshan, have evolved from a means of survival to a cultural symbol with profound educational significance. Through cultural and creative products, the historical stories and red spirit behind them are conveyed to more people, achieving a sublimation from material to spirit.</a:t>
            </a:r>
            <a:endParaRPr kumimoji="1" lang="zh-CN" altLang="en-US"/>
          </a:p>
        </p:txBody>
      </p:sp>
      <p:sp>
        <p:nvSpPr>
          <p:cNvPr id="7" name="标题 1"/>
          <p:cNvSpPr txBox="1"/>
          <p:nvPr/>
        </p:nvSpPr>
        <p:spPr>
          <a:xfrm>
            <a:off x="0" y="1149097"/>
            <a:ext cx="12192000" cy="717803"/>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a:off x="595316" y="1246316"/>
            <a:ext cx="10923583" cy="513026"/>
          </a:xfrm>
          <a:prstGeom prst="rect">
            <a:avLst/>
          </a:prstGeom>
          <a:noFill/>
          <a:ln>
            <a:noFill/>
          </a:ln>
        </p:spPr>
        <p:txBody>
          <a:bodyPr vert="horz" wrap="square" lIns="91440" tIns="45720" rIns="91440" bIns="45720" rtlCol="0" anchor="ctr"/>
          <a:lstStyle/>
          <a:p>
            <a:pPr algn="l">
              <a:lnSpc>
                <a:spcPct val="15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Inheritance of Intangible Cultural Heritage</a:t>
            </a:r>
            <a:endParaRPr kumimoji="1" lang="zh-CN" altLang="en-US"/>
          </a:p>
        </p:txBody>
      </p:sp>
      <p:sp>
        <p:nvSpPr>
          <p:cNvPr id="9" name="标题 1"/>
          <p:cNvSpPr txBox="1"/>
          <p:nvPr>
            <p:custDataLst>
              <p:tags r:id="rId6"/>
            </p:custDataLst>
          </p:nvPr>
        </p:nvSpPr>
        <p:spPr>
          <a:xfrm rot="18647919">
            <a:off x="610067" y="2569261"/>
            <a:ext cx="250670" cy="250670"/>
          </a:xfrm>
          <a:prstGeom prst="flowChartConnector">
            <a:avLst/>
          </a:prstGeom>
          <a:solidFill>
            <a:schemeClr val="accent1"/>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custDataLst>
              <p:tags r:id="rId7"/>
            </p:custDataLst>
          </p:nvPr>
        </p:nvSpPr>
        <p:spPr>
          <a:xfrm rot="18647919">
            <a:off x="6359328" y="2569261"/>
            <a:ext cx="250670" cy="250670"/>
          </a:xfrm>
          <a:prstGeom prst="flowChartConnector">
            <a:avLst/>
          </a:prstGeom>
          <a:solidFill>
            <a:schemeClr val="accent1"/>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Cultural Stratification Structure</a:t>
            </a:r>
            <a:endParaRPr kumimoji="1" lang="zh-CN" altLang="en-US"/>
          </a:p>
        </p:txBody>
      </p:sp>
      <p:sp>
        <p:nvSpPr>
          <p:cNvPr id="12"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5" name="图片 14" descr="R-C (4)"/>
          <p:cNvPicPr>
            <a:picLocks noChangeAspect="1"/>
          </p:cNvPicPr>
          <p:nvPr/>
        </p:nvPicPr>
        <p:blipFill>
          <a:blip r:embed="rId8"/>
          <a:stretch>
            <a:fillRect/>
          </a:stretch>
        </p:blipFill>
        <p:spPr>
          <a:xfrm>
            <a:off x="8256270" y="404495"/>
            <a:ext cx="3078480" cy="191960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rot="21400083" flipH="1">
            <a:off x="1674234" y="1774704"/>
            <a:ext cx="8640000" cy="3960000"/>
          </a:xfrm>
          <a:prstGeom prst="roundRect">
            <a:avLst>
              <a:gd name="adj" fmla="val 7202"/>
            </a:avLst>
          </a:prstGeom>
          <a:solidFill>
            <a:schemeClr val="accent1"/>
          </a:solidFill>
          <a:ln w="57150" cap="rnd">
            <a:noFill/>
            <a:round/>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flipH="1">
            <a:off x="1674234" y="1774704"/>
            <a:ext cx="8640000" cy="3960000"/>
          </a:xfrm>
          <a:prstGeom prst="roundRect">
            <a:avLst>
              <a:gd name="adj" fmla="val 7202"/>
            </a:avLst>
          </a:prstGeom>
          <a:solidFill>
            <a:schemeClr val="bg1"/>
          </a:solidFill>
          <a:ln w="12700" cap="rnd">
            <a:solidFill>
              <a:schemeClr val="accent1"/>
            </a:solidFill>
            <a:round/>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2339286" y="2416314"/>
            <a:ext cx="7560000" cy="1152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The former dwellings in Ciping have been carefully recreated and arranged to vividly restore the living scenes of the revolutionary period. Visitors feel as if they were in that turbulent era, enhancing their intuitive feelings and emotional identification with revolutionary history.</a:t>
            </a:r>
            <a:endParaRPr kumimoji="1" lang="zh-CN" altLang="en-US"/>
          </a:p>
        </p:txBody>
      </p:sp>
      <p:sp>
        <p:nvSpPr>
          <p:cNvPr id="6" name="标题 1"/>
          <p:cNvSpPr txBox="1"/>
          <p:nvPr/>
        </p:nvSpPr>
        <p:spPr>
          <a:xfrm>
            <a:off x="2089183" y="2495454"/>
            <a:ext cx="126854" cy="131412"/>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accent2"/>
          </a:solidFill>
          <a:ln cap="sq">
            <a:noFill/>
          </a:ln>
        </p:spPr>
        <p:txBody>
          <a:bodyPr vert="horz" wrap="square" lIns="91440" tIns="45720" rIns="91440" bIns="45720" rtlCol="0" anchor="t"/>
          <a:lstStyle/>
          <a:p>
            <a:pPr algn="l">
              <a:lnSpc>
                <a:spcPct val="100000"/>
              </a:lnSpc>
            </a:pPr>
            <a:endParaRPr kumimoji="1" lang="zh-CN" altLang="en-US"/>
          </a:p>
        </p:txBody>
      </p:sp>
      <p:sp>
        <p:nvSpPr>
          <p:cNvPr id="7" name="标题 1"/>
          <p:cNvSpPr txBox="1"/>
          <p:nvPr/>
        </p:nvSpPr>
        <p:spPr>
          <a:xfrm>
            <a:off x="2339286" y="3879549"/>
            <a:ext cx="7560000" cy="115200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Oral history research provides fresh materials for the inheritance of red memory. Local Hakka elders vividly narrate their personal experiences and what they saw and heard during the revolutionary period. These oral materials not only enrich the content of historical research but also provide valuable first- hand materials for later generations to understand and inherit red culture.</a:t>
            </a:r>
            <a:endParaRPr kumimoji="1" lang="zh-CN" altLang="en-US" sz="1400"/>
          </a:p>
        </p:txBody>
      </p:sp>
      <p:sp>
        <p:nvSpPr>
          <p:cNvPr id="8" name="标题 1"/>
          <p:cNvSpPr txBox="1"/>
          <p:nvPr/>
        </p:nvSpPr>
        <p:spPr>
          <a:xfrm>
            <a:off x="2089183" y="3960254"/>
            <a:ext cx="126854" cy="131412"/>
          </a:xfrm>
          <a:custGeom>
            <a:avLst/>
            <a:gdLst>
              <a:gd name="T0" fmla="*/ 7371 w 17675"/>
              <a:gd name="T1" fmla="*/ 1125 h 18310"/>
              <a:gd name="T2" fmla="*/ 5959 w 17675"/>
              <a:gd name="T3" fmla="*/ 593 h 18310"/>
              <a:gd name="T4" fmla="*/ 4735 w 17675"/>
              <a:gd name="T5" fmla="*/ 240 h 18310"/>
              <a:gd name="T6" fmla="*/ 3627 w 17675"/>
              <a:gd name="T7" fmla="*/ 54 h 18310"/>
              <a:gd name="T8" fmla="*/ 2806 w 17675"/>
              <a:gd name="T9" fmla="*/ 7 h 18310"/>
              <a:gd name="T10" fmla="*/ 2454 w 17675"/>
              <a:gd name="T11" fmla="*/ 85 h 18310"/>
              <a:gd name="T12" fmla="*/ 2132 w 17675"/>
              <a:gd name="T13" fmla="*/ 262 h 18310"/>
              <a:gd name="T14" fmla="*/ 1838 w 17675"/>
              <a:gd name="T15" fmla="*/ 533 h 18310"/>
              <a:gd name="T16" fmla="*/ 1454 w 17675"/>
              <a:gd name="T17" fmla="*/ 1111 h 18310"/>
              <a:gd name="T18" fmla="*/ 1261 w 17675"/>
              <a:gd name="T19" fmla="*/ 1545 h 18310"/>
              <a:gd name="T20" fmla="*/ 1008 w 17675"/>
              <a:gd name="T21" fmla="*/ 2315 h 18310"/>
              <a:gd name="T22" fmla="*/ 836 w 17675"/>
              <a:gd name="T23" fmla="*/ 2906 h 18310"/>
              <a:gd name="T24" fmla="*/ 683 w 17675"/>
              <a:gd name="T25" fmla="*/ 3519 h 18310"/>
              <a:gd name="T26" fmla="*/ 506 w 17675"/>
              <a:gd name="T27" fmla="*/ 4330 h 18310"/>
              <a:gd name="T28" fmla="*/ 356 w 17675"/>
              <a:gd name="T29" fmla="*/ 5177 h 18310"/>
              <a:gd name="T30" fmla="*/ 199 w 17675"/>
              <a:gd name="T31" fmla="*/ 6352 h 18310"/>
              <a:gd name="T32" fmla="*/ 65 w 17675"/>
              <a:gd name="T33" fmla="*/ 7805 h 18310"/>
              <a:gd name="T34" fmla="*/ 1 w 17675"/>
              <a:gd name="T35" fmla="*/ 9354 h 18310"/>
              <a:gd name="T36" fmla="*/ 54 w 17675"/>
              <a:gd name="T37" fmla="*/ 10490 h 18310"/>
              <a:gd name="T38" fmla="*/ 149 w 17675"/>
              <a:gd name="T39" fmla="*/ 11811 h 18310"/>
              <a:gd name="T40" fmla="*/ 298 w 17675"/>
              <a:gd name="T41" fmla="*/ 13066 h 18310"/>
              <a:gd name="T42" fmla="*/ 650 w 17675"/>
              <a:gd name="T43" fmla="*/ 14979 h 18310"/>
              <a:gd name="T44" fmla="*/ 991 w 17675"/>
              <a:gd name="T45" fmla="*/ 16266 h 18310"/>
              <a:gd name="T46" fmla="*/ 1332 w 17675"/>
              <a:gd name="T47" fmla="*/ 17156 h 18310"/>
              <a:gd name="T48" fmla="*/ 1598 w 17675"/>
              <a:gd name="T49" fmla="*/ 17614 h 18310"/>
              <a:gd name="T50" fmla="*/ 1917 w 17675"/>
              <a:gd name="T51" fmla="*/ 17970 h 18310"/>
              <a:gd name="T52" fmla="*/ 2349 w 17675"/>
              <a:gd name="T53" fmla="*/ 18232 h 18310"/>
              <a:gd name="T54" fmla="*/ 2745 w 17675"/>
              <a:gd name="T55" fmla="*/ 18309 h 18310"/>
              <a:gd name="T56" fmla="*/ 3384 w 17675"/>
              <a:gd name="T57" fmla="*/ 18287 h 18310"/>
              <a:gd name="T58" fmla="*/ 4157 w 17675"/>
              <a:gd name="T59" fmla="*/ 18192 h 18310"/>
              <a:gd name="T60" fmla="*/ 5006 w 17675"/>
              <a:gd name="T61" fmla="*/ 18009 h 18310"/>
              <a:gd name="T62" fmla="*/ 6483 w 17675"/>
              <a:gd name="T63" fmla="*/ 17544 h 18310"/>
              <a:gd name="T64" fmla="*/ 7200 w 17675"/>
              <a:gd name="T65" fmla="*/ 17277 h 18310"/>
              <a:gd name="T66" fmla="*/ 8295 w 17675"/>
              <a:gd name="T67" fmla="*/ 16841 h 18310"/>
              <a:gd name="T68" fmla="*/ 8872 w 17675"/>
              <a:gd name="T69" fmla="*/ 16605 h 18310"/>
              <a:gd name="T70" fmla="*/ 9346 w 17675"/>
              <a:gd name="T71" fmla="*/ 16391 h 18310"/>
              <a:gd name="T72" fmla="*/ 10057 w 17675"/>
              <a:gd name="T73" fmla="*/ 16048 h 18310"/>
              <a:gd name="T74" fmla="*/ 10903 w 17675"/>
              <a:gd name="T75" fmla="*/ 15584 h 18310"/>
              <a:gd name="T76" fmla="*/ 11867 w 17675"/>
              <a:gd name="T77" fmla="*/ 14997 h 18310"/>
              <a:gd name="T78" fmla="*/ 12590 w 17675"/>
              <a:gd name="T79" fmla="*/ 14528 h 18310"/>
              <a:gd name="T80" fmla="*/ 13212 w 17675"/>
              <a:gd name="T81" fmla="*/ 14088 h 18310"/>
              <a:gd name="T82" fmla="*/ 14481 w 17675"/>
              <a:gd name="T83" fmla="*/ 13112 h 18310"/>
              <a:gd name="T84" fmla="*/ 14802 w 17675"/>
              <a:gd name="T85" fmla="*/ 12854 h 18310"/>
              <a:gd name="T86" fmla="*/ 15451 w 17675"/>
              <a:gd name="T87" fmla="*/ 12291 h 18310"/>
              <a:gd name="T88" fmla="*/ 15927 w 17675"/>
              <a:gd name="T89" fmla="*/ 11853 h 18310"/>
              <a:gd name="T90" fmla="*/ 16443 w 17675"/>
              <a:gd name="T91" fmla="*/ 11335 h 18310"/>
              <a:gd name="T92" fmla="*/ 16856 w 17675"/>
              <a:gd name="T93" fmla="*/ 10896 h 18310"/>
              <a:gd name="T94" fmla="*/ 17295 w 17675"/>
              <a:gd name="T95" fmla="*/ 10296 h 18310"/>
              <a:gd name="T96" fmla="*/ 17543 w 17675"/>
              <a:gd name="T97" fmla="*/ 9805 h 18310"/>
              <a:gd name="T98" fmla="*/ 17675 w 17675"/>
              <a:gd name="T99" fmla="*/ 9283 h 18310"/>
              <a:gd name="T100" fmla="*/ 17609 w 17675"/>
              <a:gd name="T101" fmla="*/ 8895 h 18310"/>
              <a:gd name="T102" fmla="*/ 17328 w 17675"/>
              <a:gd name="T103" fmla="*/ 8254 h 18310"/>
              <a:gd name="T104" fmla="*/ 16958 w 17675"/>
              <a:gd name="T105" fmla="*/ 7727 h 18310"/>
              <a:gd name="T106" fmla="*/ 16207 w 17675"/>
              <a:gd name="T107" fmla="*/ 6899 h 18310"/>
              <a:gd name="T108" fmla="*/ 14144 w 17675"/>
              <a:gd name="T109" fmla="*/ 5052 h 18310"/>
              <a:gd name="T110" fmla="*/ 13172 w 17675"/>
              <a:gd name="T111" fmla="*/ 4299 h 18310"/>
              <a:gd name="T112" fmla="*/ 12177 w 17675"/>
              <a:gd name="T113" fmla="*/ 3589 h 18310"/>
              <a:gd name="T114" fmla="*/ 11125 w 17675"/>
              <a:gd name="T115" fmla="*/ 2920 h 18310"/>
              <a:gd name="T116" fmla="*/ 10015 w 17675"/>
              <a:gd name="T117" fmla="*/ 2305 h 18310"/>
              <a:gd name="T118" fmla="*/ 9091 w 17675"/>
              <a:gd name="T119" fmla="*/ 1855 h 18310"/>
              <a:gd name="T120" fmla="*/ 8300 w 17675"/>
              <a:gd name="T121" fmla="*/ 1511 h 18310"/>
            </a:gdLst>
            <a:ahLst/>
            <a:cxnLst/>
            <a:rect l="0" t="0" r="r" b="b"/>
            <a:pathLst>
              <a:path w="17675" h="18310">
                <a:moveTo>
                  <a:pt x="8078" y="1426"/>
                </a:moveTo>
                <a:lnTo>
                  <a:pt x="8047" y="1409"/>
                </a:lnTo>
                <a:lnTo>
                  <a:pt x="8014" y="1392"/>
                </a:lnTo>
                <a:lnTo>
                  <a:pt x="7978" y="1376"/>
                </a:lnTo>
                <a:lnTo>
                  <a:pt x="7940" y="1360"/>
                </a:lnTo>
                <a:lnTo>
                  <a:pt x="7901" y="1345"/>
                </a:lnTo>
                <a:lnTo>
                  <a:pt x="7862" y="1330"/>
                </a:lnTo>
                <a:lnTo>
                  <a:pt x="7825" y="1315"/>
                </a:lnTo>
                <a:lnTo>
                  <a:pt x="7791" y="1301"/>
                </a:lnTo>
                <a:lnTo>
                  <a:pt x="7583" y="1213"/>
                </a:lnTo>
                <a:lnTo>
                  <a:pt x="7371" y="1125"/>
                </a:lnTo>
                <a:lnTo>
                  <a:pt x="7158" y="1038"/>
                </a:lnTo>
                <a:lnTo>
                  <a:pt x="6943" y="953"/>
                </a:lnTo>
                <a:lnTo>
                  <a:pt x="6836" y="911"/>
                </a:lnTo>
                <a:lnTo>
                  <a:pt x="6727" y="869"/>
                </a:lnTo>
                <a:lnTo>
                  <a:pt x="6618" y="827"/>
                </a:lnTo>
                <a:lnTo>
                  <a:pt x="6508" y="787"/>
                </a:lnTo>
                <a:lnTo>
                  <a:pt x="6400" y="747"/>
                </a:lnTo>
                <a:lnTo>
                  <a:pt x="6290" y="707"/>
                </a:lnTo>
                <a:lnTo>
                  <a:pt x="6180" y="668"/>
                </a:lnTo>
                <a:lnTo>
                  <a:pt x="6070" y="631"/>
                </a:lnTo>
                <a:lnTo>
                  <a:pt x="5959" y="593"/>
                </a:lnTo>
                <a:lnTo>
                  <a:pt x="5848" y="556"/>
                </a:lnTo>
                <a:lnTo>
                  <a:pt x="5737" y="521"/>
                </a:lnTo>
                <a:lnTo>
                  <a:pt x="5626" y="485"/>
                </a:lnTo>
                <a:lnTo>
                  <a:pt x="5515" y="451"/>
                </a:lnTo>
                <a:lnTo>
                  <a:pt x="5404" y="418"/>
                </a:lnTo>
                <a:lnTo>
                  <a:pt x="5292" y="386"/>
                </a:lnTo>
                <a:lnTo>
                  <a:pt x="5181" y="355"/>
                </a:lnTo>
                <a:lnTo>
                  <a:pt x="5069" y="324"/>
                </a:lnTo>
                <a:lnTo>
                  <a:pt x="4958" y="295"/>
                </a:lnTo>
                <a:lnTo>
                  <a:pt x="4846" y="267"/>
                </a:lnTo>
                <a:lnTo>
                  <a:pt x="4735" y="240"/>
                </a:lnTo>
                <a:lnTo>
                  <a:pt x="4623" y="215"/>
                </a:lnTo>
                <a:lnTo>
                  <a:pt x="4511" y="191"/>
                </a:lnTo>
                <a:lnTo>
                  <a:pt x="4400" y="168"/>
                </a:lnTo>
                <a:lnTo>
                  <a:pt x="4287" y="146"/>
                </a:lnTo>
                <a:lnTo>
                  <a:pt x="4234" y="136"/>
                </a:lnTo>
                <a:lnTo>
                  <a:pt x="4162" y="125"/>
                </a:lnTo>
                <a:lnTo>
                  <a:pt x="4075" y="112"/>
                </a:lnTo>
                <a:lnTo>
                  <a:pt x="3975" y="98"/>
                </a:lnTo>
                <a:lnTo>
                  <a:pt x="3865" y="84"/>
                </a:lnTo>
                <a:lnTo>
                  <a:pt x="3749" y="69"/>
                </a:lnTo>
                <a:lnTo>
                  <a:pt x="3627" y="54"/>
                </a:lnTo>
                <a:lnTo>
                  <a:pt x="3504" y="40"/>
                </a:lnTo>
                <a:lnTo>
                  <a:pt x="3381" y="27"/>
                </a:lnTo>
                <a:lnTo>
                  <a:pt x="3262" y="17"/>
                </a:lnTo>
                <a:lnTo>
                  <a:pt x="3148" y="8"/>
                </a:lnTo>
                <a:lnTo>
                  <a:pt x="3043" y="2"/>
                </a:lnTo>
                <a:lnTo>
                  <a:pt x="2994" y="1"/>
                </a:lnTo>
                <a:lnTo>
                  <a:pt x="2949" y="0"/>
                </a:lnTo>
                <a:lnTo>
                  <a:pt x="2908" y="0"/>
                </a:lnTo>
                <a:lnTo>
                  <a:pt x="2869" y="1"/>
                </a:lnTo>
                <a:lnTo>
                  <a:pt x="2834" y="3"/>
                </a:lnTo>
                <a:lnTo>
                  <a:pt x="2806" y="7"/>
                </a:lnTo>
                <a:lnTo>
                  <a:pt x="2780" y="11"/>
                </a:lnTo>
                <a:lnTo>
                  <a:pt x="2761" y="17"/>
                </a:lnTo>
                <a:lnTo>
                  <a:pt x="2724" y="19"/>
                </a:lnTo>
                <a:lnTo>
                  <a:pt x="2689" y="24"/>
                </a:lnTo>
                <a:lnTo>
                  <a:pt x="2655" y="29"/>
                </a:lnTo>
                <a:lnTo>
                  <a:pt x="2620" y="35"/>
                </a:lnTo>
                <a:lnTo>
                  <a:pt x="2586" y="43"/>
                </a:lnTo>
                <a:lnTo>
                  <a:pt x="2552" y="53"/>
                </a:lnTo>
                <a:lnTo>
                  <a:pt x="2518" y="63"/>
                </a:lnTo>
                <a:lnTo>
                  <a:pt x="2486" y="73"/>
                </a:lnTo>
                <a:lnTo>
                  <a:pt x="2454" y="85"/>
                </a:lnTo>
                <a:lnTo>
                  <a:pt x="2423" y="97"/>
                </a:lnTo>
                <a:lnTo>
                  <a:pt x="2393" y="111"/>
                </a:lnTo>
                <a:lnTo>
                  <a:pt x="2363" y="125"/>
                </a:lnTo>
                <a:lnTo>
                  <a:pt x="2333" y="138"/>
                </a:lnTo>
                <a:lnTo>
                  <a:pt x="2306" y="153"/>
                </a:lnTo>
                <a:lnTo>
                  <a:pt x="2278" y="169"/>
                </a:lnTo>
                <a:lnTo>
                  <a:pt x="2252" y="184"/>
                </a:lnTo>
                <a:lnTo>
                  <a:pt x="2218" y="205"/>
                </a:lnTo>
                <a:lnTo>
                  <a:pt x="2187" y="224"/>
                </a:lnTo>
                <a:lnTo>
                  <a:pt x="2158" y="244"/>
                </a:lnTo>
                <a:lnTo>
                  <a:pt x="2132" y="262"/>
                </a:lnTo>
                <a:lnTo>
                  <a:pt x="2108" y="280"/>
                </a:lnTo>
                <a:lnTo>
                  <a:pt x="2086" y="298"/>
                </a:lnTo>
                <a:lnTo>
                  <a:pt x="2065" y="315"/>
                </a:lnTo>
                <a:lnTo>
                  <a:pt x="2046" y="332"/>
                </a:lnTo>
                <a:lnTo>
                  <a:pt x="2007" y="367"/>
                </a:lnTo>
                <a:lnTo>
                  <a:pt x="1968" y="405"/>
                </a:lnTo>
                <a:lnTo>
                  <a:pt x="1927" y="446"/>
                </a:lnTo>
                <a:lnTo>
                  <a:pt x="1878" y="491"/>
                </a:lnTo>
                <a:lnTo>
                  <a:pt x="1866" y="504"/>
                </a:lnTo>
                <a:lnTo>
                  <a:pt x="1853" y="517"/>
                </a:lnTo>
                <a:lnTo>
                  <a:pt x="1838" y="533"/>
                </a:lnTo>
                <a:lnTo>
                  <a:pt x="1823" y="550"/>
                </a:lnTo>
                <a:lnTo>
                  <a:pt x="1790" y="592"/>
                </a:lnTo>
                <a:lnTo>
                  <a:pt x="1754" y="637"/>
                </a:lnTo>
                <a:lnTo>
                  <a:pt x="1717" y="689"/>
                </a:lnTo>
                <a:lnTo>
                  <a:pt x="1679" y="744"/>
                </a:lnTo>
                <a:lnTo>
                  <a:pt x="1639" y="802"/>
                </a:lnTo>
                <a:lnTo>
                  <a:pt x="1600" y="863"/>
                </a:lnTo>
                <a:lnTo>
                  <a:pt x="1561" y="926"/>
                </a:lnTo>
                <a:lnTo>
                  <a:pt x="1524" y="988"/>
                </a:lnTo>
                <a:lnTo>
                  <a:pt x="1488" y="1051"/>
                </a:lnTo>
                <a:lnTo>
                  <a:pt x="1454" y="1111"/>
                </a:lnTo>
                <a:lnTo>
                  <a:pt x="1425" y="1170"/>
                </a:lnTo>
                <a:lnTo>
                  <a:pt x="1398" y="1226"/>
                </a:lnTo>
                <a:lnTo>
                  <a:pt x="1387" y="1252"/>
                </a:lnTo>
                <a:lnTo>
                  <a:pt x="1377" y="1277"/>
                </a:lnTo>
                <a:lnTo>
                  <a:pt x="1367" y="1301"/>
                </a:lnTo>
                <a:lnTo>
                  <a:pt x="1359" y="1323"/>
                </a:lnTo>
                <a:lnTo>
                  <a:pt x="1340" y="1362"/>
                </a:lnTo>
                <a:lnTo>
                  <a:pt x="1320" y="1404"/>
                </a:lnTo>
                <a:lnTo>
                  <a:pt x="1300" y="1449"/>
                </a:lnTo>
                <a:lnTo>
                  <a:pt x="1280" y="1496"/>
                </a:lnTo>
                <a:lnTo>
                  <a:pt x="1261" y="1545"/>
                </a:lnTo>
                <a:lnTo>
                  <a:pt x="1241" y="1596"/>
                </a:lnTo>
                <a:lnTo>
                  <a:pt x="1222" y="1648"/>
                </a:lnTo>
                <a:lnTo>
                  <a:pt x="1204" y="1702"/>
                </a:lnTo>
                <a:lnTo>
                  <a:pt x="1167" y="1808"/>
                </a:lnTo>
                <a:lnTo>
                  <a:pt x="1133" y="1915"/>
                </a:lnTo>
                <a:lnTo>
                  <a:pt x="1101" y="2016"/>
                </a:lnTo>
                <a:lnTo>
                  <a:pt x="1071" y="2110"/>
                </a:lnTo>
                <a:lnTo>
                  <a:pt x="1055" y="2162"/>
                </a:lnTo>
                <a:lnTo>
                  <a:pt x="1039" y="2213"/>
                </a:lnTo>
                <a:lnTo>
                  <a:pt x="1023" y="2264"/>
                </a:lnTo>
                <a:lnTo>
                  <a:pt x="1008" y="2315"/>
                </a:lnTo>
                <a:lnTo>
                  <a:pt x="992" y="2367"/>
                </a:lnTo>
                <a:lnTo>
                  <a:pt x="976" y="2418"/>
                </a:lnTo>
                <a:lnTo>
                  <a:pt x="960" y="2471"/>
                </a:lnTo>
                <a:lnTo>
                  <a:pt x="944" y="2523"/>
                </a:lnTo>
                <a:lnTo>
                  <a:pt x="929" y="2573"/>
                </a:lnTo>
                <a:lnTo>
                  <a:pt x="913" y="2626"/>
                </a:lnTo>
                <a:lnTo>
                  <a:pt x="896" y="2682"/>
                </a:lnTo>
                <a:lnTo>
                  <a:pt x="880" y="2740"/>
                </a:lnTo>
                <a:lnTo>
                  <a:pt x="864" y="2797"/>
                </a:lnTo>
                <a:lnTo>
                  <a:pt x="849" y="2852"/>
                </a:lnTo>
                <a:lnTo>
                  <a:pt x="836" y="2906"/>
                </a:lnTo>
                <a:lnTo>
                  <a:pt x="827" y="2955"/>
                </a:lnTo>
                <a:lnTo>
                  <a:pt x="818" y="2977"/>
                </a:lnTo>
                <a:lnTo>
                  <a:pt x="809" y="3003"/>
                </a:lnTo>
                <a:lnTo>
                  <a:pt x="800" y="3033"/>
                </a:lnTo>
                <a:lnTo>
                  <a:pt x="790" y="3067"/>
                </a:lnTo>
                <a:lnTo>
                  <a:pt x="770" y="3142"/>
                </a:lnTo>
                <a:lnTo>
                  <a:pt x="749" y="3225"/>
                </a:lnTo>
                <a:lnTo>
                  <a:pt x="730" y="3310"/>
                </a:lnTo>
                <a:lnTo>
                  <a:pt x="712" y="3390"/>
                </a:lnTo>
                <a:lnTo>
                  <a:pt x="696" y="3461"/>
                </a:lnTo>
                <a:lnTo>
                  <a:pt x="683" y="3519"/>
                </a:lnTo>
                <a:lnTo>
                  <a:pt x="666" y="3593"/>
                </a:lnTo>
                <a:lnTo>
                  <a:pt x="649" y="3667"/>
                </a:lnTo>
                <a:lnTo>
                  <a:pt x="633" y="3740"/>
                </a:lnTo>
                <a:lnTo>
                  <a:pt x="617" y="3813"/>
                </a:lnTo>
                <a:lnTo>
                  <a:pt x="601" y="3886"/>
                </a:lnTo>
                <a:lnTo>
                  <a:pt x="585" y="3960"/>
                </a:lnTo>
                <a:lnTo>
                  <a:pt x="569" y="4033"/>
                </a:lnTo>
                <a:lnTo>
                  <a:pt x="553" y="4108"/>
                </a:lnTo>
                <a:lnTo>
                  <a:pt x="537" y="4182"/>
                </a:lnTo>
                <a:lnTo>
                  <a:pt x="522" y="4256"/>
                </a:lnTo>
                <a:lnTo>
                  <a:pt x="506" y="4330"/>
                </a:lnTo>
                <a:lnTo>
                  <a:pt x="491" y="4406"/>
                </a:lnTo>
                <a:lnTo>
                  <a:pt x="476" y="4483"/>
                </a:lnTo>
                <a:lnTo>
                  <a:pt x="461" y="4559"/>
                </a:lnTo>
                <a:lnTo>
                  <a:pt x="447" y="4636"/>
                </a:lnTo>
                <a:lnTo>
                  <a:pt x="433" y="4714"/>
                </a:lnTo>
                <a:lnTo>
                  <a:pt x="419" y="4791"/>
                </a:lnTo>
                <a:lnTo>
                  <a:pt x="405" y="4868"/>
                </a:lnTo>
                <a:lnTo>
                  <a:pt x="392" y="4946"/>
                </a:lnTo>
                <a:lnTo>
                  <a:pt x="380" y="5024"/>
                </a:lnTo>
                <a:lnTo>
                  <a:pt x="367" y="5100"/>
                </a:lnTo>
                <a:lnTo>
                  <a:pt x="356" y="5177"/>
                </a:lnTo>
                <a:lnTo>
                  <a:pt x="346" y="5253"/>
                </a:lnTo>
                <a:lnTo>
                  <a:pt x="335" y="5328"/>
                </a:lnTo>
                <a:lnTo>
                  <a:pt x="320" y="5442"/>
                </a:lnTo>
                <a:lnTo>
                  <a:pt x="304" y="5555"/>
                </a:lnTo>
                <a:lnTo>
                  <a:pt x="289" y="5668"/>
                </a:lnTo>
                <a:lnTo>
                  <a:pt x="275" y="5781"/>
                </a:lnTo>
                <a:lnTo>
                  <a:pt x="259" y="5896"/>
                </a:lnTo>
                <a:lnTo>
                  <a:pt x="244" y="6009"/>
                </a:lnTo>
                <a:lnTo>
                  <a:pt x="229" y="6124"/>
                </a:lnTo>
                <a:lnTo>
                  <a:pt x="214" y="6238"/>
                </a:lnTo>
                <a:lnTo>
                  <a:pt x="199" y="6352"/>
                </a:lnTo>
                <a:lnTo>
                  <a:pt x="185" y="6467"/>
                </a:lnTo>
                <a:lnTo>
                  <a:pt x="173" y="6581"/>
                </a:lnTo>
                <a:lnTo>
                  <a:pt x="160" y="6697"/>
                </a:lnTo>
                <a:lnTo>
                  <a:pt x="148" y="6811"/>
                </a:lnTo>
                <a:lnTo>
                  <a:pt x="137" y="6927"/>
                </a:lnTo>
                <a:lnTo>
                  <a:pt x="127" y="7042"/>
                </a:lnTo>
                <a:lnTo>
                  <a:pt x="119" y="7158"/>
                </a:lnTo>
                <a:lnTo>
                  <a:pt x="105" y="7319"/>
                </a:lnTo>
                <a:lnTo>
                  <a:pt x="92" y="7481"/>
                </a:lnTo>
                <a:lnTo>
                  <a:pt x="79" y="7643"/>
                </a:lnTo>
                <a:lnTo>
                  <a:pt x="65" y="7805"/>
                </a:lnTo>
                <a:lnTo>
                  <a:pt x="54" y="7967"/>
                </a:lnTo>
                <a:lnTo>
                  <a:pt x="42" y="8130"/>
                </a:lnTo>
                <a:lnTo>
                  <a:pt x="31" y="8293"/>
                </a:lnTo>
                <a:lnTo>
                  <a:pt x="22" y="8456"/>
                </a:lnTo>
                <a:lnTo>
                  <a:pt x="14" y="8619"/>
                </a:lnTo>
                <a:lnTo>
                  <a:pt x="8" y="8782"/>
                </a:lnTo>
                <a:lnTo>
                  <a:pt x="3" y="8946"/>
                </a:lnTo>
                <a:lnTo>
                  <a:pt x="0" y="9109"/>
                </a:lnTo>
                <a:lnTo>
                  <a:pt x="0" y="9190"/>
                </a:lnTo>
                <a:lnTo>
                  <a:pt x="0" y="9273"/>
                </a:lnTo>
                <a:lnTo>
                  <a:pt x="1" y="9354"/>
                </a:lnTo>
                <a:lnTo>
                  <a:pt x="2" y="9437"/>
                </a:lnTo>
                <a:lnTo>
                  <a:pt x="3" y="9518"/>
                </a:lnTo>
                <a:lnTo>
                  <a:pt x="7" y="9599"/>
                </a:lnTo>
                <a:lnTo>
                  <a:pt x="10" y="9681"/>
                </a:lnTo>
                <a:lnTo>
                  <a:pt x="14" y="9763"/>
                </a:lnTo>
                <a:lnTo>
                  <a:pt x="21" y="9885"/>
                </a:lnTo>
                <a:lnTo>
                  <a:pt x="27" y="10006"/>
                </a:lnTo>
                <a:lnTo>
                  <a:pt x="34" y="10128"/>
                </a:lnTo>
                <a:lnTo>
                  <a:pt x="41" y="10249"/>
                </a:lnTo>
                <a:lnTo>
                  <a:pt x="47" y="10369"/>
                </a:lnTo>
                <a:lnTo>
                  <a:pt x="54" y="10490"/>
                </a:lnTo>
                <a:lnTo>
                  <a:pt x="61" y="10611"/>
                </a:lnTo>
                <a:lnTo>
                  <a:pt x="68" y="10731"/>
                </a:lnTo>
                <a:lnTo>
                  <a:pt x="74" y="10851"/>
                </a:lnTo>
                <a:lnTo>
                  <a:pt x="82" y="10971"/>
                </a:lnTo>
                <a:lnTo>
                  <a:pt x="90" y="11091"/>
                </a:lnTo>
                <a:lnTo>
                  <a:pt x="98" y="11213"/>
                </a:lnTo>
                <a:lnTo>
                  <a:pt x="108" y="11333"/>
                </a:lnTo>
                <a:lnTo>
                  <a:pt x="117" y="11454"/>
                </a:lnTo>
                <a:lnTo>
                  <a:pt x="127" y="11575"/>
                </a:lnTo>
                <a:lnTo>
                  <a:pt x="138" y="11697"/>
                </a:lnTo>
                <a:lnTo>
                  <a:pt x="149" y="11811"/>
                </a:lnTo>
                <a:lnTo>
                  <a:pt x="160" y="11926"/>
                </a:lnTo>
                <a:lnTo>
                  <a:pt x="172" y="12040"/>
                </a:lnTo>
                <a:lnTo>
                  <a:pt x="184" y="12154"/>
                </a:lnTo>
                <a:lnTo>
                  <a:pt x="197" y="12269"/>
                </a:lnTo>
                <a:lnTo>
                  <a:pt x="209" y="12383"/>
                </a:lnTo>
                <a:lnTo>
                  <a:pt x="223" y="12498"/>
                </a:lnTo>
                <a:lnTo>
                  <a:pt x="237" y="12611"/>
                </a:lnTo>
                <a:lnTo>
                  <a:pt x="252" y="12725"/>
                </a:lnTo>
                <a:lnTo>
                  <a:pt x="267" y="12839"/>
                </a:lnTo>
                <a:lnTo>
                  <a:pt x="281" y="12953"/>
                </a:lnTo>
                <a:lnTo>
                  <a:pt x="298" y="13066"/>
                </a:lnTo>
                <a:lnTo>
                  <a:pt x="314" y="13180"/>
                </a:lnTo>
                <a:lnTo>
                  <a:pt x="331" y="13293"/>
                </a:lnTo>
                <a:lnTo>
                  <a:pt x="349" y="13406"/>
                </a:lnTo>
                <a:lnTo>
                  <a:pt x="366" y="13519"/>
                </a:lnTo>
                <a:lnTo>
                  <a:pt x="398" y="13707"/>
                </a:lnTo>
                <a:lnTo>
                  <a:pt x="433" y="13905"/>
                </a:lnTo>
                <a:lnTo>
                  <a:pt x="470" y="14110"/>
                </a:lnTo>
                <a:lnTo>
                  <a:pt x="511" y="14322"/>
                </a:lnTo>
                <a:lnTo>
                  <a:pt x="555" y="14538"/>
                </a:lnTo>
                <a:lnTo>
                  <a:pt x="602" y="14757"/>
                </a:lnTo>
                <a:lnTo>
                  <a:pt x="650" y="14979"/>
                </a:lnTo>
                <a:lnTo>
                  <a:pt x="701" y="15200"/>
                </a:lnTo>
                <a:lnTo>
                  <a:pt x="729" y="15311"/>
                </a:lnTo>
                <a:lnTo>
                  <a:pt x="755" y="15420"/>
                </a:lnTo>
                <a:lnTo>
                  <a:pt x="784" y="15530"/>
                </a:lnTo>
                <a:lnTo>
                  <a:pt x="811" y="15639"/>
                </a:lnTo>
                <a:lnTo>
                  <a:pt x="840" y="15747"/>
                </a:lnTo>
                <a:lnTo>
                  <a:pt x="870" y="15854"/>
                </a:lnTo>
                <a:lnTo>
                  <a:pt x="899" y="15959"/>
                </a:lnTo>
                <a:lnTo>
                  <a:pt x="929" y="16064"/>
                </a:lnTo>
                <a:lnTo>
                  <a:pt x="960" y="16165"/>
                </a:lnTo>
                <a:lnTo>
                  <a:pt x="991" y="16266"/>
                </a:lnTo>
                <a:lnTo>
                  <a:pt x="1022" y="16365"/>
                </a:lnTo>
                <a:lnTo>
                  <a:pt x="1054" y="16461"/>
                </a:lnTo>
                <a:lnTo>
                  <a:pt x="1086" y="16556"/>
                </a:lnTo>
                <a:lnTo>
                  <a:pt x="1119" y="16646"/>
                </a:lnTo>
                <a:lnTo>
                  <a:pt x="1152" y="16735"/>
                </a:lnTo>
                <a:lnTo>
                  <a:pt x="1185" y="16821"/>
                </a:lnTo>
                <a:lnTo>
                  <a:pt x="1225" y="16920"/>
                </a:lnTo>
                <a:lnTo>
                  <a:pt x="1267" y="17017"/>
                </a:lnTo>
                <a:lnTo>
                  <a:pt x="1288" y="17064"/>
                </a:lnTo>
                <a:lnTo>
                  <a:pt x="1310" y="17111"/>
                </a:lnTo>
                <a:lnTo>
                  <a:pt x="1332" y="17156"/>
                </a:lnTo>
                <a:lnTo>
                  <a:pt x="1354" y="17202"/>
                </a:lnTo>
                <a:lnTo>
                  <a:pt x="1377" y="17247"/>
                </a:lnTo>
                <a:lnTo>
                  <a:pt x="1399" y="17290"/>
                </a:lnTo>
                <a:lnTo>
                  <a:pt x="1423" y="17334"/>
                </a:lnTo>
                <a:lnTo>
                  <a:pt x="1447" y="17376"/>
                </a:lnTo>
                <a:lnTo>
                  <a:pt x="1471" y="17417"/>
                </a:lnTo>
                <a:lnTo>
                  <a:pt x="1496" y="17459"/>
                </a:lnTo>
                <a:lnTo>
                  <a:pt x="1521" y="17499"/>
                </a:lnTo>
                <a:lnTo>
                  <a:pt x="1546" y="17538"/>
                </a:lnTo>
                <a:lnTo>
                  <a:pt x="1572" y="17576"/>
                </a:lnTo>
                <a:lnTo>
                  <a:pt x="1598" y="17614"/>
                </a:lnTo>
                <a:lnTo>
                  <a:pt x="1625" y="17651"/>
                </a:lnTo>
                <a:lnTo>
                  <a:pt x="1652" y="17687"/>
                </a:lnTo>
                <a:lnTo>
                  <a:pt x="1680" y="17722"/>
                </a:lnTo>
                <a:lnTo>
                  <a:pt x="1707" y="17756"/>
                </a:lnTo>
                <a:lnTo>
                  <a:pt x="1736" y="17789"/>
                </a:lnTo>
                <a:lnTo>
                  <a:pt x="1764" y="17822"/>
                </a:lnTo>
                <a:lnTo>
                  <a:pt x="1794" y="17853"/>
                </a:lnTo>
                <a:lnTo>
                  <a:pt x="1824" y="17884"/>
                </a:lnTo>
                <a:lnTo>
                  <a:pt x="1854" y="17914"/>
                </a:lnTo>
                <a:lnTo>
                  <a:pt x="1885" y="17943"/>
                </a:lnTo>
                <a:lnTo>
                  <a:pt x="1917" y="17970"/>
                </a:lnTo>
                <a:lnTo>
                  <a:pt x="1947" y="17998"/>
                </a:lnTo>
                <a:lnTo>
                  <a:pt x="1980" y="18023"/>
                </a:lnTo>
                <a:lnTo>
                  <a:pt x="2013" y="18048"/>
                </a:lnTo>
                <a:lnTo>
                  <a:pt x="2052" y="18075"/>
                </a:lnTo>
                <a:lnTo>
                  <a:pt x="2091" y="18102"/>
                </a:lnTo>
                <a:lnTo>
                  <a:pt x="2132" y="18127"/>
                </a:lnTo>
                <a:lnTo>
                  <a:pt x="2173" y="18151"/>
                </a:lnTo>
                <a:lnTo>
                  <a:pt x="2215" y="18174"/>
                </a:lnTo>
                <a:lnTo>
                  <a:pt x="2259" y="18194"/>
                </a:lnTo>
                <a:lnTo>
                  <a:pt x="2303" y="18214"/>
                </a:lnTo>
                <a:lnTo>
                  <a:pt x="2349" y="18232"/>
                </a:lnTo>
                <a:lnTo>
                  <a:pt x="2397" y="18249"/>
                </a:lnTo>
                <a:lnTo>
                  <a:pt x="2446" y="18264"/>
                </a:lnTo>
                <a:lnTo>
                  <a:pt x="2497" y="18277"/>
                </a:lnTo>
                <a:lnTo>
                  <a:pt x="2549" y="18287"/>
                </a:lnTo>
                <a:lnTo>
                  <a:pt x="2576" y="18292"/>
                </a:lnTo>
                <a:lnTo>
                  <a:pt x="2603" y="18296"/>
                </a:lnTo>
                <a:lnTo>
                  <a:pt x="2631" y="18300"/>
                </a:lnTo>
                <a:lnTo>
                  <a:pt x="2658" y="18303"/>
                </a:lnTo>
                <a:lnTo>
                  <a:pt x="2687" y="18305"/>
                </a:lnTo>
                <a:lnTo>
                  <a:pt x="2716" y="18308"/>
                </a:lnTo>
                <a:lnTo>
                  <a:pt x="2745" y="18309"/>
                </a:lnTo>
                <a:lnTo>
                  <a:pt x="2776" y="18309"/>
                </a:lnTo>
                <a:lnTo>
                  <a:pt x="2835" y="18310"/>
                </a:lnTo>
                <a:lnTo>
                  <a:pt x="2896" y="18310"/>
                </a:lnTo>
                <a:lnTo>
                  <a:pt x="2957" y="18309"/>
                </a:lnTo>
                <a:lnTo>
                  <a:pt x="3017" y="18308"/>
                </a:lnTo>
                <a:lnTo>
                  <a:pt x="3079" y="18305"/>
                </a:lnTo>
                <a:lnTo>
                  <a:pt x="3140" y="18303"/>
                </a:lnTo>
                <a:lnTo>
                  <a:pt x="3200" y="18300"/>
                </a:lnTo>
                <a:lnTo>
                  <a:pt x="3262" y="18296"/>
                </a:lnTo>
                <a:lnTo>
                  <a:pt x="3323" y="18292"/>
                </a:lnTo>
                <a:lnTo>
                  <a:pt x="3384" y="18287"/>
                </a:lnTo>
                <a:lnTo>
                  <a:pt x="3444" y="18283"/>
                </a:lnTo>
                <a:lnTo>
                  <a:pt x="3505" y="18277"/>
                </a:lnTo>
                <a:lnTo>
                  <a:pt x="3565" y="18271"/>
                </a:lnTo>
                <a:lnTo>
                  <a:pt x="3625" y="18264"/>
                </a:lnTo>
                <a:lnTo>
                  <a:pt x="3686" y="18257"/>
                </a:lnTo>
                <a:lnTo>
                  <a:pt x="3745" y="18250"/>
                </a:lnTo>
                <a:lnTo>
                  <a:pt x="3829" y="18240"/>
                </a:lnTo>
                <a:lnTo>
                  <a:pt x="3912" y="18230"/>
                </a:lnTo>
                <a:lnTo>
                  <a:pt x="3995" y="18218"/>
                </a:lnTo>
                <a:lnTo>
                  <a:pt x="4076" y="18206"/>
                </a:lnTo>
                <a:lnTo>
                  <a:pt x="4157" y="18192"/>
                </a:lnTo>
                <a:lnTo>
                  <a:pt x="4236" y="18178"/>
                </a:lnTo>
                <a:lnTo>
                  <a:pt x="4316" y="18165"/>
                </a:lnTo>
                <a:lnTo>
                  <a:pt x="4395" y="18150"/>
                </a:lnTo>
                <a:lnTo>
                  <a:pt x="4473" y="18134"/>
                </a:lnTo>
                <a:lnTo>
                  <a:pt x="4549" y="18118"/>
                </a:lnTo>
                <a:lnTo>
                  <a:pt x="4627" y="18101"/>
                </a:lnTo>
                <a:lnTo>
                  <a:pt x="4704" y="18083"/>
                </a:lnTo>
                <a:lnTo>
                  <a:pt x="4779" y="18066"/>
                </a:lnTo>
                <a:lnTo>
                  <a:pt x="4855" y="18048"/>
                </a:lnTo>
                <a:lnTo>
                  <a:pt x="4931" y="18028"/>
                </a:lnTo>
                <a:lnTo>
                  <a:pt x="5006" y="18009"/>
                </a:lnTo>
                <a:lnTo>
                  <a:pt x="5156" y="17969"/>
                </a:lnTo>
                <a:lnTo>
                  <a:pt x="5305" y="17927"/>
                </a:lnTo>
                <a:lnTo>
                  <a:pt x="5455" y="17882"/>
                </a:lnTo>
                <a:lnTo>
                  <a:pt x="5603" y="17836"/>
                </a:lnTo>
                <a:lnTo>
                  <a:pt x="5753" y="17789"/>
                </a:lnTo>
                <a:lnTo>
                  <a:pt x="5904" y="17741"/>
                </a:lnTo>
                <a:lnTo>
                  <a:pt x="6056" y="17691"/>
                </a:lnTo>
                <a:lnTo>
                  <a:pt x="6211" y="17639"/>
                </a:lnTo>
                <a:lnTo>
                  <a:pt x="6273" y="17619"/>
                </a:lnTo>
                <a:lnTo>
                  <a:pt x="6368" y="17586"/>
                </a:lnTo>
                <a:lnTo>
                  <a:pt x="6483" y="17544"/>
                </a:lnTo>
                <a:lnTo>
                  <a:pt x="6608" y="17501"/>
                </a:lnTo>
                <a:lnTo>
                  <a:pt x="6729" y="17456"/>
                </a:lnTo>
                <a:lnTo>
                  <a:pt x="6837" y="17415"/>
                </a:lnTo>
                <a:lnTo>
                  <a:pt x="6881" y="17398"/>
                </a:lnTo>
                <a:lnTo>
                  <a:pt x="6917" y="17382"/>
                </a:lnTo>
                <a:lnTo>
                  <a:pt x="6943" y="17369"/>
                </a:lnTo>
                <a:lnTo>
                  <a:pt x="6959" y="17361"/>
                </a:lnTo>
                <a:lnTo>
                  <a:pt x="6994" y="17351"/>
                </a:lnTo>
                <a:lnTo>
                  <a:pt x="7046" y="17333"/>
                </a:lnTo>
                <a:lnTo>
                  <a:pt x="7116" y="17308"/>
                </a:lnTo>
                <a:lnTo>
                  <a:pt x="7200" y="17277"/>
                </a:lnTo>
                <a:lnTo>
                  <a:pt x="7294" y="17240"/>
                </a:lnTo>
                <a:lnTo>
                  <a:pt x="7397" y="17200"/>
                </a:lnTo>
                <a:lnTo>
                  <a:pt x="7507" y="17156"/>
                </a:lnTo>
                <a:lnTo>
                  <a:pt x="7621" y="17112"/>
                </a:lnTo>
                <a:lnTo>
                  <a:pt x="7734" y="17066"/>
                </a:lnTo>
                <a:lnTo>
                  <a:pt x="7846" y="17021"/>
                </a:lnTo>
                <a:lnTo>
                  <a:pt x="7955" y="16977"/>
                </a:lnTo>
                <a:lnTo>
                  <a:pt x="8057" y="16937"/>
                </a:lnTo>
                <a:lnTo>
                  <a:pt x="8148" y="16899"/>
                </a:lnTo>
                <a:lnTo>
                  <a:pt x="8228" y="16867"/>
                </a:lnTo>
                <a:lnTo>
                  <a:pt x="8295" y="16841"/>
                </a:lnTo>
                <a:lnTo>
                  <a:pt x="8344" y="16821"/>
                </a:lnTo>
                <a:lnTo>
                  <a:pt x="8396" y="16799"/>
                </a:lnTo>
                <a:lnTo>
                  <a:pt x="8454" y="16778"/>
                </a:lnTo>
                <a:lnTo>
                  <a:pt x="8513" y="16755"/>
                </a:lnTo>
                <a:lnTo>
                  <a:pt x="8574" y="16731"/>
                </a:lnTo>
                <a:lnTo>
                  <a:pt x="8633" y="16707"/>
                </a:lnTo>
                <a:lnTo>
                  <a:pt x="8690" y="16682"/>
                </a:lnTo>
                <a:lnTo>
                  <a:pt x="8744" y="16658"/>
                </a:lnTo>
                <a:lnTo>
                  <a:pt x="8792" y="16633"/>
                </a:lnTo>
                <a:lnTo>
                  <a:pt x="8829" y="16621"/>
                </a:lnTo>
                <a:lnTo>
                  <a:pt x="8872" y="16605"/>
                </a:lnTo>
                <a:lnTo>
                  <a:pt x="8918" y="16587"/>
                </a:lnTo>
                <a:lnTo>
                  <a:pt x="8965" y="16565"/>
                </a:lnTo>
                <a:lnTo>
                  <a:pt x="9013" y="16543"/>
                </a:lnTo>
                <a:lnTo>
                  <a:pt x="9059" y="16522"/>
                </a:lnTo>
                <a:lnTo>
                  <a:pt x="9100" y="16502"/>
                </a:lnTo>
                <a:lnTo>
                  <a:pt x="9137" y="16485"/>
                </a:lnTo>
                <a:lnTo>
                  <a:pt x="9178" y="16465"/>
                </a:lnTo>
                <a:lnTo>
                  <a:pt x="9220" y="16447"/>
                </a:lnTo>
                <a:lnTo>
                  <a:pt x="9263" y="16429"/>
                </a:lnTo>
                <a:lnTo>
                  <a:pt x="9304" y="16409"/>
                </a:lnTo>
                <a:lnTo>
                  <a:pt x="9346" y="16391"/>
                </a:lnTo>
                <a:lnTo>
                  <a:pt x="9388" y="16371"/>
                </a:lnTo>
                <a:lnTo>
                  <a:pt x="9430" y="16352"/>
                </a:lnTo>
                <a:lnTo>
                  <a:pt x="9471" y="16331"/>
                </a:lnTo>
                <a:lnTo>
                  <a:pt x="9550" y="16292"/>
                </a:lnTo>
                <a:lnTo>
                  <a:pt x="9633" y="16254"/>
                </a:lnTo>
                <a:lnTo>
                  <a:pt x="9720" y="16214"/>
                </a:lnTo>
                <a:lnTo>
                  <a:pt x="9807" y="16173"/>
                </a:lnTo>
                <a:lnTo>
                  <a:pt x="9894" y="16132"/>
                </a:lnTo>
                <a:lnTo>
                  <a:pt x="9978" y="16091"/>
                </a:lnTo>
                <a:lnTo>
                  <a:pt x="10018" y="16069"/>
                </a:lnTo>
                <a:lnTo>
                  <a:pt x="10057" y="16048"/>
                </a:lnTo>
                <a:lnTo>
                  <a:pt x="10093" y="16026"/>
                </a:lnTo>
                <a:lnTo>
                  <a:pt x="10129" y="16004"/>
                </a:lnTo>
                <a:lnTo>
                  <a:pt x="10153" y="15994"/>
                </a:lnTo>
                <a:lnTo>
                  <a:pt x="10184" y="15979"/>
                </a:lnTo>
                <a:lnTo>
                  <a:pt x="10220" y="15962"/>
                </a:lnTo>
                <a:lnTo>
                  <a:pt x="10263" y="15939"/>
                </a:lnTo>
                <a:lnTo>
                  <a:pt x="10363" y="15886"/>
                </a:lnTo>
                <a:lnTo>
                  <a:pt x="10482" y="15821"/>
                </a:lnTo>
                <a:lnTo>
                  <a:pt x="10614" y="15748"/>
                </a:lnTo>
                <a:lnTo>
                  <a:pt x="10756" y="15669"/>
                </a:lnTo>
                <a:lnTo>
                  <a:pt x="10903" y="15584"/>
                </a:lnTo>
                <a:lnTo>
                  <a:pt x="11053" y="15498"/>
                </a:lnTo>
                <a:lnTo>
                  <a:pt x="11202" y="15411"/>
                </a:lnTo>
                <a:lnTo>
                  <a:pt x="11344" y="15328"/>
                </a:lnTo>
                <a:lnTo>
                  <a:pt x="11477" y="15249"/>
                </a:lnTo>
                <a:lnTo>
                  <a:pt x="11597" y="15176"/>
                </a:lnTo>
                <a:lnTo>
                  <a:pt x="11700" y="15111"/>
                </a:lnTo>
                <a:lnTo>
                  <a:pt x="11781" y="15060"/>
                </a:lnTo>
                <a:lnTo>
                  <a:pt x="11813" y="15038"/>
                </a:lnTo>
                <a:lnTo>
                  <a:pt x="11838" y="15021"/>
                </a:lnTo>
                <a:lnTo>
                  <a:pt x="11857" y="15007"/>
                </a:lnTo>
                <a:lnTo>
                  <a:pt x="11867" y="14997"/>
                </a:lnTo>
                <a:lnTo>
                  <a:pt x="11879" y="14991"/>
                </a:lnTo>
                <a:lnTo>
                  <a:pt x="11898" y="14982"/>
                </a:lnTo>
                <a:lnTo>
                  <a:pt x="11919" y="14970"/>
                </a:lnTo>
                <a:lnTo>
                  <a:pt x="11947" y="14954"/>
                </a:lnTo>
                <a:lnTo>
                  <a:pt x="12012" y="14913"/>
                </a:lnTo>
                <a:lnTo>
                  <a:pt x="12090" y="14864"/>
                </a:lnTo>
                <a:lnTo>
                  <a:pt x="12179" y="14806"/>
                </a:lnTo>
                <a:lnTo>
                  <a:pt x="12276" y="14741"/>
                </a:lnTo>
                <a:lnTo>
                  <a:pt x="12379" y="14672"/>
                </a:lnTo>
                <a:lnTo>
                  <a:pt x="12485" y="14600"/>
                </a:lnTo>
                <a:lnTo>
                  <a:pt x="12590" y="14528"/>
                </a:lnTo>
                <a:lnTo>
                  <a:pt x="12694" y="14457"/>
                </a:lnTo>
                <a:lnTo>
                  <a:pt x="12791" y="14388"/>
                </a:lnTo>
                <a:lnTo>
                  <a:pt x="12883" y="14324"/>
                </a:lnTo>
                <a:lnTo>
                  <a:pt x="12963" y="14267"/>
                </a:lnTo>
                <a:lnTo>
                  <a:pt x="13031" y="14218"/>
                </a:lnTo>
                <a:lnTo>
                  <a:pt x="13083" y="14179"/>
                </a:lnTo>
                <a:lnTo>
                  <a:pt x="13116" y="14152"/>
                </a:lnTo>
                <a:lnTo>
                  <a:pt x="13131" y="14143"/>
                </a:lnTo>
                <a:lnTo>
                  <a:pt x="13152" y="14131"/>
                </a:lnTo>
                <a:lnTo>
                  <a:pt x="13179" y="14112"/>
                </a:lnTo>
                <a:lnTo>
                  <a:pt x="13212" y="14088"/>
                </a:lnTo>
                <a:lnTo>
                  <a:pt x="13294" y="14030"/>
                </a:lnTo>
                <a:lnTo>
                  <a:pt x="13392" y="13958"/>
                </a:lnTo>
                <a:lnTo>
                  <a:pt x="13505" y="13873"/>
                </a:lnTo>
                <a:lnTo>
                  <a:pt x="13628" y="13779"/>
                </a:lnTo>
                <a:lnTo>
                  <a:pt x="13758" y="13680"/>
                </a:lnTo>
                <a:lnTo>
                  <a:pt x="13891" y="13578"/>
                </a:lnTo>
                <a:lnTo>
                  <a:pt x="14024" y="13475"/>
                </a:lnTo>
                <a:lnTo>
                  <a:pt x="14153" y="13374"/>
                </a:lnTo>
                <a:lnTo>
                  <a:pt x="14274" y="13278"/>
                </a:lnTo>
                <a:lnTo>
                  <a:pt x="14385" y="13190"/>
                </a:lnTo>
                <a:lnTo>
                  <a:pt x="14481" y="13112"/>
                </a:lnTo>
                <a:lnTo>
                  <a:pt x="14559" y="13048"/>
                </a:lnTo>
                <a:lnTo>
                  <a:pt x="14590" y="13022"/>
                </a:lnTo>
                <a:lnTo>
                  <a:pt x="14615" y="13000"/>
                </a:lnTo>
                <a:lnTo>
                  <a:pt x="14634" y="12982"/>
                </a:lnTo>
                <a:lnTo>
                  <a:pt x="14645" y="12970"/>
                </a:lnTo>
                <a:lnTo>
                  <a:pt x="14658" y="12963"/>
                </a:lnTo>
                <a:lnTo>
                  <a:pt x="14673" y="12954"/>
                </a:lnTo>
                <a:lnTo>
                  <a:pt x="14690" y="12942"/>
                </a:lnTo>
                <a:lnTo>
                  <a:pt x="14708" y="12928"/>
                </a:lnTo>
                <a:lnTo>
                  <a:pt x="14751" y="12895"/>
                </a:lnTo>
                <a:lnTo>
                  <a:pt x="14802" y="12854"/>
                </a:lnTo>
                <a:lnTo>
                  <a:pt x="14857" y="12807"/>
                </a:lnTo>
                <a:lnTo>
                  <a:pt x="14917" y="12756"/>
                </a:lnTo>
                <a:lnTo>
                  <a:pt x="14979" y="12701"/>
                </a:lnTo>
                <a:lnTo>
                  <a:pt x="15044" y="12645"/>
                </a:lnTo>
                <a:lnTo>
                  <a:pt x="15110" y="12587"/>
                </a:lnTo>
                <a:lnTo>
                  <a:pt x="15175" y="12530"/>
                </a:lnTo>
                <a:lnTo>
                  <a:pt x="15238" y="12475"/>
                </a:lnTo>
                <a:lnTo>
                  <a:pt x="15298" y="12421"/>
                </a:lnTo>
                <a:lnTo>
                  <a:pt x="15354" y="12372"/>
                </a:lnTo>
                <a:lnTo>
                  <a:pt x="15405" y="12328"/>
                </a:lnTo>
                <a:lnTo>
                  <a:pt x="15451" y="12291"/>
                </a:lnTo>
                <a:lnTo>
                  <a:pt x="15487" y="12261"/>
                </a:lnTo>
                <a:lnTo>
                  <a:pt x="15508" y="12245"/>
                </a:lnTo>
                <a:lnTo>
                  <a:pt x="15520" y="12233"/>
                </a:lnTo>
                <a:lnTo>
                  <a:pt x="15534" y="12220"/>
                </a:lnTo>
                <a:lnTo>
                  <a:pt x="15555" y="12200"/>
                </a:lnTo>
                <a:lnTo>
                  <a:pt x="15765" y="12013"/>
                </a:lnTo>
                <a:lnTo>
                  <a:pt x="15798" y="11979"/>
                </a:lnTo>
                <a:lnTo>
                  <a:pt x="15830" y="11947"/>
                </a:lnTo>
                <a:lnTo>
                  <a:pt x="15863" y="11915"/>
                </a:lnTo>
                <a:lnTo>
                  <a:pt x="15895" y="11884"/>
                </a:lnTo>
                <a:lnTo>
                  <a:pt x="15927" y="11853"/>
                </a:lnTo>
                <a:lnTo>
                  <a:pt x="15959" y="11823"/>
                </a:lnTo>
                <a:lnTo>
                  <a:pt x="15992" y="11790"/>
                </a:lnTo>
                <a:lnTo>
                  <a:pt x="16025" y="11758"/>
                </a:lnTo>
                <a:lnTo>
                  <a:pt x="16052" y="11733"/>
                </a:lnTo>
                <a:lnTo>
                  <a:pt x="16089" y="11696"/>
                </a:lnTo>
                <a:lnTo>
                  <a:pt x="16136" y="11649"/>
                </a:lnTo>
                <a:lnTo>
                  <a:pt x="16190" y="11595"/>
                </a:lnTo>
                <a:lnTo>
                  <a:pt x="16248" y="11535"/>
                </a:lnTo>
                <a:lnTo>
                  <a:pt x="16311" y="11470"/>
                </a:lnTo>
                <a:lnTo>
                  <a:pt x="16377" y="11403"/>
                </a:lnTo>
                <a:lnTo>
                  <a:pt x="16443" y="11335"/>
                </a:lnTo>
                <a:lnTo>
                  <a:pt x="16508" y="11268"/>
                </a:lnTo>
                <a:lnTo>
                  <a:pt x="16571" y="11202"/>
                </a:lnTo>
                <a:lnTo>
                  <a:pt x="16629" y="11140"/>
                </a:lnTo>
                <a:lnTo>
                  <a:pt x="16681" y="11084"/>
                </a:lnTo>
                <a:lnTo>
                  <a:pt x="16726" y="11036"/>
                </a:lnTo>
                <a:lnTo>
                  <a:pt x="16761" y="10997"/>
                </a:lnTo>
                <a:lnTo>
                  <a:pt x="16786" y="10969"/>
                </a:lnTo>
                <a:lnTo>
                  <a:pt x="16797" y="10953"/>
                </a:lnTo>
                <a:lnTo>
                  <a:pt x="16818" y="10935"/>
                </a:lnTo>
                <a:lnTo>
                  <a:pt x="16837" y="10915"/>
                </a:lnTo>
                <a:lnTo>
                  <a:pt x="16856" y="10896"/>
                </a:lnTo>
                <a:lnTo>
                  <a:pt x="16874" y="10875"/>
                </a:lnTo>
                <a:lnTo>
                  <a:pt x="16908" y="10833"/>
                </a:lnTo>
                <a:lnTo>
                  <a:pt x="16943" y="10789"/>
                </a:lnTo>
                <a:lnTo>
                  <a:pt x="17006" y="10707"/>
                </a:lnTo>
                <a:lnTo>
                  <a:pt x="17067" y="10626"/>
                </a:lnTo>
                <a:lnTo>
                  <a:pt x="17128" y="10543"/>
                </a:lnTo>
                <a:lnTo>
                  <a:pt x="17185" y="10462"/>
                </a:lnTo>
                <a:lnTo>
                  <a:pt x="17214" y="10421"/>
                </a:lnTo>
                <a:lnTo>
                  <a:pt x="17241" y="10379"/>
                </a:lnTo>
                <a:lnTo>
                  <a:pt x="17269" y="10337"/>
                </a:lnTo>
                <a:lnTo>
                  <a:pt x="17295" y="10296"/>
                </a:lnTo>
                <a:lnTo>
                  <a:pt x="17321" y="10254"/>
                </a:lnTo>
                <a:lnTo>
                  <a:pt x="17347" y="10211"/>
                </a:lnTo>
                <a:lnTo>
                  <a:pt x="17372" y="10169"/>
                </a:lnTo>
                <a:lnTo>
                  <a:pt x="17396" y="10125"/>
                </a:lnTo>
                <a:lnTo>
                  <a:pt x="17419" y="10081"/>
                </a:lnTo>
                <a:lnTo>
                  <a:pt x="17442" y="10037"/>
                </a:lnTo>
                <a:lnTo>
                  <a:pt x="17463" y="9992"/>
                </a:lnTo>
                <a:lnTo>
                  <a:pt x="17485" y="9946"/>
                </a:lnTo>
                <a:lnTo>
                  <a:pt x="17505" y="9900"/>
                </a:lnTo>
                <a:lnTo>
                  <a:pt x="17524" y="9853"/>
                </a:lnTo>
                <a:lnTo>
                  <a:pt x="17543" y="9805"/>
                </a:lnTo>
                <a:lnTo>
                  <a:pt x="17561" y="9757"/>
                </a:lnTo>
                <a:lnTo>
                  <a:pt x="17578" y="9708"/>
                </a:lnTo>
                <a:lnTo>
                  <a:pt x="17594" y="9657"/>
                </a:lnTo>
                <a:lnTo>
                  <a:pt x="17609" y="9606"/>
                </a:lnTo>
                <a:lnTo>
                  <a:pt x="17622" y="9553"/>
                </a:lnTo>
                <a:lnTo>
                  <a:pt x="17636" y="9501"/>
                </a:lnTo>
                <a:lnTo>
                  <a:pt x="17648" y="9446"/>
                </a:lnTo>
                <a:lnTo>
                  <a:pt x="17659" y="9391"/>
                </a:lnTo>
                <a:lnTo>
                  <a:pt x="17669" y="9334"/>
                </a:lnTo>
                <a:lnTo>
                  <a:pt x="17673" y="9309"/>
                </a:lnTo>
                <a:lnTo>
                  <a:pt x="17675" y="9283"/>
                </a:lnTo>
                <a:lnTo>
                  <a:pt x="17675" y="9255"/>
                </a:lnTo>
                <a:lnTo>
                  <a:pt x="17674" y="9226"/>
                </a:lnTo>
                <a:lnTo>
                  <a:pt x="17672" y="9196"/>
                </a:lnTo>
                <a:lnTo>
                  <a:pt x="17669" y="9165"/>
                </a:lnTo>
                <a:lnTo>
                  <a:pt x="17665" y="9133"/>
                </a:lnTo>
                <a:lnTo>
                  <a:pt x="17659" y="9101"/>
                </a:lnTo>
                <a:lnTo>
                  <a:pt x="17653" y="9068"/>
                </a:lnTo>
                <a:lnTo>
                  <a:pt x="17645" y="9034"/>
                </a:lnTo>
                <a:lnTo>
                  <a:pt x="17637" y="8999"/>
                </a:lnTo>
                <a:lnTo>
                  <a:pt x="17629" y="8965"/>
                </a:lnTo>
                <a:lnTo>
                  <a:pt x="17609" y="8895"/>
                </a:lnTo>
                <a:lnTo>
                  <a:pt x="17587" y="8825"/>
                </a:lnTo>
                <a:lnTo>
                  <a:pt x="17563" y="8757"/>
                </a:lnTo>
                <a:lnTo>
                  <a:pt x="17539" y="8689"/>
                </a:lnTo>
                <a:lnTo>
                  <a:pt x="17513" y="8624"/>
                </a:lnTo>
                <a:lnTo>
                  <a:pt x="17487" y="8563"/>
                </a:lnTo>
                <a:lnTo>
                  <a:pt x="17462" y="8506"/>
                </a:lnTo>
                <a:lnTo>
                  <a:pt x="17437" y="8455"/>
                </a:lnTo>
                <a:lnTo>
                  <a:pt x="17415" y="8408"/>
                </a:lnTo>
                <a:lnTo>
                  <a:pt x="17394" y="8369"/>
                </a:lnTo>
                <a:lnTo>
                  <a:pt x="17360" y="8310"/>
                </a:lnTo>
                <a:lnTo>
                  <a:pt x="17328" y="8254"/>
                </a:lnTo>
                <a:lnTo>
                  <a:pt x="17297" y="8203"/>
                </a:lnTo>
                <a:lnTo>
                  <a:pt x="17268" y="8155"/>
                </a:lnTo>
                <a:lnTo>
                  <a:pt x="17239" y="8109"/>
                </a:lnTo>
                <a:lnTo>
                  <a:pt x="17210" y="8066"/>
                </a:lnTo>
                <a:lnTo>
                  <a:pt x="17182" y="8023"/>
                </a:lnTo>
                <a:lnTo>
                  <a:pt x="17153" y="7981"/>
                </a:lnTo>
                <a:lnTo>
                  <a:pt x="17123" y="7941"/>
                </a:lnTo>
                <a:lnTo>
                  <a:pt x="17093" y="7900"/>
                </a:lnTo>
                <a:lnTo>
                  <a:pt x="17062" y="7858"/>
                </a:lnTo>
                <a:lnTo>
                  <a:pt x="17029" y="7816"/>
                </a:lnTo>
                <a:lnTo>
                  <a:pt x="16958" y="7727"/>
                </a:lnTo>
                <a:lnTo>
                  <a:pt x="16877" y="7627"/>
                </a:lnTo>
                <a:lnTo>
                  <a:pt x="16843" y="7585"/>
                </a:lnTo>
                <a:lnTo>
                  <a:pt x="16805" y="7540"/>
                </a:lnTo>
                <a:lnTo>
                  <a:pt x="16766" y="7493"/>
                </a:lnTo>
                <a:lnTo>
                  <a:pt x="16725" y="7446"/>
                </a:lnTo>
                <a:lnTo>
                  <a:pt x="16641" y="7350"/>
                </a:lnTo>
                <a:lnTo>
                  <a:pt x="16551" y="7253"/>
                </a:lnTo>
                <a:lnTo>
                  <a:pt x="16462" y="7157"/>
                </a:lnTo>
                <a:lnTo>
                  <a:pt x="16373" y="7065"/>
                </a:lnTo>
                <a:lnTo>
                  <a:pt x="16287" y="6978"/>
                </a:lnTo>
                <a:lnTo>
                  <a:pt x="16207" y="6899"/>
                </a:lnTo>
                <a:lnTo>
                  <a:pt x="16179" y="6872"/>
                </a:lnTo>
                <a:lnTo>
                  <a:pt x="16153" y="6842"/>
                </a:lnTo>
                <a:lnTo>
                  <a:pt x="16127" y="6811"/>
                </a:lnTo>
                <a:lnTo>
                  <a:pt x="16099" y="6779"/>
                </a:lnTo>
                <a:lnTo>
                  <a:pt x="16071" y="6747"/>
                </a:lnTo>
                <a:lnTo>
                  <a:pt x="16042" y="6715"/>
                </a:lnTo>
                <a:lnTo>
                  <a:pt x="16011" y="6683"/>
                </a:lnTo>
                <a:lnTo>
                  <a:pt x="15979" y="6652"/>
                </a:lnTo>
                <a:lnTo>
                  <a:pt x="14313" y="5186"/>
                </a:lnTo>
                <a:lnTo>
                  <a:pt x="14230" y="5121"/>
                </a:lnTo>
                <a:lnTo>
                  <a:pt x="14144" y="5052"/>
                </a:lnTo>
                <a:lnTo>
                  <a:pt x="14058" y="4981"/>
                </a:lnTo>
                <a:lnTo>
                  <a:pt x="13972" y="4911"/>
                </a:lnTo>
                <a:lnTo>
                  <a:pt x="13885" y="4840"/>
                </a:lnTo>
                <a:lnTo>
                  <a:pt x="13797" y="4769"/>
                </a:lnTo>
                <a:lnTo>
                  <a:pt x="13709" y="4700"/>
                </a:lnTo>
                <a:lnTo>
                  <a:pt x="13622" y="4634"/>
                </a:lnTo>
                <a:lnTo>
                  <a:pt x="13528" y="4565"/>
                </a:lnTo>
                <a:lnTo>
                  <a:pt x="13437" y="4496"/>
                </a:lnTo>
                <a:lnTo>
                  <a:pt x="13348" y="4430"/>
                </a:lnTo>
                <a:lnTo>
                  <a:pt x="13259" y="4364"/>
                </a:lnTo>
                <a:lnTo>
                  <a:pt x="13172" y="4299"/>
                </a:lnTo>
                <a:lnTo>
                  <a:pt x="13085" y="4234"/>
                </a:lnTo>
                <a:lnTo>
                  <a:pt x="12999" y="4170"/>
                </a:lnTo>
                <a:lnTo>
                  <a:pt x="12913" y="4107"/>
                </a:lnTo>
                <a:lnTo>
                  <a:pt x="12826" y="4043"/>
                </a:lnTo>
                <a:lnTo>
                  <a:pt x="12738" y="3980"/>
                </a:lnTo>
                <a:lnTo>
                  <a:pt x="12650" y="3916"/>
                </a:lnTo>
                <a:lnTo>
                  <a:pt x="12559" y="3852"/>
                </a:lnTo>
                <a:lnTo>
                  <a:pt x="12468" y="3787"/>
                </a:lnTo>
                <a:lnTo>
                  <a:pt x="12373" y="3722"/>
                </a:lnTo>
                <a:lnTo>
                  <a:pt x="12276" y="3655"/>
                </a:lnTo>
                <a:lnTo>
                  <a:pt x="12177" y="3589"/>
                </a:lnTo>
                <a:lnTo>
                  <a:pt x="12083" y="3525"/>
                </a:lnTo>
                <a:lnTo>
                  <a:pt x="11988" y="3463"/>
                </a:lnTo>
                <a:lnTo>
                  <a:pt x="11893" y="3402"/>
                </a:lnTo>
                <a:lnTo>
                  <a:pt x="11798" y="3340"/>
                </a:lnTo>
                <a:lnTo>
                  <a:pt x="11702" y="3280"/>
                </a:lnTo>
                <a:lnTo>
                  <a:pt x="11606" y="3219"/>
                </a:lnTo>
                <a:lnTo>
                  <a:pt x="11509" y="3158"/>
                </a:lnTo>
                <a:lnTo>
                  <a:pt x="11411" y="3097"/>
                </a:lnTo>
                <a:lnTo>
                  <a:pt x="11318" y="3037"/>
                </a:lnTo>
                <a:lnTo>
                  <a:pt x="11222" y="2979"/>
                </a:lnTo>
                <a:lnTo>
                  <a:pt x="11125" y="2920"/>
                </a:lnTo>
                <a:lnTo>
                  <a:pt x="11028" y="2863"/>
                </a:lnTo>
                <a:lnTo>
                  <a:pt x="10930" y="2806"/>
                </a:lnTo>
                <a:lnTo>
                  <a:pt x="10831" y="2749"/>
                </a:lnTo>
                <a:lnTo>
                  <a:pt x="10732" y="2692"/>
                </a:lnTo>
                <a:lnTo>
                  <a:pt x="10631" y="2635"/>
                </a:lnTo>
                <a:lnTo>
                  <a:pt x="10529" y="2579"/>
                </a:lnTo>
                <a:lnTo>
                  <a:pt x="10427" y="2523"/>
                </a:lnTo>
                <a:lnTo>
                  <a:pt x="10326" y="2468"/>
                </a:lnTo>
                <a:lnTo>
                  <a:pt x="10223" y="2413"/>
                </a:lnTo>
                <a:lnTo>
                  <a:pt x="10120" y="2359"/>
                </a:lnTo>
                <a:lnTo>
                  <a:pt x="10015" y="2305"/>
                </a:lnTo>
                <a:lnTo>
                  <a:pt x="9911" y="2251"/>
                </a:lnTo>
                <a:lnTo>
                  <a:pt x="9807" y="2198"/>
                </a:lnTo>
                <a:lnTo>
                  <a:pt x="9735" y="2162"/>
                </a:lnTo>
                <a:lnTo>
                  <a:pt x="9660" y="2124"/>
                </a:lnTo>
                <a:lnTo>
                  <a:pt x="9583" y="2086"/>
                </a:lnTo>
                <a:lnTo>
                  <a:pt x="9504" y="2047"/>
                </a:lnTo>
                <a:lnTo>
                  <a:pt x="9423" y="2010"/>
                </a:lnTo>
                <a:lnTo>
                  <a:pt x="9340" y="1971"/>
                </a:lnTo>
                <a:lnTo>
                  <a:pt x="9258" y="1932"/>
                </a:lnTo>
                <a:lnTo>
                  <a:pt x="9174" y="1893"/>
                </a:lnTo>
                <a:lnTo>
                  <a:pt x="9091" y="1855"/>
                </a:lnTo>
                <a:lnTo>
                  <a:pt x="9006" y="1816"/>
                </a:lnTo>
                <a:lnTo>
                  <a:pt x="8923" y="1780"/>
                </a:lnTo>
                <a:lnTo>
                  <a:pt x="8840" y="1743"/>
                </a:lnTo>
                <a:lnTo>
                  <a:pt x="8759" y="1707"/>
                </a:lnTo>
                <a:lnTo>
                  <a:pt x="8679" y="1673"/>
                </a:lnTo>
                <a:lnTo>
                  <a:pt x="8600" y="1640"/>
                </a:lnTo>
                <a:lnTo>
                  <a:pt x="8523" y="1608"/>
                </a:lnTo>
                <a:lnTo>
                  <a:pt x="8472" y="1587"/>
                </a:lnTo>
                <a:lnTo>
                  <a:pt x="8417" y="1562"/>
                </a:lnTo>
                <a:lnTo>
                  <a:pt x="8360" y="1537"/>
                </a:lnTo>
                <a:lnTo>
                  <a:pt x="8300" y="1511"/>
                </a:lnTo>
                <a:lnTo>
                  <a:pt x="8242" y="1485"/>
                </a:lnTo>
                <a:lnTo>
                  <a:pt x="8184" y="1461"/>
                </a:lnTo>
                <a:lnTo>
                  <a:pt x="8156" y="1451"/>
                </a:lnTo>
                <a:lnTo>
                  <a:pt x="8129" y="1442"/>
                </a:lnTo>
                <a:lnTo>
                  <a:pt x="8102" y="1433"/>
                </a:lnTo>
                <a:lnTo>
                  <a:pt x="8078" y="1426"/>
                </a:lnTo>
                <a:close/>
              </a:path>
            </a:pathLst>
          </a:custGeom>
          <a:solidFill>
            <a:schemeClr val="accent2"/>
          </a:solidFill>
          <a:ln cap="sq">
            <a:noFill/>
          </a:ln>
        </p:spPr>
        <p:txBody>
          <a:bodyPr vert="horz" wrap="square" lIns="91440" tIns="45720" rIns="91440" bIns="45720" rtlCol="0" anchor="t"/>
          <a:lstStyle/>
          <a:p>
            <a:pPr algn="l">
              <a:lnSpc>
                <a:spcPct val="100000"/>
              </a:lnSpc>
            </a:pPr>
            <a:endParaRPr kumimoji="1" lang="zh-CN" altLang="en-US"/>
          </a:p>
        </p:txBody>
      </p:sp>
      <p:sp>
        <p:nvSpPr>
          <p:cNvPr id="9" name="标题 1"/>
          <p:cNvSpPr txBox="1"/>
          <p:nvPr/>
        </p:nvSpPr>
        <p:spPr>
          <a:xfrm>
            <a:off x="1566457" y="1512278"/>
            <a:ext cx="5400000" cy="504000"/>
          </a:xfrm>
          <a:prstGeom prst="roundRect">
            <a:avLst>
              <a:gd name="adj" fmla="val 50000"/>
            </a:avLst>
          </a:prstGeom>
          <a:solidFill>
            <a:schemeClr val="accent2"/>
          </a:solidFill>
          <a:ln w="12700" cap="sq">
            <a:noFill/>
            <a:miter/>
          </a:ln>
          <a:effectLst/>
        </p:spPr>
        <p:txBody>
          <a:bodyPr vert="horz" wrap="square" lIns="251999" tIns="324000" rIns="180000" bIns="216000" rtlCol="0" anchor="b"/>
          <a:lstStyle/>
          <a:p>
            <a:pPr algn="ctr">
              <a:lnSpc>
                <a:spcPct val="100000"/>
              </a:lnSpc>
            </a:pPr>
            <a:endParaRPr kumimoji="1" lang="zh-CN" altLang="en-US"/>
          </a:p>
        </p:txBody>
      </p:sp>
      <p:sp>
        <p:nvSpPr>
          <p:cNvPr id="10" name="标题 1"/>
          <p:cNvSpPr txBox="1"/>
          <p:nvPr/>
        </p:nvSpPr>
        <p:spPr>
          <a:xfrm>
            <a:off x="1812642" y="1610390"/>
            <a:ext cx="4919084" cy="307777"/>
          </a:xfrm>
          <a:prstGeom prst="rect">
            <a:avLst/>
          </a:prstGeom>
          <a:noFill/>
          <a:ln>
            <a:noFill/>
          </a:ln>
        </p:spPr>
        <p:txBody>
          <a:bodyPr vert="horz" wrap="square" lIns="0" tIns="0" rIns="0" bIns="0" rtlCol="0" anchor="ctr"/>
          <a:lstStyle/>
          <a:p>
            <a:pPr algn="l">
              <a:lnSpc>
                <a:spcPct val="120000"/>
              </a:lnSpc>
            </a:pPr>
            <a:r>
              <a:rPr kumimoji="1" lang="en-US" altLang="zh-CN" sz="1600">
                <a:ln w="12700">
                  <a:noFill/>
                </a:ln>
                <a:solidFill>
                  <a:srgbClr val="FFFFFF">
                    <a:alpha val="100000"/>
                  </a:srgbClr>
                </a:solidFill>
                <a:latin typeface="Source Han Sans CN Bold" panose="020B0800000000000000" charset="-122"/>
                <a:ea typeface="Source Han Sans CN Bold" panose="020B0800000000000000" charset="-122"/>
                <a:cs typeface="Source Han Sans CN Bold" panose="020B0800000000000000" charset="-122"/>
              </a:rPr>
              <a:t>Scene Recreation of Former Dwellings</a:t>
            </a:r>
            <a:endParaRPr kumimoji="1" lang="zh-CN" altLang="en-US"/>
          </a:p>
        </p:txBody>
      </p:sp>
      <p:sp>
        <p:nvSpPr>
          <p:cNvPr id="11"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Production of Collective Memory in Space</a:t>
            </a:r>
            <a:endParaRPr kumimoji="1" lang="zh-CN" altLang="en-US"/>
          </a:p>
        </p:txBody>
      </p:sp>
      <p:sp>
        <p:nvSpPr>
          <p:cNvPr id="12"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4008120" y="1917065"/>
            <a:ext cx="3227705" cy="3343910"/>
          </a:xfrm>
          <a:prstGeom prst="roundRect">
            <a:avLst>
              <a:gd name="adj" fmla="val 7034"/>
            </a:avLst>
          </a:prstGeom>
          <a:solidFill>
            <a:schemeClr val="accent1"/>
          </a:soli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a:off x="8379460" y="1412875"/>
            <a:ext cx="3636645" cy="4084320"/>
          </a:xfrm>
          <a:prstGeom prst="roundRect">
            <a:avLst>
              <a:gd name="adj" fmla="val 7000"/>
            </a:avLst>
          </a:prstGeom>
          <a:solidFill>
            <a:schemeClr val="bg1"/>
          </a:solidFill>
          <a:ln w="12700" cap="sq">
            <a:noFill/>
            <a:miter/>
          </a:ln>
          <a:effectLst>
            <a:outerShdw blurRad="381000" dist="127000" dir="5400000" sx="102000" sy="102000" algn="t" rotWithShape="0">
              <a:schemeClr val="accent1">
                <a:lumMod val="40000"/>
                <a:lumOff val="60000"/>
                <a:alpha val="15000"/>
              </a:schemeClr>
            </a:outerShdw>
          </a:effectLst>
        </p:spPr>
        <p:txBody>
          <a:bodyPr vert="horz" wrap="square" lIns="0" tIns="0" rIns="0" bIns="0" rtlCol="0" anchor="t"/>
          <a:lstStyle/>
          <a:p>
            <a:pPr algn="just">
              <a:lnSpc>
                <a:spcPct val="110000"/>
              </a:lnSpc>
            </a:pPr>
            <a:endParaRPr kumimoji="1" lang="zh-CN" altLang="en-US"/>
          </a:p>
        </p:txBody>
      </p:sp>
      <p:sp>
        <p:nvSpPr>
          <p:cNvPr id="5" name="标题 1"/>
          <p:cNvSpPr txBox="1"/>
          <p:nvPr/>
        </p:nvSpPr>
        <p:spPr>
          <a:xfrm>
            <a:off x="6365374" y="2242177"/>
            <a:ext cx="500191" cy="500191"/>
          </a:xfrm>
          <a:custGeom>
            <a:avLst/>
            <a:gdLst>
              <a:gd name="connsiteX0" fmla="*/ 438553 w 720000"/>
              <a:gd name="connsiteY0" fmla="*/ 189601 h 720000"/>
              <a:gd name="connsiteX1" fmla="*/ 373556 w 720000"/>
              <a:gd name="connsiteY1" fmla="*/ 216451 h 720000"/>
              <a:gd name="connsiteX2" fmla="*/ 232180 w 720000"/>
              <a:gd name="connsiteY2" fmla="*/ 357827 h 720000"/>
              <a:gd name="connsiteX3" fmla="*/ 191861 w 720000"/>
              <a:gd name="connsiteY3" fmla="*/ 528226 h 720000"/>
              <a:gd name="connsiteX4" fmla="*/ 362260 w 720000"/>
              <a:gd name="connsiteY4" fmla="*/ 487907 h 720000"/>
              <a:gd name="connsiteX5" fmla="*/ 503636 w 720000"/>
              <a:gd name="connsiteY5" fmla="*/ 346444 h 720000"/>
              <a:gd name="connsiteX6" fmla="*/ 503636 w 720000"/>
              <a:gd name="connsiteY6" fmla="*/ 216365 h 720000"/>
              <a:gd name="connsiteX7" fmla="*/ 438553 w 720000"/>
              <a:gd name="connsiteY7" fmla="*/ 189601 h 720000"/>
              <a:gd name="connsiteX8" fmla="*/ 438553 w 720000"/>
              <a:gd name="connsiteY8" fmla="*/ 141636 h 720000"/>
              <a:gd name="connsiteX9" fmla="*/ 537524 w 720000"/>
              <a:gd name="connsiteY9" fmla="*/ 182476 h 720000"/>
              <a:gd name="connsiteX10" fmla="*/ 537524 w 720000"/>
              <a:gd name="connsiteY10" fmla="*/ 380420 h 720000"/>
              <a:gd name="connsiteX11" fmla="*/ 396149 w 720000"/>
              <a:gd name="connsiteY11" fmla="*/ 521796 h 720000"/>
              <a:gd name="connsiteX12" fmla="*/ 141637 w 720000"/>
              <a:gd name="connsiteY12" fmla="*/ 578364 h 720000"/>
              <a:gd name="connsiteX13" fmla="*/ 198205 w 720000"/>
              <a:gd name="connsiteY13" fmla="*/ 323852 h 720000"/>
              <a:gd name="connsiteX14" fmla="*/ 339581 w 720000"/>
              <a:gd name="connsiteY14" fmla="*/ 182476 h 720000"/>
              <a:gd name="connsiteX15" fmla="*/ 438553 w 720000"/>
              <a:gd name="connsiteY15" fmla="*/ 141636 h 720000"/>
              <a:gd name="connsiteX16" fmla="*/ 120000 w 720000"/>
              <a:gd name="connsiteY16" fmla="*/ 47965 h 720000"/>
              <a:gd name="connsiteX17" fmla="*/ 47965 w 720000"/>
              <a:gd name="connsiteY17" fmla="*/ 120000 h 720000"/>
              <a:gd name="connsiteX18" fmla="*/ 47965 w 720000"/>
              <a:gd name="connsiteY18" fmla="*/ 600000 h 720000"/>
              <a:gd name="connsiteX19" fmla="*/ 120000 w 720000"/>
              <a:gd name="connsiteY19" fmla="*/ 672035 h 720000"/>
              <a:gd name="connsiteX20" fmla="*/ 600000 w 720000"/>
              <a:gd name="connsiteY20" fmla="*/ 672035 h 720000"/>
              <a:gd name="connsiteX21" fmla="*/ 672035 w 720000"/>
              <a:gd name="connsiteY21" fmla="*/ 600000 h 720000"/>
              <a:gd name="connsiteX22" fmla="*/ 672035 w 720000"/>
              <a:gd name="connsiteY22" fmla="*/ 120000 h 720000"/>
              <a:gd name="connsiteX23" fmla="*/ 600000 w 720000"/>
              <a:gd name="connsiteY23" fmla="*/ 47965 h 720000"/>
              <a:gd name="connsiteX24" fmla="*/ 120000 w 720000"/>
              <a:gd name="connsiteY24" fmla="*/ 0 h 720000"/>
              <a:gd name="connsiteX25" fmla="*/ 600000 w 720000"/>
              <a:gd name="connsiteY25" fmla="*/ 0 h 720000"/>
              <a:gd name="connsiteX26" fmla="*/ 720000 w 720000"/>
              <a:gd name="connsiteY26" fmla="*/ 120000 h 720000"/>
              <a:gd name="connsiteX27" fmla="*/ 720000 w 720000"/>
              <a:gd name="connsiteY27" fmla="*/ 600000 h 720000"/>
              <a:gd name="connsiteX28" fmla="*/ 600000 w 720000"/>
              <a:gd name="connsiteY28" fmla="*/ 720000 h 720000"/>
              <a:gd name="connsiteX29" fmla="*/ 120000 w 720000"/>
              <a:gd name="connsiteY29" fmla="*/ 720000 h 720000"/>
              <a:gd name="connsiteX30" fmla="*/ 0 w 720000"/>
              <a:gd name="connsiteY30" fmla="*/ 600000 h 720000"/>
              <a:gd name="connsiteX31" fmla="*/ 0 w 720000"/>
              <a:gd name="connsiteY31" fmla="*/ 120000 h 720000"/>
              <a:gd name="connsiteX32" fmla="*/ 120000 w 720000"/>
              <a:gd name="connsiteY32" fmla="*/ 0 h 720000"/>
            </a:gdLst>
            <a:ahLst/>
            <a:cxnLst/>
            <a:rect l="l" t="t" r="r" b="b"/>
            <a:pathLst>
              <a:path w="720000" h="720000">
                <a:moveTo>
                  <a:pt x="438553" y="189601"/>
                </a:moveTo>
                <a:cubicBezTo>
                  <a:pt x="413875" y="189601"/>
                  <a:pt x="390761" y="199073"/>
                  <a:pt x="373556" y="216451"/>
                </a:cubicBezTo>
                <a:lnTo>
                  <a:pt x="232180" y="357827"/>
                </a:lnTo>
                <a:cubicBezTo>
                  <a:pt x="212456" y="377465"/>
                  <a:pt x="197336" y="453584"/>
                  <a:pt x="191861" y="528226"/>
                </a:cubicBezTo>
                <a:cubicBezTo>
                  <a:pt x="266503" y="522665"/>
                  <a:pt x="342622" y="507545"/>
                  <a:pt x="362260" y="487907"/>
                </a:cubicBezTo>
                <a:lnTo>
                  <a:pt x="503636" y="346444"/>
                </a:lnTo>
                <a:cubicBezTo>
                  <a:pt x="539523" y="310557"/>
                  <a:pt x="539523" y="252252"/>
                  <a:pt x="503636" y="216365"/>
                </a:cubicBezTo>
                <a:cubicBezTo>
                  <a:pt x="486344" y="199073"/>
                  <a:pt x="463230" y="189601"/>
                  <a:pt x="438553" y="189601"/>
                </a:cubicBezTo>
                <a:close/>
                <a:moveTo>
                  <a:pt x="438553" y="141636"/>
                </a:moveTo>
                <a:cubicBezTo>
                  <a:pt x="474440" y="141636"/>
                  <a:pt x="510327" y="155191"/>
                  <a:pt x="537524" y="182476"/>
                </a:cubicBezTo>
                <a:cubicBezTo>
                  <a:pt x="592007" y="236872"/>
                  <a:pt x="592007" y="325938"/>
                  <a:pt x="537524" y="380420"/>
                </a:cubicBezTo>
                <a:lnTo>
                  <a:pt x="396149" y="521796"/>
                </a:lnTo>
                <a:cubicBezTo>
                  <a:pt x="341753" y="576278"/>
                  <a:pt x="141637" y="578364"/>
                  <a:pt x="141637" y="578364"/>
                </a:cubicBezTo>
                <a:cubicBezTo>
                  <a:pt x="141637" y="578364"/>
                  <a:pt x="143723" y="378334"/>
                  <a:pt x="198205" y="323852"/>
                </a:cubicBezTo>
                <a:lnTo>
                  <a:pt x="339581" y="182476"/>
                </a:lnTo>
                <a:cubicBezTo>
                  <a:pt x="366778" y="155278"/>
                  <a:pt x="402666" y="141636"/>
                  <a:pt x="438553" y="141636"/>
                </a:cubicBezTo>
                <a:close/>
                <a:moveTo>
                  <a:pt x="120000" y="47965"/>
                </a:moveTo>
                <a:cubicBezTo>
                  <a:pt x="80290" y="47965"/>
                  <a:pt x="47965" y="80290"/>
                  <a:pt x="47965" y="120000"/>
                </a:cubicBezTo>
                <a:lnTo>
                  <a:pt x="47965" y="600000"/>
                </a:lnTo>
                <a:cubicBezTo>
                  <a:pt x="47965" y="639711"/>
                  <a:pt x="80290" y="672035"/>
                  <a:pt x="120000" y="672035"/>
                </a:cubicBezTo>
                <a:lnTo>
                  <a:pt x="600000" y="672035"/>
                </a:lnTo>
                <a:cubicBezTo>
                  <a:pt x="639711" y="672035"/>
                  <a:pt x="672035" y="639711"/>
                  <a:pt x="672035" y="600000"/>
                </a:cubicBezTo>
                <a:lnTo>
                  <a:pt x="672035" y="120000"/>
                </a:lnTo>
                <a:cubicBezTo>
                  <a:pt x="672035" y="80290"/>
                  <a:pt x="639711" y="47965"/>
                  <a:pt x="600000" y="47965"/>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rgbClr val="FFFFFF">
              <a:alpha val="100000"/>
            </a:srgbClr>
          </a:solidFill>
          <a:ln w="9525" cap="flat">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9733039" y="597467"/>
            <a:ext cx="490353" cy="560000"/>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accent1"/>
          </a:solidFill>
          <a:ln w="9525" cap="flat">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a:off x="4293235" y="2028825"/>
            <a:ext cx="2572385" cy="2761615"/>
          </a:xfrm>
          <a:prstGeom prst="rect">
            <a:avLst/>
          </a:prstGeom>
          <a:noFill/>
          <a:ln>
            <a:noFill/>
          </a:ln>
        </p:spPr>
        <p:txBody>
          <a:bodyPr vert="horz" wrap="square" lIns="0" tIns="0" rIns="0" bIns="0" rtlCol="0" anchor="t"/>
          <a:lstStyle/>
          <a:p>
            <a:pPr algn="just">
              <a:lnSpc>
                <a:spcPct val="15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On the basis of inheriting Hakka culture, modern elements are actively integrated. Through activities such as holding Hakka cultural festivals and folk performances, traditional culture is closely combined with modern life, making it more vibrant and attractive in the modern era.</a:t>
            </a:r>
            <a:endPar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8" name="标题 1"/>
          <p:cNvSpPr txBox="1"/>
          <p:nvPr/>
        </p:nvSpPr>
        <p:spPr>
          <a:xfrm>
            <a:off x="8498840" y="1844675"/>
            <a:ext cx="3006725" cy="4039235"/>
          </a:xfrm>
          <a:prstGeom prst="rect">
            <a:avLst/>
          </a:prstGeom>
          <a:noFill/>
          <a:ln>
            <a:noFill/>
          </a:ln>
        </p:spPr>
        <p:txBody>
          <a:bodyPr vert="horz" wrap="square" lIns="0" tIns="0" rIns="0" bIns="0" rtlCol="0" anchor="t"/>
          <a:lstStyle/>
          <a:p>
            <a:pPr algn="just">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The deep integration of red culture and Hakka culture has formed the unique cultural characteristics of Jinggangshan. For example, Hakka mountain songs with red themes and bamboo weaving handicrafts based on revolutionary stories are innovative forms that not only enrich the cultural connotation but also inject new vitality into cultural inheritance and development.</a:t>
            </a:r>
            <a:endPar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9" name="标题 1"/>
          <p:cNvSpPr txBox="1"/>
          <p:nvPr/>
        </p:nvSpPr>
        <p:spPr>
          <a:xfrm>
            <a:off x="551178" y="188595"/>
            <a:ext cx="4005135" cy="3022600"/>
          </a:xfrm>
          <a:prstGeom prst="rect">
            <a:avLst/>
          </a:prstGeom>
          <a:noFill/>
          <a:ln>
            <a:noFill/>
          </a:ln>
        </p:spPr>
        <p:txBody>
          <a:bodyPr vert="horz" wrap="square" lIns="0" tIns="0" rIns="0" bIns="0" rtlCol="0" anchor="ctr"/>
          <a:lstStyle/>
          <a:p>
            <a:pPr algn="l">
              <a:lnSpc>
                <a:spcPct val="150000"/>
              </a:lnSpc>
            </a:pPr>
            <a:r>
              <a:rPr kumimoji="1" lang="en-US" altLang="zh-CN">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Combination of Tradition and Modernity</a:t>
            </a:r>
            <a:endParaRPr kumimoji="1" lang="zh-CN" altLang="en-US"/>
          </a:p>
        </p:txBody>
      </p:sp>
      <p:sp>
        <p:nvSpPr>
          <p:cNvPr id="10"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Cultural Integration and Innovative Development</a:t>
            </a:r>
            <a:endParaRPr kumimoji="1" lang="zh-CN" altLang="en-US"/>
          </a:p>
        </p:txBody>
      </p:sp>
      <p:sp>
        <p:nvSpPr>
          <p:cNvPr id="11"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5" name="图片 14" descr="R-C (2)"/>
          <p:cNvPicPr>
            <a:picLocks noChangeAspect="1"/>
          </p:cNvPicPr>
          <p:nvPr/>
        </p:nvPicPr>
        <p:blipFill>
          <a:blip r:embed="rId1"/>
          <a:stretch>
            <a:fillRect/>
          </a:stretch>
        </p:blipFill>
        <p:spPr>
          <a:xfrm>
            <a:off x="551180" y="3095625"/>
            <a:ext cx="3184525" cy="21653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C:/Users/lemon/Desktop/R井冈山.jpgR井冈山"/>
          <p:cNvPicPr>
            <a:picLocks noChangeAspect="1"/>
          </p:cNvPicPr>
          <p:nvPr/>
        </p:nvPicPr>
        <p:blipFill>
          <a:blip r:embed="rId1">
            <a:alphaModFix amt="100000"/>
          </a:blip>
          <a:srcRect t="10430" b="10430"/>
          <a:stretch>
            <a:fillRect/>
          </a:stretch>
        </p:blipFill>
        <p:spPr>
          <a:xfrm>
            <a:off x="0" y="-1"/>
            <a:ext cx="12192000" cy="6858000"/>
          </a:xfrm>
          <a:prstGeom prst="rect">
            <a:avLst/>
          </a:prstGeom>
          <a:noFill/>
          <a:ln>
            <a:noFill/>
          </a:ln>
        </p:spPr>
      </p:pic>
      <p:sp>
        <p:nvSpPr>
          <p:cNvPr id="4" name="标题 1"/>
          <p:cNvSpPr txBox="1"/>
          <p:nvPr/>
        </p:nvSpPr>
        <p:spPr>
          <a:xfrm>
            <a:off x="11104172" y="6365020"/>
            <a:ext cx="165666" cy="165891"/>
          </a:xfrm>
          <a:prstGeom prst="ellipse">
            <a:avLst/>
          </a:prstGeom>
          <a:gradFill>
            <a:gsLst>
              <a:gs pos="0">
                <a:schemeClr val="accent2">
                  <a:lumMod val="20000"/>
                  <a:lumOff val="80000"/>
                </a:schemeClr>
              </a:gs>
              <a:gs pos="100000">
                <a:schemeClr val="accent2"/>
              </a:gs>
            </a:gsLst>
            <a:lin ang="2700000" scaled="0"/>
          </a:gradFill>
          <a:ln w="11430" cap="sq">
            <a:gradFill>
              <a:gsLst>
                <a:gs pos="0">
                  <a:schemeClr val="bg1"/>
                </a:gs>
                <a:gs pos="100000">
                  <a:schemeClr val="accent3"/>
                </a:gs>
              </a:gsLst>
              <a:lin ang="5400000" scaled="0"/>
            </a:gradFill>
            <a:miter/>
          </a:ln>
          <a:effectLst>
            <a:outerShdw blurRad="182880" dist="102870" dir="2700001" algn="tl" rotWithShape="0">
              <a:schemeClr val="accent2">
                <a:alpha val="30000"/>
              </a:schemeClr>
            </a:outerShdw>
          </a:effectLst>
        </p:spPr>
        <p:txBody>
          <a:bodyPr vert="horz" wrap="square" lIns="82296" tIns="41148" rIns="82296" bIns="41148" rtlCol="0" anchor="ctr"/>
          <a:lstStyle/>
          <a:p>
            <a:pPr algn="ctr">
              <a:lnSpc>
                <a:spcPct val="110000"/>
              </a:lnSpc>
            </a:pPr>
            <a:endParaRPr kumimoji="1" lang="zh-CN" altLang="en-US"/>
          </a:p>
        </p:txBody>
      </p:sp>
      <p:sp>
        <p:nvSpPr>
          <p:cNvPr id="5" name="标题 1"/>
          <p:cNvSpPr txBox="1"/>
          <p:nvPr/>
        </p:nvSpPr>
        <p:spPr>
          <a:xfrm>
            <a:off x="11353234" y="6365020"/>
            <a:ext cx="165666" cy="165891"/>
          </a:xfrm>
          <a:prstGeom prst="ellipse">
            <a:avLst/>
          </a:prstGeom>
          <a:noFill/>
          <a:ln w="1905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2">
            <a:alphaModFix amt="100000"/>
          </a:blip>
          <a:srcRect/>
          <a:stretch>
            <a:fillRect/>
          </a:stretch>
        </p:blipFill>
        <p:spPr>
          <a:xfrm flipH="1">
            <a:off x="617051" y="996042"/>
            <a:ext cx="2351271" cy="1645146"/>
          </a:xfrm>
          <a:prstGeom prst="rect">
            <a:avLst/>
          </a:prstGeom>
          <a:noFill/>
          <a:ln>
            <a:noFill/>
          </a:ln>
        </p:spPr>
      </p:pic>
      <p:sp>
        <p:nvSpPr>
          <p:cNvPr id="8" name="标题 1"/>
          <p:cNvSpPr txBox="1"/>
          <p:nvPr/>
        </p:nvSpPr>
        <p:spPr>
          <a:xfrm>
            <a:off x="4728455" y="3717513"/>
            <a:ext cx="7586307" cy="1746746"/>
          </a:xfrm>
          <a:prstGeom prst="rect">
            <a:avLst/>
          </a:prstGeom>
          <a:noFill/>
          <a:ln>
            <a:noFill/>
          </a:ln>
          <a:effectLst/>
        </p:spPr>
        <p:txBody>
          <a:bodyPr vert="horz" wrap="square" lIns="0" tIns="0" rIns="0" bIns="0" rtlCol="0" anchor="t">
            <a:scene3d>
              <a:camera prst="orthographicFront"/>
              <a:lightRig rig="threePt" dir="t"/>
            </a:scene3d>
          </a:bodyPr>
          <a:lstStyle/>
          <a:p>
            <a:pPr algn="ctr">
              <a:lnSpc>
                <a:spcPct val="130000"/>
              </a:lnSpc>
            </a:pPr>
            <a:r>
              <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rPr>
              <a:t>Contemporary Enlightenment of the Jinggangshan Spirit</a:t>
            </a:r>
            <a:endPar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endParaRPr>
          </a:p>
        </p:txBody>
      </p:sp>
      <p:sp>
        <p:nvSpPr>
          <p:cNvPr id="9" name="标题 1"/>
          <p:cNvSpPr txBox="1"/>
          <p:nvPr/>
        </p:nvSpPr>
        <p:spPr>
          <a:xfrm>
            <a:off x="8832211" y="908685"/>
            <a:ext cx="2594436" cy="2561802"/>
          </a:xfrm>
          <a:prstGeom prst="rect">
            <a:avLst/>
          </a:prstGeom>
          <a:noFill/>
          <a:ln>
            <a:noFill/>
          </a:ln>
        </p:spPr>
        <p:txBody>
          <a:bodyPr vert="horz" wrap="square" lIns="0" tIns="0" rIns="0" bIns="0" rtlCol="0" anchor="b"/>
          <a:lstStyle/>
          <a:p>
            <a:pPr algn="ctr">
              <a:lnSpc>
                <a:spcPct val="110000"/>
              </a:lnSpc>
            </a:pPr>
            <a:r>
              <a:rPr kumimoji="1" lang="en-US" altLang="zh-CN" sz="960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rPr>
              <a:t>04</a:t>
            </a:r>
            <a:endParaRPr kumimoji="1" lang="en-US" altLang="zh-CN" sz="960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endParaRPr>
          </a:p>
        </p:txBody>
      </p:sp>
      <p:grpSp>
        <p:nvGrpSpPr>
          <p:cNvPr id="10" name="组合 9"/>
          <p:cNvGrpSpPr/>
          <p:nvPr/>
        </p:nvGrpSpPr>
        <p:grpSpPr>
          <a:xfrm>
            <a:off x="898784" y="4385383"/>
            <a:ext cx="7762809" cy="317783"/>
            <a:chOff x="898784" y="4385383"/>
            <a:chExt cx="7762809" cy="317783"/>
          </a:xfrm>
        </p:grpSpPr>
        <p:sp>
          <p:nvSpPr>
            <p:cNvPr id="11" name="标题 1"/>
            <p:cNvSpPr txBox="1"/>
            <p:nvPr/>
          </p:nvSpPr>
          <p:spPr>
            <a:xfrm>
              <a:off x="4133128" y="4385383"/>
              <a:ext cx="1294120" cy="317783"/>
            </a:xfrm>
            <a:custGeom>
              <a:avLst/>
              <a:gdLst>
                <a:gd name="connsiteX0" fmla="*/ 1181856 w 1294120"/>
                <a:gd name="connsiteY0" fmla="*/ 46627 h 317783"/>
                <a:gd name="connsiteX1" fmla="*/ 1208357 w 1294120"/>
                <a:gd name="connsiteY1" fmla="*/ 132390 h 317783"/>
                <a:gd name="connsiteX2" fmla="*/ 1294120 w 1294120"/>
                <a:gd name="connsiteY2" fmla="*/ 132389 h 317783"/>
                <a:gd name="connsiteX3" fmla="*/ 1224736 w 1294120"/>
                <a:gd name="connsiteY3" fmla="*/ 185393 h 317783"/>
                <a:gd name="connsiteX4" fmla="*/ 1251239 w 1294120"/>
                <a:gd name="connsiteY4" fmla="*/ 271155 h 317783"/>
                <a:gd name="connsiteX5" fmla="*/ 1181856 w 1294120"/>
                <a:gd name="connsiteY5" fmla="*/ 218151 h 317783"/>
                <a:gd name="connsiteX6" fmla="*/ 1112472 w 1294120"/>
                <a:gd name="connsiteY6" fmla="*/ 271155 h 317783"/>
                <a:gd name="connsiteX7" fmla="*/ 1138975 w 1294120"/>
                <a:gd name="connsiteY7" fmla="*/ 185393 h 317783"/>
                <a:gd name="connsiteX8" fmla="*/ 1069591 w 1294120"/>
                <a:gd name="connsiteY8" fmla="*/ 132389 h 317783"/>
                <a:gd name="connsiteX9" fmla="*/ 1155354 w 1294120"/>
                <a:gd name="connsiteY9" fmla="*/ 132390 h 317783"/>
                <a:gd name="connsiteX10" fmla="*/ 937772 w 1294120"/>
                <a:gd name="connsiteY10" fmla="*/ 46627 h 317783"/>
                <a:gd name="connsiteX11" fmla="*/ 964273 w 1294120"/>
                <a:gd name="connsiteY11" fmla="*/ 132390 h 317783"/>
                <a:gd name="connsiteX12" fmla="*/ 1050036 w 1294120"/>
                <a:gd name="connsiteY12" fmla="*/ 132389 h 317783"/>
                <a:gd name="connsiteX13" fmla="*/ 980652 w 1294120"/>
                <a:gd name="connsiteY13" fmla="*/ 185393 h 317783"/>
                <a:gd name="connsiteX14" fmla="*/ 1007155 w 1294120"/>
                <a:gd name="connsiteY14" fmla="*/ 271155 h 317783"/>
                <a:gd name="connsiteX15" fmla="*/ 937772 w 1294120"/>
                <a:gd name="connsiteY15" fmla="*/ 218151 h 317783"/>
                <a:gd name="connsiteX16" fmla="*/ 868388 w 1294120"/>
                <a:gd name="connsiteY16" fmla="*/ 271155 h 317783"/>
                <a:gd name="connsiteX17" fmla="*/ 894891 w 1294120"/>
                <a:gd name="connsiteY17" fmla="*/ 185393 h 317783"/>
                <a:gd name="connsiteX18" fmla="*/ 825507 w 1294120"/>
                <a:gd name="connsiteY18" fmla="*/ 132389 h 317783"/>
                <a:gd name="connsiteX19" fmla="*/ 911270 w 1294120"/>
                <a:gd name="connsiteY19" fmla="*/ 132390 h 317783"/>
                <a:gd name="connsiteX20" fmla="*/ 356349 w 1294120"/>
                <a:gd name="connsiteY20" fmla="*/ 46627 h 317783"/>
                <a:gd name="connsiteX21" fmla="*/ 382850 w 1294120"/>
                <a:gd name="connsiteY21" fmla="*/ 132390 h 317783"/>
                <a:gd name="connsiteX22" fmla="*/ 468613 w 1294120"/>
                <a:gd name="connsiteY22" fmla="*/ 132389 h 317783"/>
                <a:gd name="connsiteX23" fmla="*/ 399229 w 1294120"/>
                <a:gd name="connsiteY23" fmla="*/ 185393 h 317783"/>
                <a:gd name="connsiteX24" fmla="*/ 425732 w 1294120"/>
                <a:gd name="connsiteY24" fmla="*/ 271155 h 317783"/>
                <a:gd name="connsiteX25" fmla="*/ 356349 w 1294120"/>
                <a:gd name="connsiteY25" fmla="*/ 218151 h 317783"/>
                <a:gd name="connsiteX26" fmla="*/ 286965 w 1294120"/>
                <a:gd name="connsiteY26" fmla="*/ 271155 h 317783"/>
                <a:gd name="connsiteX27" fmla="*/ 313468 w 1294120"/>
                <a:gd name="connsiteY27" fmla="*/ 185393 h 317783"/>
                <a:gd name="connsiteX28" fmla="*/ 244084 w 1294120"/>
                <a:gd name="connsiteY28" fmla="*/ 132389 h 317783"/>
                <a:gd name="connsiteX29" fmla="*/ 329847 w 1294120"/>
                <a:gd name="connsiteY29" fmla="*/ 132390 h 317783"/>
                <a:gd name="connsiteX30" fmla="*/ 112265 w 1294120"/>
                <a:gd name="connsiteY30" fmla="*/ 46627 h 317783"/>
                <a:gd name="connsiteX31" fmla="*/ 138766 w 1294120"/>
                <a:gd name="connsiteY31" fmla="*/ 132390 h 317783"/>
                <a:gd name="connsiteX32" fmla="*/ 224529 w 1294120"/>
                <a:gd name="connsiteY32" fmla="*/ 132389 h 317783"/>
                <a:gd name="connsiteX33" fmla="*/ 155145 w 1294120"/>
                <a:gd name="connsiteY33" fmla="*/ 185393 h 317783"/>
                <a:gd name="connsiteX34" fmla="*/ 181648 w 1294120"/>
                <a:gd name="connsiteY34" fmla="*/ 271155 h 317783"/>
                <a:gd name="connsiteX35" fmla="*/ 112265 w 1294120"/>
                <a:gd name="connsiteY35" fmla="*/ 218151 h 317783"/>
                <a:gd name="connsiteX36" fmla="*/ 42881 w 1294120"/>
                <a:gd name="connsiteY36" fmla="*/ 271155 h 317783"/>
                <a:gd name="connsiteX37" fmla="*/ 69384 w 1294120"/>
                <a:gd name="connsiteY37" fmla="*/ 185393 h 317783"/>
                <a:gd name="connsiteX38" fmla="*/ 0 w 1294120"/>
                <a:gd name="connsiteY38" fmla="*/ 132389 h 317783"/>
                <a:gd name="connsiteX39" fmla="*/ 85763 w 1294120"/>
                <a:gd name="connsiteY39" fmla="*/ 132390 h 317783"/>
                <a:gd name="connsiteX40" fmla="*/ 647060 w 1294120"/>
                <a:gd name="connsiteY40" fmla="*/ 0 h 317783"/>
                <a:gd name="connsiteX41" fmla="*/ 684569 w 1294120"/>
                <a:gd name="connsiteY41" fmla="*/ 121383 h 317783"/>
                <a:gd name="connsiteX42" fmla="*/ 805952 w 1294120"/>
                <a:gd name="connsiteY42" fmla="*/ 121382 h 317783"/>
                <a:gd name="connsiteX43" fmla="*/ 707750 w 1294120"/>
                <a:gd name="connsiteY43" fmla="*/ 196400 h 317783"/>
                <a:gd name="connsiteX44" fmla="*/ 745260 w 1294120"/>
                <a:gd name="connsiteY44" fmla="*/ 317783 h 317783"/>
                <a:gd name="connsiteX45" fmla="*/ 647060 w 1294120"/>
                <a:gd name="connsiteY45" fmla="*/ 242764 h 317783"/>
                <a:gd name="connsiteX46" fmla="*/ 548860 w 1294120"/>
                <a:gd name="connsiteY46" fmla="*/ 317783 h 317783"/>
                <a:gd name="connsiteX47" fmla="*/ 586370 w 1294120"/>
                <a:gd name="connsiteY47" fmla="*/ 196400 h 317783"/>
                <a:gd name="connsiteX48" fmla="*/ 488168 w 1294120"/>
                <a:gd name="connsiteY48" fmla="*/ 121382 h 317783"/>
                <a:gd name="connsiteX49" fmla="*/ 609551 w 1294120"/>
                <a:gd name="connsiteY49" fmla="*/ 121383 h 317783"/>
              </a:gdLst>
              <a:ahLst/>
              <a:cxnLst/>
              <a:rect l="l" t="t" r="r" b="b"/>
              <a:pathLst>
                <a:path w="1294120" h="317783">
                  <a:moveTo>
                    <a:pt x="1181856" y="46627"/>
                  </a:moveTo>
                  <a:lnTo>
                    <a:pt x="1208357" y="132390"/>
                  </a:lnTo>
                  <a:lnTo>
                    <a:pt x="1294120" y="132389"/>
                  </a:lnTo>
                  <a:lnTo>
                    <a:pt x="1224736" y="185393"/>
                  </a:lnTo>
                  <a:lnTo>
                    <a:pt x="1251239" y="271155"/>
                  </a:lnTo>
                  <a:lnTo>
                    <a:pt x="1181856" y="218151"/>
                  </a:lnTo>
                  <a:lnTo>
                    <a:pt x="1112472" y="271155"/>
                  </a:lnTo>
                  <a:lnTo>
                    <a:pt x="1138975" y="185393"/>
                  </a:lnTo>
                  <a:lnTo>
                    <a:pt x="1069591" y="132389"/>
                  </a:lnTo>
                  <a:lnTo>
                    <a:pt x="1155354" y="132390"/>
                  </a:lnTo>
                  <a:close/>
                  <a:moveTo>
                    <a:pt x="937772" y="46627"/>
                  </a:moveTo>
                  <a:lnTo>
                    <a:pt x="964273" y="132390"/>
                  </a:lnTo>
                  <a:lnTo>
                    <a:pt x="1050036" y="132389"/>
                  </a:lnTo>
                  <a:lnTo>
                    <a:pt x="980652" y="185393"/>
                  </a:lnTo>
                  <a:lnTo>
                    <a:pt x="1007155" y="271155"/>
                  </a:lnTo>
                  <a:lnTo>
                    <a:pt x="937772" y="218151"/>
                  </a:lnTo>
                  <a:lnTo>
                    <a:pt x="868388" y="271155"/>
                  </a:lnTo>
                  <a:lnTo>
                    <a:pt x="894891" y="185393"/>
                  </a:lnTo>
                  <a:lnTo>
                    <a:pt x="825507" y="132389"/>
                  </a:lnTo>
                  <a:lnTo>
                    <a:pt x="911270" y="132390"/>
                  </a:lnTo>
                  <a:close/>
                  <a:moveTo>
                    <a:pt x="356349" y="46627"/>
                  </a:moveTo>
                  <a:lnTo>
                    <a:pt x="382850" y="132390"/>
                  </a:lnTo>
                  <a:lnTo>
                    <a:pt x="468613" y="132389"/>
                  </a:lnTo>
                  <a:lnTo>
                    <a:pt x="399229" y="185393"/>
                  </a:lnTo>
                  <a:lnTo>
                    <a:pt x="425732" y="271155"/>
                  </a:lnTo>
                  <a:lnTo>
                    <a:pt x="356349" y="218151"/>
                  </a:lnTo>
                  <a:lnTo>
                    <a:pt x="286965" y="271155"/>
                  </a:lnTo>
                  <a:lnTo>
                    <a:pt x="313468" y="185393"/>
                  </a:lnTo>
                  <a:lnTo>
                    <a:pt x="244084" y="132389"/>
                  </a:lnTo>
                  <a:lnTo>
                    <a:pt x="329847" y="132390"/>
                  </a:lnTo>
                  <a:close/>
                  <a:moveTo>
                    <a:pt x="112265" y="46627"/>
                  </a:moveTo>
                  <a:lnTo>
                    <a:pt x="138766" y="132390"/>
                  </a:lnTo>
                  <a:lnTo>
                    <a:pt x="224529" y="132389"/>
                  </a:lnTo>
                  <a:lnTo>
                    <a:pt x="155145" y="185393"/>
                  </a:lnTo>
                  <a:lnTo>
                    <a:pt x="181648" y="271155"/>
                  </a:lnTo>
                  <a:lnTo>
                    <a:pt x="112265" y="218151"/>
                  </a:lnTo>
                  <a:lnTo>
                    <a:pt x="42881" y="271155"/>
                  </a:lnTo>
                  <a:lnTo>
                    <a:pt x="69384" y="185393"/>
                  </a:lnTo>
                  <a:lnTo>
                    <a:pt x="0" y="132389"/>
                  </a:lnTo>
                  <a:lnTo>
                    <a:pt x="85763" y="132390"/>
                  </a:lnTo>
                  <a:close/>
                  <a:moveTo>
                    <a:pt x="647060" y="0"/>
                  </a:moveTo>
                  <a:lnTo>
                    <a:pt x="684569" y="121383"/>
                  </a:lnTo>
                  <a:lnTo>
                    <a:pt x="805952" y="121382"/>
                  </a:lnTo>
                  <a:lnTo>
                    <a:pt x="707750" y="196400"/>
                  </a:lnTo>
                  <a:lnTo>
                    <a:pt x="745260" y="317783"/>
                  </a:lnTo>
                  <a:lnTo>
                    <a:pt x="647060" y="242764"/>
                  </a:lnTo>
                  <a:lnTo>
                    <a:pt x="548860" y="317783"/>
                  </a:lnTo>
                  <a:lnTo>
                    <a:pt x="586370" y="196400"/>
                  </a:lnTo>
                  <a:lnTo>
                    <a:pt x="488168" y="121382"/>
                  </a:lnTo>
                  <a:lnTo>
                    <a:pt x="609551" y="121383"/>
                  </a:lnTo>
                  <a:close/>
                </a:path>
              </a:pathLst>
            </a:cu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98784"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715727"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14" name="图片 13"/>
          <p:cNvPicPr>
            <a:picLocks noChangeAspect="1"/>
          </p:cNvPicPr>
          <p:nvPr/>
        </p:nvPicPr>
        <p:blipFill>
          <a:blip r:embed="rId3">
            <a:alphaModFix amt="100000"/>
          </a:blip>
          <a:srcRect/>
          <a:stretch>
            <a:fillRect/>
          </a:stretch>
        </p:blipFill>
        <p:spPr>
          <a:xfrm>
            <a:off x="-304620" y="0"/>
            <a:ext cx="7949840" cy="87876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custDataLst>
              <p:tags r:id="rId1"/>
            </p:custDataLst>
          </p:nvPr>
        </p:nvSpPr>
        <p:spPr>
          <a:xfrm>
            <a:off x="4075655" y="2194625"/>
            <a:ext cx="3964489" cy="4663376"/>
          </a:xfrm>
          <a:prstGeom prst="round2SameRect">
            <a:avLst>
              <a:gd name="adj1" fmla="val 50000"/>
              <a:gd name="adj2" fmla="val 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2"/>
            </p:custDataLst>
          </p:nvPr>
        </p:nvSpPr>
        <p:spPr>
          <a:xfrm>
            <a:off x="3804751" y="2233434"/>
            <a:ext cx="541807" cy="541807"/>
          </a:xfrm>
          <a:prstGeom prst="plaque">
            <a:avLst>
              <a:gd name="adj" fmla="val 50000"/>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3"/>
            </p:custDataLst>
          </p:nvPr>
        </p:nvSpPr>
        <p:spPr>
          <a:xfrm>
            <a:off x="7857940" y="5543929"/>
            <a:ext cx="704040" cy="704040"/>
          </a:xfrm>
          <a:prstGeom prst="plaque">
            <a:avLst>
              <a:gd name="adj" fmla="val 50000"/>
            </a:avLst>
          </a:prstGeom>
          <a:solidFill>
            <a:schemeClr val="accent1">
              <a:lumMod val="60000"/>
              <a:lumOff val="4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4"/>
            </p:custDataLst>
          </p:nvPr>
        </p:nvSpPr>
        <p:spPr>
          <a:xfrm>
            <a:off x="658019" y="2724037"/>
            <a:ext cx="3033486" cy="2671798"/>
          </a:xfrm>
          <a:prstGeom prst="rect">
            <a:avLst/>
          </a:prstGeom>
          <a:noFill/>
          <a:ln>
            <a:noFill/>
          </a:ln>
        </p:spPr>
        <p:txBody>
          <a:bodyPr vert="horz" wrap="square" lIns="0" tIns="0" rIns="0" bIns="0" rtlCol="0" anchor="t"/>
          <a:lstStyle/>
          <a:p>
            <a:pPr algn="just">
              <a:lnSpc>
                <a:spcPct val="150000"/>
              </a:lnSpc>
            </a:pPr>
            <a:r>
              <a:rPr kumimoji="1" lang="en-US" altLang="zh-CN" sz="1115">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There are different views in academia about the compatibility of the "hard struggle" spirit and consumerist society. On the one hand, some people believe that in modern society, the spirit of hard struggle still has great significance. It can guide people to establish correct values and consumption views. On the other hand, some people believe that in the context of rampant consumerism, the spirit of hard struggle may be impacted to a certain extent and needs to be re- examined and interpreted.</a:t>
            </a:r>
            <a:endParaRPr kumimoji="1" lang="zh-CN" altLang="en-US"/>
          </a:p>
        </p:txBody>
      </p:sp>
      <p:sp>
        <p:nvSpPr>
          <p:cNvPr id="7" name="标题 1"/>
          <p:cNvSpPr txBox="1"/>
          <p:nvPr>
            <p:custDataLst>
              <p:tags r:id="rId5"/>
            </p:custDataLst>
          </p:nvPr>
        </p:nvSpPr>
        <p:spPr>
          <a:xfrm>
            <a:off x="8424295" y="2823081"/>
            <a:ext cx="3033486" cy="2671798"/>
          </a:xfrm>
          <a:prstGeom prst="rect">
            <a:avLst/>
          </a:prstGeom>
          <a:noFill/>
          <a:ln>
            <a:noFill/>
          </a:ln>
        </p:spPr>
        <p:txBody>
          <a:bodyPr vert="horz" wrap="square" lIns="0" tIns="0" rIns="0" bIns="0" rtlCol="0" anchor="t"/>
          <a:lstStyle/>
          <a:p>
            <a:pPr algn="just">
              <a:lnSpc>
                <a:spcPct val="150000"/>
              </a:lnSpc>
            </a:pPr>
            <a:r>
              <a:rPr kumimoji="1" lang="en-US" altLang="zh-CN" sz="1115">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From the perspective of ecological civilization construction, the "Jinggangshan experience" provides beneficial references for other regions. For example, the successful practice of forest rights reform pilot not only promotes the development of local forestry economy but also effectively protects the ecological environment. It achieves a win- win situation between economic development and ecological protection and provides new ideas and methods for ecological civilization construction in the new era.</a:t>
            </a:r>
            <a:endParaRPr kumimoji="1" lang="zh-CN" altLang="en-US"/>
          </a:p>
        </p:txBody>
      </p:sp>
      <p:sp>
        <p:nvSpPr>
          <p:cNvPr id="8" name="标题 1"/>
          <p:cNvSpPr txBox="1"/>
          <p:nvPr>
            <p:custDataLst>
              <p:tags r:id="rId6"/>
            </p:custDataLst>
          </p:nvPr>
        </p:nvSpPr>
        <p:spPr>
          <a:xfrm>
            <a:off x="658018" y="2628148"/>
            <a:ext cx="3033487" cy="72189"/>
          </a:xfrm>
          <a:prstGeom prst="rect">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custDataLst>
              <p:tags r:id="rId7"/>
            </p:custDataLst>
          </p:nvPr>
        </p:nvSpPr>
        <p:spPr>
          <a:xfrm>
            <a:off x="8424295" y="2664243"/>
            <a:ext cx="3033487" cy="72189"/>
          </a:xfrm>
          <a:prstGeom prst="rect">
            <a:avLst/>
          </a:prstGeom>
          <a:solidFill>
            <a:schemeClr val="accent1"/>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5050618" y="1220371"/>
            <a:ext cx="417104" cy="417104"/>
          </a:xfrm>
          <a:prstGeom prst="ellipse">
            <a:avLst/>
          </a:prstGeom>
          <a:solidFill>
            <a:schemeClr val="accent1">
              <a:lumMod val="20000"/>
              <a:lumOff val="80000"/>
            </a:schemeClr>
          </a:soli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a:off x="3579825" y="1200734"/>
            <a:ext cx="5032350" cy="643689"/>
          </a:xfrm>
          <a:prstGeom prst="rect">
            <a:avLst/>
          </a:prstGeom>
          <a:noFill/>
          <a:ln>
            <a:noFill/>
          </a:ln>
        </p:spPr>
        <p:txBody>
          <a:bodyPr vert="horz" wrap="square" lIns="0" tIns="0" rIns="0" bIns="0" rtlCol="0" anchor="ctr"/>
          <a:lstStyle/>
          <a:p>
            <a:pPr algn="ctr">
              <a:lnSpc>
                <a:spcPct val="130000"/>
              </a:lnSpc>
            </a:pPr>
            <a:r>
              <a:rPr kumimoji="1" lang="en-US" altLang="zh-CN" sz="1600">
                <a:ln w="12700">
                  <a:noFill/>
                </a:ln>
                <a:solidFill>
                  <a:srgbClr val="CA2C22">
                    <a:alpha val="100000"/>
                  </a:srgbClr>
                </a:solidFill>
                <a:latin typeface="Source Han Sans CN Bold" panose="020B0800000000000000" charset="-122"/>
                <a:ea typeface="Source Han Sans CN Bold" panose="020B0800000000000000" charset="-122"/>
                <a:cs typeface="Source Han Sans CN Bold" panose="020B0800000000000000" charset="-122"/>
              </a:rPr>
              <a:t>Multi-dimensional Interpretation of the Spirit</a:t>
            </a:r>
            <a:endParaRPr kumimoji="1" lang="zh-CN" altLang="en-US"/>
          </a:p>
        </p:txBody>
      </p:sp>
      <p:sp>
        <p:nvSpPr>
          <p:cNvPr id="12" name="标题 1"/>
          <p:cNvSpPr txBox="1"/>
          <p:nvPr>
            <p:custDataLst>
              <p:tags r:id="rId8"/>
            </p:custDataLst>
          </p:nvPr>
        </p:nvSpPr>
        <p:spPr>
          <a:xfrm>
            <a:off x="4895848" y="2728331"/>
            <a:ext cx="2324102" cy="2324102"/>
          </a:xfrm>
          <a:prstGeom prst="ellipse">
            <a:avLst/>
          </a:prstGeom>
          <a:gradFill>
            <a:gsLst>
              <a:gs pos="0">
                <a:schemeClr val="bg1"/>
              </a:gs>
              <a:gs pos="100000">
                <a:schemeClr val="accent1">
                  <a:lumMod val="20000"/>
                  <a:lumOff val="80000"/>
                </a:schemeClr>
              </a:gs>
            </a:gsLst>
            <a:lin ang="5400000" scaled="0"/>
          </a:gradFill>
          <a:ln w="508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custDataLst>
              <p:tags r:id="rId9"/>
            </p:custDataLst>
          </p:nvPr>
        </p:nvSpPr>
        <p:spPr>
          <a:xfrm rot="10800000" flipH="1" flipV="1">
            <a:off x="5667407" y="3512487"/>
            <a:ext cx="780986" cy="755790"/>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accent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Academic Controversies and Reinterpretation</a:t>
            </a:r>
            <a:endParaRPr kumimoji="1" lang="zh-CN" altLang="en-US"/>
          </a:p>
        </p:txBody>
      </p:sp>
      <p:sp>
        <p:nvSpPr>
          <p:cNvPr id="15"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1416050" y="1223010"/>
            <a:ext cx="3971290" cy="4630420"/>
          </a:xfrm>
          <a:prstGeom prst="round2DiagRect">
            <a:avLst>
              <a:gd name="adj1" fmla="val 29083"/>
              <a:gd name="adj2" fmla="val 0"/>
            </a:avLst>
          </a:prstGeom>
          <a:solidFill>
            <a:schemeClr val="tx1">
              <a:lumMod val="25000"/>
              <a:lumOff val="75000"/>
              <a:alpha val="20000"/>
            </a:schemeClr>
          </a:solidFill>
          <a:ln w="6055"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a:off x="1449705" y="1815465"/>
            <a:ext cx="3937635" cy="4279265"/>
          </a:xfrm>
          <a:prstGeom prst="rect">
            <a:avLst/>
          </a:prstGeom>
          <a:noFill/>
          <a:ln w="12700" cap="sq">
            <a:noFill/>
            <a:miter/>
          </a:ln>
        </p:spPr>
        <p:txBody>
          <a:bodyPr vert="horz" wrap="square" lIns="91440" tIns="45720" rIns="91440" bIns="45720" rtlCol="0" anchor="t"/>
          <a:lstStyle/>
          <a:p>
            <a:pPr algn="just">
              <a:lnSpc>
                <a:spcPct val="150000"/>
              </a:lnSpc>
            </a:pPr>
            <a:r>
              <a:rPr kumimoji="1" lang="en-US" altLang="zh-CN" sz="1200" b="1">
                <a:ln w="12700">
                  <a:noFill/>
                </a:ln>
                <a:solidFill>
                  <a:srgbClr val="404040">
                    <a:alpha val="100000"/>
                  </a:srgbClr>
                </a:solidFill>
                <a:latin typeface="等线" panose="02010600030101010101" charset="-122"/>
                <a:ea typeface="等线" panose="02010600030101010101" charset="-122"/>
                <a:cs typeface="Source Han Sans" panose="020B0400000000000000" charset="-122"/>
              </a:rPr>
              <a:t>Jinggangshan and Cuba's Sierra Maestra are both revolutionary bases. There are similarities and differences in their ecological protection models. Jinggangshan focuses on the combination of ecological protection and the inheritance of red culture. It achieves a virtuous interaction between ecological protection and economic development through the development of ecotourism. In contrast, Cuba's Sierra Maestra is more inclined to strict protection of nature reserves and self- repair of ecosystems.</a:t>
            </a:r>
            <a:endParaRPr kumimoji="1" lang="zh-CN" altLang="en-US" sz="1200" b="1">
              <a:latin typeface="等线" panose="02010600030101010101" charset="-122"/>
              <a:ea typeface="等线" panose="02010600030101010101" charset="-122"/>
            </a:endParaRPr>
          </a:p>
        </p:txBody>
      </p:sp>
      <p:sp>
        <p:nvSpPr>
          <p:cNvPr id="5" name="标题 1"/>
          <p:cNvSpPr txBox="1"/>
          <p:nvPr/>
        </p:nvSpPr>
        <p:spPr>
          <a:xfrm>
            <a:off x="839448" y="1341088"/>
            <a:ext cx="474393" cy="474393"/>
          </a:xfrm>
          <a:prstGeom prst="roundRect">
            <a:avLst/>
          </a:prstGeom>
          <a:solidFill>
            <a:schemeClr val="accent1"/>
          </a:solidFill>
          <a:ln>
            <a:noFill/>
          </a:ln>
        </p:spPr>
        <p:txBody>
          <a:bodyPr vert="horz" wrap="none" lIns="108000" tIns="108000" rIns="108000" bIns="108000" rtlCol="0" anchor="ctr"/>
          <a:lstStyle/>
          <a:p>
            <a:pPr algn="ctr">
              <a:lnSpc>
                <a:spcPct val="110000"/>
              </a:lnSpc>
            </a:pPr>
            <a:r>
              <a:rPr kumimoji="1" lang="en-US" altLang="zh-CN" sz="20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6" name="标题 1"/>
          <p:cNvSpPr txBox="1"/>
          <p:nvPr/>
        </p:nvSpPr>
        <p:spPr>
          <a:xfrm>
            <a:off x="6918325" y="1555115"/>
            <a:ext cx="4356100" cy="4150995"/>
          </a:xfrm>
          <a:prstGeom prst="round2DiagRect">
            <a:avLst>
              <a:gd name="adj1" fmla="val 29083"/>
              <a:gd name="adj2" fmla="val 0"/>
            </a:avLst>
          </a:prstGeom>
          <a:solidFill>
            <a:schemeClr val="accent1">
              <a:alpha val="10000"/>
            </a:schemeClr>
          </a:solidFill>
          <a:ln w="6055"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a:off x="7248525" y="2061210"/>
            <a:ext cx="3900805" cy="4058920"/>
          </a:xfrm>
          <a:prstGeom prst="rect">
            <a:avLst/>
          </a:prstGeom>
          <a:noFill/>
          <a:ln w="12700" cap="sq">
            <a:noFill/>
            <a:miter/>
          </a:ln>
        </p:spPr>
        <p:txBody>
          <a:bodyPr vert="horz" wrap="square" lIns="91440" tIns="45720" rIns="91440" bIns="45720" rtlCol="0" anchor="t"/>
          <a:lstStyle/>
          <a:p>
            <a:pPr algn="just">
              <a:lnSpc>
                <a:spcPct val="150000"/>
              </a:lnSpc>
            </a:pPr>
            <a:r>
              <a:rPr kumimoji="1" lang="en-US" altLang="zh-CN" sz="1400">
                <a:ln w="12700">
                  <a:noFill/>
                </a:ln>
                <a:solidFill>
                  <a:srgbClr val="404040">
                    <a:alpha val="100000"/>
                  </a:srgbClr>
                </a:solidFill>
                <a:latin typeface="Times New Roman" panose="02020603050405020304" charset="0"/>
                <a:ea typeface="Source Han Sans" panose="020B0400000000000000" charset="-122"/>
                <a:cs typeface="Times New Roman" panose="02020603050405020304" charset="0"/>
              </a:rPr>
              <a:t>Through comparative analysis, it can be found that different countries and regions need to formulate ecological protection strategies suitable for themselves according to their own geographical environment, cultural background, and social and economic development conditions. At the same time, they can also learn from each other and jointly promote the development of global ecological protection.</a:t>
            </a:r>
            <a:endParaRPr kumimoji="1" lang="zh-CN" altLang="en-US" sz="1400">
              <a:latin typeface="Times New Roman" panose="02020603050405020304" charset="0"/>
              <a:cs typeface="Times New Roman" panose="02020603050405020304" charset="0"/>
            </a:endParaRPr>
          </a:p>
        </p:txBody>
      </p:sp>
      <p:sp>
        <p:nvSpPr>
          <p:cNvPr id="8" name="标题 1"/>
          <p:cNvSpPr txBox="1"/>
          <p:nvPr/>
        </p:nvSpPr>
        <p:spPr>
          <a:xfrm>
            <a:off x="6692892" y="1856545"/>
            <a:ext cx="474393" cy="474393"/>
          </a:xfrm>
          <a:prstGeom prst="roundRect">
            <a:avLst/>
          </a:prstGeom>
          <a:solidFill>
            <a:schemeClr val="accent1"/>
          </a:solidFill>
          <a:ln>
            <a:noFill/>
          </a:ln>
        </p:spPr>
        <p:txBody>
          <a:bodyPr vert="horz" wrap="none" lIns="108000" tIns="108000" rIns="108000" bIns="108000" rtlCol="0" anchor="ctr"/>
          <a:lstStyle/>
          <a:p>
            <a:pPr algn="ctr">
              <a:lnSpc>
                <a:spcPct val="110000"/>
              </a:lnSpc>
            </a:pPr>
            <a:r>
              <a:rPr kumimoji="1" lang="en-US" altLang="zh-CN" sz="20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9" name="标题 1"/>
          <p:cNvSpPr txBox="1"/>
          <p:nvPr/>
        </p:nvSpPr>
        <p:spPr>
          <a:xfrm>
            <a:off x="1481455" y="5733645"/>
            <a:ext cx="8991600" cy="1098866"/>
          </a:xfrm>
          <a:prstGeom prst="rect">
            <a:avLst/>
          </a:prstGeom>
          <a:noFill/>
          <a:ln cap="sq">
            <a:noFill/>
          </a:ln>
          <a:effectLst/>
        </p:spPr>
        <p:txBody>
          <a:bodyPr vert="horz" wrap="square" lIns="64008" tIns="32004" rIns="64008" bIns="32004" rtlCol="0" anchor="t"/>
          <a:lstStyle/>
          <a:p>
            <a:pPr algn="ctr">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Comparison with Cuba's Sierra Maestra</a:t>
            </a:r>
            <a:endParaRPr kumimoji="1" lang="zh-CN" altLang="en-US"/>
          </a:p>
        </p:txBody>
      </p:sp>
      <p:cxnSp>
        <p:nvCxnSpPr>
          <p:cNvPr id="10" name="标题 1"/>
          <p:cNvCxnSpPr/>
          <p:nvPr/>
        </p:nvCxnSpPr>
        <p:spPr>
          <a:xfrm>
            <a:off x="5854700" y="4766419"/>
            <a:ext cx="406400" cy="0"/>
          </a:xfrm>
          <a:prstGeom prst="line">
            <a:avLst/>
          </a:prstGeom>
          <a:noFill/>
          <a:ln w="12700" cap="sq">
            <a:solidFill>
              <a:schemeClr val="accent1"/>
            </a:solidFill>
            <a:miter/>
            <a:headEnd type="oval"/>
            <a:tailEnd type="oval"/>
          </a:ln>
        </p:spPr>
      </p:cxnSp>
      <p:sp>
        <p:nvSpPr>
          <p:cNvPr id="11"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International Comparative Perspective</a:t>
            </a:r>
            <a:endParaRPr kumimoji="1" lang="zh-CN" altLang="en-US"/>
          </a:p>
        </p:txBody>
      </p:sp>
      <p:sp>
        <p:nvSpPr>
          <p:cNvPr id="12"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962" y="2229818"/>
            <a:ext cx="12192000" cy="255537"/>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5400000">
            <a:off x="3006439" y="1854573"/>
            <a:ext cx="1152734" cy="1001761"/>
          </a:xfrm>
          <a:custGeom>
            <a:avLst/>
            <a:gdLst>
              <a:gd name="connsiteX0" fmla="*/ 0 w 13027663"/>
              <a:gd name="connsiteY0" fmla="*/ 5665516 h 11321432"/>
              <a:gd name="connsiteX1" fmla="*/ 17 w 13027663"/>
              <a:gd name="connsiteY1" fmla="*/ 5664847 h 11321432"/>
              <a:gd name="connsiteX2" fmla="*/ 0 w 13027663"/>
              <a:gd name="connsiteY2" fmla="*/ 5655918 h 11321432"/>
              <a:gd name="connsiteX3" fmla="*/ 292 w 13027663"/>
              <a:gd name="connsiteY3" fmla="*/ 5654399 h 11321432"/>
              <a:gd name="connsiteX4" fmla="*/ 2777 w 13027663"/>
              <a:gd name="connsiteY4" fmla="*/ 5560006 h 11321432"/>
              <a:gd name="connsiteX5" fmla="*/ 71894 w 13027663"/>
              <a:gd name="connsiteY5" fmla="*/ 5354460 h 11321432"/>
              <a:gd name="connsiteX6" fmla="*/ 3005595 w 13027663"/>
              <a:gd name="connsiteY6" fmla="*/ 273141 h 11321432"/>
              <a:gd name="connsiteX7" fmla="*/ 3546035 w 13027663"/>
              <a:gd name="connsiteY7" fmla="*/ 4137 h 11321432"/>
              <a:gd name="connsiteX8" fmla="*/ 3556238 w 13027663"/>
              <a:gd name="connsiteY8" fmla="*/ 6446 h 11321432"/>
              <a:gd name="connsiteX9" fmla="*/ 3608331 w 13027663"/>
              <a:gd name="connsiteY9" fmla="*/ 1195 h 11321432"/>
              <a:gd name="connsiteX10" fmla="*/ 9475731 w 13027663"/>
              <a:gd name="connsiteY10" fmla="*/ 1196 h 11321432"/>
              <a:gd name="connsiteX11" fmla="*/ 9500093 w 13027663"/>
              <a:gd name="connsiteY11" fmla="*/ 3652 h 11321432"/>
              <a:gd name="connsiteX12" fmla="*/ 9587137 w 13027663"/>
              <a:gd name="connsiteY12" fmla="*/ 1361 h 11321432"/>
              <a:gd name="connsiteX13" fmla="*/ 10022069 w 13027663"/>
              <a:gd name="connsiteY13" fmla="*/ 273142 h 11321432"/>
              <a:gd name="connsiteX14" fmla="*/ 12955769 w 13027663"/>
              <a:gd name="connsiteY14" fmla="*/ 5354460 h 11321432"/>
              <a:gd name="connsiteX15" fmla="*/ 13024885 w 13027663"/>
              <a:gd name="connsiteY15" fmla="*/ 5560006 h 11321432"/>
              <a:gd name="connsiteX16" fmla="*/ 13027363 w 13027663"/>
              <a:gd name="connsiteY16" fmla="*/ 5654132 h 11321432"/>
              <a:gd name="connsiteX17" fmla="*/ 13027663 w 13027663"/>
              <a:gd name="connsiteY17" fmla="*/ 5655918 h 11321432"/>
              <a:gd name="connsiteX18" fmla="*/ 13027537 w 13027663"/>
              <a:gd name="connsiteY18" fmla="*/ 5660717 h 11321432"/>
              <a:gd name="connsiteX19" fmla="*/ 13027663 w 13027663"/>
              <a:gd name="connsiteY19" fmla="*/ 5665516 h 11321432"/>
              <a:gd name="connsiteX20" fmla="*/ 13027363 w 13027663"/>
              <a:gd name="connsiteY20" fmla="*/ 5667302 h 11321432"/>
              <a:gd name="connsiteX21" fmla="*/ 13024885 w 13027663"/>
              <a:gd name="connsiteY21" fmla="*/ 5761428 h 11321432"/>
              <a:gd name="connsiteX22" fmla="*/ 12955769 w 13027663"/>
              <a:gd name="connsiteY22" fmla="*/ 5966974 h 11321432"/>
              <a:gd name="connsiteX23" fmla="*/ 10022069 w 13027663"/>
              <a:gd name="connsiteY23" fmla="*/ 11048291 h 11321432"/>
              <a:gd name="connsiteX24" fmla="*/ 9587137 w 13027663"/>
              <a:gd name="connsiteY24" fmla="*/ 11320072 h 11321432"/>
              <a:gd name="connsiteX25" fmla="*/ 9500095 w 13027663"/>
              <a:gd name="connsiteY25" fmla="*/ 11317782 h 11321432"/>
              <a:gd name="connsiteX26" fmla="*/ 9475731 w 13027663"/>
              <a:gd name="connsiteY26" fmla="*/ 11320238 h 11321432"/>
              <a:gd name="connsiteX27" fmla="*/ 3608331 w 13027663"/>
              <a:gd name="connsiteY27" fmla="*/ 11320238 h 11321432"/>
              <a:gd name="connsiteX28" fmla="*/ 3556237 w 13027663"/>
              <a:gd name="connsiteY28" fmla="*/ 11314986 h 11321432"/>
              <a:gd name="connsiteX29" fmla="*/ 3546035 w 13027663"/>
              <a:gd name="connsiteY29" fmla="*/ 11317295 h 11321432"/>
              <a:gd name="connsiteX30" fmla="*/ 3005595 w 13027663"/>
              <a:gd name="connsiteY30" fmla="*/ 11048291 h 11321432"/>
              <a:gd name="connsiteX31" fmla="*/ 71894 w 13027663"/>
              <a:gd name="connsiteY31" fmla="*/ 5966974 h 11321432"/>
              <a:gd name="connsiteX32" fmla="*/ 153 w 13027663"/>
              <a:gd name="connsiteY32" fmla="*/ 5735010 h 11321432"/>
              <a:gd name="connsiteX33" fmla="*/ 19 w 13027663"/>
              <a:gd name="connsiteY33" fmla="*/ 5665630 h 11321432"/>
            </a:gdLst>
            <a:ahLst/>
            <a:cxnLst/>
            <a:rect l="l" t="t" r="r" b="b"/>
            <a:pathLst>
              <a:path w="13027663" h="11321432">
                <a:moveTo>
                  <a:pt x="0" y="5665516"/>
                </a:moveTo>
                <a:lnTo>
                  <a:pt x="17" y="5664847"/>
                </a:lnTo>
                <a:lnTo>
                  <a:pt x="0" y="5655918"/>
                </a:lnTo>
                <a:lnTo>
                  <a:pt x="292" y="5654399"/>
                </a:lnTo>
                <a:lnTo>
                  <a:pt x="2777" y="5560006"/>
                </a:lnTo>
                <a:cubicBezTo>
                  <a:pt x="11513" y="5489608"/>
                  <a:pt x="34195" y="5419759"/>
                  <a:pt x="71894" y="5354460"/>
                </a:cubicBezTo>
                <a:lnTo>
                  <a:pt x="3005595" y="273141"/>
                </a:lnTo>
                <a:cubicBezTo>
                  <a:pt x="3118696" y="77244"/>
                  <a:pt x="3334840" y="-22070"/>
                  <a:pt x="3546035" y="4137"/>
                </a:cubicBezTo>
                <a:lnTo>
                  <a:pt x="3556238" y="6446"/>
                </a:lnTo>
                <a:lnTo>
                  <a:pt x="3608331" y="1195"/>
                </a:lnTo>
                <a:lnTo>
                  <a:pt x="9475731" y="1196"/>
                </a:lnTo>
                <a:lnTo>
                  <a:pt x="9500093" y="3652"/>
                </a:lnTo>
                <a:lnTo>
                  <a:pt x="9587137" y="1361"/>
                </a:lnTo>
                <a:cubicBezTo>
                  <a:pt x="9762009" y="13719"/>
                  <a:pt x="9927817" y="109895"/>
                  <a:pt x="10022069" y="273142"/>
                </a:cubicBezTo>
                <a:lnTo>
                  <a:pt x="12955769" y="5354460"/>
                </a:lnTo>
                <a:cubicBezTo>
                  <a:pt x="12993469" y="5419759"/>
                  <a:pt x="13016151" y="5489608"/>
                  <a:pt x="13024885" y="5560006"/>
                </a:cubicBezTo>
                <a:lnTo>
                  <a:pt x="13027363" y="5654132"/>
                </a:lnTo>
                <a:lnTo>
                  <a:pt x="13027663" y="5655918"/>
                </a:lnTo>
                <a:lnTo>
                  <a:pt x="13027537" y="5660717"/>
                </a:lnTo>
                <a:lnTo>
                  <a:pt x="13027663" y="5665516"/>
                </a:lnTo>
                <a:lnTo>
                  <a:pt x="13027363" y="5667302"/>
                </a:lnTo>
                <a:lnTo>
                  <a:pt x="13024885" y="5761428"/>
                </a:lnTo>
                <a:cubicBezTo>
                  <a:pt x="13016151" y="5831826"/>
                  <a:pt x="12993469" y="5901675"/>
                  <a:pt x="12955769" y="5966974"/>
                </a:cubicBezTo>
                <a:lnTo>
                  <a:pt x="10022069" y="11048291"/>
                </a:lnTo>
                <a:cubicBezTo>
                  <a:pt x="9927817" y="11211539"/>
                  <a:pt x="9762009" y="11307714"/>
                  <a:pt x="9587137" y="11320072"/>
                </a:cubicBezTo>
                <a:lnTo>
                  <a:pt x="9500095" y="11317782"/>
                </a:lnTo>
                <a:lnTo>
                  <a:pt x="9475731" y="11320238"/>
                </a:lnTo>
                <a:lnTo>
                  <a:pt x="3608331" y="11320238"/>
                </a:lnTo>
                <a:lnTo>
                  <a:pt x="3556237" y="11314986"/>
                </a:lnTo>
                <a:lnTo>
                  <a:pt x="3546035" y="11317295"/>
                </a:lnTo>
                <a:cubicBezTo>
                  <a:pt x="3334840" y="11343502"/>
                  <a:pt x="3118696" y="11244188"/>
                  <a:pt x="3005595" y="11048291"/>
                </a:cubicBezTo>
                <a:lnTo>
                  <a:pt x="71894" y="5966974"/>
                </a:lnTo>
                <a:cubicBezTo>
                  <a:pt x="29482" y="5893512"/>
                  <a:pt x="6077" y="5814293"/>
                  <a:pt x="153" y="5735010"/>
                </a:cubicBezTo>
                <a:lnTo>
                  <a:pt x="19" y="5665630"/>
                </a:lnTo>
                <a:close/>
              </a:path>
            </a:pathLst>
          </a:custGeom>
          <a:solidFill>
            <a:schemeClr val="accent1"/>
          </a:solidFill>
          <a:ln w="12700" cap="sq">
            <a:noFill/>
            <a:miter/>
          </a:ln>
          <a:effectLst>
            <a:outerShdw blurRad="114300" dist="38100" dir="2700000" algn="tl" rotWithShape="0">
              <a:schemeClr val="accent1">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5400000">
            <a:off x="8254646" y="1854572"/>
            <a:ext cx="1152734" cy="1001761"/>
          </a:xfrm>
          <a:custGeom>
            <a:avLst/>
            <a:gdLst>
              <a:gd name="connsiteX0" fmla="*/ 0 w 13027663"/>
              <a:gd name="connsiteY0" fmla="*/ 5665516 h 11321432"/>
              <a:gd name="connsiteX1" fmla="*/ 17 w 13027663"/>
              <a:gd name="connsiteY1" fmla="*/ 5664847 h 11321432"/>
              <a:gd name="connsiteX2" fmla="*/ 0 w 13027663"/>
              <a:gd name="connsiteY2" fmla="*/ 5655918 h 11321432"/>
              <a:gd name="connsiteX3" fmla="*/ 292 w 13027663"/>
              <a:gd name="connsiteY3" fmla="*/ 5654399 h 11321432"/>
              <a:gd name="connsiteX4" fmla="*/ 2777 w 13027663"/>
              <a:gd name="connsiteY4" fmla="*/ 5560006 h 11321432"/>
              <a:gd name="connsiteX5" fmla="*/ 71894 w 13027663"/>
              <a:gd name="connsiteY5" fmla="*/ 5354460 h 11321432"/>
              <a:gd name="connsiteX6" fmla="*/ 3005595 w 13027663"/>
              <a:gd name="connsiteY6" fmla="*/ 273141 h 11321432"/>
              <a:gd name="connsiteX7" fmla="*/ 3546035 w 13027663"/>
              <a:gd name="connsiteY7" fmla="*/ 4137 h 11321432"/>
              <a:gd name="connsiteX8" fmla="*/ 3556238 w 13027663"/>
              <a:gd name="connsiteY8" fmla="*/ 6446 h 11321432"/>
              <a:gd name="connsiteX9" fmla="*/ 3608331 w 13027663"/>
              <a:gd name="connsiteY9" fmla="*/ 1195 h 11321432"/>
              <a:gd name="connsiteX10" fmla="*/ 9475731 w 13027663"/>
              <a:gd name="connsiteY10" fmla="*/ 1196 h 11321432"/>
              <a:gd name="connsiteX11" fmla="*/ 9500093 w 13027663"/>
              <a:gd name="connsiteY11" fmla="*/ 3652 h 11321432"/>
              <a:gd name="connsiteX12" fmla="*/ 9587137 w 13027663"/>
              <a:gd name="connsiteY12" fmla="*/ 1361 h 11321432"/>
              <a:gd name="connsiteX13" fmla="*/ 10022069 w 13027663"/>
              <a:gd name="connsiteY13" fmla="*/ 273142 h 11321432"/>
              <a:gd name="connsiteX14" fmla="*/ 12955769 w 13027663"/>
              <a:gd name="connsiteY14" fmla="*/ 5354460 h 11321432"/>
              <a:gd name="connsiteX15" fmla="*/ 13024885 w 13027663"/>
              <a:gd name="connsiteY15" fmla="*/ 5560006 h 11321432"/>
              <a:gd name="connsiteX16" fmla="*/ 13027363 w 13027663"/>
              <a:gd name="connsiteY16" fmla="*/ 5654132 h 11321432"/>
              <a:gd name="connsiteX17" fmla="*/ 13027663 w 13027663"/>
              <a:gd name="connsiteY17" fmla="*/ 5655918 h 11321432"/>
              <a:gd name="connsiteX18" fmla="*/ 13027537 w 13027663"/>
              <a:gd name="connsiteY18" fmla="*/ 5660717 h 11321432"/>
              <a:gd name="connsiteX19" fmla="*/ 13027663 w 13027663"/>
              <a:gd name="connsiteY19" fmla="*/ 5665516 h 11321432"/>
              <a:gd name="connsiteX20" fmla="*/ 13027363 w 13027663"/>
              <a:gd name="connsiteY20" fmla="*/ 5667302 h 11321432"/>
              <a:gd name="connsiteX21" fmla="*/ 13024885 w 13027663"/>
              <a:gd name="connsiteY21" fmla="*/ 5761428 h 11321432"/>
              <a:gd name="connsiteX22" fmla="*/ 12955769 w 13027663"/>
              <a:gd name="connsiteY22" fmla="*/ 5966974 h 11321432"/>
              <a:gd name="connsiteX23" fmla="*/ 10022069 w 13027663"/>
              <a:gd name="connsiteY23" fmla="*/ 11048291 h 11321432"/>
              <a:gd name="connsiteX24" fmla="*/ 9587137 w 13027663"/>
              <a:gd name="connsiteY24" fmla="*/ 11320072 h 11321432"/>
              <a:gd name="connsiteX25" fmla="*/ 9500095 w 13027663"/>
              <a:gd name="connsiteY25" fmla="*/ 11317782 h 11321432"/>
              <a:gd name="connsiteX26" fmla="*/ 9475731 w 13027663"/>
              <a:gd name="connsiteY26" fmla="*/ 11320238 h 11321432"/>
              <a:gd name="connsiteX27" fmla="*/ 3608331 w 13027663"/>
              <a:gd name="connsiteY27" fmla="*/ 11320238 h 11321432"/>
              <a:gd name="connsiteX28" fmla="*/ 3556237 w 13027663"/>
              <a:gd name="connsiteY28" fmla="*/ 11314986 h 11321432"/>
              <a:gd name="connsiteX29" fmla="*/ 3546035 w 13027663"/>
              <a:gd name="connsiteY29" fmla="*/ 11317295 h 11321432"/>
              <a:gd name="connsiteX30" fmla="*/ 3005595 w 13027663"/>
              <a:gd name="connsiteY30" fmla="*/ 11048291 h 11321432"/>
              <a:gd name="connsiteX31" fmla="*/ 71894 w 13027663"/>
              <a:gd name="connsiteY31" fmla="*/ 5966974 h 11321432"/>
              <a:gd name="connsiteX32" fmla="*/ 153 w 13027663"/>
              <a:gd name="connsiteY32" fmla="*/ 5735010 h 11321432"/>
              <a:gd name="connsiteX33" fmla="*/ 19 w 13027663"/>
              <a:gd name="connsiteY33" fmla="*/ 5665630 h 11321432"/>
            </a:gdLst>
            <a:ahLst/>
            <a:cxnLst/>
            <a:rect l="l" t="t" r="r" b="b"/>
            <a:pathLst>
              <a:path w="13027663" h="11321432">
                <a:moveTo>
                  <a:pt x="0" y="5665516"/>
                </a:moveTo>
                <a:lnTo>
                  <a:pt x="17" y="5664847"/>
                </a:lnTo>
                <a:lnTo>
                  <a:pt x="0" y="5655918"/>
                </a:lnTo>
                <a:lnTo>
                  <a:pt x="292" y="5654399"/>
                </a:lnTo>
                <a:lnTo>
                  <a:pt x="2777" y="5560006"/>
                </a:lnTo>
                <a:cubicBezTo>
                  <a:pt x="11513" y="5489608"/>
                  <a:pt x="34195" y="5419759"/>
                  <a:pt x="71894" y="5354460"/>
                </a:cubicBezTo>
                <a:lnTo>
                  <a:pt x="3005595" y="273141"/>
                </a:lnTo>
                <a:cubicBezTo>
                  <a:pt x="3118696" y="77244"/>
                  <a:pt x="3334840" y="-22070"/>
                  <a:pt x="3546035" y="4137"/>
                </a:cubicBezTo>
                <a:lnTo>
                  <a:pt x="3556238" y="6446"/>
                </a:lnTo>
                <a:lnTo>
                  <a:pt x="3608331" y="1195"/>
                </a:lnTo>
                <a:lnTo>
                  <a:pt x="9475731" y="1196"/>
                </a:lnTo>
                <a:lnTo>
                  <a:pt x="9500093" y="3652"/>
                </a:lnTo>
                <a:lnTo>
                  <a:pt x="9587137" y="1361"/>
                </a:lnTo>
                <a:cubicBezTo>
                  <a:pt x="9762009" y="13719"/>
                  <a:pt x="9927817" y="109895"/>
                  <a:pt x="10022069" y="273142"/>
                </a:cubicBezTo>
                <a:lnTo>
                  <a:pt x="12955769" y="5354460"/>
                </a:lnTo>
                <a:cubicBezTo>
                  <a:pt x="12993469" y="5419759"/>
                  <a:pt x="13016151" y="5489608"/>
                  <a:pt x="13024885" y="5560006"/>
                </a:cubicBezTo>
                <a:lnTo>
                  <a:pt x="13027363" y="5654132"/>
                </a:lnTo>
                <a:lnTo>
                  <a:pt x="13027663" y="5655918"/>
                </a:lnTo>
                <a:lnTo>
                  <a:pt x="13027537" y="5660717"/>
                </a:lnTo>
                <a:lnTo>
                  <a:pt x="13027663" y="5665516"/>
                </a:lnTo>
                <a:lnTo>
                  <a:pt x="13027363" y="5667302"/>
                </a:lnTo>
                <a:lnTo>
                  <a:pt x="13024885" y="5761428"/>
                </a:lnTo>
                <a:cubicBezTo>
                  <a:pt x="13016151" y="5831826"/>
                  <a:pt x="12993469" y="5901675"/>
                  <a:pt x="12955769" y="5966974"/>
                </a:cubicBezTo>
                <a:lnTo>
                  <a:pt x="10022069" y="11048291"/>
                </a:lnTo>
                <a:cubicBezTo>
                  <a:pt x="9927817" y="11211539"/>
                  <a:pt x="9762009" y="11307714"/>
                  <a:pt x="9587137" y="11320072"/>
                </a:cubicBezTo>
                <a:lnTo>
                  <a:pt x="9500095" y="11317782"/>
                </a:lnTo>
                <a:lnTo>
                  <a:pt x="9475731" y="11320238"/>
                </a:lnTo>
                <a:lnTo>
                  <a:pt x="3608331" y="11320238"/>
                </a:lnTo>
                <a:lnTo>
                  <a:pt x="3556237" y="11314986"/>
                </a:lnTo>
                <a:lnTo>
                  <a:pt x="3546035" y="11317295"/>
                </a:lnTo>
                <a:cubicBezTo>
                  <a:pt x="3334840" y="11343502"/>
                  <a:pt x="3118696" y="11244188"/>
                  <a:pt x="3005595" y="11048291"/>
                </a:cubicBezTo>
                <a:lnTo>
                  <a:pt x="71894" y="5966974"/>
                </a:lnTo>
                <a:cubicBezTo>
                  <a:pt x="29482" y="5893512"/>
                  <a:pt x="6077" y="5814293"/>
                  <a:pt x="153" y="5735010"/>
                </a:cubicBezTo>
                <a:lnTo>
                  <a:pt x="19" y="5665630"/>
                </a:lnTo>
                <a:close/>
              </a:path>
            </a:pathLst>
          </a:custGeom>
          <a:solidFill>
            <a:schemeClr val="accent1"/>
          </a:solidFill>
          <a:ln w="12700" cap="sq">
            <a:noFill/>
            <a:miter/>
          </a:ln>
          <a:effectLst>
            <a:outerShdw blurRad="114300" dist="38100" dir="2700000" algn="tl" rotWithShape="0">
              <a:schemeClr val="accent1">
                <a:lumMod val="5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2998808" y="1986121"/>
            <a:ext cx="1167997" cy="738664"/>
          </a:xfrm>
          <a:prstGeom prst="rect">
            <a:avLst/>
          </a:prstGeom>
          <a:noFill/>
          <a:ln>
            <a:noFill/>
          </a:ln>
        </p:spPr>
        <p:txBody>
          <a:bodyPr vert="horz" wrap="square" lIns="0" tIns="0" rIns="0" bIns="0" rtlCol="0" anchor="t"/>
          <a:lstStyle/>
          <a:p>
            <a:pPr algn="ctr">
              <a:lnSpc>
                <a:spcPct val="110000"/>
              </a:lnSpc>
            </a:pPr>
            <a:r>
              <a:rPr kumimoji="1" lang="en-US" altLang="zh-CN" sz="4800">
                <a:ln w="635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7" name="标题 1"/>
          <p:cNvSpPr txBox="1"/>
          <p:nvPr/>
        </p:nvSpPr>
        <p:spPr>
          <a:xfrm>
            <a:off x="8247015" y="1986120"/>
            <a:ext cx="1167997" cy="738664"/>
          </a:xfrm>
          <a:prstGeom prst="rect">
            <a:avLst/>
          </a:prstGeom>
          <a:noFill/>
          <a:ln>
            <a:noFill/>
          </a:ln>
        </p:spPr>
        <p:txBody>
          <a:bodyPr vert="horz" wrap="square" lIns="0" tIns="0" rIns="0" bIns="0" rtlCol="0" anchor="t"/>
          <a:lstStyle/>
          <a:p>
            <a:pPr algn="ctr">
              <a:lnSpc>
                <a:spcPct val="110000"/>
              </a:lnSpc>
            </a:pPr>
            <a:r>
              <a:rPr kumimoji="1" lang="en-US" altLang="zh-CN" sz="4800">
                <a:ln w="635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8" name="标题 1"/>
          <p:cNvSpPr txBox="1"/>
          <p:nvPr/>
        </p:nvSpPr>
        <p:spPr>
          <a:xfrm>
            <a:off x="335915" y="3157855"/>
            <a:ext cx="5257800" cy="3184525"/>
          </a:xfrm>
          <a:prstGeom prst="rect">
            <a:avLst/>
          </a:prstGeom>
          <a:noFill/>
          <a:ln>
            <a:noFill/>
          </a:ln>
        </p:spPr>
        <p:txBody>
          <a:bodyPr vert="horz" wrap="square" lIns="0" tIns="0" rIns="0" bIns="0" rtlCol="0" anchor="t"/>
          <a:lstStyle/>
          <a:p>
            <a:pPr algn="just">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The Jinggangshan Spirit, as a precious spiritual treasure of Chinese Communists, has eternal contemporary value. In today's era, it is still a powerful spiritual force to inspire us to keep moving forward. Whether in scientific and technological innovation, economic development, or social construction, it is necessary to inherit and promote the Jinggangshan Spirit with a spirit of hard struggle and innovation.</a:t>
            </a:r>
            <a:endParaRPr kumimoji="1" lang="zh-CN" altLang="en-US"/>
          </a:p>
        </p:txBody>
      </p:sp>
      <p:sp>
        <p:nvSpPr>
          <p:cNvPr id="9" name="标题 1"/>
          <p:cNvSpPr txBox="1"/>
          <p:nvPr/>
        </p:nvSpPr>
        <p:spPr>
          <a:xfrm>
            <a:off x="6423660" y="2949575"/>
            <a:ext cx="5403850" cy="3302000"/>
          </a:xfrm>
          <a:prstGeom prst="rect">
            <a:avLst/>
          </a:prstGeom>
          <a:noFill/>
          <a:ln>
            <a:noFill/>
          </a:ln>
        </p:spPr>
        <p:txBody>
          <a:bodyPr vert="horz" wrap="square" lIns="0" tIns="0" rIns="0" bIns="0" rtlCol="0" anchor="t"/>
          <a:lstStyle/>
          <a:p>
            <a:pPr algn="just">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To better inherit and promote the Jinggangshan Spirit, it is necessary to strengthen publicity and education. Through school education, social propaganda, and other means, more people should be made to understand and recognize the connotation and value of the Jinggangshan Spirit. At the same time, it is necessary to combine the characteristics of the times and continuously give new contemporary connotations to the Jinggangshan Spirit, so that it can shine more brightly in the new era.</a:t>
            </a:r>
            <a:endParaRPr kumimoji="1" lang="zh-CN" altLang="en-US"/>
          </a:p>
        </p:txBody>
      </p:sp>
      <p:sp>
        <p:nvSpPr>
          <p:cNvPr id="10" name="标题 1"/>
          <p:cNvSpPr txBox="1"/>
          <p:nvPr/>
        </p:nvSpPr>
        <p:spPr>
          <a:xfrm>
            <a:off x="482600" y="906021"/>
            <a:ext cx="5662304" cy="651317"/>
          </a:xfrm>
          <a:prstGeom prst="rect">
            <a:avLst/>
          </a:prstGeom>
          <a:noFill/>
          <a:ln>
            <a:noFill/>
          </a:ln>
        </p:spPr>
        <p:txBody>
          <a:bodyPr vert="horz" wrap="square" lIns="0" tIns="0" rIns="0" bIns="0" rtlCol="0" anchor="ctr"/>
          <a:lstStyle/>
          <a:p>
            <a:pPr algn="l">
              <a:lnSpc>
                <a:spcPct val="110000"/>
              </a:lnSpc>
            </a:pPr>
            <a:r>
              <a:rPr kumimoji="1" lang="en-US" altLang="zh-CN" sz="1600">
                <a:ln w="12700">
                  <a:noFill/>
                </a:ln>
                <a:solidFill>
                  <a:srgbClr val="CA2C22">
                    <a:alpha val="100000"/>
                  </a:srgbClr>
                </a:solidFill>
                <a:latin typeface="Source Han Sans CN Bold" panose="020B0800000000000000" charset="-122"/>
                <a:ea typeface="Source Han Sans CN Bold" panose="020B0800000000000000" charset="-122"/>
                <a:cs typeface="Source Han Sans CN Bold" panose="020B0800000000000000" charset="-122"/>
              </a:rPr>
              <a:t>Practical Significance of Spirit Inheritance</a:t>
            </a:r>
            <a:endParaRPr kumimoji="1" lang="zh-CN" altLang="en-US"/>
          </a:p>
        </p:txBody>
      </p:sp>
      <p:sp>
        <p:nvSpPr>
          <p:cNvPr id="11"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Contemporary Value and Inheritance Development</a:t>
            </a:r>
            <a:endParaRPr kumimoji="1" lang="zh-CN" altLang="en-US"/>
          </a:p>
        </p:txBody>
      </p:sp>
      <p:sp>
        <p:nvSpPr>
          <p:cNvPr id="12"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a:stretch>
            <a:fillRect/>
          </a:stretch>
        </p:blipFill>
        <p:spPr>
          <a:xfrm>
            <a:off x="0" y="-1"/>
            <a:ext cx="12192000" cy="6858000"/>
          </a:xfrm>
          <a:prstGeom prst="rect">
            <a:avLst/>
          </a:prstGeom>
          <a:noFill/>
          <a:ln>
            <a:noFill/>
          </a:ln>
        </p:spPr>
      </p:pic>
      <p:sp>
        <p:nvSpPr>
          <p:cNvPr id="7" name="标题 1"/>
          <p:cNvSpPr txBox="1"/>
          <p:nvPr/>
        </p:nvSpPr>
        <p:spPr>
          <a:xfrm>
            <a:off x="7032065" y="4505707"/>
            <a:ext cx="1784463" cy="227564"/>
          </a:xfrm>
          <a:prstGeom prst="rect">
            <a:avLst/>
          </a:prstGeom>
          <a:noFill/>
          <a:ln>
            <a:noFill/>
          </a:ln>
          <a:effectLst/>
        </p:spPr>
        <p:txBody>
          <a:bodyPr vert="horz" wrap="square" lIns="0" tIns="0" rIns="0" bIns="0" rtlCol="0" anchor="ctr"/>
          <a:lstStyle/>
          <a:p>
            <a:pPr algn="ctr">
              <a:lnSpc>
                <a:spcPct val="110000"/>
              </a:lnSpc>
            </a:pPr>
            <a:r>
              <a:rPr kumimoji="1" lang="en-US" altLang="zh-CN" sz="1800">
                <a:ln w="12700">
                  <a:noFill/>
                </a:ln>
                <a:gradFill>
                  <a:gsLst>
                    <a:gs pos="20000">
                      <a:srgbClr val="CA2C22">
                        <a:alpha val="100000"/>
                      </a:srgbClr>
                    </a:gs>
                    <a:gs pos="100000">
                      <a:srgbClr val="98211A">
                        <a:alpha val="100000"/>
                      </a:srgbClr>
                    </a:gs>
                  </a:gsLst>
                  <a:lin ang="0" scaled="0"/>
                </a:gradFill>
                <a:latin typeface="Source Han Sans" panose="020B0400000000000000" charset="-122"/>
                <a:ea typeface="Source Han Sans" panose="020B0400000000000000" charset="-122"/>
                <a:cs typeface="Source Han Sans" panose="020B0400000000000000" charset="-122"/>
              </a:rPr>
              <a:t>2025.5</a:t>
            </a:r>
            <a:endParaRPr kumimoji="1" lang="zh-CN" altLang="en-US"/>
          </a:p>
        </p:txBody>
      </p:sp>
      <p:sp>
        <p:nvSpPr>
          <p:cNvPr id="10" name="标题 1"/>
          <p:cNvSpPr txBox="1"/>
          <p:nvPr/>
        </p:nvSpPr>
        <p:spPr>
          <a:xfrm>
            <a:off x="2329543" y="1562848"/>
            <a:ext cx="7532915" cy="2176929"/>
          </a:xfrm>
          <a:prstGeom prst="roundRect">
            <a:avLst>
              <a:gd name="adj" fmla="val 0"/>
            </a:avLst>
          </a:prstGeom>
          <a:gradFill>
            <a:gsLst>
              <a:gs pos="0">
                <a:schemeClr val="accent2">
                  <a:alpha val="4000"/>
                </a:schemeClr>
              </a:gs>
              <a:gs pos="50000">
                <a:schemeClr val="accent2">
                  <a:lumMod val="60000"/>
                  <a:lumOff val="40000"/>
                  <a:alpha val="23000"/>
                </a:schemeClr>
              </a:gs>
              <a:gs pos="100000">
                <a:schemeClr val="accent2">
                  <a:alpha val="0"/>
                </a:schemeClr>
              </a:gs>
            </a:gsLst>
            <a:lin ang="0" scaled="0"/>
          </a:gradFill>
          <a:ln w="6350" cap="sq">
            <a:gradFill>
              <a:gsLst>
                <a:gs pos="0">
                  <a:schemeClr val="accent2">
                    <a:lumMod val="20000"/>
                    <a:lumOff val="80000"/>
                    <a:alpha val="0"/>
                  </a:schemeClr>
                </a:gs>
                <a:gs pos="50000">
                  <a:schemeClr val="accent2">
                    <a:lumMod val="40000"/>
                    <a:lumOff val="60000"/>
                  </a:schemeClr>
                </a:gs>
                <a:gs pos="100000">
                  <a:schemeClr val="accent2">
                    <a:lumMod val="20000"/>
                    <a:lumOff val="80000"/>
                    <a:alpha val="0"/>
                  </a:schemeClr>
                </a:gs>
              </a:gsLst>
              <a:lin ang="0" scaled="0"/>
            </a:gradFill>
            <a:miter/>
          </a:ln>
        </p:spPr>
        <p:txBody>
          <a:bodyPr vert="horz" wrap="square" lIns="91440" tIns="45720" rIns="91440" bIns="45720" rtlCol="0" anchor="ctr"/>
          <a:lstStyle/>
          <a:p>
            <a:pPr algn="ctr">
              <a:lnSpc>
                <a:spcPct val="110000"/>
              </a:lnSpc>
            </a:pPr>
            <a:endParaRPr kumimoji="1" lang="zh-CN" altLang="en-US"/>
          </a:p>
        </p:txBody>
      </p:sp>
      <p:pic>
        <p:nvPicPr>
          <p:cNvPr id="11" name="图片 10"/>
          <p:cNvPicPr>
            <a:picLocks noChangeAspect="1"/>
          </p:cNvPicPr>
          <p:nvPr/>
        </p:nvPicPr>
        <p:blipFill>
          <a:blip r:embed="rId2">
            <a:alphaModFix amt="100000"/>
          </a:blip>
          <a:srcRect/>
          <a:stretch>
            <a:fillRect/>
          </a:stretch>
        </p:blipFill>
        <p:spPr>
          <a:xfrm flipH="1">
            <a:off x="0" y="3072049"/>
            <a:ext cx="3476522" cy="3785951"/>
          </a:xfrm>
          <a:prstGeom prst="rect">
            <a:avLst/>
          </a:prstGeom>
          <a:noFill/>
          <a:ln>
            <a:noFill/>
          </a:ln>
        </p:spPr>
      </p:pic>
      <p:sp>
        <p:nvSpPr>
          <p:cNvPr id="12" name="标题 1"/>
          <p:cNvSpPr txBox="1"/>
          <p:nvPr/>
        </p:nvSpPr>
        <p:spPr>
          <a:xfrm>
            <a:off x="11104172" y="6365020"/>
            <a:ext cx="165666" cy="165891"/>
          </a:xfrm>
          <a:prstGeom prst="ellipse">
            <a:avLst/>
          </a:prstGeom>
          <a:gradFill>
            <a:gsLst>
              <a:gs pos="0">
                <a:schemeClr val="accent2">
                  <a:lumMod val="20000"/>
                  <a:lumOff val="80000"/>
                </a:schemeClr>
              </a:gs>
              <a:gs pos="100000">
                <a:schemeClr val="accent2"/>
              </a:gs>
            </a:gsLst>
            <a:lin ang="2700000" scaled="0"/>
          </a:gradFill>
          <a:ln w="11430" cap="sq">
            <a:gradFill>
              <a:gsLst>
                <a:gs pos="0">
                  <a:schemeClr val="bg1"/>
                </a:gs>
                <a:gs pos="100000">
                  <a:schemeClr val="accent3"/>
                </a:gs>
              </a:gsLst>
              <a:lin ang="5400000" scaled="0"/>
            </a:gradFill>
            <a:miter/>
          </a:ln>
          <a:effectLst>
            <a:outerShdw blurRad="182880" dist="102870" dir="2700001" algn="tl" rotWithShape="0">
              <a:schemeClr val="accent2">
                <a:alpha val="30000"/>
              </a:schemeClr>
            </a:outerShdw>
          </a:effectLst>
        </p:spPr>
        <p:txBody>
          <a:bodyPr vert="horz" wrap="square" lIns="82296" tIns="41148" rIns="82296" bIns="41148" rtlCol="0" anchor="ctr"/>
          <a:lstStyle/>
          <a:p>
            <a:pPr algn="ctr">
              <a:lnSpc>
                <a:spcPct val="110000"/>
              </a:lnSpc>
            </a:pPr>
            <a:endParaRPr kumimoji="1" lang="zh-CN" altLang="en-US"/>
          </a:p>
        </p:txBody>
      </p:sp>
      <p:sp>
        <p:nvSpPr>
          <p:cNvPr id="13" name="标题 1"/>
          <p:cNvSpPr txBox="1"/>
          <p:nvPr/>
        </p:nvSpPr>
        <p:spPr>
          <a:xfrm>
            <a:off x="11353234" y="6365020"/>
            <a:ext cx="165666" cy="165891"/>
          </a:xfrm>
          <a:prstGeom prst="ellipse">
            <a:avLst/>
          </a:prstGeom>
          <a:noFill/>
          <a:ln w="19050" cap="sq">
            <a:solidFill>
              <a:schemeClr val="accent2">
                <a:lumMod val="60000"/>
                <a:lumOff val="40000"/>
              </a:schemeClr>
            </a:solidFill>
            <a:miter/>
          </a:ln>
        </p:spPr>
        <p:txBody>
          <a:bodyPr vert="horz" wrap="square" lIns="91440" tIns="45720" rIns="91440" bIns="45720" rtlCol="0" anchor="ctr"/>
          <a:lstStyle/>
          <a:p>
            <a:pPr algn="ctr">
              <a:lnSpc>
                <a:spcPct val="110000"/>
              </a:lnSpc>
            </a:pPr>
            <a:endParaRPr kumimoji="1" lang="zh-CN" altLang="en-US"/>
          </a:p>
        </p:txBody>
      </p:sp>
      <p:pic>
        <p:nvPicPr>
          <p:cNvPr id="15" name="图片 14"/>
          <p:cNvPicPr>
            <a:picLocks noChangeAspect="1"/>
          </p:cNvPicPr>
          <p:nvPr/>
        </p:nvPicPr>
        <p:blipFill>
          <a:blip r:embed="rId3">
            <a:alphaModFix amt="100000"/>
          </a:blip>
          <a:srcRect/>
          <a:stretch>
            <a:fillRect/>
          </a:stretch>
        </p:blipFill>
        <p:spPr>
          <a:xfrm flipH="1">
            <a:off x="9464427" y="232962"/>
            <a:ext cx="2081702" cy="1456533"/>
          </a:xfrm>
          <a:prstGeom prst="rect">
            <a:avLst/>
          </a:prstGeom>
          <a:noFill/>
          <a:ln>
            <a:noFill/>
          </a:ln>
        </p:spPr>
      </p:pic>
      <p:sp>
        <p:nvSpPr>
          <p:cNvPr id="16" name="标题 1"/>
          <p:cNvSpPr txBox="1"/>
          <p:nvPr/>
        </p:nvSpPr>
        <p:spPr>
          <a:xfrm>
            <a:off x="2279701" y="1772609"/>
            <a:ext cx="7524649" cy="1719306"/>
          </a:xfrm>
          <a:prstGeom prst="rect">
            <a:avLst/>
          </a:prstGeom>
          <a:noFill/>
          <a:ln>
            <a:noFill/>
          </a:ln>
          <a:effectLst/>
        </p:spPr>
        <p:txBody>
          <a:bodyPr vert="horz" wrap="square" lIns="0" tIns="0" rIns="0" bIns="0" rtlCol="0" anchor="ctr"/>
          <a:lstStyle/>
          <a:p>
            <a:pPr algn="ctr">
              <a:lnSpc>
                <a:spcPct val="130000"/>
              </a:lnSpc>
            </a:pPr>
            <a:r>
              <a:rPr kumimoji="1" lang="en-US" altLang="zh-CN" sz="4800">
                <a:ln w="10160">
                  <a:solidFill>
                    <a:schemeClr val="accent5"/>
                  </a:solidFill>
                  <a:prstDash val="solid"/>
                </a:ln>
                <a:solidFill>
                  <a:srgbClr val="FFFFFF"/>
                </a:solidFill>
                <a:effectLst>
                  <a:outerShdw blurRad="38100" dist="22860" dir="5400000" algn="tl" rotWithShape="0">
                    <a:srgbClr val="000000">
                      <a:alpha val="30000"/>
                    </a:srgbClr>
                  </a:outerShdw>
                </a:effectLst>
              </a:rPr>
              <a:t>Thank you for listening</a:t>
            </a:r>
            <a:endParaRPr kumimoji="1" lang="en-US" altLang="zh-CN" sz="480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0" y="-1826895"/>
            <a:ext cx="12204700" cy="6832600"/>
          </a:xfrm>
          <a:prstGeom prst="rect">
            <a:avLst/>
          </a:prstGeom>
          <a:gradFill>
            <a:gsLst>
              <a:gs pos="0">
                <a:schemeClr val="accent1">
                  <a:lumMod val="20000"/>
                  <a:lumOff val="80000"/>
                  <a:alpha val="0"/>
                </a:schemeClr>
              </a:gs>
              <a:gs pos="100000">
                <a:schemeClr val="accent1">
                  <a:lumMod val="40000"/>
                  <a:lumOff val="60000"/>
                  <a:alpha val="10000"/>
                </a:schemeClr>
              </a:gs>
            </a:gsLst>
            <a:lin ang="3600000" scaled="0"/>
          </a:gradFill>
        </p:spPr>
        <p:txBody>
          <a:bodyPr vert="horz" wrap="square" lIns="0" tIns="0" rIns="0" bIns="0" rtlCol="0" anchor="ctr"/>
          <a:lstStyle/>
          <a:p>
            <a:pPr algn="ctr">
              <a:lnSpc>
                <a:spcPct val="100000"/>
              </a:lnSpc>
            </a:pPr>
            <a:endParaRPr kumimoji="1" lang="zh-CN" altLang="en-US"/>
          </a:p>
        </p:txBody>
      </p:sp>
      <p:sp>
        <p:nvSpPr>
          <p:cNvPr id="4" name="标题 1"/>
          <p:cNvSpPr txBox="1"/>
          <p:nvPr/>
        </p:nvSpPr>
        <p:spPr>
          <a:xfrm>
            <a:off x="955675" y="685263"/>
            <a:ext cx="6451036" cy="2022941"/>
          </a:xfrm>
          <a:prstGeom prst="rect">
            <a:avLst/>
          </a:prstGeom>
          <a:solidFill>
            <a:schemeClr val="bg1"/>
          </a:solidFill>
          <a:ln w="12700" cap="sq">
            <a:noFill/>
            <a:miter/>
          </a:ln>
          <a:effectLst>
            <a:outerShdw blurRad="152400" dist="139700" dir="5400000" sx="97000" sy="97000" algn="t" rotWithShape="0">
              <a:srgbClr val="000000">
                <a:alpha val="24000"/>
              </a:srgb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a:off x="955675" y="504654"/>
            <a:ext cx="6451036" cy="180609"/>
          </a:xfrm>
          <a:prstGeom prst="rect">
            <a:avLst/>
          </a:prstGeom>
          <a:solidFill>
            <a:schemeClr val="accent1"/>
          </a:solidFill>
          <a:ln w="12700" cap="flat">
            <a:noFill/>
            <a:miter/>
          </a:ln>
          <a:effectLst/>
        </p:spPr>
        <p:txBody>
          <a:bodyPr vert="horz" wrap="square" lIns="91440" tIns="45720" rIns="91440" bIns="45720" rtlCol="0" anchor="ctr"/>
          <a:lstStyle/>
          <a:p>
            <a:pPr algn="ctr">
              <a:lnSpc>
                <a:spcPct val="110000"/>
              </a:lnSpc>
            </a:pPr>
            <a:endParaRPr kumimoji="1" lang="zh-CN" altLang="en-US"/>
          </a:p>
        </p:txBody>
      </p:sp>
      <p:cxnSp>
        <p:nvCxnSpPr>
          <p:cNvPr id="6" name="标题 1"/>
          <p:cNvCxnSpPr/>
          <p:nvPr/>
        </p:nvCxnSpPr>
        <p:spPr>
          <a:xfrm flipH="1">
            <a:off x="2358817" y="2120975"/>
            <a:ext cx="4558651" cy="0"/>
          </a:xfrm>
          <a:prstGeom prst="line">
            <a:avLst/>
          </a:prstGeom>
          <a:noFill/>
          <a:ln w="12700" cap="sq">
            <a:solidFill>
              <a:schemeClr val="tx1">
                <a:lumMod val="75000"/>
                <a:lumOff val="25000"/>
              </a:schemeClr>
            </a:solidFill>
            <a:miter/>
          </a:ln>
        </p:spPr>
      </p:cxnSp>
      <p:sp>
        <p:nvSpPr>
          <p:cNvPr id="7" name="标题 1"/>
          <p:cNvSpPr txBox="1"/>
          <p:nvPr/>
        </p:nvSpPr>
        <p:spPr>
          <a:xfrm>
            <a:off x="2135953" y="3357139"/>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CA2C22">
                    <a:alpha val="100000"/>
                  </a:srgbClr>
                </a:solidFill>
                <a:latin typeface="OPPOSans H" panose="00020600040101010101" charset="-122"/>
                <a:ea typeface="OPPOSans H" panose="00020600040101010101" charset="-122"/>
                <a:cs typeface="OPPOSans H" panose="00020600040101010101" charset="-122"/>
              </a:rPr>
              <a:t>1.</a:t>
            </a:r>
            <a:endParaRPr kumimoji="1" lang="zh-CN" altLang="en-US"/>
          </a:p>
        </p:txBody>
      </p:sp>
      <p:sp>
        <p:nvSpPr>
          <p:cNvPr id="8" name="标题 1"/>
          <p:cNvSpPr txBox="1"/>
          <p:nvPr/>
        </p:nvSpPr>
        <p:spPr>
          <a:xfrm>
            <a:off x="3071904" y="3285399"/>
            <a:ext cx="2732812" cy="709079"/>
          </a:xfrm>
          <a:prstGeom prst="rect">
            <a:avLst/>
          </a:prstGeom>
          <a:noFill/>
          <a:ln>
            <a:noFill/>
          </a:ln>
        </p:spPr>
        <p:txBody>
          <a:bodyPr vert="horz" wrap="square" lIns="0" tIns="0" rIns="0" bIns="0" rtlCol="0" anchor="ctr"/>
          <a:lstStyle/>
          <a:p>
            <a:pPr algn="ctr">
              <a:lnSpc>
                <a:spcPct val="120000"/>
              </a:lnSpc>
              <a:buClrTx/>
              <a:buSzTx/>
              <a:buFontTx/>
            </a:pPr>
            <a:r>
              <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rPr>
              <a:t>Historical Positioning and Revolutionary Narrative</a:t>
            </a:r>
            <a:endPar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endParaRPr>
          </a:p>
        </p:txBody>
      </p:sp>
      <p:sp>
        <p:nvSpPr>
          <p:cNvPr id="9" name="标题 1"/>
          <p:cNvSpPr txBox="1"/>
          <p:nvPr/>
        </p:nvSpPr>
        <p:spPr>
          <a:xfrm>
            <a:off x="6384395" y="2925694"/>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CA2C22">
                    <a:alpha val="100000"/>
                  </a:srgbClr>
                </a:solidFill>
                <a:latin typeface="OPPOSans H" panose="00020600040101010101" charset="-122"/>
                <a:ea typeface="OPPOSans H" panose="00020600040101010101" charset="-122"/>
                <a:cs typeface="OPPOSans H" panose="00020600040101010101" charset="-122"/>
              </a:rPr>
              <a:t>3.</a:t>
            </a:r>
            <a:endParaRPr kumimoji="1" lang="zh-CN" altLang="en-US"/>
          </a:p>
        </p:txBody>
      </p:sp>
      <p:sp>
        <p:nvSpPr>
          <p:cNvPr id="10" name="标题 1"/>
          <p:cNvSpPr txBox="1"/>
          <p:nvPr/>
        </p:nvSpPr>
        <p:spPr>
          <a:xfrm>
            <a:off x="6528540" y="4293129"/>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CA2C22">
                    <a:alpha val="100000"/>
                  </a:srgbClr>
                </a:solidFill>
                <a:latin typeface="OPPOSans H" panose="00020600040101010101" charset="-122"/>
                <a:ea typeface="OPPOSans H" panose="00020600040101010101" charset="-122"/>
                <a:cs typeface="OPPOSans H" panose="00020600040101010101" charset="-122"/>
              </a:rPr>
              <a:t>4.</a:t>
            </a:r>
            <a:endParaRPr kumimoji="1" lang="zh-CN" altLang="en-US"/>
          </a:p>
        </p:txBody>
      </p:sp>
      <p:sp>
        <p:nvSpPr>
          <p:cNvPr id="11" name="标题 1"/>
          <p:cNvSpPr txBox="1"/>
          <p:nvPr/>
        </p:nvSpPr>
        <p:spPr>
          <a:xfrm>
            <a:off x="7248591" y="2780032"/>
            <a:ext cx="2732812" cy="709079"/>
          </a:xfrm>
          <a:prstGeom prst="rect">
            <a:avLst/>
          </a:prstGeom>
          <a:noFill/>
          <a:ln>
            <a:noFill/>
          </a:ln>
        </p:spPr>
        <p:txBody>
          <a:bodyPr vert="horz" wrap="square" lIns="0" tIns="0" rIns="0" bIns="0" rtlCol="0" anchor="ctr"/>
          <a:lstStyle/>
          <a:p>
            <a:pPr algn="ctr">
              <a:lnSpc>
                <a:spcPct val="120000"/>
              </a:lnSpc>
              <a:buClrTx/>
              <a:buSzTx/>
              <a:buFontTx/>
            </a:pPr>
            <a:r>
              <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rPr>
              <a:t>The Interweaving of Hakka Culture and Red Memory</a:t>
            </a:r>
            <a:endPar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endParaRPr>
          </a:p>
        </p:txBody>
      </p:sp>
      <p:sp>
        <p:nvSpPr>
          <p:cNvPr id="12" name="标题 1"/>
          <p:cNvSpPr txBox="1"/>
          <p:nvPr/>
        </p:nvSpPr>
        <p:spPr>
          <a:xfrm>
            <a:off x="7608636" y="4077244"/>
            <a:ext cx="2732812" cy="709079"/>
          </a:xfrm>
          <a:prstGeom prst="rect">
            <a:avLst/>
          </a:prstGeom>
          <a:noFill/>
          <a:ln>
            <a:noFill/>
          </a:ln>
        </p:spPr>
        <p:txBody>
          <a:bodyPr vert="horz" wrap="square" lIns="0" tIns="0" rIns="0" bIns="0" rtlCol="0" anchor="ctr"/>
          <a:lstStyle/>
          <a:p>
            <a:pPr algn="ctr">
              <a:lnSpc>
                <a:spcPct val="120000"/>
              </a:lnSpc>
              <a:buClrTx/>
              <a:buSzTx/>
              <a:buFontTx/>
            </a:pPr>
            <a:r>
              <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rPr>
              <a:t>Contemporary Enlightenment of the Jinggangshan Spirit</a:t>
            </a:r>
            <a:endPar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endParaRPr>
          </a:p>
        </p:txBody>
      </p:sp>
      <p:sp>
        <p:nvSpPr>
          <p:cNvPr id="13" name="标题 1"/>
          <p:cNvSpPr txBox="1"/>
          <p:nvPr/>
        </p:nvSpPr>
        <p:spPr>
          <a:xfrm>
            <a:off x="1257186" y="928351"/>
            <a:ext cx="5842587" cy="1195417"/>
          </a:xfrm>
          <a:prstGeom prst="rect">
            <a:avLst/>
          </a:prstGeom>
          <a:noFill/>
          <a:ln>
            <a:noFill/>
          </a:ln>
        </p:spPr>
        <p:txBody>
          <a:bodyPr vert="horz" wrap="square" lIns="0" tIns="0" rIns="0" bIns="0" rtlCol="0" anchor="ctr">
            <a:scene3d>
              <a:camera prst="orthographicFront"/>
              <a:lightRig rig="threePt" dir="t"/>
            </a:scene3d>
          </a:bodyPr>
          <a:lstStyle/>
          <a:p>
            <a:pPr algn="ctr">
              <a:lnSpc>
                <a:spcPct val="120000"/>
              </a:lnSpc>
            </a:pPr>
            <a:r>
              <a:rPr kumimoji="1" lang="en-US" altLang="zh-CN" sz="7200">
                <a:solidFill>
                  <a:schemeClr val="accent1"/>
                </a:solidFill>
                <a:effectLst>
                  <a:outerShdw blurRad="38100" dist="25400" dir="5400000" algn="ctr" rotWithShape="0">
                    <a:srgbClr val="6E747A">
                      <a:alpha val="43000"/>
                    </a:srgbClr>
                  </a:outerShdw>
                </a:effectLst>
                <a:latin typeface="OPPOSans H" panose="00020600040101010101" charset="-122"/>
                <a:ea typeface="OPPOSans H" panose="00020600040101010101" charset="-122"/>
                <a:cs typeface="OPPOSans H" panose="00020600040101010101" charset="-122"/>
              </a:rPr>
              <a:t>CONTENTS</a:t>
            </a:r>
            <a:endParaRPr kumimoji="1" lang="en-US" altLang="zh-CN" sz="7200">
              <a:solidFill>
                <a:schemeClr val="accent1"/>
              </a:solidFill>
              <a:effectLst>
                <a:outerShdw blurRad="38100" dist="25400" dir="5400000" algn="ctr" rotWithShape="0">
                  <a:srgbClr val="6E747A">
                    <a:alpha val="43000"/>
                  </a:srgbClr>
                </a:outerShdw>
              </a:effectLst>
              <a:latin typeface="OPPOSans H" panose="00020600040101010101" charset="-122"/>
              <a:ea typeface="OPPOSans H" panose="00020600040101010101" charset="-122"/>
              <a:cs typeface="OPPOSans H" panose="00020600040101010101" charset="-122"/>
            </a:endParaRPr>
          </a:p>
        </p:txBody>
      </p:sp>
      <p:sp>
        <p:nvSpPr>
          <p:cNvPr id="14" name="标题 1"/>
          <p:cNvSpPr txBox="1"/>
          <p:nvPr/>
        </p:nvSpPr>
        <p:spPr>
          <a:xfrm>
            <a:off x="4152786" y="750551"/>
            <a:ext cx="2769187" cy="1373217"/>
          </a:xfrm>
          <a:prstGeom prst="rect">
            <a:avLst/>
          </a:prstGeom>
          <a:noFill/>
          <a:ln>
            <a:noFill/>
          </a:ln>
        </p:spPr>
        <p:txBody>
          <a:bodyPr vert="horz" wrap="square" lIns="0" tIns="0" rIns="0" bIns="0" rtlCol="0" anchor="ctr"/>
          <a:lstStyle/>
          <a:p>
            <a:pPr algn="ctr">
              <a:lnSpc>
                <a:spcPct val="120000"/>
              </a:lnSpc>
            </a:pPr>
            <a:endParaRPr kumimoji="1" lang="zh-CN" altLang="en-US"/>
          </a:p>
        </p:txBody>
      </p:sp>
      <p:sp>
        <p:nvSpPr>
          <p:cNvPr id="15" name="标题 1"/>
          <p:cNvSpPr txBox="1"/>
          <p:nvPr/>
        </p:nvSpPr>
        <p:spPr>
          <a:xfrm>
            <a:off x="1991808" y="5005599"/>
            <a:ext cx="677194" cy="470434"/>
          </a:xfrm>
          <a:prstGeom prst="rect">
            <a:avLst/>
          </a:prstGeom>
          <a:noFill/>
          <a:ln>
            <a:noFill/>
          </a:ln>
        </p:spPr>
        <p:txBody>
          <a:bodyPr vert="horz" wrap="square" lIns="0" tIns="0" rIns="0" bIns="0" rtlCol="0" anchor="ctr"/>
          <a:lstStyle/>
          <a:p>
            <a:pPr algn="r">
              <a:lnSpc>
                <a:spcPct val="120000"/>
              </a:lnSpc>
            </a:pPr>
            <a:r>
              <a:rPr kumimoji="1" lang="en-US" altLang="zh-CN" sz="2000">
                <a:ln w="12700">
                  <a:noFill/>
                </a:ln>
                <a:solidFill>
                  <a:srgbClr val="CA2C22">
                    <a:alpha val="100000"/>
                  </a:srgbClr>
                </a:solidFill>
                <a:latin typeface="OPPOSans H" panose="00020600040101010101" charset="-122"/>
                <a:ea typeface="OPPOSans H" panose="00020600040101010101" charset="-122"/>
                <a:cs typeface="OPPOSans H" panose="00020600040101010101" charset="-122"/>
              </a:rPr>
              <a:t>2.</a:t>
            </a:r>
            <a:endParaRPr kumimoji="1" lang="zh-CN" altLang="en-US"/>
          </a:p>
        </p:txBody>
      </p:sp>
      <p:sp>
        <p:nvSpPr>
          <p:cNvPr id="16" name="标题 1"/>
          <p:cNvSpPr txBox="1"/>
          <p:nvPr/>
        </p:nvSpPr>
        <p:spPr>
          <a:xfrm>
            <a:off x="2999514" y="4653189"/>
            <a:ext cx="2732812" cy="709079"/>
          </a:xfrm>
          <a:prstGeom prst="rect">
            <a:avLst/>
          </a:prstGeom>
          <a:noFill/>
          <a:ln>
            <a:noFill/>
          </a:ln>
        </p:spPr>
        <p:txBody>
          <a:bodyPr vert="horz" wrap="square" lIns="0" tIns="0" rIns="0" bIns="0" rtlCol="0" anchor="ctr"/>
          <a:lstStyle/>
          <a:p>
            <a:pPr algn="ctr">
              <a:lnSpc>
                <a:spcPct val="120000"/>
              </a:lnSpc>
              <a:buClrTx/>
              <a:buSzTx/>
              <a:buFontTx/>
            </a:pPr>
            <a:r>
              <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rPr>
              <a:t>Ecological Protection and the Modern Value of Natural Heritage</a:t>
            </a:r>
            <a:endParaRPr kumimoji="1" lang="en-US" altLang="zh-CN" sz="2000">
              <a:ln w="12700">
                <a:noFill/>
              </a:ln>
              <a:solidFill>
                <a:srgbClr val="595959">
                  <a:alpha val="100000"/>
                </a:srgbClr>
              </a:solidFill>
              <a:latin typeface="Times New Roman" panose="02020603050405020304" charset="0"/>
              <a:ea typeface="OPPOSans H" panose="00020600040101010101" charset="-122"/>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C:/Users/lemon/Desktop/R井冈山.jpgR井冈山"/>
          <p:cNvPicPr>
            <a:picLocks noChangeAspect="1"/>
          </p:cNvPicPr>
          <p:nvPr/>
        </p:nvPicPr>
        <p:blipFill>
          <a:blip r:embed="rId1">
            <a:alphaModFix amt="100000"/>
          </a:blip>
          <a:srcRect t="10430" b="10430"/>
          <a:stretch>
            <a:fillRect/>
          </a:stretch>
        </p:blipFill>
        <p:spPr>
          <a:xfrm>
            <a:off x="0" y="-1"/>
            <a:ext cx="12192000" cy="6858000"/>
          </a:xfrm>
          <a:prstGeom prst="rect">
            <a:avLst/>
          </a:prstGeom>
          <a:noFill/>
          <a:ln>
            <a:noFill/>
          </a:ln>
        </p:spPr>
      </p:pic>
      <p:sp>
        <p:nvSpPr>
          <p:cNvPr id="4" name="标题 1"/>
          <p:cNvSpPr txBox="1"/>
          <p:nvPr/>
        </p:nvSpPr>
        <p:spPr>
          <a:xfrm>
            <a:off x="11104172" y="6365020"/>
            <a:ext cx="165666" cy="165891"/>
          </a:xfrm>
          <a:prstGeom prst="ellipse">
            <a:avLst/>
          </a:prstGeom>
          <a:gradFill>
            <a:gsLst>
              <a:gs pos="0">
                <a:schemeClr val="accent2">
                  <a:lumMod val="20000"/>
                  <a:lumOff val="80000"/>
                </a:schemeClr>
              </a:gs>
              <a:gs pos="100000">
                <a:schemeClr val="accent2"/>
              </a:gs>
            </a:gsLst>
            <a:lin ang="2700000" scaled="0"/>
          </a:gradFill>
          <a:ln w="11430" cap="sq">
            <a:gradFill>
              <a:gsLst>
                <a:gs pos="0">
                  <a:schemeClr val="bg1"/>
                </a:gs>
                <a:gs pos="100000">
                  <a:schemeClr val="accent3"/>
                </a:gs>
              </a:gsLst>
              <a:lin ang="5400000" scaled="0"/>
            </a:gradFill>
            <a:miter/>
          </a:ln>
          <a:effectLst>
            <a:outerShdw blurRad="182880" dist="102870" dir="2700001" algn="tl" rotWithShape="0">
              <a:schemeClr val="accent2">
                <a:alpha val="30000"/>
              </a:schemeClr>
            </a:outerShdw>
          </a:effectLst>
        </p:spPr>
        <p:txBody>
          <a:bodyPr vert="horz" wrap="square" lIns="82296" tIns="41148" rIns="82296" bIns="41148" rtlCol="0" anchor="ctr"/>
          <a:lstStyle/>
          <a:p>
            <a:pPr algn="ctr">
              <a:lnSpc>
                <a:spcPct val="110000"/>
              </a:lnSpc>
            </a:pPr>
            <a:endParaRPr kumimoji="1" lang="zh-CN" altLang="en-US"/>
          </a:p>
        </p:txBody>
      </p:sp>
      <p:sp>
        <p:nvSpPr>
          <p:cNvPr id="5" name="标题 1"/>
          <p:cNvSpPr txBox="1"/>
          <p:nvPr/>
        </p:nvSpPr>
        <p:spPr>
          <a:xfrm>
            <a:off x="11353234" y="6365020"/>
            <a:ext cx="165666" cy="165891"/>
          </a:xfrm>
          <a:prstGeom prst="ellipse">
            <a:avLst/>
          </a:prstGeom>
          <a:noFill/>
          <a:ln w="1905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2">
            <a:alphaModFix amt="100000"/>
          </a:blip>
          <a:srcRect/>
          <a:stretch>
            <a:fillRect/>
          </a:stretch>
        </p:blipFill>
        <p:spPr>
          <a:xfrm flipH="1">
            <a:off x="617051" y="996042"/>
            <a:ext cx="2351271" cy="1645146"/>
          </a:xfrm>
          <a:prstGeom prst="rect">
            <a:avLst/>
          </a:prstGeom>
          <a:noFill/>
          <a:ln>
            <a:noFill/>
          </a:ln>
        </p:spPr>
      </p:pic>
      <p:sp>
        <p:nvSpPr>
          <p:cNvPr id="8" name="标题 1"/>
          <p:cNvSpPr txBox="1"/>
          <p:nvPr/>
        </p:nvSpPr>
        <p:spPr>
          <a:xfrm>
            <a:off x="4872600" y="3861658"/>
            <a:ext cx="7586307" cy="1746746"/>
          </a:xfrm>
          <a:prstGeom prst="rect">
            <a:avLst/>
          </a:prstGeom>
          <a:noFill/>
          <a:ln>
            <a:noFill/>
          </a:ln>
          <a:effectLst/>
        </p:spPr>
        <p:txBody>
          <a:bodyPr vert="horz" wrap="square" lIns="0" tIns="0" rIns="0" bIns="0" rtlCol="0" anchor="t">
            <a:scene3d>
              <a:camera prst="orthographicFront"/>
              <a:lightRig rig="threePt" dir="t"/>
            </a:scene3d>
          </a:bodyPr>
          <a:lstStyle/>
          <a:p>
            <a:pPr algn="ctr">
              <a:lnSpc>
                <a:spcPct val="130000"/>
              </a:lnSpc>
            </a:pPr>
            <a:r>
              <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rPr>
              <a:t>Historical Positioning and Revolutionary Narrative</a:t>
            </a:r>
            <a:endPar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endParaRPr>
          </a:p>
        </p:txBody>
      </p:sp>
      <p:sp>
        <p:nvSpPr>
          <p:cNvPr id="9" name="标题 1"/>
          <p:cNvSpPr txBox="1"/>
          <p:nvPr/>
        </p:nvSpPr>
        <p:spPr>
          <a:xfrm>
            <a:off x="9844401" y="836930"/>
            <a:ext cx="2594436" cy="2561802"/>
          </a:xfrm>
          <a:prstGeom prst="rect">
            <a:avLst/>
          </a:prstGeom>
          <a:noFill/>
          <a:ln>
            <a:noFill/>
          </a:ln>
        </p:spPr>
        <p:txBody>
          <a:bodyPr vert="horz" wrap="square" lIns="0" tIns="0" rIns="0" bIns="0" rtlCol="0" anchor="b"/>
          <a:lstStyle/>
          <a:p>
            <a:pPr algn="ctr">
              <a:lnSpc>
                <a:spcPct val="110000"/>
              </a:lnSpc>
            </a:pPr>
            <a:r>
              <a:rPr kumimoji="1" lang="en-US" altLang="zh-CN" sz="9600">
                <a:ln w="12700">
                  <a:noFill/>
                </a:ln>
                <a:solidFill>
                  <a:srgbClr val="FEE9C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01</a:t>
            </a:r>
            <a:endParaRPr kumimoji="1" lang="zh-CN" altLang="en-US"/>
          </a:p>
        </p:txBody>
      </p:sp>
      <p:grpSp>
        <p:nvGrpSpPr>
          <p:cNvPr id="10" name="组合 9"/>
          <p:cNvGrpSpPr/>
          <p:nvPr/>
        </p:nvGrpSpPr>
        <p:grpSpPr>
          <a:xfrm>
            <a:off x="898784" y="4385383"/>
            <a:ext cx="7762809" cy="317783"/>
            <a:chOff x="898784" y="4385383"/>
            <a:chExt cx="7762809" cy="317783"/>
          </a:xfrm>
        </p:grpSpPr>
        <p:sp>
          <p:nvSpPr>
            <p:cNvPr id="11" name="标题 1"/>
            <p:cNvSpPr txBox="1"/>
            <p:nvPr/>
          </p:nvSpPr>
          <p:spPr>
            <a:xfrm>
              <a:off x="4133128" y="4385383"/>
              <a:ext cx="1294120" cy="317783"/>
            </a:xfrm>
            <a:custGeom>
              <a:avLst/>
              <a:gdLst>
                <a:gd name="connsiteX0" fmla="*/ 1181856 w 1294120"/>
                <a:gd name="connsiteY0" fmla="*/ 46627 h 317783"/>
                <a:gd name="connsiteX1" fmla="*/ 1208357 w 1294120"/>
                <a:gd name="connsiteY1" fmla="*/ 132390 h 317783"/>
                <a:gd name="connsiteX2" fmla="*/ 1294120 w 1294120"/>
                <a:gd name="connsiteY2" fmla="*/ 132389 h 317783"/>
                <a:gd name="connsiteX3" fmla="*/ 1224736 w 1294120"/>
                <a:gd name="connsiteY3" fmla="*/ 185393 h 317783"/>
                <a:gd name="connsiteX4" fmla="*/ 1251239 w 1294120"/>
                <a:gd name="connsiteY4" fmla="*/ 271155 h 317783"/>
                <a:gd name="connsiteX5" fmla="*/ 1181856 w 1294120"/>
                <a:gd name="connsiteY5" fmla="*/ 218151 h 317783"/>
                <a:gd name="connsiteX6" fmla="*/ 1112472 w 1294120"/>
                <a:gd name="connsiteY6" fmla="*/ 271155 h 317783"/>
                <a:gd name="connsiteX7" fmla="*/ 1138975 w 1294120"/>
                <a:gd name="connsiteY7" fmla="*/ 185393 h 317783"/>
                <a:gd name="connsiteX8" fmla="*/ 1069591 w 1294120"/>
                <a:gd name="connsiteY8" fmla="*/ 132389 h 317783"/>
                <a:gd name="connsiteX9" fmla="*/ 1155354 w 1294120"/>
                <a:gd name="connsiteY9" fmla="*/ 132390 h 317783"/>
                <a:gd name="connsiteX10" fmla="*/ 937772 w 1294120"/>
                <a:gd name="connsiteY10" fmla="*/ 46627 h 317783"/>
                <a:gd name="connsiteX11" fmla="*/ 964273 w 1294120"/>
                <a:gd name="connsiteY11" fmla="*/ 132390 h 317783"/>
                <a:gd name="connsiteX12" fmla="*/ 1050036 w 1294120"/>
                <a:gd name="connsiteY12" fmla="*/ 132389 h 317783"/>
                <a:gd name="connsiteX13" fmla="*/ 980652 w 1294120"/>
                <a:gd name="connsiteY13" fmla="*/ 185393 h 317783"/>
                <a:gd name="connsiteX14" fmla="*/ 1007155 w 1294120"/>
                <a:gd name="connsiteY14" fmla="*/ 271155 h 317783"/>
                <a:gd name="connsiteX15" fmla="*/ 937772 w 1294120"/>
                <a:gd name="connsiteY15" fmla="*/ 218151 h 317783"/>
                <a:gd name="connsiteX16" fmla="*/ 868388 w 1294120"/>
                <a:gd name="connsiteY16" fmla="*/ 271155 h 317783"/>
                <a:gd name="connsiteX17" fmla="*/ 894891 w 1294120"/>
                <a:gd name="connsiteY17" fmla="*/ 185393 h 317783"/>
                <a:gd name="connsiteX18" fmla="*/ 825507 w 1294120"/>
                <a:gd name="connsiteY18" fmla="*/ 132389 h 317783"/>
                <a:gd name="connsiteX19" fmla="*/ 911270 w 1294120"/>
                <a:gd name="connsiteY19" fmla="*/ 132390 h 317783"/>
                <a:gd name="connsiteX20" fmla="*/ 356349 w 1294120"/>
                <a:gd name="connsiteY20" fmla="*/ 46627 h 317783"/>
                <a:gd name="connsiteX21" fmla="*/ 382850 w 1294120"/>
                <a:gd name="connsiteY21" fmla="*/ 132390 h 317783"/>
                <a:gd name="connsiteX22" fmla="*/ 468613 w 1294120"/>
                <a:gd name="connsiteY22" fmla="*/ 132389 h 317783"/>
                <a:gd name="connsiteX23" fmla="*/ 399229 w 1294120"/>
                <a:gd name="connsiteY23" fmla="*/ 185393 h 317783"/>
                <a:gd name="connsiteX24" fmla="*/ 425732 w 1294120"/>
                <a:gd name="connsiteY24" fmla="*/ 271155 h 317783"/>
                <a:gd name="connsiteX25" fmla="*/ 356349 w 1294120"/>
                <a:gd name="connsiteY25" fmla="*/ 218151 h 317783"/>
                <a:gd name="connsiteX26" fmla="*/ 286965 w 1294120"/>
                <a:gd name="connsiteY26" fmla="*/ 271155 h 317783"/>
                <a:gd name="connsiteX27" fmla="*/ 313468 w 1294120"/>
                <a:gd name="connsiteY27" fmla="*/ 185393 h 317783"/>
                <a:gd name="connsiteX28" fmla="*/ 244084 w 1294120"/>
                <a:gd name="connsiteY28" fmla="*/ 132389 h 317783"/>
                <a:gd name="connsiteX29" fmla="*/ 329847 w 1294120"/>
                <a:gd name="connsiteY29" fmla="*/ 132390 h 317783"/>
                <a:gd name="connsiteX30" fmla="*/ 112265 w 1294120"/>
                <a:gd name="connsiteY30" fmla="*/ 46627 h 317783"/>
                <a:gd name="connsiteX31" fmla="*/ 138766 w 1294120"/>
                <a:gd name="connsiteY31" fmla="*/ 132390 h 317783"/>
                <a:gd name="connsiteX32" fmla="*/ 224529 w 1294120"/>
                <a:gd name="connsiteY32" fmla="*/ 132389 h 317783"/>
                <a:gd name="connsiteX33" fmla="*/ 155145 w 1294120"/>
                <a:gd name="connsiteY33" fmla="*/ 185393 h 317783"/>
                <a:gd name="connsiteX34" fmla="*/ 181648 w 1294120"/>
                <a:gd name="connsiteY34" fmla="*/ 271155 h 317783"/>
                <a:gd name="connsiteX35" fmla="*/ 112265 w 1294120"/>
                <a:gd name="connsiteY35" fmla="*/ 218151 h 317783"/>
                <a:gd name="connsiteX36" fmla="*/ 42881 w 1294120"/>
                <a:gd name="connsiteY36" fmla="*/ 271155 h 317783"/>
                <a:gd name="connsiteX37" fmla="*/ 69384 w 1294120"/>
                <a:gd name="connsiteY37" fmla="*/ 185393 h 317783"/>
                <a:gd name="connsiteX38" fmla="*/ 0 w 1294120"/>
                <a:gd name="connsiteY38" fmla="*/ 132389 h 317783"/>
                <a:gd name="connsiteX39" fmla="*/ 85763 w 1294120"/>
                <a:gd name="connsiteY39" fmla="*/ 132390 h 317783"/>
                <a:gd name="connsiteX40" fmla="*/ 647060 w 1294120"/>
                <a:gd name="connsiteY40" fmla="*/ 0 h 317783"/>
                <a:gd name="connsiteX41" fmla="*/ 684569 w 1294120"/>
                <a:gd name="connsiteY41" fmla="*/ 121383 h 317783"/>
                <a:gd name="connsiteX42" fmla="*/ 805952 w 1294120"/>
                <a:gd name="connsiteY42" fmla="*/ 121382 h 317783"/>
                <a:gd name="connsiteX43" fmla="*/ 707750 w 1294120"/>
                <a:gd name="connsiteY43" fmla="*/ 196400 h 317783"/>
                <a:gd name="connsiteX44" fmla="*/ 745260 w 1294120"/>
                <a:gd name="connsiteY44" fmla="*/ 317783 h 317783"/>
                <a:gd name="connsiteX45" fmla="*/ 647060 w 1294120"/>
                <a:gd name="connsiteY45" fmla="*/ 242764 h 317783"/>
                <a:gd name="connsiteX46" fmla="*/ 548860 w 1294120"/>
                <a:gd name="connsiteY46" fmla="*/ 317783 h 317783"/>
                <a:gd name="connsiteX47" fmla="*/ 586370 w 1294120"/>
                <a:gd name="connsiteY47" fmla="*/ 196400 h 317783"/>
                <a:gd name="connsiteX48" fmla="*/ 488168 w 1294120"/>
                <a:gd name="connsiteY48" fmla="*/ 121382 h 317783"/>
                <a:gd name="connsiteX49" fmla="*/ 609551 w 1294120"/>
                <a:gd name="connsiteY49" fmla="*/ 121383 h 317783"/>
              </a:gdLst>
              <a:ahLst/>
              <a:cxnLst/>
              <a:rect l="l" t="t" r="r" b="b"/>
              <a:pathLst>
                <a:path w="1294120" h="317783">
                  <a:moveTo>
                    <a:pt x="1181856" y="46627"/>
                  </a:moveTo>
                  <a:lnTo>
                    <a:pt x="1208357" y="132390"/>
                  </a:lnTo>
                  <a:lnTo>
                    <a:pt x="1294120" y="132389"/>
                  </a:lnTo>
                  <a:lnTo>
                    <a:pt x="1224736" y="185393"/>
                  </a:lnTo>
                  <a:lnTo>
                    <a:pt x="1251239" y="271155"/>
                  </a:lnTo>
                  <a:lnTo>
                    <a:pt x="1181856" y="218151"/>
                  </a:lnTo>
                  <a:lnTo>
                    <a:pt x="1112472" y="271155"/>
                  </a:lnTo>
                  <a:lnTo>
                    <a:pt x="1138975" y="185393"/>
                  </a:lnTo>
                  <a:lnTo>
                    <a:pt x="1069591" y="132389"/>
                  </a:lnTo>
                  <a:lnTo>
                    <a:pt x="1155354" y="132390"/>
                  </a:lnTo>
                  <a:close/>
                  <a:moveTo>
                    <a:pt x="937772" y="46627"/>
                  </a:moveTo>
                  <a:lnTo>
                    <a:pt x="964273" y="132390"/>
                  </a:lnTo>
                  <a:lnTo>
                    <a:pt x="1050036" y="132389"/>
                  </a:lnTo>
                  <a:lnTo>
                    <a:pt x="980652" y="185393"/>
                  </a:lnTo>
                  <a:lnTo>
                    <a:pt x="1007155" y="271155"/>
                  </a:lnTo>
                  <a:lnTo>
                    <a:pt x="937772" y="218151"/>
                  </a:lnTo>
                  <a:lnTo>
                    <a:pt x="868388" y="271155"/>
                  </a:lnTo>
                  <a:lnTo>
                    <a:pt x="894891" y="185393"/>
                  </a:lnTo>
                  <a:lnTo>
                    <a:pt x="825507" y="132389"/>
                  </a:lnTo>
                  <a:lnTo>
                    <a:pt x="911270" y="132390"/>
                  </a:lnTo>
                  <a:close/>
                  <a:moveTo>
                    <a:pt x="356349" y="46627"/>
                  </a:moveTo>
                  <a:lnTo>
                    <a:pt x="382850" y="132390"/>
                  </a:lnTo>
                  <a:lnTo>
                    <a:pt x="468613" y="132389"/>
                  </a:lnTo>
                  <a:lnTo>
                    <a:pt x="399229" y="185393"/>
                  </a:lnTo>
                  <a:lnTo>
                    <a:pt x="425732" y="271155"/>
                  </a:lnTo>
                  <a:lnTo>
                    <a:pt x="356349" y="218151"/>
                  </a:lnTo>
                  <a:lnTo>
                    <a:pt x="286965" y="271155"/>
                  </a:lnTo>
                  <a:lnTo>
                    <a:pt x="313468" y="185393"/>
                  </a:lnTo>
                  <a:lnTo>
                    <a:pt x="244084" y="132389"/>
                  </a:lnTo>
                  <a:lnTo>
                    <a:pt x="329847" y="132390"/>
                  </a:lnTo>
                  <a:close/>
                  <a:moveTo>
                    <a:pt x="112265" y="46627"/>
                  </a:moveTo>
                  <a:lnTo>
                    <a:pt x="138766" y="132390"/>
                  </a:lnTo>
                  <a:lnTo>
                    <a:pt x="224529" y="132389"/>
                  </a:lnTo>
                  <a:lnTo>
                    <a:pt x="155145" y="185393"/>
                  </a:lnTo>
                  <a:lnTo>
                    <a:pt x="181648" y="271155"/>
                  </a:lnTo>
                  <a:lnTo>
                    <a:pt x="112265" y="218151"/>
                  </a:lnTo>
                  <a:lnTo>
                    <a:pt x="42881" y="271155"/>
                  </a:lnTo>
                  <a:lnTo>
                    <a:pt x="69384" y="185393"/>
                  </a:lnTo>
                  <a:lnTo>
                    <a:pt x="0" y="132389"/>
                  </a:lnTo>
                  <a:lnTo>
                    <a:pt x="85763" y="132390"/>
                  </a:lnTo>
                  <a:close/>
                  <a:moveTo>
                    <a:pt x="647060" y="0"/>
                  </a:moveTo>
                  <a:lnTo>
                    <a:pt x="684569" y="121383"/>
                  </a:lnTo>
                  <a:lnTo>
                    <a:pt x="805952" y="121382"/>
                  </a:lnTo>
                  <a:lnTo>
                    <a:pt x="707750" y="196400"/>
                  </a:lnTo>
                  <a:lnTo>
                    <a:pt x="745260" y="317783"/>
                  </a:lnTo>
                  <a:lnTo>
                    <a:pt x="647060" y="242764"/>
                  </a:lnTo>
                  <a:lnTo>
                    <a:pt x="548860" y="317783"/>
                  </a:lnTo>
                  <a:lnTo>
                    <a:pt x="586370" y="196400"/>
                  </a:lnTo>
                  <a:lnTo>
                    <a:pt x="488168" y="121382"/>
                  </a:lnTo>
                  <a:lnTo>
                    <a:pt x="609551" y="121383"/>
                  </a:lnTo>
                  <a:close/>
                </a:path>
              </a:pathLst>
            </a:cu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98784"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715727"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flipH="1">
            <a:off x="0" y="1045154"/>
            <a:ext cx="5172792" cy="5172792"/>
          </a:xfrm>
          <a:prstGeom prst="arc">
            <a:avLst>
              <a:gd name="adj1" fmla="val 7769151"/>
              <a:gd name="adj2" fmla="val 13826656"/>
            </a:avLst>
          </a:prstGeom>
          <a:noFill/>
          <a:ln w="12700" cap="sq">
            <a:solidFill>
              <a:schemeClr val="accent1">
                <a:lumMod val="40000"/>
                <a:lumOff val="60000"/>
              </a:schemeClr>
            </a:solidFill>
            <a:miter/>
            <a:headEnd type="oval"/>
            <a:tailEnd type="oval"/>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custDataLst>
              <p:tags r:id="rId1"/>
            </p:custDataLst>
          </p:nvPr>
        </p:nvSpPr>
        <p:spPr>
          <a:xfrm flipH="1">
            <a:off x="5668548" y="1124585"/>
            <a:ext cx="6233892" cy="2404419"/>
          </a:xfrm>
          <a:prstGeom prst="roundRect">
            <a:avLst>
              <a:gd name="adj" fmla="val 11430"/>
            </a:avLst>
          </a:prstGeom>
          <a:solidFill>
            <a:schemeClr val="accent1">
              <a:lumMod val="20000"/>
              <a:lumOff val="80000"/>
              <a:alpha val="50000"/>
            </a:schemeClr>
          </a:solidFill>
          <a:ln w="57150" cap="rnd">
            <a:noFill/>
            <a:round/>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custDataLst>
              <p:tags r:id="rId2"/>
            </p:custDataLst>
          </p:nvPr>
        </p:nvSpPr>
        <p:spPr>
          <a:xfrm>
            <a:off x="5281087" y="2443333"/>
            <a:ext cx="546128" cy="546128"/>
          </a:xfrm>
          <a:prstGeom prst="ellipse">
            <a:avLst/>
          </a:prstGeom>
          <a:gradFill>
            <a:gsLst>
              <a:gs pos="0">
                <a:schemeClr val="accent1"/>
              </a:gs>
              <a:gs pos="100000">
                <a:schemeClr val="accent1">
                  <a:lumMod val="75000"/>
                </a:schemeClr>
              </a:gs>
            </a:gsLst>
            <a:lin ang="2700000" scaled="0"/>
          </a:gradFill>
          <a:ln w="19050" cap="sq">
            <a:noFill/>
            <a:miter/>
          </a:ln>
          <a:effectLst>
            <a:outerShdw blurRad="317500" dist="1270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r>
              <a:rPr kumimoji="1" lang="en-US" altLang="zh-CN" sz="18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1</a:t>
            </a:r>
            <a:endParaRPr kumimoji="1" lang="zh-CN" altLang="en-US"/>
          </a:p>
        </p:txBody>
      </p:sp>
      <p:sp>
        <p:nvSpPr>
          <p:cNvPr id="6" name="标题 1"/>
          <p:cNvSpPr txBox="1"/>
          <p:nvPr>
            <p:custDataLst>
              <p:tags r:id="rId3"/>
            </p:custDataLst>
          </p:nvPr>
        </p:nvSpPr>
        <p:spPr>
          <a:xfrm>
            <a:off x="6033607" y="1778064"/>
            <a:ext cx="5157161" cy="1096807"/>
          </a:xfrm>
          <a:prstGeom prst="rect">
            <a:avLst/>
          </a:prstGeom>
          <a:noFill/>
          <a:ln>
            <a:noFill/>
          </a:ln>
        </p:spPr>
        <p:txBody>
          <a:bodyPr vert="horz" wrap="square" lIns="0" tIns="0" rIns="0" bIns="0" rtlCol="0" anchor="ctr"/>
          <a:lstStyle/>
          <a:p>
            <a:pPr algn="just">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Jinggangshan is located at the border of Hunan and Jiangxi provinces, with steep mountains that are easy to defend and hard to attack. It provided a natural barrier for the revolutionary base, and the revolutionary path of encircling cities from the countryside was explored here by revolutionary pioneers like Mao Zedong.</a:t>
            </a:r>
            <a:endPar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7" name="标题 1"/>
          <p:cNvSpPr txBox="1"/>
          <p:nvPr/>
        </p:nvSpPr>
        <p:spPr>
          <a:xfrm>
            <a:off x="660399" y="2461550"/>
            <a:ext cx="4038821" cy="2340000"/>
          </a:xfrm>
          <a:prstGeom prst="rect">
            <a:avLst/>
          </a:prstGeom>
          <a:noFill/>
          <a:ln w="12700" cap="sq">
            <a:noFill/>
            <a:miter/>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Geographical Advantages and Strategic Significance</a:t>
            </a:r>
            <a:endParaRPr kumimoji="1" lang="zh-CN" altLang="en-US"/>
          </a:p>
        </p:txBody>
      </p:sp>
      <p:sp>
        <p:nvSpPr>
          <p:cNvPr id="8" name="标题 1"/>
          <p:cNvSpPr txBox="1"/>
          <p:nvPr>
            <p:custDataLst>
              <p:tags r:id="rId4"/>
            </p:custDataLst>
          </p:nvPr>
        </p:nvSpPr>
        <p:spPr>
          <a:xfrm flipH="1">
            <a:off x="5546090" y="3896360"/>
            <a:ext cx="6180455" cy="2342515"/>
          </a:xfrm>
          <a:prstGeom prst="roundRect">
            <a:avLst>
              <a:gd name="adj" fmla="val 10863"/>
            </a:avLst>
          </a:prstGeom>
          <a:solidFill>
            <a:schemeClr val="accent1">
              <a:lumMod val="20000"/>
              <a:lumOff val="80000"/>
              <a:alpha val="50000"/>
            </a:schemeClr>
          </a:solidFill>
          <a:ln w="57150" cap="rnd">
            <a:noFill/>
            <a:round/>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custDataLst>
              <p:tags r:id="rId5"/>
            </p:custDataLst>
          </p:nvPr>
        </p:nvSpPr>
        <p:spPr>
          <a:xfrm>
            <a:off x="5281087" y="4331850"/>
            <a:ext cx="546128" cy="546128"/>
          </a:xfrm>
          <a:prstGeom prst="ellipse">
            <a:avLst/>
          </a:prstGeom>
          <a:gradFill>
            <a:gsLst>
              <a:gs pos="0">
                <a:schemeClr val="accent1"/>
              </a:gs>
              <a:gs pos="100000">
                <a:schemeClr val="accent1">
                  <a:lumMod val="75000"/>
                </a:schemeClr>
              </a:gs>
            </a:gsLst>
            <a:lin ang="2700000" scaled="0"/>
          </a:gradFill>
          <a:ln w="19050" cap="sq">
            <a:noFill/>
            <a:miter/>
          </a:ln>
          <a:effectLst>
            <a:outerShdw blurRad="317500" dist="127000" dir="2700000" algn="tl" rotWithShape="0">
              <a:schemeClr val="accent1">
                <a:lumMod val="75000"/>
                <a:alpha val="20000"/>
              </a:schemeClr>
            </a:outerShdw>
          </a:effectLst>
        </p:spPr>
        <p:txBody>
          <a:bodyPr vert="horz" wrap="square" lIns="91440" tIns="45720" rIns="91440" bIns="45720" rtlCol="0" anchor="ctr"/>
          <a:lstStyle/>
          <a:p>
            <a:pPr algn="ctr">
              <a:lnSpc>
                <a:spcPct val="110000"/>
              </a:lnSpc>
            </a:pPr>
            <a:r>
              <a:rPr kumimoji="1" lang="en-US" altLang="zh-CN" sz="18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2</a:t>
            </a:r>
            <a:endParaRPr kumimoji="1" lang="zh-CN" altLang="en-US"/>
          </a:p>
        </p:txBody>
      </p:sp>
      <p:sp>
        <p:nvSpPr>
          <p:cNvPr id="10" name="标题 1"/>
          <p:cNvSpPr txBox="1"/>
          <p:nvPr>
            <p:custDataLst>
              <p:tags r:id="rId6"/>
            </p:custDataLst>
          </p:nvPr>
        </p:nvSpPr>
        <p:spPr>
          <a:xfrm>
            <a:off x="6095951" y="4437342"/>
            <a:ext cx="5157161" cy="1096807"/>
          </a:xfrm>
          <a:prstGeom prst="rect">
            <a:avLst/>
          </a:prstGeom>
          <a:noFill/>
          <a:ln>
            <a:noFill/>
          </a:ln>
        </p:spPr>
        <p:txBody>
          <a:bodyPr vert="horz" wrap="square" lIns="0" tIns="0" rIns="0" bIns="0" rtlCol="0" anchor="ctr"/>
          <a:lstStyle/>
          <a:p>
            <a:pPr algn="just">
              <a:lnSpc>
                <a:spcPct val="150000"/>
              </a:lnSpc>
            </a:pPr>
            <a:r>
              <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rPr>
              <a:t>From the perspective of spatial politics, the establishment of the Jinggangshan base broke the ruling pattern of surrounding the countryside with cities by the Kuomintang reactionaries. It laid a solid foundation for the development and growth of subsequent revolutionary forces and had profound strategic significance.</a:t>
            </a:r>
            <a:endParaRPr kumimoji="1" lang="en-US" altLang="zh-CN" sz="1400">
              <a:ln w="12700">
                <a:noFill/>
              </a:ln>
              <a:solidFill>
                <a:srgbClr val="262626">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1"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Perspective of Revolutionary Geography</a:t>
            </a:r>
            <a:endParaRPr kumimoji="1" lang="zh-CN" altLang="en-US"/>
          </a:p>
        </p:txBody>
      </p:sp>
      <p:sp>
        <p:nvSpPr>
          <p:cNvPr id="12"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3" name="标题 1"/>
          <p:cNvCxnSpPr/>
          <p:nvPr/>
        </p:nvCxnSpPr>
        <p:spPr>
          <a:xfrm>
            <a:off x="5210026" y="2582311"/>
            <a:ext cx="1861329" cy="0"/>
          </a:xfrm>
          <a:prstGeom prst="line">
            <a:avLst/>
          </a:prstGeom>
          <a:noFill/>
          <a:ln w="6350" cap="sq">
            <a:solidFill>
              <a:schemeClr val="bg1">
                <a:lumMod val="65000"/>
              </a:schemeClr>
            </a:solidFill>
            <a:miter/>
            <a:tailEnd type="oval"/>
          </a:ln>
        </p:spPr>
      </p:cxnSp>
      <p:cxnSp>
        <p:nvCxnSpPr>
          <p:cNvPr id="4" name="标题 1"/>
          <p:cNvCxnSpPr/>
          <p:nvPr/>
        </p:nvCxnSpPr>
        <p:spPr>
          <a:xfrm>
            <a:off x="5997489" y="3833718"/>
            <a:ext cx="1073866" cy="0"/>
          </a:xfrm>
          <a:prstGeom prst="line">
            <a:avLst/>
          </a:prstGeom>
          <a:noFill/>
          <a:ln w="6350" cap="sq">
            <a:solidFill>
              <a:schemeClr val="bg1">
                <a:lumMod val="65000"/>
              </a:schemeClr>
            </a:solidFill>
            <a:miter/>
            <a:tailEnd type="oval"/>
          </a:ln>
        </p:spPr>
      </p:cxnSp>
      <p:sp>
        <p:nvSpPr>
          <p:cNvPr id="5" name="标题 1"/>
          <p:cNvSpPr txBox="1"/>
          <p:nvPr/>
        </p:nvSpPr>
        <p:spPr>
          <a:xfrm rot="18900000" flipV="1">
            <a:off x="4145149" y="2080251"/>
            <a:ext cx="1005769" cy="1005769"/>
          </a:xfrm>
          <a:prstGeom prst="roundRect">
            <a:avLst>
              <a:gd name="adj" fmla="val 6500"/>
            </a:avLst>
          </a:prstGeom>
          <a:solidFill>
            <a:schemeClr val="accent3"/>
          </a:solidFill>
          <a:ln w="12700" cap="rnd">
            <a:noFill/>
            <a:round/>
          </a:ln>
          <a:effectLst>
            <a:outerShdw blurRad="254000" dist="127000" algn="ctr" rotWithShape="0">
              <a:schemeClr val="accent3">
                <a:alpha val="3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452450" y="2367923"/>
            <a:ext cx="391163" cy="428777"/>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alpha val="100000"/>
            </a:srgbClr>
          </a:solidFill>
          <a:ln cap="sq">
            <a:noFill/>
          </a:ln>
        </p:spPr>
        <p:txBody>
          <a:bodyPr vert="horz" wrap="square" lIns="91440" tIns="45720" rIns="91440" bIns="45720" rtlCol="0" anchor="t"/>
          <a:lstStyle/>
          <a:p>
            <a:pPr algn="l">
              <a:lnSpc>
                <a:spcPct val="110000"/>
              </a:lnSpc>
            </a:pPr>
            <a:endParaRPr kumimoji="1" lang="zh-CN" altLang="en-US"/>
          </a:p>
        </p:txBody>
      </p:sp>
      <p:sp>
        <p:nvSpPr>
          <p:cNvPr id="7" name="标题 1"/>
          <p:cNvSpPr txBox="1"/>
          <p:nvPr/>
        </p:nvSpPr>
        <p:spPr>
          <a:xfrm>
            <a:off x="7248525" y="548640"/>
            <a:ext cx="4238625" cy="2126615"/>
          </a:xfrm>
          <a:prstGeom prst="rect">
            <a:avLst/>
          </a:prstGeom>
          <a:noFill/>
          <a:ln>
            <a:noFill/>
          </a:ln>
        </p:spPr>
        <p:txBody>
          <a:bodyPr vert="horz" wrap="square" lIns="0" tIns="0" rIns="0" bIns="0" rtlCol="0" anchor="t"/>
          <a:lstStyle/>
          <a:p>
            <a:pPr algn="l">
              <a:lnSpc>
                <a:spcPct val="150000"/>
              </a:lnSpc>
              <a:buClrTx/>
              <a:buSzTx/>
              <a:buFontTx/>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The oil lamp in the Octagonal Building symbolizes the enlightenment of knowledge and the light of thought, illuminating the path for revolutionary predecessors to explore the truth. It has become a spiritual beacon inspiring people to keep pursuing progress. The cannon fire at Huangyangjie represents the bravery and tenacity of military struggle, highlighting the fighting spirit of the Red Army soldiers.</a:t>
            </a:r>
            <a:endPar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8" name="标题 1"/>
          <p:cNvSpPr txBox="1"/>
          <p:nvPr/>
        </p:nvSpPr>
        <p:spPr>
          <a:xfrm rot="18900000" flipV="1">
            <a:off x="5008656" y="3347572"/>
            <a:ext cx="1005769" cy="1005769"/>
          </a:xfrm>
          <a:prstGeom prst="roundRect">
            <a:avLst>
              <a:gd name="adj" fmla="val 6500"/>
            </a:avLst>
          </a:prstGeom>
          <a:solidFill>
            <a:schemeClr val="accent1"/>
          </a:solidFill>
          <a:ln w="12700" cap="rnd">
            <a:noFill/>
            <a:round/>
          </a:ln>
          <a:effectLst>
            <a:outerShdw blurRad="254000" dist="127000" algn="ctr" rotWithShape="0">
              <a:schemeClr val="accent1">
                <a:alpha val="3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314534" y="3706997"/>
            <a:ext cx="402737" cy="302052"/>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alpha val="100000"/>
            </a:srgbClr>
          </a:solidFill>
          <a:ln cap="sq">
            <a:noFill/>
          </a:ln>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7280275" y="4149090"/>
            <a:ext cx="4238625" cy="2435860"/>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There are more than 100 existing revolutionary sites in Jinggangshan, with 21 national cultural relics protection units. These sites are not only witnesses to history but also important carriers for the inheritance of red culture, carrying rich historical memories and revolutionary spirit.</a:t>
            </a:r>
            <a:endParaRPr kumimoji="1" lang="zh-CN" altLang="en-US" sz="1400"/>
          </a:p>
        </p:txBody>
      </p:sp>
      <p:sp>
        <p:nvSpPr>
          <p:cNvPr id="11" name="标题 1"/>
          <p:cNvSpPr txBox="1"/>
          <p:nvPr/>
        </p:nvSpPr>
        <p:spPr>
          <a:xfrm>
            <a:off x="673099" y="3269991"/>
            <a:ext cx="3686034" cy="1763607"/>
          </a:xfrm>
          <a:prstGeom prst="rect">
            <a:avLst/>
          </a:prstGeom>
          <a:noFill/>
          <a:ln cap="sq">
            <a:noFill/>
          </a:ln>
        </p:spPr>
        <p:txBody>
          <a:bodyPr vert="horz" wrap="square" lIns="0" tIns="0" rIns="0" bIns="0" rtlCol="0" anchor="t"/>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Core Symbols and Cultural Connotations</a:t>
            </a:r>
            <a:endParaRPr kumimoji="1" lang="zh-CN" altLang="en-US"/>
          </a:p>
        </p:txBody>
      </p:sp>
      <p:sp>
        <p:nvSpPr>
          <p:cNvPr id="12"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Symbolization of Red Heritage</a:t>
            </a:r>
            <a:endParaRPr kumimoji="1" lang="zh-CN" altLang="en-US"/>
          </a:p>
        </p:txBody>
      </p:sp>
      <p:sp>
        <p:nvSpPr>
          <p:cNvPr id="13"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3" name="标题 1"/>
          <p:cNvCxnSpPr/>
          <p:nvPr/>
        </p:nvCxnSpPr>
        <p:spPr>
          <a:xfrm>
            <a:off x="5210026" y="2582311"/>
            <a:ext cx="1861329" cy="0"/>
          </a:xfrm>
          <a:prstGeom prst="line">
            <a:avLst/>
          </a:prstGeom>
          <a:noFill/>
          <a:ln w="6350" cap="sq">
            <a:solidFill>
              <a:schemeClr val="bg1">
                <a:lumMod val="65000"/>
              </a:schemeClr>
            </a:solidFill>
            <a:miter/>
            <a:tailEnd type="oval"/>
          </a:ln>
        </p:spPr>
      </p:cxnSp>
      <p:cxnSp>
        <p:nvCxnSpPr>
          <p:cNvPr id="4" name="标题 1"/>
          <p:cNvCxnSpPr/>
          <p:nvPr/>
        </p:nvCxnSpPr>
        <p:spPr>
          <a:xfrm>
            <a:off x="5997489" y="3833718"/>
            <a:ext cx="1073866" cy="0"/>
          </a:xfrm>
          <a:prstGeom prst="line">
            <a:avLst/>
          </a:prstGeom>
          <a:noFill/>
          <a:ln w="6350" cap="sq">
            <a:solidFill>
              <a:schemeClr val="bg1">
                <a:lumMod val="65000"/>
              </a:schemeClr>
            </a:solidFill>
            <a:miter/>
            <a:tailEnd type="oval"/>
          </a:ln>
        </p:spPr>
      </p:cxnSp>
      <p:sp>
        <p:nvSpPr>
          <p:cNvPr id="5" name="标题 1"/>
          <p:cNvSpPr txBox="1"/>
          <p:nvPr/>
        </p:nvSpPr>
        <p:spPr>
          <a:xfrm rot="18900000" flipV="1">
            <a:off x="4145149" y="2080251"/>
            <a:ext cx="1005769" cy="1005769"/>
          </a:xfrm>
          <a:prstGeom prst="roundRect">
            <a:avLst>
              <a:gd name="adj" fmla="val 6500"/>
            </a:avLst>
          </a:prstGeom>
          <a:solidFill>
            <a:schemeClr val="accent3"/>
          </a:solidFill>
          <a:ln w="12700" cap="rnd">
            <a:noFill/>
            <a:round/>
          </a:ln>
          <a:effectLst>
            <a:outerShdw blurRad="254000" dist="127000" algn="ctr" rotWithShape="0">
              <a:schemeClr val="accent3">
                <a:alpha val="3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a:off x="4452450" y="2367923"/>
            <a:ext cx="391163" cy="428777"/>
          </a:xfrm>
          <a:custGeom>
            <a:avLst/>
            <a:gdLst>
              <a:gd name="connsiteX0" fmla="*/ 248770 w 495300"/>
              <a:gd name="connsiteY0" fmla="*/ 621 h 542925"/>
              <a:gd name="connsiteX1" fmla="*/ 496420 w 495300"/>
              <a:gd name="connsiteY1" fmla="*/ 248271 h 542925"/>
              <a:gd name="connsiteX2" fmla="*/ 323827 w 495300"/>
              <a:gd name="connsiteY2" fmla="*/ 484396 h 542925"/>
              <a:gd name="connsiteX3" fmla="*/ 346973 w 495300"/>
              <a:gd name="connsiteY3" fmla="*/ 524496 h 542925"/>
              <a:gd name="connsiteX4" fmla="*/ 420220 w 495300"/>
              <a:gd name="connsiteY4" fmla="*/ 524496 h 542925"/>
              <a:gd name="connsiteX5" fmla="*/ 420220 w 495300"/>
              <a:gd name="connsiteY5" fmla="*/ 543546 h 542925"/>
              <a:gd name="connsiteX6" fmla="*/ 77320 w 495300"/>
              <a:gd name="connsiteY6" fmla="*/ 543546 h 542925"/>
              <a:gd name="connsiteX7" fmla="*/ 77320 w 495300"/>
              <a:gd name="connsiteY7" fmla="*/ 524496 h 542925"/>
              <a:gd name="connsiteX8" fmla="*/ 150567 w 495300"/>
              <a:gd name="connsiteY8" fmla="*/ 524496 h 542925"/>
              <a:gd name="connsiteX9" fmla="*/ 173713 w 495300"/>
              <a:gd name="connsiteY9" fmla="*/ 484396 h 542925"/>
              <a:gd name="connsiteX10" fmla="*/ 1120 w 495300"/>
              <a:gd name="connsiteY10" fmla="*/ 248271 h 542925"/>
              <a:gd name="connsiteX11" fmla="*/ 248770 w 495300"/>
              <a:gd name="connsiteY11" fmla="*/ 621 h 542925"/>
              <a:gd name="connsiteX12" fmla="*/ 192763 w 495300"/>
              <a:gd name="connsiteY12" fmla="*/ 489539 h 542925"/>
              <a:gd name="connsiteX13" fmla="*/ 172570 w 495300"/>
              <a:gd name="connsiteY13" fmla="*/ 524496 h 542925"/>
              <a:gd name="connsiteX14" fmla="*/ 324970 w 495300"/>
              <a:gd name="connsiteY14" fmla="*/ 524496 h 542925"/>
              <a:gd name="connsiteX15" fmla="*/ 304777 w 495300"/>
              <a:gd name="connsiteY15" fmla="*/ 489539 h 542925"/>
              <a:gd name="connsiteX16" fmla="*/ 248770 w 495300"/>
              <a:gd name="connsiteY16" fmla="*/ 495921 h 542925"/>
              <a:gd name="connsiteX17" fmla="*/ 192763 w 495300"/>
              <a:gd name="connsiteY17" fmla="*/ 489539 h 542925"/>
              <a:gd name="connsiteX18" fmla="*/ 248770 w 495300"/>
              <a:gd name="connsiteY18" fmla="*/ 143496 h 542925"/>
              <a:gd name="connsiteX19" fmla="*/ 143995 w 495300"/>
              <a:gd name="connsiteY19" fmla="*/ 248271 h 542925"/>
              <a:gd name="connsiteX20" fmla="*/ 248770 w 495300"/>
              <a:gd name="connsiteY20" fmla="*/ 353046 h 542925"/>
              <a:gd name="connsiteX21" fmla="*/ 353545 w 495300"/>
              <a:gd name="connsiteY21" fmla="*/ 248271 h 542925"/>
              <a:gd name="connsiteX22" fmla="*/ 248770 w 495300"/>
              <a:gd name="connsiteY22" fmla="*/ 143496 h 542925"/>
              <a:gd name="connsiteX23" fmla="*/ 367833 w 495300"/>
              <a:gd name="connsiteY23" fmla="*/ 114921 h 542925"/>
              <a:gd name="connsiteX24" fmla="*/ 353545 w 495300"/>
              <a:gd name="connsiteY24" fmla="*/ 129209 h 542925"/>
              <a:gd name="connsiteX25" fmla="*/ 367833 w 495300"/>
              <a:gd name="connsiteY25" fmla="*/ 143496 h 542925"/>
              <a:gd name="connsiteX26" fmla="*/ 382120 w 495300"/>
              <a:gd name="connsiteY26" fmla="*/ 129209 h 542925"/>
              <a:gd name="connsiteX27" fmla="*/ 367833 w 495300"/>
              <a:gd name="connsiteY27" fmla="*/ 114921 h 542925"/>
            </a:gdLst>
            <a:ahLst/>
            <a:cxnLst/>
            <a:rect l="l" t="t" r="r" b="b"/>
            <a:pathLst>
              <a:path w="495300" h="542925">
                <a:moveTo>
                  <a:pt x="248770" y="621"/>
                </a:moveTo>
                <a:cubicBezTo>
                  <a:pt x="385549" y="621"/>
                  <a:pt x="496420" y="111492"/>
                  <a:pt x="496420" y="248271"/>
                </a:cubicBezTo>
                <a:cubicBezTo>
                  <a:pt x="496420" y="358856"/>
                  <a:pt x="423935" y="452582"/>
                  <a:pt x="323827" y="484396"/>
                </a:cubicBezTo>
                <a:lnTo>
                  <a:pt x="346973" y="524496"/>
                </a:lnTo>
                <a:lnTo>
                  <a:pt x="420220" y="524496"/>
                </a:lnTo>
                <a:lnTo>
                  <a:pt x="420220" y="543546"/>
                </a:lnTo>
                <a:lnTo>
                  <a:pt x="77320" y="543546"/>
                </a:lnTo>
                <a:lnTo>
                  <a:pt x="77320" y="524496"/>
                </a:lnTo>
                <a:lnTo>
                  <a:pt x="150567" y="524496"/>
                </a:lnTo>
                <a:lnTo>
                  <a:pt x="173713" y="484396"/>
                </a:lnTo>
                <a:cubicBezTo>
                  <a:pt x="73605" y="452582"/>
                  <a:pt x="1120" y="358856"/>
                  <a:pt x="1120" y="248271"/>
                </a:cubicBezTo>
                <a:cubicBezTo>
                  <a:pt x="1120" y="111492"/>
                  <a:pt x="111991" y="621"/>
                  <a:pt x="248770" y="621"/>
                </a:cubicBezTo>
                <a:close/>
                <a:moveTo>
                  <a:pt x="192763" y="489539"/>
                </a:moveTo>
                <a:lnTo>
                  <a:pt x="172570" y="524496"/>
                </a:lnTo>
                <a:lnTo>
                  <a:pt x="324970" y="524496"/>
                </a:lnTo>
                <a:lnTo>
                  <a:pt x="304777" y="489539"/>
                </a:lnTo>
                <a:cubicBezTo>
                  <a:pt x="286775" y="493730"/>
                  <a:pt x="268010" y="495921"/>
                  <a:pt x="248770" y="495921"/>
                </a:cubicBezTo>
                <a:cubicBezTo>
                  <a:pt x="229530" y="495921"/>
                  <a:pt x="210765" y="493730"/>
                  <a:pt x="192763" y="489539"/>
                </a:cubicBezTo>
                <a:close/>
                <a:moveTo>
                  <a:pt x="248770" y="143496"/>
                </a:moveTo>
                <a:cubicBezTo>
                  <a:pt x="190858" y="143496"/>
                  <a:pt x="143995" y="190359"/>
                  <a:pt x="143995" y="248271"/>
                </a:cubicBezTo>
                <a:cubicBezTo>
                  <a:pt x="143995" y="306183"/>
                  <a:pt x="190858" y="353046"/>
                  <a:pt x="248770" y="353046"/>
                </a:cubicBezTo>
                <a:cubicBezTo>
                  <a:pt x="306682" y="353046"/>
                  <a:pt x="353545" y="306183"/>
                  <a:pt x="353545" y="248271"/>
                </a:cubicBezTo>
                <a:cubicBezTo>
                  <a:pt x="353545" y="190359"/>
                  <a:pt x="306682" y="143496"/>
                  <a:pt x="248770" y="143496"/>
                </a:cubicBezTo>
                <a:close/>
                <a:moveTo>
                  <a:pt x="367833" y="114921"/>
                </a:moveTo>
                <a:cubicBezTo>
                  <a:pt x="359927" y="114921"/>
                  <a:pt x="353545" y="121303"/>
                  <a:pt x="353545" y="129209"/>
                </a:cubicBezTo>
                <a:cubicBezTo>
                  <a:pt x="353545" y="137114"/>
                  <a:pt x="359927" y="143496"/>
                  <a:pt x="367833" y="143496"/>
                </a:cubicBezTo>
                <a:cubicBezTo>
                  <a:pt x="375738" y="143496"/>
                  <a:pt x="382120" y="137114"/>
                  <a:pt x="382120" y="129209"/>
                </a:cubicBezTo>
                <a:cubicBezTo>
                  <a:pt x="382120" y="121303"/>
                  <a:pt x="375738" y="114921"/>
                  <a:pt x="367833" y="114921"/>
                </a:cubicBezTo>
                <a:close/>
              </a:path>
            </a:pathLst>
          </a:custGeom>
          <a:solidFill>
            <a:srgbClr val="FFFFFF">
              <a:alpha val="100000"/>
            </a:srgbClr>
          </a:solidFill>
          <a:ln cap="sq">
            <a:noFill/>
          </a:ln>
        </p:spPr>
        <p:txBody>
          <a:bodyPr vert="horz" wrap="square" lIns="91440" tIns="45720" rIns="91440" bIns="45720" rtlCol="0" anchor="t"/>
          <a:lstStyle/>
          <a:p>
            <a:pPr algn="l">
              <a:lnSpc>
                <a:spcPct val="110000"/>
              </a:lnSpc>
            </a:pPr>
            <a:endParaRPr kumimoji="1" lang="zh-CN" altLang="en-US"/>
          </a:p>
        </p:txBody>
      </p:sp>
      <p:sp>
        <p:nvSpPr>
          <p:cNvPr id="7" name="标题 1"/>
          <p:cNvSpPr txBox="1"/>
          <p:nvPr/>
        </p:nvSpPr>
        <p:spPr>
          <a:xfrm>
            <a:off x="7280275" y="1082040"/>
            <a:ext cx="4238625" cy="2228850"/>
          </a:xfrm>
          <a:prstGeom prst="rect">
            <a:avLst/>
          </a:prstGeom>
          <a:noFill/>
          <a:ln>
            <a:noFill/>
          </a:ln>
        </p:spPr>
        <p:txBody>
          <a:bodyPr vert="horz" wrap="square" lIns="0" tIns="0" rIns="0" bIns="0" rtlCol="0" anchor="t"/>
          <a:lstStyle/>
          <a:p>
            <a:pPr algn="l">
              <a:lnSpc>
                <a:spcPct val="150000"/>
              </a:lnSpc>
              <a:buClrTx/>
              <a:buSzTx/>
              <a:buFontTx/>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Mao Zedong's works such as "The Struggle in Jinggangshan" provide detailed records of the revolutionary struggle in Jinggangshan. They are valuable first- hand materials for later generations to study and understand this historical period. The profound theoretical exposition and vivid practical description in these works have widely spread the Jinggangshan revolutionary spirit.</a:t>
            </a:r>
            <a:endPar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8" name="标题 1"/>
          <p:cNvSpPr txBox="1"/>
          <p:nvPr/>
        </p:nvSpPr>
        <p:spPr>
          <a:xfrm rot="18900000" flipV="1">
            <a:off x="5008656" y="3347572"/>
            <a:ext cx="1005769" cy="1005769"/>
          </a:xfrm>
          <a:prstGeom prst="roundRect">
            <a:avLst>
              <a:gd name="adj" fmla="val 6500"/>
            </a:avLst>
          </a:prstGeom>
          <a:solidFill>
            <a:schemeClr val="accent1"/>
          </a:solidFill>
          <a:ln w="12700" cap="rnd">
            <a:noFill/>
            <a:round/>
          </a:ln>
          <a:effectLst>
            <a:outerShdw blurRad="254000" dist="127000" algn="ctr" rotWithShape="0">
              <a:schemeClr val="accent1">
                <a:alpha val="32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a:off x="5314534" y="3706997"/>
            <a:ext cx="402737" cy="302052"/>
          </a:xfrm>
          <a:custGeom>
            <a:avLst/>
            <a:gdLst>
              <a:gd name="connsiteX0" fmla="*/ 505433 w 533400"/>
              <a:gd name="connsiteY0" fmla="*/ 621 h 400050"/>
              <a:gd name="connsiteX1" fmla="*/ 534008 w 533400"/>
              <a:gd name="connsiteY1" fmla="*/ 29196 h 400050"/>
              <a:gd name="connsiteX2" fmla="*/ 534008 w 533400"/>
              <a:gd name="connsiteY2" fmla="*/ 372096 h 400050"/>
              <a:gd name="connsiteX3" fmla="*/ 505433 w 533400"/>
              <a:gd name="connsiteY3" fmla="*/ 400671 h 400050"/>
              <a:gd name="connsiteX4" fmla="*/ 29183 w 533400"/>
              <a:gd name="connsiteY4" fmla="*/ 400671 h 400050"/>
              <a:gd name="connsiteX5" fmla="*/ 608 w 533400"/>
              <a:gd name="connsiteY5" fmla="*/ 372096 h 400050"/>
              <a:gd name="connsiteX6" fmla="*/ 608 w 533400"/>
              <a:gd name="connsiteY6" fmla="*/ 29196 h 400050"/>
              <a:gd name="connsiteX7" fmla="*/ 29183 w 533400"/>
              <a:gd name="connsiteY7" fmla="*/ 621 h 400050"/>
              <a:gd name="connsiteX8" fmla="*/ 505433 w 533400"/>
              <a:gd name="connsiteY8" fmla="*/ 621 h 400050"/>
              <a:gd name="connsiteX9" fmla="*/ 391419 w 533400"/>
              <a:gd name="connsiteY9" fmla="*/ 198646 h 400050"/>
              <a:gd name="connsiteX10" fmla="*/ 351414 w 533400"/>
              <a:gd name="connsiteY10" fmla="*/ 204170 h 400050"/>
              <a:gd name="connsiteX11" fmla="*/ 351414 w 533400"/>
              <a:gd name="connsiteY11" fmla="*/ 204170 h 400050"/>
              <a:gd name="connsiteX12" fmla="*/ 267118 w 533400"/>
              <a:gd name="connsiteY12" fmla="*/ 315613 h 400050"/>
              <a:gd name="connsiteX13" fmla="*/ 264641 w 533400"/>
              <a:gd name="connsiteY13" fmla="*/ 318470 h 400050"/>
              <a:gd name="connsiteX14" fmla="*/ 224255 w 533400"/>
              <a:gd name="connsiteY14" fmla="*/ 318756 h 400050"/>
              <a:gd name="connsiteX15" fmla="*/ 224255 w 533400"/>
              <a:gd name="connsiteY15" fmla="*/ 318756 h 400050"/>
              <a:gd name="connsiteX16" fmla="*/ 162152 w 533400"/>
              <a:gd name="connsiteY16" fmla="*/ 257415 h 400050"/>
              <a:gd name="connsiteX17" fmla="*/ 160247 w 533400"/>
              <a:gd name="connsiteY17" fmla="*/ 255701 h 400050"/>
              <a:gd name="connsiteX18" fmla="*/ 120052 w 533400"/>
              <a:gd name="connsiteY18" fmla="*/ 259606 h 400050"/>
              <a:gd name="connsiteX19" fmla="*/ 120052 w 533400"/>
              <a:gd name="connsiteY19" fmla="*/ 259606 h 400050"/>
              <a:gd name="connsiteX20" fmla="*/ 32517 w 533400"/>
              <a:gd name="connsiteY20" fmla="*/ 366095 h 400050"/>
              <a:gd name="connsiteX21" fmla="*/ 30326 w 533400"/>
              <a:gd name="connsiteY21" fmla="*/ 372096 h 400050"/>
              <a:gd name="connsiteX22" fmla="*/ 39851 w 533400"/>
              <a:gd name="connsiteY22" fmla="*/ 381621 h 400050"/>
              <a:gd name="connsiteX23" fmla="*/ 39851 w 533400"/>
              <a:gd name="connsiteY23" fmla="*/ 381621 h 400050"/>
              <a:gd name="connsiteX24" fmla="*/ 497242 w 533400"/>
              <a:gd name="connsiteY24" fmla="*/ 381621 h 400050"/>
              <a:gd name="connsiteX25" fmla="*/ 502480 w 533400"/>
              <a:gd name="connsiteY25" fmla="*/ 380002 h 400050"/>
              <a:gd name="connsiteX26" fmla="*/ 505147 w 533400"/>
              <a:gd name="connsiteY26" fmla="*/ 366762 h 400050"/>
              <a:gd name="connsiteX27" fmla="*/ 505147 w 533400"/>
              <a:gd name="connsiteY27" fmla="*/ 366762 h 400050"/>
              <a:gd name="connsiteX28" fmla="*/ 397991 w 533400"/>
              <a:gd name="connsiteY28" fmla="*/ 205504 h 400050"/>
              <a:gd name="connsiteX29" fmla="*/ 391419 w 533400"/>
              <a:gd name="connsiteY29" fmla="*/ 198646 h 400050"/>
              <a:gd name="connsiteX30" fmla="*/ 95858 w 533400"/>
              <a:gd name="connsiteY30" fmla="*/ 57771 h 400050"/>
              <a:gd name="connsiteX31" fmla="*/ 57758 w 533400"/>
              <a:gd name="connsiteY31" fmla="*/ 95871 h 400050"/>
              <a:gd name="connsiteX32" fmla="*/ 95858 w 533400"/>
              <a:gd name="connsiteY32" fmla="*/ 133971 h 400050"/>
              <a:gd name="connsiteX33" fmla="*/ 133958 w 533400"/>
              <a:gd name="connsiteY33" fmla="*/ 95871 h 400050"/>
              <a:gd name="connsiteX34" fmla="*/ 95858 w 533400"/>
              <a:gd name="connsiteY34" fmla="*/ 57771 h 400050"/>
            </a:gdLst>
            <a:ahLst/>
            <a:cxnLst/>
            <a:rect l="l" t="t" r="r" b="b"/>
            <a:pathLst>
              <a:path w="533400" h="400050">
                <a:moveTo>
                  <a:pt x="505433" y="621"/>
                </a:moveTo>
                <a:cubicBezTo>
                  <a:pt x="521245" y="621"/>
                  <a:pt x="534008" y="13385"/>
                  <a:pt x="534008" y="29196"/>
                </a:cubicBezTo>
                <a:lnTo>
                  <a:pt x="534008" y="372096"/>
                </a:lnTo>
                <a:cubicBezTo>
                  <a:pt x="534008" y="387907"/>
                  <a:pt x="521245" y="400671"/>
                  <a:pt x="505433" y="400671"/>
                </a:cubicBezTo>
                <a:lnTo>
                  <a:pt x="29183" y="400671"/>
                </a:lnTo>
                <a:cubicBezTo>
                  <a:pt x="13371" y="400671"/>
                  <a:pt x="608" y="387907"/>
                  <a:pt x="608" y="372096"/>
                </a:cubicBezTo>
                <a:lnTo>
                  <a:pt x="608" y="29196"/>
                </a:lnTo>
                <a:cubicBezTo>
                  <a:pt x="608" y="13385"/>
                  <a:pt x="13371" y="621"/>
                  <a:pt x="29183" y="621"/>
                </a:cubicBezTo>
                <a:lnTo>
                  <a:pt x="505433" y="621"/>
                </a:lnTo>
                <a:close/>
                <a:moveTo>
                  <a:pt x="391419" y="198646"/>
                </a:moveTo>
                <a:cubicBezTo>
                  <a:pt x="378846" y="189121"/>
                  <a:pt x="360939" y="191597"/>
                  <a:pt x="351414" y="204170"/>
                </a:cubicBezTo>
                <a:lnTo>
                  <a:pt x="351414" y="204170"/>
                </a:lnTo>
                <a:lnTo>
                  <a:pt x="267118" y="315613"/>
                </a:lnTo>
                <a:cubicBezTo>
                  <a:pt x="266355" y="316660"/>
                  <a:pt x="265498" y="317518"/>
                  <a:pt x="264641" y="318470"/>
                </a:cubicBezTo>
                <a:cubicBezTo>
                  <a:pt x="253592" y="329710"/>
                  <a:pt x="235495" y="329805"/>
                  <a:pt x="224255" y="318756"/>
                </a:cubicBezTo>
                <a:lnTo>
                  <a:pt x="224255" y="318756"/>
                </a:lnTo>
                <a:lnTo>
                  <a:pt x="162152" y="257415"/>
                </a:lnTo>
                <a:cubicBezTo>
                  <a:pt x="161485" y="256844"/>
                  <a:pt x="160914" y="256177"/>
                  <a:pt x="160247" y="255701"/>
                </a:cubicBezTo>
                <a:cubicBezTo>
                  <a:pt x="148055" y="245699"/>
                  <a:pt x="130053" y="247414"/>
                  <a:pt x="120052" y="259606"/>
                </a:cubicBezTo>
                <a:lnTo>
                  <a:pt x="120052" y="259606"/>
                </a:lnTo>
                <a:lnTo>
                  <a:pt x="32517" y="366095"/>
                </a:lnTo>
                <a:cubicBezTo>
                  <a:pt x="31088" y="367810"/>
                  <a:pt x="30326" y="369905"/>
                  <a:pt x="30326" y="372096"/>
                </a:cubicBezTo>
                <a:cubicBezTo>
                  <a:pt x="30326" y="377335"/>
                  <a:pt x="34612" y="381621"/>
                  <a:pt x="39851" y="381621"/>
                </a:cubicBezTo>
                <a:lnTo>
                  <a:pt x="39851" y="381621"/>
                </a:lnTo>
                <a:lnTo>
                  <a:pt x="497242" y="381621"/>
                </a:lnTo>
                <a:cubicBezTo>
                  <a:pt x="499146" y="381621"/>
                  <a:pt x="500956" y="381050"/>
                  <a:pt x="502480" y="380002"/>
                </a:cubicBezTo>
                <a:cubicBezTo>
                  <a:pt x="506862" y="377049"/>
                  <a:pt x="508005" y="371144"/>
                  <a:pt x="505147" y="366762"/>
                </a:cubicBezTo>
                <a:lnTo>
                  <a:pt x="505147" y="366762"/>
                </a:lnTo>
                <a:lnTo>
                  <a:pt x="397991" y="205504"/>
                </a:lnTo>
                <a:cubicBezTo>
                  <a:pt x="396181" y="202932"/>
                  <a:pt x="393990" y="200551"/>
                  <a:pt x="391419" y="198646"/>
                </a:cubicBezTo>
                <a:close/>
                <a:moveTo>
                  <a:pt x="95858" y="57771"/>
                </a:moveTo>
                <a:cubicBezTo>
                  <a:pt x="74808" y="57771"/>
                  <a:pt x="57758" y="74821"/>
                  <a:pt x="57758" y="95871"/>
                </a:cubicBezTo>
                <a:cubicBezTo>
                  <a:pt x="57758" y="116921"/>
                  <a:pt x="74808" y="133971"/>
                  <a:pt x="95858" y="133971"/>
                </a:cubicBezTo>
                <a:cubicBezTo>
                  <a:pt x="116908" y="133971"/>
                  <a:pt x="133958" y="116921"/>
                  <a:pt x="133958" y="95871"/>
                </a:cubicBezTo>
                <a:cubicBezTo>
                  <a:pt x="133958" y="74821"/>
                  <a:pt x="116908" y="57771"/>
                  <a:pt x="95858" y="57771"/>
                </a:cubicBezTo>
                <a:close/>
              </a:path>
            </a:pathLst>
          </a:custGeom>
          <a:solidFill>
            <a:srgbClr val="FFFFFF">
              <a:alpha val="100000"/>
            </a:srgbClr>
          </a:solidFill>
          <a:ln cap="sq">
            <a:noFill/>
          </a:ln>
        </p:spPr>
        <p:txBody>
          <a:bodyPr vert="horz" wrap="square" lIns="91440" tIns="45720" rIns="91440" bIns="45720" rtlCol="0" anchor="t"/>
          <a:lstStyle/>
          <a:p>
            <a:pPr algn="l">
              <a:lnSpc>
                <a:spcPct val="110000"/>
              </a:lnSpc>
            </a:pPr>
            <a:endParaRPr kumimoji="1" lang="zh-CN" altLang="en-US"/>
          </a:p>
        </p:txBody>
      </p:sp>
      <p:sp>
        <p:nvSpPr>
          <p:cNvPr id="10" name="标题 1"/>
          <p:cNvSpPr txBox="1"/>
          <p:nvPr/>
        </p:nvSpPr>
        <p:spPr>
          <a:xfrm>
            <a:off x="7320280" y="4077335"/>
            <a:ext cx="4238625" cy="2629535"/>
          </a:xfrm>
          <a:prstGeom prst="rect">
            <a:avLst/>
          </a:prstGeom>
          <a:noFill/>
          <a:ln>
            <a:noFill/>
          </a:ln>
        </p:spPr>
        <p:txBody>
          <a:bodyPr vert="horz" wrap="square" lIns="0" tIns="0" rIns="0" bIns="0" rtlCol="0" anchor="t"/>
          <a:lstStyle/>
          <a:p>
            <a:pPr algn="l">
              <a:lnSpc>
                <a:spcPct val="150000"/>
              </a:lnSpc>
              <a:buClrTx/>
              <a:buSzTx/>
              <a:buFontTx/>
            </a:pPr>
            <a:r>
              <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rPr>
              <a:t>In contemporary times, the revolutionary stories of Jinggangshan are continuously excavated and disseminated through various forms such as film and television works, literary creation, and red tourism. This further strengthens the influence of red culture, giving it new vitality in the new era.</a:t>
            </a:r>
            <a:endParaRPr kumimoji="1" lang="en-US" altLang="zh-CN" sz="1400">
              <a:ln w="12700">
                <a:noFill/>
              </a:ln>
              <a:solidFill>
                <a:srgbClr val="000000">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1" name="标题 1"/>
          <p:cNvSpPr txBox="1"/>
          <p:nvPr/>
        </p:nvSpPr>
        <p:spPr>
          <a:xfrm>
            <a:off x="673099" y="3269991"/>
            <a:ext cx="3686034" cy="1763607"/>
          </a:xfrm>
          <a:prstGeom prst="rect">
            <a:avLst/>
          </a:prstGeom>
          <a:noFill/>
          <a:ln cap="sq">
            <a:noFill/>
          </a:ln>
        </p:spPr>
        <p:txBody>
          <a:bodyPr vert="horz" wrap="square" lIns="0" tIns="0" rIns="0" bIns="0" rtlCol="0" anchor="t"/>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Historical Records and Contemporary Dissemination</a:t>
            </a:r>
            <a:endParaRPr kumimoji="1" lang="zh-CN" altLang="en-US"/>
          </a:p>
        </p:txBody>
      </p:sp>
      <p:sp>
        <p:nvSpPr>
          <p:cNvPr id="12"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Inheritance and Development of Revolutionary Narrative</a:t>
            </a:r>
            <a:endParaRPr kumimoji="1" lang="zh-CN" altLang="en-US"/>
          </a:p>
        </p:txBody>
      </p:sp>
      <p:sp>
        <p:nvSpPr>
          <p:cNvPr id="13"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C:/Users/lemon/Desktop/R井冈山.jpgR井冈山"/>
          <p:cNvPicPr>
            <a:picLocks noChangeAspect="1"/>
          </p:cNvPicPr>
          <p:nvPr/>
        </p:nvPicPr>
        <p:blipFill>
          <a:blip r:embed="rId1">
            <a:alphaModFix amt="100000"/>
          </a:blip>
          <a:srcRect t="10430" b="10430"/>
          <a:stretch>
            <a:fillRect/>
          </a:stretch>
        </p:blipFill>
        <p:spPr>
          <a:xfrm>
            <a:off x="0" y="-1"/>
            <a:ext cx="12192000" cy="6858000"/>
          </a:xfrm>
          <a:prstGeom prst="rect">
            <a:avLst/>
          </a:prstGeom>
          <a:noFill/>
          <a:ln>
            <a:noFill/>
          </a:ln>
        </p:spPr>
      </p:pic>
      <p:sp>
        <p:nvSpPr>
          <p:cNvPr id="4" name="标题 1"/>
          <p:cNvSpPr txBox="1"/>
          <p:nvPr/>
        </p:nvSpPr>
        <p:spPr>
          <a:xfrm>
            <a:off x="11104172" y="6365020"/>
            <a:ext cx="165666" cy="165891"/>
          </a:xfrm>
          <a:prstGeom prst="ellipse">
            <a:avLst/>
          </a:prstGeom>
          <a:gradFill>
            <a:gsLst>
              <a:gs pos="0">
                <a:schemeClr val="accent2">
                  <a:lumMod val="20000"/>
                  <a:lumOff val="80000"/>
                </a:schemeClr>
              </a:gs>
              <a:gs pos="100000">
                <a:schemeClr val="accent2"/>
              </a:gs>
            </a:gsLst>
            <a:lin ang="2700000" scaled="0"/>
          </a:gradFill>
          <a:ln w="11430" cap="sq">
            <a:gradFill>
              <a:gsLst>
                <a:gs pos="0">
                  <a:schemeClr val="bg1"/>
                </a:gs>
                <a:gs pos="100000">
                  <a:schemeClr val="accent3"/>
                </a:gs>
              </a:gsLst>
              <a:lin ang="5400000" scaled="0"/>
            </a:gradFill>
            <a:miter/>
          </a:ln>
          <a:effectLst>
            <a:outerShdw blurRad="182880" dist="102870" dir="2700001" algn="tl" rotWithShape="0">
              <a:schemeClr val="accent2">
                <a:alpha val="30000"/>
              </a:schemeClr>
            </a:outerShdw>
          </a:effectLst>
        </p:spPr>
        <p:txBody>
          <a:bodyPr vert="horz" wrap="square" lIns="82296" tIns="41148" rIns="82296" bIns="41148" rtlCol="0" anchor="ctr"/>
          <a:lstStyle/>
          <a:p>
            <a:pPr algn="ctr">
              <a:lnSpc>
                <a:spcPct val="110000"/>
              </a:lnSpc>
            </a:pPr>
            <a:endParaRPr kumimoji="1" lang="zh-CN" altLang="en-US"/>
          </a:p>
        </p:txBody>
      </p:sp>
      <p:sp>
        <p:nvSpPr>
          <p:cNvPr id="5" name="标题 1"/>
          <p:cNvSpPr txBox="1"/>
          <p:nvPr/>
        </p:nvSpPr>
        <p:spPr>
          <a:xfrm>
            <a:off x="11353234" y="6365020"/>
            <a:ext cx="165666" cy="165891"/>
          </a:xfrm>
          <a:prstGeom prst="ellipse">
            <a:avLst/>
          </a:prstGeom>
          <a:noFill/>
          <a:ln w="19050" cap="sq">
            <a:solidFill>
              <a:schemeClr val="accent2"/>
            </a:solidFill>
            <a:miter/>
          </a:ln>
        </p:spPr>
        <p:txBody>
          <a:bodyPr vert="horz" wrap="square" lIns="91440" tIns="45720" rIns="91440" bIns="45720" rtlCol="0" anchor="ctr"/>
          <a:lstStyle/>
          <a:p>
            <a:pPr algn="ctr">
              <a:lnSpc>
                <a:spcPct val="110000"/>
              </a:lnSpc>
            </a:pPr>
            <a:endParaRPr kumimoji="1" lang="zh-CN" altLang="en-US"/>
          </a:p>
        </p:txBody>
      </p:sp>
      <p:pic>
        <p:nvPicPr>
          <p:cNvPr id="6" name="图片 5"/>
          <p:cNvPicPr>
            <a:picLocks noChangeAspect="1"/>
          </p:cNvPicPr>
          <p:nvPr/>
        </p:nvPicPr>
        <p:blipFill>
          <a:blip r:embed="rId2">
            <a:alphaModFix amt="100000"/>
          </a:blip>
          <a:srcRect/>
          <a:stretch>
            <a:fillRect/>
          </a:stretch>
        </p:blipFill>
        <p:spPr>
          <a:xfrm flipH="1">
            <a:off x="617051" y="996042"/>
            <a:ext cx="2351271" cy="1645146"/>
          </a:xfrm>
          <a:prstGeom prst="rect">
            <a:avLst/>
          </a:prstGeom>
          <a:noFill/>
          <a:ln>
            <a:noFill/>
          </a:ln>
        </p:spPr>
      </p:pic>
      <p:sp>
        <p:nvSpPr>
          <p:cNvPr id="8" name="标题 1"/>
          <p:cNvSpPr txBox="1"/>
          <p:nvPr/>
        </p:nvSpPr>
        <p:spPr>
          <a:xfrm>
            <a:off x="4224265" y="3933413"/>
            <a:ext cx="7586307" cy="1746746"/>
          </a:xfrm>
          <a:prstGeom prst="rect">
            <a:avLst/>
          </a:prstGeom>
          <a:noFill/>
          <a:ln>
            <a:noFill/>
          </a:ln>
          <a:effectLst/>
        </p:spPr>
        <p:txBody>
          <a:bodyPr vert="horz" wrap="square" lIns="0" tIns="0" rIns="0" bIns="0" rtlCol="0" anchor="t">
            <a:scene3d>
              <a:camera prst="orthographicFront"/>
              <a:lightRig rig="threePt" dir="t"/>
            </a:scene3d>
          </a:bodyPr>
          <a:lstStyle/>
          <a:p>
            <a:pPr algn="ctr">
              <a:lnSpc>
                <a:spcPct val="130000"/>
              </a:lnSpc>
            </a:pPr>
            <a:r>
              <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rPr>
              <a:t>Ecological Protection and the Modern Value of Natural Heritage</a:t>
            </a:r>
            <a:endParaRPr kumimoji="1" lang="en-US" altLang="zh-CN" sz="3540">
              <a:ln w="22225">
                <a:solidFill>
                  <a:schemeClr val="accent2"/>
                </a:solidFill>
                <a:prstDash val="solid"/>
              </a:ln>
              <a:solidFill>
                <a:schemeClr val="accent2">
                  <a:lumMod val="40000"/>
                  <a:lumOff val="60000"/>
                </a:schemeClr>
              </a:solidFill>
              <a:effectLst/>
              <a:latin typeface="Source Han Serif SC Regular" panose="02020900000000000000" charset="-122"/>
              <a:ea typeface="Source Han Serif SC Regular" panose="02020900000000000000" charset="-122"/>
              <a:cs typeface="Source Han Serif SC Regular" panose="02020900000000000000" charset="-122"/>
            </a:endParaRPr>
          </a:p>
        </p:txBody>
      </p:sp>
      <p:sp>
        <p:nvSpPr>
          <p:cNvPr id="9" name="标题 1"/>
          <p:cNvSpPr txBox="1"/>
          <p:nvPr/>
        </p:nvSpPr>
        <p:spPr>
          <a:xfrm>
            <a:off x="8472801" y="1196975"/>
            <a:ext cx="2594436" cy="2561802"/>
          </a:xfrm>
          <a:prstGeom prst="rect">
            <a:avLst/>
          </a:prstGeom>
          <a:noFill/>
          <a:ln>
            <a:noFill/>
          </a:ln>
        </p:spPr>
        <p:txBody>
          <a:bodyPr vert="horz" wrap="square" lIns="0" tIns="0" rIns="0" bIns="0" rtlCol="0" anchor="b"/>
          <a:lstStyle/>
          <a:p>
            <a:pPr algn="ctr">
              <a:lnSpc>
                <a:spcPct val="110000"/>
              </a:lnSpc>
            </a:pPr>
            <a:r>
              <a:rPr kumimoji="1" lang="en-US" altLang="zh-CN" sz="9600">
                <a:ln w="12700">
                  <a:noFill/>
                </a:ln>
                <a:solidFill>
                  <a:srgbClr val="FEE9C0">
                    <a:alpha val="100000"/>
                  </a:srgbClr>
                </a:solidFill>
                <a:latin typeface="Source Han Serif SC Regular" panose="02020900000000000000" charset="-122"/>
                <a:ea typeface="Source Han Serif SC Regular" panose="02020900000000000000" charset="-122"/>
                <a:cs typeface="Source Han Serif SC Regular" panose="02020900000000000000" charset="-122"/>
              </a:rPr>
              <a:t>02</a:t>
            </a:r>
            <a:endParaRPr kumimoji="1" lang="zh-CN" altLang="en-US"/>
          </a:p>
        </p:txBody>
      </p:sp>
      <p:grpSp>
        <p:nvGrpSpPr>
          <p:cNvPr id="10" name="组合 9"/>
          <p:cNvGrpSpPr/>
          <p:nvPr/>
        </p:nvGrpSpPr>
        <p:grpSpPr>
          <a:xfrm>
            <a:off x="898784" y="4385383"/>
            <a:ext cx="7762809" cy="317783"/>
            <a:chOff x="898784" y="4385383"/>
            <a:chExt cx="7762809" cy="317783"/>
          </a:xfrm>
        </p:grpSpPr>
        <p:sp>
          <p:nvSpPr>
            <p:cNvPr id="11" name="标题 1"/>
            <p:cNvSpPr txBox="1"/>
            <p:nvPr/>
          </p:nvSpPr>
          <p:spPr>
            <a:xfrm>
              <a:off x="4133128" y="4385383"/>
              <a:ext cx="1294120" cy="317783"/>
            </a:xfrm>
            <a:custGeom>
              <a:avLst/>
              <a:gdLst>
                <a:gd name="connsiteX0" fmla="*/ 1181856 w 1294120"/>
                <a:gd name="connsiteY0" fmla="*/ 46627 h 317783"/>
                <a:gd name="connsiteX1" fmla="*/ 1208357 w 1294120"/>
                <a:gd name="connsiteY1" fmla="*/ 132390 h 317783"/>
                <a:gd name="connsiteX2" fmla="*/ 1294120 w 1294120"/>
                <a:gd name="connsiteY2" fmla="*/ 132389 h 317783"/>
                <a:gd name="connsiteX3" fmla="*/ 1224736 w 1294120"/>
                <a:gd name="connsiteY3" fmla="*/ 185393 h 317783"/>
                <a:gd name="connsiteX4" fmla="*/ 1251239 w 1294120"/>
                <a:gd name="connsiteY4" fmla="*/ 271155 h 317783"/>
                <a:gd name="connsiteX5" fmla="*/ 1181856 w 1294120"/>
                <a:gd name="connsiteY5" fmla="*/ 218151 h 317783"/>
                <a:gd name="connsiteX6" fmla="*/ 1112472 w 1294120"/>
                <a:gd name="connsiteY6" fmla="*/ 271155 h 317783"/>
                <a:gd name="connsiteX7" fmla="*/ 1138975 w 1294120"/>
                <a:gd name="connsiteY7" fmla="*/ 185393 h 317783"/>
                <a:gd name="connsiteX8" fmla="*/ 1069591 w 1294120"/>
                <a:gd name="connsiteY8" fmla="*/ 132389 h 317783"/>
                <a:gd name="connsiteX9" fmla="*/ 1155354 w 1294120"/>
                <a:gd name="connsiteY9" fmla="*/ 132390 h 317783"/>
                <a:gd name="connsiteX10" fmla="*/ 937772 w 1294120"/>
                <a:gd name="connsiteY10" fmla="*/ 46627 h 317783"/>
                <a:gd name="connsiteX11" fmla="*/ 964273 w 1294120"/>
                <a:gd name="connsiteY11" fmla="*/ 132390 h 317783"/>
                <a:gd name="connsiteX12" fmla="*/ 1050036 w 1294120"/>
                <a:gd name="connsiteY12" fmla="*/ 132389 h 317783"/>
                <a:gd name="connsiteX13" fmla="*/ 980652 w 1294120"/>
                <a:gd name="connsiteY13" fmla="*/ 185393 h 317783"/>
                <a:gd name="connsiteX14" fmla="*/ 1007155 w 1294120"/>
                <a:gd name="connsiteY14" fmla="*/ 271155 h 317783"/>
                <a:gd name="connsiteX15" fmla="*/ 937772 w 1294120"/>
                <a:gd name="connsiteY15" fmla="*/ 218151 h 317783"/>
                <a:gd name="connsiteX16" fmla="*/ 868388 w 1294120"/>
                <a:gd name="connsiteY16" fmla="*/ 271155 h 317783"/>
                <a:gd name="connsiteX17" fmla="*/ 894891 w 1294120"/>
                <a:gd name="connsiteY17" fmla="*/ 185393 h 317783"/>
                <a:gd name="connsiteX18" fmla="*/ 825507 w 1294120"/>
                <a:gd name="connsiteY18" fmla="*/ 132389 h 317783"/>
                <a:gd name="connsiteX19" fmla="*/ 911270 w 1294120"/>
                <a:gd name="connsiteY19" fmla="*/ 132390 h 317783"/>
                <a:gd name="connsiteX20" fmla="*/ 356349 w 1294120"/>
                <a:gd name="connsiteY20" fmla="*/ 46627 h 317783"/>
                <a:gd name="connsiteX21" fmla="*/ 382850 w 1294120"/>
                <a:gd name="connsiteY21" fmla="*/ 132390 h 317783"/>
                <a:gd name="connsiteX22" fmla="*/ 468613 w 1294120"/>
                <a:gd name="connsiteY22" fmla="*/ 132389 h 317783"/>
                <a:gd name="connsiteX23" fmla="*/ 399229 w 1294120"/>
                <a:gd name="connsiteY23" fmla="*/ 185393 h 317783"/>
                <a:gd name="connsiteX24" fmla="*/ 425732 w 1294120"/>
                <a:gd name="connsiteY24" fmla="*/ 271155 h 317783"/>
                <a:gd name="connsiteX25" fmla="*/ 356349 w 1294120"/>
                <a:gd name="connsiteY25" fmla="*/ 218151 h 317783"/>
                <a:gd name="connsiteX26" fmla="*/ 286965 w 1294120"/>
                <a:gd name="connsiteY26" fmla="*/ 271155 h 317783"/>
                <a:gd name="connsiteX27" fmla="*/ 313468 w 1294120"/>
                <a:gd name="connsiteY27" fmla="*/ 185393 h 317783"/>
                <a:gd name="connsiteX28" fmla="*/ 244084 w 1294120"/>
                <a:gd name="connsiteY28" fmla="*/ 132389 h 317783"/>
                <a:gd name="connsiteX29" fmla="*/ 329847 w 1294120"/>
                <a:gd name="connsiteY29" fmla="*/ 132390 h 317783"/>
                <a:gd name="connsiteX30" fmla="*/ 112265 w 1294120"/>
                <a:gd name="connsiteY30" fmla="*/ 46627 h 317783"/>
                <a:gd name="connsiteX31" fmla="*/ 138766 w 1294120"/>
                <a:gd name="connsiteY31" fmla="*/ 132390 h 317783"/>
                <a:gd name="connsiteX32" fmla="*/ 224529 w 1294120"/>
                <a:gd name="connsiteY32" fmla="*/ 132389 h 317783"/>
                <a:gd name="connsiteX33" fmla="*/ 155145 w 1294120"/>
                <a:gd name="connsiteY33" fmla="*/ 185393 h 317783"/>
                <a:gd name="connsiteX34" fmla="*/ 181648 w 1294120"/>
                <a:gd name="connsiteY34" fmla="*/ 271155 h 317783"/>
                <a:gd name="connsiteX35" fmla="*/ 112265 w 1294120"/>
                <a:gd name="connsiteY35" fmla="*/ 218151 h 317783"/>
                <a:gd name="connsiteX36" fmla="*/ 42881 w 1294120"/>
                <a:gd name="connsiteY36" fmla="*/ 271155 h 317783"/>
                <a:gd name="connsiteX37" fmla="*/ 69384 w 1294120"/>
                <a:gd name="connsiteY37" fmla="*/ 185393 h 317783"/>
                <a:gd name="connsiteX38" fmla="*/ 0 w 1294120"/>
                <a:gd name="connsiteY38" fmla="*/ 132389 h 317783"/>
                <a:gd name="connsiteX39" fmla="*/ 85763 w 1294120"/>
                <a:gd name="connsiteY39" fmla="*/ 132390 h 317783"/>
                <a:gd name="connsiteX40" fmla="*/ 647060 w 1294120"/>
                <a:gd name="connsiteY40" fmla="*/ 0 h 317783"/>
                <a:gd name="connsiteX41" fmla="*/ 684569 w 1294120"/>
                <a:gd name="connsiteY41" fmla="*/ 121383 h 317783"/>
                <a:gd name="connsiteX42" fmla="*/ 805952 w 1294120"/>
                <a:gd name="connsiteY42" fmla="*/ 121382 h 317783"/>
                <a:gd name="connsiteX43" fmla="*/ 707750 w 1294120"/>
                <a:gd name="connsiteY43" fmla="*/ 196400 h 317783"/>
                <a:gd name="connsiteX44" fmla="*/ 745260 w 1294120"/>
                <a:gd name="connsiteY44" fmla="*/ 317783 h 317783"/>
                <a:gd name="connsiteX45" fmla="*/ 647060 w 1294120"/>
                <a:gd name="connsiteY45" fmla="*/ 242764 h 317783"/>
                <a:gd name="connsiteX46" fmla="*/ 548860 w 1294120"/>
                <a:gd name="connsiteY46" fmla="*/ 317783 h 317783"/>
                <a:gd name="connsiteX47" fmla="*/ 586370 w 1294120"/>
                <a:gd name="connsiteY47" fmla="*/ 196400 h 317783"/>
                <a:gd name="connsiteX48" fmla="*/ 488168 w 1294120"/>
                <a:gd name="connsiteY48" fmla="*/ 121382 h 317783"/>
                <a:gd name="connsiteX49" fmla="*/ 609551 w 1294120"/>
                <a:gd name="connsiteY49" fmla="*/ 121383 h 317783"/>
              </a:gdLst>
              <a:ahLst/>
              <a:cxnLst/>
              <a:rect l="l" t="t" r="r" b="b"/>
              <a:pathLst>
                <a:path w="1294120" h="317783">
                  <a:moveTo>
                    <a:pt x="1181856" y="46627"/>
                  </a:moveTo>
                  <a:lnTo>
                    <a:pt x="1208357" y="132390"/>
                  </a:lnTo>
                  <a:lnTo>
                    <a:pt x="1294120" y="132389"/>
                  </a:lnTo>
                  <a:lnTo>
                    <a:pt x="1224736" y="185393"/>
                  </a:lnTo>
                  <a:lnTo>
                    <a:pt x="1251239" y="271155"/>
                  </a:lnTo>
                  <a:lnTo>
                    <a:pt x="1181856" y="218151"/>
                  </a:lnTo>
                  <a:lnTo>
                    <a:pt x="1112472" y="271155"/>
                  </a:lnTo>
                  <a:lnTo>
                    <a:pt x="1138975" y="185393"/>
                  </a:lnTo>
                  <a:lnTo>
                    <a:pt x="1069591" y="132389"/>
                  </a:lnTo>
                  <a:lnTo>
                    <a:pt x="1155354" y="132390"/>
                  </a:lnTo>
                  <a:close/>
                  <a:moveTo>
                    <a:pt x="937772" y="46627"/>
                  </a:moveTo>
                  <a:lnTo>
                    <a:pt x="964273" y="132390"/>
                  </a:lnTo>
                  <a:lnTo>
                    <a:pt x="1050036" y="132389"/>
                  </a:lnTo>
                  <a:lnTo>
                    <a:pt x="980652" y="185393"/>
                  </a:lnTo>
                  <a:lnTo>
                    <a:pt x="1007155" y="271155"/>
                  </a:lnTo>
                  <a:lnTo>
                    <a:pt x="937772" y="218151"/>
                  </a:lnTo>
                  <a:lnTo>
                    <a:pt x="868388" y="271155"/>
                  </a:lnTo>
                  <a:lnTo>
                    <a:pt x="894891" y="185393"/>
                  </a:lnTo>
                  <a:lnTo>
                    <a:pt x="825507" y="132389"/>
                  </a:lnTo>
                  <a:lnTo>
                    <a:pt x="911270" y="132390"/>
                  </a:lnTo>
                  <a:close/>
                  <a:moveTo>
                    <a:pt x="356349" y="46627"/>
                  </a:moveTo>
                  <a:lnTo>
                    <a:pt x="382850" y="132390"/>
                  </a:lnTo>
                  <a:lnTo>
                    <a:pt x="468613" y="132389"/>
                  </a:lnTo>
                  <a:lnTo>
                    <a:pt x="399229" y="185393"/>
                  </a:lnTo>
                  <a:lnTo>
                    <a:pt x="425732" y="271155"/>
                  </a:lnTo>
                  <a:lnTo>
                    <a:pt x="356349" y="218151"/>
                  </a:lnTo>
                  <a:lnTo>
                    <a:pt x="286965" y="271155"/>
                  </a:lnTo>
                  <a:lnTo>
                    <a:pt x="313468" y="185393"/>
                  </a:lnTo>
                  <a:lnTo>
                    <a:pt x="244084" y="132389"/>
                  </a:lnTo>
                  <a:lnTo>
                    <a:pt x="329847" y="132390"/>
                  </a:lnTo>
                  <a:close/>
                  <a:moveTo>
                    <a:pt x="112265" y="46627"/>
                  </a:moveTo>
                  <a:lnTo>
                    <a:pt x="138766" y="132390"/>
                  </a:lnTo>
                  <a:lnTo>
                    <a:pt x="224529" y="132389"/>
                  </a:lnTo>
                  <a:lnTo>
                    <a:pt x="155145" y="185393"/>
                  </a:lnTo>
                  <a:lnTo>
                    <a:pt x="181648" y="271155"/>
                  </a:lnTo>
                  <a:lnTo>
                    <a:pt x="112265" y="218151"/>
                  </a:lnTo>
                  <a:lnTo>
                    <a:pt x="42881" y="271155"/>
                  </a:lnTo>
                  <a:lnTo>
                    <a:pt x="69384" y="185393"/>
                  </a:lnTo>
                  <a:lnTo>
                    <a:pt x="0" y="132389"/>
                  </a:lnTo>
                  <a:lnTo>
                    <a:pt x="85763" y="132390"/>
                  </a:lnTo>
                  <a:close/>
                  <a:moveTo>
                    <a:pt x="647060" y="0"/>
                  </a:moveTo>
                  <a:lnTo>
                    <a:pt x="684569" y="121383"/>
                  </a:lnTo>
                  <a:lnTo>
                    <a:pt x="805952" y="121382"/>
                  </a:lnTo>
                  <a:lnTo>
                    <a:pt x="707750" y="196400"/>
                  </a:lnTo>
                  <a:lnTo>
                    <a:pt x="745260" y="317783"/>
                  </a:lnTo>
                  <a:lnTo>
                    <a:pt x="647060" y="242764"/>
                  </a:lnTo>
                  <a:lnTo>
                    <a:pt x="548860" y="317783"/>
                  </a:lnTo>
                  <a:lnTo>
                    <a:pt x="586370" y="196400"/>
                  </a:lnTo>
                  <a:lnTo>
                    <a:pt x="488168" y="121382"/>
                  </a:lnTo>
                  <a:lnTo>
                    <a:pt x="609551" y="121383"/>
                  </a:lnTo>
                  <a:close/>
                </a:path>
              </a:pathLst>
            </a:custGeom>
            <a:solidFill>
              <a:schemeClr val="accent2">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flipH="1">
              <a:off x="898784"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3" name="标题 1"/>
            <p:cNvSpPr txBox="1"/>
            <p:nvPr/>
          </p:nvSpPr>
          <p:spPr>
            <a:xfrm>
              <a:off x="5715727" y="4521416"/>
              <a:ext cx="2945866" cy="45719"/>
            </a:xfrm>
            <a:prstGeom prst="rect">
              <a:avLst/>
            </a:prstGeom>
            <a:gradFill>
              <a:gsLst>
                <a:gs pos="0">
                  <a:schemeClr val="accent2">
                    <a:lumMod val="40000"/>
                    <a:lumOff val="60000"/>
                  </a:schemeClr>
                </a:gs>
                <a:gs pos="100000">
                  <a:schemeClr val="accent2">
                    <a:lumMod val="40000"/>
                    <a:lumOff val="60000"/>
                    <a:alpha val="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cxnSp>
        <p:nvCxnSpPr>
          <p:cNvPr id="3" name="标题 1"/>
          <p:cNvCxnSpPr/>
          <p:nvPr/>
        </p:nvCxnSpPr>
        <p:spPr>
          <a:xfrm>
            <a:off x="2250336" y="3419712"/>
            <a:ext cx="5733481" cy="0"/>
          </a:xfrm>
          <a:prstGeom prst="line">
            <a:avLst/>
          </a:prstGeom>
          <a:noFill/>
          <a:ln w="9525" cap="sq">
            <a:solidFill>
              <a:schemeClr val="bg1">
                <a:lumMod val="85000"/>
              </a:schemeClr>
            </a:solidFill>
            <a:miter/>
          </a:ln>
        </p:spPr>
      </p:cxnSp>
      <p:sp>
        <p:nvSpPr>
          <p:cNvPr id="4" name="标题 1"/>
          <p:cNvSpPr txBox="1"/>
          <p:nvPr/>
        </p:nvSpPr>
        <p:spPr>
          <a:xfrm>
            <a:off x="6536690" y="4344035"/>
            <a:ext cx="5113655" cy="1726565"/>
          </a:xfrm>
          <a:prstGeom prst="rect">
            <a:avLst/>
          </a:prstGeom>
          <a:noFill/>
          <a:ln>
            <a:noFill/>
          </a:ln>
        </p:spPr>
        <p:txBody>
          <a:bodyPr vert="horz" wrap="square" lIns="0" tIns="36000" rIns="216000" bIns="36000" rtlCol="0" anchor="t"/>
          <a:lstStyle/>
          <a:p>
            <a:pPr algn="just">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The flagship species, the rhododendron of Jinggangshan, is known for its unique beauty and rarity. It has become a representative species of the protected area. The protection work of its type locality has achieved significant results. At the same time, rare animals such as the Chinese monal have also been effectively protected, with their population gradually recovering.</a:t>
            </a:r>
            <a:endParaRPr kumimoji="1" lang="zh-CN" altLang="en-US" sz="1400"/>
          </a:p>
        </p:txBody>
      </p:sp>
      <p:sp>
        <p:nvSpPr>
          <p:cNvPr id="5" name="标题 1"/>
          <p:cNvSpPr txBox="1"/>
          <p:nvPr/>
        </p:nvSpPr>
        <p:spPr>
          <a:xfrm>
            <a:off x="6531021" y="2693314"/>
            <a:ext cx="1452796" cy="1452796"/>
          </a:xfrm>
          <a:prstGeom prst="ellipse">
            <a:avLst/>
          </a:prstGeom>
          <a:solidFill>
            <a:schemeClr val="bg1">
              <a:lumMod val="95000"/>
            </a:schemeClr>
          </a:solidFill>
          <a:ln w="12700" cap="sq">
            <a:noFill/>
            <a:miter/>
          </a:ln>
          <a:effectLst>
            <a:outerShdw blurRad="38100" dist="12700" dir="5400000" algn="ctr" rotWithShape="0">
              <a:srgbClr val="000000">
                <a:alpha val="15000"/>
              </a:srgbClr>
            </a:outerShdw>
          </a:effectLst>
        </p:spPr>
        <p:txBody>
          <a:bodyPr vert="horz" wrap="square" lIns="0" tIns="0" rIns="0" bIns="0" rtlCol="0" anchor="t"/>
          <a:lstStyle/>
          <a:p>
            <a:pPr algn="ctr">
              <a:lnSpc>
                <a:spcPct val="110000"/>
              </a:lnSpc>
            </a:pPr>
            <a:endParaRPr kumimoji="1" lang="zh-CN" altLang="en-US"/>
          </a:p>
        </p:txBody>
      </p:sp>
      <p:sp>
        <p:nvSpPr>
          <p:cNvPr id="6" name="标题 1"/>
          <p:cNvSpPr txBox="1"/>
          <p:nvPr/>
        </p:nvSpPr>
        <p:spPr>
          <a:xfrm>
            <a:off x="7034533" y="3165169"/>
            <a:ext cx="445770" cy="509086"/>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tx1">
              <a:lumMod val="75000"/>
              <a:lumOff val="25000"/>
            </a:schemeClr>
          </a:solidFill>
          <a:ln w="12700" cap="sq">
            <a:noFill/>
            <a:miter/>
          </a:ln>
        </p:spPr>
        <p:txBody>
          <a:bodyPr vert="horz" wrap="square" lIns="38100" tIns="38100" rIns="38100" bIns="38100" rtlCol="0" anchor="ctr"/>
          <a:lstStyle/>
          <a:p>
            <a:pPr algn="l">
              <a:lnSpc>
                <a:spcPct val="110000"/>
              </a:lnSpc>
            </a:pPr>
            <a:endParaRPr kumimoji="1" lang="zh-CN" altLang="en-US"/>
          </a:p>
        </p:txBody>
      </p:sp>
      <p:sp>
        <p:nvSpPr>
          <p:cNvPr id="7" name="标题 1"/>
          <p:cNvSpPr txBox="1"/>
          <p:nvPr/>
        </p:nvSpPr>
        <p:spPr>
          <a:xfrm>
            <a:off x="889635" y="4344035"/>
            <a:ext cx="5047615" cy="1726565"/>
          </a:xfrm>
          <a:prstGeom prst="rect">
            <a:avLst/>
          </a:prstGeom>
          <a:noFill/>
          <a:ln>
            <a:noFill/>
          </a:ln>
        </p:spPr>
        <p:txBody>
          <a:bodyPr vert="horz" wrap="square" lIns="0" tIns="36000" rIns="216000" bIns="36000" rtlCol="0" anchor="t"/>
          <a:lstStyle/>
          <a:p>
            <a:pPr algn="just">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Jinggangshan was included in the World Network of Biosphere Reserves in 2007. This status fully reflects its important value in biodiversity conservation. The area has a rich variety of species and a complete ecosystem, providing a good living environment for many rare species.</a:t>
            </a:r>
            <a:endParaRPr kumimoji="1" lang="zh-CN" altLang="en-US" sz="1400"/>
          </a:p>
        </p:txBody>
      </p:sp>
      <p:sp>
        <p:nvSpPr>
          <p:cNvPr id="8" name="标题 1"/>
          <p:cNvSpPr txBox="1"/>
          <p:nvPr/>
        </p:nvSpPr>
        <p:spPr>
          <a:xfrm>
            <a:off x="1716936" y="2693314"/>
            <a:ext cx="1452796" cy="1452796"/>
          </a:xfrm>
          <a:prstGeom prst="ellipse">
            <a:avLst/>
          </a:prstGeom>
          <a:solidFill>
            <a:schemeClr val="bg1">
              <a:lumMod val="95000"/>
            </a:schemeClr>
          </a:solidFill>
          <a:ln w="12700" cap="sq">
            <a:noFill/>
            <a:miter/>
          </a:ln>
          <a:effectLst>
            <a:outerShdw blurRad="38100" dist="12700" dir="5400000" algn="ctr" rotWithShape="0">
              <a:srgbClr val="000000">
                <a:alpha val="15000"/>
              </a:srgbClr>
            </a:outerShdw>
          </a:effectLst>
        </p:spPr>
        <p:txBody>
          <a:bodyPr vert="horz" wrap="square" lIns="0" tIns="0" rIns="0" bIns="0" rtlCol="0" anchor="t"/>
          <a:lstStyle/>
          <a:p>
            <a:pPr algn="ctr">
              <a:lnSpc>
                <a:spcPct val="110000"/>
              </a:lnSpc>
            </a:pPr>
            <a:endParaRPr kumimoji="1" lang="zh-CN" altLang="en-US"/>
          </a:p>
        </p:txBody>
      </p:sp>
      <p:sp>
        <p:nvSpPr>
          <p:cNvPr id="9" name="标题 1"/>
          <p:cNvSpPr txBox="1"/>
          <p:nvPr/>
        </p:nvSpPr>
        <p:spPr>
          <a:xfrm>
            <a:off x="2206644" y="3165166"/>
            <a:ext cx="469964" cy="509086"/>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ahLst/>
            <a:cxn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tx1">
              <a:lumMod val="75000"/>
              <a:lumOff val="25000"/>
            </a:schemeClr>
          </a:solidFill>
          <a:ln w="12700" cap="sq">
            <a:noFill/>
            <a:miter/>
          </a:ln>
        </p:spPr>
        <p:txBody>
          <a:bodyPr vert="horz" wrap="square" lIns="38100" tIns="38100" rIns="38100" bIns="38100" rtlCol="0" anchor="ctr"/>
          <a:lstStyle/>
          <a:p>
            <a:pPr algn="l">
              <a:lnSpc>
                <a:spcPct val="110000"/>
              </a:lnSpc>
            </a:pPr>
            <a:endParaRPr kumimoji="1" lang="zh-CN" altLang="en-US"/>
          </a:p>
        </p:txBody>
      </p:sp>
      <p:sp>
        <p:nvSpPr>
          <p:cNvPr id="10" name="标题 1"/>
          <p:cNvSpPr txBox="1"/>
          <p:nvPr/>
        </p:nvSpPr>
        <p:spPr>
          <a:xfrm>
            <a:off x="839470" y="1340800"/>
            <a:ext cx="9044576" cy="1105300"/>
          </a:xfrm>
          <a:prstGeom prst="rect">
            <a:avLst/>
          </a:prstGeom>
          <a:noFill/>
          <a:ln>
            <a:noFill/>
          </a:ln>
        </p:spPr>
        <p:txBody>
          <a:bodyPr vert="horz" wrap="square" lIns="0" tIns="0" rIns="0" bIns="0" rtlCol="0" anchor="b"/>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Protected Area Status and Conservation Achievements</a:t>
            </a:r>
            <a:endParaRPr kumimoji="1" lang="zh-CN" altLang="en-US"/>
          </a:p>
        </p:txBody>
      </p:sp>
      <p:sp>
        <p:nvSpPr>
          <p:cNvPr id="11" name="标题 1"/>
          <p:cNvSpPr txBox="1"/>
          <p:nvPr/>
        </p:nvSpPr>
        <p:spPr>
          <a:xfrm>
            <a:off x="406809" y="279840"/>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Practice of Biodiversity Conservation</a:t>
            </a:r>
            <a:endParaRPr kumimoji="1" lang="zh-CN" altLang="en-US"/>
          </a:p>
        </p:txBody>
      </p:sp>
      <p:sp>
        <p:nvSpPr>
          <p:cNvPr id="12"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pic>
        <p:nvPicPr>
          <p:cNvPr id="15" name="图片 14" descr="R-C"/>
          <p:cNvPicPr>
            <a:picLocks noChangeAspect="1"/>
          </p:cNvPicPr>
          <p:nvPr/>
        </p:nvPicPr>
        <p:blipFill>
          <a:blip r:embed="rId1"/>
          <a:stretch>
            <a:fillRect/>
          </a:stretch>
        </p:blipFill>
        <p:spPr>
          <a:xfrm>
            <a:off x="8543925" y="548640"/>
            <a:ext cx="3260725" cy="21850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0" y="0"/>
            <a:ext cx="12192000" cy="6858000"/>
          </a:xfrm>
          <a:prstGeom prst="rect">
            <a:avLst/>
          </a:prstGeom>
          <a:gradFill>
            <a:gsLst>
              <a:gs pos="36000">
                <a:schemeClr val="accent1">
                  <a:lumMod val="20000"/>
                  <a:lumOff val="80000"/>
                  <a:alpha val="0"/>
                </a:schemeClr>
              </a:gs>
              <a:gs pos="100000">
                <a:schemeClr val="accent1">
                  <a:lumMod val="40000"/>
                  <a:lumOff val="60000"/>
                  <a:alpha val="10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3" name="标题 1"/>
          <p:cNvSpPr txBox="1"/>
          <p:nvPr/>
        </p:nvSpPr>
        <p:spPr>
          <a:xfrm>
            <a:off x="660400" y="2521640"/>
            <a:ext cx="5220000" cy="3420000"/>
          </a:xfrm>
          <a:prstGeom prst="rect">
            <a:avLst/>
          </a:prstGeom>
          <a:solidFill>
            <a:schemeClr val="bg1">
              <a:lumMod val="95000"/>
            </a:schemeClr>
          </a:solidFill>
          <a:ln w="12700" cap="sq">
            <a:noFill/>
            <a:miter/>
          </a:ln>
        </p:spPr>
        <p:txBody>
          <a:bodyPr vert="horz" wrap="square" lIns="0" tIns="0" rIns="0" bIns="0" rtlCol="0" anchor="ctr"/>
          <a:lstStyle/>
          <a:p>
            <a:pPr algn="ctr">
              <a:lnSpc>
                <a:spcPct val="100000"/>
              </a:lnSpc>
            </a:pPr>
            <a:endParaRPr kumimoji="1" lang="zh-CN" altLang="en-US"/>
          </a:p>
        </p:txBody>
      </p:sp>
      <p:sp>
        <p:nvSpPr>
          <p:cNvPr id="4" name="标题 1"/>
          <p:cNvSpPr txBox="1"/>
          <p:nvPr/>
        </p:nvSpPr>
        <p:spPr>
          <a:xfrm>
            <a:off x="1074400" y="2751566"/>
            <a:ext cx="4392000" cy="2669256"/>
          </a:xfrm>
          <a:prstGeom prst="rect">
            <a:avLst/>
          </a:prstGeom>
          <a:noFill/>
          <a:ln w="12700" cap="sq">
            <a:noFill/>
            <a:miter/>
          </a:ln>
        </p:spPr>
        <p:txBody>
          <a:bodyPr vert="horz" wrap="square" lIns="0" tIns="0" rIns="0" bIns="0" rtlCol="0" anchor="t"/>
          <a:lstStyle/>
          <a:p>
            <a:pPr algn="just">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In recent years, the number of tourists in Jinggangshan has been growing rapidly, with an average of 3 million visitors per year. This poses a huge challenge to the local ecological carrying capacity. How to meet the needs of tourists while protecting the ecological environment has become an urgent problem to be solved.</a:t>
            </a:r>
            <a:endParaRPr kumimoji="1" lang="zh-CN" altLang="en-US"/>
          </a:p>
        </p:txBody>
      </p:sp>
      <p:sp>
        <p:nvSpPr>
          <p:cNvPr id="5" name="标题 1"/>
          <p:cNvSpPr txBox="1"/>
          <p:nvPr/>
        </p:nvSpPr>
        <p:spPr>
          <a:xfrm>
            <a:off x="6298900" y="2521640"/>
            <a:ext cx="5220000" cy="3420000"/>
          </a:xfrm>
          <a:prstGeom prst="rect">
            <a:avLst/>
          </a:prstGeom>
          <a:solidFill>
            <a:schemeClr val="bg1">
              <a:lumMod val="95000"/>
            </a:schemeClr>
          </a:solidFill>
          <a:ln w="12700" cap="sq">
            <a:noFill/>
            <a:miter/>
          </a:ln>
        </p:spPr>
        <p:txBody>
          <a:bodyPr vert="horz" wrap="square" lIns="0" tIns="0" rIns="0" bIns="0" rtlCol="0" anchor="ctr"/>
          <a:lstStyle/>
          <a:p>
            <a:pPr algn="ctr">
              <a:lnSpc>
                <a:spcPct val="100000"/>
              </a:lnSpc>
            </a:pPr>
            <a:endParaRPr kumimoji="1" lang="zh-CN" altLang="en-US"/>
          </a:p>
        </p:txBody>
      </p:sp>
      <p:sp>
        <p:nvSpPr>
          <p:cNvPr id="6" name="标题 1"/>
          <p:cNvSpPr txBox="1"/>
          <p:nvPr/>
        </p:nvSpPr>
        <p:spPr>
          <a:xfrm>
            <a:off x="6712900" y="2751566"/>
            <a:ext cx="4392000" cy="2669256"/>
          </a:xfrm>
          <a:prstGeom prst="rect">
            <a:avLst/>
          </a:prstGeom>
          <a:noFill/>
          <a:ln w="12700" cap="sq">
            <a:noFill/>
            <a:miter/>
          </a:ln>
        </p:spPr>
        <p:txBody>
          <a:bodyPr vert="horz" wrap="square" lIns="0" tIns="0" rIns="0" bIns="0" rtlCol="0" anchor="t"/>
          <a:lstStyle/>
          <a:p>
            <a:pPr algn="just">
              <a:lnSpc>
                <a:spcPct val="150000"/>
              </a:lnSpc>
            </a:pPr>
            <a:r>
              <a:rPr kumimoji="1" lang="en-US" altLang="zh-CN" sz="1400">
                <a:ln w="12700">
                  <a:noFill/>
                </a:ln>
                <a:solidFill>
                  <a:srgbClr val="404040">
                    <a:alpha val="100000"/>
                  </a:srgbClr>
                </a:solidFill>
                <a:latin typeface="Source Han Sans" panose="020B0400000000000000" charset="-122"/>
                <a:ea typeface="Source Han Sans" panose="020B0400000000000000" charset="-122"/>
                <a:cs typeface="Source Han Sans" panose="020B0400000000000000" charset="-122"/>
              </a:rPr>
              <a:t>The Longtan Waterfall Scenic Area has implemented a flow control policy to reasonably control the number of tourists, effectively alleviating ecological pressure. At the same time, it actively guides local community residents to participate in ecotourism services. This not only increases residents' income but also enhances their awareness of ecological protection, achieving a virtuous interaction between ecological protection and community development.</a:t>
            </a:r>
            <a:endParaRPr kumimoji="1" lang="zh-CN" altLang="en-US"/>
          </a:p>
        </p:txBody>
      </p:sp>
      <p:grpSp>
        <p:nvGrpSpPr>
          <p:cNvPr id="7" name="组合 6"/>
          <p:cNvGrpSpPr/>
          <p:nvPr/>
        </p:nvGrpSpPr>
        <p:grpSpPr>
          <a:xfrm>
            <a:off x="10392937" y="4997968"/>
            <a:ext cx="918963" cy="729289"/>
            <a:chOff x="10392937" y="4997968"/>
            <a:chExt cx="918963" cy="729289"/>
          </a:xfrm>
        </p:grpSpPr>
        <p:sp>
          <p:nvSpPr>
            <p:cNvPr id="8" name="标题 1"/>
            <p:cNvSpPr txBox="1"/>
            <p:nvPr/>
          </p:nvSpPr>
          <p:spPr>
            <a:xfrm>
              <a:off x="10392937" y="4997968"/>
              <a:ext cx="367585" cy="729289"/>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solidFill>
              <a:schemeClr val="bg1">
                <a:lumMod val="85000"/>
                <a:alpha val="50000"/>
              </a:schemeClr>
            </a:solidFill>
            <a:ln w="6055"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a:off x="10944315" y="4997968"/>
              <a:ext cx="367585" cy="729289"/>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solidFill>
              <a:schemeClr val="bg1">
                <a:lumMod val="85000"/>
                <a:alpha val="50000"/>
              </a:schemeClr>
            </a:solidFill>
            <a:ln w="6055" cap="flat">
              <a:noFill/>
              <a:miter/>
            </a:ln>
          </p:spPr>
          <p:txBody>
            <a:bodyPr vert="horz" wrap="square" lIns="91440" tIns="45720" rIns="91440" bIns="45720" rtlCol="0" anchor="ctr"/>
            <a:lstStyle/>
            <a:p>
              <a:pPr algn="l">
                <a:lnSpc>
                  <a:spcPct val="110000"/>
                </a:lnSpc>
              </a:pPr>
              <a:endParaRPr kumimoji="1" lang="zh-CN" altLang="en-US"/>
            </a:p>
          </p:txBody>
        </p:sp>
      </p:grpSp>
      <p:grpSp>
        <p:nvGrpSpPr>
          <p:cNvPr id="10" name="组合 9"/>
          <p:cNvGrpSpPr/>
          <p:nvPr/>
        </p:nvGrpSpPr>
        <p:grpSpPr>
          <a:xfrm>
            <a:off x="4731230" y="4997968"/>
            <a:ext cx="918963" cy="729289"/>
            <a:chOff x="4731230" y="4997968"/>
            <a:chExt cx="918963" cy="729289"/>
          </a:xfrm>
        </p:grpSpPr>
        <p:sp>
          <p:nvSpPr>
            <p:cNvPr id="11" name="标题 1"/>
            <p:cNvSpPr txBox="1"/>
            <p:nvPr/>
          </p:nvSpPr>
          <p:spPr>
            <a:xfrm>
              <a:off x="4731230" y="4997968"/>
              <a:ext cx="367585" cy="729289"/>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solidFill>
              <a:schemeClr val="bg1">
                <a:lumMod val="85000"/>
                <a:alpha val="50000"/>
              </a:schemeClr>
            </a:solidFill>
            <a:ln w="6055" cap="flat">
              <a:noFill/>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a:off x="5282608" y="4997968"/>
              <a:ext cx="367585" cy="729289"/>
            </a:xfrm>
            <a:custGeom>
              <a:avLst/>
              <a:gdLst>
                <a:gd name="connsiteX0" fmla="*/ 0 w 190500"/>
                <a:gd name="connsiteY0" fmla="*/ 0 h 377952"/>
                <a:gd name="connsiteX1" fmla="*/ 0 w 190500"/>
                <a:gd name="connsiteY1" fmla="*/ 190500 h 377952"/>
                <a:gd name="connsiteX2" fmla="*/ 108680 w 190500"/>
                <a:gd name="connsiteY2" fmla="*/ 190500 h 377952"/>
                <a:gd name="connsiteX3" fmla="*/ 0 w 190500"/>
                <a:gd name="connsiteY3" fmla="*/ 296228 h 377952"/>
                <a:gd name="connsiteX4" fmla="*/ 0 w 190500"/>
                <a:gd name="connsiteY4" fmla="*/ 377952 h 377952"/>
                <a:gd name="connsiteX5" fmla="*/ 190500 w 190500"/>
                <a:gd name="connsiteY5" fmla="*/ 190500 h 377952"/>
                <a:gd name="connsiteX6" fmla="*/ 190500 w 190500"/>
                <a:gd name="connsiteY6" fmla="*/ 190500 h 377952"/>
                <a:gd name="connsiteX7" fmla="*/ 190500 w 190500"/>
                <a:gd name="connsiteY7" fmla="*/ 0 h 377952"/>
              </a:gdLst>
              <a:ahLst/>
              <a:cxnLst/>
              <a:rect l="l" t="t" r="r" b="b"/>
              <a:pathLst>
                <a:path w="190500" h="377952">
                  <a:moveTo>
                    <a:pt x="0" y="0"/>
                  </a:moveTo>
                  <a:lnTo>
                    <a:pt x="0" y="190500"/>
                  </a:lnTo>
                  <a:lnTo>
                    <a:pt x="108680" y="190500"/>
                  </a:lnTo>
                  <a:cubicBezTo>
                    <a:pt x="107031" y="249344"/>
                    <a:pt x="58867" y="296199"/>
                    <a:pt x="0" y="296228"/>
                  </a:cubicBezTo>
                  <a:lnTo>
                    <a:pt x="0" y="377952"/>
                  </a:lnTo>
                  <a:cubicBezTo>
                    <a:pt x="104031" y="377965"/>
                    <a:pt x="188835" y="294518"/>
                    <a:pt x="190500" y="190500"/>
                  </a:cubicBezTo>
                  <a:lnTo>
                    <a:pt x="190500" y="190500"/>
                  </a:lnTo>
                  <a:lnTo>
                    <a:pt x="190500" y="0"/>
                  </a:lnTo>
                  <a:close/>
                </a:path>
              </a:pathLst>
            </a:custGeom>
            <a:solidFill>
              <a:schemeClr val="bg1">
                <a:lumMod val="85000"/>
                <a:alpha val="50000"/>
              </a:schemeClr>
            </a:solidFill>
            <a:ln w="6055" cap="flat">
              <a:noFill/>
              <a:miter/>
            </a:ln>
          </p:spPr>
          <p:txBody>
            <a:bodyPr vert="horz" wrap="square" lIns="91440" tIns="45720" rIns="91440" bIns="45720" rtlCol="0" anchor="ctr"/>
            <a:lstStyle/>
            <a:p>
              <a:pPr algn="l">
                <a:lnSpc>
                  <a:spcPct val="110000"/>
                </a:lnSpc>
              </a:pPr>
              <a:endParaRPr kumimoji="1" lang="zh-CN" altLang="en-US"/>
            </a:p>
          </p:txBody>
        </p:sp>
      </p:grpSp>
      <p:sp>
        <p:nvSpPr>
          <p:cNvPr id="13" name="标题 1"/>
          <p:cNvSpPr txBox="1"/>
          <p:nvPr/>
        </p:nvSpPr>
        <p:spPr>
          <a:xfrm>
            <a:off x="660400" y="2369022"/>
            <a:ext cx="5220000" cy="152218"/>
          </a:xfrm>
          <a:custGeom>
            <a:avLst/>
            <a:gdLst>
              <a:gd name="connsiteX0" fmla="*/ 145681 w 5220000"/>
              <a:gd name="connsiteY0" fmla="*/ 0 h 152218"/>
              <a:gd name="connsiteX1" fmla="*/ 1032979 w 5220000"/>
              <a:gd name="connsiteY1" fmla="*/ 0 h 152218"/>
              <a:gd name="connsiteX2" fmla="*/ 1958383 w 5220000"/>
              <a:gd name="connsiteY2" fmla="*/ 0 h 152218"/>
              <a:gd name="connsiteX3" fmla="*/ 2374319 w 5220000"/>
              <a:gd name="connsiteY3" fmla="*/ 0 h 152218"/>
              <a:gd name="connsiteX4" fmla="*/ 2845681 w 5220000"/>
              <a:gd name="connsiteY4" fmla="*/ 0 h 152218"/>
              <a:gd name="connsiteX5" fmla="*/ 3261617 w 5220000"/>
              <a:gd name="connsiteY5" fmla="*/ 0 h 152218"/>
              <a:gd name="connsiteX6" fmla="*/ 4187021 w 5220000"/>
              <a:gd name="connsiteY6" fmla="*/ 0 h 152218"/>
              <a:gd name="connsiteX7" fmla="*/ 5074319 w 5220000"/>
              <a:gd name="connsiteY7" fmla="*/ 0 h 152218"/>
              <a:gd name="connsiteX8" fmla="*/ 5220000 w 5220000"/>
              <a:gd name="connsiteY8" fmla="*/ 145681 h 152218"/>
              <a:gd name="connsiteX9" fmla="*/ 5220000 w 5220000"/>
              <a:gd name="connsiteY9" fmla="*/ 152218 h 152218"/>
              <a:gd name="connsiteX10" fmla="*/ 4332702 w 5220000"/>
              <a:gd name="connsiteY10" fmla="*/ 152218 h 152218"/>
              <a:gd name="connsiteX11" fmla="*/ 3407298 w 5220000"/>
              <a:gd name="connsiteY11" fmla="*/ 152218 h 152218"/>
              <a:gd name="connsiteX12" fmla="*/ 2700000 w 5220000"/>
              <a:gd name="connsiteY12" fmla="*/ 152218 h 152218"/>
              <a:gd name="connsiteX13" fmla="*/ 2520000 w 5220000"/>
              <a:gd name="connsiteY13" fmla="*/ 152218 h 152218"/>
              <a:gd name="connsiteX14" fmla="*/ 1812702 w 5220000"/>
              <a:gd name="connsiteY14" fmla="*/ 152218 h 152218"/>
              <a:gd name="connsiteX15" fmla="*/ 887298 w 5220000"/>
              <a:gd name="connsiteY15" fmla="*/ 152218 h 152218"/>
              <a:gd name="connsiteX16" fmla="*/ 0 w 5220000"/>
              <a:gd name="connsiteY16" fmla="*/ 152218 h 152218"/>
              <a:gd name="connsiteX17" fmla="*/ 0 w 5220000"/>
              <a:gd name="connsiteY17" fmla="*/ 145681 h 152218"/>
              <a:gd name="connsiteX18" fmla="*/ 145681 w 5220000"/>
              <a:gd name="connsiteY18" fmla="*/ 0 h 152218"/>
            </a:gdLst>
            <a:ahLst/>
            <a:cxnLst/>
            <a:rect l="l" t="t" r="r" b="b"/>
            <a:pathLst>
              <a:path w="5220000" h="152218">
                <a:moveTo>
                  <a:pt x="145681" y="0"/>
                </a:moveTo>
                <a:lnTo>
                  <a:pt x="1032979" y="0"/>
                </a:lnTo>
                <a:lnTo>
                  <a:pt x="1958383" y="0"/>
                </a:lnTo>
                <a:lnTo>
                  <a:pt x="2374319" y="0"/>
                </a:lnTo>
                <a:lnTo>
                  <a:pt x="2845681" y="0"/>
                </a:lnTo>
                <a:lnTo>
                  <a:pt x="3261617" y="0"/>
                </a:lnTo>
                <a:lnTo>
                  <a:pt x="4187021" y="0"/>
                </a:lnTo>
                <a:lnTo>
                  <a:pt x="5074319" y="0"/>
                </a:lnTo>
                <a:cubicBezTo>
                  <a:pt x="5154776" y="0"/>
                  <a:pt x="5220000" y="65224"/>
                  <a:pt x="5220000" y="145681"/>
                </a:cubicBezTo>
                <a:lnTo>
                  <a:pt x="5220000" y="152218"/>
                </a:lnTo>
                <a:lnTo>
                  <a:pt x="4332702" y="152218"/>
                </a:lnTo>
                <a:lnTo>
                  <a:pt x="3407298" y="152218"/>
                </a:lnTo>
                <a:lnTo>
                  <a:pt x="2700000" y="152218"/>
                </a:lnTo>
                <a:lnTo>
                  <a:pt x="2520000" y="152218"/>
                </a:lnTo>
                <a:lnTo>
                  <a:pt x="1812702" y="152218"/>
                </a:lnTo>
                <a:lnTo>
                  <a:pt x="887298" y="152218"/>
                </a:lnTo>
                <a:lnTo>
                  <a:pt x="0" y="152218"/>
                </a:lnTo>
                <a:lnTo>
                  <a:pt x="0" y="145681"/>
                </a:lnTo>
                <a:cubicBezTo>
                  <a:pt x="0" y="65224"/>
                  <a:pt x="65224" y="0"/>
                  <a:pt x="145681" y="0"/>
                </a:cubicBezTo>
                <a:close/>
              </a:path>
            </a:pathLst>
          </a:custGeom>
          <a:solidFill>
            <a:schemeClr val="accent1"/>
          </a:solidFill>
          <a:ln w="12700" cap="sq">
            <a:noFill/>
            <a:miter/>
          </a:ln>
        </p:spPr>
        <p:txBody>
          <a:bodyPr vert="horz" wrap="square" lIns="0" tIns="0" rIns="0" bIns="0" rtlCol="0" anchor="ctr"/>
          <a:lstStyle/>
          <a:p>
            <a:pPr algn="ctr">
              <a:lnSpc>
                <a:spcPct val="100000"/>
              </a:lnSpc>
            </a:pPr>
            <a:endParaRPr kumimoji="1" lang="zh-CN" altLang="en-US"/>
          </a:p>
        </p:txBody>
      </p:sp>
      <p:sp>
        <p:nvSpPr>
          <p:cNvPr id="14" name="标题 1"/>
          <p:cNvSpPr txBox="1"/>
          <p:nvPr/>
        </p:nvSpPr>
        <p:spPr>
          <a:xfrm>
            <a:off x="6311602" y="2369022"/>
            <a:ext cx="5220000" cy="152218"/>
          </a:xfrm>
          <a:custGeom>
            <a:avLst/>
            <a:gdLst>
              <a:gd name="connsiteX0" fmla="*/ 145681 w 5220000"/>
              <a:gd name="connsiteY0" fmla="*/ 0 h 152218"/>
              <a:gd name="connsiteX1" fmla="*/ 1032979 w 5220000"/>
              <a:gd name="connsiteY1" fmla="*/ 0 h 152218"/>
              <a:gd name="connsiteX2" fmla="*/ 1958383 w 5220000"/>
              <a:gd name="connsiteY2" fmla="*/ 0 h 152218"/>
              <a:gd name="connsiteX3" fmla="*/ 2374319 w 5220000"/>
              <a:gd name="connsiteY3" fmla="*/ 0 h 152218"/>
              <a:gd name="connsiteX4" fmla="*/ 2845681 w 5220000"/>
              <a:gd name="connsiteY4" fmla="*/ 0 h 152218"/>
              <a:gd name="connsiteX5" fmla="*/ 3261617 w 5220000"/>
              <a:gd name="connsiteY5" fmla="*/ 0 h 152218"/>
              <a:gd name="connsiteX6" fmla="*/ 4187021 w 5220000"/>
              <a:gd name="connsiteY6" fmla="*/ 0 h 152218"/>
              <a:gd name="connsiteX7" fmla="*/ 5074319 w 5220000"/>
              <a:gd name="connsiteY7" fmla="*/ 0 h 152218"/>
              <a:gd name="connsiteX8" fmla="*/ 5220000 w 5220000"/>
              <a:gd name="connsiteY8" fmla="*/ 145681 h 152218"/>
              <a:gd name="connsiteX9" fmla="*/ 5220000 w 5220000"/>
              <a:gd name="connsiteY9" fmla="*/ 152218 h 152218"/>
              <a:gd name="connsiteX10" fmla="*/ 4332702 w 5220000"/>
              <a:gd name="connsiteY10" fmla="*/ 152218 h 152218"/>
              <a:gd name="connsiteX11" fmla="*/ 3407298 w 5220000"/>
              <a:gd name="connsiteY11" fmla="*/ 152218 h 152218"/>
              <a:gd name="connsiteX12" fmla="*/ 2700000 w 5220000"/>
              <a:gd name="connsiteY12" fmla="*/ 152218 h 152218"/>
              <a:gd name="connsiteX13" fmla="*/ 2520000 w 5220000"/>
              <a:gd name="connsiteY13" fmla="*/ 152218 h 152218"/>
              <a:gd name="connsiteX14" fmla="*/ 1812702 w 5220000"/>
              <a:gd name="connsiteY14" fmla="*/ 152218 h 152218"/>
              <a:gd name="connsiteX15" fmla="*/ 887298 w 5220000"/>
              <a:gd name="connsiteY15" fmla="*/ 152218 h 152218"/>
              <a:gd name="connsiteX16" fmla="*/ 0 w 5220000"/>
              <a:gd name="connsiteY16" fmla="*/ 152218 h 152218"/>
              <a:gd name="connsiteX17" fmla="*/ 0 w 5220000"/>
              <a:gd name="connsiteY17" fmla="*/ 145681 h 152218"/>
              <a:gd name="connsiteX18" fmla="*/ 145681 w 5220000"/>
              <a:gd name="connsiteY18" fmla="*/ 0 h 152218"/>
            </a:gdLst>
            <a:ahLst/>
            <a:cxnLst/>
            <a:rect l="l" t="t" r="r" b="b"/>
            <a:pathLst>
              <a:path w="5220000" h="152218">
                <a:moveTo>
                  <a:pt x="145681" y="0"/>
                </a:moveTo>
                <a:lnTo>
                  <a:pt x="1032979" y="0"/>
                </a:lnTo>
                <a:lnTo>
                  <a:pt x="1958383" y="0"/>
                </a:lnTo>
                <a:lnTo>
                  <a:pt x="2374319" y="0"/>
                </a:lnTo>
                <a:lnTo>
                  <a:pt x="2845681" y="0"/>
                </a:lnTo>
                <a:lnTo>
                  <a:pt x="3261617" y="0"/>
                </a:lnTo>
                <a:lnTo>
                  <a:pt x="4187021" y="0"/>
                </a:lnTo>
                <a:lnTo>
                  <a:pt x="5074319" y="0"/>
                </a:lnTo>
                <a:cubicBezTo>
                  <a:pt x="5154776" y="0"/>
                  <a:pt x="5220000" y="65224"/>
                  <a:pt x="5220000" y="145681"/>
                </a:cubicBezTo>
                <a:lnTo>
                  <a:pt x="5220000" y="152218"/>
                </a:lnTo>
                <a:lnTo>
                  <a:pt x="4332702" y="152218"/>
                </a:lnTo>
                <a:lnTo>
                  <a:pt x="3407298" y="152218"/>
                </a:lnTo>
                <a:lnTo>
                  <a:pt x="2700000" y="152218"/>
                </a:lnTo>
                <a:lnTo>
                  <a:pt x="2520000" y="152218"/>
                </a:lnTo>
                <a:lnTo>
                  <a:pt x="1812702" y="152218"/>
                </a:lnTo>
                <a:lnTo>
                  <a:pt x="887298" y="152218"/>
                </a:lnTo>
                <a:lnTo>
                  <a:pt x="0" y="152218"/>
                </a:lnTo>
                <a:lnTo>
                  <a:pt x="0" y="145681"/>
                </a:lnTo>
                <a:cubicBezTo>
                  <a:pt x="0" y="65224"/>
                  <a:pt x="65224" y="0"/>
                  <a:pt x="145681" y="0"/>
                </a:cubicBezTo>
                <a:close/>
              </a:path>
            </a:pathLst>
          </a:custGeom>
          <a:solidFill>
            <a:schemeClr val="accent1"/>
          </a:solidFill>
          <a:ln w="12700" cap="sq">
            <a:noFill/>
            <a:miter/>
          </a:ln>
        </p:spPr>
        <p:txBody>
          <a:bodyPr vert="horz" wrap="square" lIns="0" tIns="0" rIns="0" bIns="0" rtlCol="0" anchor="ctr"/>
          <a:lstStyle/>
          <a:p>
            <a:pPr algn="ctr">
              <a:lnSpc>
                <a:spcPct val="100000"/>
              </a:lnSpc>
            </a:pPr>
            <a:endParaRPr kumimoji="1" lang="zh-CN" altLang="en-US"/>
          </a:p>
        </p:txBody>
      </p:sp>
      <p:sp>
        <p:nvSpPr>
          <p:cNvPr id="15" name="标题 1"/>
          <p:cNvSpPr txBox="1"/>
          <p:nvPr/>
        </p:nvSpPr>
        <p:spPr>
          <a:xfrm>
            <a:off x="660400" y="1014122"/>
            <a:ext cx="8794750" cy="1075600"/>
          </a:xfrm>
          <a:prstGeom prst="rect">
            <a:avLst/>
          </a:prstGeom>
          <a:noFill/>
          <a:ln w="12700" cap="sq">
            <a:noFill/>
            <a:miter/>
          </a:ln>
        </p:spPr>
        <p:txBody>
          <a:bodyPr vert="horz" wrap="square" lIns="0" tIns="0" rIns="0" bIns="0" rtlCol="0" anchor="ctr"/>
          <a:lstStyle/>
          <a:p>
            <a:pPr algn="l">
              <a:lnSpc>
                <a:spcPct val="150000"/>
              </a:lnSpc>
            </a:pPr>
            <a:r>
              <a:rPr kumimoji="1" lang="en-US" altLang="zh-CN" sz="16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Balancing Tourist Growth and Ecological Carrying Capacity</a:t>
            </a:r>
            <a:endParaRPr kumimoji="1" lang="zh-CN" altLang="en-US"/>
          </a:p>
        </p:txBody>
      </p:sp>
      <p:sp>
        <p:nvSpPr>
          <p:cNvPr id="16" name="标题 1"/>
          <p:cNvSpPr txBox="1"/>
          <p:nvPr/>
        </p:nvSpPr>
        <p:spPr>
          <a:xfrm>
            <a:off x="646839" y="280475"/>
            <a:ext cx="10858500" cy="507832"/>
          </a:xfrm>
          <a:prstGeom prst="rect">
            <a:avLst/>
          </a:prstGeom>
          <a:noFill/>
          <a:ln>
            <a:noFill/>
          </a:ln>
        </p:spPr>
        <p:txBody>
          <a:bodyPr vert="horz" wrap="square" lIns="91440" tIns="45720" rIns="91440" bIns="45720" rtlCol="0" anchor="ctr"/>
          <a:lstStyle/>
          <a:p>
            <a:pPr algn="l">
              <a:lnSpc>
                <a:spcPct val="13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Dialectical Analysis of Ecotourism</a:t>
            </a:r>
            <a:endParaRPr kumimoji="1" lang="zh-CN" altLang="en-US"/>
          </a:p>
        </p:txBody>
      </p:sp>
      <p:sp>
        <p:nvSpPr>
          <p:cNvPr id="17" name="标题 1"/>
          <p:cNvSpPr txBox="1"/>
          <p:nvPr/>
        </p:nvSpPr>
        <p:spPr>
          <a:xfrm>
            <a:off x="159923" y="280533"/>
            <a:ext cx="515492" cy="514067"/>
          </a:xfrm>
          <a:custGeom>
            <a:avLst/>
            <a:gdLst>
              <a:gd name="connsiteX0" fmla="*/ 600387 w 604416"/>
              <a:gd name="connsiteY0" fmla="*/ 317922 h 602745"/>
              <a:gd name="connsiteX1" fmla="*/ 416621 w 604416"/>
              <a:gd name="connsiteY1" fmla="*/ 289543 h 602745"/>
              <a:gd name="connsiteX2" fmla="*/ 590666 w 604416"/>
              <a:gd name="connsiteY2" fmla="*/ 224093 h 602745"/>
              <a:gd name="connsiteX3" fmla="*/ 593570 w 604416"/>
              <a:gd name="connsiteY3" fmla="*/ 218327 h 602745"/>
              <a:gd name="connsiteX4" fmla="*/ 588051 w 604416"/>
              <a:gd name="connsiteY4" fmla="*/ 214949 h 602745"/>
              <a:gd name="connsiteX5" fmla="*/ 405665 w 604416"/>
              <a:gd name="connsiteY5" fmla="*/ 251134 h 602745"/>
              <a:gd name="connsiteX6" fmla="*/ 546841 w 604416"/>
              <a:gd name="connsiteY6" fmla="*/ 130099 h 602745"/>
              <a:gd name="connsiteX7" fmla="*/ 547603 w 604416"/>
              <a:gd name="connsiteY7" fmla="*/ 123674 h 602745"/>
              <a:gd name="connsiteX8" fmla="*/ 541260 w 604416"/>
              <a:gd name="connsiteY8" fmla="*/ 122397 h 602745"/>
              <a:gd name="connsiteX9" fmla="*/ 382249 w 604416"/>
              <a:gd name="connsiteY9" fmla="*/ 218780 h 602745"/>
              <a:gd name="connsiteX10" fmla="*/ 473504 w 604416"/>
              <a:gd name="connsiteY10" fmla="*/ 56762 h 602745"/>
              <a:gd name="connsiteX11" fmla="*/ 472021 w 604416"/>
              <a:gd name="connsiteY11" fmla="*/ 50460 h 602745"/>
              <a:gd name="connsiteX12" fmla="*/ 465637 w 604416"/>
              <a:gd name="connsiteY12" fmla="*/ 51428 h 602745"/>
              <a:gd name="connsiteX13" fmla="*/ 349174 w 604416"/>
              <a:gd name="connsiteY13" fmla="*/ 196393 h 602745"/>
              <a:gd name="connsiteX14" fmla="*/ 379510 w 604416"/>
              <a:gd name="connsiteY14" fmla="*/ 12937 h 602745"/>
              <a:gd name="connsiteX15" fmla="*/ 375968 w 604416"/>
              <a:gd name="connsiteY15" fmla="*/ 7541 h 602745"/>
              <a:gd name="connsiteX16" fmla="*/ 370284 w 604416"/>
              <a:gd name="connsiteY16" fmla="*/ 10630 h 602745"/>
              <a:gd name="connsiteX17" fmla="*/ 310415 w 604416"/>
              <a:gd name="connsiteY17" fmla="*/ 186673 h 602745"/>
              <a:gd name="connsiteX18" fmla="*/ 276187 w 604416"/>
              <a:gd name="connsiteY18" fmla="*/ 3896 h 602745"/>
              <a:gd name="connsiteX19" fmla="*/ 270997 w 604416"/>
              <a:gd name="connsiteY19" fmla="*/ 24 h 602745"/>
              <a:gd name="connsiteX20" fmla="*/ 266713 w 604416"/>
              <a:gd name="connsiteY20" fmla="*/ 4864 h 602745"/>
              <a:gd name="connsiteX21" fmla="*/ 270668 w 604416"/>
              <a:gd name="connsiteY21" fmla="*/ 190771 h 602745"/>
              <a:gd name="connsiteX22" fmla="*/ 175994 w 604416"/>
              <a:gd name="connsiteY22" fmla="*/ 30730 h 602745"/>
              <a:gd name="connsiteX23" fmla="*/ 169795 w 604416"/>
              <a:gd name="connsiteY23" fmla="*/ 28877 h 602745"/>
              <a:gd name="connsiteX24" fmla="*/ 167427 w 604416"/>
              <a:gd name="connsiteY24" fmla="*/ 34890 h 602745"/>
              <a:gd name="connsiteX25" fmla="*/ 234730 w 604416"/>
              <a:gd name="connsiteY25" fmla="*/ 208235 h 602745"/>
              <a:gd name="connsiteX26" fmla="*/ 91021 w 604416"/>
              <a:gd name="connsiteY26" fmla="*/ 90228 h 602745"/>
              <a:gd name="connsiteX27" fmla="*/ 84575 w 604416"/>
              <a:gd name="connsiteY27" fmla="*/ 90599 h 602745"/>
              <a:gd name="connsiteX28" fmla="*/ 84410 w 604416"/>
              <a:gd name="connsiteY28" fmla="*/ 97066 h 602745"/>
              <a:gd name="connsiteX29" fmla="*/ 206948 w 604416"/>
              <a:gd name="connsiteY29" fmla="*/ 236923 h 602745"/>
              <a:gd name="connsiteX30" fmla="*/ 31544 w 604416"/>
              <a:gd name="connsiteY30" fmla="*/ 175181 h 602745"/>
              <a:gd name="connsiteX31" fmla="*/ 25612 w 604416"/>
              <a:gd name="connsiteY31" fmla="*/ 177735 h 602745"/>
              <a:gd name="connsiteX32" fmla="*/ 27672 w 604416"/>
              <a:gd name="connsiteY32" fmla="*/ 183872 h 602745"/>
              <a:gd name="connsiteX33" fmla="*/ 190658 w 604416"/>
              <a:gd name="connsiteY33" fmla="*/ 273397 h 602745"/>
              <a:gd name="connsiteX34" fmla="*/ 4730 w 604416"/>
              <a:gd name="connsiteY34" fmla="*/ 275374 h 602745"/>
              <a:gd name="connsiteX35" fmla="*/ 13 w 604416"/>
              <a:gd name="connsiteY35" fmla="*/ 279802 h 602745"/>
              <a:gd name="connsiteX36" fmla="*/ 4050 w 604416"/>
              <a:gd name="connsiteY36" fmla="*/ 284847 h 602745"/>
              <a:gd name="connsiteX37" fmla="*/ 187816 w 604416"/>
              <a:gd name="connsiteY37" fmla="*/ 313227 h 602745"/>
              <a:gd name="connsiteX38" fmla="*/ 13771 w 604416"/>
              <a:gd name="connsiteY38" fmla="*/ 378676 h 602745"/>
              <a:gd name="connsiteX39" fmla="*/ 10867 w 604416"/>
              <a:gd name="connsiteY39" fmla="*/ 384443 h 602745"/>
              <a:gd name="connsiteX40" fmla="*/ 16386 w 604416"/>
              <a:gd name="connsiteY40" fmla="*/ 387820 h 602745"/>
              <a:gd name="connsiteX41" fmla="*/ 198772 w 604416"/>
              <a:gd name="connsiteY41" fmla="*/ 351635 h 602745"/>
              <a:gd name="connsiteX42" fmla="*/ 57596 w 604416"/>
              <a:gd name="connsiteY42" fmla="*/ 472670 h 602745"/>
              <a:gd name="connsiteX43" fmla="*/ 56834 w 604416"/>
              <a:gd name="connsiteY43" fmla="*/ 479095 h 602745"/>
              <a:gd name="connsiteX44" fmla="*/ 63177 w 604416"/>
              <a:gd name="connsiteY44" fmla="*/ 480372 h 602745"/>
              <a:gd name="connsiteX45" fmla="*/ 222188 w 604416"/>
              <a:gd name="connsiteY45" fmla="*/ 383989 h 602745"/>
              <a:gd name="connsiteX46" fmla="*/ 130933 w 604416"/>
              <a:gd name="connsiteY46" fmla="*/ 546007 h 602745"/>
              <a:gd name="connsiteX47" fmla="*/ 132416 w 604416"/>
              <a:gd name="connsiteY47" fmla="*/ 552288 h 602745"/>
              <a:gd name="connsiteX48" fmla="*/ 138800 w 604416"/>
              <a:gd name="connsiteY48" fmla="*/ 551321 h 602745"/>
              <a:gd name="connsiteX49" fmla="*/ 255263 w 604416"/>
              <a:gd name="connsiteY49" fmla="*/ 406355 h 602745"/>
              <a:gd name="connsiteX50" fmla="*/ 224927 w 604416"/>
              <a:gd name="connsiteY50" fmla="*/ 589812 h 602745"/>
              <a:gd name="connsiteX51" fmla="*/ 228469 w 604416"/>
              <a:gd name="connsiteY51" fmla="*/ 595208 h 602745"/>
              <a:gd name="connsiteX52" fmla="*/ 234153 w 604416"/>
              <a:gd name="connsiteY52" fmla="*/ 592119 h 602745"/>
              <a:gd name="connsiteX53" fmla="*/ 294022 w 604416"/>
              <a:gd name="connsiteY53" fmla="*/ 416076 h 602745"/>
              <a:gd name="connsiteX54" fmla="*/ 328250 w 604416"/>
              <a:gd name="connsiteY54" fmla="*/ 598853 h 602745"/>
              <a:gd name="connsiteX55" fmla="*/ 332925 w 604416"/>
              <a:gd name="connsiteY55" fmla="*/ 602745 h 602745"/>
              <a:gd name="connsiteX56" fmla="*/ 333419 w 604416"/>
              <a:gd name="connsiteY56" fmla="*/ 602725 h 602745"/>
              <a:gd name="connsiteX57" fmla="*/ 337703 w 604416"/>
              <a:gd name="connsiteY57" fmla="*/ 597885 h 602745"/>
              <a:gd name="connsiteX58" fmla="*/ 333749 w 604416"/>
              <a:gd name="connsiteY58" fmla="*/ 411977 h 602745"/>
              <a:gd name="connsiteX59" fmla="*/ 428422 w 604416"/>
              <a:gd name="connsiteY59" fmla="*/ 572018 h 602745"/>
              <a:gd name="connsiteX60" fmla="*/ 434621 w 604416"/>
              <a:gd name="connsiteY60" fmla="*/ 573872 h 602745"/>
              <a:gd name="connsiteX61" fmla="*/ 436990 w 604416"/>
              <a:gd name="connsiteY61" fmla="*/ 567858 h 602745"/>
              <a:gd name="connsiteX62" fmla="*/ 369686 w 604416"/>
              <a:gd name="connsiteY62" fmla="*/ 394513 h 602745"/>
              <a:gd name="connsiteX63" fmla="*/ 513395 w 604416"/>
              <a:gd name="connsiteY63" fmla="*/ 512520 h 602745"/>
              <a:gd name="connsiteX64" fmla="*/ 519842 w 604416"/>
              <a:gd name="connsiteY64" fmla="*/ 512150 h 602745"/>
              <a:gd name="connsiteX65" fmla="*/ 520006 w 604416"/>
              <a:gd name="connsiteY65" fmla="*/ 505683 h 602745"/>
              <a:gd name="connsiteX66" fmla="*/ 397468 w 604416"/>
              <a:gd name="connsiteY66" fmla="*/ 365825 h 602745"/>
              <a:gd name="connsiteX67" fmla="*/ 572873 w 604416"/>
              <a:gd name="connsiteY67" fmla="*/ 427568 h 602745"/>
              <a:gd name="connsiteX68" fmla="*/ 578804 w 604416"/>
              <a:gd name="connsiteY68" fmla="*/ 425014 h 602745"/>
              <a:gd name="connsiteX69" fmla="*/ 576744 w 604416"/>
              <a:gd name="connsiteY69" fmla="*/ 418877 h 602745"/>
              <a:gd name="connsiteX70" fmla="*/ 413759 w 604416"/>
              <a:gd name="connsiteY70" fmla="*/ 329352 h 602745"/>
              <a:gd name="connsiteX71" fmla="*/ 599687 w 604416"/>
              <a:gd name="connsiteY71" fmla="*/ 327375 h 602745"/>
              <a:gd name="connsiteX72" fmla="*/ 604403 w 604416"/>
              <a:gd name="connsiteY72" fmla="*/ 322947 h 602745"/>
              <a:gd name="connsiteX73" fmla="*/ 600366 w 604416"/>
              <a:gd name="connsiteY73" fmla="*/ 317902 h 602745"/>
              <a:gd name="connsiteX74" fmla="*/ 395491 w 604416"/>
              <a:gd name="connsiteY74" fmla="*/ 320043 h 602745"/>
              <a:gd name="connsiteX75" fmla="*/ 390919 w 604416"/>
              <a:gd name="connsiteY75" fmla="*/ 323647 h 602745"/>
              <a:gd name="connsiteX76" fmla="*/ 393247 w 604416"/>
              <a:gd name="connsiteY76" fmla="*/ 328981 h 602745"/>
              <a:gd name="connsiteX77" fmla="*/ 521262 w 604416"/>
              <a:gd name="connsiteY77" fmla="*/ 399291 h 602745"/>
              <a:gd name="connsiteX78" fmla="*/ 383505 w 604416"/>
              <a:gd name="connsiteY78" fmla="*/ 350812 h 602745"/>
              <a:gd name="connsiteX79" fmla="*/ 377965 w 604416"/>
              <a:gd name="connsiteY79" fmla="*/ 352645 h 602745"/>
              <a:gd name="connsiteX80" fmla="*/ 378336 w 604416"/>
              <a:gd name="connsiteY80" fmla="*/ 358452 h 602745"/>
              <a:gd name="connsiteX81" fmla="*/ 474575 w 604416"/>
              <a:gd name="connsiteY81" fmla="*/ 468304 h 602745"/>
              <a:gd name="connsiteX82" fmla="*/ 361696 w 604416"/>
              <a:gd name="connsiteY82" fmla="*/ 375628 h 602745"/>
              <a:gd name="connsiteX83" fmla="*/ 355867 w 604416"/>
              <a:gd name="connsiteY83" fmla="*/ 375443 h 602745"/>
              <a:gd name="connsiteX84" fmla="*/ 354220 w 604416"/>
              <a:gd name="connsiteY84" fmla="*/ 381024 h 602745"/>
              <a:gd name="connsiteX85" fmla="*/ 407086 w 604416"/>
              <a:gd name="connsiteY85" fmla="*/ 517175 h 602745"/>
              <a:gd name="connsiteX86" fmla="*/ 332719 w 604416"/>
              <a:gd name="connsiteY86" fmla="*/ 391486 h 602745"/>
              <a:gd name="connsiteX87" fmla="*/ 327303 w 604416"/>
              <a:gd name="connsiteY87" fmla="*/ 389323 h 602745"/>
              <a:gd name="connsiteX88" fmla="*/ 323843 w 604416"/>
              <a:gd name="connsiteY88" fmla="*/ 394019 h 602745"/>
              <a:gd name="connsiteX89" fmla="*/ 326952 w 604416"/>
              <a:gd name="connsiteY89" fmla="*/ 540035 h 602745"/>
              <a:gd name="connsiteX90" fmla="*/ 300056 w 604416"/>
              <a:gd name="connsiteY90" fmla="*/ 396491 h 602745"/>
              <a:gd name="connsiteX91" fmla="*/ 295711 w 604416"/>
              <a:gd name="connsiteY91" fmla="*/ 392619 h 602745"/>
              <a:gd name="connsiteX92" fmla="*/ 295360 w 604416"/>
              <a:gd name="connsiteY92" fmla="*/ 392619 h 602745"/>
              <a:gd name="connsiteX93" fmla="*/ 290850 w 604416"/>
              <a:gd name="connsiteY93" fmla="*/ 395852 h 602745"/>
              <a:gd name="connsiteX94" fmla="*/ 243833 w 604416"/>
              <a:gd name="connsiteY94" fmla="*/ 534124 h 602745"/>
              <a:gd name="connsiteX95" fmla="*/ 267661 w 604416"/>
              <a:gd name="connsiteY95" fmla="*/ 390024 h 602745"/>
              <a:gd name="connsiteX96" fmla="*/ 264901 w 604416"/>
              <a:gd name="connsiteY96" fmla="*/ 384896 h 602745"/>
              <a:gd name="connsiteX97" fmla="*/ 259237 w 604416"/>
              <a:gd name="connsiteY97" fmla="*/ 386255 h 602745"/>
              <a:gd name="connsiteX98" fmla="*/ 167756 w 604416"/>
              <a:gd name="connsiteY98" fmla="*/ 500102 h 602745"/>
              <a:gd name="connsiteX99" fmla="*/ 239425 w 604416"/>
              <a:gd name="connsiteY99" fmla="*/ 372848 h 602745"/>
              <a:gd name="connsiteX100" fmla="*/ 238581 w 604416"/>
              <a:gd name="connsiteY100" fmla="*/ 367081 h 602745"/>
              <a:gd name="connsiteX101" fmla="*/ 232794 w 604416"/>
              <a:gd name="connsiteY101" fmla="*/ 366422 h 602745"/>
              <a:gd name="connsiteX102" fmla="*/ 107888 w 604416"/>
              <a:gd name="connsiteY102" fmla="*/ 442128 h 602745"/>
              <a:gd name="connsiteX103" fmla="*/ 218769 w 604416"/>
              <a:gd name="connsiteY103" fmla="*/ 347064 h 602745"/>
              <a:gd name="connsiteX104" fmla="*/ 219964 w 604416"/>
              <a:gd name="connsiteY104" fmla="*/ 341359 h 602745"/>
              <a:gd name="connsiteX105" fmla="*/ 214753 w 604416"/>
              <a:gd name="connsiteY105" fmla="*/ 338764 h 602745"/>
              <a:gd name="connsiteX106" fmla="*/ 71497 w 604416"/>
              <a:gd name="connsiteY106" fmla="*/ 367184 h 602745"/>
              <a:gd name="connsiteX107" fmla="*/ 208204 w 604416"/>
              <a:gd name="connsiteY107" fmla="*/ 315780 h 602745"/>
              <a:gd name="connsiteX108" fmla="*/ 211273 w 604416"/>
              <a:gd name="connsiteY108" fmla="*/ 310817 h 602745"/>
              <a:gd name="connsiteX109" fmla="*/ 207257 w 604416"/>
              <a:gd name="connsiteY109" fmla="*/ 306595 h 602745"/>
              <a:gd name="connsiteX110" fmla="*/ 62930 w 604416"/>
              <a:gd name="connsiteY110" fmla="*/ 284312 h 602745"/>
              <a:gd name="connsiteX111" fmla="*/ 208966 w 604416"/>
              <a:gd name="connsiteY111" fmla="*/ 282767 h 602745"/>
              <a:gd name="connsiteX112" fmla="*/ 213538 w 604416"/>
              <a:gd name="connsiteY112" fmla="*/ 279163 h 602745"/>
              <a:gd name="connsiteX113" fmla="*/ 211211 w 604416"/>
              <a:gd name="connsiteY113" fmla="*/ 273829 h 602745"/>
              <a:gd name="connsiteX114" fmla="*/ 83195 w 604416"/>
              <a:gd name="connsiteY114" fmla="*/ 203519 h 602745"/>
              <a:gd name="connsiteX115" fmla="*/ 220952 w 604416"/>
              <a:gd name="connsiteY115" fmla="*/ 251999 h 602745"/>
              <a:gd name="connsiteX116" fmla="*/ 226492 w 604416"/>
              <a:gd name="connsiteY116" fmla="*/ 250166 h 602745"/>
              <a:gd name="connsiteX117" fmla="*/ 226121 w 604416"/>
              <a:gd name="connsiteY117" fmla="*/ 244358 h 602745"/>
              <a:gd name="connsiteX118" fmla="*/ 129883 w 604416"/>
              <a:gd name="connsiteY118" fmla="*/ 134507 h 602745"/>
              <a:gd name="connsiteX119" fmla="*/ 242762 w 604416"/>
              <a:gd name="connsiteY119" fmla="*/ 227182 h 602745"/>
              <a:gd name="connsiteX120" fmla="*/ 248590 w 604416"/>
              <a:gd name="connsiteY120" fmla="*/ 227367 h 602745"/>
              <a:gd name="connsiteX121" fmla="*/ 250238 w 604416"/>
              <a:gd name="connsiteY121" fmla="*/ 221786 h 602745"/>
              <a:gd name="connsiteX122" fmla="*/ 197371 w 604416"/>
              <a:gd name="connsiteY122" fmla="*/ 85636 h 602745"/>
              <a:gd name="connsiteX123" fmla="*/ 271739 w 604416"/>
              <a:gd name="connsiteY123" fmla="*/ 211324 h 602745"/>
              <a:gd name="connsiteX124" fmla="*/ 277155 w 604416"/>
              <a:gd name="connsiteY124" fmla="*/ 213487 h 602745"/>
              <a:gd name="connsiteX125" fmla="*/ 280615 w 604416"/>
              <a:gd name="connsiteY125" fmla="*/ 208791 h 602745"/>
              <a:gd name="connsiteX126" fmla="*/ 277505 w 604416"/>
              <a:gd name="connsiteY126" fmla="*/ 62776 h 602745"/>
              <a:gd name="connsiteX127" fmla="*/ 304402 w 604416"/>
              <a:gd name="connsiteY127" fmla="*/ 206320 h 602745"/>
              <a:gd name="connsiteX128" fmla="*/ 308747 w 604416"/>
              <a:gd name="connsiteY128" fmla="*/ 210192 h 602745"/>
              <a:gd name="connsiteX129" fmla="*/ 313607 w 604416"/>
              <a:gd name="connsiteY129" fmla="*/ 206979 h 602745"/>
              <a:gd name="connsiteX130" fmla="*/ 360625 w 604416"/>
              <a:gd name="connsiteY130" fmla="*/ 68707 h 602745"/>
              <a:gd name="connsiteX131" fmla="*/ 336797 w 604416"/>
              <a:gd name="connsiteY131" fmla="*/ 212807 h 602745"/>
              <a:gd name="connsiteX132" fmla="*/ 339556 w 604416"/>
              <a:gd name="connsiteY132" fmla="*/ 217935 h 602745"/>
              <a:gd name="connsiteX133" fmla="*/ 345220 w 604416"/>
              <a:gd name="connsiteY133" fmla="*/ 216576 h 602745"/>
              <a:gd name="connsiteX134" fmla="*/ 436701 w 604416"/>
              <a:gd name="connsiteY134" fmla="*/ 102729 h 602745"/>
              <a:gd name="connsiteX135" fmla="*/ 365032 w 604416"/>
              <a:gd name="connsiteY135" fmla="*/ 229983 h 602745"/>
              <a:gd name="connsiteX136" fmla="*/ 365876 w 604416"/>
              <a:gd name="connsiteY136" fmla="*/ 235750 h 602745"/>
              <a:gd name="connsiteX137" fmla="*/ 371664 w 604416"/>
              <a:gd name="connsiteY137" fmla="*/ 236409 h 602745"/>
              <a:gd name="connsiteX138" fmla="*/ 496570 w 604416"/>
              <a:gd name="connsiteY138" fmla="*/ 160703 h 602745"/>
              <a:gd name="connsiteX139" fmla="*/ 385688 w 604416"/>
              <a:gd name="connsiteY139" fmla="*/ 255768 h 602745"/>
              <a:gd name="connsiteX140" fmla="*/ 384494 w 604416"/>
              <a:gd name="connsiteY140" fmla="*/ 261472 h 602745"/>
              <a:gd name="connsiteX141" fmla="*/ 389704 w 604416"/>
              <a:gd name="connsiteY141" fmla="*/ 264067 h 602745"/>
              <a:gd name="connsiteX142" fmla="*/ 532960 w 604416"/>
              <a:gd name="connsiteY142" fmla="*/ 235647 h 602745"/>
              <a:gd name="connsiteX143" fmla="*/ 396253 w 604416"/>
              <a:gd name="connsiteY143" fmla="*/ 287051 h 602745"/>
              <a:gd name="connsiteX144" fmla="*/ 393185 w 604416"/>
              <a:gd name="connsiteY144" fmla="*/ 292014 h 602745"/>
              <a:gd name="connsiteX145" fmla="*/ 397201 w 604416"/>
              <a:gd name="connsiteY145" fmla="*/ 296236 h 602745"/>
              <a:gd name="connsiteX146" fmla="*/ 541528 w 604416"/>
              <a:gd name="connsiteY146" fmla="*/ 318519 h 602745"/>
              <a:gd name="connsiteX147" fmla="*/ 395491 w 604416"/>
              <a:gd name="connsiteY147" fmla="*/ 320064 h 602745"/>
            </a:gdLst>
            <a:ahLst/>
            <a:cxnLst/>
            <a:rect l="l" t="t" r="r" b="b"/>
            <a:pathLst>
              <a:path w="604416" h="602745">
                <a:moveTo>
                  <a:pt x="600387" y="317922"/>
                </a:moveTo>
                <a:lnTo>
                  <a:pt x="416621" y="289543"/>
                </a:lnTo>
                <a:lnTo>
                  <a:pt x="590666" y="224093"/>
                </a:lnTo>
                <a:cubicBezTo>
                  <a:pt x="592994" y="223228"/>
                  <a:pt x="594250" y="220715"/>
                  <a:pt x="593570" y="218327"/>
                </a:cubicBezTo>
                <a:cubicBezTo>
                  <a:pt x="592890" y="215938"/>
                  <a:pt x="590481" y="214476"/>
                  <a:pt x="588051" y="214949"/>
                </a:cubicBezTo>
                <a:lnTo>
                  <a:pt x="405665" y="251134"/>
                </a:lnTo>
                <a:lnTo>
                  <a:pt x="546841" y="130099"/>
                </a:lnTo>
                <a:cubicBezTo>
                  <a:pt x="548736" y="128493"/>
                  <a:pt x="549065" y="125692"/>
                  <a:pt x="547603" y="123674"/>
                </a:cubicBezTo>
                <a:cubicBezTo>
                  <a:pt x="546141" y="121656"/>
                  <a:pt x="543381" y="121099"/>
                  <a:pt x="541260" y="122397"/>
                </a:cubicBezTo>
                <a:lnTo>
                  <a:pt x="382249" y="218780"/>
                </a:lnTo>
                <a:lnTo>
                  <a:pt x="473504" y="56762"/>
                </a:lnTo>
                <a:cubicBezTo>
                  <a:pt x="474719" y="54600"/>
                  <a:pt x="474080" y="51860"/>
                  <a:pt x="472021" y="50460"/>
                </a:cubicBezTo>
                <a:cubicBezTo>
                  <a:pt x="469961" y="49060"/>
                  <a:pt x="467181" y="49492"/>
                  <a:pt x="465637" y="51428"/>
                </a:cubicBezTo>
                <a:lnTo>
                  <a:pt x="349174" y="196393"/>
                </a:lnTo>
                <a:lnTo>
                  <a:pt x="379510" y="12937"/>
                </a:lnTo>
                <a:cubicBezTo>
                  <a:pt x="379922" y="10486"/>
                  <a:pt x="378377" y="8138"/>
                  <a:pt x="375968" y="7541"/>
                </a:cubicBezTo>
                <a:cubicBezTo>
                  <a:pt x="373558" y="6944"/>
                  <a:pt x="371087" y="8282"/>
                  <a:pt x="370284" y="10630"/>
                </a:cubicBezTo>
                <a:lnTo>
                  <a:pt x="310415" y="186673"/>
                </a:lnTo>
                <a:lnTo>
                  <a:pt x="276187" y="3896"/>
                </a:lnTo>
                <a:cubicBezTo>
                  <a:pt x="275734" y="1466"/>
                  <a:pt x="273468" y="-223"/>
                  <a:pt x="270997" y="24"/>
                </a:cubicBezTo>
                <a:cubicBezTo>
                  <a:pt x="268526" y="271"/>
                  <a:pt x="266672" y="2392"/>
                  <a:pt x="266713" y="4864"/>
                </a:cubicBezTo>
                <a:lnTo>
                  <a:pt x="270668" y="190771"/>
                </a:lnTo>
                <a:lnTo>
                  <a:pt x="175994" y="30730"/>
                </a:lnTo>
                <a:cubicBezTo>
                  <a:pt x="174738" y="28589"/>
                  <a:pt x="172040" y="27785"/>
                  <a:pt x="169795" y="28877"/>
                </a:cubicBezTo>
                <a:cubicBezTo>
                  <a:pt x="167571" y="29968"/>
                  <a:pt x="166541" y="32584"/>
                  <a:pt x="167427" y="34890"/>
                </a:cubicBezTo>
                <a:lnTo>
                  <a:pt x="234730" y="208235"/>
                </a:lnTo>
                <a:lnTo>
                  <a:pt x="91021" y="90228"/>
                </a:lnTo>
                <a:cubicBezTo>
                  <a:pt x="89106" y="88663"/>
                  <a:pt x="86305" y="88807"/>
                  <a:pt x="84575" y="90599"/>
                </a:cubicBezTo>
                <a:cubicBezTo>
                  <a:pt x="82845" y="92391"/>
                  <a:pt x="82783" y="95192"/>
                  <a:pt x="84410" y="97066"/>
                </a:cubicBezTo>
                <a:lnTo>
                  <a:pt x="206948" y="236923"/>
                </a:lnTo>
                <a:lnTo>
                  <a:pt x="31544" y="175181"/>
                </a:lnTo>
                <a:cubicBezTo>
                  <a:pt x="29196" y="174357"/>
                  <a:pt x="26622" y="175469"/>
                  <a:pt x="25612" y="177735"/>
                </a:cubicBezTo>
                <a:cubicBezTo>
                  <a:pt x="24603" y="180000"/>
                  <a:pt x="25489" y="182657"/>
                  <a:pt x="27672" y="183872"/>
                </a:cubicBezTo>
                <a:lnTo>
                  <a:pt x="190658" y="273397"/>
                </a:lnTo>
                <a:lnTo>
                  <a:pt x="4730" y="275374"/>
                </a:lnTo>
                <a:cubicBezTo>
                  <a:pt x="2238" y="275394"/>
                  <a:pt x="199" y="277330"/>
                  <a:pt x="13" y="279802"/>
                </a:cubicBezTo>
                <a:cubicBezTo>
                  <a:pt x="-172" y="282273"/>
                  <a:pt x="1599" y="284477"/>
                  <a:pt x="4050" y="284847"/>
                </a:cubicBezTo>
                <a:lnTo>
                  <a:pt x="187816" y="313227"/>
                </a:lnTo>
                <a:lnTo>
                  <a:pt x="13771" y="378676"/>
                </a:lnTo>
                <a:cubicBezTo>
                  <a:pt x="11443" y="379541"/>
                  <a:pt x="10187" y="382054"/>
                  <a:pt x="10867" y="384443"/>
                </a:cubicBezTo>
                <a:cubicBezTo>
                  <a:pt x="11546" y="386832"/>
                  <a:pt x="13956" y="388294"/>
                  <a:pt x="16386" y="387820"/>
                </a:cubicBezTo>
                <a:lnTo>
                  <a:pt x="198772" y="351635"/>
                </a:lnTo>
                <a:lnTo>
                  <a:pt x="57596" y="472670"/>
                </a:lnTo>
                <a:cubicBezTo>
                  <a:pt x="55701" y="474276"/>
                  <a:pt x="55372" y="477077"/>
                  <a:pt x="56834" y="479095"/>
                </a:cubicBezTo>
                <a:cubicBezTo>
                  <a:pt x="58296" y="481114"/>
                  <a:pt x="61056" y="481670"/>
                  <a:pt x="63177" y="480372"/>
                </a:cubicBezTo>
                <a:lnTo>
                  <a:pt x="222188" y="383989"/>
                </a:lnTo>
                <a:lnTo>
                  <a:pt x="130933" y="546007"/>
                </a:lnTo>
                <a:cubicBezTo>
                  <a:pt x="129718" y="548170"/>
                  <a:pt x="130357" y="550909"/>
                  <a:pt x="132416" y="552288"/>
                </a:cubicBezTo>
                <a:cubicBezTo>
                  <a:pt x="134475" y="553689"/>
                  <a:pt x="137256" y="553257"/>
                  <a:pt x="138800" y="551321"/>
                </a:cubicBezTo>
                <a:lnTo>
                  <a:pt x="255263" y="406355"/>
                </a:lnTo>
                <a:lnTo>
                  <a:pt x="224927" y="589812"/>
                </a:lnTo>
                <a:cubicBezTo>
                  <a:pt x="224515" y="592263"/>
                  <a:pt x="226060" y="594610"/>
                  <a:pt x="228469" y="595208"/>
                </a:cubicBezTo>
                <a:cubicBezTo>
                  <a:pt x="230879" y="595805"/>
                  <a:pt x="233350" y="594466"/>
                  <a:pt x="234153" y="592119"/>
                </a:cubicBezTo>
                <a:lnTo>
                  <a:pt x="294022" y="416076"/>
                </a:lnTo>
                <a:lnTo>
                  <a:pt x="328250" y="598853"/>
                </a:lnTo>
                <a:cubicBezTo>
                  <a:pt x="328683" y="601118"/>
                  <a:pt x="330660" y="602745"/>
                  <a:pt x="332925" y="602745"/>
                </a:cubicBezTo>
                <a:cubicBezTo>
                  <a:pt x="333090" y="602745"/>
                  <a:pt x="333255" y="602745"/>
                  <a:pt x="333419" y="602725"/>
                </a:cubicBezTo>
                <a:cubicBezTo>
                  <a:pt x="335891" y="602477"/>
                  <a:pt x="337744" y="600356"/>
                  <a:pt x="337703" y="597885"/>
                </a:cubicBezTo>
                <a:lnTo>
                  <a:pt x="333749" y="411977"/>
                </a:lnTo>
                <a:lnTo>
                  <a:pt x="428422" y="572018"/>
                </a:lnTo>
                <a:cubicBezTo>
                  <a:pt x="429678" y="574160"/>
                  <a:pt x="432376" y="574963"/>
                  <a:pt x="434621" y="573872"/>
                </a:cubicBezTo>
                <a:cubicBezTo>
                  <a:pt x="436845" y="572780"/>
                  <a:pt x="437875" y="570165"/>
                  <a:pt x="436990" y="567858"/>
                </a:cubicBezTo>
                <a:lnTo>
                  <a:pt x="369686" y="394513"/>
                </a:lnTo>
                <a:lnTo>
                  <a:pt x="513395" y="512520"/>
                </a:lnTo>
                <a:cubicBezTo>
                  <a:pt x="515311" y="514106"/>
                  <a:pt x="518112" y="513941"/>
                  <a:pt x="519842" y="512150"/>
                </a:cubicBezTo>
                <a:cubicBezTo>
                  <a:pt x="521571" y="510358"/>
                  <a:pt x="521633" y="507557"/>
                  <a:pt x="520006" y="505683"/>
                </a:cubicBezTo>
                <a:lnTo>
                  <a:pt x="397468" y="365825"/>
                </a:lnTo>
                <a:lnTo>
                  <a:pt x="572873" y="427568"/>
                </a:lnTo>
                <a:cubicBezTo>
                  <a:pt x="575220" y="428392"/>
                  <a:pt x="577795" y="427279"/>
                  <a:pt x="578804" y="425014"/>
                </a:cubicBezTo>
                <a:cubicBezTo>
                  <a:pt x="579813" y="422749"/>
                  <a:pt x="578927" y="420092"/>
                  <a:pt x="576744" y="418877"/>
                </a:cubicBezTo>
                <a:lnTo>
                  <a:pt x="413759" y="329352"/>
                </a:lnTo>
                <a:lnTo>
                  <a:pt x="599687" y="327375"/>
                </a:lnTo>
                <a:cubicBezTo>
                  <a:pt x="602179" y="327354"/>
                  <a:pt x="604218" y="325419"/>
                  <a:pt x="604403" y="322947"/>
                </a:cubicBezTo>
                <a:cubicBezTo>
                  <a:pt x="604588" y="320476"/>
                  <a:pt x="602817" y="318272"/>
                  <a:pt x="600366" y="317902"/>
                </a:cubicBezTo>
                <a:close/>
                <a:moveTo>
                  <a:pt x="395491" y="320043"/>
                </a:moveTo>
                <a:cubicBezTo>
                  <a:pt x="393329" y="320064"/>
                  <a:pt x="391434" y="321547"/>
                  <a:pt x="390919" y="323647"/>
                </a:cubicBezTo>
                <a:cubicBezTo>
                  <a:pt x="390405" y="325748"/>
                  <a:pt x="391352" y="327952"/>
                  <a:pt x="393247" y="328981"/>
                </a:cubicBezTo>
                <a:lnTo>
                  <a:pt x="521262" y="399291"/>
                </a:lnTo>
                <a:lnTo>
                  <a:pt x="383505" y="350812"/>
                </a:lnTo>
                <a:cubicBezTo>
                  <a:pt x="381466" y="350091"/>
                  <a:pt x="379180" y="350832"/>
                  <a:pt x="377965" y="352645"/>
                </a:cubicBezTo>
                <a:cubicBezTo>
                  <a:pt x="376750" y="354436"/>
                  <a:pt x="376894" y="356825"/>
                  <a:pt x="378336" y="358452"/>
                </a:cubicBezTo>
                <a:lnTo>
                  <a:pt x="474575" y="468304"/>
                </a:lnTo>
                <a:lnTo>
                  <a:pt x="361696" y="375628"/>
                </a:lnTo>
                <a:cubicBezTo>
                  <a:pt x="360028" y="374248"/>
                  <a:pt x="357618" y="374186"/>
                  <a:pt x="355867" y="375443"/>
                </a:cubicBezTo>
                <a:cubicBezTo>
                  <a:pt x="354117" y="376720"/>
                  <a:pt x="353437" y="379006"/>
                  <a:pt x="354220" y="381024"/>
                </a:cubicBezTo>
                <a:lnTo>
                  <a:pt x="407086" y="517175"/>
                </a:lnTo>
                <a:lnTo>
                  <a:pt x="332719" y="391486"/>
                </a:lnTo>
                <a:cubicBezTo>
                  <a:pt x="331607" y="389612"/>
                  <a:pt x="329403" y="388726"/>
                  <a:pt x="327303" y="389323"/>
                </a:cubicBezTo>
                <a:cubicBezTo>
                  <a:pt x="325223" y="389921"/>
                  <a:pt x="323801" y="391836"/>
                  <a:pt x="323843" y="394019"/>
                </a:cubicBezTo>
                <a:lnTo>
                  <a:pt x="326952" y="540035"/>
                </a:lnTo>
                <a:lnTo>
                  <a:pt x="300056" y="396491"/>
                </a:lnTo>
                <a:cubicBezTo>
                  <a:pt x="299665" y="394369"/>
                  <a:pt x="297873" y="392763"/>
                  <a:pt x="295711" y="392619"/>
                </a:cubicBezTo>
                <a:cubicBezTo>
                  <a:pt x="295587" y="392619"/>
                  <a:pt x="295484" y="392619"/>
                  <a:pt x="295360" y="392619"/>
                </a:cubicBezTo>
                <a:cubicBezTo>
                  <a:pt x="293342" y="392619"/>
                  <a:pt x="291509" y="393916"/>
                  <a:pt x="290850" y="395852"/>
                </a:cubicBezTo>
                <a:lnTo>
                  <a:pt x="243833" y="534124"/>
                </a:lnTo>
                <a:lnTo>
                  <a:pt x="267661" y="390024"/>
                </a:lnTo>
                <a:cubicBezTo>
                  <a:pt x="268011" y="387882"/>
                  <a:pt x="266878" y="385781"/>
                  <a:pt x="264901" y="384896"/>
                </a:cubicBezTo>
                <a:cubicBezTo>
                  <a:pt x="262924" y="384010"/>
                  <a:pt x="260597" y="384566"/>
                  <a:pt x="259237" y="386255"/>
                </a:cubicBezTo>
                <a:lnTo>
                  <a:pt x="167756" y="500102"/>
                </a:lnTo>
                <a:lnTo>
                  <a:pt x="239425" y="372848"/>
                </a:lnTo>
                <a:cubicBezTo>
                  <a:pt x="240496" y="370953"/>
                  <a:pt x="240146" y="368585"/>
                  <a:pt x="238581" y="367081"/>
                </a:cubicBezTo>
                <a:cubicBezTo>
                  <a:pt x="237016" y="365578"/>
                  <a:pt x="234648" y="365310"/>
                  <a:pt x="232794" y="366422"/>
                </a:cubicBezTo>
                <a:lnTo>
                  <a:pt x="107888" y="442128"/>
                </a:lnTo>
                <a:lnTo>
                  <a:pt x="218769" y="347064"/>
                </a:lnTo>
                <a:cubicBezTo>
                  <a:pt x="220417" y="345642"/>
                  <a:pt x="220911" y="343315"/>
                  <a:pt x="219964" y="341359"/>
                </a:cubicBezTo>
                <a:cubicBezTo>
                  <a:pt x="219016" y="339402"/>
                  <a:pt x="216874" y="338352"/>
                  <a:pt x="214753" y="338764"/>
                </a:cubicBezTo>
                <a:lnTo>
                  <a:pt x="71497" y="367184"/>
                </a:lnTo>
                <a:lnTo>
                  <a:pt x="208204" y="315780"/>
                </a:lnTo>
                <a:cubicBezTo>
                  <a:pt x="210243" y="315018"/>
                  <a:pt x="211499" y="312979"/>
                  <a:pt x="211273" y="310817"/>
                </a:cubicBezTo>
                <a:cubicBezTo>
                  <a:pt x="211046" y="308655"/>
                  <a:pt x="209399" y="306924"/>
                  <a:pt x="207257" y="306595"/>
                </a:cubicBezTo>
                <a:lnTo>
                  <a:pt x="62930" y="284312"/>
                </a:lnTo>
                <a:lnTo>
                  <a:pt x="208966" y="282767"/>
                </a:lnTo>
                <a:cubicBezTo>
                  <a:pt x="211129" y="282746"/>
                  <a:pt x="213023" y="281264"/>
                  <a:pt x="213538" y="279163"/>
                </a:cubicBezTo>
                <a:cubicBezTo>
                  <a:pt x="214074" y="277062"/>
                  <a:pt x="213106" y="274859"/>
                  <a:pt x="211211" y="273829"/>
                </a:cubicBezTo>
                <a:lnTo>
                  <a:pt x="83195" y="203519"/>
                </a:lnTo>
                <a:lnTo>
                  <a:pt x="220952" y="251999"/>
                </a:lnTo>
                <a:cubicBezTo>
                  <a:pt x="222991" y="252720"/>
                  <a:pt x="225277" y="251978"/>
                  <a:pt x="226492" y="250166"/>
                </a:cubicBezTo>
                <a:cubicBezTo>
                  <a:pt x="227707" y="248374"/>
                  <a:pt x="227563" y="245985"/>
                  <a:pt x="226121" y="244358"/>
                </a:cubicBezTo>
                <a:lnTo>
                  <a:pt x="129883" y="134507"/>
                </a:lnTo>
                <a:lnTo>
                  <a:pt x="242762" y="227182"/>
                </a:lnTo>
                <a:cubicBezTo>
                  <a:pt x="244430" y="228562"/>
                  <a:pt x="246839" y="228624"/>
                  <a:pt x="248590" y="227367"/>
                </a:cubicBezTo>
                <a:cubicBezTo>
                  <a:pt x="250341" y="226091"/>
                  <a:pt x="251020" y="223805"/>
                  <a:pt x="250238" y="221786"/>
                </a:cubicBezTo>
                <a:lnTo>
                  <a:pt x="197371" y="85636"/>
                </a:lnTo>
                <a:lnTo>
                  <a:pt x="271739" y="211324"/>
                </a:lnTo>
                <a:cubicBezTo>
                  <a:pt x="272850" y="213199"/>
                  <a:pt x="275075" y="214084"/>
                  <a:pt x="277155" y="213487"/>
                </a:cubicBezTo>
                <a:cubicBezTo>
                  <a:pt x="279235" y="212890"/>
                  <a:pt x="280656" y="210974"/>
                  <a:pt x="280615" y="208791"/>
                </a:cubicBezTo>
                <a:lnTo>
                  <a:pt x="277505" y="62776"/>
                </a:lnTo>
                <a:lnTo>
                  <a:pt x="304402" y="206320"/>
                </a:lnTo>
                <a:cubicBezTo>
                  <a:pt x="304793" y="208441"/>
                  <a:pt x="306584" y="210048"/>
                  <a:pt x="308747" y="210192"/>
                </a:cubicBezTo>
                <a:cubicBezTo>
                  <a:pt x="310909" y="210336"/>
                  <a:pt x="312907" y="209018"/>
                  <a:pt x="313607" y="206979"/>
                </a:cubicBezTo>
                <a:lnTo>
                  <a:pt x="360625" y="68707"/>
                </a:lnTo>
                <a:lnTo>
                  <a:pt x="336797" y="212807"/>
                </a:lnTo>
                <a:cubicBezTo>
                  <a:pt x="336447" y="214949"/>
                  <a:pt x="337579" y="217050"/>
                  <a:pt x="339556" y="217935"/>
                </a:cubicBezTo>
                <a:cubicBezTo>
                  <a:pt x="341534" y="218821"/>
                  <a:pt x="343861" y="218265"/>
                  <a:pt x="345220" y="216576"/>
                </a:cubicBezTo>
                <a:lnTo>
                  <a:pt x="436701" y="102729"/>
                </a:lnTo>
                <a:lnTo>
                  <a:pt x="365032" y="229983"/>
                </a:lnTo>
                <a:cubicBezTo>
                  <a:pt x="363961" y="231878"/>
                  <a:pt x="364311" y="234246"/>
                  <a:pt x="365876" y="235750"/>
                </a:cubicBezTo>
                <a:cubicBezTo>
                  <a:pt x="367442" y="237253"/>
                  <a:pt x="369810" y="237521"/>
                  <a:pt x="371664" y="236409"/>
                </a:cubicBezTo>
                <a:lnTo>
                  <a:pt x="496570" y="160703"/>
                </a:lnTo>
                <a:lnTo>
                  <a:pt x="385688" y="255768"/>
                </a:lnTo>
                <a:cubicBezTo>
                  <a:pt x="384041" y="257189"/>
                  <a:pt x="383546" y="259516"/>
                  <a:pt x="384494" y="261472"/>
                </a:cubicBezTo>
                <a:cubicBezTo>
                  <a:pt x="385441" y="263429"/>
                  <a:pt x="387583" y="264479"/>
                  <a:pt x="389704" y="264067"/>
                </a:cubicBezTo>
                <a:lnTo>
                  <a:pt x="532960" y="235647"/>
                </a:lnTo>
                <a:lnTo>
                  <a:pt x="396253" y="287051"/>
                </a:lnTo>
                <a:cubicBezTo>
                  <a:pt x="394215" y="287813"/>
                  <a:pt x="392958" y="289852"/>
                  <a:pt x="393185" y="292014"/>
                </a:cubicBezTo>
                <a:cubicBezTo>
                  <a:pt x="393411" y="294177"/>
                  <a:pt x="395059" y="295906"/>
                  <a:pt x="397201" y="296236"/>
                </a:cubicBezTo>
                <a:lnTo>
                  <a:pt x="541528" y="318519"/>
                </a:lnTo>
                <a:lnTo>
                  <a:pt x="395491" y="320064"/>
                </a:lnTo>
                <a:close/>
              </a:path>
            </a:pathLst>
          </a:custGeom>
          <a:solidFill>
            <a:schemeClr val="accent1"/>
          </a:solidFill>
          <a:ln w="2059" cap="flat">
            <a:noFill/>
            <a:miter/>
          </a:ln>
        </p:spPr>
        <p:txBody>
          <a:bodyPr vert="horz" wrap="square" lIns="91440" tIns="45720" rIns="91440" bIns="45720" rtlCol="0" anchor="ctr"/>
          <a:lstStyle/>
          <a:p>
            <a:pPr algn="l">
              <a:lnSpc>
                <a:spcPct val="110000"/>
              </a:lnSpc>
            </a:pPr>
            <a:endParaRPr kumimoji="1" lang="zh-CN" altLang="en-US"/>
          </a:p>
        </p:txBody>
      </p:sp>
      <p:sp>
        <p:nvSpPr>
          <p:cNvPr id="18" name="标题 1"/>
          <p:cNvSpPr txBox="1"/>
          <p:nvPr/>
        </p:nvSpPr>
        <p:spPr>
          <a:xfrm>
            <a:off x="357542" y="477439"/>
            <a:ext cx="120253" cy="120253"/>
          </a:xfrm>
          <a:prstGeom prst="ellipse">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p:sld>
</file>

<file path=ppt/tags/tag1.xml><?xml version="1.0" encoding="utf-8"?>
<p:tagLst xmlns:p="http://schemas.openxmlformats.org/presentationml/2006/main">
  <p:tag name="KSO_WM_DIAGRAM_VIRTUALLY_FRAME" val="{&quot;height&quot;:431.1292913385827,&quot;left&quot;:415.8336220472441,&quot;top&quot;:77.22771653543305,&quot;width&quot;:521.3663779527559}"/>
</p:tagLst>
</file>

<file path=ppt/tags/tag10.xml><?xml version="1.0" encoding="utf-8"?>
<p:tagLst xmlns:p="http://schemas.openxmlformats.org/presentationml/2006/main">
  <p:tag name="KSO_WM_DIAGRAM_VIRTUALLY_FRAME" val="{&quot;height&quot;:271.1288976377952,&quot;left&quot;:43.98644560766428,&quot;top&quot;:197.51708661417322,&quot;width&quot;:862.0172551797374}"/>
</p:tagLst>
</file>

<file path=ppt/tags/tag11.xml><?xml version="1.0" encoding="utf-8"?>
<p:tagLst xmlns:p="http://schemas.openxmlformats.org/presentationml/2006/main">
  <p:tag name="KSO_WM_DIAGRAM_VIRTUALLY_FRAME" val="{&quot;height&quot;:271.1288976377952,&quot;left&quot;:43.98644560766428,&quot;top&quot;:197.51708661417322,&quot;width&quot;:862.0172551797374}"/>
</p:tagLst>
</file>

<file path=ppt/tags/tag12.xml><?xml version="1.0" encoding="utf-8"?>
<p:tagLst xmlns:p="http://schemas.openxmlformats.org/presentationml/2006/main">
  <p:tag name="KSO_WM_DIAGRAM_VIRTUALLY_FRAME" val="{&quot;height&quot;:271.1288976377952,&quot;left&quot;:43.98644560766428,&quot;top&quot;:197.51708661417322,&quot;width&quot;:862.0172551797374}"/>
</p:tagLst>
</file>

<file path=ppt/tags/tag13.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14.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15.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16.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17.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18.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19.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2.xml><?xml version="1.0" encoding="utf-8"?>
<p:tagLst xmlns:p="http://schemas.openxmlformats.org/presentationml/2006/main">
  <p:tag name="KSO_WM_DIAGRAM_VIRTUALLY_FRAME" val="{&quot;height&quot;:431.1292913385827,&quot;left&quot;:415.8336220472441,&quot;top&quot;:77.22771653543305,&quot;width&quot;:521.3663779527559}"/>
</p:tagLst>
</file>

<file path=ppt/tags/tag20.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21.xml><?xml version="1.0" encoding="utf-8"?>
<p:tagLst xmlns:p="http://schemas.openxmlformats.org/presentationml/2006/main">
  <p:tag name="KSO_WM_DIAGRAM_VIRTUALLY_FRAME" val="{&quot;height&quot;:367.19496062992124,&quot;left&quot;:51.81244094488189,&quot;top&quot;:172.8051181102362,&quot;width&quot;:850.3751181102361}"/>
</p:tagLst>
</file>

<file path=ppt/tags/tag3.xml><?xml version="1.0" encoding="utf-8"?>
<p:tagLst xmlns:p="http://schemas.openxmlformats.org/presentationml/2006/main">
  <p:tag name="KSO_WM_DIAGRAM_VIRTUALLY_FRAME" val="{&quot;height&quot;:431.1292913385827,&quot;left&quot;:415.8336220472441,&quot;top&quot;:77.22771653543305,&quot;width&quot;:521.3663779527559}"/>
</p:tagLst>
</file>

<file path=ppt/tags/tag4.xml><?xml version="1.0" encoding="utf-8"?>
<p:tagLst xmlns:p="http://schemas.openxmlformats.org/presentationml/2006/main">
  <p:tag name="KSO_WM_DIAGRAM_VIRTUALLY_FRAME" val="{&quot;height&quot;:431.1292913385827,&quot;left&quot;:415.8336220472441,&quot;top&quot;:77.22771653543305,&quot;width&quot;:521.3663779527559}"/>
</p:tagLst>
</file>

<file path=ppt/tags/tag5.xml><?xml version="1.0" encoding="utf-8"?>
<p:tagLst xmlns:p="http://schemas.openxmlformats.org/presentationml/2006/main">
  <p:tag name="KSO_WM_DIAGRAM_VIRTUALLY_FRAME" val="{&quot;height&quot;:431.1292913385827,&quot;left&quot;:415.8336220472441,&quot;top&quot;:77.22771653543305,&quot;width&quot;:521.3663779527559}"/>
</p:tagLst>
</file>

<file path=ppt/tags/tag6.xml><?xml version="1.0" encoding="utf-8"?>
<p:tagLst xmlns:p="http://schemas.openxmlformats.org/presentationml/2006/main">
  <p:tag name="KSO_WM_DIAGRAM_VIRTUALLY_FRAME" val="{&quot;height&quot;:431.1292913385827,&quot;left&quot;:415.8336220472441,&quot;top&quot;:77.22771653543305,&quot;width&quot;:521.3663779527559}"/>
</p:tagLst>
</file>

<file path=ppt/tags/tag7.xml><?xml version="1.0" encoding="utf-8"?>
<p:tagLst xmlns:p="http://schemas.openxmlformats.org/presentationml/2006/main">
  <p:tag name="KSO_WM_DIAGRAM_VIRTUALLY_FRAME" val="{&quot;height&quot;:271.1288976377952,&quot;left&quot;:43.98644560766428,&quot;top&quot;:197.51708661417322,&quot;width&quot;:862.0172551797374}"/>
</p:tagLst>
</file>

<file path=ppt/tags/tag8.xml><?xml version="1.0" encoding="utf-8"?>
<p:tagLst xmlns:p="http://schemas.openxmlformats.org/presentationml/2006/main">
  <p:tag name="KSO_WM_DIAGRAM_VIRTUALLY_FRAME" val="{&quot;height&quot;:271.1288976377952,&quot;left&quot;:43.98644560766428,&quot;top&quot;:197.51708661417322,&quot;width&quot;:862.0172551797374}"/>
</p:tagLst>
</file>

<file path=ppt/tags/tag9.xml><?xml version="1.0" encoding="utf-8"?>
<p:tagLst xmlns:p="http://schemas.openxmlformats.org/presentationml/2006/main">
  <p:tag name="KSO_WM_DIAGRAM_VIRTUALLY_FRAME" val="{&quot;height&quot;:271.1288976377952,&quot;left&quot;:43.98644560766428,&quot;top&quot;:197.51708661417322,&quot;width&quot;:862.0172551797374}"/>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CA2C22"/>
      </a:accent1>
      <a:accent2>
        <a:srgbClr val="BC7E03"/>
      </a:accent2>
      <a:accent3>
        <a:srgbClr val="ED7D31"/>
      </a:accent3>
      <a:accent4>
        <a:srgbClr val="0F9ED5"/>
      </a:accent4>
      <a:accent5>
        <a:srgbClr val="A02B93"/>
      </a:accent5>
      <a:accent6>
        <a:srgbClr val="4EA72E"/>
      </a:accent6>
      <a:hlink>
        <a:srgbClr val="0070C0"/>
      </a:hlink>
      <a:folHlink>
        <a:srgbClr val="002060"/>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10654</Words>
  <Application>WPS 演示</Application>
  <PresentationFormat/>
  <Paragraphs>148</Paragraphs>
  <Slides>19</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宋体</vt:lpstr>
      <vt:lpstr>Wingdings</vt:lpstr>
      <vt:lpstr>Source Han Serif SC Regular</vt:lpstr>
      <vt:lpstr>OPPOSans H</vt:lpstr>
      <vt:lpstr>Times New Roman</vt:lpstr>
      <vt:lpstr>Source Han Sans</vt:lpstr>
      <vt:lpstr>Source Han Sans CN Bold</vt:lpstr>
      <vt:lpstr>等线</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廾匸</cp:lastModifiedBy>
  <cp:revision>7</cp:revision>
  <dcterms:created xsi:type="dcterms:W3CDTF">2025-05-08T01:42:00Z</dcterms:created>
  <dcterms:modified xsi:type="dcterms:W3CDTF">2025-05-08T12:44:28Z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D63CBE08F38849D0B1F3E205146F3664_13</vt:lpwstr>
  </property>
  <property fmtid="{D5CDD505-2E9C-101B-9397-08002B2CF9AE}" pid="3" name="KSOProductBuildVer">
    <vt:lpwstr>2052-12.1.0.20305</vt:lpwstr>
  </property>
</Properties>
</file>