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字由点字典黑 Bold" panose="00020600040101010101" charset="-122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sv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tags" Target="../tags/tag3.xml"/><Relationship Id="rId4" Type="http://schemas.openxmlformats.org/officeDocument/2006/relationships/image" Target="../media/image10.jpeg"/><Relationship Id="rId3" Type="http://schemas.openxmlformats.org/officeDocument/2006/relationships/tags" Target="../tags/tag2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5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63915" y="7583009"/>
            <a:ext cx="4389661" cy="771525"/>
            <a:chOff x="0" y="0"/>
            <a:chExt cx="2312249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2249" cy="406400"/>
            </a:xfrm>
            <a:custGeom>
              <a:avLst/>
              <a:gdLst/>
              <a:ahLst/>
              <a:cxnLst/>
              <a:rect l="l" t="t" r="r" b="b"/>
              <a:pathLst>
                <a:path w="2312249" h="406400">
                  <a:moveTo>
                    <a:pt x="2109049" y="0"/>
                  </a:moveTo>
                  <a:cubicBezTo>
                    <a:pt x="2221274" y="0"/>
                    <a:pt x="2312249" y="90976"/>
                    <a:pt x="2312249" y="203200"/>
                  </a:cubicBezTo>
                  <a:cubicBezTo>
                    <a:pt x="2312249" y="315424"/>
                    <a:pt x="2221274" y="406400"/>
                    <a:pt x="210904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D2424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1224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10619081" y="-76979"/>
            <a:ext cx="6640219" cy="7744111"/>
            <a:chOff x="0" y="0"/>
            <a:chExt cx="653552" cy="7622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552" cy="762201"/>
            </a:xfrm>
            <a:custGeom>
              <a:avLst/>
              <a:gdLst/>
              <a:ahLst/>
              <a:cxnLst/>
              <a:rect l="l" t="t" r="r" b="b"/>
              <a:pathLst>
                <a:path w="653552" h="762201">
                  <a:moveTo>
                    <a:pt x="653552" y="0"/>
                  </a:moveTo>
                  <a:lnTo>
                    <a:pt x="653552" y="647901"/>
                  </a:lnTo>
                  <a:lnTo>
                    <a:pt x="326776" y="762201"/>
                  </a:lnTo>
                  <a:lnTo>
                    <a:pt x="0" y="647901"/>
                  </a:lnTo>
                  <a:lnTo>
                    <a:pt x="0" y="0"/>
                  </a:lnTo>
                  <a:lnTo>
                    <a:pt x="653552" y="0"/>
                  </a:lnTo>
                  <a:close/>
                </a:path>
              </a:pathLst>
            </a:custGeom>
            <a:blipFill>
              <a:blip r:embed="rId1"/>
              <a:stretch>
                <a:fillRect l="-28078" r="-2807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0">
            <a:off x="13052102" y="6780043"/>
            <a:ext cx="1774177" cy="177417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95603" y="7365492"/>
            <a:ext cx="887175" cy="603279"/>
          </a:xfrm>
          <a:custGeom>
            <a:avLst/>
            <a:gdLst/>
            <a:ahLst/>
            <a:cxnLst/>
            <a:rect l="l" t="t" r="r" b="b"/>
            <a:pathLst>
              <a:path w="887175" h="603279">
                <a:moveTo>
                  <a:pt x="0" y="0"/>
                </a:moveTo>
                <a:lnTo>
                  <a:pt x="887175" y="0"/>
                </a:lnTo>
                <a:lnTo>
                  <a:pt x="887175" y="603279"/>
                </a:lnTo>
                <a:lnTo>
                  <a:pt x="0" y="603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-153850" y="9258300"/>
            <a:ext cx="18676293" cy="1222824"/>
            <a:chOff x="0" y="0"/>
            <a:chExt cx="4918859" cy="3220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18859" cy="322061"/>
            </a:xfrm>
            <a:custGeom>
              <a:avLst/>
              <a:gdLst/>
              <a:ahLst/>
              <a:cxnLst/>
              <a:rect l="l" t="t" r="r" b="b"/>
              <a:pathLst>
                <a:path w="4918859" h="322061">
                  <a:moveTo>
                    <a:pt x="0" y="0"/>
                  </a:moveTo>
                  <a:lnTo>
                    <a:pt x="4918859" y="0"/>
                  </a:lnTo>
                  <a:lnTo>
                    <a:pt x="4918859" y="322061"/>
                  </a:lnTo>
                  <a:lnTo>
                    <a:pt x="0" y="322061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918859" cy="369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863915" y="1804471"/>
            <a:ext cx="8501213" cy="3981210"/>
            <a:chOff x="0" y="0"/>
            <a:chExt cx="11334951" cy="530828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66675"/>
              <a:ext cx="11334951" cy="2109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25"/>
                </a:lnSpc>
                <a:spcBef>
                  <a:spcPct val="0"/>
                </a:spcBef>
              </a:pPr>
              <a:r>
                <a:rPr lang="en-US" sz="5670">
                  <a:solidFill>
                    <a:srgbClr val="000000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Blurred Dreams Hidden in Memories</a:t>
              </a:r>
              <a:endParaRPr lang="en-US" sz="567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530500"/>
              <a:ext cx="11334951" cy="2777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545"/>
                </a:lnSpc>
              </a:pPr>
              <a:r>
                <a:rPr lang="en-US" sz="6105">
                  <a:solidFill>
                    <a:srgbClr val="000000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CHINESE DREAM-CORE</a:t>
              </a:r>
              <a:endParaRPr lang="en-US" sz="6105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5413" y="7771347"/>
            <a:ext cx="3949296" cy="43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5"/>
              </a:lnSpc>
              <a:spcBef>
                <a:spcPct val="0"/>
              </a:spcBef>
            </a:pPr>
            <a:r>
              <a:rPr lang="en-US" sz="3145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2025.10.16</a:t>
            </a:r>
            <a:endParaRPr lang="en-US" sz="3145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666" b="-1666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24999" b="-25000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5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 rot="0">
            <a:off x="1539912" y="3265311"/>
            <a:ext cx="6746094" cy="5710570"/>
            <a:chOff x="0" y="0"/>
            <a:chExt cx="553047" cy="468154"/>
          </a:xfrm>
        </p:grpSpPr>
        <p:sp>
          <p:nvSpPr>
            <p:cNvPr id="3" name="Freeform 3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553047" cy="468154"/>
            </a:xfrm>
            <a:custGeom>
              <a:avLst/>
              <a:gdLst/>
              <a:ahLst/>
              <a:cxnLst/>
              <a:rect l="l" t="t" r="r" b="b"/>
              <a:pathLst>
                <a:path w="553047" h="468154">
                  <a:moveTo>
                    <a:pt x="0" y="0"/>
                  </a:moveTo>
                  <a:lnTo>
                    <a:pt x="553047" y="0"/>
                  </a:lnTo>
                  <a:lnTo>
                    <a:pt x="553047" y="468154"/>
                  </a:lnTo>
                  <a:lnTo>
                    <a:pt x="0" y="468154"/>
                  </a:lnTo>
                  <a:close/>
                </a:path>
              </a:pathLst>
            </a:custGeom>
            <a:solidFill>
              <a:srgbClr val="D3E1F4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53047" cy="487204"/>
            </a:xfrm>
            <a:prstGeom prst="rect">
              <a:avLst/>
            </a:prstGeom>
          </p:spPr>
          <p:txBody>
            <a:bodyPr lIns="275405" tIns="275405" rIns="275405" bIns="275405" rtlCol="0" anchor="ctr"/>
            <a:lstStyle/>
            <a:p>
              <a:pPr marL="0" lvl="0" indent="0" algn="ctr">
                <a:lnSpc>
                  <a:spcPts val="168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 rot="0">
            <a:off x="1539912" y="3265311"/>
            <a:ext cx="6748355" cy="681145"/>
            <a:chOff x="0" y="0"/>
            <a:chExt cx="553232" cy="55840"/>
          </a:xfrm>
        </p:grpSpPr>
        <p:sp>
          <p:nvSpPr>
            <p:cNvPr id="6" name="Freeform 6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553232" cy="55840"/>
            </a:xfrm>
            <a:custGeom>
              <a:avLst/>
              <a:gdLst/>
              <a:ahLst/>
              <a:cxnLst/>
              <a:rect l="l" t="t" r="r" b="b"/>
              <a:pathLst>
                <a:path w="553232" h="55840">
                  <a:moveTo>
                    <a:pt x="0" y="0"/>
                  </a:moveTo>
                  <a:lnTo>
                    <a:pt x="553232" y="0"/>
                  </a:lnTo>
                  <a:lnTo>
                    <a:pt x="553232" y="55840"/>
                  </a:lnTo>
                  <a:lnTo>
                    <a:pt x="0" y="55840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53232" cy="74890"/>
            </a:xfrm>
            <a:prstGeom prst="rect">
              <a:avLst/>
            </a:prstGeom>
          </p:spPr>
          <p:txBody>
            <a:bodyPr lIns="275405" tIns="275405" rIns="275405" bIns="275405" rtlCol="0" anchor="ctr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 rot="0">
            <a:off x="10002371" y="3265311"/>
            <a:ext cx="6746094" cy="5710570"/>
            <a:chOff x="0" y="0"/>
            <a:chExt cx="553047" cy="468154"/>
          </a:xfrm>
        </p:grpSpPr>
        <p:sp>
          <p:nvSpPr>
            <p:cNvPr id="9" name="Freeform 9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553047" cy="468154"/>
            </a:xfrm>
            <a:custGeom>
              <a:avLst/>
              <a:gdLst/>
              <a:ahLst/>
              <a:cxnLst/>
              <a:rect l="l" t="t" r="r" b="b"/>
              <a:pathLst>
                <a:path w="553047" h="468154">
                  <a:moveTo>
                    <a:pt x="0" y="0"/>
                  </a:moveTo>
                  <a:lnTo>
                    <a:pt x="553047" y="0"/>
                  </a:lnTo>
                  <a:lnTo>
                    <a:pt x="553047" y="468154"/>
                  </a:lnTo>
                  <a:lnTo>
                    <a:pt x="0" y="468154"/>
                  </a:lnTo>
                  <a:close/>
                </a:path>
              </a:pathLst>
            </a:custGeom>
            <a:solidFill>
              <a:srgbClr val="D3E1F4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553047" cy="487204"/>
            </a:xfrm>
            <a:prstGeom prst="rect">
              <a:avLst/>
            </a:prstGeom>
          </p:spPr>
          <p:txBody>
            <a:bodyPr lIns="275405" tIns="275405" rIns="275405" bIns="275405" rtlCol="0" anchor="ctr"/>
            <a:lstStyle/>
            <a:p>
              <a:pPr marL="0" lvl="0" indent="0" algn="ctr">
                <a:lnSpc>
                  <a:spcPts val="168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1" name="Group 11"/>
          <p:cNvGrpSpPr/>
          <p:nvPr>
            <p:custDataLst>
              <p:tags r:id="rId7"/>
            </p:custDataLst>
          </p:nvPr>
        </p:nvGrpSpPr>
        <p:grpSpPr>
          <a:xfrm rot="0">
            <a:off x="10002371" y="3265311"/>
            <a:ext cx="6748355" cy="681145"/>
            <a:chOff x="0" y="0"/>
            <a:chExt cx="553232" cy="55840"/>
          </a:xfrm>
        </p:grpSpPr>
        <p:sp>
          <p:nvSpPr>
            <p:cNvPr id="12" name="Freeform 12"/>
            <p:cNvSpPr/>
            <p:nvPr>
              <p:custDataLst>
                <p:tags r:id="rId8"/>
              </p:custDataLst>
            </p:nvPr>
          </p:nvSpPr>
          <p:spPr>
            <a:xfrm>
              <a:off x="0" y="0"/>
              <a:ext cx="553232" cy="55840"/>
            </a:xfrm>
            <a:custGeom>
              <a:avLst/>
              <a:gdLst/>
              <a:ahLst/>
              <a:cxnLst/>
              <a:rect l="l" t="t" r="r" b="b"/>
              <a:pathLst>
                <a:path w="553232" h="55840">
                  <a:moveTo>
                    <a:pt x="0" y="0"/>
                  </a:moveTo>
                  <a:lnTo>
                    <a:pt x="553232" y="0"/>
                  </a:lnTo>
                  <a:lnTo>
                    <a:pt x="553232" y="55840"/>
                  </a:lnTo>
                  <a:lnTo>
                    <a:pt x="0" y="55840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553232" cy="74890"/>
            </a:xfrm>
            <a:prstGeom prst="rect">
              <a:avLst/>
            </a:prstGeom>
          </p:spPr>
          <p:txBody>
            <a:bodyPr lIns="275405" tIns="275405" rIns="275405" bIns="275405" rtlCol="0" anchor="ctr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id="14" name="Group 14"/>
          <p:cNvGrpSpPr/>
          <p:nvPr>
            <p:custDataLst>
              <p:tags r:id="rId9"/>
            </p:custDataLst>
          </p:nvPr>
        </p:nvGrpSpPr>
        <p:grpSpPr>
          <a:xfrm rot="0">
            <a:off x="8837744" y="5833028"/>
            <a:ext cx="764250" cy="764250"/>
            <a:chOff x="0" y="0"/>
            <a:chExt cx="812800" cy="812800"/>
          </a:xfrm>
        </p:grpSpPr>
        <p:sp>
          <p:nvSpPr>
            <p:cNvPr id="15" name="Freeform 15"/>
            <p:cNvSpPr/>
            <p:nvPr>
              <p:custDataLst>
                <p:tags r:id="rId10"/>
              </p:custDataLst>
            </p:nvPr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104662" tIns="104662" rIns="104662" bIns="104662" rtlCol="0" anchor="ctr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sp>
        <p:nvSpPr>
          <p:cNvPr id="17" name="TextBox 17"/>
          <p:cNvSpPr txBox="1"/>
          <p:nvPr>
            <p:custDataLst>
              <p:tags r:id="rId11"/>
            </p:custDataLst>
          </p:nvPr>
        </p:nvSpPr>
        <p:spPr>
          <a:xfrm>
            <a:off x="2789577" y="3321648"/>
            <a:ext cx="4978639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Vision</a:t>
            </a:r>
            <a:endParaRPr lang="en-US" sz="3200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18" name="TextBox 18"/>
          <p:cNvSpPr txBox="1"/>
          <p:nvPr>
            <p:custDataLst>
              <p:tags r:id="rId12"/>
            </p:custDataLst>
          </p:nvPr>
        </p:nvSpPr>
        <p:spPr>
          <a:xfrm>
            <a:off x="11251506" y="3321648"/>
            <a:ext cx="4978639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Paradox</a:t>
            </a:r>
            <a:endParaRPr lang="en-US" sz="3200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19" name="TextBox 19"/>
          <p:cNvSpPr txBox="1"/>
          <p:nvPr>
            <p:custDataLst>
              <p:tags r:id="rId13"/>
            </p:custDataLst>
          </p:nvPr>
        </p:nvSpPr>
        <p:spPr>
          <a:xfrm>
            <a:off x="2522171" y="5191591"/>
            <a:ext cx="4783837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字由点字典黑" panose="00020600040101010101" charset="-122"/>
                <a:ea typeface="字由点字典黑" panose="00020600040101010101" charset="-122"/>
                <a:cs typeface="字由点字典黑" panose="00020600040101010101" charset="-122"/>
                <a:sym typeface="字由点字典黑" panose="00020600040101010101" charset="-122"/>
              </a:rPr>
              <a:t>Ancient pictures、blurred face</a:t>
            </a:r>
            <a:r>
              <a:rPr lang="en-US" sz="2600">
                <a:solidFill>
                  <a:srgbClr val="000000"/>
                </a:solidFill>
                <a:latin typeface="字由点字典黑" panose="00020600040101010101" charset="-122"/>
                <a:ea typeface="字由点字典黑" panose="00020600040101010101" charset="-122"/>
                <a:cs typeface="字由点字典黑" panose="00020600040101010101" charset="-122"/>
                <a:sym typeface="字由点字典黑" panose="00020600040101010101" charset="-122"/>
              </a:rPr>
              <a:t>s、abnormal movements、some characters......</a:t>
            </a:r>
            <a:endParaRPr lang="en-US" sz="2600">
              <a:solidFill>
                <a:srgbClr val="000000"/>
              </a:solidFill>
              <a:latin typeface="字由点字典黑" panose="00020600040101010101" charset="-122"/>
              <a:ea typeface="字由点字典黑" panose="00020600040101010101" charset="-122"/>
              <a:cs typeface="字由点字典黑" panose="00020600040101010101" charset="-122"/>
              <a:sym typeface="字由点字典黑" panose="00020600040101010101" charset="-122"/>
            </a:endParaRPr>
          </a:p>
        </p:txBody>
      </p:sp>
      <p:grpSp>
        <p:nvGrpSpPr>
          <p:cNvPr id="20" name="Group 20"/>
          <p:cNvGrpSpPr/>
          <p:nvPr/>
        </p:nvGrpSpPr>
        <p:grpSpPr>
          <a:xfrm rot="0">
            <a:off x="0" y="0"/>
            <a:ext cx="18281871" cy="1426967"/>
            <a:chOff x="0" y="0"/>
            <a:chExt cx="1871080" cy="14604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71080" cy="146045"/>
            </a:xfrm>
            <a:custGeom>
              <a:avLst/>
              <a:gdLst/>
              <a:ahLst/>
              <a:cxnLst/>
              <a:rect l="l" t="t" r="r" b="b"/>
              <a:pathLst>
                <a:path w="1871080" h="146045">
                  <a:moveTo>
                    <a:pt x="6352" y="0"/>
                  </a:moveTo>
                  <a:lnTo>
                    <a:pt x="1864728" y="0"/>
                  </a:lnTo>
                  <a:cubicBezTo>
                    <a:pt x="1868236" y="0"/>
                    <a:pt x="1871080" y="2844"/>
                    <a:pt x="1871080" y="6352"/>
                  </a:cubicBezTo>
                  <a:lnTo>
                    <a:pt x="1871080" y="139693"/>
                  </a:lnTo>
                  <a:cubicBezTo>
                    <a:pt x="1871080" y="143201"/>
                    <a:pt x="1868236" y="146045"/>
                    <a:pt x="1864728" y="146045"/>
                  </a:cubicBezTo>
                  <a:lnTo>
                    <a:pt x="6352" y="146045"/>
                  </a:lnTo>
                  <a:cubicBezTo>
                    <a:pt x="2844" y="146045"/>
                    <a:pt x="0" y="143201"/>
                    <a:pt x="0" y="139693"/>
                  </a:cubicBezTo>
                  <a:lnTo>
                    <a:pt x="0" y="6352"/>
                  </a:lnTo>
                  <a:cubicBezTo>
                    <a:pt x="0" y="2844"/>
                    <a:pt x="2844" y="0"/>
                    <a:pt x="6352" y="0"/>
                  </a:cubicBez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871080" cy="165095"/>
            </a:xfrm>
            <a:prstGeom prst="rect">
              <a:avLst/>
            </a:prstGeom>
          </p:spPr>
          <p:txBody>
            <a:bodyPr lIns="104627" tIns="104627" rIns="104627" bIns="104627" rtlCol="0" anchor="ctr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 rot="0">
            <a:off x="0" y="676509"/>
            <a:ext cx="18281871" cy="1494370"/>
            <a:chOff x="0" y="0"/>
            <a:chExt cx="1871080" cy="1529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71080" cy="152943"/>
            </a:xfrm>
            <a:custGeom>
              <a:avLst/>
              <a:gdLst/>
              <a:ahLst/>
              <a:cxnLst/>
              <a:rect l="l" t="t" r="r" b="b"/>
              <a:pathLst>
                <a:path w="1871080" h="152943">
                  <a:moveTo>
                    <a:pt x="0" y="0"/>
                  </a:moveTo>
                  <a:lnTo>
                    <a:pt x="1871080" y="0"/>
                  </a:lnTo>
                  <a:lnTo>
                    <a:pt x="1871080" y="152943"/>
                  </a:lnTo>
                  <a:lnTo>
                    <a:pt x="0" y="152943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1871080" cy="171993"/>
            </a:xfrm>
            <a:prstGeom prst="rect">
              <a:avLst/>
            </a:prstGeom>
          </p:spPr>
          <p:txBody>
            <a:bodyPr lIns="104627" tIns="104627" rIns="104627" bIns="104627" rtlCol="0" anchor="ctr"/>
            <a:lstStyle/>
            <a:p>
              <a:pPr algn="ctr">
                <a:lnSpc>
                  <a:spcPts val="1680"/>
                </a:lnSpc>
              </a:p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359355" y="599183"/>
            <a:ext cx="12956777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Its methods of creating unease</a:t>
            </a:r>
            <a:endParaRPr lang="en-US" sz="6200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27" name="TextBox 27"/>
          <p:cNvSpPr txBox="1"/>
          <p:nvPr>
            <p:custDataLst>
              <p:tags r:id="rId14"/>
            </p:custDataLst>
          </p:nvPr>
        </p:nvSpPr>
        <p:spPr>
          <a:xfrm>
            <a:off x="1797053" y="3250744"/>
            <a:ext cx="1149771" cy="61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5"/>
              </a:lnSpc>
              <a:spcBef>
                <a:spcPct val="0"/>
              </a:spcBef>
            </a:pPr>
            <a:r>
              <a:rPr lang="en-US" sz="3745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01.</a:t>
            </a:r>
            <a:endParaRPr lang="en-US" sz="3745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28" name="TextBox 28"/>
          <p:cNvSpPr txBox="1"/>
          <p:nvPr>
            <p:custDataLst>
              <p:tags r:id="rId15"/>
            </p:custDataLst>
          </p:nvPr>
        </p:nvSpPr>
        <p:spPr>
          <a:xfrm>
            <a:off x="10258981" y="3250744"/>
            <a:ext cx="1149771" cy="61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5"/>
              </a:lnSpc>
              <a:spcBef>
                <a:spcPct val="0"/>
              </a:spcBef>
            </a:pPr>
            <a:r>
              <a:rPr lang="en-US" sz="3745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02.</a:t>
            </a:r>
            <a:endParaRPr lang="en-US" sz="3745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29" name="TextBox 29"/>
          <p:cNvSpPr txBox="1"/>
          <p:nvPr>
            <p:custDataLst>
              <p:tags r:id="rId16"/>
            </p:custDataLst>
          </p:nvPr>
        </p:nvSpPr>
        <p:spPr>
          <a:xfrm>
            <a:off x="10833867" y="5191591"/>
            <a:ext cx="4783837" cy="226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字由点字典黑" panose="00020600040101010101" charset="-122"/>
                <a:ea typeface="字由点字典黑" panose="00020600040101010101" charset="-122"/>
                <a:cs typeface="字由点字典黑" panose="00020600040101010101" charset="-122"/>
                <a:sym typeface="字由点字典黑" panose="00020600040101010101" charset="-122"/>
              </a:rPr>
              <a:t>A scene that is close to life yet full of errors,evoking the unfamiliar within familiar memories, generating powerlessness.</a:t>
            </a:r>
            <a:endParaRPr lang="en-US" sz="2600">
              <a:solidFill>
                <a:srgbClr val="000000"/>
              </a:solidFill>
              <a:latin typeface="字由点字典黑" panose="00020600040101010101" charset="-122"/>
              <a:ea typeface="字由点字典黑" panose="00020600040101010101" charset="-122"/>
              <a:cs typeface="字由点字典黑" panose="00020600040101010101" charset="-122"/>
              <a:sym typeface="字由点字典黑" panose="0002060004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23925"/>
            <a:ext cx="13079790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Characteristics of Chinese Dream-core:</a:t>
            </a:r>
            <a:endParaRPr lang="en-US" sz="5000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460226"/>
            <a:ext cx="12956777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Collective memory</a:t>
            </a:r>
            <a:endParaRPr lang="en-US" sz="5000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000100"/>
            <a:ext cx="12956777" cy="89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More warmth than uneasiness</a:t>
            </a:r>
            <a:endParaRPr lang="en-US" sz="5000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539975"/>
            <a:ext cx="12956777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Cultural Identity</a:t>
            </a:r>
            <a:endParaRPr lang="en-US" sz="5000">
              <a:solidFill>
                <a:srgbClr val="FDFDFD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08" b="-5508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24" b="-24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6666" b="-16666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5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6213609"/>
            <a:ext cx="4281345" cy="777049"/>
            <a:chOff x="0" y="0"/>
            <a:chExt cx="5708459" cy="1036065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5708459" cy="1036065"/>
              <a:chOff x="0" y="0"/>
              <a:chExt cx="2255194" cy="40931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5194" cy="409310"/>
              </a:xfrm>
              <a:custGeom>
                <a:avLst/>
                <a:gdLst/>
                <a:ahLst/>
                <a:cxnLst/>
                <a:rect l="l" t="t" r="r" b="b"/>
                <a:pathLst>
                  <a:path w="2255194" h="409310">
                    <a:moveTo>
                      <a:pt x="2051994" y="0"/>
                    </a:moveTo>
                    <a:cubicBezTo>
                      <a:pt x="2164218" y="0"/>
                      <a:pt x="2255194" y="91627"/>
                      <a:pt x="2255194" y="204655"/>
                    </a:cubicBezTo>
                    <a:cubicBezTo>
                      <a:pt x="2255194" y="317683"/>
                      <a:pt x="2164218" y="409310"/>
                      <a:pt x="2051994" y="409310"/>
                    </a:cubicBezTo>
                    <a:lnTo>
                      <a:pt x="203200" y="409310"/>
                    </a:lnTo>
                    <a:cubicBezTo>
                      <a:pt x="90976" y="409310"/>
                      <a:pt x="0" y="317683"/>
                      <a:pt x="0" y="204655"/>
                    </a:cubicBezTo>
                    <a:cubicBezTo>
                      <a:pt x="0" y="91627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2D2424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255194" cy="4474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94802" y="238417"/>
              <a:ext cx="4718856" cy="597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95"/>
                </a:lnSpc>
                <a:spcBef>
                  <a:spcPct val="0"/>
                </a:spcBef>
              </a:pPr>
              <a:r>
                <a:rPr lang="en-US" sz="3145">
                  <a:solidFill>
                    <a:srgbClr val="FDFDFD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汇报人：曾凌楷</a:t>
              </a:r>
              <a:endParaRPr lang="en-US" sz="3145">
                <a:solidFill>
                  <a:srgbClr val="FDFDFD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10619081" y="-76979"/>
            <a:ext cx="6640219" cy="7744111"/>
            <a:chOff x="0" y="0"/>
            <a:chExt cx="653552" cy="7622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3552" cy="762201"/>
            </a:xfrm>
            <a:custGeom>
              <a:avLst/>
              <a:gdLst/>
              <a:ahLst/>
              <a:cxnLst/>
              <a:rect l="l" t="t" r="r" b="b"/>
              <a:pathLst>
                <a:path w="653552" h="762201">
                  <a:moveTo>
                    <a:pt x="653552" y="0"/>
                  </a:moveTo>
                  <a:lnTo>
                    <a:pt x="653552" y="647901"/>
                  </a:lnTo>
                  <a:lnTo>
                    <a:pt x="326776" y="762201"/>
                  </a:lnTo>
                  <a:lnTo>
                    <a:pt x="0" y="647901"/>
                  </a:lnTo>
                  <a:lnTo>
                    <a:pt x="0" y="0"/>
                  </a:lnTo>
                  <a:lnTo>
                    <a:pt x="653552" y="0"/>
                  </a:lnTo>
                  <a:close/>
                </a:path>
              </a:pathLst>
            </a:custGeom>
            <a:blipFill>
              <a:blip r:embed="rId1"/>
              <a:stretch>
                <a:fillRect t="-3590" b="-359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0">
            <a:off x="13052102" y="6780043"/>
            <a:ext cx="1774177" cy="17741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495603" y="7365492"/>
            <a:ext cx="887175" cy="603279"/>
          </a:xfrm>
          <a:custGeom>
            <a:avLst/>
            <a:gdLst/>
            <a:ahLst/>
            <a:cxnLst/>
            <a:rect l="l" t="t" r="r" b="b"/>
            <a:pathLst>
              <a:path w="887175" h="603279">
                <a:moveTo>
                  <a:pt x="0" y="0"/>
                </a:moveTo>
                <a:lnTo>
                  <a:pt x="887175" y="0"/>
                </a:lnTo>
                <a:lnTo>
                  <a:pt x="887175" y="603279"/>
                </a:lnTo>
                <a:lnTo>
                  <a:pt x="0" y="603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0">
            <a:off x="-153850" y="9258300"/>
            <a:ext cx="18676293" cy="1222824"/>
            <a:chOff x="0" y="0"/>
            <a:chExt cx="4918859" cy="3220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18859" cy="322061"/>
            </a:xfrm>
            <a:custGeom>
              <a:avLst/>
              <a:gdLst/>
              <a:ahLst/>
              <a:cxnLst/>
              <a:rect l="l" t="t" r="r" b="b"/>
              <a:pathLst>
                <a:path w="4918859" h="322061">
                  <a:moveTo>
                    <a:pt x="0" y="0"/>
                  </a:moveTo>
                  <a:lnTo>
                    <a:pt x="4918859" y="0"/>
                  </a:lnTo>
                  <a:lnTo>
                    <a:pt x="4918859" y="322061"/>
                  </a:lnTo>
                  <a:lnTo>
                    <a:pt x="0" y="322061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4918859" cy="369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2666692"/>
            <a:ext cx="8789442" cy="1624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0"/>
              </a:lnSpc>
              <a:spcBef>
                <a:spcPct val="0"/>
              </a:spcBef>
            </a:pPr>
            <a:r>
              <a:rPr lang="en-US" sz="949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谢谢您的观看</a:t>
            </a:r>
            <a:endParaRPr lang="en-US" sz="9490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4398423"/>
            <a:ext cx="792118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Thank you for watching</a:t>
            </a:r>
            <a:endParaRPr lang="en-US" sz="4200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08000" b="-108000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-153850" y="9258300"/>
            <a:ext cx="18676293" cy="1222824"/>
            <a:chOff x="0" y="0"/>
            <a:chExt cx="4918859" cy="322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859" cy="322061"/>
            </a:xfrm>
            <a:custGeom>
              <a:avLst/>
              <a:gdLst/>
              <a:ahLst/>
              <a:cxnLst/>
              <a:rect l="l" t="t" r="r" b="b"/>
              <a:pathLst>
                <a:path w="4918859" h="322061">
                  <a:moveTo>
                    <a:pt x="0" y="0"/>
                  </a:moveTo>
                  <a:lnTo>
                    <a:pt x="4918859" y="0"/>
                  </a:lnTo>
                  <a:lnTo>
                    <a:pt x="4918859" y="322061"/>
                  </a:lnTo>
                  <a:lnTo>
                    <a:pt x="0" y="322061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8859" cy="369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38763" y="9134475"/>
            <a:ext cx="8691067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DO YOU DREAM ?</a:t>
            </a:r>
            <a:endParaRPr lang="en-US" sz="6400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31333" y="923925"/>
            <a:ext cx="11827909" cy="93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3131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DID YOU HAVE A NIGHTMARE ?</a:t>
            </a:r>
            <a:endParaRPr lang="en-US" sz="5500">
              <a:solidFill>
                <a:srgbClr val="FF3131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41889" b="-41889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-153850" y="9258300"/>
            <a:ext cx="18676293" cy="1222824"/>
            <a:chOff x="0" y="0"/>
            <a:chExt cx="4918859" cy="322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859" cy="322061"/>
            </a:xfrm>
            <a:custGeom>
              <a:avLst/>
              <a:gdLst/>
              <a:ahLst/>
              <a:cxnLst/>
              <a:rect l="l" t="t" r="r" b="b"/>
              <a:pathLst>
                <a:path w="4918859" h="322061">
                  <a:moveTo>
                    <a:pt x="0" y="0"/>
                  </a:moveTo>
                  <a:lnTo>
                    <a:pt x="4918859" y="0"/>
                  </a:lnTo>
                  <a:lnTo>
                    <a:pt x="4918859" y="322061"/>
                  </a:lnTo>
                  <a:lnTo>
                    <a:pt x="0" y="322061"/>
                  </a:lnTo>
                  <a:close/>
                </a:path>
              </a:pathLst>
            </a:custGeom>
            <a:solidFill>
              <a:srgbClr val="2D24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8859" cy="369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11776" y="9349012"/>
            <a:ext cx="11827909" cy="93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WHAT IS DEARM-CORE</a:t>
            </a:r>
            <a:r>
              <a:rPr lang="en-US" sz="550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 ?</a:t>
            </a:r>
            <a:endParaRPr lang="en-US" sz="5500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5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27492" y="1488418"/>
            <a:ext cx="0" cy="7501196"/>
          </a:xfrm>
          <a:prstGeom prst="line">
            <a:avLst/>
          </a:prstGeom>
          <a:ln w="38100" cap="flat">
            <a:solidFill>
              <a:srgbClr val="2D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881126" y="0"/>
            <a:ext cx="4773723" cy="10560933"/>
          </a:xfrm>
          <a:custGeom>
            <a:avLst/>
            <a:gdLst/>
            <a:ahLst/>
            <a:cxnLst/>
            <a:rect l="l" t="t" r="r" b="b"/>
            <a:pathLst>
              <a:path w="4773723" h="10560933">
                <a:moveTo>
                  <a:pt x="0" y="0"/>
                </a:moveTo>
                <a:lnTo>
                  <a:pt x="4773722" y="0"/>
                </a:lnTo>
                <a:lnTo>
                  <a:pt x="4773722" y="10560933"/>
                </a:lnTo>
                <a:lnTo>
                  <a:pt x="0" y="1056093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2221" r="-12221"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881181" y="0"/>
            <a:ext cx="4773668" cy="10287000"/>
            <a:chOff x="0" y="0"/>
            <a:chExt cx="1257262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7262" cy="2709333"/>
            </a:xfrm>
            <a:custGeom>
              <a:avLst/>
              <a:gdLst/>
              <a:ahLst/>
              <a:cxnLst/>
              <a:rect l="l" t="t" r="r" b="b"/>
              <a:pathLst>
                <a:path w="1257262" h="2709333">
                  <a:moveTo>
                    <a:pt x="0" y="0"/>
                  </a:moveTo>
                  <a:lnTo>
                    <a:pt x="1257262" y="0"/>
                  </a:lnTo>
                  <a:lnTo>
                    <a:pt x="12572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D2424">
                <a:alpha val="6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5726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8041682" y="1488418"/>
            <a:ext cx="8651863" cy="1539757"/>
            <a:chOff x="0" y="0"/>
            <a:chExt cx="11535818" cy="2053009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10022709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000000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CŒUR</a:t>
              </a:r>
              <a:endParaRPr lang="en-US" sz="340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74237"/>
              <a:ext cx="11535818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字由点字典黑" panose="00020600040101010101" charset="-122"/>
                  <a:ea typeface="字由点字典黑" panose="00020600040101010101" charset="-122"/>
                  <a:cs typeface="字由点字典黑" panose="00020600040101010101" charset="-122"/>
                  <a:sym typeface="字由点字典黑" panose="00020600040101010101" charset="-122"/>
                </a:rPr>
                <a:t>“Heart”、“stubborn or unyielding minority group”、“core art”</a:t>
              </a:r>
              <a:endParaRPr lang="en-US" sz="2600">
                <a:solidFill>
                  <a:srgbClr val="000000"/>
                </a:solidFill>
                <a:latin typeface="字由点字典黑" panose="00020600040101010101" charset="-122"/>
                <a:ea typeface="字由点字典黑" panose="00020600040101010101" charset="-122"/>
                <a:cs typeface="字由点字典黑" panose="00020600040101010101" charset="-122"/>
                <a:sym typeface="字由点字典黑" panose="00020600040101010101" charset="-12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8041682" y="4550519"/>
            <a:ext cx="8651863" cy="1135890"/>
            <a:chOff x="0" y="-66675"/>
            <a:chExt cx="11535818" cy="151452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66675"/>
              <a:ext cx="10022709" cy="813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000000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DREAM-CORE</a:t>
              </a:r>
              <a:endParaRPr lang="en-US" sz="340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78673"/>
              <a:ext cx="1153581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字由点字典黑" panose="00020600040101010101" charset="-122"/>
                  <a:ea typeface="字由点字典黑" panose="00020600040101010101" charset="-122"/>
                  <a:cs typeface="字由点字典黑" panose="00020600040101010101" charset="-122"/>
                  <a:sym typeface="字由点字典黑" panose="00020600040101010101" charset="-122"/>
                </a:rPr>
                <a:t>Escape and nostalgia</a:t>
              </a:r>
              <a:endParaRPr lang="en-US" sz="2600">
                <a:solidFill>
                  <a:srgbClr val="000000"/>
                </a:solidFill>
                <a:latin typeface="字由点字典黑" panose="00020600040101010101" charset="-122"/>
                <a:ea typeface="字由点字典黑" panose="00020600040101010101" charset="-122"/>
                <a:cs typeface="字由点字典黑" panose="00020600040101010101" charset="-122"/>
                <a:sym typeface="字由点字典黑" panose="00020600040101010101" charset="-122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0">
            <a:off x="8041682" y="7903665"/>
            <a:ext cx="8651863" cy="1085883"/>
            <a:chOff x="0" y="0"/>
            <a:chExt cx="11535818" cy="144784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10022709" cy="751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6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000000"/>
                  </a:solidFill>
                  <a:latin typeface="字由点字典黑 Bold" panose="00020600040101010101" charset="-122"/>
                  <a:ea typeface="字由点字典黑 Bold" panose="00020600040101010101" charset="-122"/>
                  <a:cs typeface="字由点字典黑 Bold" panose="00020600040101010101" charset="-122"/>
                  <a:sym typeface="字由点字典黑 Bold" panose="00020600040101010101" charset="-122"/>
                </a:rPr>
                <a:t>BEING POPULAR IN CHINA</a:t>
              </a:r>
              <a:endParaRPr lang="en-US" sz="340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78673"/>
              <a:ext cx="11535818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000000"/>
                  </a:solidFill>
                  <a:latin typeface="字由点字典黑" panose="00020600040101010101" charset="-122"/>
                  <a:ea typeface="字由点字典黑" panose="00020600040101010101" charset="-122"/>
                  <a:cs typeface="字由点字典黑" panose="00020600040101010101" charset="-122"/>
                  <a:sym typeface="字由点字典黑" panose="00020600040101010101" charset="-122"/>
                </a:rPr>
                <a:t>Because of the COVID-19</a:t>
              </a:r>
              <a:endParaRPr lang="en-US" sz="2600">
                <a:solidFill>
                  <a:srgbClr val="000000"/>
                </a:solidFill>
                <a:latin typeface="字由点字典黑" panose="00020600040101010101" charset="-122"/>
                <a:ea typeface="字由点字典黑" panose="00020600040101010101" charset="-122"/>
                <a:cs typeface="字由点字典黑" panose="00020600040101010101" charset="-122"/>
                <a:sym typeface="字由点字典黑" panose="00020600040101010101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5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095375"/>
            <a:ext cx="8501213" cy="79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25"/>
              </a:lnSpc>
              <a:spcBef>
                <a:spcPct val="0"/>
              </a:spcBef>
            </a:pPr>
            <a:r>
              <a:rPr lang="en-US" sz="567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Chinese Dream-core</a:t>
            </a:r>
            <a:endParaRPr lang="en-US" sz="5670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32338" y="2904989"/>
            <a:ext cx="8211662" cy="5072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665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It uses images which are similar to chinese lives and adds some strange details to simulate a sense of dream.</a:t>
            </a:r>
            <a:endParaRPr lang="en-US" sz="4665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  <a:p>
            <a:pPr algn="l">
              <a:lnSpc>
                <a:spcPts val="5040"/>
              </a:lnSpc>
            </a:pPr>
          </a:p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665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It makes you feel familiar but unsettling.</a:t>
            </a:r>
            <a:endParaRPr lang="en-US" sz="4665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0134600" y="2857500"/>
            <a:ext cx="56769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5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1028700" y="4568522"/>
            <a:ext cx="4250607" cy="3183471"/>
          </a:xfrm>
          <a:custGeom>
            <a:avLst/>
            <a:gdLst/>
            <a:ahLst/>
            <a:cxnLst/>
            <a:rect l="l" t="t" r="r" b="b"/>
            <a:pathLst>
              <a:path w="4250607" h="3183471">
                <a:moveTo>
                  <a:pt x="0" y="0"/>
                </a:moveTo>
                <a:lnTo>
                  <a:pt x="4250607" y="0"/>
                </a:lnTo>
                <a:lnTo>
                  <a:pt x="4250607" y="3183471"/>
                </a:lnTo>
                <a:lnTo>
                  <a:pt x="0" y="3183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>
            <p:custDataLst>
              <p:tags r:id="rId3"/>
            </p:custDataLst>
          </p:nvPr>
        </p:nvSpPr>
        <p:spPr>
          <a:xfrm>
            <a:off x="6791698" y="4568522"/>
            <a:ext cx="4240999" cy="3183471"/>
          </a:xfrm>
          <a:custGeom>
            <a:avLst/>
            <a:gdLst/>
            <a:ahLst/>
            <a:cxnLst/>
            <a:rect l="l" t="t" r="r" b="b"/>
            <a:pathLst>
              <a:path w="4240999" h="3183471">
                <a:moveTo>
                  <a:pt x="0" y="0"/>
                </a:moveTo>
                <a:lnTo>
                  <a:pt x="4240999" y="0"/>
                </a:lnTo>
                <a:lnTo>
                  <a:pt x="4240999" y="3183471"/>
                </a:lnTo>
                <a:lnTo>
                  <a:pt x="0" y="318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" t="-60356" b="-18796"/>
            </a:stretch>
          </a:blipFill>
        </p:spPr>
      </p:sp>
      <p:sp>
        <p:nvSpPr>
          <p:cNvPr id="4" name="Freeform 4"/>
          <p:cNvSpPr/>
          <p:nvPr>
            <p:custDataLst>
              <p:tags r:id="rId5"/>
            </p:custDataLst>
          </p:nvPr>
        </p:nvSpPr>
        <p:spPr>
          <a:xfrm>
            <a:off x="12547172" y="4568522"/>
            <a:ext cx="4204390" cy="3246691"/>
          </a:xfrm>
          <a:custGeom>
            <a:avLst/>
            <a:gdLst/>
            <a:ahLst/>
            <a:cxnLst/>
            <a:rect l="l" t="t" r="r" b="b"/>
            <a:pathLst>
              <a:path w="4204390" h="3246691">
                <a:moveTo>
                  <a:pt x="0" y="0"/>
                </a:moveTo>
                <a:lnTo>
                  <a:pt x="4204391" y="0"/>
                </a:lnTo>
                <a:lnTo>
                  <a:pt x="4204391" y="3246691"/>
                </a:lnTo>
                <a:lnTo>
                  <a:pt x="0" y="32466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9246" r="-4754" b="-3924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95375"/>
            <a:ext cx="8501213" cy="79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25"/>
              </a:lnSpc>
              <a:spcBef>
                <a:spcPct val="0"/>
              </a:spcBef>
            </a:pPr>
            <a:r>
              <a:rPr lang="en-US" sz="567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Try to imagine......</a:t>
            </a:r>
            <a:endParaRPr lang="en-US" sz="5670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6" name="TextBox 6"/>
          <p:cNvSpPr txBox="1"/>
          <p:nvPr>
            <p:custDataLst>
              <p:tags r:id="rId7"/>
            </p:custDataLst>
          </p:nvPr>
        </p:nvSpPr>
        <p:spPr>
          <a:xfrm>
            <a:off x="1140704" y="3933358"/>
            <a:ext cx="4026599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an endless corridor</a:t>
            </a:r>
            <a:endParaRPr lang="en-US" sz="3000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7" name="TextBox 7"/>
          <p:cNvSpPr txBox="1"/>
          <p:nvPr>
            <p:custDataLst>
              <p:tags r:id="rId8"/>
            </p:custDataLst>
          </p:nvPr>
        </p:nvSpPr>
        <p:spPr>
          <a:xfrm>
            <a:off x="7789647" y="3933358"/>
            <a:ext cx="2245101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an old boat</a:t>
            </a:r>
            <a:endParaRPr lang="en-US" sz="3000" u="none" strike="noStrike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9"/>
            </p:custDataLst>
          </p:nvPr>
        </p:nvSpPr>
        <p:spPr>
          <a:xfrm>
            <a:off x="12922663" y="3933358"/>
            <a:ext cx="3675133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an empty building</a:t>
            </a:r>
            <a:endParaRPr lang="en-US" sz="3000" u="none" strike="noStrike">
              <a:solidFill>
                <a:srgbClr val="000000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485" r="-248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95375"/>
            <a:ext cx="8501213" cy="79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25"/>
              </a:lnSpc>
              <a:spcBef>
                <a:spcPct val="0"/>
              </a:spcBef>
            </a:pPr>
            <a:r>
              <a:rPr lang="en-US" sz="567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Its charms:</a:t>
            </a:r>
            <a:endParaRPr lang="en-US" sz="5670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377050"/>
            <a:ext cx="8501213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Connection with childhood</a:t>
            </a:r>
            <a:endParaRPr lang="en-US" sz="4000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3428610"/>
            <a:ext cx="8808747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Energy and solace brought by blurred effect</a:t>
            </a:r>
            <a:endParaRPr lang="en-US" sz="4000">
              <a:solidFill>
                <a:srgbClr val="FFFFFF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181600"/>
            <a:ext cx="8808747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  <a:spcBef>
                <a:spcPct val="0"/>
              </a:spcBef>
            </a:pPr>
            <a:r>
              <a:rPr lang="en-US" sz="4000">
                <a:solidFill>
                  <a:srgbClr val="FF3131"/>
                </a:solidFill>
                <a:latin typeface="字由点字典黑 Bold" panose="00020600040101010101" charset="-122"/>
                <a:ea typeface="字由点字典黑 Bold" panose="00020600040101010101" charset="-122"/>
                <a:cs typeface="字由点字典黑 Bold" panose="00020600040101010101" charset="-122"/>
                <a:sym typeface="字由点字典黑 Bold" panose="00020600040101010101" charset="-122"/>
              </a:rPr>
              <a:t>Weirdly eerie vibe</a:t>
            </a:r>
            <a:endParaRPr lang="en-US" sz="4000">
              <a:solidFill>
                <a:srgbClr val="FF3131"/>
              </a:solidFill>
              <a:latin typeface="字由点字典黑 Bold" panose="00020600040101010101" charset="-122"/>
              <a:ea typeface="字由点字典黑 Bold" panose="00020600040101010101" charset="-122"/>
              <a:cs typeface="字由点字典黑 Bold" panose="00020600040101010101" charset="-122"/>
              <a:sym typeface="字由点字典黑 Bold" panose="000206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530" t="-9536" b="-9536"/>
            </a:stretch>
          </a:blipFill>
        </p:spPr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05.657874015748,&quot;left&quot;:81,&quot;top&quot;:309.71322834645673,&quot;width&quot;:1238.02062992126}"/>
</p:tagLst>
</file>

<file path=ppt/tags/tag10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1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2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3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4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5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6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7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8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19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2.xml><?xml version="1.0" encoding="utf-8"?>
<p:tagLst xmlns:p="http://schemas.openxmlformats.org/presentationml/2006/main">
  <p:tag name="KSO_WM_DIAGRAM_VIRTUALLY_FRAME" val="{&quot;height&quot;:305.657874015748,&quot;left&quot;:81,&quot;top&quot;:309.71322834645673,&quot;width&quot;:1238.02062992126}"/>
</p:tagLst>
</file>

<file path=ppt/tags/tag20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21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22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3.xml><?xml version="1.0" encoding="utf-8"?>
<p:tagLst xmlns:p="http://schemas.openxmlformats.org/presentationml/2006/main">
  <p:tag name="KSO_WM_DIAGRAM_VIRTUALLY_FRAME" val="{&quot;height&quot;:305.657874015748,&quot;left&quot;:81,&quot;top&quot;:309.71322834645673,&quot;width&quot;:1238.02062992126}"/>
</p:tagLst>
</file>

<file path=ppt/tags/tag4.xml><?xml version="1.0" encoding="utf-8"?>
<p:tagLst xmlns:p="http://schemas.openxmlformats.org/presentationml/2006/main">
  <p:tag name="KSO_WM_DIAGRAM_VIRTUALLY_FRAME" val="{&quot;height&quot;:305.657874015748,&quot;left&quot;:81,&quot;top&quot;:309.71322834645673,&quot;width&quot;:1238.02062992126}"/>
</p:tagLst>
</file>

<file path=ppt/tags/tag5.xml><?xml version="1.0" encoding="utf-8"?>
<p:tagLst xmlns:p="http://schemas.openxmlformats.org/presentationml/2006/main">
  <p:tag name="KSO_WM_DIAGRAM_VIRTUALLY_FRAME" val="{&quot;height&quot;:305.657874015748,&quot;left&quot;:81,&quot;top&quot;:309.71322834645673,&quot;width&quot;:1238.02062992126}"/>
</p:tagLst>
</file>

<file path=ppt/tags/tag6.xml><?xml version="1.0" encoding="utf-8"?>
<p:tagLst xmlns:p="http://schemas.openxmlformats.org/presentationml/2006/main">
  <p:tag name="KSO_WM_DIAGRAM_VIRTUALLY_FRAME" val="{&quot;height&quot;:305.657874015748,&quot;left&quot;:81,&quot;top&quot;:309.71322834645673,&quot;width&quot;:1238.02062992126}"/>
</p:tagLst>
</file>

<file path=ppt/tags/tag7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8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ags/tag9.xml><?xml version="1.0" encoding="utf-8"?>
<p:tagLst xmlns:p="http://schemas.openxmlformats.org/presentationml/2006/main">
  <p:tag name="KSO_WM_DIAGRAM_VIRTUALLY_FRAME" val="{&quot;height&quot;:450.7981889763778,&quot;left&quot;:121.25291338582676,&quot;top&quot;:255.964094488189,&quot;width&quot;:1197.701889763779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WPS 演示</Application>
  <PresentationFormat>On-screen Show (4:3)</PresentationFormat>
  <Paragraphs>74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字由点字典黑 Bold</vt:lpstr>
      <vt:lpstr>字由点字典黑</vt:lpstr>
      <vt:lpstr>黑体</vt:lpstr>
      <vt:lpstr>Calibri</vt:lpstr>
      <vt:lpstr>微软雅黑</vt:lpstr>
      <vt:lpstr>Arial Unicode MS</vt:lpstr>
      <vt:lpstr>汉仪雅酷黑简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复古美学之旅</dc:title>
  <dc:creator/>
  <cp:lastModifiedBy>暮狼</cp:lastModifiedBy>
  <cp:revision>6</cp:revision>
  <dcterms:created xsi:type="dcterms:W3CDTF">2006-08-16T00:00:00Z</dcterms:created>
  <dcterms:modified xsi:type="dcterms:W3CDTF">2025-10-22T15:48:37Z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DBF9F7A2B8554EBDBE3083686C621178_12</vt:lpwstr>
  </property>
  <property fmtid="{D5CDD505-2E9C-101B-9397-08002B2CF9AE}" pid="3" name="KSOProductBuildVer">
    <vt:lpwstr>2052-12.1.0.23122</vt:lpwstr>
  </property>
</Properties>
</file>