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15"/>
  </p:notesMasterIdLst>
  <p:sldIdLst>
    <p:sldId id="260" r:id="rId3"/>
    <p:sldId id="261" r:id="rId4"/>
    <p:sldId id="262" r:id="rId5"/>
    <p:sldId id="263" r:id="rId6"/>
    <p:sldId id="266" r:id="rId7"/>
    <p:sldId id="286" r:id="rId8"/>
    <p:sldId id="265" r:id="rId9"/>
    <p:sldId id="287" r:id="rId10"/>
    <p:sldId id="264" r:id="rId11"/>
    <p:sldId id="288" r:id="rId12"/>
    <p:sldId id="293" r:id="rId13"/>
    <p:sldId id="28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7">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ED8"/>
    <a:srgbClr val="FDEFC7"/>
    <a:srgbClr val="FFF9D2"/>
    <a:srgbClr val="812B00"/>
    <a:srgbClr val="7D4700"/>
    <a:srgbClr val="C20316"/>
    <a:srgbClr val="C7020C"/>
    <a:srgbClr val="E90000"/>
    <a:srgbClr val="9E211B"/>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8" autoAdjust="0"/>
    <p:restoredTop sz="94660"/>
  </p:normalViewPr>
  <p:slideViewPr>
    <p:cSldViewPr snapToGrid="0">
      <p:cViewPr varScale="1">
        <p:scale>
          <a:sx n="84" d="100"/>
          <a:sy n="84" d="100"/>
        </p:scale>
        <p:origin x="91" y="48"/>
      </p:cViewPr>
      <p:guideLst>
        <p:guide orient="horz" pos="2197"/>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2022/3/27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FDE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59号-创粗黑" panose="00000500000000000000"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1187624" y="6727887"/>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black"/>
                </a:solidFill>
                <a:effectLst/>
                <a:uLnTx/>
                <a:uFillTx/>
                <a:hlinkClick r:id="rId2"/>
              </a:rPr>
              <a:t>行业</a:t>
            </a: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2022/3/27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0"/>
            <a:ext cx="12192000" cy="5450784"/>
          </a:xfrm>
          <a:prstGeom prst="rect">
            <a:avLst/>
          </a:prstGeom>
        </p:spPr>
      </p:pic>
      <p:pic>
        <p:nvPicPr>
          <p:cNvPr id="3" name="图片 2"/>
          <p:cNvPicPr>
            <a:picLocks noChangeAspect="1"/>
          </p:cNvPicPr>
          <p:nvPr/>
        </p:nvPicPr>
        <p:blipFill>
          <a:blip r:embed="rId4" cstate="screen"/>
          <a:stretch>
            <a:fillRect/>
          </a:stretch>
        </p:blipFill>
        <p:spPr>
          <a:xfrm rot="5400000">
            <a:off x="-666442" y="4491914"/>
            <a:ext cx="1332884" cy="3399288"/>
          </a:xfrm>
          <a:prstGeom prst="rect">
            <a:avLst/>
          </a:prstGeom>
        </p:spPr>
      </p:pic>
      <p:grpSp>
        <p:nvGrpSpPr>
          <p:cNvPr id="5" name="组 4"/>
          <p:cNvGrpSpPr/>
          <p:nvPr/>
        </p:nvGrpSpPr>
        <p:grpSpPr>
          <a:xfrm>
            <a:off x="7706509" y="3485381"/>
            <a:ext cx="1082042" cy="426007"/>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grpSp>
        <p:nvGrpSpPr>
          <p:cNvPr id="19" name="组合 18"/>
          <p:cNvGrpSpPr/>
          <p:nvPr/>
        </p:nvGrpSpPr>
        <p:grpSpPr>
          <a:xfrm>
            <a:off x="1805940" y="2804795"/>
            <a:ext cx="4872355" cy="2084070"/>
            <a:chOff x="2844" y="4417"/>
            <a:chExt cx="7673" cy="3282"/>
          </a:xfrm>
        </p:grpSpPr>
        <p:sp>
          <p:nvSpPr>
            <p:cNvPr id="14" name="文本框 13"/>
            <p:cNvSpPr txBox="1"/>
            <p:nvPr/>
          </p:nvSpPr>
          <p:spPr>
            <a:xfrm>
              <a:off x="2844" y="4417"/>
              <a:ext cx="7673" cy="2082"/>
            </a:xfrm>
            <a:prstGeom prst="rect">
              <a:avLst/>
            </a:prstGeom>
            <a:noFill/>
          </p:spPr>
          <p:txBody>
            <a:bodyPr wrap="square" rtlCol="0">
              <a:spAutoFit/>
            </a:bodyPr>
            <a:lstStyle/>
            <a:p>
              <a:r>
                <a:rPr kumimoji="1" lang="en-US" altLang="zh-CN" sz="8000" b="1" i="1" spc="600" dirty="0">
                  <a:solidFill>
                    <a:schemeClr val="tx1">
                      <a:lumMod val="75000"/>
                      <a:lumOff val="25000"/>
                    </a:schemeClr>
                  </a:solidFill>
                  <a:latin typeface="Arial Rounded MT Bold" panose="020F0704030504030204" charset="0"/>
                  <a:cs typeface="Arial Rounded MT Bold" panose="020F0704030504030204" charset="0"/>
                  <a:sym typeface="+mn-lt"/>
                </a:rPr>
                <a:t>MilkTea</a:t>
              </a:r>
            </a:p>
          </p:txBody>
        </p:sp>
        <p:sp>
          <p:nvSpPr>
            <p:cNvPr id="15" name="文本框 14"/>
            <p:cNvSpPr txBox="1"/>
            <p:nvPr/>
          </p:nvSpPr>
          <p:spPr>
            <a:xfrm>
              <a:off x="7792" y="6828"/>
              <a:ext cx="2725" cy="871"/>
            </a:xfrm>
            <a:prstGeom prst="rect">
              <a:avLst/>
            </a:prstGeom>
            <a:noFill/>
          </p:spPr>
          <p:txBody>
            <a:bodyPr wrap="square" rtlCol="0">
              <a:spAutoFit/>
            </a:bodyPr>
            <a:lstStyle/>
            <a:p>
              <a:pPr>
                <a:lnSpc>
                  <a:spcPct val="150000"/>
                </a:lnSpc>
              </a:pPr>
              <a:r>
                <a:rPr kumimoji="1" lang="en-US" altLang="zh-CN" sz="2000" b="1" dirty="0">
                  <a:solidFill>
                    <a:schemeClr val="tx1">
                      <a:lumMod val="75000"/>
                      <a:lumOff val="25000"/>
                    </a:schemeClr>
                  </a:solidFill>
                  <a:cs typeface="+mn-ea"/>
                  <a:sym typeface="+mn-lt"/>
                </a:rPr>
                <a:t>By:Agnes</a:t>
              </a:r>
            </a:p>
          </p:txBody>
        </p:sp>
      </p:grpSp>
      <p:pic>
        <p:nvPicPr>
          <p:cNvPr id="16" name="图片 15"/>
          <p:cNvPicPr>
            <a:picLocks noChangeAspect="1"/>
          </p:cNvPicPr>
          <p:nvPr/>
        </p:nvPicPr>
        <p:blipFill>
          <a:blip r:embed="rId5" cstate="screen"/>
          <a:stretch>
            <a:fillRect/>
          </a:stretch>
        </p:blipFill>
        <p:spPr>
          <a:xfrm rot="5400000">
            <a:off x="-510071" y="3527445"/>
            <a:ext cx="2275140" cy="1204486"/>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975" y="0"/>
            <a:ext cx="6804025" cy="6858000"/>
          </a:xfrm>
          <a:prstGeom prst="rect">
            <a:avLst/>
          </a:prstGeom>
        </p:spPr>
      </p:pic>
      <p:pic>
        <p:nvPicPr>
          <p:cNvPr id="21" name="图片 20"/>
          <p:cNvPicPr>
            <a:picLocks noChangeAspect="1"/>
          </p:cNvPicPr>
          <p:nvPr/>
        </p:nvPicPr>
        <p:blipFill>
          <a:blip r:embed="rId7"/>
          <a:stretch>
            <a:fillRect/>
          </a:stretch>
        </p:blipFill>
        <p:spPr>
          <a:xfrm rot="20340000">
            <a:off x="603885" y="4490720"/>
            <a:ext cx="1266190" cy="21570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5400000">
            <a:off x="4638629" y="-1963392"/>
            <a:ext cx="12192000" cy="5450784"/>
          </a:xfrm>
          <a:prstGeom prst="rect">
            <a:avLst/>
          </a:prstGeom>
        </p:spPr>
      </p:pic>
      <p:pic>
        <p:nvPicPr>
          <p:cNvPr id="13" name="图片 12"/>
          <p:cNvPicPr>
            <a:picLocks noChangeAspect="1"/>
          </p:cNvPicPr>
          <p:nvPr/>
        </p:nvPicPr>
        <p:blipFill>
          <a:blip r:embed="rId3" cstate="screen"/>
          <a:stretch>
            <a:fillRect/>
          </a:stretch>
        </p:blipFill>
        <p:spPr>
          <a:xfrm rot="10800000">
            <a:off x="0" y="-1521844"/>
            <a:ext cx="1332884" cy="3399288"/>
          </a:xfrm>
          <a:prstGeom prst="rect">
            <a:avLst/>
          </a:prstGeom>
        </p:spPr>
      </p:pic>
      <p:grpSp>
        <p:nvGrpSpPr>
          <p:cNvPr id="23" name="组合 22"/>
          <p:cNvGrpSpPr/>
          <p:nvPr/>
        </p:nvGrpSpPr>
        <p:grpSpPr bwMode="auto">
          <a:xfrm>
            <a:off x="4725670" y="242253"/>
            <a:ext cx="2645729" cy="521970"/>
            <a:chOff x="0" y="242888"/>
            <a:chExt cx="2646419" cy="521634"/>
          </a:xfrm>
        </p:grpSpPr>
        <p:sp>
          <p:nvSpPr>
            <p:cNvPr id="24" name="矩形 23"/>
            <p:cNvSpPr/>
            <p:nvPr/>
          </p:nvSpPr>
          <p:spPr>
            <a:xfrm>
              <a:off x="0" y="242888"/>
              <a:ext cx="401743" cy="461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文本框 24"/>
            <p:cNvSpPr txBox="1"/>
            <p:nvPr/>
          </p:nvSpPr>
          <p:spPr>
            <a:xfrm>
              <a:off x="401743" y="242888"/>
              <a:ext cx="2244676"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Advantages</a:t>
              </a:r>
            </a:p>
          </p:txBody>
        </p:sp>
      </p:grpSp>
      <p:grpSp>
        <p:nvGrpSpPr>
          <p:cNvPr id="41" name="组合 40"/>
          <p:cNvGrpSpPr/>
          <p:nvPr/>
        </p:nvGrpSpPr>
        <p:grpSpPr>
          <a:xfrm>
            <a:off x="913130" y="1203325"/>
            <a:ext cx="4892675" cy="2339340"/>
            <a:chOff x="1438" y="1895"/>
            <a:chExt cx="7705" cy="3684"/>
          </a:xfrm>
        </p:grpSpPr>
        <p:pic>
          <p:nvPicPr>
            <p:cNvPr id="17" name="图片 16"/>
            <p:cNvPicPr>
              <a:picLocks noChangeAspect="1"/>
            </p:cNvPicPr>
            <p:nvPr/>
          </p:nvPicPr>
          <p:blipFill>
            <a:blip r:embed="rId4"/>
            <a:stretch>
              <a:fillRect/>
            </a:stretch>
          </p:blipFill>
          <p:spPr>
            <a:xfrm>
              <a:off x="1438" y="1895"/>
              <a:ext cx="4913" cy="3685"/>
            </a:xfrm>
            <a:prstGeom prst="ellipse">
              <a:avLst/>
            </a:prstGeom>
          </p:spPr>
        </p:pic>
        <p:sp>
          <p:nvSpPr>
            <p:cNvPr id="32" name="文本框 31"/>
            <p:cNvSpPr txBox="1"/>
            <p:nvPr/>
          </p:nvSpPr>
          <p:spPr>
            <a:xfrm>
              <a:off x="6351" y="2957"/>
              <a:ext cx="2792" cy="1307"/>
            </a:xfrm>
            <a:prstGeom prst="rect">
              <a:avLst/>
            </a:prstGeom>
            <a:noFill/>
          </p:spPr>
          <p:txBody>
            <a:bodyPr wrap="square" rtlCol="0">
              <a:spAutoFit/>
            </a:bodyPr>
            <a:lstStyle/>
            <a:p>
              <a:pPr algn="ctr"/>
              <a:r>
                <a:rPr lang="en-US" altLang="zh-CN" sz="2400">
                  <a:latin typeface="Hoefler Text Regular" charset="0"/>
                  <a:cs typeface="Hoefler Text Regular" charset="0"/>
                </a:rPr>
                <a:t>S</a:t>
              </a:r>
              <a:r>
                <a:rPr lang="zh-CN" altLang="en-US" sz="2400">
                  <a:latin typeface="Hoefler Text Regular" charset="0"/>
                  <a:cs typeface="Hoefler Text Regular" charset="0"/>
                </a:rPr>
                <a:t>upplement sugar</a:t>
              </a:r>
            </a:p>
          </p:txBody>
        </p:sp>
      </p:grpSp>
      <p:grpSp>
        <p:nvGrpSpPr>
          <p:cNvPr id="42" name="组合 41"/>
          <p:cNvGrpSpPr/>
          <p:nvPr/>
        </p:nvGrpSpPr>
        <p:grpSpPr>
          <a:xfrm>
            <a:off x="913130" y="3932555"/>
            <a:ext cx="4472305" cy="2339340"/>
            <a:chOff x="1438" y="6193"/>
            <a:chExt cx="7043" cy="3684"/>
          </a:xfrm>
        </p:grpSpPr>
        <p:pic>
          <p:nvPicPr>
            <p:cNvPr id="18" name="图片 17"/>
            <p:cNvPicPr>
              <a:picLocks noChangeAspect="1"/>
            </p:cNvPicPr>
            <p:nvPr/>
          </p:nvPicPr>
          <p:blipFill>
            <a:blip r:embed="rId5"/>
            <a:srcRect b="6559"/>
            <a:stretch>
              <a:fillRect/>
            </a:stretch>
          </p:blipFill>
          <p:spPr>
            <a:xfrm>
              <a:off x="1438" y="6193"/>
              <a:ext cx="4913" cy="3685"/>
            </a:xfrm>
            <a:prstGeom prst="ellipse">
              <a:avLst/>
            </a:prstGeom>
          </p:spPr>
        </p:pic>
        <p:sp>
          <p:nvSpPr>
            <p:cNvPr id="33" name="文本框 32"/>
            <p:cNvSpPr txBox="1"/>
            <p:nvPr/>
          </p:nvSpPr>
          <p:spPr>
            <a:xfrm>
              <a:off x="6351" y="7092"/>
              <a:ext cx="2131" cy="1888"/>
            </a:xfrm>
            <a:prstGeom prst="rect">
              <a:avLst/>
            </a:prstGeom>
            <a:noFill/>
          </p:spPr>
          <p:txBody>
            <a:bodyPr wrap="none" rtlCol="0">
              <a:spAutoFit/>
            </a:bodyPr>
            <a:lstStyle/>
            <a:p>
              <a:pPr algn="ctr"/>
              <a:r>
                <a:rPr lang="en-US" altLang="zh-CN" sz="2400">
                  <a:latin typeface="Hoefler Text Regular" charset="0"/>
                  <a:cs typeface="Hoefler Text Regular" charset="0"/>
                </a:rPr>
                <a:t>Increase </a:t>
              </a:r>
            </a:p>
            <a:p>
              <a:pPr algn="ctr"/>
              <a:r>
                <a:rPr lang="en-US" altLang="zh-CN" sz="2400">
                  <a:latin typeface="Hoefler Text Regular" charset="0"/>
                  <a:cs typeface="Hoefler Text Regular" charset="0"/>
                </a:rPr>
                <a:t>body </a:t>
              </a:r>
            </a:p>
            <a:p>
              <a:pPr algn="ctr"/>
              <a:r>
                <a:rPr lang="en-US" altLang="zh-CN" sz="2400">
                  <a:latin typeface="Hoefler Text Regular" charset="0"/>
                  <a:cs typeface="Hoefler Text Regular" charset="0"/>
                </a:rPr>
                <a:t>energy</a:t>
              </a:r>
              <a:endParaRPr lang="zh-CN" altLang="en-US"/>
            </a:p>
          </p:txBody>
        </p:sp>
      </p:grpSp>
      <p:grpSp>
        <p:nvGrpSpPr>
          <p:cNvPr id="43" name="组合 42"/>
          <p:cNvGrpSpPr/>
          <p:nvPr/>
        </p:nvGrpSpPr>
        <p:grpSpPr>
          <a:xfrm>
            <a:off x="6555105" y="1203325"/>
            <a:ext cx="4417695" cy="2339340"/>
            <a:chOff x="10323" y="1895"/>
            <a:chExt cx="6957" cy="3684"/>
          </a:xfrm>
        </p:grpSpPr>
        <p:pic>
          <p:nvPicPr>
            <p:cNvPr id="20" name="图片 19"/>
            <p:cNvPicPr>
              <a:picLocks noChangeAspect="1"/>
            </p:cNvPicPr>
            <p:nvPr/>
          </p:nvPicPr>
          <p:blipFill>
            <a:blip r:embed="rId6"/>
            <a:srcRect l="3546" r="3998"/>
            <a:stretch>
              <a:fillRect/>
            </a:stretch>
          </p:blipFill>
          <p:spPr>
            <a:xfrm>
              <a:off x="12368" y="1895"/>
              <a:ext cx="4913" cy="3685"/>
            </a:xfrm>
            <a:prstGeom prst="ellipse">
              <a:avLst/>
            </a:prstGeom>
          </p:spPr>
        </p:pic>
        <p:pic>
          <p:nvPicPr>
            <p:cNvPr id="31" name="图片 30"/>
            <p:cNvPicPr/>
            <p:nvPr/>
          </p:nvPicPr>
          <p:blipFill>
            <a:blip r:embed="rId7"/>
            <a:stretch>
              <a:fillRect/>
            </a:stretch>
          </p:blipFill>
          <p:spPr>
            <a:xfrm>
              <a:off x="12748" y="2499"/>
              <a:ext cx="4152" cy="2477"/>
            </a:xfrm>
            <a:prstGeom prst="rect">
              <a:avLst/>
            </a:prstGeom>
          </p:spPr>
        </p:pic>
        <p:sp>
          <p:nvSpPr>
            <p:cNvPr id="34" name="文本框 33"/>
            <p:cNvSpPr txBox="1"/>
            <p:nvPr/>
          </p:nvSpPr>
          <p:spPr>
            <a:xfrm>
              <a:off x="10323" y="2957"/>
              <a:ext cx="2043" cy="1307"/>
            </a:xfrm>
            <a:prstGeom prst="rect">
              <a:avLst/>
            </a:prstGeom>
            <a:noFill/>
          </p:spPr>
          <p:txBody>
            <a:bodyPr wrap="none" rtlCol="0">
              <a:spAutoFit/>
            </a:bodyPr>
            <a:lstStyle/>
            <a:p>
              <a:pPr algn="l"/>
              <a:r>
                <a:rPr lang="en-US" altLang="zh-CN" sz="2400">
                  <a:latin typeface="Hoefler Text Regular" charset="0"/>
                  <a:cs typeface="Hoefler Text Regular" charset="0"/>
                </a:rPr>
                <a:t>Mitigate</a:t>
              </a:r>
            </a:p>
            <a:p>
              <a:pPr algn="l"/>
              <a:r>
                <a:rPr lang="en-US" altLang="zh-CN" sz="2400">
                  <a:latin typeface="Hoefler Text Regular" charset="0"/>
                  <a:cs typeface="Hoefler Text Regular" charset="0"/>
                </a:rPr>
                <a:t> fatigue</a:t>
              </a:r>
              <a:endParaRPr lang="zh-CN" altLang="en-US"/>
            </a:p>
          </p:txBody>
        </p:sp>
      </p:grpSp>
      <p:grpSp>
        <p:nvGrpSpPr>
          <p:cNvPr id="44" name="组合 43"/>
          <p:cNvGrpSpPr/>
          <p:nvPr/>
        </p:nvGrpSpPr>
        <p:grpSpPr>
          <a:xfrm>
            <a:off x="6420485" y="3932555"/>
            <a:ext cx="4552315" cy="2339340"/>
            <a:chOff x="10111" y="6193"/>
            <a:chExt cx="7169" cy="3684"/>
          </a:xfrm>
        </p:grpSpPr>
        <p:pic>
          <p:nvPicPr>
            <p:cNvPr id="22" name="图片 21"/>
            <p:cNvPicPr>
              <a:picLocks noChangeAspect="1"/>
            </p:cNvPicPr>
            <p:nvPr/>
          </p:nvPicPr>
          <p:blipFill>
            <a:blip r:embed="rId8"/>
            <a:srcRect r="12372" b="4202"/>
            <a:stretch>
              <a:fillRect/>
            </a:stretch>
          </p:blipFill>
          <p:spPr>
            <a:xfrm>
              <a:off x="12368" y="6193"/>
              <a:ext cx="4913" cy="3685"/>
            </a:xfrm>
            <a:prstGeom prst="ellipse">
              <a:avLst/>
            </a:prstGeom>
          </p:spPr>
        </p:pic>
        <p:sp>
          <p:nvSpPr>
            <p:cNvPr id="36" name="文本框 35"/>
            <p:cNvSpPr txBox="1"/>
            <p:nvPr/>
          </p:nvSpPr>
          <p:spPr>
            <a:xfrm>
              <a:off x="10111" y="7092"/>
              <a:ext cx="2255" cy="1888"/>
            </a:xfrm>
            <a:prstGeom prst="rect">
              <a:avLst/>
            </a:prstGeom>
            <a:noFill/>
          </p:spPr>
          <p:txBody>
            <a:bodyPr wrap="none" rtlCol="0">
              <a:spAutoFit/>
            </a:bodyPr>
            <a:lstStyle/>
            <a:p>
              <a:pPr algn="ctr"/>
              <a:r>
                <a:rPr lang="en-US" altLang="zh-CN" sz="2400">
                  <a:latin typeface="Hoefler Text Regular" charset="0"/>
                  <a:cs typeface="Hoefler Text Regular" charset="0"/>
                </a:rPr>
                <a:t>Improve </a:t>
              </a:r>
            </a:p>
            <a:p>
              <a:pPr algn="ctr"/>
              <a:r>
                <a:rPr lang="en-US" altLang="zh-CN" sz="2400">
                  <a:latin typeface="Hoefler Text Regular" charset="0"/>
                  <a:cs typeface="Hoefler Text Regular" charset="0"/>
                </a:rPr>
                <a:t>working </a:t>
              </a:r>
            </a:p>
            <a:p>
              <a:pPr algn="ctr"/>
              <a:r>
                <a:rPr lang="en-US" altLang="zh-CN" sz="2400">
                  <a:latin typeface="Hoefler Text Regular" charset="0"/>
                  <a:cs typeface="Hoefler Text Regular" charset="0"/>
                </a:rPr>
                <a:t>efficiency</a:t>
              </a: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5400000">
            <a:off x="4664664" y="-1963392"/>
            <a:ext cx="12192000" cy="5450784"/>
          </a:xfrm>
          <a:prstGeom prst="rect">
            <a:avLst/>
          </a:prstGeom>
        </p:spPr>
      </p:pic>
      <p:pic>
        <p:nvPicPr>
          <p:cNvPr id="13" name="图片 12"/>
          <p:cNvPicPr>
            <a:picLocks noChangeAspect="1"/>
          </p:cNvPicPr>
          <p:nvPr/>
        </p:nvPicPr>
        <p:blipFill>
          <a:blip r:embed="rId3" cstate="screen"/>
          <a:stretch>
            <a:fillRect/>
          </a:stretch>
        </p:blipFill>
        <p:spPr>
          <a:xfrm rot="10800000">
            <a:off x="0" y="-1521844"/>
            <a:ext cx="1332884" cy="3399288"/>
          </a:xfrm>
          <a:prstGeom prst="rect">
            <a:avLst/>
          </a:prstGeom>
        </p:spPr>
      </p:pic>
      <p:grpSp>
        <p:nvGrpSpPr>
          <p:cNvPr id="23" name="组合 22"/>
          <p:cNvGrpSpPr/>
          <p:nvPr/>
        </p:nvGrpSpPr>
        <p:grpSpPr bwMode="auto">
          <a:xfrm>
            <a:off x="4725670" y="242253"/>
            <a:ext cx="3154363" cy="521970"/>
            <a:chOff x="0" y="242888"/>
            <a:chExt cx="3155186" cy="521634"/>
          </a:xfrm>
        </p:grpSpPr>
        <p:sp>
          <p:nvSpPr>
            <p:cNvPr id="24" name="矩形 23"/>
            <p:cNvSpPr/>
            <p:nvPr/>
          </p:nvSpPr>
          <p:spPr>
            <a:xfrm>
              <a:off x="0" y="242888"/>
              <a:ext cx="401743" cy="461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文本框 24"/>
            <p:cNvSpPr txBox="1"/>
            <p:nvPr/>
          </p:nvSpPr>
          <p:spPr>
            <a:xfrm>
              <a:off x="401743" y="242888"/>
              <a:ext cx="2753443"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Disadvantages</a:t>
              </a:r>
            </a:p>
          </p:txBody>
        </p:sp>
      </p:grpSp>
      <p:grpSp>
        <p:nvGrpSpPr>
          <p:cNvPr id="46" name="组合 45"/>
          <p:cNvGrpSpPr/>
          <p:nvPr/>
        </p:nvGrpSpPr>
        <p:grpSpPr>
          <a:xfrm>
            <a:off x="673735" y="1187450"/>
            <a:ext cx="2030730" cy="2317750"/>
            <a:chOff x="1061" y="1870"/>
            <a:chExt cx="3198" cy="3650"/>
          </a:xfrm>
        </p:grpSpPr>
        <p:pic>
          <p:nvPicPr>
            <p:cNvPr id="4" name="图片 3"/>
            <p:cNvPicPr>
              <a:picLocks noChangeAspect="1"/>
            </p:cNvPicPr>
            <p:nvPr/>
          </p:nvPicPr>
          <p:blipFill>
            <a:blip r:embed="rId4"/>
            <a:stretch>
              <a:fillRect/>
            </a:stretch>
          </p:blipFill>
          <p:spPr>
            <a:xfrm>
              <a:off x="1061" y="1870"/>
              <a:ext cx="3198" cy="2926"/>
            </a:xfrm>
            <a:prstGeom prst="rect">
              <a:avLst/>
            </a:prstGeom>
          </p:spPr>
        </p:pic>
        <p:sp>
          <p:nvSpPr>
            <p:cNvPr id="45" name="文本框 44"/>
            <p:cNvSpPr txBox="1"/>
            <p:nvPr/>
          </p:nvSpPr>
          <p:spPr>
            <a:xfrm>
              <a:off x="1381" y="4796"/>
              <a:ext cx="2557" cy="725"/>
            </a:xfrm>
            <a:prstGeom prst="rect">
              <a:avLst/>
            </a:prstGeom>
            <a:noFill/>
          </p:spPr>
          <p:txBody>
            <a:bodyPr wrap="none" rtlCol="0">
              <a:spAutoFit/>
            </a:bodyPr>
            <a:lstStyle/>
            <a:p>
              <a:pPr algn="l"/>
              <a:r>
                <a:rPr lang="en-US" altLang="zh-CN" sz="2400">
                  <a:latin typeface="Hoefler Text Regular" charset="0"/>
                  <a:cs typeface="Hoefler Text Regular" charset="0"/>
                </a:rPr>
                <a:t>Getting fat</a:t>
              </a:r>
              <a:endParaRPr lang="zh-CN" altLang="en-US"/>
            </a:p>
          </p:txBody>
        </p:sp>
      </p:grpSp>
      <p:grpSp>
        <p:nvGrpSpPr>
          <p:cNvPr id="58" name="组合 57"/>
          <p:cNvGrpSpPr/>
          <p:nvPr/>
        </p:nvGrpSpPr>
        <p:grpSpPr>
          <a:xfrm>
            <a:off x="3124835" y="988695"/>
            <a:ext cx="2794000" cy="2526665"/>
            <a:chOff x="4921" y="1557"/>
            <a:chExt cx="4400" cy="3979"/>
          </a:xfrm>
        </p:grpSpPr>
        <p:pic>
          <p:nvPicPr>
            <p:cNvPr id="12" name="图片 11" descr="ShareImage 3"/>
            <p:cNvPicPr>
              <a:picLocks noChangeAspect="1"/>
            </p:cNvPicPr>
            <p:nvPr/>
          </p:nvPicPr>
          <p:blipFill>
            <a:blip r:embed="rId5"/>
            <a:stretch>
              <a:fillRect/>
            </a:stretch>
          </p:blipFill>
          <p:spPr>
            <a:xfrm>
              <a:off x="5028" y="1557"/>
              <a:ext cx="4187" cy="3446"/>
            </a:xfrm>
            <a:prstGeom prst="roundRect">
              <a:avLst/>
            </a:prstGeom>
          </p:spPr>
        </p:pic>
        <p:sp>
          <p:nvSpPr>
            <p:cNvPr id="47" name="文本框 46"/>
            <p:cNvSpPr txBox="1"/>
            <p:nvPr/>
          </p:nvSpPr>
          <p:spPr>
            <a:xfrm>
              <a:off x="4921" y="4812"/>
              <a:ext cx="4400" cy="725"/>
            </a:xfrm>
            <a:prstGeom prst="rect">
              <a:avLst/>
            </a:prstGeom>
            <a:noFill/>
          </p:spPr>
          <p:txBody>
            <a:bodyPr wrap="none" rtlCol="0">
              <a:spAutoFit/>
            </a:bodyPr>
            <a:lstStyle/>
            <a:p>
              <a:pPr algn="l"/>
              <a:r>
                <a:rPr lang="en-US" altLang="zh-CN" sz="2400">
                  <a:latin typeface="Hoefler Text Regular" charset="0"/>
                  <a:cs typeface="Hoefler Text Regular" charset="0"/>
                </a:rPr>
                <a:t>Increasing cholesterol</a:t>
              </a:r>
              <a:endParaRPr lang="zh-CN" altLang="en-US"/>
            </a:p>
          </p:txBody>
        </p:sp>
      </p:grpSp>
      <p:grpSp>
        <p:nvGrpSpPr>
          <p:cNvPr id="60" name="组合 59"/>
          <p:cNvGrpSpPr/>
          <p:nvPr/>
        </p:nvGrpSpPr>
        <p:grpSpPr>
          <a:xfrm>
            <a:off x="9072245" y="4197350"/>
            <a:ext cx="3119120" cy="2298700"/>
            <a:chOff x="14543" y="6610"/>
            <a:chExt cx="4912" cy="3620"/>
          </a:xfrm>
        </p:grpSpPr>
        <p:grpSp>
          <p:nvGrpSpPr>
            <p:cNvPr id="40" name="组合 39"/>
            <p:cNvGrpSpPr/>
            <p:nvPr/>
          </p:nvGrpSpPr>
          <p:grpSpPr>
            <a:xfrm>
              <a:off x="14543" y="6610"/>
              <a:ext cx="4913" cy="2120"/>
              <a:chOff x="14660" y="6081"/>
              <a:chExt cx="4913" cy="2120"/>
            </a:xfrm>
          </p:grpSpPr>
          <p:pic>
            <p:nvPicPr>
              <p:cNvPr id="26" name="图片 25"/>
              <p:cNvPicPr>
                <a:picLocks noChangeAspect="1"/>
              </p:cNvPicPr>
              <p:nvPr/>
            </p:nvPicPr>
            <p:blipFill>
              <a:blip r:embed="rId6"/>
              <a:stretch>
                <a:fillRect/>
              </a:stretch>
            </p:blipFill>
            <p:spPr>
              <a:xfrm rot="420000">
                <a:off x="16263" y="6081"/>
                <a:ext cx="3311" cy="2120"/>
              </a:xfrm>
              <a:prstGeom prst="rect">
                <a:avLst/>
              </a:prstGeom>
            </p:spPr>
          </p:pic>
          <p:pic>
            <p:nvPicPr>
              <p:cNvPr id="27" name="图片 26"/>
              <p:cNvPicPr>
                <a:picLocks noChangeAspect="1"/>
              </p:cNvPicPr>
              <p:nvPr/>
            </p:nvPicPr>
            <p:blipFill>
              <a:blip r:embed="rId7"/>
              <a:srcRect l="54750"/>
              <a:stretch>
                <a:fillRect/>
              </a:stretch>
            </p:blipFill>
            <p:spPr>
              <a:xfrm rot="20940000">
                <a:off x="14660" y="6261"/>
                <a:ext cx="1853" cy="1759"/>
              </a:xfrm>
              <a:prstGeom prst="rect">
                <a:avLst/>
              </a:prstGeom>
            </p:spPr>
          </p:pic>
        </p:grpSp>
        <p:sp>
          <p:nvSpPr>
            <p:cNvPr id="49" name="文本框 48"/>
            <p:cNvSpPr txBox="1"/>
            <p:nvPr/>
          </p:nvSpPr>
          <p:spPr>
            <a:xfrm>
              <a:off x="14692" y="8924"/>
              <a:ext cx="4508" cy="1307"/>
            </a:xfrm>
            <a:prstGeom prst="rect">
              <a:avLst/>
            </a:prstGeom>
            <a:noFill/>
          </p:spPr>
          <p:txBody>
            <a:bodyPr wrap="square" rtlCol="0">
              <a:spAutoFit/>
            </a:bodyPr>
            <a:lstStyle/>
            <a:p>
              <a:pPr algn="ctr"/>
              <a:r>
                <a:rPr lang="en-US" altLang="zh-CN" sz="2400">
                  <a:solidFill>
                    <a:schemeClr val="bg2"/>
                  </a:solidFill>
                  <a:latin typeface="Hoefler Text Regular" charset="0"/>
                  <a:cs typeface="Hoefler Text Regular" charset="0"/>
                </a:rPr>
                <a:t>Doing harm </a:t>
              </a:r>
              <a:r>
                <a:rPr lang="zh-CN" altLang="en-US">
                  <a:solidFill>
                    <a:schemeClr val="bg2"/>
                  </a:solidFill>
                </a:rPr>
                <a:t>to </a:t>
              </a:r>
              <a:r>
                <a:rPr lang="en-US" altLang="zh-CN" sz="2400">
                  <a:solidFill>
                    <a:schemeClr val="bg2"/>
                  </a:solidFill>
                  <a:latin typeface="Hoefler Text Regular" charset="0"/>
                  <a:cs typeface="Hoefler Text Regular" charset="0"/>
                </a:rPr>
                <a:t>liver and kidney</a:t>
              </a:r>
            </a:p>
          </p:txBody>
        </p:sp>
      </p:grpSp>
      <p:grpSp>
        <p:nvGrpSpPr>
          <p:cNvPr id="61" name="组合 60"/>
          <p:cNvGrpSpPr/>
          <p:nvPr/>
        </p:nvGrpSpPr>
        <p:grpSpPr>
          <a:xfrm>
            <a:off x="6251575" y="4022725"/>
            <a:ext cx="2621280" cy="2197735"/>
            <a:chOff x="10380" y="6555"/>
            <a:chExt cx="4128" cy="3461"/>
          </a:xfrm>
        </p:grpSpPr>
        <p:pic>
          <p:nvPicPr>
            <p:cNvPr id="15" name="图片 14"/>
            <p:cNvPicPr>
              <a:picLocks noChangeAspect="1"/>
            </p:cNvPicPr>
            <p:nvPr/>
          </p:nvPicPr>
          <p:blipFill>
            <a:blip r:embed="rId8"/>
            <a:stretch>
              <a:fillRect/>
            </a:stretch>
          </p:blipFill>
          <p:spPr>
            <a:xfrm>
              <a:off x="10818" y="6555"/>
              <a:ext cx="2816" cy="2155"/>
            </a:xfrm>
            <a:prstGeom prst="rect">
              <a:avLst/>
            </a:prstGeom>
          </p:spPr>
        </p:pic>
        <p:sp>
          <p:nvSpPr>
            <p:cNvPr id="50" name="文本框 49"/>
            <p:cNvSpPr txBox="1"/>
            <p:nvPr/>
          </p:nvSpPr>
          <p:spPr>
            <a:xfrm>
              <a:off x="10380" y="8710"/>
              <a:ext cx="4129" cy="1307"/>
            </a:xfrm>
            <a:prstGeom prst="rect">
              <a:avLst/>
            </a:prstGeom>
            <a:noFill/>
          </p:spPr>
          <p:txBody>
            <a:bodyPr wrap="none" rtlCol="0">
              <a:spAutoFit/>
            </a:bodyPr>
            <a:lstStyle/>
            <a:p>
              <a:pPr algn="ctr"/>
              <a:r>
                <a:rPr lang="en-US" altLang="zh-CN" sz="2400">
                  <a:latin typeface="Hoefler Text Regular" charset="0"/>
                  <a:cs typeface="Hoefler Text Regular" charset="0"/>
                </a:rPr>
                <a:t>Increasing risks of </a:t>
              </a:r>
              <a:endParaRPr lang="zh-CN" altLang="en-US"/>
            </a:p>
            <a:p>
              <a:pPr algn="ctr"/>
              <a:r>
                <a:rPr lang="en-US" altLang="zh-CN" sz="2400">
                  <a:latin typeface="Hoefler Text Regular" charset="0"/>
                  <a:cs typeface="Hoefler Text Regular" charset="0"/>
                </a:rPr>
                <a:t>angiocardiopathy</a:t>
              </a:r>
              <a:endParaRPr lang="zh-CN" altLang="en-US"/>
            </a:p>
          </p:txBody>
        </p:sp>
      </p:grpSp>
      <p:grpSp>
        <p:nvGrpSpPr>
          <p:cNvPr id="62" name="组合 61"/>
          <p:cNvGrpSpPr/>
          <p:nvPr/>
        </p:nvGrpSpPr>
        <p:grpSpPr>
          <a:xfrm>
            <a:off x="2644140" y="3917315"/>
            <a:ext cx="3675380" cy="2442845"/>
            <a:chOff x="4796" y="6169"/>
            <a:chExt cx="5788" cy="3847"/>
          </a:xfrm>
        </p:grpSpPr>
        <p:pic>
          <p:nvPicPr>
            <p:cNvPr id="28" name="图片 27"/>
            <p:cNvPicPr>
              <a:picLocks noChangeAspect="1"/>
            </p:cNvPicPr>
            <p:nvPr/>
          </p:nvPicPr>
          <p:blipFill>
            <a:blip r:embed="rId9"/>
            <a:stretch>
              <a:fillRect/>
            </a:stretch>
          </p:blipFill>
          <p:spPr>
            <a:xfrm>
              <a:off x="5958" y="6169"/>
              <a:ext cx="3592" cy="2414"/>
            </a:xfrm>
            <a:prstGeom prst="rect">
              <a:avLst/>
            </a:prstGeom>
          </p:spPr>
        </p:pic>
        <p:sp>
          <p:nvSpPr>
            <p:cNvPr id="55" name="文本框 54"/>
            <p:cNvSpPr txBox="1"/>
            <p:nvPr/>
          </p:nvSpPr>
          <p:spPr>
            <a:xfrm>
              <a:off x="4796" y="8710"/>
              <a:ext cx="5789" cy="1307"/>
            </a:xfrm>
            <a:prstGeom prst="rect">
              <a:avLst/>
            </a:prstGeom>
            <a:noFill/>
          </p:spPr>
          <p:txBody>
            <a:bodyPr wrap="square" rtlCol="0">
              <a:spAutoFit/>
            </a:bodyPr>
            <a:lstStyle/>
            <a:p>
              <a:pPr algn="ctr"/>
              <a:r>
                <a:rPr lang="en-US" altLang="zh-CN" sz="2400">
                  <a:latin typeface="Hoefler Text Regular" charset="0"/>
                  <a:cs typeface="Hoefler Text Regular" charset="0"/>
                </a:rPr>
                <a:t>Damaging normal gastrointestinal function</a:t>
              </a:r>
              <a:endParaRPr lang="zh-CN" altLang="en-US"/>
            </a:p>
          </p:txBody>
        </p:sp>
      </p:grpSp>
      <p:grpSp>
        <p:nvGrpSpPr>
          <p:cNvPr id="63" name="组合 62"/>
          <p:cNvGrpSpPr/>
          <p:nvPr/>
        </p:nvGrpSpPr>
        <p:grpSpPr>
          <a:xfrm>
            <a:off x="541655" y="3917315"/>
            <a:ext cx="2294890" cy="2209165"/>
            <a:chOff x="1182" y="6169"/>
            <a:chExt cx="3614" cy="3479"/>
          </a:xfrm>
        </p:grpSpPr>
        <p:pic>
          <p:nvPicPr>
            <p:cNvPr id="35" name="图片 34"/>
            <p:cNvPicPr>
              <a:picLocks noChangeAspect="1"/>
            </p:cNvPicPr>
            <p:nvPr/>
          </p:nvPicPr>
          <p:blipFill>
            <a:blip r:embed="rId10"/>
            <a:srcRect l="8591" t="7212" r="36296" b="35533"/>
            <a:stretch>
              <a:fillRect/>
            </a:stretch>
          </p:blipFill>
          <p:spPr>
            <a:xfrm>
              <a:off x="1182" y="6169"/>
              <a:ext cx="3614" cy="2321"/>
            </a:xfrm>
            <a:prstGeom prst="rect">
              <a:avLst/>
            </a:prstGeom>
          </p:spPr>
        </p:pic>
        <p:sp>
          <p:nvSpPr>
            <p:cNvPr id="56" name="文本框 55"/>
            <p:cNvSpPr txBox="1"/>
            <p:nvPr/>
          </p:nvSpPr>
          <p:spPr>
            <a:xfrm>
              <a:off x="1294" y="8924"/>
              <a:ext cx="3477" cy="725"/>
            </a:xfrm>
            <a:prstGeom prst="rect">
              <a:avLst/>
            </a:prstGeom>
            <a:noFill/>
          </p:spPr>
          <p:txBody>
            <a:bodyPr wrap="none" rtlCol="0">
              <a:spAutoFit/>
            </a:bodyPr>
            <a:lstStyle/>
            <a:p>
              <a:pPr algn="l"/>
              <a:r>
                <a:rPr lang="en-US" altLang="zh-CN" sz="2400">
                  <a:latin typeface="Hoefler Text Regular" charset="0"/>
                  <a:cs typeface="Hoefler Text Regular" charset="0"/>
                </a:rPr>
                <a:t>Causing cancer </a:t>
              </a:r>
              <a:endParaRPr lang="zh-CN" altLang="en-US"/>
            </a:p>
          </p:txBody>
        </p:sp>
      </p:grpSp>
      <p:sp>
        <p:nvSpPr>
          <p:cNvPr id="64" name="右箭头 63"/>
          <p:cNvSpPr/>
          <p:nvPr/>
        </p:nvSpPr>
        <p:spPr>
          <a:xfrm>
            <a:off x="6013450" y="1877695"/>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67" name="组合 66"/>
          <p:cNvGrpSpPr/>
          <p:nvPr/>
        </p:nvGrpSpPr>
        <p:grpSpPr>
          <a:xfrm>
            <a:off x="6407150" y="945515"/>
            <a:ext cx="5139690" cy="2569210"/>
            <a:chOff x="10090" y="1489"/>
            <a:chExt cx="8094" cy="4046"/>
          </a:xfrm>
        </p:grpSpPr>
        <p:grpSp>
          <p:nvGrpSpPr>
            <p:cNvPr id="59" name="组合 58"/>
            <p:cNvGrpSpPr/>
            <p:nvPr/>
          </p:nvGrpSpPr>
          <p:grpSpPr>
            <a:xfrm>
              <a:off x="10090" y="1489"/>
              <a:ext cx="8095" cy="4047"/>
              <a:chOff x="10090" y="1489"/>
              <a:chExt cx="8095" cy="4047"/>
            </a:xfrm>
          </p:grpSpPr>
          <p:pic>
            <p:nvPicPr>
              <p:cNvPr id="3" name="图片 2"/>
              <p:cNvPicPr>
                <a:picLocks noChangeAspect="1"/>
              </p:cNvPicPr>
              <p:nvPr/>
            </p:nvPicPr>
            <p:blipFill>
              <a:blip r:embed="rId11"/>
              <a:stretch>
                <a:fillRect/>
              </a:stretch>
            </p:blipFill>
            <p:spPr>
              <a:xfrm>
                <a:off x="14509" y="1764"/>
                <a:ext cx="3481" cy="3032"/>
              </a:xfrm>
              <a:prstGeom prst="rect">
                <a:avLst/>
              </a:prstGeom>
            </p:spPr>
          </p:pic>
          <p:pic>
            <p:nvPicPr>
              <p:cNvPr id="14" name="图片 13"/>
              <p:cNvPicPr>
                <a:picLocks noChangeAspect="1"/>
              </p:cNvPicPr>
              <p:nvPr/>
            </p:nvPicPr>
            <p:blipFill>
              <a:blip r:embed="rId12"/>
              <a:stretch>
                <a:fillRect/>
              </a:stretch>
            </p:blipFill>
            <p:spPr>
              <a:xfrm>
                <a:off x="10090" y="1489"/>
                <a:ext cx="3544" cy="3307"/>
              </a:xfrm>
              <a:prstGeom prst="rect">
                <a:avLst/>
              </a:prstGeom>
            </p:spPr>
          </p:pic>
          <p:sp>
            <p:nvSpPr>
              <p:cNvPr id="48" name="文本框 47"/>
              <p:cNvSpPr txBox="1"/>
              <p:nvPr/>
            </p:nvSpPr>
            <p:spPr>
              <a:xfrm>
                <a:off x="10479" y="4812"/>
                <a:ext cx="7706" cy="725"/>
              </a:xfrm>
              <a:prstGeom prst="rect">
                <a:avLst/>
              </a:prstGeom>
              <a:noFill/>
            </p:spPr>
            <p:txBody>
              <a:bodyPr wrap="square" rtlCol="0">
                <a:spAutoFit/>
              </a:bodyPr>
              <a:lstStyle/>
              <a:p>
                <a:pPr algn="l"/>
                <a:r>
                  <a:rPr lang="en-US" altLang="zh-CN" sz="2400">
                    <a:latin typeface="Hoefler Text Regular" charset="0"/>
                    <a:cs typeface="Hoefler Text Regular" charset="0"/>
                  </a:rPr>
                  <a:t> Hyperlipidemia and Hyperglycemia</a:t>
                </a:r>
                <a:endParaRPr lang="zh-CN" altLang="en-US"/>
              </a:p>
            </p:txBody>
          </p:sp>
        </p:grpSp>
        <p:sp>
          <p:nvSpPr>
            <p:cNvPr id="66" name="加号 65"/>
            <p:cNvSpPr/>
            <p:nvPr/>
          </p:nvSpPr>
          <p:spPr>
            <a:xfrm>
              <a:off x="13664" y="2739"/>
              <a:ext cx="1028" cy="981"/>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sp>
        <p:nvSpPr>
          <p:cNvPr id="68" name="右箭头 67"/>
          <p:cNvSpPr/>
          <p:nvPr/>
        </p:nvSpPr>
        <p:spPr>
          <a:xfrm rot="5400000" flipV="1">
            <a:off x="10052050" y="3645535"/>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9" name="右箭头 68"/>
          <p:cNvSpPr/>
          <p:nvPr/>
        </p:nvSpPr>
        <p:spPr>
          <a:xfrm rot="10800000" flipV="1">
            <a:off x="8430895" y="4460240"/>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0" name="右箭头 69"/>
          <p:cNvSpPr/>
          <p:nvPr/>
        </p:nvSpPr>
        <p:spPr>
          <a:xfrm rot="10800000" flipV="1">
            <a:off x="5775960" y="4460240"/>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1" name="右箭头 70"/>
          <p:cNvSpPr/>
          <p:nvPr/>
        </p:nvSpPr>
        <p:spPr>
          <a:xfrm rot="10800000" flipV="1">
            <a:off x="2722245" y="4460240"/>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8" name="右箭头 77"/>
          <p:cNvSpPr/>
          <p:nvPr/>
        </p:nvSpPr>
        <p:spPr>
          <a:xfrm>
            <a:off x="2552065" y="1877695"/>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ppt_x</p:attrName>
                                        </p:attrNameLst>
                                      </p:cBhvr>
                                      <p:tavLst>
                                        <p:tav tm="0">
                                          <p:val>
                                            <p:strVal val="#ppt_x-.2"/>
                                          </p:val>
                                        </p:tav>
                                        <p:tav tm="100000">
                                          <p:val>
                                            <p:strVal val="#ppt_x"/>
                                          </p:val>
                                        </p:tav>
                                      </p:tavLst>
                                    </p:anim>
                                    <p:anim calcmode="lin" valueType="num">
                                      <p:cBhvr>
                                        <p:cTn id="13" dur="5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500"/>
                                        <p:tgtEl>
                                          <p:spTgt spid="78"/>
                                        </p:tgtEl>
                                        <p:attrNameLst>
                                          <p:attrName>ppt_y</p:attrName>
                                        </p:attrNameLst>
                                      </p:cBhvr>
                                      <p:tavLst>
                                        <p:tav tm="0">
                                          <p:val>
                                            <p:strVal val="#ppt_y+#ppt_h*1.125000"/>
                                          </p:val>
                                        </p:tav>
                                        <p:tav tm="100000">
                                          <p:val>
                                            <p:strVal val="#ppt_y"/>
                                          </p:val>
                                        </p:tav>
                                      </p:tavLst>
                                    </p:anim>
                                    <p:animEffect transition="in" filter="wipe(up)">
                                      <p:cBhvr>
                                        <p:cTn id="20" dur="500"/>
                                        <p:tgtEl>
                                          <p:spTgt spid="78"/>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ppt_x</p:attrName>
                                        </p:attrNameLst>
                                      </p:cBhvr>
                                      <p:tavLst>
                                        <p:tav tm="0">
                                          <p:val>
                                            <p:strVal val="#ppt_x-.2"/>
                                          </p:val>
                                        </p:tav>
                                        <p:tav tm="100000">
                                          <p:val>
                                            <p:strVal val="#ppt_x"/>
                                          </p:val>
                                        </p:tav>
                                      </p:tavLst>
                                    </p:anim>
                                    <p:anim calcmode="lin" valueType="num">
                                      <p:cBhvr>
                                        <p:cTn id="26" dur="5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2" nodeType="click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additive="base">
                                        <p:cTn id="32" dur="500"/>
                                        <p:tgtEl>
                                          <p:spTgt spid="64"/>
                                        </p:tgtEl>
                                        <p:attrNameLst>
                                          <p:attrName>ppt_y</p:attrName>
                                        </p:attrNameLst>
                                      </p:cBhvr>
                                      <p:tavLst>
                                        <p:tav tm="0">
                                          <p:val>
                                            <p:strVal val="#ppt_y+#ppt_h*1.125000"/>
                                          </p:val>
                                        </p:tav>
                                        <p:tav tm="100000">
                                          <p:val>
                                            <p:strVal val="#ppt_y"/>
                                          </p:val>
                                        </p:tav>
                                      </p:tavLst>
                                    </p:anim>
                                    <p:animEffect transition="in" filter="wipe(up)">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500" fill="hold"/>
                                        <p:tgtEl>
                                          <p:spTgt spid="67"/>
                                        </p:tgtEl>
                                        <p:attrNameLst>
                                          <p:attrName>ppt_x</p:attrName>
                                        </p:attrNameLst>
                                      </p:cBhvr>
                                      <p:tavLst>
                                        <p:tav tm="0">
                                          <p:val>
                                            <p:strVal val="#ppt_x-.2"/>
                                          </p:val>
                                        </p:tav>
                                        <p:tav tm="100000">
                                          <p:val>
                                            <p:strVal val="#ppt_x"/>
                                          </p:val>
                                        </p:tav>
                                      </p:tavLst>
                                    </p:anim>
                                    <p:anim calcmode="lin" valueType="num">
                                      <p:cBhvr>
                                        <p:cTn id="39" dur="5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40" dur="5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5" nodeType="click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p:tgtEl>
                                          <p:spTgt spid="68"/>
                                        </p:tgtEl>
                                        <p:attrNameLst>
                                          <p:attrName>ppt_y</p:attrName>
                                        </p:attrNameLst>
                                      </p:cBhvr>
                                      <p:tavLst>
                                        <p:tav tm="0">
                                          <p:val>
                                            <p:strVal val="#ppt_y+#ppt_h*1.125000"/>
                                          </p:val>
                                        </p:tav>
                                        <p:tav tm="100000">
                                          <p:val>
                                            <p:strVal val="#ppt_y"/>
                                          </p:val>
                                        </p:tav>
                                      </p:tavLst>
                                    </p:anim>
                                    <p:animEffect transition="in" filter="wipe(up)">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ppt_x</p:attrName>
                                        </p:attrNameLst>
                                      </p:cBhvr>
                                      <p:tavLst>
                                        <p:tav tm="0">
                                          <p:val>
                                            <p:strVal val="#ppt_x-.2"/>
                                          </p:val>
                                        </p:tav>
                                        <p:tav tm="100000">
                                          <p:val>
                                            <p:strVal val="#ppt_x"/>
                                          </p:val>
                                        </p:tav>
                                      </p:tavLst>
                                    </p:anim>
                                    <p:anim calcmode="lin" valueType="num">
                                      <p:cBhvr>
                                        <p:cTn id="52" dur="5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53" dur="500"/>
                                        <p:tgtEl>
                                          <p:spTgt spid="60"/>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ppt_x</p:attrName>
                                        </p:attrNameLst>
                                      </p:cBhvr>
                                      <p:tavLst>
                                        <p:tav tm="0">
                                          <p:val>
                                            <p:strVal val="#ppt_x-.2"/>
                                          </p:val>
                                        </p:tav>
                                        <p:tav tm="100000">
                                          <p:val>
                                            <p:strVal val="#ppt_x"/>
                                          </p:val>
                                        </p:tav>
                                      </p:tavLst>
                                    </p:anim>
                                    <p:anim calcmode="lin" valueType="num">
                                      <p:cBhvr>
                                        <p:cTn id="65" dur="5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p:tgtEl>
                                          <p:spTgt spid="70"/>
                                        </p:tgtEl>
                                        <p:attrNameLst>
                                          <p:attrName>ppt_y</p:attrName>
                                        </p:attrNameLst>
                                      </p:cBhvr>
                                      <p:tavLst>
                                        <p:tav tm="0">
                                          <p:val>
                                            <p:strVal val="#ppt_y+#ppt_h*1.125000"/>
                                          </p:val>
                                        </p:tav>
                                        <p:tav tm="100000">
                                          <p:val>
                                            <p:strVal val="#ppt_y"/>
                                          </p:val>
                                        </p:tav>
                                      </p:tavLst>
                                    </p:anim>
                                    <p:animEffect transition="in" filter="wipe(up)">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62"/>
                                        </p:tgtEl>
                                        <p:attrNameLst>
                                          <p:attrName>style.visibility</p:attrName>
                                        </p:attrNameLst>
                                      </p:cBhvr>
                                      <p:to>
                                        <p:strVal val="visible"/>
                                      </p:to>
                                    </p:set>
                                    <p:anim calcmode="lin" valueType="num">
                                      <p:cBhvr>
                                        <p:cTn id="77" dur="1000" fill="hold"/>
                                        <p:tgtEl>
                                          <p:spTgt spid="62"/>
                                        </p:tgtEl>
                                        <p:attrNameLst>
                                          <p:attrName>ppt_x</p:attrName>
                                        </p:attrNameLst>
                                      </p:cBhvr>
                                      <p:tavLst>
                                        <p:tav tm="0">
                                          <p:val>
                                            <p:strVal val="#ppt_x-.2"/>
                                          </p:val>
                                        </p:tav>
                                        <p:tav tm="100000">
                                          <p:val>
                                            <p:strVal val="#ppt_x"/>
                                          </p:val>
                                        </p:tav>
                                      </p:tavLst>
                                    </p:anim>
                                    <p:anim calcmode="lin" valueType="num">
                                      <p:cBhvr>
                                        <p:cTn id="78" dur="1000" fill="hold"/>
                                        <p:tgtEl>
                                          <p:spTgt spid="62"/>
                                        </p:tgtEl>
                                        <p:attrNameLst>
                                          <p:attrName>ppt_y</p:attrName>
                                        </p:attrNameLst>
                                      </p:cBhvr>
                                      <p:tavLst>
                                        <p:tav tm="0">
                                          <p:val>
                                            <p:strVal val="#ppt_y"/>
                                          </p:val>
                                        </p:tav>
                                        <p:tav tm="100000">
                                          <p:val>
                                            <p:strVal val="#ppt_y"/>
                                          </p:val>
                                        </p:tav>
                                      </p:tavLst>
                                    </p:anim>
                                    <p:animEffect transition="in" filter="wipe(right)" prLst="gradientSize: 0.1">
                                      <p:cBhvr>
                                        <p:cTn id="79" dur="10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additive="base">
                                        <p:cTn id="84" dur="500"/>
                                        <p:tgtEl>
                                          <p:spTgt spid="71"/>
                                        </p:tgtEl>
                                        <p:attrNameLst>
                                          <p:attrName>ppt_y</p:attrName>
                                        </p:attrNameLst>
                                      </p:cBhvr>
                                      <p:tavLst>
                                        <p:tav tm="0">
                                          <p:val>
                                            <p:strVal val="#ppt_y+#ppt_h*1.125000"/>
                                          </p:val>
                                        </p:tav>
                                        <p:tav tm="100000">
                                          <p:val>
                                            <p:strVal val="#ppt_y"/>
                                          </p:val>
                                        </p:tav>
                                      </p:tavLst>
                                    </p:anim>
                                    <p:animEffect transition="in" filter="wipe(up)">
                                      <p:cBhvr>
                                        <p:cTn id="85" dur="5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63"/>
                                        </p:tgtEl>
                                        <p:attrNameLst>
                                          <p:attrName>style.visibility</p:attrName>
                                        </p:attrNameLst>
                                      </p:cBhvr>
                                      <p:to>
                                        <p:strVal val="visible"/>
                                      </p:to>
                                    </p:set>
                                    <p:anim calcmode="lin" valueType="num">
                                      <p:cBhvr>
                                        <p:cTn id="90" dur="500" fill="hold"/>
                                        <p:tgtEl>
                                          <p:spTgt spid="63"/>
                                        </p:tgtEl>
                                        <p:attrNameLst>
                                          <p:attrName>ppt_x</p:attrName>
                                        </p:attrNameLst>
                                      </p:cBhvr>
                                      <p:tavLst>
                                        <p:tav tm="0">
                                          <p:val>
                                            <p:strVal val="#ppt_x-.2"/>
                                          </p:val>
                                        </p:tav>
                                        <p:tav tm="100000">
                                          <p:val>
                                            <p:strVal val="#ppt_x"/>
                                          </p:val>
                                        </p:tav>
                                      </p:tavLst>
                                    </p:anim>
                                    <p:anim calcmode="lin" valueType="num">
                                      <p:cBhvr>
                                        <p:cTn id="91" dur="500" fill="hold"/>
                                        <p:tgtEl>
                                          <p:spTgt spid="63"/>
                                        </p:tgtEl>
                                        <p:attrNameLst>
                                          <p:attrName>ppt_y</p:attrName>
                                        </p:attrNameLst>
                                      </p:cBhvr>
                                      <p:tavLst>
                                        <p:tav tm="0">
                                          <p:val>
                                            <p:strVal val="#ppt_y"/>
                                          </p:val>
                                        </p:tav>
                                        <p:tav tm="100000">
                                          <p:val>
                                            <p:strVal val="#ppt_y"/>
                                          </p:val>
                                        </p:tav>
                                      </p:tavLst>
                                    </p:anim>
                                    <p:animEffect transition="in" filter="wipe(right)" prLst="gradientSize: 0.1">
                                      <p:cBhvr>
                                        <p:cTn id="9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4" grpId="2" animBg="1"/>
      <p:bldP spid="68" grpId="0" animBg="1"/>
      <p:bldP spid="68" grpId="1" animBg="1"/>
      <p:bldP spid="68" grpId="2" animBg="1"/>
      <p:bldP spid="68" grpId="3" animBg="1"/>
      <p:bldP spid="68" grpId="4" animBg="1"/>
      <p:bldP spid="68" grpId="5" animBg="1"/>
      <p:bldP spid="69" grpId="0" bldLvl="0" animBg="1"/>
      <p:bldP spid="70" grpId="0" bldLvl="0" animBg="1"/>
      <p:bldP spid="71" grpId="0" bldLvl="0" animBg="1"/>
      <p:bldP spid="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screen"/>
          <a:stretch>
            <a:fillRect/>
          </a:stretch>
        </p:blipFill>
        <p:spPr>
          <a:xfrm rot="5400000">
            <a:off x="-510071" y="3527445"/>
            <a:ext cx="2275140" cy="1204486"/>
          </a:xfrm>
          <a:prstGeom prst="rect">
            <a:avLst/>
          </a:prstGeom>
        </p:spPr>
      </p:pic>
      <p:pic>
        <p:nvPicPr>
          <p:cNvPr id="2" name="图片 1"/>
          <p:cNvPicPr>
            <a:picLocks noChangeAspect="1"/>
          </p:cNvPicPr>
          <p:nvPr/>
        </p:nvPicPr>
        <p:blipFill>
          <a:blip r:embed="rId4" cstate="screen"/>
          <a:stretch>
            <a:fillRect/>
          </a:stretch>
        </p:blipFill>
        <p:spPr>
          <a:xfrm>
            <a:off x="0" y="0"/>
            <a:ext cx="12192000" cy="5450784"/>
          </a:xfrm>
          <a:prstGeom prst="rect">
            <a:avLst/>
          </a:prstGeom>
        </p:spPr>
      </p:pic>
      <p:pic>
        <p:nvPicPr>
          <p:cNvPr id="3" name="图片 2"/>
          <p:cNvPicPr>
            <a:picLocks noChangeAspect="1"/>
          </p:cNvPicPr>
          <p:nvPr/>
        </p:nvPicPr>
        <p:blipFill>
          <a:blip r:embed="rId5" cstate="screen"/>
          <a:stretch>
            <a:fillRect/>
          </a:stretch>
        </p:blipFill>
        <p:spPr>
          <a:xfrm rot="5400000">
            <a:off x="-666442" y="4491914"/>
            <a:ext cx="1332884" cy="3399288"/>
          </a:xfrm>
          <a:prstGeom prst="rect">
            <a:avLst/>
          </a:prstGeom>
        </p:spPr>
      </p:pic>
      <p:grpSp>
        <p:nvGrpSpPr>
          <p:cNvPr id="5" name="组 4"/>
          <p:cNvGrpSpPr/>
          <p:nvPr/>
        </p:nvGrpSpPr>
        <p:grpSpPr>
          <a:xfrm>
            <a:off x="7706509" y="3485381"/>
            <a:ext cx="1082042" cy="426007"/>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975" y="0"/>
            <a:ext cx="6804025" cy="6858000"/>
          </a:xfrm>
          <a:prstGeom prst="rect">
            <a:avLst/>
          </a:prstGeom>
        </p:spPr>
      </p:pic>
      <p:grpSp>
        <p:nvGrpSpPr>
          <p:cNvPr id="19" name="组合 18"/>
          <p:cNvGrpSpPr/>
          <p:nvPr/>
        </p:nvGrpSpPr>
        <p:grpSpPr>
          <a:xfrm>
            <a:off x="716915" y="2407285"/>
            <a:ext cx="7536180" cy="2283667"/>
            <a:chOff x="2844" y="4417"/>
            <a:chExt cx="8992" cy="3181"/>
          </a:xfrm>
        </p:grpSpPr>
        <p:sp>
          <p:nvSpPr>
            <p:cNvPr id="14" name="文本框 13"/>
            <p:cNvSpPr txBox="1"/>
            <p:nvPr/>
          </p:nvSpPr>
          <p:spPr>
            <a:xfrm>
              <a:off x="2844" y="4417"/>
              <a:ext cx="8992" cy="1842"/>
            </a:xfrm>
            <a:prstGeom prst="rect">
              <a:avLst/>
            </a:prstGeom>
            <a:noFill/>
          </p:spPr>
          <p:txBody>
            <a:bodyPr wrap="square" rtlCol="0">
              <a:spAutoFit/>
            </a:bodyPr>
            <a:lstStyle/>
            <a:p>
              <a:r>
                <a:rPr kumimoji="1" lang="en-US" altLang="zh-CN" sz="8000" b="1" i="1" spc="600" dirty="0">
                  <a:solidFill>
                    <a:schemeClr val="tx1">
                      <a:lumMod val="75000"/>
                      <a:lumOff val="25000"/>
                    </a:schemeClr>
                  </a:solidFill>
                  <a:latin typeface="Arial Rounded MT Bold" panose="020F0704030504030204" charset="0"/>
                  <a:cs typeface="Arial Rounded MT Bold" panose="020F0704030504030204" charset="0"/>
                  <a:sym typeface="+mn-lt"/>
                </a:rPr>
                <a:t>Thank You</a:t>
              </a:r>
            </a:p>
          </p:txBody>
        </p:sp>
        <p:sp>
          <p:nvSpPr>
            <p:cNvPr id="15" name="文本框 14"/>
            <p:cNvSpPr txBox="1"/>
            <p:nvPr/>
          </p:nvSpPr>
          <p:spPr>
            <a:xfrm>
              <a:off x="7792" y="6828"/>
              <a:ext cx="2725" cy="770"/>
            </a:xfrm>
            <a:prstGeom prst="rect">
              <a:avLst/>
            </a:prstGeom>
            <a:noFill/>
          </p:spPr>
          <p:txBody>
            <a:bodyPr wrap="square" rtlCol="0">
              <a:spAutoFit/>
            </a:bodyPr>
            <a:lstStyle/>
            <a:p>
              <a:pPr>
                <a:lnSpc>
                  <a:spcPct val="150000"/>
                </a:lnSpc>
              </a:pPr>
              <a:r>
                <a:rPr kumimoji="1" lang="en-US" altLang="zh-CN" sz="2000" b="1" dirty="0">
                  <a:solidFill>
                    <a:schemeClr val="tx1">
                      <a:lumMod val="75000"/>
                      <a:lumOff val="25000"/>
                    </a:schemeClr>
                  </a:solidFill>
                  <a:cs typeface="+mn-ea"/>
                  <a:sym typeface="+mn-lt"/>
                </a:rPr>
                <a:t>By:Agnes</a:t>
              </a:r>
            </a:p>
          </p:txBody>
        </p:sp>
      </p:grpSp>
      <p:pic>
        <p:nvPicPr>
          <p:cNvPr id="21" name="图片 20"/>
          <p:cNvPicPr>
            <a:picLocks noChangeAspect="1"/>
          </p:cNvPicPr>
          <p:nvPr/>
        </p:nvPicPr>
        <p:blipFill>
          <a:blip r:embed="rId7"/>
          <a:stretch>
            <a:fillRect/>
          </a:stretch>
        </p:blipFill>
        <p:spPr>
          <a:xfrm rot="20340000">
            <a:off x="800100" y="4066540"/>
            <a:ext cx="1266190" cy="21570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0" y="0"/>
            <a:ext cx="12192000" cy="5450784"/>
          </a:xfrm>
          <a:prstGeom prst="rect">
            <a:avLst/>
          </a:prstGeom>
        </p:spPr>
      </p:pic>
      <p:pic>
        <p:nvPicPr>
          <p:cNvPr id="3" name="图片 2"/>
          <p:cNvPicPr>
            <a:picLocks noChangeAspect="1"/>
          </p:cNvPicPr>
          <p:nvPr/>
        </p:nvPicPr>
        <p:blipFill>
          <a:blip r:embed="rId3" cstate="screen"/>
          <a:stretch>
            <a:fillRect/>
          </a:stretch>
        </p:blipFill>
        <p:spPr>
          <a:xfrm rot="5400000">
            <a:off x="-666442" y="4491914"/>
            <a:ext cx="1332884" cy="3399288"/>
          </a:xfrm>
          <a:prstGeom prst="rect">
            <a:avLst/>
          </a:prstGeom>
        </p:spPr>
      </p:pic>
      <p:pic>
        <p:nvPicPr>
          <p:cNvPr id="16" name="图片 15"/>
          <p:cNvPicPr>
            <a:picLocks noChangeAspect="1"/>
          </p:cNvPicPr>
          <p:nvPr/>
        </p:nvPicPr>
        <p:blipFill>
          <a:blip r:embed="rId4" cstate="screen"/>
          <a:stretch>
            <a:fillRect/>
          </a:stretch>
        </p:blipFill>
        <p:spPr>
          <a:xfrm rot="5400000">
            <a:off x="-535471" y="3557925"/>
            <a:ext cx="2275140" cy="1204486"/>
          </a:xfrm>
          <a:prstGeom prst="rect">
            <a:avLst/>
          </a:prstGeom>
        </p:spPr>
      </p:pic>
      <p:sp>
        <p:nvSpPr>
          <p:cNvPr id="17" name="文本框 16"/>
          <p:cNvSpPr txBox="1"/>
          <p:nvPr/>
        </p:nvSpPr>
        <p:spPr>
          <a:xfrm>
            <a:off x="3222707" y="1454404"/>
            <a:ext cx="5432612" cy="922020"/>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Rounded MT Bold" panose="020F0704030504030204" charset="0"/>
                <a:cs typeface="Arial Rounded MT Bold" panose="020F0704030504030204" charset="0"/>
                <a:sym typeface="+mn-lt"/>
              </a:rPr>
              <a:t>CONTENTS</a:t>
            </a:r>
            <a:endParaRPr kumimoji="1" lang="zh-CN" altLang="en-US" sz="5400" b="1" spc="600" dirty="0">
              <a:solidFill>
                <a:schemeClr val="tx1">
                  <a:lumMod val="85000"/>
                  <a:lumOff val="15000"/>
                </a:schemeClr>
              </a:solidFill>
              <a:latin typeface="Arial Rounded MT Bold" panose="020F0704030504030204" charset="0"/>
              <a:cs typeface="Arial Rounded MT Bold" panose="020F0704030504030204" charset="0"/>
              <a:sym typeface="+mn-lt"/>
            </a:endParaRPr>
          </a:p>
        </p:txBody>
      </p:sp>
      <p:sp>
        <p:nvSpPr>
          <p:cNvPr id="19" name="文本框 18"/>
          <p:cNvSpPr txBox="1"/>
          <p:nvPr/>
        </p:nvSpPr>
        <p:spPr>
          <a:xfrm>
            <a:off x="7009130" y="3355975"/>
            <a:ext cx="5182870" cy="521970"/>
          </a:xfrm>
          <a:prstGeom prst="rect">
            <a:avLst/>
          </a:prstGeom>
          <a:noFill/>
        </p:spPr>
        <p:txBody>
          <a:bodyPr wrap="square" rtlCol="0">
            <a:spAutoFit/>
          </a:bodyPr>
          <a:lstStyle/>
          <a:p>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The Development of Milk Tea </a:t>
            </a:r>
            <a:endParaRPr kumimoji="1" lang="zh-CN" altLang="en-US" sz="2800" b="1" spc="6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sp>
        <p:nvSpPr>
          <p:cNvPr id="18" name="文本框 17"/>
          <p:cNvSpPr txBox="1"/>
          <p:nvPr/>
        </p:nvSpPr>
        <p:spPr>
          <a:xfrm>
            <a:off x="798195" y="3355975"/>
            <a:ext cx="4984115" cy="521970"/>
          </a:xfrm>
          <a:prstGeom prst="rect">
            <a:avLst/>
          </a:prstGeom>
          <a:noFill/>
        </p:spPr>
        <p:txBody>
          <a:bodyPr wrap="square" rtlCol="0">
            <a:spAutoFit/>
          </a:bodyPr>
          <a:lstStyle/>
          <a:p>
            <a:r>
              <a:rPr lang="en-US" altLang="zh-CN" sz="2800" dirty="0">
                <a:latin typeface="Times New Roman Regular" panose="02020503050405090304" charset="0"/>
                <a:cs typeface="Times New Roman Regular" panose="02020503050405090304" charset="0"/>
                <a:sym typeface="+mn-lt"/>
              </a:rPr>
              <a:t> </a:t>
            </a:r>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The Origin of Milk Tea</a:t>
            </a:r>
          </a:p>
        </p:txBody>
      </p:sp>
      <p:sp>
        <p:nvSpPr>
          <p:cNvPr id="21" name="文本框 20"/>
          <p:cNvSpPr txBox="1"/>
          <p:nvPr/>
        </p:nvSpPr>
        <p:spPr>
          <a:xfrm>
            <a:off x="946150" y="4572000"/>
            <a:ext cx="4841240" cy="953135"/>
          </a:xfrm>
          <a:prstGeom prst="rect">
            <a:avLst/>
          </a:prstGeom>
          <a:noFill/>
        </p:spPr>
        <p:txBody>
          <a:bodyPr wrap="square" rtlCol="0">
            <a:spAutoFit/>
          </a:bodyPr>
          <a:lstStyle/>
          <a:p>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A Comparison of Oriental and Foreign Milk Tea</a:t>
            </a:r>
            <a:endParaRPr kumimoji="1" lang="en-US" altLang="zh-CN" sz="28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sp>
        <p:nvSpPr>
          <p:cNvPr id="15" name="文本框 14"/>
          <p:cNvSpPr txBox="1"/>
          <p:nvPr/>
        </p:nvSpPr>
        <p:spPr>
          <a:xfrm>
            <a:off x="7009130" y="4614545"/>
            <a:ext cx="4228465" cy="521970"/>
          </a:xfrm>
          <a:prstGeom prst="rect">
            <a:avLst/>
          </a:prstGeom>
          <a:noFill/>
        </p:spPr>
        <p:txBody>
          <a:bodyPr wrap="square" rtlCol="0">
            <a:spAutoFit/>
          </a:bodyPr>
          <a:lstStyle/>
          <a:p>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Milk Tea and Health</a:t>
            </a:r>
            <a:endParaRPr kumimoji="1" lang="en-US" altLang="zh-CN" sz="28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pic>
        <p:nvPicPr>
          <p:cNvPr id="36" name="图片 35"/>
          <p:cNvPicPr>
            <a:picLocks noChangeAspect="1"/>
          </p:cNvPicPr>
          <p:nvPr/>
        </p:nvPicPr>
        <p:blipFill>
          <a:blip r:embed="rId5"/>
          <a:srcRect r="75623"/>
          <a:stretch>
            <a:fillRect/>
          </a:stretch>
        </p:blipFill>
        <p:spPr>
          <a:xfrm>
            <a:off x="479425" y="3063875"/>
            <a:ext cx="518795" cy="814070"/>
          </a:xfrm>
          <a:prstGeom prst="rect">
            <a:avLst/>
          </a:prstGeom>
        </p:spPr>
      </p:pic>
      <p:pic>
        <p:nvPicPr>
          <p:cNvPr id="40" name="图片 39"/>
          <p:cNvPicPr>
            <a:picLocks noChangeAspect="1"/>
          </p:cNvPicPr>
          <p:nvPr/>
        </p:nvPicPr>
        <p:blipFill>
          <a:blip r:embed="rId5"/>
          <a:srcRect l="75806"/>
          <a:stretch>
            <a:fillRect/>
          </a:stretch>
        </p:blipFill>
        <p:spPr>
          <a:xfrm>
            <a:off x="6594475" y="4323080"/>
            <a:ext cx="514753" cy="813600"/>
          </a:xfrm>
          <a:prstGeom prst="rect">
            <a:avLst/>
          </a:prstGeom>
        </p:spPr>
      </p:pic>
      <p:pic>
        <p:nvPicPr>
          <p:cNvPr id="41" name="图片 40"/>
          <p:cNvPicPr>
            <a:picLocks noChangeAspect="1"/>
          </p:cNvPicPr>
          <p:nvPr/>
        </p:nvPicPr>
        <p:blipFill>
          <a:blip r:embed="rId6"/>
          <a:srcRect l="50681" r="24985"/>
          <a:stretch>
            <a:fillRect/>
          </a:stretch>
        </p:blipFill>
        <p:spPr>
          <a:xfrm>
            <a:off x="6579235" y="3044825"/>
            <a:ext cx="530181" cy="813600"/>
          </a:xfrm>
          <a:prstGeom prst="rect">
            <a:avLst/>
          </a:prstGeom>
        </p:spPr>
      </p:pic>
      <p:pic>
        <p:nvPicPr>
          <p:cNvPr id="42" name="图片 41"/>
          <p:cNvPicPr>
            <a:picLocks noChangeAspect="1"/>
          </p:cNvPicPr>
          <p:nvPr/>
        </p:nvPicPr>
        <p:blipFill>
          <a:blip r:embed="rId6"/>
          <a:srcRect l="23966" r="50881"/>
          <a:stretch>
            <a:fillRect/>
          </a:stretch>
        </p:blipFill>
        <p:spPr>
          <a:xfrm>
            <a:off x="479425" y="4468495"/>
            <a:ext cx="547977" cy="81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290">
                                          <p:stCondLst>
                                            <p:cond delay="0"/>
                                          </p:stCondLst>
                                        </p:cTn>
                                        <p:tgtEl>
                                          <p:spTgt spid="36"/>
                                        </p:tgtEl>
                                      </p:cBhvr>
                                    </p:animEffect>
                                    <p:anim calcmode="lin" valueType="num">
                                      <p:cBhvr>
                                        <p:cTn id="8" dur="911"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6"/>
                                        </p:tgtEl>
                                        <p:attrNameLst>
                                          <p:attrName>ppt_y</p:attrName>
                                        </p:attrNameLst>
                                      </p:cBhvr>
                                      <p:tavLst>
                                        <p:tav tm="0" fmla="#ppt_y-sin(pi*$)/81">
                                          <p:val>
                                            <p:fltVal val="0"/>
                                          </p:val>
                                        </p:tav>
                                        <p:tav tm="100000">
                                          <p:val>
                                            <p:fltVal val="1"/>
                                          </p:val>
                                        </p:tav>
                                      </p:tavLst>
                                    </p:anim>
                                    <p:animScale>
                                      <p:cBhvr>
                                        <p:cTn id="13" dur="13">
                                          <p:stCondLst>
                                            <p:cond delay="325"/>
                                          </p:stCondLst>
                                        </p:cTn>
                                        <p:tgtEl>
                                          <p:spTgt spid="36"/>
                                        </p:tgtEl>
                                      </p:cBhvr>
                                      <p:to x="100000" y="60000"/>
                                    </p:animScale>
                                    <p:animScale>
                                      <p:cBhvr>
                                        <p:cTn id="14" dur="83" decel="50000">
                                          <p:stCondLst>
                                            <p:cond delay="338"/>
                                          </p:stCondLst>
                                        </p:cTn>
                                        <p:tgtEl>
                                          <p:spTgt spid="36"/>
                                        </p:tgtEl>
                                      </p:cBhvr>
                                      <p:to x="100000" y="100000"/>
                                    </p:animScale>
                                    <p:animScale>
                                      <p:cBhvr>
                                        <p:cTn id="15" dur="13">
                                          <p:stCondLst>
                                            <p:cond delay="656"/>
                                          </p:stCondLst>
                                        </p:cTn>
                                        <p:tgtEl>
                                          <p:spTgt spid="36"/>
                                        </p:tgtEl>
                                      </p:cBhvr>
                                      <p:to x="100000" y="80000"/>
                                    </p:animScale>
                                    <p:animScale>
                                      <p:cBhvr>
                                        <p:cTn id="16" dur="83" decel="50000">
                                          <p:stCondLst>
                                            <p:cond delay="669"/>
                                          </p:stCondLst>
                                        </p:cTn>
                                        <p:tgtEl>
                                          <p:spTgt spid="36"/>
                                        </p:tgtEl>
                                      </p:cBhvr>
                                      <p:to x="100000" y="100000"/>
                                    </p:animScale>
                                    <p:animScale>
                                      <p:cBhvr>
                                        <p:cTn id="17" dur="13">
                                          <p:stCondLst>
                                            <p:cond delay="821"/>
                                          </p:stCondLst>
                                        </p:cTn>
                                        <p:tgtEl>
                                          <p:spTgt spid="36"/>
                                        </p:tgtEl>
                                      </p:cBhvr>
                                      <p:to x="100000" y="90000"/>
                                    </p:animScale>
                                    <p:animScale>
                                      <p:cBhvr>
                                        <p:cTn id="18" dur="83" decel="50000">
                                          <p:stCondLst>
                                            <p:cond delay="834"/>
                                          </p:stCondLst>
                                        </p:cTn>
                                        <p:tgtEl>
                                          <p:spTgt spid="36"/>
                                        </p:tgtEl>
                                      </p:cBhvr>
                                      <p:to x="100000" y="100000"/>
                                    </p:animScale>
                                    <p:animScale>
                                      <p:cBhvr>
                                        <p:cTn id="19" dur="13">
                                          <p:stCondLst>
                                            <p:cond delay="904"/>
                                          </p:stCondLst>
                                        </p:cTn>
                                        <p:tgtEl>
                                          <p:spTgt spid="36"/>
                                        </p:tgtEl>
                                      </p:cBhvr>
                                      <p:to x="100000" y="95000"/>
                                    </p:animScale>
                                    <p:animScale>
                                      <p:cBhvr>
                                        <p:cTn id="20" dur="83" decel="50000">
                                          <p:stCondLst>
                                            <p:cond delay="917"/>
                                          </p:stCondLst>
                                        </p:cTn>
                                        <p:tgtEl>
                                          <p:spTgt spid="3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290">
                                          <p:stCondLst>
                                            <p:cond delay="0"/>
                                          </p:stCondLst>
                                        </p:cTn>
                                        <p:tgtEl>
                                          <p:spTgt spid="41"/>
                                        </p:tgtEl>
                                      </p:cBhvr>
                                    </p:animEffect>
                                    <p:anim calcmode="lin" valueType="num">
                                      <p:cBhvr>
                                        <p:cTn id="26"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31" dur="13">
                                          <p:stCondLst>
                                            <p:cond delay="325"/>
                                          </p:stCondLst>
                                        </p:cTn>
                                        <p:tgtEl>
                                          <p:spTgt spid="41"/>
                                        </p:tgtEl>
                                      </p:cBhvr>
                                      <p:to x="100000" y="60000"/>
                                    </p:animScale>
                                    <p:animScale>
                                      <p:cBhvr>
                                        <p:cTn id="32" dur="83" decel="50000">
                                          <p:stCondLst>
                                            <p:cond delay="338"/>
                                          </p:stCondLst>
                                        </p:cTn>
                                        <p:tgtEl>
                                          <p:spTgt spid="41"/>
                                        </p:tgtEl>
                                      </p:cBhvr>
                                      <p:to x="100000" y="100000"/>
                                    </p:animScale>
                                    <p:animScale>
                                      <p:cBhvr>
                                        <p:cTn id="33" dur="13">
                                          <p:stCondLst>
                                            <p:cond delay="656"/>
                                          </p:stCondLst>
                                        </p:cTn>
                                        <p:tgtEl>
                                          <p:spTgt spid="41"/>
                                        </p:tgtEl>
                                      </p:cBhvr>
                                      <p:to x="100000" y="80000"/>
                                    </p:animScale>
                                    <p:animScale>
                                      <p:cBhvr>
                                        <p:cTn id="34" dur="83" decel="50000">
                                          <p:stCondLst>
                                            <p:cond delay="669"/>
                                          </p:stCondLst>
                                        </p:cTn>
                                        <p:tgtEl>
                                          <p:spTgt spid="41"/>
                                        </p:tgtEl>
                                      </p:cBhvr>
                                      <p:to x="100000" y="100000"/>
                                    </p:animScale>
                                    <p:animScale>
                                      <p:cBhvr>
                                        <p:cTn id="35" dur="13">
                                          <p:stCondLst>
                                            <p:cond delay="821"/>
                                          </p:stCondLst>
                                        </p:cTn>
                                        <p:tgtEl>
                                          <p:spTgt spid="41"/>
                                        </p:tgtEl>
                                      </p:cBhvr>
                                      <p:to x="100000" y="90000"/>
                                    </p:animScale>
                                    <p:animScale>
                                      <p:cBhvr>
                                        <p:cTn id="36" dur="83" decel="50000">
                                          <p:stCondLst>
                                            <p:cond delay="834"/>
                                          </p:stCondLst>
                                        </p:cTn>
                                        <p:tgtEl>
                                          <p:spTgt spid="41"/>
                                        </p:tgtEl>
                                      </p:cBhvr>
                                      <p:to x="100000" y="100000"/>
                                    </p:animScale>
                                    <p:animScale>
                                      <p:cBhvr>
                                        <p:cTn id="37" dur="13">
                                          <p:stCondLst>
                                            <p:cond delay="904"/>
                                          </p:stCondLst>
                                        </p:cTn>
                                        <p:tgtEl>
                                          <p:spTgt spid="41"/>
                                        </p:tgtEl>
                                      </p:cBhvr>
                                      <p:to x="100000" y="95000"/>
                                    </p:animScale>
                                    <p:animScale>
                                      <p:cBhvr>
                                        <p:cTn id="38" dur="83" decel="50000">
                                          <p:stCondLst>
                                            <p:cond delay="917"/>
                                          </p:stCondLst>
                                        </p:cTn>
                                        <p:tgtEl>
                                          <p:spTgt spid="4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290">
                                          <p:stCondLst>
                                            <p:cond delay="0"/>
                                          </p:stCondLst>
                                        </p:cTn>
                                        <p:tgtEl>
                                          <p:spTgt spid="42"/>
                                        </p:tgtEl>
                                      </p:cBhvr>
                                    </p:animEffect>
                                    <p:anim calcmode="lin" valueType="num">
                                      <p:cBhvr>
                                        <p:cTn id="44"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9" dur="13">
                                          <p:stCondLst>
                                            <p:cond delay="325"/>
                                          </p:stCondLst>
                                        </p:cTn>
                                        <p:tgtEl>
                                          <p:spTgt spid="42"/>
                                        </p:tgtEl>
                                      </p:cBhvr>
                                      <p:to x="100000" y="60000"/>
                                    </p:animScale>
                                    <p:animScale>
                                      <p:cBhvr>
                                        <p:cTn id="50" dur="83" decel="50000">
                                          <p:stCondLst>
                                            <p:cond delay="338"/>
                                          </p:stCondLst>
                                        </p:cTn>
                                        <p:tgtEl>
                                          <p:spTgt spid="42"/>
                                        </p:tgtEl>
                                      </p:cBhvr>
                                      <p:to x="100000" y="100000"/>
                                    </p:animScale>
                                    <p:animScale>
                                      <p:cBhvr>
                                        <p:cTn id="51" dur="13">
                                          <p:stCondLst>
                                            <p:cond delay="656"/>
                                          </p:stCondLst>
                                        </p:cTn>
                                        <p:tgtEl>
                                          <p:spTgt spid="42"/>
                                        </p:tgtEl>
                                      </p:cBhvr>
                                      <p:to x="100000" y="80000"/>
                                    </p:animScale>
                                    <p:animScale>
                                      <p:cBhvr>
                                        <p:cTn id="52" dur="83" decel="50000">
                                          <p:stCondLst>
                                            <p:cond delay="669"/>
                                          </p:stCondLst>
                                        </p:cTn>
                                        <p:tgtEl>
                                          <p:spTgt spid="42"/>
                                        </p:tgtEl>
                                      </p:cBhvr>
                                      <p:to x="100000" y="100000"/>
                                    </p:animScale>
                                    <p:animScale>
                                      <p:cBhvr>
                                        <p:cTn id="53" dur="13">
                                          <p:stCondLst>
                                            <p:cond delay="821"/>
                                          </p:stCondLst>
                                        </p:cTn>
                                        <p:tgtEl>
                                          <p:spTgt spid="42"/>
                                        </p:tgtEl>
                                      </p:cBhvr>
                                      <p:to x="100000" y="90000"/>
                                    </p:animScale>
                                    <p:animScale>
                                      <p:cBhvr>
                                        <p:cTn id="54" dur="83" decel="50000">
                                          <p:stCondLst>
                                            <p:cond delay="834"/>
                                          </p:stCondLst>
                                        </p:cTn>
                                        <p:tgtEl>
                                          <p:spTgt spid="42"/>
                                        </p:tgtEl>
                                      </p:cBhvr>
                                      <p:to x="100000" y="100000"/>
                                    </p:animScale>
                                    <p:animScale>
                                      <p:cBhvr>
                                        <p:cTn id="55" dur="13">
                                          <p:stCondLst>
                                            <p:cond delay="904"/>
                                          </p:stCondLst>
                                        </p:cTn>
                                        <p:tgtEl>
                                          <p:spTgt spid="42"/>
                                        </p:tgtEl>
                                      </p:cBhvr>
                                      <p:to x="100000" y="95000"/>
                                    </p:animScale>
                                    <p:animScale>
                                      <p:cBhvr>
                                        <p:cTn id="56" dur="83" decel="50000">
                                          <p:stCondLst>
                                            <p:cond delay="917"/>
                                          </p:stCondLst>
                                        </p:cTn>
                                        <p:tgtEl>
                                          <p:spTgt spid="4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down)">
                                      <p:cBhvr>
                                        <p:cTn id="61" dur="290">
                                          <p:stCondLst>
                                            <p:cond delay="0"/>
                                          </p:stCondLst>
                                        </p:cTn>
                                        <p:tgtEl>
                                          <p:spTgt spid="40"/>
                                        </p:tgtEl>
                                      </p:cBhvr>
                                    </p:animEffect>
                                    <p:anim calcmode="lin" valueType="num">
                                      <p:cBhvr>
                                        <p:cTn id="62"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67" dur="13">
                                          <p:stCondLst>
                                            <p:cond delay="325"/>
                                          </p:stCondLst>
                                        </p:cTn>
                                        <p:tgtEl>
                                          <p:spTgt spid="40"/>
                                        </p:tgtEl>
                                      </p:cBhvr>
                                      <p:to x="100000" y="60000"/>
                                    </p:animScale>
                                    <p:animScale>
                                      <p:cBhvr>
                                        <p:cTn id="68" dur="83" decel="50000">
                                          <p:stCondLst>
                                            <p:cond delay="338"/>
                                          </p:stCondLst>
                                        </p:cTn>
                                        <p:tgtEl>
                                          <p:spTgt spid="40"/>
                                        </p:tgtEl>
                                      </p:cBhvr>
                                      <p:to x="100000" y="100000"/>
                                    </p:animScale>
                                    <p:animScale>
                                      <p:cBhvr>
                                        <p:cTn id="69" dur="13">
                                          <p:stCondLst>
                                            <p:cond delay="656"/>
                                          </p:stCondLst>
                                        </p:cTn>
                                        <p:tgtEl>
                                          <p:spTgt spid="40"/>
                                        </p:tgtEl>
                                      </p:cBhvr>
                                      <p:to x="100000" y="80000"/>
                                    </p:animScale>
                                    <p:animScale>
                                      <p:cBhvr>
                                        <p:cTn id="70" dur="83" decel="50000">
                                          <p:stCondLst>
                                            <p:cond delay="669"/>
                                          </p:stCondLst>
                                        </p:cTn>
                                        <p:tgtEl>
                                          <p:spTgt spid="40"/>
                                        </p:tgtEl>
                                      </p:cBhvr>
                                      <p:to x="100000" y="100000"/>
                                    </p:animScale>
                                    <p:animScale>
                                      <p:cBhvr>
                                        <p:cTn id="71" dur="13">
                                          <p:stCondLst>
                                            <p:cond delay="821"/>
                                          </p:stCondLst>
                                        </p:cTn>
                                        <p:tgtEl>
                                          <p:spTgt spid="40"/>
                                        </p:tgtEl>
                                      </p:cBhvr>
                                      <p:to x="100000" y="90000"/>
                                    </p:animScale>
                                    <p:animScale>
                                      <p:cBhvr>
                                        <p:cTn id="72" dur="83" decel="50000">
                                          <p:stCondLst>
                                            <p:cond delay="834"/>
                                          </p:stCondLst>
                                        </p:cTn>
                                        <p:tgtEl>
                                          <p:spTgt spid="40"/>
                                        </p:tgtEl>
                                      </p:cBhvr>
                                      <p:to x="100000" y="100000"/>
                                    </p:animScale>
                                    <p:animScale>
                                      <p:cBhvr>
                                        <p:cTn id="73" dur="13">
                                          <p:stCondLst>
                                            <p:cond delay="904"/>
                                          </p:stCondLst>
                                        </p:cTn>
                                        <p:tgtEl>
                                          <p:spTgt spid="40"/>
                                        </p:tgtEl>
                                      </p:cBhvr>
                                      <p:to x="100000" y="95000"/>
                                    </p:animScale>
                                    <p:animScale>
                                      <p:cBhvr>
                                        <p:cTn id="74" dur="83" decel="50000">
                                          <p:stCondLst>
                                            <p:cond delay="917"/>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905" y="0"/>
            <a:ext cx="6804025" cy="6858000"/>
          </a:xfrm>
          <a:prstGeom prst="rect">
            <a:avLst/>
          </a:prstGeom>
        </p:spPr>
      </p:pic>
      <p:pic>
        <p:nvPicPr>
          <p:cNvPr id="2" name="图片 1"/>
          <p:cNvPicPr>
            <a:picLocks noChangeAspect="1"/>
          </p:cNvPicPr>
          <p:nvPr/>
        </p:nvPicPr>
        <p:blipFill>
          <a:blip r:embed="rId3" cstate="screen"/>
          <a:stretch>
            <a:fillRect/>
          </a:stretch>
        </p:blipFill>
        <p:spPr>
          <a:xfrm>
            <a:off x="0" y="0"/>
            <a:ext cx="12192000" cy="5450784"/>
          </a:xfrm>
          <a:prstGeom prst="rect">
            <a:avLst/>
          </a:prstGeom>
        </p:spPr>
      </p:pic>
      <p:pic>
        <p:nvPicPr>
          <p:cNvPr id="3" name="图片 2"/>
          <p:cNvPicPr>
            <a:picLocks noChangeAspect="1"/>
          </p:cNvPicPr>
          <p:nvPr/>
        </p:nvPicPr>
        <p:blipFill>
          <a:blip r:embed="rId4" cstate="screen"/>
          <a:stretch>
            <a:fillRect/>
          </a:stretch>
        </p:blipFill>
        <p:spPr>
          <a:xfrm rot="5400000">
            <a:off x="-666442" y="4491914"/>
            <a:ext cx="1332884" cy="3399288"/>
          </a:xfrm>
          <a:prstGeom prst="rect">
            <a:avLst/>
          </a:prstGeom>
        </p:spPr>
      </p:pic>
      <p:grpSp>
        <p:nvGrpSpPr>
          <p:cNvPr id="5" name="组 4"/>
          <p:cNvGrpSpPr/>
          <p:nvPr/>
        </p:nvGrpSpPr>
        <p:grpSpPr>
          <a:xfrm>
            <a:off x="7706509" y="3485381"/>
            <a:ext cx="1082042" cy="426007"/>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4" name="图片 13"/>
          <p:cNvPicPr>
            <a:picLocks noChangeAspect="1"/>
          </p:cNvPicPr>
          <p:nvPr/>
        </p:nvPicPr>
        <p:blipFill>
          <a:blip r:embed="rId5" cstate="screen"/>
          <a:stretch>
            <a:fillRect/>
          </a:stretch>
        </p:blipFill>
        <p:spPr>
          <a:xfrm rot="5400000">
            <a:off x="-510071" y="3527445"/>
            <a:ext cx="2275140" cy="1204486"/>
          </a:xfrm>
          <a:prstGeom prst="rect">
            <a:avLst/>
          </a:prstGeom>
        </p:spPr>
      </p:pic>
      <p:grpSp>
        <p:nvGrpSpPr>
          <p:cNvPr id="25" name="组合 24"/>
          <p:cNvGrpSpPr/>
          <p:nvPr/>
        </p:nvGrpSpPr>
        <p:grpSpPr>
          <a:xfrm>
            <a:off x="633730" y="2213610"/>
            <a:ext cx="5856605" cy="3053715"/>
            <a:chOff x="10223" y="3596"/>
            <a:chExt cx="9223" cy="4809"/>
          </a:xfrm>
        </p:grpSpPr>
        <p:cxnSp>
          <p:nvCxnSpPr>
            <p:cNvPr id="19"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PART.01</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052"/>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The Origin of </a:t>
              </a:r>
            </a:p>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Milk Tea </a:t>
              </a:r>
              <a:endParaRPr kumimoji="1" lang="zh-CN" altLang="en-US" sz="4000" b="1" spc="6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4000" spc="60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1485265"/>
            <a:ext cx="12192000" cy="5450784"/>
          </a:xfrm>
          <a:prstGeom prst="rect">
            <a:avLst/>
          </a:prstGeom>
        </p:spPr>
      </p:pic>
      <p:pic>
        <p:nvPicPr>
          <p:cNvPr id="4" name="图片 3"/>
          <p:cNvPicPr>
            <a:picLocks noChangeAspect="1"/>
          </p:cNvPicPr>
          <p:nvPr/>
        </p:nvPicPr>
        <p:blipFill>
          <a:blip r:embed="rId4" cstate="screen"/>
          <a:stretch>
            <a:fillRect/>
          </a:stretch>
        </p:blipFill>
        <p:spPr>
          <a:xfrm rot="5400000">
            <a:off x="11299114" y="4491914"/>
            <a:ext cx="1332884" cy="3399288"/>
          </a:xfrm>
          <a:prstGeom prst="rect">
            <a:avLst/>
          </a:prstGeom>
        </p:spPr>
      </p:pic>
      <p:sp>
        <p:nvSpPr>
          <p:cNvPr id="6" name="文本框 5"/>
          <p:cNvSpPr txBox="1"/>
          <p:nvPr/>
        </p:nvSpPr>
        <p:spPr>
          <a:xfrm>
            <a:off x="635" y="3766185"/>
            <a:ext cx="12191365" cy="3091815"/>
          </a:xfrm>
          <a:prstGeom prst="rect">
            <a:avLst/>
          </a:prstGeom>
          <a:noFill/>
        </p:spPr>
        <p:txBody>
          <a:bodyPr wrap="square" rtlCol="0">
            <a:spAutoFit/>
          </a:bodyPr>
          <a:lstStyle/>
          <a:p>
            <a:pPr>
              <a:lnSpc>
                <a:spcPct val="150000"/>
              </a:lnSpc>
            </a:pPr>
            <a:r>
              <a:rPr kumimoji="1" lang="en-US" altLang="zh-CN" sz="2600" dirty="0">
                <a:solidFill>
                  <a:schemeClr val="tx1">
                    <a:lumMod val="75000"/>
                    <a:lumOff val="25000"/>
                  </a:schemeClr>
                </a:solidFill>
                <a:latin typeface="Times New Roman Regular" panose="02020503050405090304" charset="0"/>
                <a:cs typeface="Times New Roman Regular" panose="02020503050405090304" charset="0"/>
                <a:sym typeface="+mn-lt"/>
              </a:rPr>
              <a:t>Each school holds its own opinion about the origin, but in fact, if we carefully analyse the fact, we can easily find its true origin, that is - ”Mongolia Milk Tea” drunk by nomadic tribes in Mongolia Plateau. Till now, the nomadic tribes living in Inner Mongolia Autonomous Region of PRC still treat visitors with milk tea, which is an unshakable traditional custom.</a:t>
            </a:r>
          </a:p>
        </p:txBody>
      </p:sp>
      <p:grpSp>
        <p:nvGrpSpPr>
          <p:cNvPr id="18" name="组合 17"/>
          <p:cNvGrpSpPr/>
          <p:nvPr/>
        </p:nvGrpSpPr>
        <p:grpSpPr>
          <a:xfrm>
            <a:off x="220980" y="410845"/>
            <a:ext cx="3110230" cy="3554095"/>
            <a:chOff x="348" y="647"/>
            <a:chExt cx="4898" cy="5597"/>
          </a:xfrm>
        </p:grpSpPr>
        <p:sp>
          <p:nvSpPr>
            <p:cNvPr id="5" name="文本框 4"/>
            <p:cNvSpPr txBox="1"/>
            <p:nvPr/>
          </p:nvSpPr>
          <p:spPr>
            <a:xfrm>
              <a:off x="677" y="5520"/>
              <a:ext cx="4241" cy="7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dirty="0">
                  <a:solidFill>
                    <a:schemeClr val="accent3">
                      <a:lumMod val="50000"/>
                    </a:schemeClr>
                  </a:solidFill>
                  <a:effectLst/>
                  <a:latin typeface="Times New Roman Bold" panose="02020503050405090304" charset="0"/>
                  <a:cs typeface="Times New Roman Bold" panose="02020503050405090304" charset="0"/>
                  <a:sym typeface="+mn-lt"/>
                </a:rPr>
                <a:t>Mongolia Milk Tea</a:t>
              </a:r>
              <a:endParaRPr lang="en-US" altLang="zh-CN" sz="2400" b="1" dirty="0">
                <a:ln/>
                <a:solidFill>
                  <a:schemeClr val="accent3">
                    <a:lumMod val="50000"/>
                  </a:schemeClr>
                </a:solidFill>
                <a:effectLst/>
                <a:latin typeface="Times New Roman Bold" panose="02020503050405090304" charset="0"/>
                <a:cs typeface="Times New Roman Bold" panose="02020503050405090304" charset="0"/>
                <a:sym typeface="+mn-lt"/>
              </a:endParaRPr>
            </a:p>
          </p:txBody>
        </p:sp>
        <p:pic>
          <p:nvPicPr>
            <p:cNvPr id="9" name="图片 8"/>
            <p:cNvPicPr>
              <a:picLocks noChangeAspect="1"/>
            </p:cNvPicPr>
            <p:nvPr/>
          </p:nvPicPr>
          <p:blipFill>
            <a:blip r:embed="rId5"/>
            <a:stretch>
              <a:fillRect/>
            </a:stretch>
          </p:blipFill>
          <p:spPr>
            <a:xfrm>
              <a:off x="348" y="647"/>
              <a:ext cx="4898" cy="4898"/>
            </a:xfrm>
            <a:prstGeom prst="ellipse">
              <a:avLst/>
            </a:prstGeom>
          </p:spPr>
        </p:pic>
      </p:grpSp>
      <p:grpSp>
        <p:nvGrpSpPr>
          <p:cNvPr id="20" name="组合 19"/>
          <p:cNvGrpSpPr/>
          <p:nvPr/>
        </p:nvGrpSpPr>
        <p:grpSpPr>
          <a:xfrm>
            <a:off x="3561715" y="410845"/>
            <a:ext cx="5077460" cy="3569970"/>
            <a:chOff x="5609" y="647"/>
            <a:chExt cx="7996" cy="5622"/>
          </a:xfrm>
        </p:grpSpPr>
        <p:pic>
          <p:nvPicPr>
            <p:cNvPr id="12" name="图片 11"/>
            <p:cNvPicPr>
              <a:picLocks noChangeAspect="1"/>
            </p:cNvPicPr>
            <p:nvPr/>
          </p:nvPicPr>
          <p:blipFill>
            <a:blip r:embed="rId6"/>
            <a:stretch>
              <a:fillRect/>
            </a:stretch>
          </p:blipFill>
          <p:spPr>
            <a:xfrm>
              <a:off x="5609" y="647"/>
              <a:ext cx="7996" cy="4898"/>
            </a:xfrm>
            <a:prstGeom prst="ellipse">
              <a:avLst/>
            </a:prstGeom>
          </p:spPr>
        </p:pic>
        <p:sp>
          <p:nvSpPr>
            <p:cNvPr id="11" name="文本框 10"/>
            <p:cNvSpPr txBox="1"/>
            <p:nvPr/>
          </p:nvSpPr>
          <p:spPr>
            <a:xfrm>
              <a:off x="7453" y="5545"/>
              <a:ext cx="4688" cy="7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dirty="0">
                  <a:solidFill>
                    <a:schemeClr val="accent3">
                      <a:lumMod val="50000"/>
                    </a:schemeClr>
                  </a:solidFill>
                  <a:effectLst/>
                  <a:latin typeface="Times New Roman Bold" panose="02020503050405090304" charset="0"/>
                  <a:cs typeface="Times New Roman Bold" panose="02020503050405090304" charset="0"/>
                  <a:sym typeface="+mn-lt"/>
                </a:rPr>
                <a:t>Nomadic tribes</a:t>
              </a:r>
            </a:p>
          </p:txBody>
        </p:sp>
      </p:grpSp>
      <p:grpSp>
        <p:nvGrpSpPr>
          <p:cNvPr id="21" name="组合 20"/>
          <p:cNvGrpSpPr/>
          <p:nvPr/>
        </p:nvGrpSpPr>
        <p:grpSpPr>
          <a:xfrm>
            <a:off x="8869680" y="521970"/>
            <a:ext cx="3110230" cy="3442970"/>
            <a:chOff x="13968" y="822"/>
            <a:chExt cx="4898" cy="5422"/>
          </a:xfrm>
        </p:grpSpPr>
        <p:pic>
          <p:nvPicPr>
            <p:cNvPr id="10" name="图片 9"/>
            <p:cNvPicPr>
              <a:picLocks noChangeAspect="1"/>
            </p:cNvPicPr>
            <p:nvPr/>
          </p:nvPicPr>
          <p:blipFill>
            <a:blip r:embed="rId7"/>
            <a:stretch>
              <a:fillRect/>
            </a:stretch>
          </p:blipFill>
          <p:spPr>
            <a:xfrm>
              <a:off x="13968" y="822"/>
              <a:ext cx="4898" cy="4898"/>
            </a:xfrm>
            <a:prstGeom prst="ellipse">
              <a:avLst/>
            </a:prstGeom>
          </p:spPr>
        </p:pic>
        <p:sp>
          <p:nvSpPr>
            <p:cNvPr id="13" name="文本框 12"/>
            <p:cNvSpPr txBox="1"/>
            <p:nvPr/>
          </p:nvSpPr>
          <p:spPr>
            <a:xfrm>
              <a:off x="14434" y="5520"/>
              <a:ext cx="3997" cy="7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dirty="0">
                  <a:solidFill>
                    <a:schemeClr val="accent3">
                      <a:lumMod val="50000"/>
                    </a:schemeClr>
                  </a:solidFill>
                  <a:effectLst/>
                  <a:latin typeface="Times New Roman Bold" panose="02020503050405090304" charset="0"/>
                  <a:cs typeface="Times New Roman Bold" panose="02020503050405090304" charset="0"/>
                  <a:sym typeface="+mn-lt"/>
                </a:rPr>
                <a:t>Mongolia Plateau</a:t>
              </a:r>
            </a:p>
          </p:txBody>
        </p:sp>
      </p:grpSp>
      <p:grpSp>
        <p:nvGrpSpPr>
          <p:cNvPr id="56" name="组合 55"/>
          <p:cNvGrpSpPr/>
          <p:nvPr/>
        </p:nvGrpSpPr>
        <p:grpSpPr bwMode="auto">
          <a:xfrm>
            <a:off x="0" y="-317"/>
            <a:ext cx="1651953" cy="521970"/>
            <a:chOff x="0" y="242888"/>
            <a:chExt cx="1652384" cy="521634"/>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文本框 57"/>
            <p:cNvSpPr txBox="1"/>
            <p:nvPr/>
          </p:nvSpPr>
          <p:spPr>
            <a:xfrm>
              <a:off x="401743" y="242888"/>
              <a:ext cx="1250641"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Origin</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screen"/>
          <a:stretch>
            <a:fillRect/>
          </a:stretch>
        </p:blipFill>
        <p:spPr>
          <a:xfrm rot="10800000">
            <a:off x="1086008" y="0"/>
            <a:ext cx="1332884" cy="339928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390" y="0"/>
            <a:ext cx="6804025" cy="6858000"/>
          </a:xfrm>
          <a:prstGeom prst="rect">
            <a:avLst/>
          </a:prstGeom>
        </p:spPr>
      </p:pic>
      <p:pic>
        <p:nvPicPr>
          <p:cNvPr id="2" name="图片 1"/>
          <p:cNvPicPr>
            <a:picLocks noChangeAspect="1"/>
          </p:cNvPicPr>
          <p:nvPr/>
        </p:nvPicPr>
        <p:blipFill>
          <a:blip r:embed="rId4" cstate="screen"/>
          <a:stretch>
            <a:fillRect/>
          </a:stretch>
        </p:blipFill>
        <p:spPr>
          <a:xfrm rot="16200000">
            <a:off x="-3484273" y="-1963392"/>
            <a:ext cx="12192000" cy="5450784"/>
          </a:xfrm>
          <a:prstGeom prst="rect">
            <a:avLst/>
          </a:prstGeom>
        </p:spPr>
      </p:pic>
      <p:grpSp>
        <p:nvGrpSpPr>
          <p:cNvPr id="4" name="组 3"/>
          <p:cNvGrpSpPr/>
          <p:nvPr/>
        </p:nvGrpSpPr>
        <p:grpSpPr>
          <a:xfrm>
            <a:off x="7977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grpSp>
        <p:nvGrpSpPr>
          <p:cNvPr id="25" name="组合 24"/>
          <p:cNvGrpSpPr/>
          <p:nvPr/>
        </p:nvGrpSpPr>
        <p:grpSpPr>
          <a:xfrm>
            <a:off x="6491605" y="2283460"/>
            <a:ext cx="5855970" cy="3053715"/>
            <a:chOff x="10223" y="3596"/>
            <a:chExt cx="9222" cy="4809"/>
          </a:xfrm>
        </p:grpSpPr>
        <p:cxnSp>
          <p:nvCxnSpPr>
            <p:cNvPr id="18"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PART.02</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052"/>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The Development of </a:t>
              </a:r>
            </a:p>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Milk Tea </a:t>
              </a:r>
              <a:endParaRPr kumimoji="1" lang="zh-CN" altLang="en-US" sz="4000" b="1" spc="6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4000" spc="60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9777E30B-127B-4956-BBDA-41B9E63E0AB4}"/>
              </a:ext>
            </a:extLst>
          </p:cNvPr>
          <p:cNvGrpSpPr/>
          <p:nvPr/>
        </p:nvGrpSpPr>
        <p:grpSpPr>
          <a:xfrm>
            <a:off x="7992745" y="3515361"/>
            <a:ext cx="4025011" cy="3034665"/>
            <a:chOff x="7898765" y="3411220"/>
            <a:chExt cx="4279265" cy="3276600"/>
          </a:xfrm>
        </p:grpSpPr>
        <p:sp>
          <p:nvSpPr>
            <p:cNvPr id="25" name="文本框 24"/>
            <p:cNvSpPr txBox="1"/>
            <p:nvPr/>
          </p:nvSpPr>
          <p:spPr>
            <a:xfrm>
              <a:off x="7898765" y="5919470"/>
              <a:ext cx="4279265" cy="768350"/>
            </a:xfrm>
            <a:prstGeom prst="rect">
              <a:avLst/>
            </a:prstGeom>
            <a:noFill/>
          </p:spPr>
          <p:txBody>
            <a:bodyPr wrap="none" rtlCol="0">
              <a:spAutoFit/>
            </a:bodyPr>
            <a:lstStyle/>
            <a:p>
              <a:pPr algn="l"/>
              <a:r>
                <a:rPr lang="en-US" altLang="zh-CN" sz="2200" dirty="0">
                  <a:solidFill>
                    <a:schemeClr val="accent2">
                      <a:lumMod val="50000"/>
                    </a:schemeClr>
                  </a:solidFill>
                  <a:latin typeface="Hoefler Text" charset="0"/>
                  <a:cs typeface="Hoefler Text" charset="0"/>
                </a:rPr>
                <a:t>M</a:t>
              </a:r>
              <a:r>
                <a:rPr lang="zh-CN" altLang="en-US" sz="2200" dirty="0">
                  <a:solidFill>
                    <a:schemeClr val="accent2">
                      <a:lumMod val="50000"/>
                    </a:schemeClr>
                  </a:solidFill>
                  <a:latin typeface="Hoefler Text" charset="0"/>
                  <a:cs typeface="Hoefler Text" charset="0"/>
                </a:rPr>
                <a:t>odern milk tea has preliminarily </a:t>
              </a:r>
            </a:p>
            <a:p>
              <a:pPr algn="l"/>
              <a:r>
                <a:rPr lang="zh-CN" altLang="en-US" sz="2200" dirty="0">
                  <a:solidFill>
                    <a:schemeClr val="accent2">
                      <a:lumMod val="50000"/>
                    </a:schemeClr>
                  </a:solidFill>
                  <a:latin typeface="Hoefler Text" charset="0"/>
                  <a:cs typeface="Hoefler Text" charset="0"/>
                </a:rPr>
                <a:t>come into shape. </a:t>
              </a:r>
            </a:p>
          </p:txBody>
        </p:sp>
        <p:pic>
          <p:nvPicPr>
            <p:cNvPr id="21" name="图片 20">
              <a:extLst>
                <a:ext uri="{FF2B5EF4-FFF2-40B4-BE49-F238E27FC236}">
                  <a16:creationId xmlns:a16="http://schemas.microsoft.com/office/drawing/2014/main" id="{C3D54839-E72B-4006-A4E5-CBDC732A0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945" y="3411220"/>
              <a:ext cx="3672840" cy="2554176"/>
            </a:xfrm>
            <a:prstGeom prst="rect">
              <a:avLst/>
            </a:prstGeom>
          </p:spPr>
        </p:pic>
      </p:grpSp>
      <p:pic>
        <p:nvPicPr>
          <p:cNvPr id="13" name="图片 12"/>
          <p:cNvPicPr>
            <a:picLocks noChangeAspect="1"/>
          </p:cNvPicPr>
          <p:nvPr/>
        </p:nvPicPr>
        <p:blipFill>
          <a:blip r:embed="rId3" cstate="screen"/>
          <a:stretch>
            <a:fillRect/>
          </a:stretch>
        </p:blipFill>
        <p:spPr>
          <a:xfrm rot="10800000">
            <a:off x="1086008" y="0"/>
            <a:ext cx="1332884" cy="3399288"/>
          </a:xfrm>
          <a:prstGeom prst="rect">
            <a:avLst/>
          </a:prstGeom>
        </p:spPr>
      </p:pic>
      <p:pic>
        <p:nvPicPr>
          <p:cNvPr id="2" name="图片 1"/>
          <p:cNvPicPr>
            <a:picLocks noChangeAspect="1"/>
          </p:cNvPicPr>
          <p:nvPr/>
        </p:nvPicPr>
        <p:blipFill>
          <a:blip r:embed="rId4" cstate="screen"/>
          <a:stretch>
            <a:fillRect/>
          </a:stretch>
        </p:blipFill>
        <p:spPr>
          <a:xfrm rot="16200000">
            <a:off x="-3499513" y="-1963392"/>
            <a:ext cx="12192000" cy="5450784"/>
          </a:xfrm>
          <a:prstGeom prst="rect">
            <a:avLst/>
          </a:prstGeom>
        </p:spPr>
      </p:pic>
      <p:grpSp>
        <p:nvGrpSpPr>
          <p:cNvPr id="4" name="组 3"/>
          <p:cNvGrpSpPr/>
          <p:nvPr/>
        </p:nvGrpSpPr>
        <p:grpSpPr>
          <a:xfrm>
            <a:off x="7977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sp>
        <p:nvSpPr>
          <p:cNvPr id="16" name="文本框 15"/>
          <p:cNvSpPr txBox="1"/>
          <p:nvPr/>
        </p:nvSpPr>
        <p:spPr>
          <a:xfrm>
            <a:off x="3893185" y="104775"/>
            <a:ext cx="2278380" cy="9220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5400" b="1" dirty="0">
                <a:solidFill>
                  <a:schemeClr val="accent4"/>
                </a:solidFill>
                <a:effectLst/>
                <a:latin typeface="Times New Roman Bold" panose="02020503050405090304" charset="0"/>
                <a:cs typeface="Times New Roman Bold" panose="02020503050405090304" charset="0"/>
              </a:rPr>
              <a:t>Britain</a:t>
            </a:r>
          </a:p>
        </p:txBody>
      </p:sp>
      <p:sp>
        <p:nvSpPr>
          <p:cNvPr id="26" name="文本框 25"/>
          <p:cNvSpPr txBox="1"/>
          <p:nvPr/>
        </p:nvSpPr>
        <p:spPr>
          <a:xfrm>
            <a:off x="8663940" y="118110"/>
            <a:ext cx="2393315" cy="9220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5400" b="1" dirty="0">
                <a:solidFill>
                  <a:schemeClr val="accent4"/>
                </a:solidFill>
                <a:effectLst/>
                <a:latin typeface="Times New Roman Bold" panose="02020503050405090304" charset="0"/>
                <a:cs typeface="Times New Roman Bold" panose="02020503050405090304" charset="0"/>
              </a:rPr>
              <a:t>Taiwan</a:t>
            </a:r>
          </a:p>
        </p:txBody>
      </p:sp>
      <p:sp>
        <p:nvSpPr>
          <p:cNvPr id="28" name="右箭头 27"/>
          <p:cNvSpPr/>
          <p:nvPr/>
        </p:nvSpPr>
        <p:spPr>
          <a:xfrm>
            <a:off x="7057390" y="3087370"/>
            <a:ext cx="841375" cy="56578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nvGrpSpPr>
          <p:cNvPr id="27" name="组合 26"/>
          <p:cNvGrpSpPr/>
          <p:nvPr/>
        </p:nvGrpSpPr>
        <p:grpSpPr>
          <a:xfrm>
            <a:off x="3505835" y="1026795"/>
            <a:ext cx="3051810" cy="2315210"/>
            <a:chOff x="5521" y="1617"/>
            <a:chExt cx="4806" cy="3646"/>
          </a:xfrm>
        </p:grpSpPr>
        <p:pic>
          <p:nvPicPr>
            <p:cNvPr id="14" name="图片 13"/>
            <p:cNvPicPr>
              <a:picLocks noChangeAspect="1"/>
            </p:cNvPicPr>
            <p:nvPr/>
          </p:nvPicPr>
          <p:blipFill>
            <a:blip r:embed="rId5"/>
            <a:stretch>
              <a:fillRect/>
            </a:stretch>
          </p:blipFill>
          <p:spPr>
            <a:xfrm>
              <a:off x="5521" y="1617"/>
              <a:ext cx="4807" cy="3118"/>
            </a:xfrm>
            <a:prstGeom prst="roundRect">
              <a:avLst/>
            </a:prstGeom>
          </p:spPr>
        </p:pic>
        <p:sp>
          <p:nvSpPr>
            <p:cNvPr id="18" name="文本框 17"/>
            <p:cNvSpPr txBox="1"/>
            <p:nvPr/>
          </p:nvSpPr>
          <p:spPr>
            <a:xfrm>
              <a:off x="6782" y="4587"/>
              <a:ext cx="2485" cy="677"/>
            </a:xfrm>
            <a:prstGeom prst="rect">
              <a:avLst/>
            </a:prstGeom>
            <a:noFill/>
          </p:spPr>
          <p:txBody>
            <a:bodyPr wrap="none" rtlCol="0">
              <a:spAutoFit/>
            </a:bodyPr>
            <a:lstStyle/>
            <a:p>
              <a:pPr algn="l"/>
              <a:r>
                <a:rPr lang="zh-CN" altLang="en-US" sz="2200">
                  <a:solidFill>
                    <a:schemeClr val="accent2">
                      <a:lumMod val="50000"/>
                    </a:schemeClr>
                  </a:solidFill>
                  <a:latin typeface="Hoefler Text" charset="0"/>
                  <a:cs typeface="Hoefler Text" charset="0"/>
                </a:rPr>
                <a:t>maple sugar</a:t>
              </a:r>
            </a:p>
          </p:txBody>
        </p:sp>
      </p:grpSp>
      <p:grpSp>
        <p:nvGrpSpPr>
          <p:cNvPr id="30" name="组合 29"/>
          <p:cNvGrpSpPr/>
          <p:nvPr/>
        </p:nvGrpSpPr>
        <p:grpSpPr>
          <a:xfrm>
            <a:off x="2959100" y="3411220"/>
            <a:ext cx="4777740" cy="3288665"/>
            <a:chOff x="4660" y="5372"/>
            <a:chExt cx="7524" cy="5179"/>
          </a:xfrm>
        </p:grpSpPr>
        <p:pic>
          <p:nvPicPr>
            <p:cNvPr id="3" name="图片 2"/>
            <p:cNvPicPr>
              <a:picLocks noChangeAspect="1"/>
            </p:cNvPicPr>
            <p:nvPr/>
          </p:nvPicPr>
          <p:blipFill>
            <a:blip r:embed="rId6"/>
            <a:stretch>
              <a:fillRect/>
            </a:stretch>
          </p:blipFill>
          <p:spPr>
            <a:xfrm>
              <a:off x="5182" y="5372"/>
              <a:ext cx="5784" cy="3969"/>
            </a:xfrm>
            <a:prstGeom prst="roundRect">
              <a:avLst/>
            </a:prstGeom>
          </p:spPr>
        </p:pic>
        <p:sp>
          <p:nvSpPr>
            <p:cNvPr id="22" name="文本框 21"/>
            <p:cNvSpPr txBox="1"/>
            <p:nvPr/>
          </p:nvSpPr>
          <p:spPr>
            <a:xfrm>
              <a:off x="4660" y="9341"/>
              <a:ext cx="7525" cy="1210"/>
            </a:xfrm>
            <a:prstGeom prst="rect">
              <a:avLst/>
            </a:prstGeom>
            <a:noFill/>
          </p:spPr>
          <p:txBody>
            <a:bodyPr wrap="none" rtlCol="0">
              <a:spAutoFit/>
            </a:bodyPr>
            <a:lstStyle/>
            <a:p>
              <a:pPr algn="l"/>
              <a:r>
                <a:rPr lang="zh-CN" altLang="en-US" sz="2200">
                  <a:solidFill>
                    <a:schemeClr val="accent2">
                      <a:lumMod val="50000"/>
                    </a:schemeClr>
                  </a:solidFill>
                  <a:latin typeface="Hoefler Text" charset="0"/>
                  <a:cs typeface="Hoefler Text" charset="0"/>
                </a:rPr>
                <a:t>Gave birth to the rudiment of modern </a:t>
              </a:r>
              <a:endParaRPr lang="zh-CN" altLang="en-US"/>
            </a:p>
            <a:p>
              <a:pPr algn="l"/>
              <a:r>
                <a:rPr lang="zh-CN" altLang="en-US" sz="2200">
                  <a:solidFill>
                    <a:schemeClr val="accent2">
                      <a:lumMod val="50000"/>
                    </a:schemeClr>
                  </a:solidFill>
                  <a:latin typeface="Hoefler Text" charset="0"/>
                  <a:cs typeface="Hoefler Text" charset="0"/>
                </a:rPr>
                <a:t>milk tea and its basic ingredients</a:t>
              </a:r>
              <a:r>
                <a:rPr lang="zh-CN" altLang="en-US"/>
                <a:t>.</a:t>
              </a:r>
            </a:p>
          </p:txBody>
        </p:sp>
      </p:grpSp>
      <p:grpSp>
        <p:nvGrpSpPr>
          <p:cNvPr id="29" name="组合 28"/>
          <p:cNvGrpSpPr/>
          <p:nvPr/>
        </p:nvGrpSpPr>
        <p:grpSpPr>
          <a:xfrm>
            <a:off x="8373745" y="1026795"/>
            <a:ext cx="2971800" cy="2315210"/>
            <a:chOff x="13187" y="1617"/>
            <a:chExt cx="4680" cy="3646"/>
          </a:xfrm>
        </p:grpSpPr>
        <p:pic>
          <p:nvPicPr>
            <p:cNvPr id="20" name="图片 19"/>
            <p:cNvPicPr>
              <a:picLocks noChangeAspect="1"/>
            </p:cNvPicPr>
            <p:nvPr/>
          </p:nvPicPr>
          <p:blipFill>
            <a:blip r:embed="rId7"/>
            <a:stretch>
              <a:fillRect/>
            </a:stretch>
          </p:blipFill>
          <p:spPr>
            <a:xfrm>
              <a:off x="13187" y="1617"/>
              <a:ext cx="4681" cy="3118"/>
            </a:xfrm>
            <a:prstGeom prst="roundRect">
              <a:avLst/>
            </a:prstGeom>
          </p:spPr>
        </p:pic>
        <p:sp>
          <p:nvSpPr>
            <p:cNvPr id="23" name="文本框 22"/>
            <p:cNvSpPr txBox="1"/>
            <p:nvPr/>
          </p:nvSpPr>
          <p:spPr>
            <a:xfrm>
              <a:off x="14286" y="4587"/>
              <a:ext cx="2337" cy="677"/>
            </a:xfrm>
            <a:prstGeom prst="rect">
              <a:avLst/>
            </a:prstGeom>
            <a:noFill/>
          </p:spPr>
          <p:txBody>
            <a:bodyPr wrap="none" rtlCol="0">
              <a:spAutoFit/>
            </a:bodyPr>
            <a:lstStyle/>
            <a:p>
              <a:pPr algn="l"/>
              <a:r>
                <a:rPr lang="zh-CN" altLang="en-US" sz="2200">
                  <a:solidFill>
                    <a:schemeClr val="accent2">
                      <a:lumMod val="50000"/>
                    </a:schemeClr>
                  </a:solidFill>
                  <a:latin typeface="Hoefler Text" charset="0"/>
                  <a:cs typeface="Hoefler Text" charset="0"/>
                </a:rPr>
                <a:t>snack flour</a:t>
              </a:r>
            </a:p>
          </p:txBody>
        </p:sp>
      </p:grpSp>
      <p:grpSp>
        <p:nvGrpSpPr>
          <p:cNvPr id="56" name="组合 55"/>
          <p:cNvGrpSpPr/>
          <p:nvPr/>
        </p:nvGrpSpPr>
        <p:grpSpPr bwMode="auto">
          <a:xfrm>
            <a:off x="0" y="-317"/>
            <a:ext cx="2863533" cy="521970"/>
            <a:chOff x="0" y="242888"/>
            <a:chExt cx="2864280" cy="521634"/>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文本框 57"/>
            <p:cNvSpPr txBox="1"/>
            <p:nvPr/>
          </p:nvSpPr>
          <p:spPr>
            <a:xfrm>
              <a:off x="401743" y="242888"/>
              <a:ext cx="2462537"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Development</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3"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ppt_y</p:attrName>
                                        </p:attrNameLst>
                                      </p:cBhvr>
                                      <p:tavLst>
                                        <p:tav tm="0">
                                          <p:val>
                                            <p:strVal val="#ppt_y+#ppt_h*1.125000"/>
                                          </p:val>
                                        </p:tav>
                                        <p:tav tm="100000">
                                          <p:val>
                                            <p:strVal val="#ppt_y"/>
                                          </p:val>
                                        </p:tav>
                                      </p:tavLst>
                                    </p:anim>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p:tgtEl>
                                          <p:spTgt spid="32"/>
                                        </p:tgtEl>
                                        <p:attrNameLst>
                                          <p:attrName>ppt_y</p:attrName>
                                        </p:attrNameLst>
                                      </p:cBhvr>
                                      <p:tavLst>
                                        <p:tav tm="0">
                                          <p:val>
                                            <p:strVal val="#ppt_y+#ppt_h*1.125000"/>
                                          </p:val>
                                        </p:tav>
                                        <p:tav tm="100000">
                                          <p:val>
                                            <p:strVal val="#ppt_y"/>
                                          </p:val>
                                        </p:tav>
                                      </p:tavLst>
                                    </p:anim>
                                    <p:animEffect transition="in" filter="wipe(up)">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6" grpId="0"/>
      <p:bldP spid="26" grpId="1"/>
      <p:bldP spid="28" grpId="0" animBg="1"/>
      <p:bldP spid="28" grpId="1" animBg="1"/>
      <p:bldP spid="28" grpId="2" animBg="1"/>
      <p:bldP spid="28"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370" y="0"/>
            <a:ext cx="8469630" cy="8536940"/>
          </a:xfrm>
          <a:prstGeom prst="rect">
            <a:avLst/>
          </a:prstGeom>
        </p:spPr>
      </p:pic>
      <p:pic>
        <p:nvPicPr>
          <p:cNvPr id="2" name="图片 1"/>
          <p:cNvPicPr>
            <a:picLocks noChangeAspect="1"/>
          </p:cNvPicPr>
          <p:nvPr/>
        </p:nvPicPr>
        <p:blipFill>
          <a:blip r:embed="rId3" cstate="screen"/>
          <a:stretch>
            <a:fillRect/>
          </a:stretch>
        </p:blipFill>
        <p:spPr>
          <a:xfrm rot="10800000">
            <a:off x="0" y="3192808"/>
            <a:ext cx="12192000" cy="5450784"/>
          </a:xfrm>
          <a:prstGeom prst="rect">
            <a:avLst/>
          </a:prstGeom>
        </p:spPr>
      </p:pic>
      <p:grpSp>
        <p:nvGrpSpPr>
          <p:cNvPr id="4" name="组 3"/>
          <p:cNvGrpSpPr/>
          <p:nvPr/>
        </p:nvGrpSpPr>
        <p:grpSpPr>
          <a:xfrm>
            <a:off x="4675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3" name="图片 12"/>
          <p:cNvPicPr>
            <a:picLocks noChangeAspect="1"/>
          </p:cNvPicPr>
          <p:nvPr/>
        </p:nvPicPr>
        <p:blipFill>
          <a:blip r:embed="rId4" cstate="screen"/>
          <a:stretch>
            <a:fillRect/>
          </a:stretch>
        </p:blipFill>
        <p:spPr>
          <a:xfrm rot="16200000">
            <a:off x="5429557" y="-1033202"/>
            <a:ext cx="1332884" cy="3399288"/>
          </a:xfrm>
          <a:prstGeom prst="rect">
            <a:avLst/>
          </a:prstGeom>
        </p:spPr>
      </p:pic>
      <p:grpSp>
        <p:nvGrpSpPr>
          <p:cNvPr id="25" name="组合 24"/>
          <p:cNvGrpSpPr/>
          <p:nvPr/>
        </p:nvGrpSpPr>
        <p:grpSpPr>
          <a:xfrm>
            <a:off x="3475990" y="1931670"/>
            <a:ext cx="6654165" cy="3053715"/>
            <a:chOff x="10223" y="3596"/>
            <a:chExt cx="9223" cy="4809"/>
          </a:xfrm>
        </p:grpSpPr>
        <p:cxnSp>
          <p:nvCxnSpPr>
            <p:cNvPr id="18"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PART.03</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052"/>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A Comparison of Oriental and Foreign Milk Tea</a:t>
              </a:r>
              <a:endParaRPr kumimoji="1" lang="en-US" altLang="zh-CN" sz="40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4000" spc="60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10800000">
            <a:off x="0" y="2863243"/>
            <a:ext cx="12192000" cy="5450784"/>
          </a:xfrm>
          <a:prstGeom prst="rect">
            <a:avLst/>
          </a:prstGeom>
        </p:spPr>
      </p:pic>
      <p:pic>
        <p:nvPicPr>
          <p:cNvPr id="13" name="图片 12"/>
          <p:cNvPicPr>
            <a:picLocks noChangeAspect="1"/>
          </p:cNvPicPr>
          <p:nvPr/>
        </p:nvPicPr>
        <p:blipFill>
          <a:blip r:embed="rId3" cstate="screen"/>
          <a:stretch>
            <a:fillRect/>
          </a:stretch>
        </p:blipFill>
        <p:spPr>
          <a:xfrm rot="16200000">
            <a:off x="5429557" y="-1033202"/>
            <a:ext cx="1332884" cy="3399288"/>
          </a:xfrm>
          <a:prstGeom prst="rect">
            <a:avLst/>
          </a:prstGeom>
        </p:spPr>
      </p:pic>
      <p:grpSp>
        <p:nvGrpSpPr>
          <p:cNvPr id="38" name="组合 37"/>
          <p:cNvGrpSpPr/>
          <p:nvPr/>
        </p:nvGrpSpPr>
        <p:grpSpPr>
          <a:xfrm>
            <a:off x="8933815" y="1040130"/>
            <a:ext cx="2871470" cy="2586990"/>
            <a:chOff x="14069" y="1638"/>
            <a:chExt cx="4522" cy="4074"/>
          </a:xfrm>
        </p:grpSpPr>
        <p:pic>
          <p:nvPicPr>
            <p:cNvPr id="29" name="图片 28"/>
            <p:cNvPicPr>
              <a:picLocks noChangeAspect="1"/>
            </p:cNvPicPr>
            <p:nvPr/>
          </p:nvPicPr>
          <p:blipFill>
            <a:blip r:embed="rId4"/>
            <a:srcRect t="10824" r="655"/>
            <a:stretch>
              <a:fillRect/>
            </a:stretch>
          </p:blipFill>
          <p:spPr>
            <a:xfrm>
              <a:off x="14214" y="2624"/>
              <a:ext cx="4233" cy="3088"/>
            </a:xfrm>
            <a:prstGeom prst="rect">
              <a:avLst/>
            </a:prstGeom>
          </p:spPr>
        </p:pic>
        <p:sp>
          <p:nvSpPr>
            <p:cNvPr id="30" name="文本框 29"/>
            <p:cNvSpPr txBox="1"/>
            <p:nvPr/>
          </p:nvSpPr>
          <p:spPr>
            <a:xfrm>
              <a:off x="14069" y="1638"/>
              <a:ext cx="4523" cy="725"/>
            </a:xfrm>
            <a:prstGeom prst="rect">
              <a:avLst/>
            </a:prstGeom>
            <a:noFill/>
          </p:spPr>
          <p:txBody>
            <a:bodyPr wrap="square" rtlCol="0">
              <a:spAutoFit/>
            </a:bodyPr>
            <a:lstStyle/>
            <a:p>
              <a:pPr algn="l"/>
              <a:r>
                <a:rPr lang="zh-CN" altLang="en-US" sz="2400" b="1">
                  <a:solidFill>
                    <a:schemeClr val="bg2">
                      <a:lumMod val="25000"/>
                    </a:schemeClr>
                  </a:solidFill>
                  <a:latin typeface="Hoefler Text Black" charset="0"/>
                  <a:cs typeface="Hoefler Text Black" charset="0"/>
                </a:rPr>
                <a:t>Indian Masala Chai</a:t>
              </a:r>
            </a:p>
          </p:txBody>
        </p:sp>
      </p:grpSp>
      <p:grpSp>
        <p:nvGrpSpPr>
          <p:cNvPr id="37" name="组合 36"/>
          <p:cNvGrpSpPr/>
          <p:nvPr/>
        </p:nvGrpSpPr>
        <p:grpSpPr>
          <a:xfrm>
            <a:off x="4643755" y="1040130"/>
            <a:ext cx="3826510" cy="2531110"/>
            <a:chOff x="7313" y="1638"/>
            <a:chExt cx="6026" cy="3986"/>
          </a:xfrm>
        </p:grpSpPr>
        <p:grpSp>
          <p:nvGrpSpPr>
            <p:cNvPr id="27" name="组合 26"/>
            <p:cNvGrpSpPr/>
            <p:nvPr/>
          </p:nvGrpSpPr>
          <p:grpSpPr>
            <a:xfrm>
              <a:off x="7844" y="2712"/>
              <a:ext cx="4585" cy="2912"/>
              <a:chOff x="8072" y="2712"/>
              <a:chExt cx="4585" cy="2912"/>
            </a:xfrm>
          </p:grpSpPr>
          <p:pic>
            <p:nvPicPr>
              <p:cNvPr id="24" name="图片 23"/>
              <p:cNvPicPr>
                <a:picLocks noChangeAspect="1"/>
              </p:cNvPicPr>
              <p:nvPr/>
            </p:nvPicPr>
            <p:blipFill>
              <a:blip r:embed="rId5"/>
              <a:stretch>
                <a:fillRect/>
              </a:stretch>
            </p:blipFill>
            <p:spPr>
              <a:xfrm>
                <a:off x="8072" y="2712"/>
                <a:ext cx="2759" cy="2912"/>
              </a:xfrm>
              <a:prstGeom prst="rect">
                <a:avLst/>
              </a:prstGeom>
            </p:spPr>
          </p:pic>
          <p:pic>
            <p:nvPicPr>
              <p:cNvPr id="26" name="图片 25"/>
              <p:cNvPicPr>
                <a:picLocks noChangeAspect="1"/>
              </p:cNvPicPr>
              <p:nvPr/>
            </p:nvPicPr>
            <p:blipFill>
              <a:blip r:embed="rId6"/>
              <a:stretch>
                <a:fillRect/>
              </a:stretch>
            </p:blipFill>
            <p:spPr>
              <a:xfrm>
                <a:off x="10991" y="2767"/>
                <a:ext cx="1666" cy="2719"/>
              </a:xfrm>
              <a:prstGeom prst="rect">
                <a:avLst/>
              </a:prstGeom>
            </p:spPr>
          </p:pic>
        </p:grpSp>
        <p:sp>
          <p:nvSpPr>
            <p:cNvPr id="31" name="文本框 30"/>
            <p:cNvSpPr txBox="1"/>
            <p:nvPr/>
          </p:nvSpPr>
          <p:spPr>
            <a:xfrm>
              <a:off x="7313" y="1638"/>
              <a:ext cx="6027" cy="725"/>
            </a:xfrm>
            <a:prstGeom prst="rect">
              <a:avLst/>
            </a:prstGeom>
            <a:noFill/>
          </p:spPr>
          <p:txBody>
            <a:bodyPr wrap="square" rtlCol="0">
              <a:spAutoFit/>
            </a:bodyPr>
            <a:lstStyle/>
            <a:p>
              <a:pPr algn="l"/>
              <a:r>
                <a:rPr lang="zh-CN" altLang="en-US" sz="2400" b="1">
                  <a:solidFill>
                    <a:schemeClr val="bg2">
                      <a:lumMod val="25000"/>
                    </a:schemeClr>
                  </a:solidFill>
                  <a:latin typeface="Hoefler Text Black" charset="0"/>
                  <a:cs typeface="Hoefler Text Black" charset="0"/>
                </a:rPr>
                <a:t>Hong Kong-style milk tea</a:t>
              </a:r>
            </a:p>
          </p:txBody>
        </p:sp>
      </p:grpSp>
      <p:sp>
        <p:nvSpPr>
          <p:cNvPr id="34" name="文本框 33"/>
          <p:cNvSpPr txBox="1"/>
          <p:nvPr/>
        </p:nvSpPr>
        <p:spPr>
          <a:xfrm>
            <a:off x="4058285" y="1880235"/>
            <a:ext cx="309880" cy="368300"/>
          </a:xfrm>
          <a:prstGeom prst="rect">
            <a:avLst/>
          </a:prstGeom>
          <a:noFill/>
        </p:spPr>
        <p:txBody>
          <a:bodyPr wrap="none" rtlCol="0">
            <a:spAutoFit/>
          </a:bodyPr>
          <a:lstStyle/>
          <a:p>
            <a:endParaRPr lang="zh-CN" altLang="en-US"/>
          </a:p>
        </p:txBody>
      </p:sp>
      <p:grpSp>
        <p:nvGrpSpPr>
          <p:cNvPr id="36" name="组合 35"/>
          <p:cNvGrpSpPr/>
          <p:nvPr/>
        </p:nvGrpSpPr>
        <p:grpSpPr>
          <a:xfrm>
            <a:off x="467360" y="1040130"/>
            <a:ext cx="3713480" cy="2882265"/>
            <a:chOff x="736" y="1638"/>
            <a:chExt cx="5848" cy="4539"/>
          </a:xfrm>
        </p:grpSpPr>
        <p:sp>
          <p:nvSpPr>
            <p:cNvPr id="33" name="文本框 32"/>
            <p:cNvSpPr txBox="1"/>
            <p:nvPr/>
          </p:nvSpPr>
          <p:spPr>
            <a:xfrm>
              <a:off x="758" y="1638"/>
              <a:ext cx="5826" cy="725"/>
            </a:xfrm>
            <a:prstGeom prst="rect">
              <a:avLst/>
            </a:prstGeom>
            <a:noFill/>
          </p:spPr>
          <p:txBody>
            <a:bodyPr wrap="square" rtlCol="0">
              <a:spAutoFit/>
            </a:bodyPr>
            <a:lstStyle/>
            <a:p>
              <a:pPr algn="l"/>
              <a:r>
                <a:rPr lang="zh-CN" altLang="en-US" sz="2400" b="1">
                  <a:solidFill>
                    <a:schemeClr val="bg2">
                      <a:lumMod val="25000"/>
                    </a:schemeClr>
                  </a:solidFill>
                  <a:latin typeface="Hoefler Text Black" charset="0"/>
                  <a:cs typeface="Hoefler Text Black" charset="0"/>
                </a:rPr>
                <a:t>Local Changsha Milk Tea</a:t>
              </a:r>
            </a:p>
          </p:txBody>
        </p:sp>
        <p:pic>
          <p:nvPicPr>
            <p:cNvPr id="35" name="图片 34"/>
            <p:cNvPicPr>
              <a:picLocks noChangeAspect="1"/>
            </p:cNvPicPr>
            <p:nvPr/>
          </p:nvPicPr>
          <p:blipFill>
            <a:blip r:embed="rId7"/>
            <a:stretch>
              <a:fillRect/>
            </a:stretch>
          </p:blipFill>
          <p:spPr>
            <a:xfrm>
              <a:off x="736" y="1801"/>
              <a:ext cx="5620" cy="4376"/>
            </a:xfrm>
            <a:prstGeom prst="rect">
              <a:avLst/>
            </a:prstGeom>
          </p:spPr>
        </p:pic>
      </p:grpSp>
      <p:grpSp>
        <p:nvGrpSpPr>
          <p:cNvPr id="25" name="组合 24"/>
          <p:cNvGrpSpPr/>
          <p:nvPr/>
        </p:nvGrpSpPr>
        <p:grpSpPr>
          <a:xfrm>
            <a:off x="161925" y="4208145"/>
            <a:ext cx="3729990" cy="1747520"/>
            <a:chOff x="1439" y="5688"/>
            <a:chExt cx="5874" cy="2752"/>
          </a:xfrm>
        </p:grpSpPr>
        <p:sp>
          <p:nvSpPr>
            <p:cNvPr id="20" name="文本框 19"/>
            <p:cNvSpPr txBox="1"/>
            <p:nvPr/>
          </p:nvSpPr>
          <p:spPr>
            <a:xfrm>
              <a:off x="1739" y="6603"/>
              <a:ext cx="4725" cy="919"/>
            </a:xfrm>
            <a:prstGeom prst="rect">
              <a:avLst/>
            </a:prstGeom>
            <a:noFill/>
          </p:spPr>
          <p:txBody>
            <a:bodyPr wrap="none" rtlCol="0">
              <a:spAutoFit/>
            </a:bodyPr>
            <a:lstStyle/>
            <a:p>
              <a:r>
                <a:rPr lang="en-US" altLang="zh-CN" sz="3200" b="1">
                  <a:solidFill>
                    <a:schemeClr val="tx1">
                      <a:lumMod val="65000"/>
                      <a:lumOff val="35000"/>
                    </a:schemeClr>
                  </a:solidFill>
                  <a:latin typeface="Hoefler Text Black" charset="0"/>
                  <a:cs typeface="Hoefler Text Black" charset="0"/>
                </a:rPr>
                <a:t>Founded in 2013</a:t>
              </a:r>
            </a:p>
          </p:txBody>
        </p:sp>
        <p:sp>
          <p:nvSpPr>
            <p:cNvPr id="21" name="文本框 20"/>
            <p:cNvSpPr txBox="1"/>
            <p:nvPr/>
          </p:nvSpPr>
          <p:spPr>
            <a:xfrm>
              <a:off x="1733" y="7521"/>
              <a:ext cx="5125" cy="919"/>
            </a:xfrm>
            <a:prstGeom prst="rect">
              <a:avLst/>
            </a:prstGeom>
            <a:noFill/>
          </p:spPr>
          <p:txBody>
            <a:bodyPr wrap="none" rtlCol="0">
              <a:spAutoFit/>
            </a:bodyPr>
            <a:lstStyle/>
            <a:p>
              <a:pPr algn="l"/>
              <a:r>
                <a:rPr lang="en-US" altLang="zh-CN" sz="3200" b="1">
                  <a:solidFill>
                    <a:schemeClr val="tx1">
                      <a:lumMod val="65000"/>
                      <a:lumOff val="35000"/>
                    </a:schemeClr>
                  </a:solidFill>
                  <a:latin typeface="Hoefler Text Black" charset="0"/>
                  <a:cs typeface="Hoefler Text Black" charset="0"/>
                </a:rPr>
                <a:t>“Black Tea Latte”</a:t>
              </a:r>
            </a:p>
          </p:txBody>
        </p:sp>
        <p:sp>
          <p:nvSpPr>
            <p:cNvPr id="22" name="文本框 21"/>
            <p:cNvSpPr txBox="1"/>
            <p:nvPr/>
          </p:nvSpPr>
          <p:spPr>
            <a:xfrm>
              <a:off x="1739" y="5713"/>
              <a:ext cx="2341" cy="919"/>
            </a:xfrm>
            <a:prstGeom prst="rect">
              <a:avLst/>
            </a:prstGeom>
            <a:noFill/>
          </p:spPr>
          <p:txBody>
            <a:bodyPr wrap="none" rtlCol="0">
              <a:spAutoFit/>
            </a:bodyPr>
            <a:lstStyle/>
            <a:p>
              <a:r>
                <a:rPr lang="en-US" altLang="zh-CN" sz="3200" b="1">
                  <a:solidFill>
                    <a:schemeClr val="tx1">
                      <a:lumMod val="65000"/>
                      <a:lumOff val="35000"/>
                    </a:schemeClr>
                  </a:solidFill>
                  <a:latin typeface="Hoefler Text Black" charset="0"/>
                  <a:cs typeface="Hoefler Text Black" charset="0"/>
                </a:rPr>
                <a:t>Sexytea</a:t>
              </a:r>
            </a:p>
          </p:txBody>
        </p:sp>
        <p:sp>
          <p:nvSpPr>
            <p:cNvPr id="23" name="圆角矩形 22"/>
            <p:cNvSpPr/>
            <p:nvPr/>
          </p:nvSpPr>
          <p:spPr>
            <a:xfrm>
              <a:off x="1439" y="5688"/>
              <a:ext cx="5874" cy="2749"/>
            </a:xfrm>
            <a:prstGeom prst="roundRect">
              <a:avLst/>
            </a:prstGeom>
            <a:noFill/>
            <a:ln w="28575">
              <a:solidFill>
                <a:schemeClr val="tx1">
                  <a:lumMod val="65000"/>
                  <a:lumOff val="35000"/>
                </a:schemeClr>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43" name="组合 42"/>
          <p:cNvGrpSpPr/>
          <p:nvPr/>
        </p:nvGrpSpPr>
        <p:grpSpPr>
          <a:xfrm>
            <a:off x="4171950" y="4208145"/>
            <a:ext cx="4610100" cy="1747520"/>
            <a:chOff x="1348" y="5688"/>
            <a:chExt cx="7260" cy="2752"/>
          </a:xfrm>
        </p:grpSpPr>
        <p:sp>
          <p:nvSpPr>
            <p:cNvPr id="44" name="文本框 43"/>
            <p:cNvSpPr txBox="1"/>
            <p:nvPr/>
          </p:nvSpPr>
          <p:spPr>
            <a:xfrm>
              <a:off x="1739" y="6603"/>
              <a:ext cx="5460" cy="919"/>
            </a:xfrm>
            <a:prstGeom prst="rect">
              <a:avLst/>
            </a:prstGeom>
            <a:noFill/>
          </p:spPr>
          <p:txBody>
            <a:bodyPr wrap="none" rtlCol="0">
              <a:spAutoFit/>
            </a:bodyPr>
            <a:lstStyle/>
            <a:p>
              <a:pPr algn="l"/>
              <a:r>
                <a:rPr lang="en-US" altLang="zh-CN" sz="3200" b="1">
                  <a:solidFill>
                    <a:schemeClr val="accent3">
                      <a:lumMod val="75000"/>
                    </a:schemeClr>
                  </a:solidFill>
                  <a:latin typeface="Hoefler Text Black" charset="0"/>
                  <a:cs typeface="Hoefler Text Black" charset="0"/>
                </a:rPr>
                <a:t>Founder Lin Muhe</a:t>
              </a:r>
            </a:p>
          </p:txBody>
        </p:sp>
        <p:sp>
          <p:nvSpPr>
            <p:cNvPr id="45" name="文本框 44"/>
            <p:cNvSpPr txBox="1"/>
            <p:nvPr/>
          </p:nvSpPr>
          <p:spPr>
            <a:xfrm>
              <a:off x="1733" y="7521"/>
              <a:ext cx="6789" cy="919"/>
            </a:xfrm>
            <a:prstGeom prst="rect">
              <a:avLst/>
            </a:prstGeom>
            <a:noFill/>
          </p:spPr>
          <p:txBody>
            <a:bodyPr wrap="none" rtlCol="0">
              <a:spAutoFit/>
            </a:bodyPr>
            <a:lstStyle/>
            <a:p>
              <a:pPr algn="l"/>
              <a:r>
                <a:rPr lang="en-US" altLang="zh-CN" sz="3200" b="1">
                  <a:solidFill>
                    <a:schemeClr val="accent3">
                      <a:lumMod val="75000"/>
                    </a:schemeClr>
                  </a:solidFill>
                  <a:latin typeface="Hoefler Text Black" charset="0"/>
                  <a:cs typeface="Hoefler Text Black" charset="0"/>
                </a:rPr>
                <a:t>Silk Stockings Milk Tea</a:t>
              </a:r>
            </a:p>
          </p:txBody>
        </p:sp>
        <p:sp>
          <p:nvSpPr>
            <p:cNvPr id="46" name="文本框 45"/>
            <p:cNvSpPr txBox="1"/>
            <p:nvPr/>
          </p:nvSpPr>
          <p:spPr>
            <a:xfrm>
              <a:off x="1739" y="5713"/>
              <a:ext cx="3747" cy="919"/>
            </a:xfrm>
            <a:prstGeom prst="rect">
              <a:avLst/>
            </a:prstGeom>
            <a:noFill/>
          </p:spPr>
          <p:txBody>
            <a:bodyPr wrap="none" rtlCol="0">
              <a:spAutoFit/>
            </a:bodyPr>
            <a:lstStyle/>
            <a:p>
              <a:pPr algn="l"/>
              <a:r>
                <a:rPr lang="en-US" altLang="zh-CN" sz="3200" b="1">
                  <a:solidFill>
                    <a:schemeClr val="accent3">
                      <a:lumMod val="75000"/>
                    </a:schemeClr>
                  </a:solidFill>
                  <a:latin typeface="Hoefler Text Black" charset="0"/>
                  <a:cs typeface="Hoefler Text Black" charset="0"/>
                </a:rPr>
                <a:t>Lanfangyuan</a:t>
              </a:r>
            </a:p>
          </p:txBody>
        </p:sp>
        <p:sp>
          <p:nvSpPr>
            <p:cNvPr id="47" name="圆角矩形 46"/>
            <p:cNvSpPr/>
            <p:nvPr/>
          </p:nvSpPr>
          <p:spPr>
            <a:xfrm>
              <a:off x="1348" y="5688"/>
              <a:ext cx="7260" cy="2749"/>
            </a:xfrm>
            <a:prstGeom prst="roundRect">
              <a:avLst/>
            </a:prstGeom>
            <a:noFill/>
            <a:ln w="28575">
              <a:solidFill>
                <a:schemeClr val="accent3"/>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50" name="组合 49"/>
          <p:cNvGrpSpPr/>
          <p:nvPr/>
        </p:nvGrpSpPr>
        <p:grpSpPr>
          <a:xfrm>
            <a:off x="8946515" y="4208145"/>
            <a:ext cx="3054350" cy="1745615"/>
            <a:chOff x="1439" y="5688"/>
            <a:chExt cx="4810" cy="2749"/>
          </a:xfrm>
        </p:grpSpPr>
        <p:sp>
          <p:nvSpPr>
            <p:cNvPr id="51" name="文本框 50"/>
            <p:cNvSpPr txBox="1"/>
            <p:nvPr/>
          </p:nvSpPr>
          <p:spPr>
            <a:xfrm>
              <a:off x="1740" y="7408"/>
              <a:ext cx="4193" cy="919"/>
            </a:xfrm>
            <a:prstGeom prst="rect">
              <a:avLst/>
            </a:prstGeom>
            <a:noFill/>
          </p:spPr>
          <p:txBody>
            <a:bodyPr wrap="square" rtlCol="0">
              <a:spAutoFit/>
            </a:bodyPr>
            <a:lstStyle/>
            <a:p>
              <a:r>
                <a:rPr lang="en-US" altLang="zh-CN" sz="3200" b="1">
                  <a:solidFill>
                    <a:srgbClr val="812B00"/>
                  </a:solidFill>
                  <a:latin typeface="Hoefler Text Black" charset="0"/>
                  <a:cs typeface="Hoefler Text Black" charset="0"/>
                </a:rPr>
                <a:t>Various spices</a:t>
              </a:r>
            </a:p>
          </p:txBody>
        </p:sp>
        <p:sp>
          <p:nvSpPr>
            <p:cNvPr id="53" name="文本框 52"/>
            <p:cNvSpPr txBox="1"/>
            <p:nvPr/>
          </p:nvSpPr>
          <p:spPr>
            <a:xfrm>
              <a:off x="1739" y="5713"/>
              <a:ext cx="4231" cy="1695"/>
            </a:xfrm>
            <a:prstGeom prst="rect">
              <a:avLst/>
            </a:prstGeom>
            <a:noFill/>
          </p:spPr>
          <p:txBody>
            <a:bodyPr wrap="square" rtlCol="0">
              <a:spAutoFit/>
            </a:bodyPr>
            <a:lstStyle/>
            <a:p>
              <a:r>
                <a:rPr lang="en-US" altLang="zh-CN" sz="3200" b="1">
                  <a:solidFill>
                    <a:srgbClr val="812B00"/>
                  </a:solidFill>
                  <a:latin typeface="Hoefler Text Black" charset="0"/>
                  <a:cs typeface="Hoefler Text Black" charset="0"/>
                </a:rPr>
                <a:t>Only be drunk</a:t>
              </a:r>
            </a:p>
            <a:p>
              <a:r>
                <a:rPr lang="en-US" altLang="zh-CN" sz="3200" b="1">
                  <a:solidFill>
                    <a:srgbClr val="812B00"/>
                  </a:solidFill>
                  <a:latin typeface="Hoefler Text Black" charset="0"/>
                  <a:cs typeface="Hoefler Text Black" charset="0"/>
                </a:rPr>
                <a:t> in India</a:t>
              </a:r>
            </a:p>
          </p:txBody>
        </p:sp>
        <p:sp>
          <p:nvSpPr>
            <p:cNvPr id="54" name="圆角矩形 53"/>
            <p:cNvSpPr/>
            <p:nvPr/>
          </p:nvSpPr>
          <p:spPr>
            <a:xfrm>
              <a:off x="1439" y="5688"/>
              <a:ext cx="4810" cy="2749"/>
            </a:xfrm>
            <a:prstGeom prst="roundRect">
              <a:avLst/>
            </a:prstGeom>
            <a:noFill/>
            <a:ln w="28575">
              <a:solidFill>
                <a:srgbClr val="7D4700"/>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56" name="组合 55"/>
          <p:cNvGrpSpPr/>
          <p:nvPr/>
        </p:nvGrpSpPr>
        <p:grpSpPr bwMode="auto">
          <a:xfrm>
            <a:off x="0" y="-317"/>
            <a:ext cx="2685099" cy="521970"/>
            <a:chOff x="0" y="242888"/>
            <a:chExt cx="2685799" cy="521634"/>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文本框 57"/>
            <p:cNvSpPr txBox="1"/>
            <p:nvPr/>
          </p:nvSpPr>
          <p:spPr>
            <a:xfrm>
              <a:off x="401743" y="242888"/>
              <a:ext cx="2284056"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Comparison</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6804025" cy="6858000"/>
          </a:xfrm>
          <a:prstGeom prst="rect">
            <a:avLst/>
          </a:prstGeom>
        </p:spPr>
      </p:pic>
      <p:pic>
        <p:nvPicPr>
          <p:cNvPr id="2" name="图片 1"/>
          <p:cNvPicPr>
            <a:picLocks noChangeAspect="1"/>
          </p:cNvPicPr>
          <p:nvPr/>
        </p:nvPicPr>
        <p:blipFill>
          <a:blip r:embed="rId3" cstate="screen"/>
          <a:stretch>
            <a:fillRect/>
          </a:stretch>
        </p:blipFill>
        <p:spPr>
          <a:xfrm rot="5400000">
            <a:off x="4624024" y="-1963392"/>
            <a:ext cx="12192000" cy="5450784"/>
          </a:xfrm>
          <a:prstGeom prst="rect">
            <a:avLst/>
          </a:prstGeom>
        </p:spPr>
      </p:pic>
      <p:grpSp>
        <p:nvGrpSpPr>
          <p:cNvPr id="4" name="组 3"/>
          <p:cNvGrpSpPr/>
          <p:nvPr/>
        </p:nvGrpSpPr>
        <p:grpSpPr>
          <a:xfrm>
            <a:off x="4675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3" name="图片 12"/>
          <p:cNvPicPr>
            <a:picLocks noChangeAspect="1"/>
          </p:cNvPicPr>
          <p:nvPr/>
        </p:nvPicPr>
        <p:blipFill>
          <a:blip r:embed="rId4" cstate="screen"/>
          <a:stretch>
            <a:fillRect/>
          </a:stretch>
        </p:blipFill>
        <p:spPr>
          <a:xfrm rot="10800000">
            <a:off x="0" y="-1521844"/>
            <a:ext cx="1332884" cy="3399288"/>
          </a:xfrm>
          <a:prstGeom prst="rect">
            <a:avLst/>
          </a:prstGeom>
        </p:spPr>
      </p:pic>
      <p:grpSp>
        <p:nvGrpSpPr>
          <p:cNvPr id="25" name="组合 24"/>
          <p:cNvGrpSpPr/>
          <p:nvPr/>
        </p:nvGrpSpPr>
        <p:grpSpPr>
          <a:xfrm>
            <a:off x="594995" y="2517775"/>
            <a:ext cx="5856605" cy="1822450"/>
            <a:chOff x="10223" y="3596"/>
            <a:chExt cx="9223" cy="2870"/>
          </a:xfrm>
        </p:grpSpPr>
        <p:cxnSp>
          <p:nvCxnSpPr>
            <p:cNvPr id="17"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PART.04</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1113"/>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 Milk Tea and Health</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mx4bdklw">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257</Words>
  <Application>Microsoft Office PowerPoint</Application>
  <PresentationFormat>宽屏</PresentationFormat>
  <Paragraphs>65</Paragraphs>
  <Slides>12</Slides>
  <Notes>1</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12</vt:i4>
      </vt:variant>
    </vt:vector>
  </HeadingPairs>
  <TitlesOfParts>
    <vt:vector size="25" baseType="lpstr">
      <vt:lpstr>Hoefler Text</vt:lpstr>
      <vt:lpstr>Hoefler Text Black</vt:lpstr>
      <vt:lpstr>Hoefler Text Regular</vt:lpstr>
      <vt:lpstr>Times New Roman Regular</vt:lpstr>
      <vt:lpstr>微软雅黑</vt:lpstr>
      <vt:lpstr>字魂59号-创粗黑</vt:lpstr>
      <vt:lpstr>Arial</vt:lpstr>
      <vt:lpstr>Arial Black</vt:lpstr>
      <vt:lpstr>Arial Rounded MT Bold</vt:lpstr>
      <vt:lpstr>Calibri</vt:lpstr>
      <vt:lpstr>Times New Roman Bold</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时尚欧美风餐饮品牌推广</dc:title>
  <dc:creator>第一PPT</dc:creator>
  <cp:keywords>www.1ppt.com</cp:keywords>
  <dc:description>www.1ppt.com</dc:description>
  <cp:lastModifiedBy>9046995@qq.com</cp:lastModifiedBy>
  <cp:revision>184</cp:revision>
  <dcterms:created xsi:type="dcterms:W3CDTF">2022-03-27T07:32:11Z</dcterms:created>
  <dcterms:modified xsi:type="dcterms:W3CDTF">2022-03-27T13:32:01Z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2052-3.6.0.5672</vt:lpwstr>
  </property>
</Properties>
</file>