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sldIdLst>
    <p:sldId id="256" r:id="rId4"/>
    <p:sldId id="257" r:id="rId5"/>
    <p:sldId id="258" r:id="rId6"/>
    <p:sldId id="262" r:id="rId7"/>
    <p:sldId id="266" r:id="rId8"/>
  </p:sldIdLst>
  <p:sldSz cx="12192000" cy="6858000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78C9"/>
    <a:srgbClr val="4887D3"/>
    <a:srgbClr val="BFD5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60"/>
        <p:guide pos="3840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0574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76672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05728" y="1600200"/>
            <a:ext cx="5376672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0574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76672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05728" y="1600200"/>
            <a:ext cx="5376672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等腰三角形 5"/>
          <p:cNvSpPr/>
          <p:nvPr/>
        </p:nvSpPr>
        <p:spPr>
          <a:xfrm rot="16200000">
            <a:off x="6782435" y="1449070"/>
            <a:ext cx="6858635" cy="3960495"/>
          </a:xfrm>
          <a:prstGeom prst="triangl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思源黑体 CN Regular" panose="020B0500000000000000" charset="-122"/>
              <a:ea typeface="思源黑体 CN Regular" panose="020B0500000000000000" charset="-122"/>
            </a:endParaRPr>
          </a:p>
        </p:txBody>
      </p:sp>
      <p:sp>
        <p:nvSpPr>
          <p:cNvPr id="7" name="等腰三角形 6"/>
          <p:cNvSpPr/>
          <p:nvPr/>
        </p:nvSpPr>
        <p:spPr>
          <a:xfrm rot="16200000">
            <a:off x="6824345" y="237490"/>
            <a:ext cx="5605145" cy="5131435"/>
          </a:xfrm>
          <a:prstGeom prst="triangle">
            <a:avLst>
              <a:gd name="adj" fmla="val 75382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思源黑体 CN Regular" panose="020B0500000000000000" charset="-122"/>
              <a:ea typeface="思源黑体 CN Regular" panose="020B0500000000000000" charset="-122"/>
            </a:endParaRPr>
          </a:p>
        </p:txBody>
      </p:sp>
      <p:sp>
        <p:nvSpPr>
          <p:cNvPr id="8" name="等腰三角形 7"/>
          <p:cNvSpPr/>
          <p:nvPr/>
        </p:nvSpPr>
        <p:spPr>
          <a:xfrm>
            <a:off x="7171055" y="4300220"/>
            <a:ext cx="4912360" cy="2557780"/>
          </a:xfrm>
          <a:prstGeom prst="triangle">
            <a:avLst>
              <a:gd name="adj" fmla="val 39994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思源黑体 CN Regular" panose="020B0500000000000000" charset="-122"/>
              <a:ea typeface="思源黑体 CN Regular" panose="020B0500000000000000" charset="-122"/>
            </a:endParaRPr>
          </a:p>
        </p:txBody>
      </p:sp>
      <p:sp>
        <p:nvSpPr>
          <p:cNvPr id="9" name="等腰三角形 8"/>
          <p:cNvSpPr/>
          <p:nvPr/>
        </p:nvSpPr>
        <p:spPr>
          <a:xfrm rot="10800000">
            <a:off x="1697990" y="0"/>
            <a:ext cx="10298430" cy="1505585"/>
          </a:xfrm>
          <a:prstGeom prst="triangle">
            <a:avLst>
              <a:gd name="adj" fmla="val 56424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思源黑体 CN Regular" panose="020B0500000000000000" charset="-122"/>
              <a:ea typeface="思源黑体 CN Regular" panose="020B0500000000000000" charset="-122"/>
            </a:endParaRPr>
          </a:p>
        </p:txBody>
      </p:sp>
      <p:sp>
        <p:nvSpPr>
          <p:cNvPr id="13" name="矩形 12"/>
          <p:cNvSpPr/>
          <p:nvPr>
            <p:custDataLst>
              <p:tags r:id="rId1"/>
            </p:custDataLst>
          </p:nvPr>
        </p:nvSpPr>
        <p:spPr>
          <a:xfrm>
            <a:off x="970280" y="5348605"/>
            <a:ext cx="6170295" cy="47117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思源黑体 CN Regular" panose="020B0500000000000000" charset="-122"/>
              <a:ea typeface="思源黑体 CN Regular" panose="020B0500000000000000" charset="-122"/>
            </a:endParaRPr>
          </a:p>
        </p:txBody>
      </p:sp>
      <p:sp>
        <p:nvSpPr>
          <p:cNvPr id="14" name="矩形 13"/>
          <p:cNvSpPr/>
          <p:nvPr>
            <p:custDataLst>
              <p:tags r:id="rId2"/>
            </p:custDataLst>
          </p:nvPr>
        </p:nvSpPr>
        <p:spPr>
          <a:xfrm>
            <a:off x="1181735" y="5399405"/>
            <a:ext cx="2762885" cy="36004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思源黑体 CN Regular" panose="020B0500000000000000" charset="-122"/>
              <a:ea typeface="思源黑体 CN Regular" panose="020B0500000000000000" charset="-122"/>
            </a:endParaRPr>
          </a:p>
        </p:txBody>
      </p:sp>
      <p:sp>
        <p:nvSpPr>
          <p:cNvPr id="15" name="矩形 14"/>
          <p:cNvSpPr/>
          <p:nvPr>
            <p:custDataLst>
              <p:tags r:id="rId3"/>
            </p:custDataLst>
          </p:nvPr>
        </p:nvSpPr>
        <p:spPr>
          <a:xfrm>
            <a:off x="4168140" y="5400040"/>
            <a:ext cx="2762885" cy="36004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思源黑体 CN Regular" panose="020B0500000000000000" charset="-122"/>
              <a:ea typeface="思源黑体 CN Regular" panose="020B0500000000000000" charset="-122"/>
            </a:endParaRPr>
          </a:p>
        </p:txBody>
      </p:sp>
      <p:sp>
        <p:nvSpPr>
          <p:cNvPr id="16" name="文本框 15"/>
          <p:cNvSpPr txBox="1"/>
          <p:nvPr>
            <p:custDataLst>
              <p:tags r:id="rId4"/>
            </p:custDataLst>
          </p:nvPr>
        </p:nvSpPr>
        <p:spPr>
          <a:xfrm>
            <a:off x="1485265" y="5400040"/>
            <a:ext cx="17830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>
                <a:solidFill>
                  <a:schemeClr val="accent1">
                    <a:lumMod val="75000"/>
                  </a:schemeClr>
                </a:solidFill>
                <a:latin typeface="思源黑体 CN Regular" panose="020B0500000000000000" charset="-122"/>
                <a:ea typeface="思源黑体 CN Regular" panose="020B0500000000000000" charset="-122"/>
                <a:cs typeface="思源黑体 CN Regular" panose="020B0500000000000000" charset="-122"/>
              </a:rPr>
              <a:t>汇报人：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latin typeface="思源黑体 CN Regular" panose="020B0500000000000000" charset="-122"/>
                <a:ea typeface="思源黑体 CN Regular" panose="020B0500000000000000" charset="-122"/>
                <a:cs typeface="思源黑体 CN Regular" panose="020B0500000000000000" charset="-122"/>
              </a:rPr>
              <a:t>Kathie</a:t>
            </a:r>
            <a:endParaRPr lang="en-US" altLang="zh-CN">
              <a:solidFill>
                <a:schemeClr val="accent1">
                  <a:lumMod val="75000"/>
                </a:schemeClr>
              </a:solidFill>
              <a:latin typeface="思源黑体 CN Regular" panose="020B0500000000000000" charset="-122"/>
              <a:ea typeface="思源黑体 CN Regular" panose="020B0500000000000000" charset="-122"/>
              <a:cs typeface="思源黑体 CN Regular" panose="020B0500000000000000" charset="-122"/>
            </a:endParaRPr>
          </a:p>
        </p:txBody>
      </p:sp>
      <p:sp>
        <p:nvSpPr>
          <p:cNvPr id="17" name="文本框 16"/>
          <p:cNvSpPr txBox="1"/>
          <p:nvPr>
            <p:custDataLst>
              <p:tags r:id="rId5"/>
            </p:custDataLst>
          </p:nvPr>
        </p:nvSpPr>
        <p:spPr>
          <a:xfrm>
            <a:off x="4523740" y="5391150"/>
            <a:ext cx="20116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>
                <a:solidFill>
                  <a:schemeClr val="accent1">
                    <a:lumMod val="75000"/>
                  </a:schemeClr>
                </a:solidFill>
                <a:latin typeface="思源黑体 CN Regular" panose="020B0500000000000000" charset="-122"/>
                <a:ea typeface="思源黑体 CN Regular" panose="020B0500000000000000" charset="-122"/>
                <a:cs typeface="思源黑体 CN Regular" panose="020B0500000000000000" charset="-122"/>
              </a:rPr>
              <a:t>日期：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latin typeface="思源黑体 CN Regular" panose="020B0500000000000000" charset="-122"/>
                <a:ea typeface="思源黑体 CN Regular" panose="020B0500000000000000" charset="-122"/>
                <a:cs typeface="思源黑体 CN Regular" panose="020B0500000000000000" charset="-122"/>
              </a:rPr>
              <a:t>2025.03.31</a:t>
            </a:r>
            <a:endParaRPr lang="en-US" altLang="zh-CN">
              <a:solidFill>
                <a:schemeClr val="accent1">
                  <a:lumMod val="75000"/>
                </a:schemeClr>
              </a:solidFill>
              <a:latin typeface="思源黑体 CN Regular" panose="020B0500000000000000" charset="-122"/>
              <a:ea typeface="思源黑体 CN Regular" panose="020B0500000000000000" charset="-122"/>
              <a:cs typeface="思源黑体 CN Regular" panose="020B0500000000000000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07670" y="2493010"/>
            <a:ext cx="10006330" cy="1602105"/>
          </a:xfrm>
          <a:prstGeom prst="rect">
            <a:avLst/>
          </a:prstGeom>
          <a:noFill/>
        </p:spPr>
        <p:txBody>
          <a:bodyPr wrap="none" rtlCol="0">
            <a:noAutofit/>
          </a:bodyPr>
          <a:p>
            <a:r>
              <a:rPr lang="en-US" altLang="zh-CN" sz="6600" b="1">
                <a:solidFill>
                  <a:schemeClr val="accent3"/>
                </a:solidFill>
                <a:latin typeface="Monotype Corsiva" panose="03010101010201010101" charset="0"/>
                <a:ea typeface="思源黑体 CN Heavy" panose="020B0A00000000000000" charset="-122"/>
                <a:cs typeface="Monotype Corsiva" panose="03010101010201010101" charset="0"/>
              </a:rPr>
              <a:t>Spiritual Resemblance Theory</a:t>
            </a:r>
            <a:endParaRPr lang="en-US" altLang="zh-CN" sz="6600" b="1">
              <a:solidFill>
                <a:schemeClr val="accent3"/>
              </a:solidFill>
              <a:latin typeface="Monotype Corsiva" panose="03010101010201010101" charset="0"/>
              <a:ea typeface="思源黑体 CN Heavy" panose="020B0A00000000000000" charset="-122"/>
              <a:cs typeface="Monotype Corsiva" panose="03010101010201010101" charset="0"/>
            </a:endParaRPr>
          </a:p>
          <a:p>
            <a:pPr algn="ctr"/>
            <a:r>
              <a:rPr lang="zh-CN" altLang="en-US" sz="6000" b="1">
                <a:solidFill>
                  <a:schemeClr val="accent3"/>
                </a:solidFill>
                <a:latin typeface="宋体" panose="02010600030101010101" pitchFamily="2" charset="-122"/>
                <a:cs typeface="Monotype Corsiva" panose="03010101010201010101" charset="0"/>
              </a:rPr>
              <a:t>神似论</a:t>
            </a:r>
            <a:endParaRPr lang="zh-CN" altLang="en-US" sz="6000" b="1">
              <a:solidFill>
                <a:schemeClr val="accent3"/>
              </a:solidFill>
              <a:latin typeface="宋体" panose="02010600030101010101" pitchFamily="2" charset="-122"/>
              <a:cs typeface="Monotype Corsiva" panose="03010101010201010101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框 5"/>
          <p:cNvSpPr txBox="1"/>
          <p:nvPr/>
        </p:nvSpPr>
        <p:spPr>
          <a:xfrm>
            <a:off x="295275" y="772795"/>
            <a:ext cx="1702435" cy="76835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p>
            <a:r>
              <a:rPr lang="zh-CN" altLang="en-US" sz="4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概念</a:t>
            </a:r>
            <a:endParaRPr lang="zh-CN" altLang="en-US" sz="44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631950" y="836930"/>
            <a:ext cx="2783840" cy="64516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p>
            <a:r>
              <a:rPr lang="en-US" altLang="zh-CN" sz="3600" b="1">
                <a:solidFill>
                  <a:schemeClr val="accent1">
                    <a:lumMod val="75000"/>
                  </a:schemeClr>
                </a:solidFill>
                <a:latin typeface="Monotype Corsiva" panose="03010101010201010101" charset="0"/>
                <a:ea typeface="思源黑体 CN Regular" panose="020B0500000000000000" charset="-122"/>
                <a:cs typeface="Monotype Corsiva" panose="03010101010201010101" charset="0"/>
              </a:rPr>
              <a:t>Begriff</a:t>
            </a:r>
            <a:endParaRPr lang="en-US" altLang="zh-CN" sz="3600" b="1">
              <a:solidFill>
                <a:schemeClr val="accent1">
                  <a:lumMod val="75000"/>
                </a:schemeClr>
              </a:solidFill>
              <a:latin typeface="Monotype Corsiva" panose="03010101010201010101" charset="0"/>
              <a:ea typeface="思源黑体 CN Regular" panose="020B0500000000000000" charset="-122"/>
              <a:cs typeface="Monotype Corsiva" panose="03010101010201010101" charset="0"/>
            </a:endParaRPr>
          </a:p>
        </p:txBody>
      </p:sp>
      <p:sp>
        <p:nvSpPr>
          <p:cNvPr id="40" name="矩形 39"/>
          <p:cNvSpPr/>
          <p:nvPr/>
        </p:nvSpPr>
        <p:spPr>
          <a:xfrm>
            <a:off x="0" y="0"/>
            <a:ext cx="12192000" cy="4984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思源黑体 CN Regular" panose="020B0500000000000000" charset="-122"/>
              <a:ea typeface="思源黑体 CN Regular" panose="020B0500000000000000" charset="-122"/>
            </a:endParaRPr>
          </a:p>
        </p:txBody>
      </p:sp>
      <p:sp>
        <p:nvSpPr>
          <p:cNvPr id="41" name="矩形 40"/>
          <p:cNvSpPr/>
          <p:nvPr/>
        </p:nvSpPr>
        <p:spPr>
          <a:xfrm>
            <a:off x="0" y="6359525"/>
            <a:ext cx="12192000" cy="4984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思源黑体 CN Regular" panose="020B0500000000000000" charset="-122"/>
              <a:ea typeface="思源黑体 CN Regular" panose="020B0500000000000000" charset="-122"/>
            </a:endParaRPr>
          </a:p>
        </p:txBody>
      </p:sp>
      <p:sp>
        <p:nvSpPr>
          <p:cNvPr id="42" name="文本框 41"/>
          <p:cNvSpPr txBox="1"/>
          <p:nvPr/>
        </p:nvSpPr>
        <p:spPr>
          <a:xfrm>
            <a:off x="295275" y="19050"/>
            <a:ext cx="95567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2400" b="1">
                <a:solidFill>
                  <a:schemeClr val="accent2">
                    <a:lumMod val="40000"/>
                    <a:lumOff val="60000"/>
                  </a:schemeClr>
                </a:solidFill>
                <a:latin typeface="Monotype Corsiva" panose="03010101010201010101" charset="0"/>
                <a:ea typeface="思源黑体 CN Regular" panose="020B0500000000000000" charset="-122"/>
                <a:cs typeface="Monotype Corsiva" panose="03010101010201010101" charset="0"/>
              </a:rPr>
              <a:t>Begriff</a:t>
            </a:r>
            <a:endParaRPr lang="en-US" altLang="zh-CN" sz="2400" b="1">
              <a:solidFill>
                <a:schemeClr val="accent2">
                  <a:lumMod val="40000"/>
                  <a:lumOff val="60000"/>
                </a:schemeClr>
              </a:solidFill>
              <a:latin typeface="Monotype Corsiva" panose="03010101010201010101" charset="0"/>
              <a:ea typeface="思源黑体 CN Regular" panose="020B0500000000000000" charset="-122"/>
              <a:cs typeface="Monotype Corsiva" panose="03010101010201010101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35280" y="1541780"/>
            <a:ext cx="11529695" cy="445643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zh-CN" altLang="en-US" sz="24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</a:endParaRPr>
          </a:p>
          <a:p>
            <a:r>
              <a:rPr lang="zh-CN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傅雷的</a:t>
            </a:r>
            <a:r>
              <a:rPr lang="en-US" altLang="zh-CN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“</a:t>
            </a:r>
            <a:r>
              <a:rPr lang="zh-CN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神似论</a:t>
            </a:r>
            <a:r>
              <a:rPr lang="en-US" altLang="zh-CN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”</a:t>
            </a:r>
            <a:r>
              <a:rPr lang="zh-CN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是中国翻译理论中的重要观点，强调翻译不仅要追求字面的</a:t>
            </a:r>
            <a:r>
              <a:rPr lang="en-US" altLang="zh-CN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“</a:t>
            </a:r>
            <a:r>
              <a:rPr lang="zh-CN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形似</a:t>
            </a:r>
            <a:r>
              <a:rPr lang="en-US" altLang="zh-CN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”</a:t>
            </a:r>
            <a:r>
              <a:rPr lang="zh-CN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，更要传达原文的精神、风格和神韵。</a:t>
            </a:r>
            <a:endParaRPr lang="zh-CN" altLang="en-US" sz="24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</a:endParaRPr>
          </a:p>
          <a:p>
            <a:endParaRPr lang="zh-CN" altLang="en-US" sz="24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</a:endParaRPr>
          </a:p>
          <a:p>
            <a:r>
              <a:rPr lang="zh-CN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“神似论”主张翻译的最高境界是超越语言形式的对等，通过再创造传递原文的深层意蕴、情感和文化内涵，达到</a:t>
            </a:r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</a:rPr>
              <a:t>“神似而非形似”</a:t>
            </a:r>
            <a:r>
              <a:rPr lang="zh-CN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的效果。</a:t>
            </a:r>
            <a:endParaRPr lang="zh-CN" altLang="en-US" sz="24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" name="矩形 39"/>
          <p:cNvSpPr/>
          <p:nvPr/>
        </p:nvSpPr>
        <p:spPr>
          <a:xfrm>
            <a:off x="0" y="0"/>
            <a:ext cx="12192000" cy="4984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思源黑体 CN Regular" panose="020B0500000000000000" charset="-122"/>
              <a:ea typeface="思源黑体 CN Regular" panose="020B0500000000000000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0" y="6359525"/>
            <a:ext cx="12192000" cy="4984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思源黑体 CN Regular" panose="020B0500000000000000" charset="-122"/>
              <a:ea typeface="思源黑体 CN Regular" panose="020B0500000000000000" charset="-122"/>
            </a:endParaRPr>
          </a:p>
        </p:txBody>
      </p:sp>
      <p:sp>
        <p:nvSpPr>
          <p:cNvPr id="42" name="文本框 41"/>
          <p:cNvSpPr txBox="1"/>
          <p:nvPr/>
        </p:nvSpPr>
        <p:spPr>
          <a:xfrm>
            <a:off x="295275" y="19050"/>
            <a:ext cx="95567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2400" b="1">
                <a:solidFill>
                  <a:schemeClr val="accent2">
                    <a:lumMod val="40000"/>
                    <a:lumOff val="60000"/>
                  </a:schemeClr>
                </a:solidFill>
                <a:latin typeface="Monotype Corsiva" panose="03010101010201010101" charset="0"/>
                <a:ea typeface="思源黑体 CN Regular" panose="020B0500000000000000" charset="-122"/>
                <a:cs typeface="Monotype Corsiva" panose="03010101010201010101" charset="0"/>
              </a:rPr>
              <a:t>Begriff</a:t>
            </a:r>
            <a:endParaRPr lang="en-US" altLang="zh-CN" sz="2400" b="1">
              <a:solidFill>
                <a:schemeClr val="accent2">
                  <a:lumMod val="40000"/>
                  <a:lumOff val="60000"/>
                </a:schemeClr>
              </a:solidFill>
              <a:latin typeface="Monotype Corsiva" panose="03010101010201010101" charset="0"/>
              <a:ea typeface="思源黑体 CN Regular" panose="020B0500000000000000" charset="-122"/>
              <a:cs typeface="Monotype Corsiva" panose="03010101010201010101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767715" y="1917065"/>
            <a:ext cx="10704195" cy="300672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en-US" altLang="zh-CN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1.</a:t>
            </a:r>
            <a:r>
              <a:rPr lang="zh-CN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形似与神似的关系：“形似”是基础，但过度拘泥于字句对应会丧失原文的活力；“神似”是目标，要求译者像画家临摹一样，抓住作品的“灵魂”。  </a:t>
            </a:r>
            <a:endParaRPr lang="zh-CN" altLang="en-US" sz="24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</a:endParaRPr>
          </a:p>
          <a:p>
            <a:endParaRPr lang="zh-CN" altLang="en-US" sz="24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</a:endParaRPr>
          </a:p>
          <a:p>
            <a:r>
              <a:rPr lang="en-US" altLang="zh-CN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2.</a:t>
            </a:r>
            <a:r>
              <a:rPr lang="zh-CN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语言与文化差异：中西方语言结构（如汉语重意合，西语重形合）和审美习惯不同，需通过调整句式、修辞等手段实现等效传达。  </a:t>
            </a:r>
            <a:endParaRPr lang="zh-CN" altLang="en-US" sz="24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</a:endParaRPr>
          </a:p>
          <a:p>
            <a:endParaRPr lang="zh-CN" altLang="en-US" sz="24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</a:endParaRPr>
          </a:p>
          <a:p>
            <a:r>
              <a:rPr lang="en-US" altLang="zh-CN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3.</a:t>
            </a:r>
            <a:r>
              <a:rPr lang="zh-CN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译者主体性：译者需深入理解作者的思想和风格，甚至“化为作者”，再用母语自然表达。</a:t>
            </a:r>
            <a:endParaRPr lang="zh-CN" altLang="en-US" sz="24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</a:endParaRPr>
          </a:p>
          <a:p>
            <a:endParaRPr lang="zh-CN" altLang="en-US" sz="24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" name="矩形 39"/>
          <p:cNvSpPr/>
          <p:nvPr/>
        </p:nvSpPr>
        <p:spPr>
          <a:xfrm>
            <a:off x="0" y="0"/>
            <a:ext cx="12192000" cy="4984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思源黑体 CN Regular" panose="020B0500000000000000" charset="-122"/>
              <a:ea typeface="思源黑体 CN Regular" panose="020B0500000000000000" charset="-122"/>
            </a:endParaRPr>
          </a:p>
        </p:txBody>
      </p:sp>
      <p:sp>
        <p:nvSpPr>
          <p:cNvPr id="42" name="文本框 41"/>
          <p:cNvSpPr txBox="1"/>
          <p:nvPr/>
        </p:nvSpPr>
        <p:spPr>
          <a:xfrm>
            <a:off x="225425" y="19050"/>
            <a:ext cx="11328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2400" b="1">
                <a:solidFill>
                  <a:schemeClr val="accent2">
                    <a:lumMod val="40000"/>
                    <a:lumOff val="60000"/>
                  </a:schemeClr>
                </a:solidFill>
                <a:latin typeface="Monotype Corsiva" panose="03010101010201010101" charset="0"/>
                <a:ea typeface="思源黑体 CN Regular" panose="020B0500000000000000" charset="-122"/>
                <a:cs typeface="Monotype Corsiva" panose="03010101010201010101" charset="0"/>
              </a:rPr>
              <a:t>Beispiele</a:t>
            </a:r>
            <a:endParaRPr lang="en-US" altLang="zh-CN" sz="2400" b="1">
              <a:solidFill>
                <a:schemeClr val="accent2">
                  <a:lumMod val="40000"/>
                  <a:lumOff val="60000"/>
                </a:schemeClr>
              </a:solidFill>
              <a:latin typeface="Monotype Corsiva" panose="03010101010201010101" charset="0"/>
              <a:ea typeface="思源黑体 CN Regular" panose="020B0500000000000000" charset="-122"/>
              <a:cs typeface="Monotype Corsiva" panose="03010101010201010101" charset="0"/>
            </a:endParaRPr>
          </a:p>
        </p:txBody>
      </p:sp>
      <p:sp>
        <p:nvSpPr>
          <p:cNvPr id="41" name="矩形 40"/>
          <p:cNvSpPr/>
          <p:nvPr/>
        </p:nvSpPr>
        <p:spPr>
          <a:xfrm>
            <a:off x="0" y="6359525"/>
            <a:ext cx="12192000" cy="4984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思源黑体 CN Regular" panose="020B0500000000000000" charset="-122"/>
              <a:ea typeface="思源黑体 CN Regular" panose="020B0500000000000000" charset="-122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263525" y="548640"/>
            <a:ext cx="11460480" cy="55695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例子</a:t>
            </a:r>
            <a:r>
              <a:rPr lang="en-US" altLang="zh-CN" sz="4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 </a:t>
            </a:r>
            <a:r>
              <a:rPr lang="en-US" altLang="zh-CN" sz="3600" b="1">
                <a:solidFill>
                  <a:schemeClr val="accent1">
                    <a:lumMod val="75000"/>
                  </a:schemeClr>
                </a:solidFill>
                <a:latin typeface="Monotype Corsiva" panose="03010101010201010101" charset="0"/>
                <a:ea typeface="思源黑体 CN Regular" panose="020B0500000000000000" charset="-122"/>
                <a:cs typeface="Monotype Corsiva" panose="03010101010201010101" charset="0"/>
              </a:rPr>
              <a:t>Beispiele</a:t>
            </a:r>
            <a:endParaRPr lang="en-US" altLang="zh-CN" sz="3600" b="1">
              <a:solidFill>
                <a:schemeClr val="accent1">
                  <a:lumMod val="75000"/>
                </a:schemeClr>
              </a:solidFill>
              <a:latin typeface="Monotype Corsiva" panose="03010101010201010101" charset="0"/>
              <a:ea typeface="思源黑体 CN Regular" panose="020B0500000000000000" charset="-122"/>
              <a:cs typeface="Monotype Corsiva" panose="03010101010201010101" charset="0"/>
            </a:endParaRPr>
          </a:p>
          <a:p>
            <a:pPr algn="l">
              <a:buClrTx/>
              <a:buSzTx/>
              <a:buNone/>
            </a:pPr>
            <a:endParaRPr lang="zh-CN" altLang="en-US" sz="24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</a:endParaRPr>
          </a:p>
          <a:p>
            <a:pPr algn="l">
              <a:buClrTx/>
              <a:buSzTx/>
              <a:buNone/>
            </a:pPr>
            <a:r>
              <a:rPr lang="en-US" altLang="zh-CN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1.</a:t>
            </a:r>
            <a:r>
              <a:rPr lang="zh-CN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《高老头》：  </a:t>
            </a:r>
            <a:endParaRPr lang="zh-CN" altLang="en-US" sz="24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</a:endParaRPr>
          </a:p>
          <a:p>
            <a:pPr algn="l">
              <a:buClrTx/>
              <a:buSzTx/>
              <a:buNone/>
            </a:pPr>
            <a:r>
              <a:rPr lang="zh-CN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  傅雷将法语长句拆解为中文短句，并运用成语（如“牵肠挂肚”“油尽灯枯”）渲染情感，再现巴尔扎克笔下巴黎社会的悲凉氛围。  </a:t>
            </a:r>
            <a:endParaRPr lang="zh-CN" altLang="en-US" sz="24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</a:endParaRPr>
          </a:p>
          <a:p>
            <a:pPr algn="l">
              <a:buClrTx/>
              <a:buSzTx/>
              <a:buNone/>
            </a:pPr>
            <a:endParaRPr lang="zh-CN" altLang="en-US" sz="24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</a:endParaRPr>
          </a:p>
          <a:p>
            <a:pPr algn="l">
              <a:buClrTx/>
              <a:buSzTx/>
              <a:buNone/>
            </a:pPr>
            <a:r>
              <a:rPr lang="en-US" altLang="zh-CN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2.</a:t>
            </a:r>
            <a:r>
              <a:rPr lang="zh-CN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《约翰·克利斯朵夫》：  </a:t>
            </a:r>
            <a:endParaRPr lang="zh-CN" altLang="en-US" sz="24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</a:endParaRPr>
          </a:p>
          <a:p>
            <a:pPr algn="l">
              <a:buClrTx/>
              <a:buSzTx/>
              <a:buNone/>
            </a:pPr>
            <a:r>
              <a:rPr lang="zh-CN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  原文：“Le grondement du fleuve monte derrière la maison…”  </a:t>
            </a:r>
            <a:endParaRPr lang="zh-CN" altLang="en-US" sz="24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</a:endParaRPr>
          </a:p>
          <a:p>
            <a:pPr algn="l">
              <a:buClrTx/>
              <a:buSzTx/>
              <a:buNone/>
            </a:pPr>
            <a:r>
              <a:rPr lang="zh-CN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  直译：“河流的轰鸣声从屋子后面升起…”  </a:t>
            </a:r>
            <a:endParaRPr lang="zh-CN" altLang="en-US" sz="24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</a:endParaRPr>
          </a:p>
          <a:p>
            <a:pPr algn="l">
              <a:buClrTx/>
              <a:buSzTx/>
              <a:buNone/>
            </a:pPr>
            <a:r>
              <a:rPr lang="zh-CN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  傅译：“江声浩荡，自屋后上升…”  </a:t>
            </a:r>
            <a:endParaRPr lang="zh-CN" altLang="en-US" sz="24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</a:endParaRPr>
          </a:p>
          <a:p>
            <a:pPr algn="l">
              <a:buClrTx/>
              <a:buSzTx/>
              <a:buNone/>
            </a:pPr>
            <a:r>
              <a:rPr lang="zh-CN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  ——“江声浩荡”四字赋予原文磅礴气势，更具中文诗意。  </a:t>
            </a:r>
            <a:endParaRPr lang="zh-CN" altLang="en-US" sz="24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</a:endParaRPr>
          </a:p>
          <a:p>
            <a:pPr algn="l">
              <a:buClrTx/>
              <a:buSzTx/>
              <a:buNone/>
            </a:pPr>
            <a:r>
              <a:rPr lang="en-US" altLang="zh-CN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3.</a:t>
            </a:r>
            <a:r>
              <a:rPr lang="zh-CN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文化意象的处理：  </a:t>
            </a:r>
            <a:endParaRPr lang="zh-CN" altLang="en-US" sz="24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</a:endParaRPr>
          </a:p>
          <a:p>
            <a:pPr algn="l">
              <a:buClrTx/>
              <a:buSzTx/>
              <a:buNone/>
            </a:pPr>
            <a:r>
              <a:rPr lang="zh-CN" altLang="en-US" sz="2400" b="1">
                <a:solidFill>
                  <a:schemeClr val="accent1">
                    <a:lumMod val="75000"/>
                  </a:schemeClr>
                </a:solidFill>
                <a:latin typeface="宋体" panose="02010600030101010101" pitchFamily="2" charset="-122"/>
              </a:rPr>
              <a:t>  西方典故或幽默若直译难以理解，傅雷会替换为中文读者熟悉的表达（如将“朱庇特”改为“老天爷”），但保留核心情感。</a:t>
            </a:r>
            <a:endParaRPr lang="zh-CN" altLang="en-US" sz="2400" b="1">
              <a:solidFill>
                <a:schemeClr val="accent1">
                  <a:lumMod val="75000"/>
                </a:schemeClr>
              </a:solidFill>
              <a:latin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等腰三角形 5"/>
          <p:cNvSpPr/>
          <p:nvPr/>
        </p:nvSpPr>
        <p:spPr>
          <a:xfrm rot="5400000" flipH="1">
            <a:off x="-1449070" y="1449070"/>
            <a:ext cx="6858635" cy="3960495"/>
          </a:xfrm>
          <a:prstGeom prst="triangl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思源黑体 CN Regular" panose="020B0500000000000000" charset="-122"/>
              <a:ea typeface="思源黑体 CN Regular" panose="020B0500000000000000" charset="-122"/>
            </a:endParaRPr>
          </a:p>
        </p:txBody>
      </p:sp>
      <p:sp>
        <p:nvSpPr>
          <p:cNvPr id="7" name="等腰三角形 6"/>
          <p:cNvSpPr/>
          <p:nvPr/>
        </p:nvSpPr>
        <p:spPr>
          <a:xfrm rot="5400000" flipH="1">
            <a:off x="-236855" y="236855"/>
            <a:ext cx="5605145" cy="5131435"/>
          </a:xfrm>
          <a:prstGeom prst="triangle">
            <a:avLst>
              <a:gd name="adj" fmla="val 75382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思源黑体 CN Regular" panose="020B0500000000000000" charset="-122"/>
              <a:ea typeface="思源黑体 CN Regular" panose="020B0500000000000000" charset="-122"/>
            </a:endParaRPr>
          </a:p>
        </p:txBody>
      </p:sp>
      <p:sp>
        <p:nvSpPr>
          <p:cNvPr id="8" name="等腰三角形 7"/>
          <p:cNvSpPr/>
          <p:nvPr/>
        </p:nvSpPr>
        <p:spPr>
          <a:xfrm flipH="1">
            <a:off x="109855" y="4300855"/>
            <a:ext cx="4912360" cy="2557780"/>
          </a:xfrm>
          <a:prstGeom prst="triangle">
            <a:avLst>
              <a:gd name="adj" fmla="val 39994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思源黑体 CN Regular" panose="020B0500000000000000" charset="-122"/>
              <a:ea typeface="思源黑体 CN Regular" panose="020B0500000000000000" charset="-122"/>
            </a:endParaRPr>
          </a:p>
        </p:txBody>
      </p:sp>
      <p:sp>
        <p:nvSpPr>
          <p:cNvPr id="9" name="等腰三角形 8"/>
          <p:cNvSpPr/>
          <p:nvPr/>
        </p:nvSpPr>
        <p:spPr>
          <a:xfrm rot="10800000" flipH="1">
            <a:off x="170815" y="0"/>
            <a:ext cx="10298430" cy="1505585"/>
          </a:xfrm>
          <a:prstGeom prst="triangle">
            <a:avLst>
              <a:gd name="adj" fmla="val 54741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思源黑体 CN Regular" panose="020B0500000000000000" charset="-122"/>
              <a:ea typeface="思源黑体 CN Regular" panose="020B0500000000000000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23570" y="2564765"/>
            <a:ext cx="9770745" cy="3810635"/>
          </a:xfrm>
          <a:prstGeom prst="rect">
            <a:avLst/>
          </a:prstGeom>
          <a:noFill/>
        </p:spPr>
        <p:txBody>
          <a:bodyPr wrap="none" rtlCol="0">
            <a:noAutofit/>
          </a:bodyPr>
          <a:p>
            <a:r>
              <a:rPr lang="en-US" altLang="zh-CN" sz="6000">
                <a:solidFill>
                  <a:schemeClr val="tx1"/>
                </a:solidFill>
                <a:latin typeface="Monotype Corsiva" panose="03010101010201010101" charset="0"/>
                <a:ea typeface="思源黑体 CN Heavy" panose="020B0A00000000000000" charset="-122"/>
                <a:cs typeface="Monotype Corsiva" panose="03010101010201010101" charset="0"/>
              </a:rPr>
              <a:t>Vielen Dank f</a:t>
            </a:r>
            <a:r>
              <a:rPr lang="de-DE" altLang="zh-CN" sz="6000">
                <a:solidFill>
                  <a:schemeClr val="tx1"/>
                </a:solidFill>
                <a:latin typeface="Monotype Corsiva" panose="03010101010201010101" charset="0"/>
                <a:ea typeface="思源黑体 CN Heavy" panose="020B0A00000000000000" charset="-122"/>
                <a:cs typeface="Monotype Corsiva" panose="03010101010201010101" charset="0"/>
              </a:rPr>
              <a:t>ür Ihre Aufmerksamkeit! </a:t>
            </a:r>
            <a:endParaRPr lang="de-DE" altLang="zh-CN" sz="6000">
              <a:solidFill>
                <a:schemeClr val="tx1"/>
              </a:solidFill>
              <a:latin typeface="Monotype Corsiva" panose="03010101010201010101" charset="0"/>
              <a:ea typeface="思源黑体 CN Heavy" panose="020B0A00000000000000" charset="-122"/>
              <a:cs typeface="Monotype Corsiva" panose="03010101010201010101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DIAGRAM_VIRTUALLY_FRAME" val="{&quot;height&quot;:37.1,&quot;left&quot;:76.4,&quot;top&quot;:421.15,&quot;width&quot;:485.85}"/>
</p:tagLst>
</file>

<file path=ppt/tags/tag2.xml><?xml version="1.0" encoding="utf-8"?>
<p:tagLst xmlns:p="http://schemas.openxmlformats.org/presentationml/2006/main">
  <p:tag name="KSO_WM_DIAGRAM_VIRTUALLY_FRAME" val="{&quot;height&quot;:37.1,&quot;left&quot;:76.4,&quot;top&quot;:421.15,&quot;width&quot;:485.85}"/>
</p:tagLst>
</file>

<file path=ppt/tags/tag3.xml><?xml version="1.0" encoding="utf-8"?>
<p:tagLst xmlns:p="http://schemas.openxmlformats.org/presentationml/2006/main">
  <p:tag name="KSO_WM_DIAGRAM_VIRTUALLY_FRAME" val="{&quot;height&quot;:37.1,&quot;left&quot;:76.4,&quot;top&quot;:421.15,&quot;width&quot;:485.85}"/>
</p:tagLst>
</file>

<file path=ppt/tags/tag4.xml><?xml version="1.0" encoding="utf-8"?>
<p:tagLst xmlns:p="http://schemas.openxmlformats.org/presentationml/2006/main">
  <p:tag name="KSO_WM_DIAGRAM_VIRTUALLY_FRAME" val="{&quot;height&quot;:37.1,&quot;left&quot;:76.4,&quot;top&quot;:421.15,&quot;width&quot;:485.85}"/>
</p:tagLst>
</file>

<file path=ppt/tags/tag5.xml><?xml version="1.0" encoding="utf-8"?>
<p:tagLst xmlns:p="http://schemas.openxmlformats.org/presentationml/2006/main">
  <p:tag name="KSO_WM_DIAGRAM_VIRTUALLY_FRAME" val="{&quot;height&quot;:37.1,&quot;left&quot;:76.4,&quot;top&quot;:421.15,&quot;width&quot;:485.85}"/>
</p:tagLst>
</file>

<file path=ppt/theme/theme1.xml><?xml version="1.0" encoding="utf-8"?>
<a:theme xmlns:a="http://schemas.openxmlformats.org/drawingml/2006/main" name="默认设计模板">
  <a:themeElements>
    <a:clrScheme name="水天一色">
      <a:dk1>
        <a:srgbClr val="000000"/>
      </a:dk1>
      <a:lt1>
        <a:srgbClr val="FFFFFF"/>
      </a:lt1>
      <a:dk2>
        <a:srgbClr val="D0D9E8"/>
      </a:dk2>
      <a:lt2>
        <a:srgbClr val="B6CDE8"/>
      </a:lt2>
      <a:accent1>
        <a:srgbClr val="94B9E5"/>
      </a:accent1>
      <a:accent2>
        <a:srgbClr val="6C99DA"/>
      </a:accent2>
      <a:accent3>
        <a:srgbClr val="4F78C9"/>
      </a:accent3>
      <a:accent4>
        <a:srgbClr val="3B539D"/>
      </a:accent4>
      <a:accent5>
        <a:srgbClr val="273677"/>
      </a:accent5>
      <a:accent6>
        <a:srgbClr val="212A4D"/>
      </a:accent6>
      <a:hlink>
        <a:srgbClr val="866054"/>
      </a:hlink>
      <a:folHlink>
        <a:srgbClr val="422F28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默认设计模板">
  <a:themeElements>
    <a:clrScheme name="水天一色">
      <a:dk1>
        <a:srgbClr val="000000"/>
      </a:dk1>
      <a:lt1>
        <a:srgbClr val="FFFFFF"/>
      </a:lt1>
      <a:dk2>
        <a:srgbClr val="D0D9E8"/>
      </a:dk2>
      <a:lt2>
        <a:srgbClr val="B6CDE8"/>
      </a:lt2>
      <a:accent1>
        <a:srgbClr val="94B9E5"/>
      </a:accent1>
      <a:accent2>
        <a:srgbClr val="6C99DA"/>
      </a:accent2>
      <a:accent3>
        <a:srgbClr val="4F78C9"/>
      </a:accent3>
      <a:accent4>
        <a:srgbClr val="3B539D"/>
      </a:accent4>
      <a:accent5>
        <a:srgbClr val="273677"/>
      </a:accent5>
      <a:accent6>
        <a:srgbClr val="212A4D"/>
      </a:accent6>
      <a:hlink>
        <a:srgbClr val="866054"/>
      </a:hlink>
      <a:folHlink>
        <a:srgbClr val="422F28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713</Words>
  <Application>WPS 演示</Application>
  <PresentationFormat/>
  <Paragraphs>43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5</vt:i4>
      </vt:variant>
    </vt:vector>
  </HeadingPairs>
  <TitlesOfParts>
    <vt:vector size="17" baseType="lpstr">
      <vt:lpstr>Arial</vt:lpstr>
      <vt:lpstr>宋体</vt:lpstr>
      <vt:lpstr>Wingdings</vt:lpstr>
      <vt:lpstr>思源黑体 CN Regular</vt:lpstr>
      <vt:lpstr>黑体</vt:lpstr>
      <vt:lpstr>Monotype Corsiva</vt:lpstr>
      <vt:lpstr>思源黑体 CN Heavy</vt:lpstr>
      <vt:lpstr>微软雅黑</vt:lpstr>
      <vt:lpstr>Arial Unicode MS</vt:lpstr>
      <vt:lpstr>Calibri</vt:lpstr>
      <vt:lpstr>默认设计模板</vt:lpstr>
      <vt:lpstr>1_默认设计模板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86181</dc:creator>
  <cp:lastModifiedBy>apperciate</cp:lastModifiedBy>
  <cp:revision>4</cp:revision>
  <dcterms:created xsi:type="dcterms:W3CDTF">2020-02-21T12:21:00Z</dcterms:created>
  <dcterms:modified xsi:type="dcterms:W3CDTF">2025-04-09T11:47:59Z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2052-12.1.0.19302</vt:lpwstr>
  </property>
  <property fmtid="{D5CDD505-2E9C-101B-9397-08002B2CF9AE}" pid="3" name="KSOTemplateUUID">
    <vt:lpwstr>v1.0_mb_FR4vU9H+zFkmatbzijbVsg==</vt:lpwstr>
  </property>
  <property fmtid="{D5CDD505-2E9C-101B-9397-08002B2CF9AE}" pid="4" name="ICV">
    <vt:lpwstr>896BDF9F594B4F368FAA8529BD0DAC28_11</vt:lpwstr>
  </property>
</Properties>
</file>