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65" r:id="rId3"/>
    <p:sldId id="272" r:id="rId4"/>
    <p:sldId id="274" r:id="rId5"/>
    <p:sldId id="270" r:id="rId6"/>
    <p:sldId id="263" r:id="rId7"/>
    <p:sldId id="281" r:id="rId8"/>
    <p:sldId id="268" r:id="rId9"/>
    <p:sldId id="282" r:id="rId10"/>
  </p:sldIdLst>
  <p:sldSz cx="12192000" cy="6858000"/>
  <p:notesSz cx="6858000" cy="9144000"/>
  <p:embeddedFontLst>
    <p:embeddedFont>
      <p:font typeface="思源黑体 CN ExtraLight" panose="02010600030101010101" charset="-122"/>
      <p:regular r:id="rId12"/>
    </p:embeddedFont>
    <p:embeddedFont>
      <p:font typeface="楷体" panose="02010609060101010101" pitchFamily="49" charset="-122"/>
      <p:regular r:id="rId1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C678"/>
    <a:srgbClr val="E6E6E6"/>
    <a:srgbClr val="618C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196" y="56"/>
      </p:cViewPr>
      <p:guideLst/>
    </p:cSldViewPr>
  </p:slideViewPr>
  <p:notesTextViewPr>
    <p:cViewPr>
      <p:scale>
        <a:sx n="1" d="1"/>
        <a:sy n="1" d="1"/>
      </p:scale>
      <p:origin x="0" y="0"/>
    </p:cViewPr>
  </p:notesTextViewPr>
  <p:sorterViewPr>
    <p:cViewPr>
      <p:scale>
        <a:sx n="52" d="100"/>
        <a:sy n="52" d="100"/>
      </p:scale>
      <p:origin x="0" y="-6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ExtraLight" panose="020B0200000000000000" pitchFamily="34" charset="-122"/>
                <a:ea typeface="思源黑体 CN ExtraLight" panose="020B0200000000000000"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ExtraLight" panose="020B0200000000000000" pitchFamily="34" charset="-122"/>
                <a:ea typeface="思源黑体 CN ExtraLight" panose="020B0200000000000000" pitchFamily="34" charset="-122"/>
              </a:defRPr>
            </a:lvl1pPr>
          </a:lstStyle>
          <a:p>
            <a:fld id="{77C754DD-3C5D-4A3D-B3A5-BE9B807E2A41}" type="datetimeFigureOut">
              <a:rPr lang="zh-CN" altLang="en-US" smtClean="0"/>
              <a:pPr/>
              <a:t>2025/4/8</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ExtraLight" panose="020B0200000000000000" pitchFamily="34" charset="-122"/>
                <a:ea typeface="思源黑体 CN ExtraLight" panose="020B0200000000000000"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ExtraLight" panose="020B0200000000000000" pitchFamily="34" charset="-122"/>
                <a:ea typeface="思源黑体 CN ExtraLight" panose="020B0200000000000000" pitchFamily="34" charset="-122"/>
              </a:defRPr>
            </a:lvl1pPr>
          </a:lstStyle>
          <a:p>
            <a:fld id="{9171E838-F6F0-489E-BAFB-5FFE67C6C949}" type="slidenum">
              <a:rPr lang="zh-CN" altLang="en-US" smtClean="0"/>
              <a:pPr/>
              <a:t>‹#›</a:t>
            </a:fld>
            <a:endParaRPr lang="zh-CN" altLang="en-US" dirty="0"/>
          </a:p>
        </p:txBody>
      </p:sp>
    </p:spTree>
    <p:extLst>
      <p:ext uri="{BB962C8B-B14F-4D97-AF65-F5344CB8AC3E}">
        <p14:creationId xmlns:p14="http://schemas.microsoft.com/office/powerpoint/2010/main" val="2198843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ExtraLight" panose="020B0200000000000000" pitchFamily="34" charset="-122"/>
        <a:ea typeface="思源黑体 CN ExtraLight" panose="020B0200000000000000" pitchFamily="34" charset="-122"/>
        <a:cs typeface="+mn-cs"/>
      </a:defRPr>
    </a:lvl1pPr>
    <a:lvl2pPr marL="457200" algn="l" defTabSz="914400" rtl="0" eaLnBrk="1" latinLnBrk="0" hangingPunct="1">
      <a:defRPr sz="1200" kern="1200">
        <a:solidFill>
          <a:schemeClr val="tx1"/>
        </a:solidFill>
        <a:latin typeface="思源黑体 CN ExtraLight" panose="020B0200000000000000" pitchFamily="34" charset="-122"/>
        <a:ea typeface="思源黑体 CN ExtraLight" panose="020B0200000000000000" pitchFamily="34" charset="-122"/>
        <a:cs typeface="+mn-cs"/>
      </a:defRPr>
    </a:lvl2pPr>
    <a:lvl3pPr marL="914400" algn="l" defTabSz="914400" rtl="0" eaLnBrk="1" latinLnBrk="0" hangingPunct="1">
      <a:defRPr sz="1200" kern="1200">
        <a:solidFill>
          <a:schemeClr val="tx1"/>
        </a:solidFill>
        <a:latin typeface="思源黑体 CN ExtraLight" panose="020B0200000000000000" pitchFamily="34" charset="-122"/>
        <a:ea typeface="思源黑体 CN ExtraLight" panose="020B0200000000000000" pitchFamily="34" charset="-122"/>
        <a:cs typeface="+mn-cs"/>
      </a:defRPr>
    </a:lvl3pPr>
    <a:lvl4pPr marL="1371600" algn="l" defTabSz="914400" rtl="0" eaLnBrk="1" latinLnBrk="0" hangingPunct="1">
      <a:defRPr sz="1200" kern="1200">
        <a:solidFill>
          <a:schemeClr val="tx1"/>
        </a:solidFill>
        <a:latin typeface="思源黑体 CN ExtraLight" panose="020B0200000000000000" pitchFamily="34" charset="-122"/>
        <a:ea typeface="思源黑体 CN ExtraLight" panose="020B0200000000000000" pitchFamily="34" charset="-122"/>
        <a:cs typeface="+mn-cs"/>
      </a:defRPr>
    </a:lvl4pPr>
    <a:lvl5pPr marL="1828800" algn="l" defTabSz="914400" rtl="0" eaLnBrk="1" latinLnBrk="0" hangingPunct="1">
      <a:defRPr sz="1200" kern="1200">
        <a:solidFill>
          <a:schemeClr val="tx1"/>
        </a:solidFill>
        <a:latin typeface="思源黑体 CN ExtraLight" panose="020B0200000000000000" pitchFamily="34" charset="-122"/>
        <a:ea typeface="思源黑体 CN ExtraLight" panose="020B02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171E838-F6F0-489E-BAFB-5FFE67C6C949}" type="slidenum">
              <a:rPr lang="zh-CN" altLang="en-US" smtClean="0"/>
              <a:t>2</a:t>
            </a:fld>
            <a:endParaRPr lang="zh-CN" altLang="en-US"/>
          </a:p>
        </p:txBody>
      </p:sp>
    </p:spTree>
    <p:extLst>
      <p:ext uri="{BB962C8B-B14F-4D97-AF65-F5344CB8AC3E}">
        <p14:creationId xmlns:p14="http://schemas.microsoft.com/office/powerpoint/2010/main" val="2084334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699420"/>
      </p:ext>
    </p:extLst>
  </p:cSld>
  <p:clrMapOvr>
    <a:masterClrMapping/>
  </p:clrMapOvr>
  <p:transition spd="slow" advTm="3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9912EDB7-54B3-4975-8681-114637D42EDB}"/>
              </a:ext>
            </a:extLst>
          </p:cNvPr>
          <p:cNvGrpSpPr/>
          <p:nvPr/>
        </p:nvGrpSpPr>
        <p:grpSpPr>
          <a:xfrm>
            <a:off x="0" y="0"/>
            <a:ext cx="1413735" cy="1115285"/>
            <a:chOff x="0" y="0"/>
            <a:chExt cx="6294" cy="4963"/>
          </a:xfrm>
        </p:grpSpPr>
        <p:sp>
          <p:nvSpPr>
            <p:cNvPr id="4" name="直角三角形 3">
              <a:extLst>
                <a:ext uri="{FF2B5EF4-FFF2-40B4-BE49-F238E27FC236}">
                  <a16:creationId xmlns:a16="http://schemas.microsoft.com/office/drawing/2014/main" id="{7517E192-CD55-4F65-8CE6-1263CA04793D}"/>
                </a:ext>
              </a:extLst>
            </p:cNvPr>
            <p:cNvSpPr/>
            <p:nvPr userDrawn="1"/>
          </p:nvSpPr>
          <p:spPr>
            <a:xfrm rot="5400000">
              <a:off x="764" y="649"/>
              <a:ext cx="3550" cy="5077"/>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 name="直角三角形 4">
              <a:extLst>
                <a:ext uri="{FF2B5EF4-FFF2-40B4-BE49-F238E27FC236}">
                  <a16:creationId xmlns:a16="http://schemas.microsoft.com/office/drawing/2014/main" id="{EA5C871B-213E-45CF-B85C-2DDDEB19CB91}"/>
                </a:ext>
              </a:extLst>
            </p:cNvPr>
            <p:cNvSpPr/>
            <p:nvPr userDrawn="1"/>
          </p:nvSpPr>
          <p:spPr>
            <a:xfrm rot="5400000">
              <a:off x="2181" y="-728"/>
              <a:ext cx="3385" cy="4841"/>
            </a:xfrm>
            <a:prstGeom prst="rtTriangle">
              <a:avLst/>
            </a:prstGeom>
            <a:solidFill>
              <a:srgbClr val="F6C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直角三角形 5">
              <a:extLst>
                <a:ext uri="{FF2B5EF4-FFF2-40B4-BE49-F238E27FC236}">
                  <a16:creationId xmlns:a16="http://schemas.microsoft.com/office/drawing/2014/main" id="{7568F3E8-4E74-4AB7-AA1D-5B24E466C99B}"/>
                </a:ext>
              </a:extLst>
            </p:cNvPr>
            <p:cNvSpPr/>
            <p:nvPr userDrawn="1"/>
          </p:nvSpPr>
          <p:spPr>
            <a:xfrm rot="5400000">
              <a:off x="828" y="-828"/>
              <a:ext cx="3849" cy="5505"/>
            </a:xfrm>
            <a:prstGeom prst="rtTriangle">
              <a:avLst/>
            </a:prstGeom>
            <a:solidFill>
              <a:srgbClr val="618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extLst>
      <p:ext uri="{BB962C8B-B14F-4D97-AF65-F5344CB8AC3E}">
        <p14:creationId xmlns:p14="http://schemas.microsoft.com/office/powerpoint/2010/main" val="983195941"/>
      </p:ext>
    </p:extLst>
  </p:cSld>
  <p:clrMapOvr>
    <a:masterClrMapping/>
  </p:clrMapOvr>
  <p:transition spd="slow" advTm="3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自定义版式">
    <p:spTree>
      <p:nvGrpSpPr>
        <p:cNvPr id="1" name=""/>
        <p:cNvGrpSpPr/>
        <p:nvPr/>
      </p:nvGrpSpPr>
      <p:grpSpPr>
        <a:xfrm>
          <a:off x="0" y="0"/>
          <a:ext cx="0" cy="0"/>
          <a:chOff x="0" y="0"/>
          <a:chExt cx="0" cy="0"/>
        </a:xfrm>
      </p:grpSpPr>
      <p:sp>
        <p:nvSpPr>
          <p:cNvPr id="3" name="直角三角形 2">
            <a:extLst>
              <a:ext uri="{FF2B5EF4-FFF2-40B4-BE49-F238E27FC236}">
                <a16:creationId xmlns:a16="http://schemas.microsoft.com/office/drawing/2014/main" id="{60E0352E-98E8-44A5-BDA4-4DE689EA0E43}"/>
              </a:ext>
            </a:extLst>
          </p:cNvPr>
          <p:cNvSpPr/>
          <p:nvPr/>
        </p:nvSpPr>
        <p:spPr>
          <a:xfrm rot="5400000" flipH="1">
            <a:off x="708716" y="2862756"/>
            <a:ext cx="3286845" cy="4703644"/>
          </a:xfrm>
          <a:prstGeom prst="rtTriangle">
            <a:avLst/>
          </a:prstGeom>
          <a:solidFill>
            <a:srgbClr val="618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 name="直角三角形 3">
            <a:extLst>
              <a:ext uri="{FF2B5EF4-FFF2-40B4-BE49-F238E27FC236}">
                <a16:creationId xmlns:a16="http://schemas.microsoft.com/office/drawing/2014/main" id="{B0F93297-D553-46B0-AC50-950DF066AAAC}"/>
              </a:ext>
            </a:extLst>
          </p:cNvPr>
          <p:cNvSpPr/>
          <p:nvPr/>
        </p:nvSpPr>
        <p:spPr>
          <a:xfrm rot="5400000">
            <a:off x="707413" y="601148"/>
            <a:ext cx="3287608" cy="4701509"/>
          </a:xfrm>
          <a:prstGeom prst="rtTriangle">
            <a:avLst/>
          </a:prstGeom>
          <a:solidFill>
            <a:srgbClr val="F6C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 name="直角三角形 4">
            <a:extLst>
              <a:ext uri="{FF2B5EF4-FFF2-40B4-BE49-F238E27FC236}">
                <a16:creationId xmlns:a16="http://schemas.microsoft.com/office/drawing/2014/main" id="{0D677CBF-8C2A-42F8-A7B0-6A76D7AA950A}"/>
              </a:ext>
            </a:extLst>
          </p:cNvPr>
          <p:cNvSpPr/>
          <p:nvPr/>
        </p:nvSpPr>
        <p:spPr>
          <a:xfrm rot="5400000">
            <a:off x="2019617" y="-674079"/>
            <a:ext cx="3134804" cy="4482963"/>
          </a:xfrm>
          <a:prstGeom prst="rtTriangle">
            <a:avLst/>
          </a:prstGeom>
          <a:solidFill>
            <a:srgbClr val="BBD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直角三角形 5">
            <a:extLst>
              <a:ext uri="{FF2B5EF4-FFF2-40B4-BE49-F238E27FC236}">
                <a16:creationId xmlns:a16="http://schemas.microsoft.com/office/drawing/2014/main" id="{EAB0F3F1-9014-4E09-9654-BCD1B55E811D}"/>
              </a:ext>
            </a:extLst>
          </p:cNvPr>
          <p:cNvSpPr/>
          <p:nvPr/>
        </p:nvSpPr>
        <p:spPr>
          <a:xfrm rot="5400000">
            <a:off x="766673" y="-766673"/>
            <a:ext cx="3564508" cy="5097854"/>
          </a:xfrm>
          <a:prstGeom prst="rtTriangle">
            <a:avLst/>
          </a:prstGeom>
          <a:solidFill>
            <a:srgbClr val="618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直角三角形 6">
            <a:extLst>
              <a:ext uri="{FF2B5EF4-FFF2-40B4-BE49-F238E27FC236}">
                <a16:creationId xmlns:a16="http://schemas.microsoft.com/office/drawing/2014/main" id="{48B43E05-E5FD-4F8F-892E-EFC298FA827A}"/>
              </a:ext>
            </a:extLst>
          </p:cNvPr>
          <p:cNvSpPr/>
          <p:nvPr/>
        </p:nvSpPr>
        <p:spPr>
          <a:xfrm rot="5400000" flipH="1">
            <a:off x="536925" y="3835181"/>
            <a:ext cx="2486211" cy="3558795"/>
          </a:xfrm>
          <a:prstGeom prst="r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extLst>
      <p:ext uri="{BB962C8B-B14F-4D97-AF65-F5344CB8AC3E}">
        <p14:creationId xmlns:p14="http://schemas.microsoft.com/office/powerpoint/2010/main" val="4025699509"/>
      </p:ext>
    </p:extLst>
  </p:cSld>
  <p:clrMapOvr>
    <a:masterClrMapping/>
  </p:clrMapOvr>
  <p:transition spd="slow" advTm="3000">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8497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slow" advTm="3000">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a:extLst>
              <a:ext uri="{FF2B5EF4-FFF2-40B4-BE49-F238E27FC236}">
                <a16:creationId xmlns:a16="http://schemas.microsoft.com/office/drawing/2014/main" id="{1486910F-0363-45A9-BC11-9DF93791431A}"/>
              </a:ext>
            </a:extLst>
          </p:cNvPr>
          <p:cNvSpPr/>
          <p:nvPr/>
        </p:nvSpPr>
        <p:spPr>
          <a:xfrm rot="5400000">
            <a:off x="1384935" y="-467995"/>
            <a:ext cx="2149475" cy="3074035"/>
          </a:xfrm>
          <a:prstGeom prst="rtTriangle">
            <a:avLst/>
          </a:prstGeom>
          <a:solidFill>
            <a:srgbClr val="F6C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9" name="直角三角形 8">
            <a:extLst>
              <a:ext uri="{FF2B5EF4-FFF2-40B4-BE49-F238E27FC236}">
                <a16:creationId xmlns:a16="http://schemas.microsoft.com/office/drawing/2014/main" id="{FD7BFC60-AB72-4C1D-9BC4-A97710BA2D87}"/>
              </a:ext>
            </a:extLst>
          </p:cNvPr>
          <p:cNvSpPr/>
          <p:nvPr/>
        </p:nvSpPr>
        <p:spPr>
          <a:xfrm rot="5400000">
            <a:off x="525780" y="-531495"/>
            <a:ext cx="2444115" cy="3495675"/>
          </a:xfrm>
          <a:prstGeom prst="rtTriangle">
            <a:avLst/>
          </a:prstGeom>
          <a:solidFill>
            <a:srgbClr val="618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5" name="直角三角形 4">
            <a:extLst>
              <a:ext uri="{FF2B5EF4-FFF2-40B4-BE49-F238E27FC236}">
                <a16:creationId xmlns:a16="http://schemas.microsoft.com/office/drawing/2014/main" id="{870C90D3-7B10-46FC-986B-624D78C2A344}"/>
              </a:ext>
            </a:extLst>
          </p:cNvPr>
          <p:cNvSpPr/>
          <p:nvPr/>
        </p:nvSpPr>
        <p:spPr>
          <a:xfrm rot="5400000" flipH="1" flipV="1">
            <a:off x="9464896" y="5038023"/>
            <a:ext cx="1502379" cy="2148580"/>
          </a:xfrm>
          <a:prstGeom prst="rtTriangle">
            <a:avLst/>
          </a:prstGeom>
          <a:solidFill>
            <a:srgbClr val="F6C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6" name="直角三角形 5">
            <a:extLst>
              <a:ext uri="{FF2B5EF4-FFF2-40B4-BE49-F238E27FC236}">
                <a16:creationId xmlns:a16="http://schemas.microsoft.com/office/drawing/2014/main" id="{A58C4C55-505C-4F6D-ACF0-01C2A0F85D77}"/>
              </a:ext>
            </a:extLst>
          </p:cNvPr>
          <p:cNvSpPr/>
          <p:nvPr/>
        </p:nvSpPr>
        <p:spPr>
          <a:xfrm rot="5400000" flipH="1" flipV="1">
            <a:off x="10212687" y="4884401"/>
            <a:ext cx="1628918" cy="2329709"/>
          </a:xfrm>
          <a:prstGeom prst="rtTriangle">
            <a:avLst/>
          </a:prstGeom>
          <a:solidFill>
            <a:srgbClr val="618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12" name="圆角矩形 28">
            <a:extLst>
              <a:ext uri="{FF2B5EF4-FFF2-40B4-BE49-F238E27FC236}">
                <a16:creationId xmlns:a16="http://schemas.microsoft.com/office/drawing/2014/main" id="{93068721-C0B3-44A4-A331-BCD2A7E47721}"/>
              </a:ext>
            </a:extLst>
          </p:cNvPr>
          <p:cNvSpPr/>
          <p:nvPr/>
        </p:nvSpPr>
        <p:spPr>
          <a:xfrm>
            <a:off x="2674219" y="3432812"/>
            <a:ext cx="6843562" cy="429417"/>
          </a:xfrm>
          <a:prstGeom prst="roundRect">
            <a:avLst/>
          </a:prstGeom>
          <a:solidFill>
            <a:srgbClr val="F6C678">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latin typeface="+mn-ea"/>
            </a:endParaRPr>
          </a:p>
        </p:txBody>
      </p:sp>
      <p:sp>
        <p:nvSpPr>
          <p:cNvPr id="15" name="文本框 2">
            <a:extLst>
              <a:ext uri="{FF2B5EF4-FFF2-40B4-BE49-F238E27FC236}">
                <a16:creationId xmlns:a16="http://schemas.microsoft.com/office/drawing/2014/main" id="{A5045303-34A8-49A3-A516-A2FCBFACCC1C}"/>
              </a:ext>
            </a:extLst>
          </p:cNvPr>
          <p:cNvSpPr txBox="1"/>
          <p:nvPr/>
        </p:nvSpPr>
        <p:spPr>
          <a:xfrm>
            <a:off x="1099719" y="2723090"/>
            <a:ext cx="9992562" cy="830164"/>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ts val="0"/>
              </a:spcBef>
              <a:spcAft>
                <a:spcPts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panose="020B0604020202020204"/>
                <a:ea typeface="微软雅黑" panose="020B0503020204020204" pitchFamily="34" charset="-122"/>
              </a:defRPr>
            </a:lvl1pPr>
          </a:lstStyle>
          <a:p>
            <a:pPr algn="ctr"/>
            <a:r>
              <a:rPr lang="en-US" altLang="zh-CN" sz="4400" dirty="0" err="1">
                <a:solidFill>
                  <a:schemeClr val="tx1">
                    <a:lumMod val="65000"/>
                    <a:lumOff val="35000"/>
                  </a:schemeClr>
                </a:solidFill>
                <a:latin typeface="Arial" panose="020B0604020202020204" pitchFamily="34" charset="0"/>
                <a:ea typeface="思源黑体 CN Heavy" panose="020B0A00000000000000" pitchFamily="34" charset="-122"/>
                <a:cs typeface="Arial" panose="020B0604020202020204" pitchFamily="34" charset="0"/>
              </a:rPr>
              <a:t>Postkoloniale</a:t>
            </a:r>
            <a:r>
              <a:rPr lang="en-US" altLang="zh-CN" sz="4400" dirty="0">
                <a:solidFill>
                  <a:schemeClr val="tx1">
                    <a:lumMod val="65000"/>
                    <a:lumOff val="35000"/>
                  </a:schemeClr>
                </a:solidFill>
                <a:latin typeface="Arial" panose="020B0604020202020204" pitchFamily="34" charset="0"/>
                <a:ea typeface="思源黑体 CN Heavy" panose="020B0A00000000000000" pitchFamily="34" charset="-122"/>
                <a:cs typeface="Arial" panose="020B0604020202020204" pitchFamily="34" charset="0"/>
              </a:rPr>
              <a:t> </a:t>
            </a:r>
            <a:r>
              <a:rPr lang="en-US" altLang="zh-CN" sz="4400" dirty="0" err="1">
                <a:solidFill>
                  <a:schemeClr val="tx1">
                    <a:lumMod val="65000"/>
                    <a:lumOff val="35000"/>
                  </a:schemeClr>
                </a:solidFill>
                <a:latin typeface="Arial" panose="020B0604020202020204" pitchFamily="34" charset="0"/>
                <a:ea typeface="思源黑体 CN Heavy" panose="020B0A00000000000000" pitchFamily="34" charset="-122"/>
                <a:cs typeface="Arial" panose="020B0604020202020204" pitchFamily="34" charset="0"/>
              </a:rPr>
              <a:t>Übersetzungstheorie</a:t>
            </a:r>
            <a:endParaRPr lang="zh-CN" altLang="en-US" sz="4400" dirty="0">
              <a:solidFill>
                <a:schemeClr val="tx1">
                  <a:lumMod val="65000"/>
                  <a:lumOff val="35000"/>
                </a:schemeClr>
              </a:solidFill>
              <a:latin typeface="Arial" panose="020B0604020202020204" pitchFamily="34" charset="0"/>
              <a:ea typeface="思源黑体 CN Heavy" panose="020B0A00000000000000" pitchFamily="34" charset="-122"/>
              <a:cs typeface="Arial" panose="020B0604020202020204" pitchFamily="34" charset="0"/>
            </a:endParaRPr>
          </a:p>
        </p:txBody>
      </p:sp>
      <p:sp>
        <p:nvSpPr>
          <p:cNvPr id="16" name="矩形 15">
            <a:extLst>
              <a:ext uri="{FF2B5EF4-FFF2-40B4-BE49-F238E27FC236}">
                <a16:creationId xmlns:a16="http://schemas.microsoft.com/office/drawing/2014/main" id="{8454CF24-CC76-415F-B790-113015BB6445}"/>
              </a:ext>
            </a:extLst>
          </p:cNvPr>
          <p:cNvSpPr/>
          <p:nvPr/>
        </p:nvSpPr>
        <p:spPr>
          <a:xfrm>
            <a:off x="4849507" y="4621420"/>
            <a:ext cx="2492990"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i="0" u="none" strike="noStrike" kern="1200" cap="none" spc="0" normalizeH="0" baseline="0" noProof="0" dirty="0">
                <a:ln>
                  <a:noFill/>
                </a:ln>
                <a:solidFill>
                  <a:schemeClr val="tx1">
                    <a:lumMod val="65000"/>
                    <a:lumOff val="35000"/>
                  </a:schemeClr>
                </a:solidFill>
                <a:effectLst/>
                <a:uLnTx/>
                <a:uFillTx/>
                <a:latin typeface="+mn-ea"/>
                <a:cs typeface="+mn-ea"/>
                <a:sym typeface="+mn-lt"/>
              </a:rPr>
              <a:t>汇报人：刘旸 </a:t>
            </a:r>
            <a:r>
              <a:rPr kumimoji="0" lang="en-US" altLang="zh-CN" sz="2000" i="0" u="none" strike="noStrike" kern="1200" cap="none" spc="0" normalizeH="0" baseline="0" noProof="0" dirty="0">
                <a:ln>
                  <a:noFill/>
                </a:ln>
                <a:solidFill>
                  <a:schemeClr val="tx1">
                    <a:lumMod val="65000"/>
                    <a:lumOff val="35000"/>
                  </a:schemeClr>
                </a:solidFill>
                <a:effectLst/>
                <a:uLnTx/>
                <a:uFillTx/>
                <a:latin typeface="+mn-ea"/>
                <a:cs typeface="+mn-ea"/>
                <a:sym typeface="+mn-lt"/>
              </a:rPr>
              <a:t>Fiona</a:t>
            </a:r>
            <a:endParaRPr kumimoji="0" lang="zh-CN" altLang="en-US" sz="2000" i="0" u="none" strike="noStrike" kern="1200" cap="none" spc="0" normalizeH="0" baseline="0" noProof="0" dirty="0">
              <a:ln>
                <a:noFill/>
              </a:ln>
              <a:solidFill>
                <a:schemeClr val="tx1">
                  <a:lumMod val="65000"/>
                  <a:lumOff val="35000"/>
                </a:schemeClr>
              </a:solidFill>
              <a:effectLst/>
              <a:uLnTx/>
              <a:uFillTx/>
              <a:latin typeface="+mn-ea"/>
              <a:cs typeface="+mn-ea"/>
              <a:sym typeface="+mn-lt"/>
            </a:endParaRPr>
          </a:p>
        </p:txBody>
      </p:sp>
    </p:spTree>
    <p:extLst>
      <p:ext uri="{BB962C8B-B14F-4D97-AF65-F5344CB8AC3E}">
        <p14:creationId xmlns:p14="http://schemas.microsoft.com/office/powerpoint/2010/main" val="352089891"/>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 grpId="0" animBg="1"/>
      <p:bldP spid="6" grpId="0" animBg="1"/>
      <p:bldP spid="12" grpId="0" animBg="1"/>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9A160246-C9FA-4800-B606-B7ABB41CC53D}"/>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l="36491" t="10338"/>
          <a:stretch/>
        </p:blipFill>
        <p:spPr>
          <a:xfrm>
            <a:off x="-12931" y="0"/>
            <a:ext cx="2687984" cy="6858000"/>
          </a:xfrm>
          <a:prstGeom prst="rect">
            <a:avLst/>
          </a:prstGeom>
        </p:spPr>
      </p:pic>
      <p:sp>
        <p:nvSpPr>
          <p:cNvPr id="3" name="文本框 2">
            <a:extLst>
              <a:ext uri="{FF2B5EF4-FFF2-40B4-BE49-F238E27FC236}">
                <a16:creationId xmlns:a16="http://schemas.microsoft.com/office/drawing/2014/main" id="{494003E9-74A1-92F1-EC3B-1E91803C3360}"/>
              </a:ext>
            </a:extLst>
          </p:cNvPr>
          <p:cNvSpPr txBox="1"/>
          <p:nvPr/>
        </p:nvSpPr>
        <p:spPr>
          <a:xfrm>
            <a:off x="3226005" y="497432"/>
            <a:ext cx="8244230" cy="5730992"/>
          </a:xfrm>
          <a:prstGeom prst="rect">
            <a:avLst/>
          </a:prstGeom>
          <a:noFill/>
        </p:spPr>
        <p:txBody>
          <a:bodyPr wrap="square" rtlCol="0">
            <a:spAutoFit/>
          </a:bodyPr>
          <a:lstStyle/>
          <a:p>
            <a:pPr>
              <a:lnSpc>
                <a:spcPct val="120000"/>
              </a:lnSpc>
            </a:pPr>
            <a:r>
              <a:rPr lang="zh-CN" altLang="en-US" sz="2800" dirty="0">
                <a:latin typeface="楷体" panose="02010609060101010101" pitchFamily="49" charset="-122"/>
                <a:ea typeface="楷体" panose="02010609060101010101" pitchFamily="49" charset="-122"/>
              </a:rPr>
              <a:t>后殖民主义翻译理论</a:t>
            </a:r>
            <a:endParaRPr lang="en-US" altLang="zh-CN" sz="2800" dirty="0">
              <a:latin typeface="楷体" panose="02010609060101010101" pitchFamily="49" charset="-122"/>
              <a:ea typeface="楷体" panose="02010609060101010101" pitchFamily="49" charset="-122"/>
            </a:endParaRPr>
          </a:p>
          <a:p>
            <a:pPr indent="457200">
              <a:lnSpc>
                <a:spcPct val="120000"/>
              </a:lnSpc>
            </a:pPr>
            <a:r>
              <a:rPr lang="zh-CN" altLang="en-US" sz="2000" dirty="0">
                <a:latin typeface="楷体" panose="02010609060101010101" pitchFamily="49" charset="-122"/>
                <a:ea typeface="楷体" panose="02010609060101010101" pitchFamily="49" charset="-122"/>
              </a:rPr>
              <a:t>后殖民主义翻译研究始于 </a:t>
            </a:r>
            <a:r>
              <a:rPr lang="en-US" altLang="zh-CN" sz="2000" dirty="0">
                <a:latin typeface="楷体" panose="02010609060101010101" pitchFamily="49" charset="-122"/>
                <a:ea typeface="楷体" panose="02010609060101010101" pitchFamily="49" charset="-122"/>
              </a:rPr>
              <a:t>20</a:t>
            </a:r>
            <a:r>
              <a:rPr lang="zh-CN" altLang="en-US" sz="2000" dirty="0">
                <a:latin typeface="楷体" panose="02010609060101010101" pitchFamily="49" charset="-122"/>
                <a:ea typeface="楷体" panose="02010609060101010101" pitchFamily="49" charset="-122"/>
              </a:rPr>
              <a:t>世纪 </a:t>
            </a:r>
            <a:r>
              <a:rPr lang="en-US" altLang="zh-CN" sz="2000" dirty="0">
                <a:latin typeface="楷体" panose="02010609060101010101" pitchFamily="49" charset="-122"/>
                <a:ea typeface="楷体" panose="02010609060101010101" pitchFamily="49" charset="-122"/>
              </a:rPr>
              <a:t>80</a:t>
            </a:r>
            <a:r>
              <a:rPr lang="zh-CN" altLang="en-US" sz="2000" dirty="0">
                <a:latin typeface="楷体" panose="02010609060101010101" pitchFamily="49" charset="-122"/>
                <a:ea typeface="楷体" panose="02010609060101010101" pitchFamily="49" charset="-122"/>
              </a:rPr>
              <a:t>年代</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是建立在解构主义、阐释学、多元系统论、描写主义、目的论和新历史主义基础上的翻译研究的新视角。该理论“从后殖民主义理论视角审视不同历史条件下的翻译行为</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关注隐藏在译文背后的两种文化间的权力争斗和权力运作</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认为不同文化间存在着权力差异</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不同文化间从未有过真正平等的对话”。</a:t>
            </a:r>
            <a:r>
              <a:rPr lang="zh-CN" altLang="en-US" sz="2000" u="sng" dirty="0">
                <a:latin typeface="楷体" panose="02010609060101010101" pitchFamily="49" charset="-122"/>
                <a:ea typeface="楷体" panose="02010609060101010101" pitchFamily="49" charset="-122"/>
              </a:rPr>
              <a:t>由于后殖民语境下存在着政治经济的不平等，便产生了强势文化与弱势文化之间的权力差异</a:t>
            </a:r>
            <a:r>
              <a:rPr lang="en-US" altLang="zh-CN" sz="2000" u="sng" dirty="0">
                <a:latin typeface="楷体" panose="02010609060101010101" pitchFamily="49" charset="-122"/>
                <a:ea typeface="楷体" panose="02010609060101010101" pitchFamily="49" charset="-122"/>
              </a:rPr>
              <a:t>,</a:t>
            </a:r>
            <a:r>
              <a:rPr lang="zh-CN" altLang="en-US" sz="2000" u="sng" dirty="0">
                <a:latin typeface="楷体" panose="02010609060101010101" pitchFamily="49" charset="-122"/>
                <a:ea typeface="楷体" panose="02010609060101010101" pitchFamily="49" charset="-122"/>
              </a:rPr>
              <a:t>翻译难以实现人们预期的平等对话和信息转换。</a:t>
            </a:r>
            <a:endParaRPr lang="en-US" altLang="zh-CN" sz="2000" u="sng" dirty="0">
              <a:latin typeface="楷体" panose="02010609060101010101" pitchFamily="49" charset="-122"/>
              <a:ea typeface="楷体" panose="02010609060101010101" pitchFamily="49" charset="-122"/>
            </a:endParaRPr>
          </a:p>
          <a:p>
            <a:pPr indent="457200">
              <a:lnSpc>
                <a:spcPct val="120000"/>
              </a:lnSpc>
            </a:pPr>
            <a:r>
              <a:rPr lang="zh-CN" altLang="en-US" sz="2000" dirty="0">
                <a:latin typeface="楷体" panose="02010609060101010101" pitchFamily="49" charset="-122"/>
                <a:ea typeface="楷体" panose="02010609060101010101" pitchFamily="49" charset="-122"/>
              </a:rPr>
              <a:t>更确切地说</a:t>
            </a:r>
            <a:r>
              <a:rPr lang="en-US" altLang="zh-CN" sz="2000" dirty="0">
                <a:latin typeface="楷体" panose="02010609060101010101" pitchFamily="49" charset="-122"/>
                <a:ea typeface="楷体" panose="02010609060101010101" pitchFamily="49" charset="-122"/>
              </a:rPr>
              <a:t>,</a:t>
            </a:r>
            <a:r>
              <a:rPr lang="zh-CN" altLang="en-US" sz="2000" u="sng" dirty="0">
                <a:latin typeface="楷体" panose="02010609060101010101" pitchFamily="49" charset="-122"/>
                <a:ea typeface="楷体" panose="02010609060101010101" pitchFamily="49" charset="-122"/>
              </a:rPr>
              <a:t>后殖民主义翻译就是第三世界要借此来“促使本族文化摆脱前宗族国的文化束缚</a:t>
            </a:r>
            <a:r>
              <a:rPr lang="en-US" altLang="zh-CN" sz="2000" u="sng" dirty="0">
                <a:latin typeface="楷体" panose="02010609060101010101" pitchFamily="49" charset="-122"/>
                <a:ea typeface="楷体" panose="02010609060101010101" pitchFamily="49" charset="-122"/>
              </a:rPr>
              <a:t>,</a:t>
            </a:r>
            <a:r>
              <a:rPr lang="zh-CN" altLang="en-US" sz="2000" u="sng" dirty="0">
                <a:latin typeface="楷体" panose="02010609060101010101" pitchFamily="49" charset="-122"/>
                <a:ea typeface="楷体" panose="02010609060101010101" pitchFamily="49" charset="-122"/>
              </a:rPr>
              <a:t>改变本土文化边缘地位</a:t>
            </a:r>
            <a:r>
              <a:rPr lang="en-US" altLang="zh-CN" sz="2000" u="sng" dirty="0">
                <a:latin typeface="楷体" panose="02010609060101010101" pitchFamily="49" charset="-122"/>
                <a:ea typeface="楷体" panose="02010609060101010101" pitchFamily="49" charset="-122"/>
              </a:rPr>
              <a:t>,</a:t>
            </a:r>
            <a:r>
              <a:rPr lang="zh-CN" altLang="en-US" sz="2000" u="sng" dirty="0">
                <a:latin typeface="楷体" panose="02010609060101010101" pitchFamily="49" charset="-122"/>
                <a:ea typeface="楷体" panose="02010609060101010101" pitchFamily="49" charset="-122"/>
              </a:rPr>
              <a:t>重塑文化身份</a:t>
            </a:r>
            <a:r>
              <a:rPr lang="en-US" altLang="zh-CN" sz="2000" u="sng" dirty="0">
                <a:latin typeface="楷体" panose="02010609060101010101" pitchFamily="49" charset="-122"/>
                <a:ea typeface="楷体" panose="02010609060101010101" pitchFamily="49" charset="-122"/>
              </a:rPr>
              <a:t>,</a:t>
            </a:r>
            <a:r>
              <a:rPr lang="zh-CN" altLang="en-US" sz="2000" u="sng" dirty="0">
                <a:latin typeface="楷体" panose="02010609060101010101" pitchFamily="49" charset="-122"/>
                <a:ea typeface="楷体" panose="02010609060101010101" pitchFamily="49" charset="-122"/>
              </a:rPr>
              <a:t>重新定位东西方文化间的关系</a:t>
            </a:r>
            <a:r>
              <a:rPr lang="en-US" altLang="zh-CN" sz="2000" u="sng" dirty="0">
                <a:latin typeface="楷体" panose="02010609060101010101" pitchFamily="49" charset="-122"/>
                <a:ea typeface="楷体" panose="02010609060101010101" pitchFamily="49" charset="-122"/>
              </a:rPr>
              <a:t>,</a:t>
            </a:r>
            <a:r>
              <a:rPr lang="zh-CN" altLang="en-US" sz="2000" u="sng" dirty="0">
                <a:latin typeface="楷体" panose="02010609060101010101" pitchFamily="49" charset="-122"/>
                <a:ea typeface="楷体" panose="02010609060101010101" pitchFamily="49" charset="-122"/>
              </a:rPr>
              <a:t>平等地参与文化交流和对话 ”</a:t>
            </a:r>
            <a:r>
              <a:rPr lang="zh-CN" altLang="en-US" sz="2000" dirty="0">
                <a:latin typeface="楷体" panose="02010609060101010101" pitchFamily="49" charset="-122"/>
                <a:ea typeface="楷体" panose="02010609060101010101" pitchFamily="49" charset="-122"/>
              </a:rPr>
              <a:t>。后殖民主义翻译研究正是以这种权力差异为基础</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来研究权力差异语境下不同价值取向的译者在自觉不自觉间所采用的翻译策略。通过翻译促使殖民文化摆脱前宗主国的文化束缚，重新定位东西方文化间的关系，平等地参与文化交流与对话。</a:t>
            </a:r>
          </a:p>
        </p:txBody>
      </p:sp>
    </p:spTree>
    <p:extLst>
      <p:ext uri="{BB962C8B-B14F-4D97-AF65-F5344CB8AC3E}">
        <p14:creationId xmlns:p14="http://schemas.microsoft.com/office/powerpoint/2010/main" val="3436816528"/>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a:extLst>
              <a:ext uri="{FF2B5EF4-FFF2-40B4-BE49-F238E27FC236}">
                <a16:creationId xmlns:a16="http://schemas.microsoft.com/office/drawing/2014/main" id="{75A377C0-4836-465A-B8C4-951A8484548B}"/>
              </a:ext>
            </a:extLst>
          </p:cNvPr>
          <p:cNvGrpSpPr/>
          <p:nvPr/>
        </p:nvGrpSpPr>
        <p:grpSpPr>
          <a:xfrm>
            <a:off x="625598" y="4421800"/>
            <a:ext cx="6587329" cy="1300867"/>
            <a:chOff x="804070" y="4461943"/>
            <a:chExt cx="6587329" cy="1300867"/>
          </a:xfrm>
        </p:grpSpPr>
        <p:grpSp>
          <p:nvGrpSpPr>
            <p:cNvPr id="8" name="组合 7">
              <a:extLst>
                <a:ext uri="{FF2B5EF4-FFF2-40B4-BE49-F238E27FC236}">
                  <a16:creationId xmlns:a16="http://schemas.microsoft.com/office/drawing/2014/main" id="{6FF5966E-17BF-4609-AD37-6411F91C222D}"/>
                </a:ext>
              </a:extLst>
            </p:cNvPr>
            <p:cNvGrpSpPr/>
            <p:nvPr/>
          </p:nvGrpSpPr>
          <p:grpSpPr>
            <a:xfrm>
              <a:off x="1506770" y="4461943"/>
              <a:ext cx="5884629" cy="1300867"/>
              <a:chOff x="1506770" y="1708675"/>
              <a:chExt cx="5884629" cy="1300867"/>
            </a:xfrm>
          </p:grpSpPr>
          <p:sp>
            <p:nvSpPr>
              <p:cNvPr id="9" name="文本框 8">
                <a:extLst>
                  <a:ext uri="{FF2B5EF4-FFF2-40B4-BE49-F238E27FC236}">
                    <a16:creationId xmlns:a16="http://schemas.microsoft.com/office/drawing/2014/main" id="{A6FFCAE7-A543-462B-8193-0BCA9A3F0415}"/>
                  </a:ext>
                </a:extLst>
              </p:cNvPr>
              <p:cNvSpPr txBox="1"/>
              <p:nvPr/>
            </p:nvSpPr>
            <p:spPr>
              <a:xfrm>
                <a:off x="1949132" y="2217209"/>
                <a:ext cx="5442267" cy="792333"/>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altLang="zh-CN" sz="1600" dirty="0">
                    <a:solidFill>
                      <a:schemeClr val="tx1">
                        <a:lumMod val="75000"/>
                        <a:lumOff val="25000"/>
                      </a:schemeClr>
                    </a:solidFill>
                    <a:latin typeface="楷体" panose="02010609060101010101" pitchFamily="49" charset="-122"/>
                    <a:ea typeface="楷体" panose="02010609060101010101" pitchFamily="49" charset="-122"/>
                  </a:rPr>
                  <a:t>《</a:t>
                </a:r>
                <a:r>
                  <a:rPr lang="zh-CN" altLang="en-US" sz="1600" dirty="0">
                    <a:solidFill>
                      <a:schemeClr val="tx1">
                        <a:lumMod val="75000"/>
                        <a:lumOff val="25000"/>
                      </a:schemeClr>
                    </a:solidFill>
                    <a:latin typeface="楷体" panose="02010609060101010101" pitchFamily="49" charset="-122"/>
                    <a:ea typeface="楷体" panose="02010609060101010101" pitchFamily="49" charset="-122"/>
                  </a:rPr>
                  <a:t>文化的定位</a:t>
                </a:r>
                <a:r>
                  <a:rPr lang="en-US" altLang="zh-CN" sz="1600" dirty="0">
                    <a:solidFill>
                      <a:schemeClr val="tx1">
                        <a:lumMod val="75000"/>
                        <a:lumOff val="25000"/>
                      </a:schemeClr>
                    </a:solidFill>
                    <a:latin typeface="楷体" panose="02010609060101010101" pitchFamily="49" charset="-122"/>
                    <a:ea typeface="楷体" panose="02010609060101010101" pitchFamily="49" charset="-122"/>
                  </a:rPr>
                  <a:t>》《</a:t>
                </a:r>
                <a:r>
                  <a:rPr lang="zh-CN" altLang="en-US" sz="1600" dirty="0">
                    <a:solidFill>
                      <a:schemeClr val="tx1">
                        <a:lumMod val="75000"/>
                        <a:lumOff val="25000"/>
                      </a:schemeClr>
                    </a:solidFill>
                    <a:latin typeface="楷体" panose="02010609060101010101" pitchFamily="49" charset="-122"/>
                    <a:ea typeface="楷体" panose="02010609060101010101" pitchFamily="49" charset="-122"/>
                  </a:rPr>
                  <a:t>民族与叙事</a:t>
                </a:r>
                <a:r>
                  <a:rPr lang="en-US" altLang="zh-CN" sz="1600" dirty="0">
                    <a:solidFill>
                      <a:schemeClr val="tx1">
                        <a:lumMod val="75000"/>
                        <a:lumOff val="25000"/>
                      </a:schemeClr>
                    </a:solidFill>
                    <a:latin typeface="楷体" panose="02010609060101010101" pitchFamily="49" charset="-122"/>
                    <a:ea typeface="楷体" panose="02010609060101010101" pitchFamily="49" charset="-122"/>
                  </a:rPr>
                  <a:t>》</a:t>
                </a:r>
              </a:p>
              <a:p>
                <a:pPr algn="l">
                  <a:lnSpc>
                    <a:spcPct val="150000"/>
                  </a:lnSpc>
                </a:pPr>
                <a:r>
                  <a:rPr lang="zh-CN" altLang="en-US" sz="1600" dirty="0">
                    <a:solidFill>
                      <a:schemeClr val="tx1">
                        <a:lumMod val="75000"/>
                        <a:lumOff val="25000"/>
                      </a:schemeClr>
                    </a:solidFill>
                    <a:latin typeface="楷体" panose="02010609060101010101" pitchFamily="49" charset="-122"/>
                    <a:ea typeface="楷体" panose="02010609060101010101" pitchFamily="49" charset="-122"/>
                    <a:sym typeface="+mn-ea"/>
                  </a:rPr>
                  <a:t>混杂性理论、第三空间理论等</a:t>
                </a:r>
              </a:p>
            </p:txBody>
          </p:sp>
          <p:sp>
            <p:nvSpPr>
              <p:cNvPr id="10" name="文本框">
                <a:extLst>
                  <a:ext uri="{FF2B5EF4-FFF2-40B4-BE49-F238E27FC236}">
                    <a16:creationId xmlns:a16="http://schemas.microsoft.com/office/drawing/2014/main" id="{E831A2CC-315A-44D2-9F01-9319A02B6AC5}"/>
                  </a:ext>
                </a:extLst>
              </p:cNvPr>
              <p:cNvSpPr txBox="1"/>
              <p:nvPr/>
            </p:nvSpPr>
            <p:spPr>
              <a:xfrm>
                <a:off x="1506770" y="1708675"/>
                <a:ext cx="4904105" cy="535916"/>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lnSpc>
                    <a:spcPct val="150000"/>
                  </a:lnSpc>
                  <a:buNone/>
                </a:pPr>
                <a:r>
                  <a:rPr lang="zh-CN" altLang="en-US" sz="2200" dirty="0">
                    <a:solidFill>
                      <a:schemeClr val="tx1">
                        <a:lumMod val="65000"/>
                        <a:lumOff val="35000"/>
                      </a:schemeClr>
                    </a:solidFill>
                    <a:latin typeface="楷体" panose="02010609060101010101" pitchFamily="49" charset="-122"/>
                    <a:ea typeface="楷体" panose="02010609060101010101" pitchFamily="49" charset="-122"/>
                  </a:rPr>
                  <a:t>霍米</a:t>
                </a:r>
                <a:r>
                  <a:rPr lang="en-US" altLang="zh-CN" sz="2200" dirty="0">
                    <a:solidFill>
                      <a:schemeClr val="tx1">
                        <a:lumMod val="65000"/>
                        <a:lumOff val="35000"/>
                      </a:schemeClr>
                    </a:solidFill>
                    <a:latin typeface="楷体" panose="02010609060101010101" pitchFamily="49" charset="-122"/>
                    <a:ea typeface="楷体" panose="02010609060101010101" pitchFamily="49" charset="-122"/>
                  </a:rPr>
                  <a:t>·</a:t>
                </a:r>
                <a:r>
                  <a:rPr lang="zh-CN" altLang="en-US" sz="2200" dirty="0">
                    <a:solidFill>
                      <a:schemeClr val="tx1">
                        <a:lumMod val="65000"/>
                        <a:lumOff val="35000"/>
                      </a:schemeClr>
                    </a:solidFill>
                    <a:latin typeface="楷体" panose="02010609060101010101" pitchFamily="49" charset="-122"/>
                    <a:ea typeface="楷体" panose="02010609060101010101" pitchFamily="49" charset="-122"/>
                  </a:rPr>
                  <a:t>巴巴</a:t>
                </a:r>
                <a:r>
                  <a:rPr lang="zh-CN" altLang="en-US" sz="2200" dirty="0">
                    <a:solidFill>
                      <a:schemeClr val="tx1">
                        <a:lumMod val="65000"/>
                        <a:lumOff val="35000"/>
                      </a:schemeClr>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dirty="0">
                    <a:solidFill>
                      <a:schemeClr val="tx1">
                        <a:lumMod val="65000"/>
                        <a:lumOff val="35000"/>
                      </a:schemeClr>
                    </a:solidFill>
                    <a:latin typeface="Times New Roman" panose="02020603050405020304" pitchFamily="18" charset="0"/>
                    <a:ea typeface="楷体" panose="02010609060101010101" pitchFamily="49" charset="-122"/>
                    <a:cs typeface="Times New Roman" panose="02020603050405020304" pitchFamily="18" charset="0"/>
                  </a:rPr>
                  <a:t>Homi K. Bhabha</a:t>
                </a:r>
                <a:r>
                  <a:rPr lang="zh-CN" altLang="en-US" sz="2200" dirty="0">
                    <a:solidFill>
                      <a:schemeClr val="tx1">
                        <a:lumMod val="65000"/>
                        <a:lumOff val="35000"/>
                      </a:schemeClr>
                    </a:solidFill>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200" dirty="0">
                  <a:solidFill>
                    <a:schemeClr val="tx1">
                      <a:lumMod val="65000"/>
                      <a:lumOff val="35000"/>
                    </a:schemeClr>
                  </a:solidFill>
                  <a:effectLst/>
                  <a:latin typeface="Times New Roman" panose="02020603050405020304" pitchFamily="18" charset="0"/>
                  <a:ea typeface="楷体" panose="02010609060101010101" pitchFamily="49" charset="-122"/>
                  <a:cs typeface="Times New Roman" panose="02020603050405020304" pitchFamily="18" charset="0"/>
                </a:endParaRPr>
              </a:p>
            </p:txBody>
          </p:sp>
        </p:grpSp>
        <p:grpSp>
          <p:nvGrpSpPr>
            <p:cNvPr id="28" name="组合 27">
              <a:extLst>
                <a:ext uri="{FF2B5EF4-FFF2-40B4-BE49-F238E27FC236}">
                  <a16:creationId xmlns:a16="http://schemas.microsoft.com/office/drawing/2014/main" id="{01151459-DC14-48F4-B95F-4CAE4C6F170F}"/>
                </a:ext>
              </a:extLst>
            </p:cNvPr>
            <p:cNvGrpSpPr/>
            <p:nvPr/>
          </p:nvGrpSpPr>
          <p:grpSpPr>
            <a:xfrm>
              <a:off x="804070" y="4627982"/>
              <a:ext cx="780201" cy="780201"/>
              <a:chOff x="804070" y="4255193"/>
              <a:chExt cx="780201" cy="780201"/>
            </a:xfrm>
          </p:grpSpPr>
          <p:sp>
            <p:nvSpPr>
              <p:cNvPr id="13" name="椭圆 12">
                <a:extLst>
                  <a:ext uri="{FF2B5EF4-FFF2-40B4-BE49-F238E27FC236}">
                    <a16:creationId xmlns:a16="http://schemas.microsoft.com/office/drawing/2014/main" id="{4DA922E0-82F0-4AB9-820F-93C50B4DF882}"/>
                  </a:ext>
                </a:extLst>
              </p:cNvPr>
              <p:cNvSpPr/>
              <p:nvPr/>
            </p:nvSpPr>
            <p:spPr>
              <a:xfrm>
                <a:off x="804070" y="4255193"/>
                <a:ext cx="780201" cy="780201"/>
              </a:xfrm>
              <a:prstGeom prst="ellipse">
                <a:avLst/>
              </a:prstGeom>
              <a:solidFill>
                <a:srgbClr val="618CA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lumMod val="75000"/>
                      <a:lumOff val="25000"/>
                    </a:schemeClr>
                  </a:solidFill>
                  <a:effectLst/>
                  <a:uLnTx/>
                  <a:uFillTx/>
                  <a:latin typeface="+mn-ea"/>
                  <a:cs typeface="+mn-cs"/>
                </a:endParaRPr>
              </a:p>
            </p:txBody>
          </p:sp>
          <p:grpSp>
            <p:nvGrpSpPr>
              <p:cNvPr id="14" name="Group 58">
                <a:extLst>
                  <a:ext uri="{FF2B5EF4-FFF2-40B4-BE49-F238E27FC236}">
                    <a16:creationId xmlns:a16="http://schemas.microsoft.com/office/drawing/2014/main" id="{B58230ED-5961-4BB4-AE3E-5B95D269CB0E}"/>
                  </a:ext>
                </a:extLst>
              </p:cNvPr>
              <p:cNvGrpSpPr/>
              <p:nvPr/>
            </p:nvGrpSpPr>
            <p:grpSpPr>
              <a:xfrm>
                <a:off x="1047614" y="4425299"/>
                <a:ext cx="304726" cy="448215"/>
                <a:chOff x="9209088" y="5059363"/>
                <a:chExt cx="300038" cy="441324"/>
              </a:xfrm>
              <a:solidFill>
                <a:schemeClr val="bg1"/>
              </a:solidFill>
            </p:grpSpPr>
            <p:sp>
              <p:nvSpPr>
                <p:cNvPr id="15" name="Freeform 412">
                  <a:extLst>
                    <a:ext uri="{FF2B5EF4-FFF2-40B4-BE49-F238E27FC236}">
                      <a16:creationId xmlns:a16="http://schemas.microsoft.com/office/drawing/2014/main" id="{D6190B4C-5219-45C9-B93E-4BE1BDE58D99}"/>
                    </a:ext>
                  </a:extLst>
                </p:cNvPr>
                <p:cNvSpPr/>
                <p:nvPr/>
              </p:nvSpPr>
              <p:spPr bwMode="auto">
                <a:xfrm>
                  <a:off x="9313863" y="5059363"/>
                  <a:ext cx="90488" cy="90487"/>
                </a:xfrm>
                <a:custGeom>
                  <a:avLst/>
                  <a:gdLst>
                    <a:gd name="T0" fmla="*/ 343 w 686"/>
                    <a:gd name="T1" fmla="*/ 0 h 686"/>
                    <a:gd name="T2" fmla="*/ 390 w 686"/>
                    <a:gd name="T3" fmla="*/ 3 h 686"/>
                    <a:gd name="T4" fmla="*/ 435 w 686"/>
                    <a:gd name="T5" fmla="*/ 12 h 686"/>
                    <a:gd name="T6" fmla="*/ 477 w 686"/>
                    <a:gd name="T7" fmla="*/ 27 h 686"/>
                    <a:gd name="T8" fmla="*/ 517 w 686"/>
                    <a:gd name="T9" fmla="*/ 46 h 686"/>
                    <a:gd name="T10" fmla="*/ 553 w 686"/>
                    <a:gd name="T11" fmla="*/ 71 h 686"/>
                    <a:gd name="T12" fmla="*/ 586 w 686"/>
                    <a:gd name="T13" fmla="*/ 100 h 686"/>
                    <a:gd name="T14" fmla="*/ 615 w 686"/>
                    <a:gd name="T15" fmla="*/ 133 h 686"/>
                    <a:gd name="T16" fmla="*/ 640 w 686"/>
                    <a:gd name="T17" fmla="*/ 169 h 686"/>
                    <a:gd name="T18" fmla="*/ 659 w 686"/>
                    <a:gd name="T19" fmla="*/ 209 h 686"/>
                    <a:gd name="T20" fmla="*/ 674 w 686"/>
                    <a:gd name="T21" fmla="*/ 251 h 686"/>
                    <a:gd name="T22" fmla="*/ 683 w 686"/>
                    <a:gd name="T23" fmla="*/ 296 h 686"/>
                    <a:gd name="T24" fmla="*/ 686 w 686"/>
                    <a:gd name="T25" fmla="*/ 342 h 686"/>
                    <a:gd name="T26" fmla="*/ 683 w 686"/>
                    <a:gd name="T27" fmla="*/ 389 h 686"/>
                    <a:gd name="T28" fmla="*/ 674 w 686"/>
                    <a:gd name="T29" fmla="*/ 434 h 686"/>
                    <a:gd name="T30" fmla="*/ 659 w 686"/>
                    <a:gd name="T31" fmla="*/ 476 h 686"/>
                    <a:gd name="T32" fmla="*/ 640 w 686"/>
                    <a:gd name="T33" fmla="*/ 516 h 686"/>
                    <a:gd name="T34" fmla="*/ 615 w 686"/>
                    <a:gd name="T35" fmla="*/ 552 h 686"/>
                    <a:gd name="T36" fmla="*/ 586 w 686"/>
                    <a:gd name="T37" fmla="*/ 585 h 686"/>
                    <a:gd name="T38" fmla="*/ 553 w 686"/>
                    <a:gd name="T39" fmla="*/ 614 h 686"/>
                    <a:gd name="T40" fmla="*/ 517 w 686"/>
                    <a:gd name="T41" fmla="*/ 639 h 686"/>
                    <a:gd name="T42" fmla="*/ 477 w 686"/>
                    <a:gd name="T43" fmla="*/ 659 h 686"/>
                    <a:gd name="T44" fmla="*/ 435 w 686"/>
                    <a:gd name="T45" fmla="*/ 674 h 686"/>
                    <a:gd name="T46" fmla="*/ 390 w 686"/>
                    <a:gd name="T47" fmla="*/ 682 h 686"/>
                    <a:gd name="T48" fmla="*/ 343 w 686"/>
                    <a:gd name="T49" fmla="*/ 686 h 686"/>
                    <a:gd name="T50" fmla="*/ 296 w 686"/>
                    <a:gd name="T51" fmla="*/ 682 h 686"/>
                    <a:gd name="T52" fmla="*/ 252 w 686"/>
                    <a:gd name="T53" fmla="*/ 674 h 686"/>
                    <a:gd name="T54" fmla="*/ 210 w 686"/>
                    <a:gd name="T55" fmla="*/ 659 h 686"/>
                    <a:gd name="T56" fmla="*/ 170 w 686"/>
                    <a:gd name="T57" fmla="*/ 639 h 686"/>
                    <a:gd name="T58" fmla="*/ 134 w 686"/>
                    <a:gd name="T59" fmla="*/ 614 h 686"/>
                    <a:gd name="T60" fmla="*/ 101 w 686"/>
                    <a:gd name="T61" fmla="*/ 585 h 686"/>
                    <a:gd name="T62" fmla="*/ 72 w 686"/>
                    <a:gd name="T63" fmla="*/ 552 h 686"/>
                    <a:gd name="T64" fmla="*/ 48 w 686"/>
                    <a:gd name="T65" fmla="*/ 516 h 686"/>
                    <a:gd name="T66" fmla="*/ 27 w 686"/>
                    <a:gd name="T67" fmla="*/ 476 h 686"/>
                    <a:gd name="T68" fmla="*/ 13 w 686"/>
                    <a:gd name="T69" fmla="*/ 434 h 686"/>
                    <a:gd name="T70" fmla="*/ 4 w 686"/>
                    <a:gd name="T71" fmla="*/ 389 h 686"/>
                    <a:gd name="T72" fmla="*/ 0 w 686"/>
                    <a:gd name="T73" fmla="*/ 342 h 686"/>
                    <a:gd name="T74" fmla="*/ 4 w 686"/>
                    <a:gd name="T75" fmla="*/ 296 h 686"/>
                    <a:gd name="T76" fmla="*/ 13 w 686"/>
                    <a:gd name="T77" fmla="*/ 251 h 686"/>
                    <a:gd name="T78" fmla="*/ 27 w 686"/>
                    <a:gd name="T79" fmla="*/ 209 h 686"/>
                    <a:gd name="T80" fmla="*/ 48 w 686"/>
                    <a:gd name="T81" fmla="*/ 169 h 686"/>
                    <a:gd name="T82" fmla="*/ 72 w 686"/>
                    <a:gd name="T83" fmla="*/ 133 h 686"/>
                    <a:gd name="T84" fmla="*/ 101 w 686"/>
                    <a:gd name="T85" fmla="*/ 100 h 686"/>
                    <a:gd name="T86" fmla="*/ 134 w 686"/>
                    <a:gd name="T87" fmla="*/ 71 h 686"/>
                    <a:gd name="T88" fmla="*/ 170 w 686"/>
                    <a:gd name="T89" fmla="*/ 46 h 686"/>
                    <a:gd name="T90" fmla="*/ 210 w 686"/>
                    <a:gd name="T91" fmla="*/ 27 h 686"/>
                    <a:gd name="T92" fmla="*/ 252 w 686"/>
                    <a:gd name="T93" fmla="*/ 12 h 686"/>
                    <a:gd name="T94" fmla="*/ 296 w 686"/>
                    <a:gd name="T95" fmla="*/ 3 h 686"/>
                    <a:gd name="T96" fmla="*/ 343 w 686"/>
                    <a:gd name="T9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6" h="686">
                      <a:moveTo>
                        <a:pt x="343" y="0"/>
                      </a:moveTo>
                      <a:lnTo>
                        <a:pt x="390" y="3"/>
                      </a:lnTo>
                      <a:lnTo>
                        <a:pt x="435" y="12"/>
                      </a:lnTo>
                      <a:lnTo>
                        <a:pt x="477" y="27"/>
                      </a:lnTo>
                      <a:lnTo>
                        <a:pt x="517" y="46"/>
                      </a:lnTo>
                      <a:lnTo>
                        <a:pt x="553" y="71"/>
                      </a:lnTo>
                      <a:lnTo>
                        <a:pt x="586" y="100"/>
                      </a:lnTo>
                      <a:lnTo>
                        <a:pt x="615" y="133"/>
                      </a:lnTo>
                      <a:lnTo>
                        <a:pt x="640" y="169"/>
                      </a:lnTo>
                      <a:lnTo>
                        <a:pt x="659" y="209"/>
                      </a:lnTo>
                      <a:lnTo>
                        <a:pt x="674" y="251"/>
                      </a:lnTo>
                      <a:lnTo>
                        <a:pt x="683" y="296"/>
                      </a:lnTo>
                      <a:lnTo>
                        <a:pt x="686" y="342"/>
                      </a:lnTo>
                      <a:lnTo>
                        <a:pt x="683" y="389"/>
                      </a:lnTo>
                      <a:lnTo>
                        <a:pt x="674" y="434"/>
                      </a:lnTo>
                      <a:lnTo>
                        <a:pt x="659" y="476"/>
                      </a:lnTo>
                      <a:lnTo>
                        <a:pt x="640" y="516"/>
                      </a:lnTo>
                      <a:lnTo>
                        <a:pt x="615" y="552"/>
                      </a:lnTo>
                      <a:lnTo>
                        <a:pt x="586" y="585"/>
                      </a:lnTo>
                      <a:lnTo>
                        <a:pt x="553" y="614"/>
                      </a:lnTo>
                      <a:lnTo>
                        <a:pt x="517" y="639"/>
                      </a:lnTo>
                      <a:lnTo>
                        <a:pt x="477" y="659"/>
                      </a:lnTo>
                      <a:lnTo>
                        <a:pt x="435" y="674"/>
                      </a:lnTo>
                      <a:lnTo>
                        <a:pt x="390" y="682"/>
                      </a:lnTo>
                      <a:lnTo>
                        <a:pt x="343" y="686"/>
                      </a:lnTo>
                      <a:lnTo>
                        <a:pt x="296" y="682"/>
                      </a:lnTo>
                      <a:lnTo>
                        <a:pt x="252" y="674"/>
                      </a:lnTo>
                      <a:lnTo>
                        <a:pt x="210" y="659"/>
                      </a:lnTo>
                      <a:lnTo>
                        <a:pt x="170" y="639"/>
                      </a:lnTo>
                      <a:lnTo>
                        <a:pt x="134" y="614"/>
                      </a:lnTo>
                      <a:lnTo>
                        <a:pt x="101" y="585"/>
                      </a:lnTo>
                      <a:lnTo>
                        <a:pt x="72" y="552"/>
                      </a:lnTo>
                      <a:lnTo>
                        <a:pt x="48" y="516"/>
                      </a:lnTo>
                      <a:lnTo>
                        <a:pt x="27" y="476"/>
                      </a:lnTo>
                      <a:lnTo>
                        <a:pt x="13" y="434"/>
                      </a:lnTo>
                      <a:lnTo>
                        <a:pt x="4" y="389"/>
                      </a:lnTo>
                      <a:lnTo>
                        <a:pt x="0" y="342"/>
                      </a:lnTo>
                      <a:lnTo>
                        <a:pt x="4" y="296"/>
                      </a:lnTo>
                      <a:lnTo>
                        <a:pt x="13" y="251"/>
                      </a:lnTo>
                      <a:lnTo>
                        <a:pt x="27" y="209"/>
                      </a:lnTo>
                      <a:lnTo>
                        <a:pt x="48" y="169"/>
                      </a:lnTo>
                      <a:lnTo>
                        <a:pt x="72" y="133"/>
                      </a:lnTo>
                      <a:lnTo>
                        <a:pt x="101" y="100"/>
                      </a:lnTo>
                      <a:lnTo>
                        <a:pt x="134" y="71"/>
                      </a:lnTo>
                      <a:lnTo>
                        <a:pt x="170" y="46"/>
                      </a:lnTo>
                      <a:lnTo>
                        <a:pt x="210" y="27"/>
                      </a:lnTo>
                      <a:lnTo>
                        <a:pt x="252" y="12"/>
                      </a:lnTo>
                      <a:lnTo>
                        <a:pt x="296" y="3"/>
                      </a:lnTo>
                      <a:lnTo>
                        <a:pt x="343"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lumMod val="75000"/>
                        <a:lumOff val="25000"/>
                      </a:schemeClr>
                    </a:solidFill>
                    <a:effectLst/>
                    <a:uLnTx/>
                    <a:uFillTx/>
                    <a:latin typeface="+mn-ea"/>
                    <a:cs typeface="+mn-cs"/>
                  </a:endParaRPr>
                </a:p>
              </p:txBody>
            </p:sp>
            <p:sp>
              <p:nvSpPr>
                <p:cNvPr id="16" name="Freeform 413">
                  <a:extLst>
                    <a:ext uri="{FF2B5EF4-FFF2-40B4-BE49-F238E27FC236}">
                      <a16:creationId xmlns:a16="http://schemas.microsoft.com/office/drawing/2014/main" id="{BED0F94A-1AC3-48AB-9D28-ECE506D53AEF}"/>
                    </a:ext>
                  </a:extLst>
                </p:cNvPr>
                <p:cNvSpPr/>
                <p:nvPr/>
              </p:nvSpPr>
              <p:spPr bwMode="auto">
                <a:xfrm>
                  <a:off x="9288463" y="5156200"/>
                  <a:ext cx="141288" cy="344487"/>
                </a:xfrm>
                <a:custGeom>
                  <a:avLst/>
                  <a:gdLst>
                    <a:gd name="T0" fmla="*/ 925 w 1073"/>
                    <a:gd name="T1" fmla="*/ 1 h 2605"/>
                    <a:gd name="T2" fmla="*/ 982 w 1073"/>
                    <a:gd name="T3" fmla="*/ 12 h 2605"/>
                    <a:gd name="T4" fmla="*/ 1029 w 1073"/>
                    <a:gd name="T5" fmla="*/ 45 h 2605"/>
                    <a:gd name="T6" fmla="*/ 1061 w 1073"/>
                    <a:gd name="T7" fmla="*/ 91 h 2605"/>
                    <a:gd name="T8" fmla="*/ 1073 w 1073"/>
                    <a:gd name="T9" fmla="*/ 149 h 2605"/>
                    <a:gd name="T10" fmla="*/ 1069 w 1073"/>
                    <a:gd name="T11" fmla="*/ 1419 h 2605"/>
                    <a:gd name="T12" fmla="*/ 1048 w 1073"/>
                    <a:gd name="T13" fmla="*/ 1472 h 2605"/>
                    <a:gd name="T14" fmla="*/ 1007 w 1073"/>
                    <a:gd name="T15" fmla="*/ 1512 h 2605"/>
                    <a:gd name="T16" fmla="*/ 954 w 1073"/>
                    <a:gd name="T17" fmla="*/ 1535 h 2605"/>
                    <a:gd name="T18" fmla="*/ 900 w 1073"/>
                    <a:gd name="T19" fmla="*/ 1536 h 2605"/>
                    <a:gd name="T20" fmla="*/ 854 w 1073"/>
                    <a:gd name="T21" fmla="*/ 1520 h 2605"/>
                    <a:gd name="T22" fmla="*/ 835 w 1073"/>
                    <a:gd name="T23" fmla="*/ 2456 h 2605"/>
                    <a:gd name="T24" fmla="*/ 824 w 1073"/>
                    <a:gd name="T25" fmla="*/ 2515 h 2605"/>
                    <a:gd name="T26" fmla="*/ 792 w 1073"/>
                    <a:gd name="T27" fmla="*/ 2561 h 2605"/>
                    <a:gd name="T28" fmla="*/ 744 w 1073"/>
                    <a:gd name="T29" fmla="*/ 2593 h 2605"/>
                    <a:gd name="T30" fmla="*/ 687 w 1073"/>
                    <a:gd name="T31" fmla="*/ 2605 h 2605"/>
                    <a:gd name="T32" fmla="*/ 629 w 1073"/>
                    <a:gd name="T33" fmla="*/ 2593 h 2605"/>
                    <a:gd name="T34" fmla="*/ 582 w 1073"/>
                    <a:gd name="T35" fmla="*/ 2561 h 2605"/>
                    <a:gd name="T36" fmla="*/ 551 w 1073"/>
                    <a:gd name="T37" fmla="*/ 2515 h 2605"/>
                    <a:gd name="T38" fmla="*/ 539 w 1073"/>
                    <a:gd name="T39" fmla="*/ 2456 h 2605"/>
                    <a:gd name="T40" fmla="*/ 532 w 1073"/>
                    <a:gd name="T41" fmla="*/ 2486 h 2605"/>
                    <a:gd name="T42" fmla="*/ 509 w 1073"/>
                    <a:gd name="T43" fmla="*/ 2539 h 2605"/>
                    <a:gd name="T44" fmla="*/ 469 w 1073"/>
                    <a:gd name="T45" fmla="*/ 2579 h 2605"/>
                    <a:gd name="T46" fmla="*/ 416 w 1073"/>
                    <a:gd name="T47" fmla="*/ 2602 h 2605"/>
                    <a:gd name="T48" fmla="*/ 357 w 1073"/>
                    <a:gd name="T49" fmla="*/ 2602 h 2605"/>
                    <a:gd name="T50" fmla="*/ 304 w 1073"/>
                    <a:gd name="T51" fmla="*/ 2579 h 2605"/>
                    <a:gd name="T52" fmla="*/ 263 w 1073"/>
                    <a:gd name="T53" fmla="*/ 2539 h 2605"/>
                    <a:gd name="T54" fmla="*/ 241 w 1073"/>
                    <a:gd name="T55" fmla="*/ 2486 h 2605"/>
                    <a:gd name="T56" fmla="*/ 238 w 1073"/>
                    <a:gd name="T57" fmla="*/ 1507 h 2605"/>
                    <a:gd name="T58" fmla="*/ 197 w 1073"/>
                    <a:gd name="T59" fmla="*/ 1530 h 2605"/>
                    <a:gd name="T60" fmla="*/ 148 w 1073"/>
                    <a:gd name="T61" fmla="*/ 1538 h 2605"/>
                    <a:gd name="T62" fmla="*/ 91 w 1073"/>
                    <a:gd name="T63" fmla="*/ 1526 h 2605"/>
                    <a:gd name="T64" fmla="*/ 43 w 1073"/>
                    <a:gd name="T65" fmla="*/ 1495 h 2605"/>
                    <a:gd name="T66" fmla="*/ 12 w 1073"/>
                    <a:gd name="T67" fmla="*/ 1447 h 2605"/>
                    <a:gd name="T68" fmla="*/ 0 w 1073"/>
                    <a:gd name="T69" fmla="*/ 1389 h 2605"/>
                    <a:gd name="T70" fmla="*/ 3 w 1073"/>
                    <a:gd name="T71" fmla="*/ 119 h 2605"/>
                    <a:gd name="T72" fmla="*/ 25 w 1073"/>
                    <a:gd name="T73" fmla="*/ 67 h 2605"/>
                    <a:gd name="T74" fmla="*/ 64 w 1073"/>
                    <a:gd name="T75" fmla="*/ 27 h 2605"/>
                    <a:gd name="T76" fmla="*/ 116 w 1073"/>
                    <a:gd name="T77" fmla="*/ 5 h 2605"/>
                    <a:gd name="T78" fmla="*/ 145 w 1073"/>
                    <a:gd name="T79" fmla="*/ 0 h 2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3" h="2605">
                      <a:moveTo>
                        <a:pt x="145" y="0"/>
                      </a:moveTo>
                      <a:lnTo>
                        <a:pt x="925" y="1"/>
                      </a:lnTo>
                      <a:lnTo>
                        <a:pt x="954" y="4"/>
                      </a:lnTo>
                      <a:lnTo>
                        <a:pt x="982" y="12"/>
                      </a:lnTo>
                      <a:lnTo>
                        <a:pt x="1007" y="26"/>
                      </a:lnTo>
                      <a:lnTo>
                        <a:pt x="1029" y="45"/>
                      </a:lnTo>
                      <a:lnTo>
                        <a:pt x="1048" y="66"/>
                      </a:lnTo>
                      <a:lnTo>
                        <a:pt x="1061" y="91"/>
                      </a:lnTo>
                      <a:lnTo>
                        <a:pt x="1069" y="119"/>
                      </a:lnTo>
                      <a:lnTo>
                        <a:pt x="1073" y="149"/>
                      </a:lnTo>
                      <a:lnTo>
                        <a:pt x="1073" y="1389"/>
                      </a:lnTo>
                      <a:lnTo>
                        <a:pt x="1069" y="1419"/>
                      </a:lnTo>
                      <a:lnTo>
                        <a:pt x="1061" y="1447"/>
                      </a:lnTo>
                      <a:lnTo>
                        <a:pt x="1048" y="1472"/>
                      </a:lnTo>
                      <a:lnTo>
                        <a:pt x="1029" y="1495"/>
                      </a:lnTo>
                      <a:lnTo>
                        <a:pt x="1007" y="1512"/>
                      </a:lnTo>
                      <a:lnTo>
                        <a:pt x="982" y="1526"/>
                      </a:lnTo>
                      <a:lnTo>
                        <a:pt x="954" y="1535"/>
                      </a:lnTo>
                      <a:lnTo>
                        <a:pt x="925" y="1538"/>
                      </a:lnTo>
                      <a:lnTo>
                        <a:pt x="900" y="1536"/>
                      </a:lnTo>
                      <a:lnTo>
                        <a:pt x="876" y="1530"/>
                      </a:lnTo>
                      <a:lnTo>
                        <a:pt x="854" y="1520"/>
                      </a:lnTo>
                      <a:lnTo>
                        <a:pt x="835" y="1508"/>
                      </a:lnTo>
                      <a:lnTo>
                        <a:pt x="835" y="2456"/>
                      </a:lnTo>
                      <a:lnTo>
                        <a:pt x="833" y="2486"/>
                      </a:lnTo>
                      <a:lnTo>
                        <a:pt x="824" y="2515"/>
                      </a:lnTo>
                      <a:lnTo>
                        <a:pt x="810" y="2539"/>
                      </a:lnTo>
                      <a:lnTo>
                        <a:pt x="792" y="2561"/>
                      </a:lnTo>
                      <a:lnTo>
                        <a:pt x="770" y="2579"/>
                      </a:lnTo>
                      <a:lnTo>
                        <a:pt x="744" y="2593"/>
                      </a:lnTo>
                      <a:lnTo>
                        <a:pt x="717" y="2602"/>
                      </a:lnTo>
                      <a:lnTo>
                        <a:pt x="687" y="2605"/>
                      </a:lnTo>
                      <a:lnTo>
                        <a:pt x="657" y="2602"/>
                      </a:lnTo>
                      <a:lnTo>
                        <a:pt x="629" y="2593"/>
                      </a:lnTo>
                      <a:lnTo>
                        <a:pt x="604" y="2579"/>
                      </a:lnTo>
                      <a:lnTo>
                        <a:pt x="582" y="2561"/>
                      </a:lnTo>
                      <a:lnTo>
                        <a:pt x="564" y="2539"/>
                      </a:lnTo>
                      <a:lnTo>
                        <a:pt x="551" y="2515"/>
                      </a:lnTo>
                      <a:lnTo>
                        <a:pt x="542" y="2486"/>
                      </a:lnTo>
                      <a:lnTo>
                        <a:pt x="539" y="2456"/>
                      </a:lnTo>
                      <a:lnTo>
                        <a:pt x="535" y="2456"/>
                      </a:lnTo>
                      <a:lnTo>
                        <a:pt x="532" y="2486"/>
                      </a:lnTo>
                      <a:lnTo>
                        <a:pt x="523" y="2515"/>
                      </a:lnTo>
                      <a:lnTo>
                        <a:pt x="509" y="2539"/>
                      </a:lnTo>
                      <a:lnTo>
                        <a:pt x="492" y="2561"/>
                      </a:lnTo>
                      <a:lnTo>
                        <a:pt x="469" y="2579"/>
                      </a:lnTo>
                      <a:lnTo>
                        <a:pt x="444" y="2593"/>
                      </a:lnTo>
                      <a:lnTo>
                        <a:pt x="416" y="2602"/>
                      </a:lnTo>
                      <a:lnTo>
                        <a:pt x="386" y="2605"/>
                      </a:lnTo>
                      <a:lnTo>
                        <a:pt x="357" y="2602"/>
                      </a:lnTo>
                      <a:lnTo>
                        <a:pt x="328" y="2593"/>
                      </a:lnTo>
                      <a:lnTo>
                        <a:pt x="304" y="2579"/>
                      </a:lnTo>
                      <a:lnTo>
                        <a:pt x="281" y="2561"/>
                      </a:lnTo>
                      <a:lnTo>
                        <a:pt x="263" y="2539"/>
                      </a:lnTo>
                      <a:lnTo>
                        <a:pt x="250" y="2515"/>
                      </a:lnTo>
                      <a:lnTo>
                        <a:pt x="241" y="2486"/>
                      </a:lnTo>
                      <a:lnTo>
                        <a:pt x="238" y="2456"/>
                      </a:lnTo>
                      <a:lnTo>
                        <a:pt x="238" y="1507"/>
                      </a:lnTo>
                      <a:lnTo>
                        <a:pt x="218" y="1520"/>
                      </a:lnTo>
                      <a:lnTo>
                        <a:pt x="197" y="1530"/>
                      </a:lnTo>
                      <a:lnTo>
                        <a:pt x="173" y="1536"/>
                      </a:lnTo>
                      <a:lnTo>
                        <a:pt x="148" y="1538"/>
                      </a:lnTo>
                      <a:lnTo>
                        <a:pt x="119" y="1535"/>
                      </a:lnTo>
                      <a:lnTo>
                        <a:pt x="91" y="1526"/>
                      </a:lnTo>
                      <a:lnTo>
                        <a:pt x="66" y="1512"/>
                      </a:lnTo>
                      <a:lnTo>
                        <a:pt x="43" y="1495"/>
                      </a:lnTo>
                      <a:lnTo>
                        <a:pt x="25" y="1472"/>
                      </a:lnTo>
                      <a:lnTo>
                        <a:pt x="12" y="1447"/>
                      </a:lnTo>
                      <a:lnTo>
                        <a:pt x="3" y="1419"/>
                      </a:lnTo>
                      <a:lnTo>
                        <a:pt x="0" y="1389"/>
                      </a:lnTo>
                      <a:lnTo>
                        <a:pt x="0" y="149"/>
                      </a:lnTo>
                      <a:lnTo>
                        <a:pt x="3" y="119"/>
                      </a:lnTo>
                      <a:lnTo>
                        <a:pt x="11" y="92"/>
                      </a:lnTo>
                      <a:lnTo>
                        <a:pt x="25" y="67"/>
                      </a:lnTo>
                      <a:lnTo>
                        <a:pt x="42" y="46"/>
                      </a:lnTo>
                      <a:lnTo>
                        <a:pt x="64" y="27"/>
                      </a:lnTo>
                      <a:lnTo>
                        <a:pt x="89" y="13"/>
                      </a:lnTo>
                      <a:lnTo>
                        <a:pt x="116" y="5"/>
                      </a:lnTo>
                      <a:lnTo>
                        <a:pt x="145" y="1"/>
                      </a:lnTo>
                      <a:lnTo>
                        <a:pt x="145"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lumMod val="75000"/>
                        <a:lumOff val="25000"/>
                      </a:schemeClr>
                    </a:solidFill>
                    <a:effectLst/>
                    <a:uLnTx/>
                    <a:uFillTx/>
                    <a:latin typeface="+mn-ea"/>
                    <a:cs typeface="+mn-cs"/>
                  </a:endParaRPr>
                </a:p>
              </p:txBody>
            </p:sp>
            <p:sp>
              <p:nvSpPr>
                <p:cNvPr id="17" name="Freeform 414">
                  <a:extLst>
                    <a:ext uri="{FF2B5EF4-FFF2-40B4-BE49-F238E27FC236}">
                      <a16:creationId xmlns:a16="http://schemas.microsoft.com/office/drawing/2014/main" id="{C8F15ADA-82AF-46E9-BBE6-9664C39D692C}"/>
                    </a:ext>
                  </a:extLst>
                </p:cNvPr>
                <p:cNvSpPr/>
                <p:nvPr/>
              </p:nvSpPr>
              <p:spPr bwMode="auto">
                <a:xfrm>
                  <a:off x="9232901" y="5059363"/>
                  <a:ext cx="74613" cy="82550"/>
                </a:xfrm>
                <a:custGeom>
                  <a:avLst/>
                  <a:gdLst>
                    <a:gd name="T0" fmla="*/ 314 w 565"/>
                    <a:gd name="T1" fmla="*/ 0 h 629"/>
                    <a:gd name="T2" fmla="*/ 358 w 565"/>
                    <a:gd name="T3" fmla="*/ 3 h 629"/>
                    <a:gd name="T4" fmla="*/ 400 w 565"/>
                    <a:gd name="T5" fmla="*/ 12 h 629"/>
                    <a:gd name="T6" fmla="*/ 439 w 565"/>
                    <a:gd name="T7" fmla="*/ 25 h 629"/>
                    <a:gd name="T8" fmla="*/ 474 w 565"/>
                    <a:gd name="T9" fmla="*/ 44 h 629"/>
                    <a:gd name="T10" fmla="*/ 508 w 565"/>
                    <a:gd name="T11" fmla="*/ 67 h 629"/>
                    <a:gd name="T12" fmla="*/ 538 w 565"/>
                    <a:gd name="T13" fmla="*/ 94 h 629"/>
                    <a:gd name="T14" fmla="*/ 565 w 565"/>
                    <a:gd name="T15" fmla="*/ 125 h 629"/>
                    <a:gd name="T16" fmla="*/ 545 w 565"/>
                    <a:gd name="T17" fmla="*/ 165 h 629"/>
                    <a:gd name="T18" fmla="*/ 528 w 565"/>
                    <a:gd name="T19" fmla="*/ 206 h 629"/>
                    <a:gd name="T20" fmla="*/ 516 w 565"/>
                    <a:gd name="T21" fmla="*/ 250 h 629"/>
                    <a:gd name="T22" fmla="*/ 509 w 565"/>
                    <a:gd name="T23" fmla="*/ 296 h 629"/>
                    <a:gd name="T24" fmla="*/ 507 w 565"/>
                    <a:gd name="T25" fmla="*/ 342 h 629"/>
                    <a:gd name="T26" fmla="*/ 509 w 565"/>
                    <a:gd name="T27" fmla="*/ 391 h 629"/>
                    <a:gd name="T28" fmla="*/ 518 w 565"/>
                    <a:gd name="T29" fmla="*/ 437 h 629"/>
                    <a:gd name="T30" fmla="*/ 530 w 565"/>
                    <a:gd name="T31" fmla="*/ 483 h 629"/>
                    <a:gd name="T32" fmla="*/ 548 w 565"/>
                    <a:gd name="T33" fmla="*/ 525 h 629"/>
                    <a:gd name="T34" fmla="*/ 518 w 565"/>
                    <a:gd name="T35" fmla="*/ 555 h 629"/>
                    <a:gd name="T36" fmla="*/ 483 w 565"/>
                    <a:gd name="T37" fmla="*/ 581 h 629"/>
                    <a:gd name="T38" fmla="*/ 445 w 565"/>
                    <a:gd name="T39" fmla="*/ 601 h 629"/>
                    <a:gd name="T40" fmla="*/ 404 w 565"/>
                    <a:gd name="T41" fmla="*/ 616 h 629"/>
                    <a:gd name="T42" fmla="*/ 361 w 565"/>
                    <a:gd name="T43" fmla="*/ 626 h 629"/>
                    <a:gd name="T44" fmla="*/ 314 w 565"/>
                    <a:gd name="T45" fmla="*/ 629 h 629"/>
                    <a:gd name="T46" fmla="*/ 272 w 565"/>
                    <a:gd name="T47" fmla="*/ 627 h 629"/>
                    <a:gd name="T48" fmla="*/ 231 w 565"/>
                    <a:gd name="T49" fmla="*/ 619 h 629"/>
                    <a:gd name="T50" fmla="*/ 192 w 565"/>
                    <a:gd name="T51" fmla="*/ 605 h 629"/>
                    <a:gd name="T52" fmla="*/ 156 w 565"/>
                    <a:gd name="T53" fmla="*/ 587 h 629"/>
                    <a:gd name="T54" fmla="*/ 122 w 565"/>
                    <a:gd name="T55" fmla="*/ 565 h 629"/>
                    <a:gd name="T56" fmla="*/ 92 w 565"/>
                    <a:gd name="T57" fmla="*/ 538 h 629"/>
                    <a:gd name="T58" fmla="*/ 66 w 565"/>
                    <a:gd name="T59" fmla="*/ 507 h 629"/>
                    <a:gd name="T60" fmla="*/ 43 w 565"/>
                    <a:gd name="T61" fmla="*/ 474 h 629"/>
                    <a:gd name="T62" fmla="*/ 25 w 565"/>
                    <a:gd name="T63" fmla="*/ 437 h 629"/>
                    <a:gd name="T64" fmla="*/ 11 w 565"/>
                    <a:gd name="T65" fmla="*/ 398 h 629"/>
                    <a:gd name="T66" fmla="*/ 2 w 565"/>
                    <a:gd name="T67" fmla="*/ 357 h 629"/>
                    <a:gd name="T68" fmla="*/ 0 w 565"/>
                    <a:gd name="T69" fmla="*/ 315 h 629"/>
                    <a:gd name="T70" fmla="*/ 3 w 565"/>
                    <a:gd name="T71" fmla="*/ 269 h 629"/>
                    <a:gd name="T72" fmla="*/ 13 w 565"/>
                    <a:gd name="T73" fmla="*/ 223 h 629"/>
                    <a:gd name="T74" fmla="*/ 29 w 565"/>
                    <a:gd name="T75" fmla="*/ 182 h 629"/>
                    <a:gd name="T76" fmla="*/ 51 w 565"/>
                    <a:gd name="T77" fmla="*/ 143 h 629"/>
                    <a:gd name="T78" fmla="*/ 77 w 565"/>
                    <a:gd name="T79" fmla="*/ 108 h 629"/>
                    <a:gd name="T80" fmla="*/ 108 w 565"/>
                    <a:gd name="T81" fmla="*/ 76 h 629"/>
                    <a:gd name="T82" fmla="*/ 144 w 565"/>
                    <a:gd name="T83" fmla="*/ 51 h 629"/>
                    <a:gd name="T84" fmla="*/ 183 w 565"/>
                    <a:gd name="T85" fmla="*/ 29 h 629"/>
                    <a:gd name="T86" fmla="*/ 224 w 565"/>
                    <a:gd name="T87" fmla="*/ 13 h 629"/>
                    <a:gd name="T88" fmla="*/ 268 w 565"/>
                    <a:gd name="T89" fmla="*/ 3 h 629"/>
                    <a:gd name="T90" fmla="*/ 314 w 565"/>
                    <a:gd name="T91"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5" h="629">
                      <a:moveTo>
                        <a:pt x="314" y="0"/>
                      </a:moveTo>
                      <a:lnTo>
                        <a:pt x="358" y="3"/>
                      </a:lnTo>
                      <a:lnTo>
                        <a:pt x="400" y="12"/>
                      </a:lnTo>
                      <a:lnTo>
                        <a:pt x="439" y="25"/>
                      </a:lnTo>
                      <a:lnTo>
                        <a:pt x="474" y="44"/>
                      </a:lnTo>
                      <a:lnTo>
                        <a:pt x="508" y="67"/>
                      </a:lnTo>
                      <a:lnTo>
                        <a:pt x="538" y="94"/>
                      </a:lnTo>
                      <a:lnTo>
                        <a:pt x="565" y="125"/>
                      </a:lnTo>
                      <a:lnTo>
                        <a:pt x="545" y="165"/>
                      </a:lnTo>
                      <a:lnTo>
                        <a:pt x="528" y="206"/>
                      </a:lnTo>
                      <a:lnTo>
                        <a:pt x="516" y="250"/>
                      </a:lnTo>
                      <a:lnTo>
                        <a:pt x="509" y="296"/>
                      </a:lnTo>
                      <a:lnTo>
                        <a:pt x="507" y="342"/>
                      </a:lnTo>
                      <a:lnTo>
                        <a:pt x="509" y="391"/>
                      </a:lnTo>
                      <a:lnTo>
                        <a:pt x="518" y="437"/>
                      </a:lnTo>
                      <a:lnTo>
                        <a:pt x="530" y="483"/>
                      </a:lnTo>
                      <a:lnTo>
                        <a:pt x="548" y="525"/>
                      </a:lnTo>
                      <a:lnTo>
                        <a:pt x="518" y="555"/>
                      </a:lnTo>
                      <a:lnTo>
                        <a:pt x="483" y="581"/>
                      </a:lnTo>
                      <a:lnTo>
                        <a:pt x="445" y="601"/>
                      </a:lnTo>
                      <a:lnTo>
                        <a:pt x="404" y="616"/>
                      </a:lnTo>
                      <a:lnTo>
                        <a:pt x="361" y="626"/>
                      </a:lnTo>
                      <a:lnTo>
                        <a:pt x="314" y="629"/>
                      </a:lnTo>
                      <a:lnTo>
                        <a:pt x="272" y="627"/>
                      </a:lnTo>
                      <a:lnTo>
                        <a:pt x="231" y="619"/>
                      </a:lnTo>
                      <a:lnTo>
                        <a:pt x="192" y="605"/>
                      </a:lnTo>
                      <a:lnTo>
                        <a:pt x="156" y="587"/>
                      </a:lnTo>
                      <a:lnTo>
                        <a:pt x="122" y="565"/>
                      </a:lnTo>
                      <a:lnTo>
                        <a:pt x="92" y="538"/>
                      </a:lnTo>
                      <a:lnTo>
                        <a:pt x="66" y="507"/>
                      </a:lnTo>
                      <a:lnTo>
                        <a:pt x="43" y="474"/>
                      </a:lnTo>
                      <a:lnTo>
                        <a:pt x="25" y="437"/>
                      </a:lnTo>
                      <a:lnTo>
                        <a:pt x="11" y="398"/>
                      </a:lnTo>
                      <a:lnTo>
                        <a:pt x="2" y="357"/>
                      </a:lnTo>
                      <a:lnTo>
                        <a:pt x="0" y="315"/>
                      </a:lnTo>
                      <a:lnTo>
                        <a:pt x="3" y="269"/>
                      </a:lnTo>
                      <a:lnTo>
                        <a:pt x="13" y="223"/>
                      </a:lnTo>
                      <a:lnTo>
                        <a:pt x="29" y="182"/>
                      </a:lnTo>
                      <a:lnTo>
                        <a:pt x="51" y="143"/>
                      </a:lnTo>
                      <a:lnTo>
                        <a:pt x="77" y="108"/>
                      </a:lnTo>
                      <a:lnTo>
                        <a:pt x="108" y="76"/>
                      </a:lnTo>
                      <a:lnTo>
                        <a:pt x="144" y="51"/>
                      </a:lnTo>
                      <a:lnTo>
                        <a:pt x="183" y="29"/>
                      </a:lnTo>
                      <a:lnTo>
                        <a:pt x="224" y="13"/>
                      </a:lnTo>
                      <a:lnTo>
                        <a:pt x="268" y="3"/>
                      </a:lnTo>
                      <a:lnTo>
                        <a:pt x="314"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lumMod val="75000"/>
                        <a:lumOff val="25000"/>
                      </a:schemeClr>
                    </a:solidFill>
                    <a:effectLst/>
                    <a:uLnTx/>
                    <a:uFillTx/>
                    <a:latin typeface="+mn-ea"/>
                    <a:cs typeface="+mn-cs"/>
                  </a:endParaRPr>
                </a:p>
              </p:txBody>
            </p:sp>
            <p:sp>
              <p:nvSpPr>
                <p:cNvPr id="18" name="Freeform 415">
                  <a:extLst>
                    <a:ext uri="{FF2B5EF4-FFF2-40B4-BE49-F238E27FC236}">
                      <a16:creationId xmlns:a16="http://schemas.microsoft.com/office/drawing/2014/main" id="{0BD49126-6F2D-487C-A017-66AA740E3AFC}"/>
                    </a:ext>
                  </a:extLst>
                </p:cNvPr>
                <p:cNvSpPr/>
                <p:nvPr/>
              </p:nvSpPr>
              <p:spPr bwMode="auto">
                <a:xfrm>
                  <a:off x="9209088" y="5148263"/>
                  <a:ext cx="96838" cy="317500"/>
                </a:xfrm>
                <a:custGeom>
                  <a:avLst/>
                  <a:gdLst>
                    <a:gd name="T0" fmla="*/ 373 w 729"/>
                    <a:gd name="T1" fmla="*/ 0 h 2394"/>
                    <a:gd name="T2" fmla="*/ 510 w 729"/>
                    <a:gd name="T3" fmla="*/ 0 h 2394"/>
                    <a:gd name="T4" fmla="*/ 600 w 729"/>
                    <a:gd name="T5" fmla="*/ 0 h 2394"/>
                    <a:gd name="T6" fmla="*/ 550 w 729"/>
                    <a:gd name="T7" fmla="*/ 46 h 2394"/>
                    <a:gd name="T8" fmla="*/ 513 w 729"/>
                    <a:gd name="T9" fmla="*/ 105 h 2394"/>
                    <a:gd name="T10" fmla="*/ 494 w 729"/>
                    <a:gd name="T11" fmla="*/ 172 h 2394"/>
                    <a:gd name="T12" fmla="*/ 490 w 729"/>
                    <a:gd name="T13" fmla="*/ 1448 h 2394"/>
                    <a:gd name="T14" fmla="*/ 502 w 729"/>
                    <a:gd name="T15" fmla="*/ 1526 h 2394"/>
                    <a:gd name="T16" fmla="*/ 536 w 729"/>
                    <a:gd name="T17" fmla="*/ 1594 h 2394"/>
                    <a:gd name="T18" fmla="*/ 588 w 729"/>
                    <a:gd name="T19" fmla="*/ 1648 h 2394"/>
                    <a:gd name="T20" fmla="*/ 652 w 729"/>
                    <a:gd name="T21" fmla="*/ 1685 h 2394"/>
                    <a:gd name="T22" fmla="*/ 729 w 729"/>
                    <a:gd name="T23" fmla="*/ 1702 h 2394"/>
                    <a:gd name="T24" fmla="*/ 708 w 729"/>
                    <a:gd name="T25" fmla="*/ 2370 h 2394"/>
                    <a:gd name="T26" fmla="*/ 659 w 729"/>
                    <a:gd name="T27" fmla="*/ 2392 h 2394"/>
                    <a:gd name="T28" fmla="*/ 604 w 729"/>
                    <a:gd name="T29" fmla="*/ 2392 h 2394"/>
                    <a:gd name="T30" fmla="*/ 555 w 729"/>
                    <a:gd name="T31" fmla="*/ 2372 h 2394"/>
                    <a:gd name="T32" fmla="*/ 518 w 729"/>
                    <a:gd name="T33" fmla="*/ 2335 h 2394"/>
                    <a:gd name="T34" fmla="*/ 498 w 729"/>
                    <a:gd name="T35" fmla="*/ 2285 h 2394"/>
                    <a:gd name="T36" fmla="*/ 491 w 729"/>
                    <a:gd name="T37" fmla="*/ 2258 h 2394"/>
                    <a:gd name="T38" fmla="*/ 481 w 729"/>
                    <a:gd name="T39" fmla="*/ 2311 h 2394"/>
                    <a:gd name="T40" fmla="*/ 451 w 729"/>
                    <a:gd name="T41" fmla="*/ 2354 h 2394"/>
                    <a:gd name="T42" fmla="*/ 408 w 729"/>
                    <a:gd name="T43" fmla="*/ 2383 h 2394"/>
                    <a:gd name="T44" fmla="*/ 355 w 729"/>
                    <a:gd name="T45" fmla="*/ 2394 h 2394"/>
                    <a:gd name="T46" fmla="*/ 301 w 729"/>
                    <a:gd name="T47" fmla="*/ 2383 h 2394"/>
                    <a:gd name="T48" fmla="*/ 258 w 729"/>
                    <a:gd name="T49" fmla="*/ 2354 h 2394"/>
                    <a:gd name="T50" fmla="*/ 229 w 729"/>
                    <a:gd name="T51" fmla="*/ 2311 h 2394"/>
                    <a:gd name="T52" fmla="*/ 218 w 729"/>
                    <a:gd name="T53" fmla="*/ 2258 h 2394"/>
                    <a:gd name="T54" fmla="*/ 201 w 729"/>
                    <a:gd name="T55" fmla="*/ 1397 h 2394"/>
                    <a:gd name="T56" fmla="*/ 159 w 729"/>
                    <a:gd name="T57" fmla="*/ 1411 h 2394"/>
                    <a:gd name="T58" fmla="*/ 109 w 729"/>
                    <a:gd name="T59" fmla="*/ 1410 h 2394"/>
                    <a:gd name="T60" fmla="*/ 60 w 729"/>
                    <a:gd name="T61" fmla="*/ 1390 h 2394"/>
                    <a:gd name="T62" fmla="*/ 24 w 729"/>
                    <a:gd name="T63" fmla="*/ 1353 h 2394"/>
                    <a:gd name="T64" fmla="*/ 3 w 729"/>
                    <a:gd name="T65" fmla="*/ 1305 h 2394"/>
                    <a:gd name="T66" fmla="*/ 0 w 729"/>
                    <a:gd name="T67" fmla="*/ 137 h 2394"/>
                    <a:gd name="T68" fmla="*/ 11 w 729"/>
                    <a:gd name="T69" fmla="*/ 84 h 2394"/>
                    <a:gd name="T70" fmla="*/ 39 w 729"/>
                    <a:gd name="T71" fmla="*/ 42 h 2394"/>
                    <a:gd name="T72" fmla="*/ 81 w 729"/>
                    <a:gd name="T73" fmla="*/ 12 h 2394"/>
                    <a:gd name="T74" fmla="*/ 133 w 729"/>
                    <a:gd name="T75" fmla="*/ 1 h 2394"/>
                    <a:gd name="T76" fmla="*/ 289 w 729"/>
                    <a:gd name="T77" fmla="*/ 0 h 2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9" h="2394">
                      <a:moveTo>
                        <a:pt x="329" y="0"/>
                      </a:moveTo>
                      <a:lnTo>
                        <a:pt x="373" y="0"/>
                      </a:lnTo>
                      <a:lnTo>
                        <a:pt x="463" y="0"/>
                      </a:lnTo>
                      <a:lnTo>
                        <a:pt x="510" y="0"/>
                      </a:lnTo>
                      <a:lnTo>
                        <a:pt x="556" y="0"/>
                      </a:lnTo>
                      <a:lnTo>
                        <a:pt x="600" y="0"/>
                      </a:lnTo>
                      <a:lnTo>
                        <a:pt x="573" y="21"/>
                      </a:lnTo>
                      <a:lnTo>
                        <a:pt x="550" y="46"/>
                      </a:lnTo>
                      <a:lnTo>
                        <a:pt x="529" y="74"/>
                      </a:lnTo>
                      <a:lnTo>
                        <a:pt x="513" y="105"/>
                      </a:lnTo>
                      <a:lnTo>
                        <a:pt x="501" y="137"/>
                      </a:lnTo>
                      <a:lnTo>
                        <a:pt x="494" y="172"/>
                      </a:lnTo>
                      <a:lnTo>
                        <a:pt x="490" y="208"/>
                      </a:lnTo>
                      <a:lnTo>
                        <a:pt x="490" y="1448"/>
                      </a:lnTo>
                      <a:lnTo>
                        <a:pt x="494" y="1488"/>
                      </a:lnTo>
                      <a:lnTo>
                        <a:pt x="502" y="1526"/>
                      </a:lnTo>
                      <a:lnTo>
                        <a:pt x="516" y="1562"/>
                      </a:lnTo>
                      <a:lnTo>
                        <a:pt x="536" y="1594"/>
                      </a:lnTo>
                      <a:lnTo>
                        <a:pt x="559" y="1622"/>
                      </a:lnTo>
                      <a:lnTo>
                        <a:pt x="588" y="1648"/>
                      </a:lnTo>
                      <a:lnTo>
                        <a:pt x="619" y="1668"/>
                      </a:lnTo>
                      <a:lnTo>
                        <a:pt x="652" y="1685"/>
                      </a:lnTo>
                      <a:lnTo>
                        <a:pt x="690" y="1697"/>
                      </a:lnTo>
                      <a:lnTo>
                        <a:pt x="729" y="1702"/>
                      </a:lnTo>
                      <a:lnTo>
                        <a:pt x="729" y="2354"/>
                      </a:lnTo>
                      <a:lnTo>
                        <a:pt x="708" y="2370"/>
                      </a:lnTo>
                      <a:lnTo>
                        <a:pt x="685" y="2383"/>
                      </a:lnTo>
                      <a:lnTo>
                        <a:pt x="659" y="2392"/>
                      </a:lnTo>
                      <a:lnTo>
                        <a:pt x="632" y="2394"/>
                      </a:lnTo>
                      <a:lnTo>
                        <a:pt x="604" y="2392"/>
                      </a:lnTo>
                      <a:lnTo>
                        <a:pt x="579" y="2383"/>
                      </a:lnTo>
                      <a:lnTo>
                        <a:pt x="555" y="2372"/>
                      </a:lnTo>
                      <a:lnTo>
                        <a:pt x="535" y="2354"/>
                      </a:lnTo>
                      <a:lnTo>
                        <a:pt x="518" y="2335"/>
                      </a:lnTo>
                      <a:lnTo>
                        <a:pt x="505" y="2311"/>
                      </a:lnTo>
                      <a:lnTo>
                        <a:pt x="498" y="2285"/>
                      </a:lnTo>
                      <a:lnTo>
                        <a:pt x="495" y="2258"/>
                      </a:lnTo>
                      <a:lnTo>
                        <a:pt x="491" y="2258"/>
                      </a:lnTo>
                      <a:lnTo>
                        <a:pt x="488" y="2285"/>
                      </a:lnTo>
                      <a:lnTo>
                        <a:pt x="481" y="2311"/>
                      </a:lnTo>
                      <a:lnTo>
                        <a:pt x="469" y="2335"/>
                      </a:lnTo>
                      <a:lnTo>
                        <a:pt x="451" y="2354"/>
                      </a:lnTo>
                      <a:lnTo>
                        <a:pt x="431" y="2372"/>
                      </a:lnTo>
                      <a:lnTo>
                        <a:pt x="408" y="2383"/>
                      </a:lnTo>
                      <a:lnTo>
                        <a:pt x="382" y="2392"/>
                      </a:lnTo>
                      <a:lnTo>
                        <a:pt x="355" y="2394"/>
                      </a:lnTo>
                      <a:lnTo>
                        <a:pt x="327" y="2392"/>
                      </a:lnTo>
                      <a:lnTo>
                        <a:pt x="301" y="2383"/>
                      </a:lnTo>
                      <a:lnTo>
                        <a:pt x="279" y="2372"/>
                      </a:lnTo>
                      <a:lnTo>
                        <a:pt x="258" y="2354"/>
                      </a:lnTo>
                      <a:lnTo>
                        <a:pt x="242" y="2335"/>
                      </a:lnTo>
                      <a:lnTo>
                        <a:pt x="229" y="2311"/>
                      </a:lnTo>
                      <a:lnTo>
                        <a:pt x="221" y="2285"/>
                      </a:lnTo>
                      <a:lnTo>
                        <a:pt x="218" y="2258"/>
                      </a:lnTo>
                      <a:lnTo>
                        <a:pt x="218" y="1386"/>
                      </a:lnTo>
                      <a:lnTo>
                        <a:pt x="201" y="1397"/>
                      </a:lnTo>
                      <a:lnTo>
                        <a:pt x="180" y="1406"/>
                      </a:lnTo>
                      <a:lnTo>
                        <a:pt x="159" y="1411"/>
                      </a:lnTo>
                      <a:lnTo>
                        <a:pt x="137" y="1414"/>
                      </a:lnTo>
                      <a:lnTo>
                        <a:pt x="109" y="1410"/>
                      </a:lnTo>
                      <a:lnTo>
                        <a:pt x="83" y="1403"/>
                      </a:lnTo>
                      <a:lnTo>
                        <a:pt x="60" y="1390"/>
                      </a:lnTo>
                      <a:lnTo>
                        <a:pt x="40" y="1374"/>
                      </a:lnTo>
                      <a:lnTo>
                        <a:pt x="24" y="1353"/>
                      </a:lnTo>
                      <a:lnTo>
                        <a:pt x="11" y="1330"/>
                      </a:lnTo>
                      <a:lnTo>
                        <a:pt x="3" y="1305"/>
                      </a:lnTo>
                      <a:lnTo>
                        <a:pt x="0" y="1276"/>
                      </a:lnTo>
                      <a:lnTo>
                        <a:pt x="0" y="137"/>
                      </a:lnTo>
                      <a:lnTo>
                        <a:pt x="2" y="110"/>
                      </a:lnTo>
                      <a:lnTo>
                        <a:pt x="11" y="84"/>
                      </a:lnTo>
                      <a:lnTo>
                        <a:pt x="23" y="61"/>
                      </a:lnTo>
                      <a:lnTo>
                        <a:pt x="39" y="42"/>
                      </a:lnTo>
                      <a:lnTo>
                        <a:pt x="58" y="25"/>
                      </a:lnTo>
                      <a:lnTo>
                        <a:pt x="81" y="12"/>
                      </a:lnTo>
                      <a:lnTo>
                        <a:pt x="106" y="4"/>
                      </a:lnTo>
                      <a:lnTo>
                        <a:pt x="133" y="1"/>
                      </a:lnTo>
                      <a:lnTo>
                        <a:pt x="133" y="0"/>
                      </a:lnTo>
                      <a:lnTo>
                        <a:pt x="289" y="0"/>
                      </a:lnTo>
                      <a:lnTo>
                        <a:pt x="329"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lumMod val="75000"/>
                        <a:lumOff val="25000"/>
                      </a:schemeClr>
                    </a:solidFill>
                    <a:effectLst/>
                    <a:uLnTx/>
                    <a:uFillTx/>
                    <a:latin typeface="+mn-ea"/>
                    <a:cs typeface="+mn-cs"/>
                  </a:endParaRPr>
                </a:p>
              </p:txBody>
            </p:sp>
            <p:sp>
              <p:nvSpPr>
                <p:cNvPr id="19" name="Freeform 416">
                  <a:extLst>
                    <a:ext uri="{FF2B5EF4-FFF2-40B4-BE49-F238E27FC236}">
                      <a16:creationId xmlns:a16="http://schemas.microsoft.com/office/drawing/2014/main" id="{671DE867-2DBF-412E-B906-40593000F48A}"/>
                    </a:ext>
                  </a:extLst>
                </p:cNvPr>
                <p:cNvSpPr/>
                <p:nvPr/>
              </p:nvSpPr>
              <p:spPr bwMode="auto">
                <a:xfrm>
                  <a:off x="9410701" y="5059363"/>
                  <a:ext cx="74613" cy="82550"/>
                </a:xfrm>
                <a:custGeom>
                  <a:avLst/>
                  <a:gdLst>
                    <a:gd name="T0" fmla="*/ 249 w 565"/>
                    <a:gd name="T1" fmla="*/ 0 h 629"/>
                    <a:gd name="T2" fmla="*/ 297 w 565"/>
                    <a:gd name="T3" fmla="*/ 3 h 629"/>
                    <a:gd name="T4" fmla="*/ 341 w 565"/>
                    <a:gd name="T5" fmla="*/ 13 h 629"/>
                    <a:gd name="T6" fmla="*/ 382 w 565"/>
                    <a:gd name="T7" fmla="*/ 29 h 629"/>
                    <a:gd name="T8" fmla="*/ 421 w 565"/>
                    <a:gd name="T9" fmla="*/ 51 h 629"/>
                    <a:gd name="T10" fmla="*/ 457 w 565"/>
                    <a:gd name="T11" fmla="*/ 76 h 629"/>
                    <a:gd name="T12" fmla="*/ 488 w 565"/>
                    <a:gd name="T13" fmla="*/ 108 h 629"/>
                    <a:gd name="T14" fmla="*/ 514 w 565"/>
                    <a:gd name="T15" fmla="*/ 143 h 629"/>
                    <a:gd name="T16" fmla="*/ 535 w 565"/>
                    <a:gd name="T17" fmla="*/ 182 h 629"/>
                    <a:gd name="T18" fmla="*/ 552 w 565"/>
                    <a:gd name="T19" fmla="*/ 223 h 629"/>
                    <a:gd name="T20" fmla="*/ 561 w 565"/>
                    <a:gd name="T21" fmla="*/ 269 h 629"/>
                    <a:gd name="T22" fmla="*/ 565 w 565"/>
                    <a:gd name="T23" fmla="*/ 315 h 629"/>
                    <a:gd name="T24" fmla="*/ 562 w 565"/>
                    <a:gd name="T25" fmla="*/ 357 h 629"/>
                    <a:gd name="T26" fmla="*/ 554 w 565"/>
                    <a:gd name="T27" fmla="*/ 398 h 629"/>
                    <a:gd name="T28" fmla="*/ 540 w 565"/>
                    <a:gd name="T29" fmla="*/ 437 h 629"/>
                    <a:gd name="T30" fmla="*/ 521 w 565"/>
                    <a:gd name="T31" fmla="*/ 474 h 629"/>
                    <a:gd name="T32" fmla="*/ 499 w 565"/>
                    <a:gd name="T33" fmla="*/ 507 h 629"/>
                    <a:gd name="T34" fmla="*/ 473 w 565"/>
                    <a:gd name="T35" fmla="*/ 538 h 629"/>
                    <a:gd name="T36" fmla="*/ 443 w 565"/>
                    <a:gd name="T37" fmla="*/ 565 h 629"/>
                    <a:gd name="T38" fmla="*/ 409 w 565"/>
                    <a:gd name="T39" fmla="*/ 587 h 629"/>
                    <a:gd name="T40" fmla="*/ 372 w 565"/>
                    <a:gd name="T41" fmla="*/ 605 h 629"/>
                    <a:gd name="T42" fmla="*/ 333 w 565"/>
                    <a:gd name="T43" fmla="*/ 619 h 629"/>
                    <a:gd name="T44" fmla="*/ 292 w 565"/>
                    <a:gd name="T45" fmla="*/ 627 h 629"/>
                    <a:gd name="T46" fmla="*/ 249 w 565"/>
                    <a:gd name="T47" fmla="*/ 629 h 629"/>
                    <a:gd name="T48" fmla="*/ 204 w 565"/>
                    <a:gd name="T49" fmla="*/ 626 h 629"/>
                    <a:gd name="T50" fmla="*/ 161 w 565"/>
                    <a:gd name="T51" fmla="*/ 616 h 629"/>
                    <a:gd name="T52" fmla="*/ 120 w 565"/>
                    <a:gd name="T53" fmla="*/ 601 h 629"/>
                    <a:gd name="T54" fmla="*/ 82 w 565"/>
                    <a:gd name="T55" fmla="*/ 581 h 629"/>
                    <a:gd name="T56" fmla="*/ 47 w 565"/>
                    <a:gd name="T57" fmla="*/ 555 h 629"/>
                    <a:gd name="T58" fmla="*/ 17 w 565"/>
                    <a:gd name="T59" fmla="*/ 526 h 629"/>
                    <a:gd name="T60" fmla="*/ 34 w 565"/>
                    <a:gd name="T61" fmla="*/ 483 h 629"/>
                    <a:gd name="T62" fmla="*/ 47 w 565"/>
                    <a:gd name="T63" fmla="*/ 438 h 629"/>
                    <a:gd name="T64" fmla="*/ 56 w 565"/>
                    <a:gd name="T65" fmla="*/ 391 h 629"/>
                    <a:gd name="T66" fmla="*/ 59 w 565"/>
                    <a:gd name="T67" fmla="*/ 342 h 629"/>
                    <a:gd name="T68" fmla="*/ 56 w 565"/>
                    <a:gd name="T69" fmla="*/ 296 h 629"/>
                    <a:gd name="T70" fmla="*/ 48 w 565"/>
                    <a:gd name="T71" fmla="*/ 250 h 629"/>
                    <a:gd name="T72" fmla="*/ 36 w 565"/>
                    <a:gd name="T73" fmla="*/ 206 h 629"/>
                    <a:gd name="T74" fmla="*/ 20 w 565"/>
                    <a:gd name="T75" fmla="*/ 164 h 629"/>
                    <a:gd name="T76" fmla="*/ 0 w 565"/>
                    <a:gd name="T77" fmla="*/ 124 h 629"/>
                    <a:gd name="T78" fmla="*/ 27 w 565"/>
                    <a:gd name="T79" fmla="*/ 94 h 629"/>
                    <a:gd name="T80" fmla="*/ 57 w 565"/>
                    <a:gd name="T81" fmla="*/ 67 h 629"/>
                    <a:gd name="T82" fmla="*/ 90 w 565"/>
                    <a:gd name="T83" fmla="*/ 44 h 629"/>
                    <a:gd name="T84" fmla="*/ 126 w 565"/>
                    <a:gd name="T85" fmla="*/ 25 h 629"/>
                    <a:gd name="T86" fmla="*/ 165 w 565"/>
                    <a:gd name="T87" fmla="*/ 12 h 629"/>
                    <a:gd name="T88" fmla="*/ 207 w 565"/>
                    <a:gd name="T89" fmla="*/ 3 h 629"/>
                    <a:gd name="T90" fmla="*/ 249 w 565"/>
                    <a:gd name="T91"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5" h="629">
                      <a:moveTo>
                        <a:pt x="249" y="0"/>
                      </a:moveTo>
                      <a:lnTo>
                        <a:pt x="297" y="3"/>
                      </a:lnTo>
                      <a:lnTo>
                        <a:pt x="341" y="13"/>
                      </a:lnTo>
                      <a:lnTo>
                        <a:pt x="382" y="29"/>
                      </a:lnTo>
                      <a:lnTo>
                        <a:pt x="421" y="51"/>
                      </a:lnTo>
                      <a:lnTo>
                        <a:pt x="457" y="76"/>
                      </a:lnTo>
                      <a:lnTo>
                        <a:pt x="488" y="108"/>
                      </a:lnTo>
                      <a:lnTo>
                        <a:pt x="514" y="143"/>
                      </a:lnTo>
                      <a:lnTo>
                        <a:pt x="535" y="182"/>
                      </a:lnTo>
                      <a:lnTo>
                        <a:pt x="552" y="223"/>
                      </a:lnTo>
                      <a:lnTo>
                        <a:pt x="561" y="269"/>
                      </a:lnTo>
                      <a:lnTo>
                        <a:pt x="565" y="315"/>
                      </a:lnTo>
                      <a:lnTo>
                        <a:pt x="562" y="357"/>
                      </a:lnTo>
                      <a:lnTo>
                        <a:pt x="554" y="398"/>
                      </a:lnTo>
                      <a:lnTo>
                        <a:pt x="540" y="437"/>
                      </a:lnTo>
                      <a:lnTo>
                        <a:pt x="521" y="474"/>
                      </a:lnTo>
                      <a:lnTo>
                        <a:pt x="499" y="507"/>
                      </a:lnTo>
                      <a:lnTo>
                        <a:pt x="473" y="538"/>
                      </a:lnTo>
                      <a:lnTo>
                        <a:pt x="443" y="565"/>
                      </a:lnTo>
                      <a:lnTo>
                        <a:pt x="409" y="587"/>
                      </a:lnTo>
                      <a:lnTo>
                        <a:pt x="372" y="605"/>
                      </a:lnTo>
                      <a:lnTo>
                        <a:pt x="333" y="619"/>
                      </a:lnTo>
                      <a:lnTo>
                        <a:pt x="292" y="627"/>
                      </a:lnTo>
                      <a:lnTo>
                        <a:pt x="249" y="629"/>
                      </a:lnTo>
                      <a:lnTo>
                        <a:pt x="204" y="626"/>
                      </a:lnTo>
                      <a:lnTo>
                        <a:pt x="161" y="616"/>
                      </a:lnTo>
                      <a:lnTo>
                        <a:pt x="120" y="601"/>
                      </a:lnTo>
                      <a:lnTo>
                        <a:pt x="82" y="581"/>
                      </a:lnTo>
                      <a:lnTo>
                        <a:pt x="47" y="555"/>
                      </a:lnTo>
                      <a:lnTo>
                        <a:pt x="17" y="526"/>
                      </a:lnTo>
                      <a:lnTo>
                        <a:pt x="34" y="483"/>
                      </a:lnTo>
                      <a:lnTo>
                        <a:pt x="47" y="438"/>
                      </a:lnTo>
                      <a:lnTo>
                        <a:pt x="56" y="391"/>
                      </a:lnTo>
                      <a:lnTo>
                        <a:pt x="59" y="342"/>
                      </a:lnTo>
                      <a:lnTo>
                        <a:pt x="56" y="296"/>
                      </a:lnTo>
                      <a:lnTo>
                        <a:pt x="48" y="250"/>
                      </a:lnTo>
                      <a:lnTo>
                        <a:pt x="36" y="206"/>
                      </a:lnTo>
                      <a:lnTo>
                        <a:pt x="20" y="164"/>
                      </a:lnTo>
                      <a:lnTo>
                        <a:pt x="0" y="124"/>
                      </a:lnTo>
                      <a:lnTo>
                        <a:pt x="27" y="94"/>
                      </a:lnTo>
                      <a:lnTo>
                        <a:pt x="57" y="67"/>
                      </a:lnTo>
                      <a:lnTo>
                        <a:pt x="90" y="44"/>
                      </a:lnTo>
                      <a:lnTo>
                        <a:pt x="126" y="25"/>
                      </a:lnTo>
                      <a:lnTo>
                        <a:pt x="165" y="12"/>
                      </a:lnTo>
                      <a:lnTo>
                        <a:pt x="207" y="3"/>
                      </a:lnTo>
                      <a:lnTo>
                        <a:pt x="249"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lumMod val="75000"/>
                        <a:lumOff val="25000"/>
                      </a:schemeClr>
                    </a:solidFill>
                    <a:effectLst/>
                    <a:uLnTx/>
                    <a:uFillTx/>
                    <a:latin typeface="+mn-ea"/>
                    <a:cs typeface="+mn-cs"/>
                  </a:endParaRPr>
                </a:p>
              </p:txBody>
            </p:sp>
            <p:sp>
              <p:nvSpPr>
                <p:cNvPr id="20" name="Freeform 417">
                  <a:extLst>
                    <a:ext uri="{FF2B5EF4-FFF2-40B4-BE49-F238E27FC236}">
                      <a16:creationId xmlns:a16="http://schemas.microsoft.com/office/drawing/2014/main" id="{3758A4FE-F70B-474B-A009-A9A5868235B3}"/>
                    </a:ext>
                  </a:extLst>
                </p:cNvPr>
                <p:cNvSpPr/>
                <p:nvPr/>
              </p:nvSpPr>
              <p:spPr bwMode="auto">
                <a:xfrm>
                  <a:off x="9412288" y="5148263"/>
                  <a:ext cx="96838" cy="317500"/>
                </a:xfrm>
                <a:custGeom>
                  <a:avLst/>
                  <a:gdLst>
                    <a:gd name="T0" fmla="*/ 510 w 728"/>
                    <a:gd name="T1" fmla="*/ 0 h 2394"/>
                    <a:gd name="T2" fmla="*/ 579 w 728"/>
                    <a:gd name="T3" fmla="*/ 0 h 2394"/>
                    <a:gd name="T4" fmla="*/ 594 w 728"/>
                    <a:gd name="T5" fmla="*/ 0 h 2394"/>
                    <a:gd name="T6" fmla="*/ 621 w 728"/>
                    <a:gd name="T7" fmla="*/ 4 h 2394"/>
                    <a:gd name="T8" fmla="*/ 669 w 728"/>
                    <a:gd name="T9" fmla="*/ 25 h 2394"/>
                    <a:gd name="T10" fmla="*/ 705 w 728"/>
                    <a:gd name="T11" fmla="*/ 61 h 2394"/>
                    <a:gd name="T12" fmla="*/ 725 w 728"/>
                    <a:gd name="T13" fmla="*/ 110 h 2394"/>
                    <a:gd name="T14" fmla="*/ 728 w 728"/>
                    <a:gd name="T15" fmla="*/ 1276 h 2394"/>
                    <a:gd name="T16" fmla="*/ 717 w 728"/>
                    <a:gd name="T17" fmla="*/ 1330 h 2394"/>
                    <a:gd name="T18" fmla="*/ 688 w 728"/>
                    <a:gd name="T19" fmla="*/ 1374 h 2394"/>
                    <a:gd name="T20" fmla="*/ 645 w 728"/>
                    <a:gd name="T21" fmla="*/ 1403 h 2394"/>
                    <a:gd name="T22" fmla="*/ 592 w 728"/>
                    <a:gd name="T23" fmla="*/ 1414 h 2394"/>
                    <a:gd name="T24" fmla="*/ 547 w 728"/>
                    <a:gd name="T25" fmla="*/ 1406 h 2394"/>
                    <a:gd name="T26" fmla="*/ 509 w 728"/>
                    <a:gd name="T27" fmla="*/ 1386 h 2394"/>
                    <a:gd name="T28" fmla="*/ 506 w 728"/>
                    <a:gd name="T29" fmla="*/ 2285 h 2394"/>
                    <a:gd name="T30" fmla="*/ 486 w 728"/>
                    <a:gd name="T31" fmla="*/ 2335 h 2394"/>
                    <a:gd name="T32" fmla="*/ 449 w 728"/>
                    <a:gd name="T33" fmla="*/ 2372 h 2394"/>
                    <a:gd name="T34" fmla="*/ 401 w 728"/>
                    <a:gd name="T35" fmla="*/ 2392 h 2394"/>
                    <a:gd name="T36" fmla="*/ 345 w 728"/>
                    <a:gd name="T37" fmla="*/ 2392 h 2394"/>
                    <a:gd name="T38" fmla="*/ 297 w 728"/>
                    <a:gd name="T39" fmla="*/ 2372 h 2394"/>
                    <a:gd name="T40" fmla="*/ 260 w 728"/>
                    <a:gd name="T41" fmla="*/ 2335 h 2394"/>
                    <a:gd name="T42" fmla="*/ 240 w 728"/>
                    <a:gd name="T43" fmla="*/ 2285 h 2394"/>
                    <a:gd name="T44" fmla="*/ 233 w 728"/>
                    <a:gd name="T45" fmla="*/ 2258 h 2394"/>
                    <a:gd name="T46" fmla="*/ 222 w 728"/>
                    <a:gd name="T47" fmla="*/ 2311 h 2394"/>
                    <a:gd name="T48" fmla="*/ 192 w 728"/>
                    <a:gd name="T49" fmla="*/ 2354 h 2394"/>
                    <a:gd name="T50" fmla="*/ 149 w 728"/>
                    <a:gd name="T51" fmla="*/ 2383 h 2394"/>
                    <a:gd name="T52" fmla="*/ 96 w 728"/>
                    <a:gd name="T53" fmla="*/ 2394 h 2394"/>
                    <a:gd name="T54" fmla="*/ 43 w 728"/>
                    <a:gd name="T55" fmla="*/ 2383 h 2394"/>
                    <a:gd name="T56" fmla="*/ 0 w 728"/>
                    <a:gd name="T57" fmla="*/ 2354 h 2394"/>
                    <a:gd name="T58" fmla="*/ 39 w 728"/>
                    <a:gd name="T59" fmla="*/ 1697 h 2394"/>
                    <a:gd name="T60" fmla="*/ 109 w 728"/>
                    <a:gd name="T61" fmla="*/ 1668 h 2394"/>
                    <a:gd name="T62" fmla="*/ 168 w 728"/>
                    <a:gd name="T63" fmla="*/ 1622 h 2394"/>
                    <a:gd name="T64" fmla="*/ 210 w 728"/>
                    <a:gd name="T65" fmla="*/ 1560 h 2394"/>
                    <a:gd name="T66" fmla="*/ 234 w 728"/>
                    <a:gd name="T67" fmla="*/ 1488 h 2394"/>
                    <a:gd name="T68" fmla="*/ 236 w 728"/>
                    <a:gd name="T69" fmla="*/ 208 h 2394"/>
                    <a:gd name="T70" fmla="*/ 227 w 728"/>
                    <a:gd name="T71" fmla="*/ 137 h 2394"/>
                    <a:gd name="T72" fmla="*/ 199 w 728"/>
                    <a:gd name="T73" fmla="*/ 74 h 2394"/>
                    <a:gd name="T74" fmla="*/ 155 w 728"/>
                    <a:gd name="T75" fmla="*/ 21 h 2394"/>
                    <a:gd name="T76" fmla="*/ 438 w 728"/>
                    <a:gd name="T77" fmla="*/ 0 h 2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8" h="2394">
                      <a:moveTo>
                        <a:pt x="476" y="0"/>
                      </a:moveTo>
                      <a:lnTo>
                        <a:pt x="510" y="0"/>
                      </a:lnTo>
                      <a:lnTo>
                        <a:pt x="561" y="0"/>
                      </a:lnTo>
                      <a:lnTo>
                        <a:pt x="579" y="0"/>
                      </a:lnTo>
                      <a:lnTo>
                        <a:pt x="591" y="0"/>
                      </a:lnTo>
                      <a:lnTo>
                        <a:pt x="594" y="0"/>
                      </a:lnTo>
                      <a:lnTo>
                        <a:pt x="594" y="1"/>
                      </a:lnTo>
                      <a:lnTo>
                        <a:pt x="621" y="4"/>
                      </a:lnTo>
                      <a:lnTo>
                        <a:pt x="647" y="12"/>
                      </a:lnTo>
                      <a:lnTo>
                        <a:pt x="669" y="25"/>
                      </a:lnTo>
                      <a:lnTo>
                        <a:pt x="689" y="42"/>
                      </a:lnTo>
                      <a:lnTo>
                        <a:pt x="705" y="61"/>
                      </a:lnTo>
                      <a:lnTo>
                        <a:pt x="717" y="84"/>
                      </a:lnTo>
                      <a:lnTo>
                        <a:pt x="725" y="110"/>
                      </a:lnTo>
                      <a:lnTo>
                        <a:pt x="728" y="137"/>
                      </a:lnTo>
                      <a:lnTo>
                        <a:pt x="728" y="1276"/>
                      </a:lnTo>
                      <a:lnTo>
                        <a:pt x="725" y="1305"/>
                      </a:lnTo>
                      <a:lnTo>
                        <a:pt x="717" y="1330"/>
                      </a:lnTo>
                      <a:lnTo>
                        <a:pt x="704" y="1353"/>
                      </a:lnTo>
                      <a:lnTo>
                        <a:pt x="688" y="1374"/>
                      </a:lnTo>
                      <a:lnTo>
                        <a:pt x="667" y="1390"/>
                      </a:lnTo>
                      <a:lnTo>
                        <a:pt x="645" y="1403"/>
                      </a:lnTo>
                      <a:lnTo>
                        <a:pt x="619" y="1410"/>
                      </a:lnTo>
                      <a:lnTo>
                        <a:pt x="592" y="1414"/>
                      </a:lnTo>
                      <a:lnTo>
                        <a:pt x="569" y="1411"/>
                      </a:lnTo>
                      <a:lnTo>
                        <a:pt x="547" y="1406"/>
                      </a:lnTo>
                      <a:lnTo>
                        <a:pt x="527" y="1397"/>
                      </a:lnTo>
                      <a:lnTo>
                        <a:pt x="509" y="1386"/>
                      </a:lnTo>
                      <a:lnTo>
                        <a:pt x="509" y="2258"/>
                      </a:lnTo>
                      <a:lnTo>
                        <a:pt x="506" y="2285"/>
                      </a:lnTo>
                      <a:lnTo>
                        <a:pt x="499" y="2311"/>
                      </a:lnTo>
                      <a:lnTo>
                        <a:pt x="486" y="2335"/>
                      </a:lnTo>
                      <a:lnTo>
                        <a:pt x="470" y="2354"/>
                      </a:lnTo>
                      <a:lnTo>
                        <a:pt x="449" y="2372"/>
                      </a:lnTo>
                      <a:lnTo>
                        <a:pt x="426" y="2383"/>
                      </a:lnTo>
                      <a:lnTo>
                        <a:pt x="401" y="2392"/>
                      </a:lnTo>
                      <a:lnTo>
                        <a:pt x="372" y="2394"/>
                      </a:lnTo>
                      <a:lnTo>
                        <a:pt x="345" y="2392"/>
                      </a:lnTo>
                      <a:lnTo>
                        <a:pt x="320" y="2383"/>
                      </a:lnTo>
                      <a:lnTo>
                        <a:pt x="297" y="2372"/>
                      </a:lnTo>
                      <a:lnTo>
                        <a:pt x="276" y="2354"/>
                      </a:lnTo>
                      <a:lnTo>
                        <a:pt x="260" y="2335"/>
                      </a:lnTo>
                      <a:lnTo>
                        <a:pt x="247" y="2311"/>
                      </a:lnTo>
                      <a:lnTo>
                        <a:pt x="240" y="2285"/>
                      </a:lnTo>
                      <a:lnTo>
                        <a:pt x="236" y="2258"/>
                      </a:lnTo>
                      <a:lnTo>
                        <a:pt x="233" y="2258"/>
                      </a:lnTo>
                      <a:lnTo>
                        <a:pt x="230" y="2285"/>
                      </a:lnTo>
                      <a:lnTo>
                        <a:pt x="222" y="2311"/>
                      </a:lnTo>
                      <a:lnTo>
                        <a:pt x="209" y="2335"/>
                      </a:lnTo>
                      <a:lnTo>
                        <a:pt x="192" y="2354"/>
                      </a:lnTo>
                      <a:lnTo>
                        <a:pt x="173" y="2372"/>
                      </a:lnTo>
                      <a:lnTo>
                        <a:pt x="149" y="2383"/>
                      </a:lnTo>
                      <a:lnTo>
                        <a:pt x="123" y="2392"/>
                      </a:lnTo>
                      <a:lnTo>
                        <a:pt x="96" y="2394"/>
                      </a:lnTo>
                      <a:lnTo>
                        <a:pt x="69" y="2392"/>
                      </a:lnTo>
                      <a:lnTo>
                        <a:pt x="43" y="2383"/>
                      </a:lnTo>
                      <a:lnTo>
                        <a:pt x="19" y="2372"/>
                      </a:lnTo>
                      <a:lnTo>
                        <a:pt x="0" y="2354"/>
                      </a:lnTo>
                      <a:lnTo>
                        <a:pt x="0" y="1702"/>
                      </a:lnTo>
                      <a:lnTo>
                        <a:pt x="39" y="1697"/>
                      </a:lnTo>
                      <a:lnTo>
                        <a:pt x="75" y="1685"/>
                      </a:lnTo>
                      <a:lnTo>
                        <a:pt x="109" y="1668"/>
                      </a:lnTo>
                      <a:lnTo>
                        <a:pt x="140" y="1648"/>
                      </a:lnTo>
                      <a:lnTo>
                        <a:pt x="168" y="1622"/>
                      </a:lnTo>
                      <a:lnTo>
                        <a:pt x="191" y="1593"/>
                      </a:lnTo>
                      <a:lnTo>
                        <a:pt x="210" y="1560"/>
                      </a:lnTo>
                      <a:lnTo>
                        <a:pt x="224" y="1526"/>
                      </a:lnTo>
                      <a:lnTo>
                        <a:pt x="234" y="1488"/>
                      </a:lnTo>
                      <a:lnTo>
                        <a:pt x="236" y="1448"/>
                      </a:lnTo>
                      <a:lnTo>
                        <a:pt x="236" y="208"/>
                      </a:lnTo>
                      <a:lnTo>
                        <a:pt x="234" y="172"/>
                      </a:lnTo>
                      <a:lnTo>
                        <a:pt x="227" y="137"/>
                      </a:lnTo>
                      <a:lnTo>
                        <a:pt x="215" y="105"/>
                      </a:lnTo>
                      <a:lnTo>
                        <a:pt x="199" y="74"/>
                      </a:lnTo>
                      <a:lnTo>
                        <a:pt x="178" y="46"/>
                      </a:lnTo>
                      <a:lnTo>
                        <a:pt x="155" y="21"/>
                      </a:lnTo>
                      <a:lnTo>
                        <a:pt x="128" y="0"/>
                      </a:lnTo>
                      <a:lnTo>
                        <a:pt x="438" y="0"/>
                      </a:lnTo>
                      <a:lnTo>
                        <a:pt x="476"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lumMod val="75000"/>
                        <a:lumOff val="25000"/>
                      </a:schemeClr>
                    </a:solidFill>
                    <a:effectLst/>
                    <a:uLnTx/>
                    <a:uFillTx/>
                    <a:latin typeface="+mn-ea"/>
                    <a:cs typeface="+mn-cs"/>
                  </a:endParaRPr>
                </a:p>
              </p:txBody>
            </p:sp>
          </p:grpSp>
        </p:grpSp>
      </p:grpSp>
      <p:grpSp>
        <p:nvGrpSpPr>
          <p:cNvPr id="29" name="组合 28">
            <a:extLst>
              <a:ext uri="{FF2B5EF4-FFF2-40B4-BE49-F238E27FC236}">
                <a16:creationId xmlns:a16="http://schemas.microsoft.com/office/drawing/2014/main" id="{29A25EBE-38D2-4079-A252-5C6241097599}"/>
              </a:ext>
            </a:extLst>
          </p:cNvPr>
          <p:cNvGrpSpPr/>
          <p:nvPr/>
        </p:nvGrpSpPr>
        <p:grpSpPr>
          <a:xfrm>
            <a:off x="625598" y="1426156"/>
            <a:ext cx="6871249" cy="1293832"/>
            <a:chOff x="804070" y="1644870"/>
            <a:chExt cx="6871249" cy="1293832"/>
          </a:xfrm>
        </p:grpSpPr>
        <p:grpSp>
          <p:nvGrpSpPr>
            <p:cNvPr id="4" name="组合 3">
              <a:extLst>
                <a:ext uri="{FF2B5EF4-FFF2-40B4-BE49-F238E27FC236}">
                  <a16:creationId xmlns:a16="http://schemas.microsoft.com/office/drawing/2014/main" id="{972CEA33-72FD-4E8A-A545-C563C3853743}"/>
                </a:ext>
              </a:extLst>
            </p:cNvPr>
            <p:cNvGrpSpPr/>
            <p:nvPr/>
          </p:nvGrpSpPr>
          <p:grpSpPr>
            <a:xfrm>
              <a:off x="1538017" y="1644870"/>
              <a:ext cx="6137302" cy="1293832"/>
              <a:chOff x="1538017" y="1644870"/>
              <a:chExt cx="6137302" cy="1293832"/>
            </a:xfrm>
          </p:grpSpPr>
          <p:sp>
            <p:nvSpPr>
              <p:cNvPr id="2" name="文本框 1">
                <a:extLst>
                  <a:ext uri="{FF2B5EF4-FFF2-40B4-BE49-F238E27FC236}">
                    <a16:creationId xmlns:a16="http://schemas.microsoft.com/office/drawing/2014/main" id="{548D2605-2C9B-4BCE-92FB-E7EABBE7750E}"/>
                  </a:ext>
                </a:extLst>
              </p:cNvPr>
              <p:cNvSpPr txBox="1"/>
              <p:nvPr/>
            </p:nvSpPr>
            <p:spPr>
              <a:xfrm>
                <a:off x="1892701" y="2229084"/>
                <a:ext cx="5442267" cy="709618"/>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altLang="zh-CN" sz="1600" dirty="0">
                    <a:solidFill>
                      <a:schemeClr val="tx1">
                        <a:lumMod val="75000"/>
                        <a:lumOff val="25000"/>
                      </a:schemeClr>
                    </a:solidFill>
                    <a:latin typeface="楷体" panose="02010609060101010101" pitchFamily="49" charset="-122"/>
                    <a:ea typeface="楷体" panose="02010609060101010101" pitchFamily="49" charset="-122"/>
                  </a:rPr>
                  <a:t>《</a:t>
                </a:r>
                <a:r>
                  <a:rPr lang="zh-CN" altLang="en-US" sz="1600" dirty="0">
                    <a:solidFill>
                      <a:schemeClr val="tx1">
                        <a:lumMod val="75000"/>
                        <a:lumOff val="25000"/>
                      </a:schemeClr>
                    </a:solidFill>
                    <a:latin typeface="楷体" panose="02010609060101010101" pitchFamily="49" charset="-122"/>
                    <a:ea typeface="楷体" panose="02010609060101010101" pitchFamily="49" charset="-122"/>
                  </a:rPr>
                  <a:t>殖民地民族也能讲话吗</a:t>
                </a:r>
                <a:r>
                  <a:rPr lang="en-US" altLang="zh-CN" sz="1600" dirty="0">
                    <a:solidFill>
                      <a:schemeClr val="tx1">
                        <a:lumMod val="75000"/>
                        <a:lumOff val="25000"/>
                      </a:schemeClr>
                    </a:solidFill>
                    <a:latin typeface="楷体" panose="02010609060101010101" pitchFamily="49" charset="-122"/>
                    <a:ea typeface="楷体" panose="02010609060101010101" pitchFamily="49" charset="-122"/>
                  </a:rPr>
                  <a:t>》</a:t>
                </a:r>
              </a:p>
              <a:p>
                <a:pPr algn="l">
                  <a:lnSpc>
                    <a:spcPct val="150000"/>
                  </a:lnSpc>
                </a:pPr>
                <a:endParaRPr lang="zh-CN" altLang="en-US" sz="1200" dirty="0">
                  <a:solidFill>
                    <a:schemeClr val="tx1">
                      <a:lumMod val="75000"/>
                      <a:lumOff val="25000"/>
                    </a:schemeClr>
                  </a:solidFill>
                  <a:latin typeface="+mn-ea"/>
                  <a:sym typeface="+mn-ea"/>
                </a:endParaRPr>
              </a:p>
            </p:txBody>
          </p:sp>
          <p:sp>
            <p:nvSpPr>
              <p:cNvPr id="3" name="文本框">
                <a:extLst>
                  <a:ext uri="{FF2B5EF4-FFF2-40B4-BE49-F238E27FC236}">
                    <a16:creationId xmlns:a16="http://schemas.microsoft.com/office/drawing/2014/main" id="{19B43E38-B971-4686-A37E-CB9A333790E0}"/>
                  </a:ext>
                </a:extLst>
              </p:cNvPr>
              <p:cNvSpPr txBox="1"/>
              <p:nvPr/>
            </p:nvSpPr>
            <p:spPr>
              <a:xfrm>
                <a:off x="1538017" y="1644870"/>
                <a:ext cx="6137302" cy="535916"/>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lnSpc>
                    <a:spcPct val="150000"/>
                  </a:lnSpc>
                  <a:buNone/>
                </a:pPr>
                <a:r>
                  <a:rPr lang="zh-CN" altLang="en-US" sz="2200" dirty="0">
                    <a:solidFill>
                      <a:schemeClr val="tx1">
                        <a:lumMod val="65000"/>
                        <a:lumOff val="35000"/>
                      </a:schemeClr>
                    </a:solidFill>
                    <a:effectLst/>
                    <a:latin typeface="楷体" panose="02010609060101010101" pitchFamily="49" charset="-122"/>
                    <a:ea typeface="楷体" panose="02010609060101010101" pitchFamily="49" charset="-122"/>
                  </a:rPr>
                  <a:t>佳亚特里</a:t>
                </a:r>
                <a:r>
                  <a:rPr lang="en-US" altLang="zh-CN" sz="2200" dirty="0">
                    <a:solidFill>
                      <a:schemeClr val="tx1">
                        <a:lumMod val="65000"/>
                        <a:lumOff val="35000"/>
                      </a:schemeClr>
                    </a:solidFill>
                    <a:effectLst/>
                    <a:latin typeface="楷体" panose="02010609060101010101" pitchFamily="49" charset="-122"/>
                    <a:ea typeface="楷体" panose="02010609060101010101" pitchFamily="49" charset="-122"/>
                  </a:rPr>
                  <a:t>·</a:t>
                </a:r>
                <a:r>
                  <a:rPr lang="zh-CN" altLang="en-US" sz="2200" dirty="0">
                    <a:solidFill>
                      <a:schemeClr val="tx1">
                        <a:lumMod val="65000"/>
                        <a:lumOff val="35000"/>
                      </a:schemeClr>
                    </a:solidFill>
                    <a:effectLst/>
                    <a:latin typeface="楷体" panose="02010609060101010101" pitchFamily="49" charset="-122"/>
                    <a:ea typeface="楷体" panose="02010609060101010101" pitchFamily="49" charset="-122"/>
                  </a:rPr>
                  <a:t>斯皮瓦克</a:t>
                </a:r>
                <a:r>
                  <a:rPr lang="zh-CN" altLang="en-US" sz="2200" dirty="0">
                    <a:solidFill>
                      <a:schemeClr val="tx1">
                        <a:lumMod val="65000"/>
                        <a:lumOff val="35000"/>
                      </a:schemeClr>
                    </a:solidFill>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dirty="0">
                    <a:solidFill>
                      <a:schemeClr val="tx1">
                        <a:lumMod val="65000"/>
                        <a:lumOff val="35000"/>
                      </a:schemeClr>
                    </a:solidFill>
                    <a:effectLst/>
                    <a:latin typeface="Times New Roman" panose="02020603050405020304" pitchFamily="18" charset="0"/>
                    <a:ea typeface="楷体" panose="02010609060101010101" pitchFamily="49" charset="-122"/>
                    <a:cs typeface="Times New Roman" panose="02020603050405020304" pitchFamily="18" charset="0"/>
                  </a:rPr>
                  <a:t>Gayatri C. Spivak</a:t>
                </a:r>
                <a:r>
                  <a:rPr lang="zh-CN" altLang="en-US" sz="2200" dirty="0">
                    <a:solidFill>
                      <a:schemeClr val="tx1">
                        <a:lumMod val="65000"/>
                        <a:lumOff val="35000"/>
                      </a:schemeClr>
                    </a:solidFill>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200" dirty="0">
                  <a:solidFill>
                    <a:schemeClr val="tx1">
                      <a:lumMod val="65000"/>
                      <a:lumOff val="35000"/>
                    </a:schemeClr>
                  </a:solidFill>
                  <a:effectLst/>
                  <a:latin typeface="Times New Roman" panose="02020603050405020304" pitchFamily="18" charset="0"/>
                  <a:ea typeface="楷体" panose="02010609060101010101" pitchFamily="49" charset="-122"/>
                  <a:cs typeface="Times New Roman" panose="02020603050405020304" pitchFamily="18" charset="0"/>
                </a:endParaRPr>
              </a:p>
            </p:txBody>
          </p:sp>
        </p:grpSp>
        <p:grpSp>
          <p:nvGrpSpPr>
            <p:cNvPr id="26" name="组合 25">
              <a:extLst>
                <a:ext uri="{FF2B5EF4-FFF2-40B4-BE49-F238E27FC236}">
                  <a16:creationId xmlns:a16="http://schemas.microsoft.com/office/drawing/2014/main" id="{39AD6869-9BBF-4247-8E84-5ACF71D8AA9D}"/>
                </a:ext>
              </a:extLst>
            </p:cNvPr>
            <p:cNvGrpSpPr/>
            <p:nvPr/>
          </p:nvGrpSpPr>
          <p:grpSpPr>
            <a:xfrm>
              <a:off x="804070" y="1874714"/>
              <a:ext cx="780201" cy="780201"/>
              <a:chOff x="804070" y="1897602"/>
              <a:chExt cx="780201" cy="780201"/>
            </a:xfrm>
          </p:grpSpPr>
          <p:sp>
            <p:nvSpPr>
              <p:cNvPr id="11" name="椭圆 10">
                <a:extLst>
                  <a:ext uri="{FF2B5EF4-FFF2-40B4-BE49-F238E27FC236}">
                    <a16:creationId xmlns:a16="http://schemas.microsoft.com/office/drawing/2014/main" id="{3743BA5B-724C-4902-9FDA-E60CF621B728}"/>
                  </a:ext>
                </a:extLst>
              </p:cNvPr>
              <p:cNvSpPr/>
              <p:nvPr/>
            </p:nvSpPr>
            <p:spPr>
              <a:xfrm>
                <a:off x="804070" y="1897602"/>
                <a:ext cx="780201" cy="780201"/>
              </a:xfrm>
              <a:prstGeom prst="ellipse">
                <a:avLst/>
              </a:prstGeom>
              <a:solidFill>
                <a:srgbClr val="618CA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lumMod val="75000"/>
                      <a:lumOff val="25000"/>
                    </a:schemeClr>
                  </a:solidFill>
                  <a:effectLst/>
                  <a:uLnTx/>
                  <a:uFillTx/>
                  <a:latin typeface="+mn-ea"/>
                  <a:cs typeface="+mn-cs"/>
                </a:endParaRPr>
              </a:p>
            </p:txBody>
          </p:sp>
          <p:sp>
            <p:nvSpPr>
              <p:cNvPr id="21" name="1">
                <a:extLst>
                  <a:ext uri="{FF2B5EF4-FFF2-40B4-BE49-F238E27FC236}">
                    <a16:creationId xmlns:a16="http://schemas.microsoft.com/office/drawing/2014/main" id="{46E5BB8D-BF4E-49CD-8FA5-A221F2C1D457}"/>
                  </a:ext>
                </a:extLst>
              </p:cNvPr>
              <p:cNvSpPr>
                <a:spLocks noChangeAspect="1"/>
              </p:cNvSpPr>
              <p:nvPr/>
            </p:nvSpPr>
            <p:spPr bwMode="auto">
              <a:xfrm>
                <a:off x="1019431" y="2091220"/>
                <a:ext cx="339972" cy="398838"/>
              </a:xfrm>
              <a:custGeom>
                <a:avLst/>
                <a:gdLst>
                  <a:gd name="T0" fmla="*/ 4448 w 5811"/>
                  <a:gd name="T1" fmla="*/ 4374 h 6827"/>
                  <a:gd name="T2" fmla="*/ 4640 w 5811"/>
                  <a:gd name="T3" fmla="*/ 4074 h 6827"/>
                  <a:gd name="T4" fmla="*/ 5160 w 5811"/>
                  <a:gd name="T5" fmla="*/ 2255 h 6827"/>
                  <a:gd name="T6" fmla="*/ 2905 w 5811"/>
                  <a:gd name="T7" fmla="*/ 0 h 6827"/>
                  <a:gd name="T8" fmla="*/ 650 w 5811"/>
                  <a:gd name="T9" fmla="*/ 2255 h 6827"/>
                  <a:gd name="T10" fmla="*/ 1363 w 5811"/>
                  <a:gd name="T11" fmla="*/ 4373 h 6827"/>
                  <a:gd name="T12" fmla="*/ 0 w 5811"/>
                  <a:gd name="T13" fmla="*/ 5506 h 6827"/>
                  <a:gd name="T14" fmla="*/ 939 w 5811"/>
                  <a:gd name="T15" fmla="*/ 6498 h 6827"/>
                  <a:gd name="T16" fmla="*/ 2905 w 5811"/>
                  <a:gd name="T17" fmla="*/ 6827 h 6827"/>
                  <a:gd name="T18" fmla="*/ 4871 w 5811"/>
                  <a:gd name="T19" fmla="*/ 6498 h 6827"/>
                  <a:gd name="T20" fmla="*/ 5811 w 5811"/>
                  <a:gd name="T21" fmla="*/ 5506 h 6827"/>
                  <a:gd name="T22" fmla="*/ 4448 w 5811"/>
                  <a:gd name="T23" fmla="*/ 4374 h 6827"/>
                  <a:gd name="T24" fmla="*/ 2905 w 5811"/>
                  <a:gd name="T25" fmla="*/ 1551 h 6827"/>
                  <a:gd name="T26" fmla="*/ 3610 w 5811"/>
                  <a:gd name="T27" fmla="*/ 2255 h 6827"/>
                  <a:gd name="T28" fmla="*/ 2905 w 5811"/>
                  <a:gd name="T29" fmla="*/ 2960 h 6827"/>
                  <a:gd name="T30" fmla="*/ 2201 w 5811"/>
                  <a:gd name="T31" fmla="*/ 2255 h 6827"/>
                  <a:gd name="T32" fmla="*/ 2905 w 5811"/>
                  <a:gd name="T33" fmla="*/ 1551 h 6827"/>
                  <a:gd name="T34" fmla="*/ 4675 w 5811"/>
                  <a:gd name="T35" fmla="*/ 6008 h 6827"/>
                  <a:gd name="T36" fmla="*/ 2905 w 5811"/>
                  <a:gd name="T37" fmla="*/ 6298 h 6827"/>
                  <a:gd name="T38" fmla="*/ 1136 w 5811"/>
                  <a:gd name="T39" fmla="*/ 6008 h 6827"/>
                  <a:gd name="T40" fmla="*/ 528 w 5811"/>
                  <a:gd name="T41" fmla="*/ 5506 h 6827"/>
                  <a:gd name="T42" fmla="*/ 1719 w 5811"/>
                  <a:gd name="T43" fmla="*/ 4831 h 6827"/>
                  <a:gd name="T44" fmla="*/ 2761 w 5811"/>
                  <a:gd name="T45" fmla="*/ 5768 h 6827"/>
                  <a:gd name="T46" fmla="*/ 2905 w 5811"/>
                  <a:gd name="T47" fmla="*/ 5812 h 6827"/>
                  <a:gd name="T48" fmla="*/ 3050 w 5811"/>
                  <a:gd name="T49" fmla="*/ 5768 h 6827"/>
                  <a:gd name="T50" fmla="*/ 3666 w 5811"/>
                  <a:gd name="T51" fmla="*/ 5270 h 6827"/>
                  <a:gd name="T52" fmla="*/ 4092 w 5811"/>
                  <a:gd name="T53" fmla="*/ 4831 h 6827"/>
                  <a:gd name="T54" fmla="*/ 5283 w 5811"/>
                  <a:gd name="T55" fmla="*/ 5506 h 6827"/>
                  <a:gd name="T56" fmla="*/ 4675 w 5811"/>
                  <a:gd name="T57" fmla="*/ 600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11" h="6827">
                    <a:moveTo>
                      <a:pt x="4448" y="4374"/>
                    </a:moveTo>
                    <a:cubicBezTo>
                      <a:pt x="4517" y="4275"/>
                      <a:pt x="4581" y="4175"/>
                      <a:pt x="4640" y="4074"/>
                    </a:cubicBezTo>
                    <a:cubicBezTo>
                      <a:pt x="4985" y="3483"/>
                      <a:pt x="5160" y="2871"/>
                      <a:pt x="5160" y="2255"/>
                    </a:cubicBezTo>
                    <a:cubicBezTo>
                      <a:pt x="5160" y="1012"/>
                      <a:pt x="4149" y="0"/>
                      <a:pt x="2905" y="0"/>
                    </a:cubicBezTo>
                    <a:cubicBezTo>
                      <a:pt x="1662" y="0"/>
                      <a:pt x="650" y="1012"/>
                      <a:pt x="650" y="2255"/>
                    </a:cubicBezTo>
                    <a:cubicBezTo>
                      <a:pt x="650" y="2973"/>
                      <a:pt x="895" y="3696"/>
                      <a:pt x="1363" y="4373"/>
                    </a:cubicBezTo>
                    <a:cubicBezTo>
                      <a:pt x="501" y="4604"/>
                      <a:pt x="0" y="5014"/>
                      <a:pt x="0" y="5506"/>
                    </a:cubicBezTo>
                    <a:cubicBezTo>
                      <a:pt x="0" y="5903"/>
                      <a:pt x="333" y="6256"/>
                      <a:pt x="939" y="6498"/>
                    </a:cubicBezTo>
                    <a:cubicBezTo>
                      <a:pt x="1469" y="6710"/>
                      <a:pt x="2167" y="6827"/>
                      <a:pt x="2905" y="6827"/>
                    </a:cubicBezTo>
                    <a:cubicBezTo>
                      <a:pt x="3644" y="6827"/>
                      <a:pt x="4342" y="6710"/>
                      <a:pt x="4871" y="6498"/>
                    </a:cubicBezTo>
                    <a:cubicBezTo>
                      <a:pt x="5477" y="6256"/>
                      <a:pt x="5811" y="5903"/>
                      <a:pt x="5811" y="5506"/>
                    </a:cubicBezTo>
                    <a:cubicBezTo>
                      <a:pt x="5811" y="5014"/>
                      <a:pt x="5310" y="4604"/>
                      <a:pt x="4448" y="4374"/>
                    </a:cubicBezTo>
                    <a:close/>
                    <a:moveTo>
                      <a:pt x="2905" y="1551"/>
                    </a:moveTo>
                    <a:cubicBezTo>
                      <a:pt x="3294" y="1551"/>
                      <a:pt x="3610" y="1866"/>
                      <a:pt x="3610" y="2255"/>
                    </a:cubicBezTo>
                    <a:cubicBezTo>
                      <a:pt x="3610" y="2644"/>
                      <a:pt x="3294" y="2960"/>
                      <a:pt x="2905" y="2960"/>
                    </a:cubicBezTo>
                    <a:cubicBezTo>
                      <a:pt x="2516" y="2960"/>
                      <a:pt x="2201" y="2644"/>
                      <a:pt x="2201" y="2255"/>
                    </a:cubicBezTo>
                    <a:cubicBezTo>
                      <a:pt x="2201" y="1866"/>
                      <a:pt x="2516" y="1551"/>
                      <a:pt x="2905" y="1551"/>
                    </a:cubicBezTo>
                    <a:close/>
                    <a:moveTo>
                      <a:pt x="4675" y="6008"/>
                    </a:moveTo>
                    <a:cubicBezTo>
                      <a:pt x="4207" y="6195"/>
                      <a:pt x="3578" y="6298"/>
                      <a:pt x="2905" y="6298"/>
                    </a:cubicBezTo>
                    <a:cubicBezTo>
                      <a:pt x="2233" y="6298"/>
                      <a:pt x="1604" y="6195"/>
                      <a:pt x="1136" y="6008"/>
                    </a:cubicBezTo>
                    <a:cubicBezTo>
                      <a:pt x="766" y="5860"/>
                      <a:pt x="528" y="5663"/>
                      <a:pt x="528" y="5506"/>
                    </a:cubicBezTo>
                    <a:cubicBezTo>
                      <a:pt x="528" y="5295"/>
                      <a:pt x="944" y="4996"/>
                      <a:pt x="1719" y="4831"/>
                    </a:cubicBezTo>
                    <a:cubicBezTo>
                      <a:pt x="2232" y="5420"/>
                      <a:pt x="2739" y="5754"/>
                      <a:pt x="2761" y="5768"/>
                    </a:cubicBezTo>
                    <a:cubicBezTo>
                      <a:pt x="2805" y="5797"/>
                      <a:pt x="2855" y="5812"/>
                      <a:pt x="2905" y="5812"/>
                    </a:cubicBezTo>
                    <a:cubicBezTo>
                      <a:pt x="2956" y="5812"/>
                      <a:pt x="3006" y="5797"/>
                      <a:pt x="3050" y="5768"/>
                    </a:cubicBezTo>
                    <a:cubicBezTo>
                      <a:pt x="3061" y="5761"/>
                      <a:pt x="3327" y="5586"/>
                      <a:pt x="3666" y="5270"/>
                    </a:cubicBezTo>
                    <a:cubicBezTo>
                      <a:pt x="3819" y="5128"/>
                      <a:pt x="3961" y="4982"/>
                      <a:pt x="4092" y="4831"/>
                    </a:cubicBezTo>
                    <a:cubicBezTo>
                      <a:pt x="4866" y="4997"/>
                      <a:pt x="5283" y="5295"/>
                      <a:pt x="5283" y="5506"/>
                    </a:cubicBezTo>
                    <a:cubicBezTo>
                      <a:pt x="5283" y="5663"/>
                      <a:pt x="5044" y="5860"/>
                      <a:pt x="4675" y="6008"/>
                    </a:cubicBezTo>
                    <a:close/>
                  </a:path>
                </a:pathLst>
              </a:custGeom>
              <a:solidFill>
                <a:schemeClr val="bg1"/>
              </a:solidFill>
              <a:ln>
                <a:noFill/>
              </a:ln>
            </p:spPr>
          </p:sp>
        </p:grpSp>
      </p:grpSp>
      <p:grpSp>
        <p:nvGrpSpPr>
          <p:cNvPr id="30" name="组合 29">
            <a:extLst>
              <a:ext uri="{FF2B5EF4-FFF2-40B4-BE49-F238E27FC236}">
                <a16:creationId xmlns:a16="http://schemas.microsoft.com/office/drawing/2014/main" id="{40A79803-00CF-4A0F-B2D1-4EB74686C4D7}"/>
              </a:ext>
            </a:extLst>
          </p:cNvPr>
          <p:cNvGrpSpPr/>
          <p:nvPr/>
        </p:nvGrpSpPr>
        <p:grpSpPr>
          <a:xfrm>
            <a:off x="625598" y="2732343"/>
            <a:ext cx="7494149" cy="1592562"/>
            <a:chOff x="804070" y="2887175"/>
            <a:chExt cx="7494149" cy="1592562"/>
          </a:xfrm>
        </p:grpSpPr>
        <p:grpSp>
          <p:nvGrpSpPr>
            <p:cNvPr id="5" name="组合 4">
              <a:extLst>
                <a:ext uri="{FF2B5EF4-FFF2-40B4-BE49-F238E27FC236}">
                  <a16:creationId xmlns:a16="http://schemas.microsoft.com/office/drawing/2014/main" id="{60730B44-DE60-410E-9823-443AF51F042B}"/>
                </a:ext>
              </a:extLst>
            </p:cNvPr>
            <p:cNvGrpSpPr/>
            <p:nvPr/>
          </p:nvGrpSpPr>
          <p:grpSpPr>
            <a:xfrm>
              <a:off x="1623835" y="2887175"/>
              <a:ext cx="6674384" cy="1592562"/>
              <a:chOff x="1623835" y="1470357"/>
              <a:chExt cx="6674384" cy="1592562"/>
            </a:xfrm>
          </p:grpSpPr>
          <p:sp>
            <p:nvSpPr>
              <p:cNvPr id="6" name="文本框 5">
                <a:extLst>
                  <a:ext uri="{FF2B5EF4-FFF2-40B4-BE49-F238E27FC236}">
                    <a16:creationId xmlns:a16="http://schemas.microsoft.com/office/drawing/2014/main" id="{60FC953B-AC12-4C93-B521-D91BFDD9A211}"/>
                  </a:ext>
                </a:extLst>
              </p:cNvPr>
              <p:cNvSpPr txBox="1"/>
              <p:nvPr/>
            </p:nvSpPr>
            <p:spPr>
              <a:xfrm>
                <a:off x="1913237" y="1920299"/>
                <a:ext cx="5442267" cy="1142620"/>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altLang="zh-CN" sz="1600" dirty="0">
                    <a:solidFill>
                      <a:schemeClr val="tx1">
                        <a:lumMod val="75000"/>
                        <a:lumOff val="25000"/>
                      </a:schemeClr>
                    </a:solidFill>
                    <a:latin typeface="楷体" panose="02010609060101010101" pitchFamily="49" charset="-122"/>
                    <a:ea typeface="楷体" panose="02010609060101010101" pitchFamily="49" charset="-122"/>
                  </a:rPr>
                  <a:t>《</a:t>
                </a:r>
                <a:r>
                  <a:rPr lang="zh-CN" altLang="en-US" sz="1600" dirty="0">
                    <a:solidFill>
                      <a:schemeClr val="tx1">
                        <a:lumMod val="75000"/>
                        <a:lumOff val="25000"/>
                      </a:schemeClr>
                    </a:solidFill>
                    <a:latin typeface="楷体" panose="02010609060101010101" pitchFamily="49" charset="-122"/>
                    <a:ea typeface="楷体" panose="02010609060101010101" pitchFamily="49" charset="-122"/>
                  </a:rPr>
                  <a:t>东方学</a:t>
                </a:r>
                <a:r>
                  <a:rPr lang="en-US" altLang="zh-CN" sz="1600" dirty="0">
                    <a:solidFill>
                      <a:schemeClr val="tx1">
                        <a:lumMod val="75000"/>
                        <a:lumOff val="25000"/>
                      </a:schemeClr>
                    </a:solidFill>
                    <a:latin typeface="楷体" panose="02010609060101010101" pitchFamily="49" charset="-122"/>
                    <a:ea typeface="楷体" panose="02010609060101010101" pitchFamily="49" charset="-122"/>
                  </a:rPr>
                  <a:t>》</a:t>
                </a:r>
              </a:p>
              <a:p>
                <a:pPr algn="l">
                  <a:lnSpc>
                    <a:spcPct val="150000"/>
                  </a:lnSpc>
                </a:pPr>
                <a:r>
                  <a:rPr lang="zh-CN" altLang="en-US" sz="1600" dirty="0">
                    <a:solidFill>
                      <a:schemeClr val="tx1">
                        <a:lumMod val="75000"/>
                        <a:lumOff val="25000"/>
                      </a:schemeClr>
                    </a:solidFill>
                    <a:latin typeface="楷体" panose="02010609060101010101" pitchFamily="49" charset="-122"/>
                    <a:ea typeface="楷体" panose="02010609060101010101" pitchFamily="49" charset="-122"/>
                    <a:sym typeface="+mn-ea"/>
                  </a:rPr>
                  <a:t>西方作家在描绘设计东方的文学文本中存在着民族阶级意识的偏见</a:t>
                </a:r>
              </a:p>
            </p:txBody>
          </p:sp>
          <p:sp>
            <p:nvSpPr>
              <p:cNvPr id="7" name="文本框">
                <a:extLst>
                  <a:ext uri="{FF2B5EF4-FFF2-40B4-BE49-F238E27FC236}">
                    <a16:creationId xmlns:a16="http://schemas.microsoft.com/office/drawing/2014/main" id="{D4E9F4A1-BF61-4D8A-82F3-AE7C6D555A01}"/>
                  </a:ext>
                </a:extLst>
              </p:cNvPr>
              <p:cNvSpPr txBox="1"/>
              <p:nvPr/>
            </p:nvSpPr>
            <p:spPr>
              <a:xfrm>
                <a:off x="1623835" y="1470357"/>
                <a:ext cx="6674384" cy="546945"/>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lnSpc>
                    <a:spcPct val="150000"/>
                  </a:lnSpc>
                  <a:buNone/>
                </a:pPr>
                <a:r>
                  <a:rPr lang="zh-CN" altLang="en-US" sz="2200" dirty="0">
                    <a:solidFill>
                      <a:schemeClr val="tx1">
                        <a:lumMod val="65000"/>
                        <a:lumOff val="35000"/>
                      </a:schemeClr>
                    </a:solidFill>
                    <a:effectLst/>
                    <a:latin typeface="楷体" panose="02010609060101010101" pitchFamily="49" charset="-122"/>
                    <a:ea typeface="楷体" panose="02010609060101010101" pitchFamily="49" charset="-122"/>
                  </a:rPr>
                  <a:t>爱德华</a:t>
                </a:r>
                <a:r>
                  <a:rPr lang="en-US" altLang="zh-CN" sz="2200" dirty="0">
                    <a:solidFill>
                      <a:schemeClr val="tx1">
                        <a:lumMod val="65000"/>
                        <a:lumOff val="35000"/>
                      </a:schemeClr>
                    </a:solidFill>
                    <a:effectLst/>
                    <a:latin typeface="楷体" panose="02010609060101010101" pitchFamily="49" charset="-122"/>
                    <a:ea typeface="楷体" panose="02010609060101010101" pitchFamily="49" charset="-122"/>
                  </a:rPr>
                  <a:t>·</a:t>
                </a:r>
                <a:r>
                  <a:rPr lang="zh-CN" altLang="en-US" sz="2200" dirty="0">
                    <a:solidFill>
                      <a:schemeClr val="tx1">
                        <a:lumMod val="65000"/>
                        <a:lumOff val="35000"/>
                      </a:schemeClr>
                    </a:solidFill>
                    <a:effectLst/>
                    <a:latin typeface="楷体" panose="02010609060101010101" pitchFamily="49" charset="-122"/>
                    <a:ea typeface="楷体" panose="02010609060101010101" pitchFamily="49" charset="-122"/>
                  </a:rPr>
                  <a:t>沃第尔</a:t>
                </a:r>
                <a:r>
                  <a:rPr lang="en-US" altLang="zh-CN" sz="2200" dirty="0">
                    <a:solidFill>
                      <a:schemeClr val="tx1">
                        <a:lumMod val="65000"/>
                        <a:lumOff val="35000"/>
                      </a:schemeClr>
                    </a:solidFill>
                    <a:effectLst/>
                    <a:latin typeface="楷体" panose="02010609060101010101" pitchFamily="49" charset="-122"/>
                    <a:ea typeface="楷体" panose="02010609060101010101" pitchFamily="49" charset="-122"/>
                  </a:rPr>
                  <a:t>·</a:t>
                </a:r>
                <a:r>
                  <a:rPr lang="zh-CN" altLang="en-US" sz="2200" dirty="0">
                    <a:solidFill>
                      <a:schemeClr val="tx1">
                        <a:lumMod val="65000"/>
                        <a:lumOff val="35000"/>
                      </a:schemeClr>
                    </a:solidFill>
                    <a:effectLst/>
                    <a:latin typeface="楷体" panose="02010609060101010101" pitchFamily="49" charset="-122"/>
                    <a:ea typeface="楷体" panose="02010609060101010101" pitchFamily="49" charset="-122"/>
                  </a:rPr>
                  <a:t>萨义德</a:t>
                </a:r>
                <a:r>
                  <a:rPr lang="zh-CN" altLang="en-US" sz="2200" dirty="0">
                    <a:solidFill>
                      <a:schemeClr val="tx1">
                        <a:lumMod val="65000"/>
                        <a:lumOff val="35000"/>
                      </a:schemeClr>
                    </a:solidFill>
                    <a:effectLst/>
                    <a:latin typeface="Times New Roman" panose="02020603050405020304" pitchFamily="18" charset="0"/>
                    <a:cs typeface="Times New Roman" panose="02020603050405020304" pitchFamily="18" charset="0"/>
                  </a:rPr>
                  <a:t>（</a:t>
                </a:r>
                <a:r>
                  <a:rPr lang="en-US" altLang="zh-CN" sz="2200" dirty="0">
                    <a:solidFill>
                      <a:schemeClr val="tx1">
                        <a:lumMod val="65000"/>
                        <a:lumOff val="35000"/>
                      </a:schemeClr>
                    </a:solidFill>
                    <a:effectLst/>
                    <a:latin typeface="Times New Roman" panose="02020603050405020304" pitchFamily="18" charset="0"/>
                    <a:cs typeface="Times New Roman" panose="02020603050405020304" pitchFamily="18" charset="0"/>
                  </a:rPr>
                  <a:t>Edward Wadie Said</a:t>
                </a:r>
                <a:r>
                  <a:rPr lang="zh-CN" altLang="en-US" sz="2200" dirty="0">
                    <a:solidFill>
                      <a:schemeClr val="tx1">
                        <a:lumMod val="65000"/>
                        <a:lumOff val="35000"/>
                      </a:schemeClr>
                    </a:solidFill>
                    <a:effectLst/>
                    <a:latin typeface="Times New Roman" panose="02020603050405020304" pitchFamily="18" charset="0"/>
                    <a:cs typeface="Times New Roman" panose="02020603050405020304" pitchFamily="18" charset="0"/>
                  </a:rPr>
                  <a:t>）</a:t>
                </a:r>
                <a:endParaRPr lang="en-US" altLang="zh-CN" sz="2200" dirty="0">
                  <a:solidFill>
                    <a:schemeClr val="tx1">
                      <a:lumMod val="65000"/>
                      <a:lumOff val="35000"/>
                    </a:schemeClr>
                  </a:solidFill>
                  <a:effectLst/>
                  <a:latin typeface="Times New Roman" panose="02020603050405020304" pitchFamily="18" charset="0"/>
                  <a:cs typeface="Times New Roman" panose="02020603050405020304" pitchFamily="18" charset="0"/>
                </a:endParaRPr>
              </a:p>
            </p:txBody>
          </p:sp>
        </p:grpSp>
        <p:grpSp>
          <p:nvGrpSpPr>
            <p:cNvPr id="27" name="组合 26">
              <a:extLst>
                <a:ext uri="{FF2B5EF4-FFF2-40B4-BE49-F238E27FC236}">
                  <a16:creationId xmlns:a16="http://schemas.microsoft.com/office/drawing/2014/main" id="{433A4D63-E124-49E0-81FA-155099708CF3}"/>
                </a:ext>
              </a:extLst>
            </p:cNvPr>
            <p:cNvGrpSpPr/>
            <p:nvPr/>
          </p:nvGrpSpPr>
          <p:grpSpPr>
            <a:xfrm>
              <a:off x="804070" y="3291532"/>
              <a:ext cx="780201" cy="780201"/>
              <a:chOff x="804070" y="3055532"/>
              <a:chExt cx="780201" cy="780201"/>
            </a:xfrm>
          </p:grpSpPr>
          <p:sp>
            <p:nvSpPr>
              <p:cNvPr id="12" name="椭圆 11">
                <a:extLst>
                  <a:ext uri="{FF2B5EF4-FFF2-40B4-BE49-F238E27FC236}">
                    <a16:creationId xmlns:a16="http://schemas.microsoft.com/office/drawing/2014/main" id="{AC4D93EC-78D5-4499-9AC1-E7E4B4B4DCDE}"/>
                  </a:ext>
                </a:extLst>
              </p:cNvPr>
              <p:cNvSpPr/>
              <p:nvPr/>
            </p:nvSpPr>
            <p:spPr>
              <a:xfrm>
                <a:off x="804070" y="3055532"/>
                <a:ext cx="780201" cy="780201"/>
              </a:xfrm>
              <a:prstGeom prst="ellipse">
                <a:avLst/>
              </a:prstGeom>
              <a:solidFill>
                <a:srgbClr val="618CA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lumMod val="75000"/>
                      <a:lumOff val="25000"/>
                    </a:schemeClr>
                  </a:solidFill>
                  <a:effectLst/>
                  <a:uLnTx/>
                  <a:uFillTx/>
                  <a:latin typeface="+mn-ea"/>
                  <a:cs typeface="+mn-cs"/>
                </a:endParaRPr>
              </a:p>
            </p:txBody>
          </p:sp>
          <p:grpSp>
            <p:nvGrpSpPr>
              <p:cNvPr id="22" name="Group 51">
                <a:extLst>
                  <a:ext uri="{FF2B5EF4-FFF2-40B4-BE49-F238E27FC236}">
                    <a16:creationId xmlns:a16="http://schemas.microsoft.com/office/drawing/2014/main" id="{A6CD55B1-DC7F-4E77-BFEB-0C5127B9C80B}"/>
                  </a:ext>
                </a:extLst>
              </p:cNvPr>
              <p:cNvGrpSpPr/>
              <p:nvPr/>
            </p:nvGrpSpPr>
            <p:grpSpPr>
              <a:xfrm>
                <a:off x="1018689" y="3278821"/>
                <a:ext cx="371918" cy="321661"/>
                <a:chOff x="2084388" y="3051175"/>
                <a:chExt cx="293688" cy="254001"/>
              </a:xfrm>
              <a:solidFill>
                <a:schemeClr val="bg1"/>
              </a:solidFill>
            </p:grpSpPr>
            <p:sp>
              <p:nvSpPr>
                <p:cNvPr id="23" name="Freeform 154">
                  <a:extLst>
                    <a:ext uri="{FF2B5EF4-FFF2-40B4-BE49-F238E27FC236}">
                      <a16:creationId xmlns:a16="http://schemas.microsoft.com/office/drawing/2014/main" id="{784FA575-949A-4E2B-8807-DE044A134E1A}"/>
                    </a:ext>
                  </a:extLst>
                </p:cNvPr>
                <p:cNvSpPr/>
                <p:nvPr/>
              </p:nvSpPr>
              <p:spPr bwMode="auto">
                <a:xfrm>
                  <a:off x="2084388" y="3106738"/>
                  <a:ext cx="36513" cy="198438"/>
                </a:xfrm>
                <a:custGeom>
                  <a:avLst/>
                  <a:gdLst/>
                  <a:ahLst/>
                  <a:cxnLst>
                    <a:cxn ang="0">
                      <a:pos x="0" y="14"/>
                    </a:cxn>
                    <a:cxn ang="0">
                      <a:pos x="0" y="65"/>
                    </a:cxn>
                    <a:cxn ang="0">
                      <a:pos x="14" y="79"/>
                    </a:cxn>
                    <a:cxn ang="0">
                      <a:pos x="14" y="0"/>
                    </a:cxn>
                    <a:cxn ang="0">
                      <a:pos x="0" y="14"/>
                    </a:cxn>
                  </a:cxnLst>
                  <a:rect l="0" t="0" r="r" b="b"/>
                  <a:pathLst>
                    <a:path w="14" h="79">
                      <a:moveTo>
                        <a:pt x="0" y="14"/>
                      </a:moveTo>
                      <a:cubicBezTo>
                        <a:pt x="0" y="65"/>
                        <a:pt x="0" y="65"/>
                        <a:pt x="0" y="65"/>
                      </a:cubicBezTo>
                      <a:cubicBezTo>
                        <a:pt x="0" y="73"/>
                        <a:pt x="6" y="79"/>
                        <a:pt x="14" y="79"/>
                      </a:cubicBezTo>
                      <a:cubicBezTo>
                        <a:pt x="14" y="0"/>
                        <a:pt x="14" y="0"/>
                        <a:pt x="14" y="0"/>
                      </a:cubicBezTo>
                      <a:cubicBezTo>
                        <a:pt x="6" y="0"/>
                        <a:pt x="0" y="6"/>
                        <a:pt x="0" y="14"/>
                      </a:cubicBez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lumMod val="75000"/>
                        <a:lumOff val="25000"/>
                      </a:schemeClr>
                    </a:solidFill>
                    <a:effectLst/>
                    <a:uLnTx/>
                    <a:uFillTx/>
                    <a:latin typeface="+mn-ea"/>
                    <a:cs typeface="+mn-cs"/>
                  </a:endParaRPr>
                </a:p>
              </p:txBody>
            </p:sp>
            <p:sp>
              <p:nvSpPr>
                <p:cNvPr id="24" name="Freeform 155">
                  <a:extLst>
                    <a:ext uri="{FF2B5EF4-FFF2-40B4-BE49-F238E27FC236}">
                      <a16:creationId xmlns:a16="http://schemas.microsoft.com/office/drawing/2014/main" id="{7EABA555-3E23-4920-AD0D-43BF980204B5}"/>
                    </a:ext>
                  </a:extLst>
                </p:cNvPr>
                <p:cNvSpPr>
                  <a:spLocks noEditPoints="1"/>
                </p:cNvSpPr>
                <p:nvPr/>
              </p:nvSpPr>
              <p:spPr bwMode="auto">
                <a:xfrm>
                  <a:off x="2139951" y="3051175"/>
                  <a:ext cx="182563" cy="254000"/>
                </a:xfrm>
                <a:custGeom>
                  <a:avLst/>
                  <a:gdLst/>
                  <a:ahLst/>
                  <a:cxnLst>
                    <a:cxn ang="0">
                      <a:pos x="58" y="7"/>
                    </a:cxn>
                    <a:cxn ang="0">
                      <a:pos x="50" y="0"/>
                    </a:cxn>
                    <a:cxn ang="0">
                      <a:pos x="21" y="0"/>
                    </a:cxn>
                    <a:cxn ang="0">
                      <a:pos x="14" y="7"/>
                    </a:cxn>
                    <a:cxn ang="0">
                      <a:pos x="14" y="22"/>
                    </a:cxn>
                    <a:cxn ang="0">
                      <a:pos x="0" y="22"/>
                    </a:cxn>
                    <a:cxn ang="0">
                      <a:pos x="0" y="101"/>
                    </a:cxn>
                    <a:cxn ang="0">
                      <a:pos x="72" y="101"/>
                    </a:cxn>
                    <a:cxn ang="0">
                      <a:pos x="72" y="22"/>
                    </a:cxn>
                    <a:cxn ang="0">
                      <a:pos x="58" y="22"/>
                    </a:cxn>
                    <a:cxn ang="0">
                      <a:pos x="58" y="7"/>
                    </a:cxn>
                    <a:cxn ang="0">
                      <a:pos x="50" y="22"/>
                    </a:cxn>
                    <a:cxn ang="0">
                      <a:pos x="21" y="22"/>
                    </a:cxn>
                    <a:cxn ang="0">
                      <a:pos x="21" y="7"/>
                    </a:cxn>
                    <a:cxn ang="0">
                      <a:pos x="50" y="7"/>
                    </a:cxn>
                    <a:cxn ang="0">
                      <a:pos x="50" y="22"/>
                    </a:cxn>
                  </a:cxnLst>
                  <a:rect l="0" t="0" r="r" b="b"/>
                  <a:pathLst>
                    <a:path w="72" h="101">
                      <a:moveTo>
                        <a:pt x="58" y="7"/>
                      </a:moveTo>
                      <a:cubicBezTo>
                        <a:pt x="58" y="3"/>
                        <a:pt x="54" y="0"/>
                        <a:pt x="50" y="0"/>
                      </a:cubicBezTo>
                      <a:cubicBezTo>
                        <a:pt x="21" y="0"/>
                        <a:pt x="21" y="0"/>
                        <a:pt x="21" y="0"/>
                      </a:cubicBezTo>
                      <a:cubicBezTo>
                        <a:pt x="17" y="0"/>
                        <a:pt x="14" y="3"/>
                        <a:pt x="14" y="7"/>
                      </a:cubicBezTo>
                      <a:cubicBezTo>
                        <a:pt x="14" y="22"/>
                        <a:pt x="14" y="22"/>
                        <a:pt x="14" y="22"/>
                      </a:cubicBezTo>
                      <a:cubicBezTo>
                        <a:pt x="0" y="22"/>
                        <a:pt x="0" y="22"/>
                        <a:pt x="0" y="22"/>
                      </a:cubicBezTo>
                      <a:cubicBezTo>
                        <a:pt x="0" y="101"/>
                        <a:pt x="0" y="101"/>
                        <a:pt x="0" y="101"/>
                      </a:cubicBezTo>
                      <a:cubicBezTo>
                        <a:pt x="72" y="101"/>
                        <a:pt x="72" y="101"/>
                        <a:pt x="72" y="101"/>
                      </a:cubicBezTo>
                      <a:cubicBezTo>
                        <a:pt x="72" y="22"/>
                        <a:pt x="72" y="22"/>
                        <a:pt x="72" y="22"/>
                      </a:cubicBezTo>
                      <a:cubicBezTo>
                        <a:pt x="58" y="22"/>
                        <a:pt x="58" y="22"/>
                        <a:pt x="58" y="22"/>
                      </a:cubicBezTo>
                      <a:lnTo>
                        <a:pt x="58" y="7"/>
                      </a:lnTo>
                      <a:close/>
                      <a:moveTo>
                        <a:pt x="50" y="22"/>
                      </a:moveTo>
                      <a:cubicBezTo>
                        <a:pt x="21" y="22"/>
                        <a:pt x="21" y="22"/>
                        <a:pt x="21" y="22"/>
                      </a:cubicBezTo>
                      <a:cubicBezTo>
                        <a:pt x="21" y="7"/>
                        <a:pt x="21" y="7"/>
                        <a:pt x="21" y="7"/>
                      </a:cubicBezTo>
                      <a:cubicBezTo>
                        <a:pt x="50" y="7"/>
                        <a:pt x="50" y="7"/>
                        <a:pt x="50" y="7"/>
                      </a:cubicBezTo>
                      <a:lnTo>
                        <a:pt x="50" y="22"/>
                      </a:ln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lumMod val="75000"/>
                        <a:lumOff val="25000"/>
                      </a:schemeClr>
                    </a:solidFill>
                    <a:effectLst/>
                    <a:uLnTx/>
                    <a:uFillTx/>
                    <a:latin typeface="+mn-ea"/>
                    <a:cs typeface="+mn-cs"/>
                  </a:endParaRPr>
                </a:p>
              </p:txBody>
            </p:sp>
            <p:sp>
              <p:nvSpPr>
                <p:cNvPr id="25" name="Freeform 156">
                  <a:extLst>
                    <a:ext uri="{FF2B5EF4-FFF2-40B4-BE49-F238E27FC236}">
                      <a16:creationId xmlns:a16="http://schemas.microsoft.com/office/drawing/2014/main" id="{ED1DD8EC-7344-48B9-B6FB-492D560F8AC3}"/>
                    </a:ext>
                  </a:extLst>
                </p:cNvPr>
                <p:cNvSpPr/>
                <p:nvPr/>
              </p:nvSpPr>
              <p:spPr bwMode="auto">
                <a:xfrm>
                  <a:off x="2339976" y="3106738"/>
                  <a:ext cx="38100" cy="198438"/>
                </a:xfrm>
                <a:custGeom>
                  <a:avLst/>
                  <a:gdLst/>
                  <a:ahLst/>
                  <a:cxnLst>
                    <a:cxn ang="0">
                      <a:pos x="0" y="0"/>
                    </a:cxn>
                    <a:cxn ang="0">
                      <a:pos x="0" y="79"/>
                    </a:cxn>
                    <a:cxn ang="0">
                      <a:pos x="15" y="65"/>
                    </a:cxn>
                    <a:cxn ang="0">
                      <a:pos x="15" y="14"/>
                    </a:cxn>
                    <a:cxn ang="0">
                      <a:pos x="0" y="0"/>
                    </a:cxn>
                  </a:cxnLst>
                  <a:rect l="0" t="0" r="r" b="b"/>
                  <a:pathLst>
                    <a:path w="15" h="79">
                      <a:moveTo>
                        <a:pt x="0" y="0"/>
                      </a:moveTo>
                      <a:cubicBezTo>
                        <a:pt x="0" y="79"/>
                        <a:pt x="0" y="79"/>
                        <a:pt x="0" y="79"/>
                      </a:cubicBezTo>
                      <a:cubicBezTo>
                        <a:pt x="8" y="79"/>
                        <a:pt x="15" y="73"/>
                        <a:pt x="15" y="65"/>
                      </a:cubicBezTo>
                      <a:cubicBezTo>
                        <a:pt x="15" y="14"/>
                        <a:pt x="15" y="14"/>
                        <a:pt x="15" y="14"/>
                      </a:cubicBezTo>
                      <a:cubicBezTo>
                        <a:pt x="15" y="6"/>
                        <a:pt x="8" y="0"/>
                        <a:pt x="0" y="0"/>
                      </a:cubicBez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chemeClr val="tx1">
                        <a:lumMod val="75000"/>
                        <a:lumOff val="25000"/>
                      </a:schemeClr>
                    </a:solidFill>
                    <a:effectLst/>
                    <a:uLnTx/>
                    <a:uFillTx/>
                    <a:latin typeface="+mn-ea"/>
                    <a:cs typeface="+mn-cs"/>
                  </a:endParaRPr>
                </a:p>
              </p:txBody>
            </p:sp>
          </p:grpSp>
        </p:grpSp>
      </p:grpSp>
      <p:sp>
        <p:nvSpPr>
          <p:cNvPr id="32" name="Freeform 9">
            <a:extLst>
              <a:ext uri="{FF2B5EF4-FFF2-40B4-BE49-F238E27FC236}">
                <a16:creationId xmlns:a16="http://schemas.microsoft.com/office/drawing/2014/main" id="{6BF72DA1-CCF7-4520-90B7-F2650761422A}"/>
              </a:ext>
            </a:extLst>
          </p:cNvPr>
          <p:cNvSpPr/>
          <p:nvPr/>
        </p:nvSpPr>
        <p:spPr bwMode="auto">
          <a:xfrm rot="16200000">
            <a:off x="7434976" y="1552953"/>
            <a:ext cx="4385919" cy="3876932"/>
          </a:xfrm>
          <a:custGeom>
            <a:avLst/>
            <a:gdLst>
              <a:gd name="T0" fmla="*/ 958 w 1370"/>
              <a:gd name="T1" fmla="*/ 0 h 1213"/>
              <a:gd name="T2" fmla="*/ 413 w 1370"/>
              <a:gd name="T3" fmla="*/ 0 h 1213"/>
              <a:gd name="T4" fmla="*/ 297 w 1370"/>
              <a:gd name="T5" fmla="*/ 67 h 1213"/>
              <a:gd name="T6" fmla="*/ 24 w 1370"/>
              <a:gd name="T7" fmla="*/ 539 h 1213"/>
              <a:gd name="T8" fmla="*/ 24 w 1370"/>
              <a:gd name="T9" fmla="*/ 674 h 1213"/>
              <a:gd name="T10" fmla="*/ 297 w 1370"/>
              <a:gd name="T11" fmla="*/ 1145 h 1213"/>
              <a:gd name="T12" fmla="*/ 413 w 1370"/>
              <a:gd name="T13" fmla="*/ 1213 h 1213"/>
              <a:gd name="T14" fmla="*/ 958 w 1370"/>
              <a:gd name="T15" fmla="*/ 1213 h 1213"/>
              <a:gd name="T16" fmla="*/ 1074 w 1370"/>
              <a:gd name="T17" fmla="*/ 1145 h 1213"/>
              <a:gd name="T18" fmla="*/ 1346 w 1370"/>
              <a:gd name="T19" fmla="*/ 674 h 1213"/>
              <a:gd name="T20" fmla="*/ 1346 w 1370"/>
              <a:gd name="T21" fmla="*/ 539 h 1213"/>
              <a:gd name="T22" fmla="*/ 1074 w 1370"/>
              <a:gd name="T23" fmla="*/ 67 h 1213"/>
              <a:gd name="T24" fmla="*/ 958 w 1370"/>
              <a:gd name="T25" fmla="*/ 0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0" h="1213">
                <a:moveTo>
                  <a:pt x="958" y="0"/>
                </a:moveTo>
                <a:cubicBezTo>
                  <a:pt x="413" y="0"/>
                  <a:pt x="413" y="0"/>
                  <a:pt x="413" y="0"/>
                </a:cubicBezTo>
                <a:cubicBezTo>
                  <a:pt x="365" y="0"/>
                  <a:pt x="321" y="26"/>
                  <a:pt x="297" y="67"/>
                </a:cubicBezTo>
                <a:cubicBezTo>
                  <a:pt x="24" y="539"/>
                  <a:pt x="24" y="539"/>
                  <a:pt x="24" y="539"/>
                </a:cubicBezTo>
                <a:cubicBezTo>
                  <a:pt x="0" y="581"/>
                  <a:pt x="0" y="632"/>
                  <a:pt x="24" y="674"/>
                </a:cubicBezTo>
                <a:cubicBezTo>
                  <a:pt x="297" y="1145"/>
                  <a:pt x="297" y="1145"/>
                  <a:pt x="297" y="1145"/>
                </a:cubicBezTo>
                <a:cubicBezTo>
                  <a:pt x="321" y="1187"/>
                  <a:pt x="365" y="1213"/>
                  <a:pt x="413" y="1213"/>
                </a:cubicBezTo>
                <a:cubicBezTo>
                  <a:pt x="958" y="1213"/>
                  <a:pt x="958" y="1213"/>
                  <a:pt x="958" y="1213"/>
                </a:cubicBezTo>
                <a:cubicBezTo>
                  <a:pt x="1006" y="1213"/>
                  <a:pt x="1050" y="1187"/>
                  <a:pt x="1074" y="1145"/>
                </a:cubicBezTo>
                <a:cubicBezTo>
                  <a:pt x="1346" y="674"/>
                  <a:pt x="1346" y="674"/>
                  <a:pt x="1346" y="674"/>
                </a:cubicBezTo>
                <a:cubicBezTo>
                  <a:pt x="1370" y="632"/>
                  <a:pt x="1370" y="581"/>
                  <a:pt x="1346" y="539"/>
                </a:cubicBezTo>
                <a:cubicBezTo>
                  <a:pt x="1074" y="67"/>
                  <a:pt x="1074" y="67"/>
                  <a:pt x="1074" y="67"/>
                </a:cubicBezTo>
                <a:cubicBezTo>
                  <a:pt x="1050" y="26"/>
                  <a:pt x="1006" y="0"/>
                  <a:pt x="958" y="0"/>
                </a:cubicBezTo>
                <a:close/>
              </a:path>
            </a:pathLst>
          </a:custGeom>
          <a:solidFill>
            <a:srgbClr val="618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solidFill>
                <a:schemeClr val="tx1">
                  <a:lumMod val="75000"/>
                  <a:lumOff val="25000"/>
                </a:schemeClr>
              </a:solidFill>
              <a:latin typeface="+mn-ea"/>
            </a:endParaRPr>
          </a:p>
        </p:txBody>
      </p:sp>
      <p:sp>
        <p:nvSpPr>
          <p:cNvPr id="37" name="Freeform 9">
            <a:extLst>
              <a:ext uri="{FF2B5EF4-FFF2-40B4-BE49-F238E27FC236}">
                <a16:creationId xmlns:a16="http://schemas.microsoft.com/office/drawing/2014/main" id="{36247081-34D3-43FF-8152-2E72BC6B1A3F}"/>
              </a:ext>
            </a:extLst>
          </p:cNvPr>
          <p:cNvSpPr/>
          <p:nvPr/>
        </p:nvSpPr>
        <p:spPr bwMode="auto">
          <a:xfrm>
            <a:off x="7637039" y="1760967"/>
            <a:ext cx="3981792" cy="3519704"/>
          </a:xfrm>
          <a:custGeom>
            <a:avLst/>
            <a:gdLst>
              <a:gd name="T0" fmla="*/ 958 w 1370"/>
              <a:gd name="T1" fmla="*/ 0 h 1213"/>
              <a:gd name="T2" fmla="*/ 413 w 1370"/>
              <a:gd name="T3" fmla="*/ 0 h 1213"/>
              <a:gd name="T4" fmla="*/ 297 w 1370"/>
              <a:gd name="T5" fmla="*/ 67 h 1213"/>
              <a:gd name="T6" fmla="*/ 24 w 1370"/>
              <a:gd name="T7" fmla="*/ 539 h 1213"/>
              <a:gd name="T8" fmla="*/ 24 w 1370"/>
              <a:gd name="T9" fmla="*/ 674 h 1213"/>
              <a:gd name="T10" fmla="*/ 297 w 1370"/>
              <a:gd name="T11" fmla="*/ 1145 h 1213"/>
              <a:gd name="T12" fmla="*/ 413 w 1370"/>
              <a:gd name="T13" fmla="*/ 1213 h 1213"/>
              <a:gd name="T14" fmla="*/ 958 w 1370"/>
              <a:gd name="T15" fmla="*/ 1213 h 1213"/>
              <a:gd name="T16" fmla="*/ 1074 w 1370"/>
              <a:gd name="T17" fmla="*/ 1145 h 1213"/>
              <a:gd name="T18" fmla="*/ 1346 w 1370"/>
              <a:gd name="T19" fmla="*/ 674 h 1213"/>
              <a:gd name="T20" fmla="*/ 1346 w 1370"/>
              <a:gd name="T21" fmla="*/ 539 h 1213"/>
              <a:gd name="T22" fmla="*/ 1074 w 1370"/>
              <a:gd name="T23" fmla="*/ 67 h 1213"/>
              <a:gd name="T24" fmla="*/ 958 w 1370"/>
              <a:gd name="T25" fmla="*/ 0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0" h="1213">
                <a:moveTo>
                  <a:pt x="958" y="0"/>
                </a:moveTo>
                <a:cubicBezTo>
                  <a:pt x="413" y="0"/>
                  <a:pt x="413" y="0"/>
                  <a:pt x="413" y="0"/>
                </a:cubicBezTo>
                <a:cubicBezTo>
                  <a:pt x="365" y="0"/>
                  <a:pt x="321" y="26"/>
                  <a:pt x="297" y="67"/>
                </a:cubicBezTo>
                <a:cubicBezTo>
                  <a:pt x="24" y="539"/>
                  <a:pt x="24" y="539"/>
                  <a:pt x="24" y="539"/>
                </a:cubicBezTo>
                <a:cubicBezTo>
                  <a:pt x="0" y="581"/>
                  <a:pt x="0" y="632"/>
                  <a:pt x="24" y="674"/>
                </a:cubicBezTo>
                <a:cubicBezTo>
                  <a:pt x="297" y="1145"/>
                  <a:pt x="297" y="1145"/>
                  <a:pt x="297" y="1145"/>
                </a:cubicBezTo>
                <a:cubicBezTo>
                  <a:pt x="321" y="1187"/>
                  <a:pt x="365" y="1213"/>
                  <a:pt x="413" y="1213"/>
                </a:cubicBezTo>
                <a:cubicBezTo>
                  <a:pt x="958" y="1213"/>
                  <a:pt x="958" y="1213"/>
                  <a:pt x="958" y="1213"/>
                </a:cubicBezTo>
                <a:cubicBezTo>
                  <a:pt x="1006" y="1213"/>
                  <a:pt x="1050" y="1187"/>
                  <a:pt x="1074" y="1145"/>
                </a:cubicBezTo>
                <a:cubicBezTo>
                  <a:pt x="1346" y="674"/>
                  <a:pt x="1346" y="674"/>
                  <a:pt x="1346" y="674"/>
                </a:cubicBezTo>
                <a:cubicBezTo>
                  <a:pt x="1370" y="632"/>
                  <a:pt x="1370" y="581"/>
                  <a:pt x="1346" y="539"/>
                </a:cubicBezTo>
                <a:cubicBezTo>
                  <a:pt x="1074" y="67"/>
                  <a:pt x="1074" y="67"/>
                  <a:pt x="1074" y="67"/>
                </a:cubicBezTo>
                <a:cubicBezTo>
                  <a:pt x="1050" y="26"/>
                  <a:pt x="1006" y="0"/>
                  <a:pt x="958" y="0"/>
                </a:cubicBezTo>
                <a:close/>
              </a:path>
            </a:pathLst>
          </a:custGeom>
          <a:blipFill>
            <a:blip r:embed="rId2">
              <a:extLst>
                <a:ext uri="{28A0092B-C50C-407E-A947-70E740481C1C}">
                  <a14:useLocalDpi xmlns:a14="http://schemas.microsoft.com/office/drawing/2010/main" val="0"/>
                </a:ext>
              </a:extLst>
            </a:blip>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solidFill>
                <a:schemeClr val="tx1">
                  <a:lumMod val="75000"/>
                  <a:lumOff val="25000"/>
                </a:schemeClr>
              </a:solidFill>
              <a:latin typeface="+mn-ea"/>
            </a:endParaRPr>
          </a:p>
        </p:txBody>
      </p:sp>
      <p:sp>
        <p:nvSpPr>
          <p:cNvPr id="34" name="Freeform 9">
            <a:extLst>
              <a:ext uri="{FF2B5EF4-FFF2-40B4-BE49-F238E27FC236}">
                <a16:creationId xmlns:a16="http://schemas.microsoft.com/office/drawing/2014/main" id="{0FBEDCE8-41C9-4993-B11A-A48CD6535DFF}"/>
              </a:ext>
            </a:extLst>
          </p:cNvPr>
          <p:cNvSpPr/>
          <p:nvPr/>
        </p:nvSpPr>
        <p:spPr bwMode="auto">
          <a:xfrm rot="16200000">
            <a:off x="7162261" y="1671255"/>
            <a:ext cx="1560469" cy="1379377"/>
          </a:xfrm>
          <a:custGeom>
            <a:avLst/>
            <a:gdLst>
              <a:gd name="T0" fmla="*/ 958 w 1370"/>
              <a:gd name="T1" fmla="*/ 0 h 1213"/>
              <a:gd name="T2" fmla="*/ 413 w 1370"/>
              <a:gd name="T3" fmla="*/ 0 h 1213"/>
              <a:gd name="T4" fmla="*/ 297 w 1370"/>
              <a:gd name="T5" fmla="*/ 67 h 1213"/>
              <a:gd name="T6" fmla="*/ 24 w 1370"/>
              <a:gd name="T7" fmla="*/ 539 h 1213"/>
              <a:gd name="T8" fmla="*/ 24 w 1370"/>
              <a:gd name="T9" fmla="*/ 674 h 1213"/>
              <a:gd name="T10" fmla="*/ 297 w 1370"/>
              <a:gd name="T11" fmla="*/ 1145 h 1213"/>
              <a:gd name="T12" fmla="*/ 413 w 1370"/>
              <a:gd name="T13" fmla="*/ 1213 h 1213"/>
              <a:gd name="T14" fmla="*/ 958 w 1370"/>
              <a:gd name="T15" fmla="*/ 1213 h 1213"/>
              <a:gd name="T16" fmla="*/ 1074 w 1370"/>
              <a:gd name="T17" fmla="*/ 1145 h 1213"/>
              <a:gd name="T18" fmla="*/ 1346 w 1370"/>
              <a:gd name="T19" fmla="*/ 674 h 1213"/>
              <a:gd name="T20" fmla="*/ 1346 w 1370"/>
              <a:gd name="T21" fmla="*/ 539 h 1213"/>
              <a:gd name="T22" fmla="*/ 1074 w 1370"/>
              <a:gd name="T23" fmla="*/ 67 h 1213"/>
              <a:gd name="T24" fmla="*/ 958 w 1370"/>
              <a:gd name="T25" fmla="*/ 0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0" h="1213">
                <a:moveTo>
                  <a:pt x="958" y="0"/>
                </a:moveTo>
                <a:cubicBezTo>
                  <a:pt x="413" y="0"/>
                  <a:pt x="413" y="0"/>
                  <a:pt x="413" y="0"/>
                </a:cubicBezTo>
                <a:cubicBezTo>
                  <a:pt x="365" y="0"/>
                  <a:pt x="321" y="26"/>
                  <a:pt x="297" y="67"/>
                </a:cubicBezTo>
                <a:cubicBezTo>
                  <a:pt x="24" y="539"/>
                  <a:pt x="24" y="539"/>
                  <a:pt x="24" y="539"/>
                </a:cubicBezTo>
                <a:cubicBezTo>
                  <a:pt x="0" y="581"/>
                  <a:pt x="0" y="632"/>
                  <a:pt x="24" y="674"/>
                </a:cubicBezTo>
                <a:cubicBezTo>
                  <a:pt x="297" y="1145"/>
                  <a:pt x="297" y="1145"/>
                  <a:pt x="297" y="1145"/>
                </a:cubicBezTo>
                <a:cubicBezTo>
                  <a:pt x="321" y="1187"/>
                  <a:pt x="365" y="1213"/>
                  <a:pt x="413" y="1213"/>
                </a:cubicBezTo>
                <a:cubicBezTo>
                  <a:pt x="958" y="1213"/>
                  <a:pt x="958" y="1213"/>
                  <a:pt x="958" y="1213"/>
                </a:cubicBezTo>
                <a:cubicBezTo>
                  <a:pt x="1006" y="1213"/>
                  <a:pt x="1050" y="1187"/>
                  <a:pt x="1074" y="1145"/>
                </a:cubicBezTo>
                <a:cubicBezTo>
                  <a:pt x="1346" y="674"/>
                  <a:pt x="1346" y="674"/>
                  <a:pt x="1346" y="674"/>
                </a:cubicBezTo>
                <a:cubicBezTo>
                  <a:pt x="1370" y="632"/>
                  <a:pt x="1370" y="581"/>
                  <a:pt x="1346" y="539"/>
                </a:cubicBezTo>
                <a:cubicBezTo>
                  <a:pt x="1074" y="67"/>
                  <a:pt x="1074" y="67"/>
                  <a:pt x="1074" y="67"/>
                </a:cubicBezTo>
                <a:cubicBezTo>
                  <a:pt x="1050" y="26"/>
                  <a:pt x="1006" y="0"/>
                  <a:pt x="958" y="0"/>
                </a:cubicBezTo>
                <a:close/>
              </a:path>
            </a:pathLst>
          </a:custGeom>
          <a:solidFill>
            <a:srgbClr val="F6C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solidFill>
                <a:schemeClr val="tx1">
                  <a:lumMod val="75000"/>
                  <a:lumOff val="25000"/>
                </a:schemeClr>
              </a:solidFill>
              <a:latin typeface="+mn-ea"/>
            </a:endParaRPr>
          </a:p>
        </p:txBody>
      </p:sp>
      <p:sp>
        <p:nvSpPr>
          <p:cNvPr id="35" name="Freeform 9">
            <a:extLst>
              <a:ext uri="{FF2B5EF4-FFF2-40B4-BE49-F238E27FC236}">
                <a16:creationId xmlns:a16="http://schemas.microsoft.com/office/drawing/2014/main" id="{2057324B-898B-4929-A63F-C0170668F167}"/>
              </a:ext>
            </a:extLst>
          </p:cNvPr>
          <p:cNvSpPr/>
          <p:nvPr/>
        </p:nvSpPr>
        <p:spPr bwMode="auto">
          <a:xfrm rot="16200000">
            <a:off x="10916142" y="5203593"/>
            <a:ext cx="647521" cy="572376"/>
          </a:xfrm>
          <a:custGeom>
            <a:avLst/>
            <a:gdLst>
              <a:gd name="T0" fmla="*/ 958 w 1370"/>
              <a:gd name="T1" fmla="*/ 0 h 1213"/>
              <a:gd name="T2" fmla="*/ 413 w 1370"/>
              <a:gd name="T3" fmla="*/ 0 h 1213"/>
              <a:gd name="T4" fmla="*/ 297 w 1370"/>
              <a:gd name="T5" fmla="*/ 67 h 1213"/>
              <a:gd name="T6" fmla="*/ 24 w 1370"/>
              <a:gd name="T7" fmla="*/ 539 h 1213"/>
              <a:gd name="T8" fmla="*/ 24 w 1370"/>
              <a:gd name="T9" fmla="*/ 674 h 1213"/>
              <a:gd name="T10" fmla="*/ 297 w 1370"/>
              <a:gd name="T11" fmla="*/ 1145 h 1213"/>
              <a:gd name="T12" fmla="*/ 413 w 1370"/>
              <a:gd name="T13" fmla="*/ 1213 h 1213"/>
              <a:gd name="T14" fmla="*/ 958 w 1370"/>
              <a:gd name="T15" fmla="*/ 1213 h 1213"/>
              <a:gd name="T16" fmla="*/ 1074 w 1370"/>
              <a:gd name="T17" fmla="*/ 1145 h 1213"/>
              <a:gd name="T18" fmla="*/ 1346 w 1370"/>
              <a:gd name="T19" fmla="*/ 674 h 1213"/>
              <a:gd name="T20" fmla="*/ 1346 w 1370"/>
              <a:gd name="T21" fmla="*/ 539 h 1213"/>
              <a:gd name="T22" fmla="*/ 1074 w 1370"/>
              <a:gd name="T23" fmla="*/ 67 h 1213"/>
              <a:gd name="T24" fmla="*/ 958 w 1370"/>
              <a:gd name="T25" fmla="*/ 0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0" h="1213">
                <a:moveTo>
                  <a:pt x="958" y="0"/>
                </a:moveTo>
                <a:cubicBezTo>
                  <a:pt x="413" y="0"/>
                  <a:pt x="413" y="0"/>
                  <a:pt x="413" y="0"/>
                </a:cubicBezTo>
                <a:cubicBezTo>
                  <a:pt x="365" y="0"/>
                  <a:pt x="321" y="26"/>
                  <a:pt x="297" y="67"/>
                </a:cubicBezTo>
                <a:cubicBezTo>
                  <a:pt x="24" y="539"/>
                  <a:pt x="24" y="539"/>
                  <a:pt x="24" y="539"/>
                </a:cubicBezTo>
                <a:cubicBezTo>
                  <a:pt x="0" y="581"/>
                  <a:pt x="0" y="632"/>
                  <a:pt x="24" y="674"/>
                </a:cubicBezTo>
                <a:cubicBezTo>
                  <a:pt x="297" y="1145"/>
                  <a:pt x="297" y="1145"/>
                  <a:pt x="297" y="1145"/>
                </a:cubicBezTo>
                <a:cubicBezTo>
                  <a:pt x="321" y="1187"/>
                  <a:pt x="365" y="1213"/>
                  <a:pt x="413" y="1213"/>
                </a:cubicBezTo>
                <a:cubicBezTo>
                  <a:pt x="958" y="1213"/>
                  <a:pt x="958" y="1213"/>
                  <a:pt x="958" y="1213"/>
                </a:cubicBezTo>
                <a:cubicBezTo>
                  <a:pt x="1006" y="1213"/>
                  <a:pt x="1050" y="1187"/>
                  <a:pt x="1074" y="1145"/>
                </a:cubicBezTo>
                <a:cubicBezTo>
                  <a:pt x="1346" y="674"/>
                  <a:pt x="1346" y="674"/>
                  <a:pt x="1346" y="674"/>
                </a:cubicBezTo>
                <a:cubicBezTo>
                  <a:pt x="1370" y="632"/>
                  <a:pt x="1370" y="581"/>
                  <a:pt x="1346" y="539"/>
                </a:cubicBezTo>
                <a:cubicBezTo>
                  <a:pt x="1074" y="67"/>
                  <a:pt x="1074" y="67"/>
                  <a:pt x="1074" y="67"/>
                </a:cubicBezTo>
                <a:cubicBezTo>
                  <a:pt x="1050" y="26"/>
                  <a:pt x="1006" y="0"/>
                  <a:pt x="958" y="0"/>
                </a:cubicBezTo>
                <a:close/>
              </a:path>
            </a:pathLst>
          </a:custGeom>
          <a:solidFill>
            <a:srgbClr val="F6C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solidFill>
                <a:schemeClr val="tx1">
                  <a:lumMod val="75000"/>
                  <a:lumOff val="25000"/>
                </a:schemeClr>
              </a:solidFill>
              <a:latin typeface="+mn-ea"/>
            </a:endParaRPr>
          </a:p>
        </p:txBody>
      </p:sp>
      <p:sp>
        <p:nvSpPr>
          <p:cNvPr id="33" name="文本框 32">
            <a:extLst>
              <a:ext uri="{FF2B5EF4-FFF2-40B4-BE49-F238E27FC236}">
                <a16:creationId xmlns:a16="http://schemas.microsoft.com/office/drawing/2014/main" id="{359EFB12-D271-4940-677C-3D45FF7233B4}"/>
              </a:ext>
            </a:extLst>
          </p:cNvPr>
          <p:cNvSpPr txBox="1"/>
          <p:nvPr/>
        </p:nvSpPr>
        <p:spPr>
          <a:xfrm>
            <a:off x="460858" y="677405"/>
            <a:ext cx="2399385" cy="646331"/>
          </a:xfrm>
          <a:prstGeom prst="rect">
            <a:avLst/>
          </a:prstGeom>
          <a:noFill/>
        </p:spPr>
        <p:txBody>
          <a:bodyPr wrap="square" rtlCol="0">
            <a:spAutoFit/>
          </a:bodyPr>
          <a:lstStyle/>
          <a:p>
            <a:r>
              <a:rPr lang="zh-CN" altLang="en-US" sz="3600" dirty="0">
                <a:latin typeface="楷体" panose="02010609060101010101" pitchFamily="49" charset="-122"/>
                <a:ea typeface="楷体" panose="02010609060101010101" pitchFamily="49" charset="-122"/>
              </a:rPr>
              <a:t>代表人物</a:t>
            </a:r>
          </a:p>
        </p:txBody>
      </p:sp>
    </p:spTree>
    <p:extLst>
      <p:ext uri="{BB962C8B-B14F-4D97-AF65-F5344CB8AC3E}">
        <p14:creationId xmlns:p14="http://schemas.microsoft.com/office/powerpoint/2010/main" val="2791581105"/>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par>
                                <p:cTn id="8" presetID="16" presetClass="entr" presetSubtype="21"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par>
                                <p:cTn id="11" presetID="16" presetClass="entr" presetSubtype="21"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inVertical)">
                                      <p:cBhvr>
                                        <p:cTn id="13" dur="500"/>
                                        <p:tgtEl>
                                          <p:spTgt spid="3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arn(inVertical)">
                                      <p:cBhvr>
                                        <p:cTn id="16" dur="500"/>
                                        <p:tgtEl>
                                          <p:spTgt spid="3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arn(inVertical)">
                                      <p:cBhvr>
                                        <p:cTn id="19" dur="500"/>
                                        <p:tgtEl>
                                          <p:spTgt spid="3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barn(inVertical)">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7" grpId="0" animBg="1"/>
      <p:bldP spid="34" grpId="0" animBg="1"/>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80B2997F-6334-4DE6-BCCB-E1056B054C65}"/>
              </a:ext>
            </a:extLst>
          </p:cNvPr>
          <p:cNvSpPr/>
          <p:nvPr/>
        </p:nvSpPr>
        <p:spPr>
          <a:xfrm>
            <a:off x="7295352" y="0"/>
            <a:ext cx="4896648" cy="6858000"/>
          </a:xfrm>
          <a:prstGeom prst="rect">
            <a:avLst/>
          </a:prstGeom>
          <a:solidFill>
            <a:srgbClr val="618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zh-CN" altLang="en-US" sz="2400" dirty="0">
                <a:latin typeface="楷体" panose="02010609060101010101" pitchFamily="49" charset="-122"/>
                <a:ea typeface="楷体" panose="02010609060101010101" pitchFamily="49" charset="-122"/>
              </a:rPr>
              <a:t>食人主义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(cannibalism)</a:t>
            </a:r>
          </a:p>
          <a:p>
            <a:pPr algn="just"/>
            <a:r>
              <a:rPr lang="zh-CN" altLang="en-US" sz="2400" dirty="0">
                <a:latin typeface="楷体" panose="02010609060101010101" pitchFamily="49" charset="-122"/>
                <a:ea typeface="楷体" panose="02010609060101010101" pitchFamily="49" charset="-122"/>
              </a:rPr>
              <a:t>巴西的坎坡斯兄弟</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(Haraldo de Campos)</a:t>
            </a:r>
            <a:r>
              <a:rPr lang="zh-CN" altLang="en-US" sz="2400" dirty="0">
                <a:latin typeface="楷体" panose="02010609060101010101" pitchFamily="49" charset="-122"/>
                <a:ea typeface="楷体" panose="02010609060101010101" pitchFamily="49" charset="-122"/>
              </a:rPr>
              <a:t>关于食人翻译的研究是最具影响的后殖民主义翻译理论之一。由于文化上依附于旧宗主国以及欧洲其他文化，</a:t>
            </a:r>
            <a:r>
              <a:rPr lang="zh-CN" altLang="en-US" sz="2400" u="sng" dirty="0">
                <a:latin typeface="楷体" panose="02010609060101010101" pitchFamily="49" charset="-122"/>
                <a:ea typeface="楷体" panose="02010609060101010101" pitchFamily="49" charset="-122"/>
              </a:rPr>
              <a:t>巴西译界用“食人”这一隐喻主张吞噬欧洲文化，译摆脱欧洲意识，在文化上确立自我</a:t>
            </a:r>
            <a:r>
              <a:rPr lang="en-US" altLang="zh-CN" sz="2400" u="sng"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殖民者连同他们的语言被吞噬了，而其生命力却使吞噬者增强了自身的精力和体魄。</a:t>
            </a:r>
          </a:p>
        </p:txBody>
      </p:sp>
      <p:sp>
        <p:nvSpPr>
          <p:cNvPr id="15" name="1">
            <a:extLst>
              <a:ext uri="{FF2B5EF4-FFF2-40B4-BE49-F238E27FC236}">
                <a16:creationId xmlns:a16="http://schemas.microsoft.com/office/drawing/2014/main" id="{3C56803E-62CE-4614-8C71-12300EFAE92B}"/>
              </a:ext>
            </a:extLst>
          </p:cNvPr>
          <p:cNvSpPr>
            <a:spLocks noChangeAspect="1"/>
          </p:cNvSpPr>
          <p:nvPr/>
        </p:nvSpPr>
        <p:spPr bwMode="auto">
          <a:xfrm>
            <a:off x="7401349" y="358505"/>
            <a:ext cx="721429" cy="618080"/>
          </a:xfrm>
          <a:custGeom>
            <a:avLst/>
            <a:gdLst>
              <a:gd name="connsiteX0" fmla="*/ 479725 w 558900"/>
              <a:gd name="connsiteY0" fmla="*/ 0 h 478835"/>
              <a:gd name="connsiteX1" fmla="*/ 479725 w 558900"/>
              <a:gd name="connsiteY1" fmla="*/ 133816 h 478835"/>
              <a:gd name="connsiteX2" fmla="*/ 419940 w 558900"/>
              <a:gd name="connsiteY2" fmla="*/ 217653 h 478835"/>
              <a:gd name="connsiteX3" fmla="*/ 419940 w 558900"/>
              <a:gd name="connsiteY3" fmla="*/ 259571 h 478835"/>
              <a:gd name="connsiteX4" fmla="*/ 558900 w 558900"/>
              <a:gd name="connsiteY4" fmla="*/ 259571 h 478835"/>
              <a:gd name="connsiteX5" fmla="*/ 558900 w 558900"/>
              <a:gd name="connsiteY5" fmla="*/ 478835 h 478835"/>
              <a:gd name="connsiteX6" fmla="*/ 298754 w 558900"/>
              <a:gd name="connsiteY6" fmla="*/ 478835 h 478835"/>
              <a:gd name="connsiteX7" fmla="*/ 298754 w 558900"/>
              <a:gd name="connsiteY7" fmla="*/ 259571 h 478835"/>
              <a:gd name="connsiteX8" fmla="*/ 479725 w 558900"/>
              <a:gd name="connsiteY8" fmla="*/ 0 h 478835"/>
              <a:gd name="connsiteX9" fmla="*/ 179355 w 558900"/>
              <a:gd name="connsiteY9" fmla="*/ 0 h 478835"/>
              <a:gd name="connsiteX10" fmla="*/ 179355 w 558900"/>
              <a:gd name="connsiteY10" fmla="*/ 133816 h 478835"/>
              <a:gd name="connsiteX11" fmla="*/ 119570 w 558900"/>
              <a:gd name="connsiteY11" fmla="*/ 217653 h 478835"/>
              <a:gd name="connsiteX12" fmla="*/ 119570 w 558900"/>
              <a:gd name="connsiteY12" fmla="*/ 259571 h 478835"/>
              <a:gd name="connsiteX13" fmla="*/ 260146 w 558900"/>
              <a:gd name="connsiteY13" fmla="*/ 259571 h 478835"/>
              <a:gd name="connsiteX14" fmla="*/ 260146 w 558900"/>
              <a:gd name="connsiteY14" fmla="*/ 478835 h 478835"/>
              <a:gd name="connsiteX15" fmla="*/ 0 w 558900"/>
              <a:gd name="connsiteY15" fmla="*/ 478835 h 478835"/>
              <a:gd name="connsiteX16" fmla="*/ 0 w 558900"/>
              <a:gd name="connsiteY16" fmla="*/ 259571 h 478835"/>
              <a:gd name="connsiteX17" fmla="*/ 179355 w 558900"/>
              <a:gd name="connsiteY17" fmla="*/ 0 h 478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900" h="478835">
                <a:moveTo>
                  <a:pt x="479725" y="0"/>
                </a:moveTo>
                <a:lnTo>
                  <a:pt x="479725" y="133816"/>
                </a:lnTo>
                <a:cubicBezTo>
                  <a:pt x="419940" y="133816"/>
                  <a:pt x="419940" y="145102"/>
                  <a:pt x="419940" y="217653"/>
                </a:cubicBezTo>
                <a:lnTo>
                  <a:pt x="419940" y="259571"/>
                </a:lnTo>
                <a:lnTo>
                  <a:pt x="558900" y="259571"/>
                </a:lnTo>
                <a:lnTo>
                  <a:pt x="558900" y="478835"/>
                </a:lnTo>
                <a:lnTo>
                  <a:pt x="298754" y="478835"/>
                </a:lnTo>
                <a:lnTo>
                  <a:pt x="298754" y="259571"/>
                </a:lnTo>
                <a:cubicBezTo>
                  <a:pt x="298754" y="93510"/>
                  <a:pt x="339149" y="0"/>
                  <a:pt x="479725" y="0"/>
                </a:cubicBezTo>
                <a:close/>
                <a:moveTo>
                  <a:pt x="179355" y="0"/>
                </a:moveTo>
                <a:lnTo>
                  <a:pt x="179355" y="133816"/>
                </a:lnTo>
                <a:cubicBezTo>
                  <a:pt x="119570" y="133816"/>
                  <a:pt x="119570" y="145102"/>
                  <a:pt x="119570" y="217653"/>
                </a:cubicBezTo>
                <a:lnTo>
                  <a:pt x="119570" y="259571"/>
                </a:lnTo>
                <a:lnTo>
                  <a:pt x="260146" y="259571"/>
                </a:lnTo>
                <a:lnTo>
                  <a:pt x="260146" y="478835"/>
                </a:lnTo>
                <a:lnTo>
                  <a:pt x="0" y="478835"/>
                </a:lnTo>
                <a:lnTo>
                  <a:pt x="0" y="259571"/>
                </a:lnTo>
                <a:cubicBezTo>
                  <a:pt x="0" y="93510"/>
                  <a:pt x="40395" y="0"/>
                  <a:pt x="179355" y="0"/>
                </a:cubicBezTo>
                <a:close/>
              </a:path>
            </a:pathLst>
          </a:custGeom>
          <a:solidFill>
            <a:schemeClr val="bg1">
              <a:alpha val="25000"/>
            </a:schemeClr>
          </a:solidFill>
          <a:ln>
            <a:noFill/>
          </a:ln>
        </p:spPr>
      </p:sp>
      <p:sp>
        <p:nvSpPr>
          <p:cNvPr id="7" name="文本框 6">
            <a:extLst>
              <a:ext uri="{FF2B5EF4-FFF2-40B4-BE49-F238E27FC236}">
                <a16:creationId xmlns:a16="http://schemas.microsoft.com/office/drawing/2014/main" id="{BF529CF5-C4A0-6548-BAD8-E2CB2FB4B02F}"/>
              </a:ext>
            </a:extLst>
          </p:cNvPr>
          <p:cNvSpPr txBox="1"/>
          <p:nvPr/>
        </p:nvSpPr>
        <p:spPr>
          <a:xfrm>
            <a:off x="497560" y="344379"/>
            <a:ext cx="2728570" cy="646331"/>
          </a:xfrm>
          <a:prstGeom prst="rect">
            <a:avLst/>
          </a:prstGeom>
          <a:noFill/>
        </p:spPr>
        <p:txBody>
          <a:bodyPr wrap="square" rtlCol="0">
            <a:spAutoFit/>
          </a:bodyPr>
          <a:lstStyle/>
          <a:p>
            <a:r>
              <a:rPr lang="zh-CN" altLang="en-US" sz="3600" dirty="0">
                <a:latin typeface="楷体" panose="02010609060101010101" pitchFamily="49" charset="-122"/>
                <a:ea typeface="楷体" panose="02010609060101010101" pitchFamily="49" charset="-122"/>
              </a:rPr>
              <a:t>经典理论</a:t>
            </a:r>
          </a:p>
        </p:txBody>
      </p:sp>
      <p:sp>
        <p:nvSpPr>
          <p:cNvPr id="8" name="文本框 7">
            <a:extLst>
              <a:ext uri="{FF2B5EF4-FFF2-40B4-BE49-F238E27FC236}">
                <a16:creationId xmlns:a16="http://schemas.microsoft.com/office/drawing/2014/main" id="{04450EDD-DDFF-3F78-2F94-1617FC0072EF}"/>
              </a:ext>
            </a:extLst>
          </p:cNvPr>
          <p:cNvSpPr txBox="1"/>
          <p:nvPr/>
        </p:nvSpPr>
        <p:spPr>
          <a:xfrm>
            <a:off x="343813" y="1189086"/>
            <a:ext cx="6539789" cy="5324535"/>
          </a:xfrm>
          <a:prstGeom prst="rect">
            <a:avLst/>
          </a:prstGeom>
          <a:noFill/>
        </p:spPr>
        <p:txBody>
          <a:bodyPr wrap="square" rtlCol="0">
            <a:spAutoFit/>
          </a:bodyPr>
          <a:lstStyle/>
          <a:p>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神州集</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中李白</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古风</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其十九</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部分翻译：</a:t>
            </a:r>
            <a:endParaRPr lang="en-US" altLang="zh-CN" sz="2400" dirty="0">
              <a:latin typeface="楷体" panose="02010609060101010101" pitchFamily="49" charset="-122"/>
              <a:ea typeface="楷体" panose="02010609060101010101" pitchFamily="49" charset="-122"/>
            </a:endParaRPr>
          </a:p>
          <a:p>
            <a:pPr marL="285750" indent="-285750">
              <a:buFontTx/>
              <a:buChar char="-"/>
            </a:pPr>
            <a:r>
              <a:rPr lang="zh-CN" altLang="en-US" sz="2400" dirty="0">
                <a:latin typeface="楷体" panose="02010609060101010101" pitchFamily="49" charset="-122"/>
                <a:ea typeface="楷体" panose="02010609060101010101" pitchFamily="49" charset="-122"/>
              </a:rPr>
              <a:t>原文：“西上莲花山，迢迢见明星。素手把芙蓉，虚步蹑太清。”</a:t>
            </a:r>
            <a:endParaRPr lang="en-US" altLang="zh-CN" sz="2400" dirty="0">
              <a:latin typeface="楷体" panose="02010609060101010101" pitchFamily="49" charset="-122"/>
              <a:ea typeface="楷体" panose="02010609060101010101" pitchFamily="49" charset="-122"/>
            </a:endParaRPr>
          </a:p>
          <a:p>
            <a:endParaRPr lang="en-US" altLang="zh-CN" sz="2400" dirty="0">
              <a:latin typeface="楷体" panose="02010609060101010101" pitchFamily="49" charset="-122"/>
              <a:ea typeface="楷体" panose="02010609060101010101" pitchFamily="49" charset="-122"/>
            </a:endParaRPr>
          </a:p>
          <a:p>
            <a:pPr marL="285750" indent="-285750">
              <a:buFontTx/>
              <a:buChar char="-"/>
            </a:pPr>
            <a:r>
              <a:rPr lang="zh-CN" altLang="en-US" sz="2400" dirty="0">
                <a:latin typeface="楷体" panose="02010609060101010101" pitchFamily="49" charset="-122"/>
                <a:ea typeface="楷体" panose="02010609060101010101" pitchFamily="49" charset="-122"/>
              </a:rPr>
              <a:t>庞德翻译：</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Lifting me, westward, to the Mountain of the Lotuses, / There I saw the Star Spirit, white as a white cloud, / Her pure hand holding a lotus flower, / Moving with faint steps on the clear air.”</a:t>
            </a:r>
          </a:p>
          <a:p>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分析：</a:t>
            </a:r>
            <a:r>
              <a:rPr lang="zh-CN" altLang="en-US" sz="2000" dirty="0">
                <a:latin typeface="楷体" panose="02010609060101010101" pitchFamily="49" charset="-122"/>
                <a:ea typeface="楷体" panose="02010609060101010101" pitchFamily="49" charset="-122"/>
              </a:rPr>
              <a:t>庞德的翻译并非逐字逐句对应，而是提取了原诗中的关键意象如“莲花山”“明星”“芙蓉”“太清”等，以英语诗歌的节奏和表达方式进行重新创作，像是把原诗“吞食”后以新的面貌呈现，符合食人主义翻译对原文进行创造性转化的特点。</a:t>
            </a:r>
          </a:p>
        </p:txBody>
      </p:sp>
    </p:spTree>
    <p:extLst>
      <p:ext uri="{BB962C8B-B14F-4D97-AF65-F5344CB8AC3E}">
        <p14:creationId xmlns:p14="http://schemas.microsoft.com/office/powerpoint/2010/main" val="1876404341"/>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a:extLst>
              <a:ext uri="{FF2B5EF4-FFF2-40B4-BE49-F238E27FC236}">
                <a16:creationId xmlns:a16="http://schemas.microsoft.com/office/drawing/2014/main" id="{AD63F278-ADA8-43C4-A6FD-F26238685F0B}"/>
              </a:ext>
            </a:extLst>
          </p:cNvPr>
          <p:cNvSpPr txBox="1"/>
          <p:nvPr/>
        </p:nvSpPr>
        <p:spPr>
          <a:xfrm>
            <a:off x="308739" y="1063045"/>
            <a:ext cx="11439472" cy="1113766"/>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l">
              <a:lnSpc>
                <a:spcPct val="150000"/>
              </a:lnSpc>
              <a:buFont typeface="Arial" panose="020B0604020202020204" pitchFamily="34" charset="0"/>
              <a:buChar char="•"/>
            </a:pPr>
            <a:r>
              <a:rPr lang="zh-CN" altLang="en-US" sz="2400" dirty="0">
                <a:solidFill>
                  <a:schemeClr val="tx1">
                    <a:lumMod val="75000"/>
                    <a:lumOff val="25000"/>
                  </a:schemeClr>
                </a:solidFill>
                <a:latin typeface="楷体" panose="02010609060101010101" pitchFamily="49" charset="-122"/>
                <a:ea typeface="楷体" panose="02010609060101010101" pitchFamily="49" charset="-122"/>
              </a:rPr>
              <a:t>具体表现</a:t>
            </a:r>
            <a:r>
              <a:rPr lang="en-US" altLang="zh-CN" sz="2400" dirty="0">
                <a:solidFill>
                  <a:schemeClr val="tx1">
                    <a:lumMod val="75000"/>
                    <a:lumOff val="25000"/>
                  </a:schemeClr>
                </a:solidFill>
                <a:latin typeface="楷体" panose="02010609060101010101" pitchFamily="49" charset="-122"/>
                <a:ea typeface="楷体" panose="02010609060101010101" pitchFamily="49" charset="-122"/>
              </a:rPr>
              <a:t>:</a:t>
            </a:r>
            <a:r>
              <a:rPr lang="zh-CN" altLang="en-US" sz="2400" dirty="0">
                <a:solidFill>
                  <a:schemeClr val="tx1">
                    <a:lumMod val="75000"/>
                    <a:lumOff val="25000"/>
                  </a:schemeClr>
                </a:solidFill>
                <a:latin typeface="楷体" panose="02010609060101010101" pitchFamily="49" charset="-122"/>
                <a:ea typeface="楷体" panose="02010609060101010101" pitchFamily="49" charset="-122"/>
              </a:rPr>
              <a:t>当强势的文化翻译弱势文化的时候往往会采用归化的翻译策略，就是抹掉弱势文化当中的一些文化特殊性和差异性</a:t>
            </a:r>
            <a:endParaRPr lang="en-US" altLang="zh-CN" sz="2400" dirty="0">
              <a:solidFill>
                <a:schemeClr val="tx1">
                  <a:lumMod val="75000"/>
                  <a:lumOff val="25000"/>
                </a:schemeClr>
              </a:solidFill>
              <a:latin typeface="楷体" panose="02010609060101010101" pitchFamily="49" charset="-122"/>
              <a:ea typeface="楷体" panose="02010609060101010101" pitchFamily="49" charset="-122"/>
            </a:endParaRPr>
          </a:p>
        </p:txBody>
      </p:sp>
      <p:sp>
        <p:nvSpPr>
          <p:cNvPr id="5" name="文本框 9">
            <a:extLst>
              <a:ext uri="{FF2B5EF4-FFF2-40B4-BE49-F238E27FC236}">
                <a16:creationId xmlns:a16="http://schemas.microsoft.com/office/drawing/2014/main" id="{00BB31E6-999B-44B3-98D6-4D13E16C2C14}"/>
              </a:ext>
            </a:extLst>
          </p:cNvPr>
          <p:cNvSpPr txBox="1"/>
          <p:nvPr/>
        </p:nvSpPr>
        <p:spPr>
          <a:xfrm>
            <a:off x="376264" y="2708213"/>
            <a:ext cx="11439472" cy="3086742"/>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l">
              <a:lnSpc>
                <a:spcPct val="150000"/>
              </a:lnSpc>
              <a:buFont typeface="Arial" panose="020B0604020202020204" pitchFamily="34" charset="0"/>
              <a:buChar char="•"/>
            </a:pPr>
            <a:r>
              <a:rPr lang="zh-CN" altLang="en-US" sz="2400" dirty="0">
                <a:solidFill>
                  <a:schemeClr val="tx1">
                    <a:lumMod val="75000"/>
                    <a:lumOff val="25000"/>
                  </a:schemeClr>
                </a:solidFill>
                <a:latin typeface="楷体" panose="02010609060101010101" pitchFamily="49" charset="-122"/>
                <a:ea typeface="楷体" panose="02010609060101010101" pitchFamily="49" charset="-122"/>
              </a:rPr>
              <a:t>例：</a:t>
            </a:r>
            <a:endParaRPr lang="en-US" altLang="zh-CN" sz="2400" dirty="0">
              <a:solidFill>
                <a:schemeClr val="tx1">
                  <a:lumMod val="75000"/>
                  <a:lumOff val="25000"/>
                </a:schemeClr>
              </a:solidFill>
              <a:latin typeface="楷体" panose="02010609060101010101" pitchFamily="49" charset="-122"/>
              <a:ea typeface="楷体" panose="02010609060101010101" pitchFamily="49" charset="-122"/>
            </a:endParaRPr>
          </a:p>
          <a:p>
            <a:pPr algn="l">
              <a:lnSpc>
                <a:spcPct val="150000"/>
              </a:lnSpc>
            </a:pPr>
            <a:r>
              <a:rPr lang="zh-CN" altLang="en-US" sz="2400" dirty="0">
                <a:solidFill>
                  <a:schemeClr val="tx1">
                    <a:lumMod val="75000"/>
                    <a:lumOff val="25000"/>
                  </a:schemeClr>
                </a:solidFill>
                <a:latin typeface="楷体" panose="02010609060101010101" pitchFamily="49" charset="-122"/>
                <a:ea typeface="楷体" panose="02010609060101010101" pitchFamily="49" charset="-122"/>
              </a:rPr>
              <a:t>阳化气，阴成形。</a:t>
            </a:r>
            <a:r>
              <a:rPr lang="en-US" altLang="zh-CN" sz="2400" dirty="0">
                <a:solidFill>
                  <a:schemeClr val="tx1">
                    <a:lumMod val="75000"/>
                    <a:lumOff val="25000"/>
                  </a:schemeClr>
                </a:solidFill>
                <a:latin typeface="楷体" panose="02010609060101010101" pitchFamily="49" charset="-122"/>
                <a:ea typeface="楷体" panose="02010609060101010101" pitchFamily="49" charset="-122"/>
              </a:rPr>
              <a:t>《</a:t>
            </a:r>
            <a:r>
              <a:rPr lang="zh-CN" altLang="en-US" sz="2400" dirty="0">
                <a:solidFill>
                  <a:schemeClr val="tx1">
                    <a:lumMod val="75000"/>
                    <a:lumOff val="25000"/>
                  </a:schemeClr>
                </a:solidFill>
                <a:latin typeface="楷体" panose="02010609060101010101" pitchFamily="49" charset="-122"/>
                <a:ea typeface="楷体" panose="02010609060101010101" pitchFamily="49" charset="-122"/>
              </a:rPr>
              <a:t>阴阳印象大论篇第五</a:t>
            </a:r>
            <a:r>
              <a:rPr lang="en-US" altLang="zh-CN" sz="2400" dirty="0">
                <a:solidFill>
                  <a:schemeClr val="tx1">
                    <a:lumMod val="75000"/>
                    <a:lumOff val="25000"/>
                  </a:schemeClr>
                </a:solidFill>
                <a:latin typeface="楷体" panose="02010609060101010101" pitchFamily="49" charset="-122"/>
                <a:ea typeface="楷体" panose="02010609060101010101" pitchFamily="49" charset="-122"/>
              </a:rPr>
              <a:t>》</a:t>
            </a:r>
          </a:p>
          <a:p>
            <a:pPr algn="l">
              <a:lnSpc>
                <a:spcPct val="150000"/>
              </a:lnSpc>
            </a:pPr>
            <a:r>
              <a:rPr lang="zh-CN" altLang="en-US" sz="2400" dirty="0">
                <a:solidFill>
                  <a:schemeClr val="tx1">
                    <a:lumMod val="75000"/>
                    <a:lumOff val="25000"/>
                  </a:schemeClr>
                </a:solidFill>
                <a:latin typeface="楷体" panose="02010609060101010101" pitchFamily="49" charset="-122"/>
                <a:ea typeface="楷体" panose="02010609060101010101" pitchFamily="49" charset="-122"/>
              </a:rPr>
              <a:t>译文</a:t>
            </a:r>
            <a:r>
              <a:rPr lang="en-US" altLang="zh-CN" sz="2400" dirty="0">
                <a:solidFill>
                  <a:schemeClr val="tx1">
                    <a:lumMod val="75000"/>
                    <a:lumOff val="25000"/>
                  </a:schemeClr>
                </a:solidFill>
                <a:latin typeface="楷体" panose="02010609060101010101" pitchFamily="49" charset="-122"/>
                <a:ea typeface="楷体" panose="02010609060101010101" pitchFamily="49" charset="-122"/>
              </a:rPr>
              <a:t>1</a:t>
            </a:r>
            <a:r>
              <a:rPr lang="zh-CN" altLang="en-US" sz="2400" dirty="0">
                <a:solidFill>
                  <a:schemeClr val="tx1">
                    <a:lumMod val="75000"/>
                    <a:lumOff val="25000"/>
                  </a:schemeClr>
                </a:solidFill>
                <a:latin typeface="楷体" panose="02010609060101010101" pitchFamily="49" charset="-122"/>
                <a:ea typeface="楷体" panose="02010609060101010101" pitchFamily="49" charset="-122"/>
              </a:rPr>
              <a:t>： </a:t>
            </a:r>
            <a:r>
              <a:rPr lang="en-US" altLang="zh-CN" sz="2400" dirty="0">
                <a:solidFill>
                  <a:schemeClr val="tx1">
                    <a:lumMod val="75000"/>
                    <a:lumOff val="25000"/>
                  </a:schemeClr>
                </a:solidFill>
                <a:latin typeface="Times New Roman" panose="02020603050405020304" pitchFamily="18" charset="0"/>
                <a:ea typeface="楷体" panose="02010609060101010101" pitchFamily="49" charset="-122"/>
                <a:cs typeface="Times New Roman" panose="02020603050405020304" pitchFamily="18" charset="0"/>
              </a:rPr>
              <a:t>Yang transforms </a:t>
            </a:r>
            <a:r>
              <a:rPr lang="en-US" altLang="zh-CN" sz="2400" dirty="0">
                <a:solidFill>
                  <a:schemeClr val="tx1">
                    <a:lumMod val="75000"/>
                    <a:lumOff val="25000"/>
                  </a:schemeClr>
                </a:solidFill>
                <a:highlight>
                  <a:srgbClr val="FFFF00"/>
                </a:highlight>
                <a:latin typeface="Times New Roman" panose="02020603050405020304" pitchFamily="18" charset="0"/>
                <a:ea typeface="楷体" panose="02010609060101010101" pitchFamily="49" charset="-122"/>
                <a:cs typeface="Times New Roman" panose="02020603050405020304" pitchFamily="18" charset="0"/>
              </a:rPr>
              <a:t>Qi</a:t>
            </a:r>
            <a:r>
              <a:rPr lang="en-US" altLang="zh-CN" sz="2400" dirty="0">
                <a:solidFill>
                  <a:schemeClr val="tx1">
                    <a:lumMod val="75000"/>
                    <a:lumOff val="25000"/>
                  </a:schemeClr>
                </a:solidFill>
                <a:latin typeface="Times New Roman" panose="02020603050405020304" pitchFamily="18" charset="0"/>
                <a:ea typeface="楷体" panose="02010609060101010101" pitchFamily="49" charset="-122"/>
                <a:cs typeface="Times New Roman" panose="02020603050405020304" pitchFamily="18" charset="0"/>
              </a:rPr>
              <a:t> while Yin constitutes form. (</a:t>
            </a:r>
            <a:r>
              <a:rPr lang="zh-CN" altLang="en-US" sz="2400" dirty="0">
                <a:solidFill>
                  <a:schemeClr val="tx1">
                    <a:lumMod val="75000"/>
                    <a:lumOff val="25000"/>
                  </a:schemeClr>
                </a:solidFill>
                <a:latin typeface="Times New Roman" panose="02020603050405020304" pitchFamily="18" charset="0"/>
                <a:ea typeface="楷体" panose="02010609060101010101" pitchFamily="49" charset="-122"/>
                <a:cs typeface="Times New Roman" panose="02020603050405020304" pitchFamily="18" charset="0"/>
              </a:rPr>
              <a:t>异化）</a:t>
            </a:r>
            <a:endParaRPr lang="en-US" altLang="zh-CN" sz="2400" dirty="0">
              <a:solidFill>
                <a:schemeClr val="tx1">
                  <a:lumMod val="75000"/>
                  <a:lumOff val="25000"/>
                </a:schemeClr>
              </a:solidFill>
              <a:latin typeface="Times New Roman" panose="02020603050405020304" pitchFamily="18" charset="0"/>
              <a:ea typeface="楷体" panose="02010609060101010101" pitchFamily="49" charset="-122"/>
              <a:cs typeface="Times New Roman" panose="02020603050405020304" pitchFamily="18" charset="0"/>
            </a:endParaRPr>
          </a:p>
          <a:p>
            <a:pPr algn="l">
              <a:lnSpc>
                <a:spcPct val="150000"/>
              </a:lnSpc>
            </a:pPr>
            <a:r>
              <a:rPr lang="zh-CN" altLang="en-US" dirty="0">
                <a:solidFill>
                  <a:schemeClr val="tx1">
                    <a:lumMod val="75000"/>
                    <a:lumOff val="25000"/>
                  </a:schemeClr>
                </a:solidFill>
                <a:latin typeface="Times New Roman" panose="02020603050405020304" pitchFamily="18" charset="0"/>
                <a:ea typeface="楷体" panose="02010609060101010101" pitchFamily="49" charset="-122"/>
                <a:cs typeface="Times New Roman" panose="02020603050405020304" pitchFamily="18" charset="0"/>
              </a:rPr>
              <a:t>分析：让外国读者了解到“气”是来自于外来文化。</a:t>
            </a:r>
            <a:endParaRPr lang="en-US" altLang="zh-CN" dirty="0">
              <a:solidFill>
                <a:schemeClr val="tx1">
                  <a:lumMod val="75000"/>
                  <a:lumOff val="25000"/>
                </a:schemeClr>
              </a:solidFill>
              <a:latin typeface="Times New Roman" panose="02020603050405020304" pitchFamily="18" charset="0"/>
              <a:ea typeface="楷体" panose="02010609060101010101" pitchFamily="49" charset="-122"/>
              <a:cs typeface="Times New Roman" panose="02020603050405020304" pitchFamily="18" charset="0"/>
            </a:endParaRPr>
          </a:p>
          <a:p>
            <a:pPr algn="l">
              <a:lnSpc>
                <a:spcPct val="150000"/>
              </a:lnSpc>
            </a:pPr>
            <a:r>
              <a:rPr lang="zh-CN" altLang="en-US" sz="2400" dirty="0">
                <a:solidFill>
                  <a:schemeClr val="tx1">
                    <a:lumMod val="75000"/>
                    <a:lumOff val="25000"/>
                  </a:schemeClr>
                </a:solidFill>
                <a:latin typeface="楷体" panose="02010609060101010101" pitchFamily="49" charset="-122"/>
                <a:ea typeface="楷体" panose="02010609060101010101" pitchFamily="49" charset="-122"/>
              </a:rPr>
              <a:t>译文</a:t>
            </a:r>
            <a:r>
              <a:rPr lang="en-US" altLang="zh-CN" sz="2400" dirty="0">
                <a:solidFill>
                  <a:schemeClr val="tx1">
                    <a:lumMod val="75000"/>
                    <a:lumOff val="25000"/>
                  </a:schemeClr>
                </a:solidFill>
                <a:latin typeface="楷体" panose="02010609060101010101" pitchFamily="49" charset="-122"/>
                <a:ea typeface="楷体" panose="02010609060101010101" pitchFamily="49" charset="-122"/>
              </a:rPr>
              <a:t>2</a:t>
            </a:r>
            <a:r>
              <a:rPr lang="zh-CN" altLang="en-US" sz="2400" dirty="0">
                <a:solidFill>
                  <a:schemeClr val="tx1">
                    <a:lumMod val="75000"/>
                    <a:lumOff val="25000"/>
                  </a:schemeClr>
                </a:solidFill>
                <a:latin typeface="楷体" panose="02010609060101010101" pitchFamily="49" charset="-122"/>
                <a:ea typeface="楷体" panose="02010609060101010101" pitchFamily="49" charset="-122"/>
              </a:rPr>
              <a:t>： </a:t>
            </a:r>
            <a:r>
              <a:rPr lang="en-US" altLang="zh-CN" sz="2400" dirty="0">
                <a:solidFill>
                  <a:schemeClr val="tx1">
                    <a:lumMod val="75000"/>
                    <a:lumOff val="25000"/>
                  </a:schemeClr>
                </a:solidFill>
                <a:latin typeface="Times New Roman" panose="02020603050405020304" pitchFamily="18" charset="0"/>
                <a:ea typeface="楷体" panose="02010609060101010101" pitchFamily="49" charset="-122"/>
                <a:cs typeface="Times New Roman" panose="02020603050405020304" pitchFamily="18" charset="0"/>
              </a:rPr>
              <a:t>Yang causes evaporation and Yin gives ship to things.</a:t>
            </a:r>
            <a:r>
              <a:rPr lang="zh-CN" altLang="en-US" sz="2400" dirty="0">
                <a:solidFill>
                  <a:schemeClr val="tx1">
                    <a:lumMod val="75000"/>
                    <a:lumOff val="25000"/>
                  </a:schemeClr>
                </a:solidFill>
                <a:latin typeface="Times New Roman" panose="02020603050405020304" pitchFamily="18" charset="0"/>
                <a:ea typeface="楷体" panose="02010609060101010101" pitchFamily="49" charset="-122"/>
                <a:cs typeface="Times New Roman" panose="02020603050405020304" pitchFamily="18" charset="0"/>
              </a:rPr>
              <a:t>（归化）</a:t>
            </a:r>
            <a:endParaRPr lang="en-US" altLang="zh-CN" sz="2400" dirty="0">
              <a:solidFill>
                <a:schemeClr val="tx1">
                  <a:lumMod val="75000"/>
                  <a:lumOff val="25000"/>
                </a:schemeClr>
              </a:solidFill>
              <a:latin typeface="Times New Roman" panose="02020603050405020304" pitchFamily="18" charset="0"/>
              <a:ea typeface="楷体" panose="02010609060101010101" pitchFamily="49" charset="-122"/>
              <a:cs typeface="Times New Roman" panose="02020603050405020304" pitchFamily="18" charset="0"/>
            </a:endParaRPr>
          </a:p>
          <a:p>
            <a:pPr algn="l">
              <a:lnSpc>
                <a:spcPct val="150000"/>
              </a:lnSpc>
            </a:pPr>
            <a:r>
              <a:rPr lang="zh-CN" altLang="en-US" dirty="0">
                <a:solidFill>
                  <a:schemeClr val="tx1">
                    <a:lumMod val="75000"/>
                    <a:lumOff val="25000"/>
                  </a:schemeClr>
                </a:solidFill>
                <a:latin typeface="Times New Roman" panose="02020603050405020304" pitchFamily="18" charset="0"/>
                <a:ea typeface="楷体" panose="02010609060101010101" pitchFamily="49" charset="-122"/>
                <a:cs typeface="Times New Roman" panose="02020603050405020304" pitchFamily="18" charset="0"/>
              </a:rPr>
              <a:t>分析：抹平了文化差异性，不能让外国读者知道这是来自外国文化的概念，也不利于中医药在世界文化的传播。</a:t>
            </a:r>
            <a:endParaRPr lang="en-US" altLang="zh-CN" dirty="0">
              <a:solidFill>
                <a:schemeClr val="tx1">
                  <a:lumMod val="75000"/>
                  <a:lumOff val="25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906702542"/>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2C0F1CA5-71B2-4B6B-9BC1-A199B4025ECF}"/>
              </a:ext>
            </a:extLst>
          </p:cNvPr>
          <p:cNvSpPr/>
          <p:nvPr/>
        </p:nvSpPr>
        <p:spPr>
          <a:xfrm>
            <a:off x="5254308" y="1441768"/>
            <a:ext cx="1678940" cy="1678940"/>
          </a:xfrm>
          <a:prstGeom prst="ellipse">
            <a:avLst/>
          </a:prstGeom>
          <a:solidFill>
            <a:srgbClr val="618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endParaRPr lang="zh-CN" altLang="en-US" sz="1400">
              <a:solidFill>
                <a:schemeClr val="bg1"/>
              </a:solidFill>
              <a:latin typeface="+mn-ea"/>
            </a:endParaRPr>
          </a:p>
        </p:txBody>
      </p:sp>
      <p:sp>
        <p:nvSpPr>
          <p:cNvPr id="4" name="椭圆 3">
            <a:extLst>
              <a:ext uri="{FF2B5EF4-FFF2-40B4-BE49-F238E27FC236}">
                <a16:creationId xmlns:a16="http://schemas.microsoft.com/office/drawing/2014/main" id="{DF653BF5-5F70-4603-8EC4-37A049253C0D}"/>
              </a:ext>
            </a:extLst>
          </p:cNvPr>
          <p:cNvSpPr/>
          <p:nvPr/>
        </p:nvSpPr>
        <p:spPr>
          <a:xfrm>
            <a:off x="5254308" y="3737292"/>
            <a:ext cx="1678940" cy="1678940"/>
          </a:xfrm>
          <a:prstGeom prst="ellipse">
            <a:avLst/>
          </a:prstGeom>
          <a:solidFill>
            <a:srgbClr val="F6C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endParaRPr lang="zh-CN" altLang="en-US" sz="1400">
              <a:solidFill>
                <a:schemeClr val="bg1"/>
              </a:solidFill>
              <a:latin typeface="+mn-ea"/>
            </a:endParaRPr>
          </a:p>
        </p:txBody>
      </p:sp>
      <p:sp>
        <p:nvSpPr>
          <p:cNvPr id="12" name="文本框 16">
            <a:extLst>
              <a:ext uri="{FF2B5EF4-FFF2-40B4-BE49-F238E27FC236}">
                <a16:creationId xmlns:a16="http://schemas.microsoft.com/office/drawing/2014/main" id="{4C25B8E9-587B-4ADF-B705-2744FE04733A}"/>
              </a:ext>
            </a:extLst>
          </p:cNvPr>
          <p:cNvSpPr txBox="1"/>
          <p:nvPr/>
        </p:nvSpPr>
        <p:spPr>
          <a:xfrm>
            <a:off x="262217" y="863193"/>
            <a:ext cx="4807216" cy="5425524"/>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5000"/>
              </a:lnSpc>
            </a:pPr>
            <a:r>
              <a:rPr lang="zh-CN" altLang="en-US" sz="2000" dirty="0">
                <a:solidFill>
                  <a:schemeClr val="tx1">
                    <a:lumMod val="65000"/>
                    <a:lumOff val="35000"/>
                  </a:schemeClr>
                </a:solidFill>
                <a:latin typeface="楷体" panose="02010609060101010101" pitchFamily="49" charset="-122"/>
                <a:ea typeface="楷体" panose="02010609060101010101" pitchFamily="49" charset="-122"/>
              </a:rPr>
              <a:t>词汇层面</a:t>
            </a:r>
            <a:endParaRPr lang="en-US" altLang="zh-CN" sz="2000" dirty="0">
              <a:solidFill>
                <a:schemeClr val="tx1">
                  <a:lumMod val="65000"/>
                  <a:lumOff val="35000"/>
                </a:schemeClr>
              </a:solidFill>
              <a:latin typeface="楷体" panose="02010609060101010101" pitchFamily="49" charset="-122"/>
              <a:ea typeface="楷体" panose="02010609060101010101" pitchFamily="49" charset="-122"/>
            </a:endParaRPr>
          </a:p>
          <a:p>
            <a:pPr algn="just">
              <a:lnSpc>
                <a:spcPct val="125000"/>
              </a:lnSpc>
            </a:pPr>
            <a:r>
              <a:rPr lang="zh-CN" altLang="en-US" sz="2000" dirty="0">
                <a:solidFill>
                  <a:schemeClr val="tx1">
                    <a:lumMod val="65000"/>
                    <a:lumOff val="35000"/>
                  </a:schemeClr>
                </a:solidFill>
                <a:latin typeface="楷体" panose="02010609060101010101" pitchFamily="49" charset="-122"/>
                <a:ea typeface="楷体" panose="02010609060101010101" pitchFamily="49" charset="-122"/>
              </a:rPr>
              <a:t> </a:t>
            </a:r>
            <a:r>
              <a:rPr lang="en-US" altLang="zh-CN" sz="2000" dirty="0">
                <a:solidFill>
                  <a:schemeClr val="tx1">
                    <a:lumMod val="65000"/>
                    <a:lumOff val="35000"/>
                  </a:schemeClr>
                </a:solidFill>
                <a:latin typeface="楷体" panose="02010609060101010101" pitchFamily="49" charset="-122"/>
                <a:ea typeface="楷体" panose="02010609060101010101" pitchFamily="49" charset="-122"/>
              </a:rPr>
              <a:t>- </a:t>
            </a:r>
            <a:r>
              <a:rPr lang="zh-CN" altLang="en-US" sz="2000" dirty="0">
                <a:solidFill>
                  <a:schemeClr val="tx1">
                    <a:lumMod val="65000"/>
                    <a:lumOff val="35000"/>
                  </a:schemeClr>
                </a:solidFill>
                <a:latin typeface="楷体" panose="02010609060101010101" pitchFamily="49" charset="-122"/>
                <a:ea typeface="楷体" panose="02010609060101010101" pitchFamily="49" charset="-122"/>
              </a:rPr>
              <a:t>文化负载词的翻译：对于中文中具有独特文化内涵的词汇，如“太极”“旗袍”等，在德译时通常采用音译加解释的方式，如：</a:t>
            </a:r>
            <a:endParaRPr lang="en-US" altLang="zh-CN" sz="2000" dirty="0">
              <a:solidFill>
                <a:schemeClr val="tx1">
                  <a:lumMod val="65000"/>
                  <a:lumOff val="35000"/>
                </a:schemeClr>
              </a:solidFill>
              <a:latin typeface="楷体" panose="02010609060101010101" pitchFamily="49" charset="-122"/>
              <a:ea typeface="楷体" panose="02010609060101010101" pitchFamily="49" charset="-122"/>
            </a:endParaRPr>
          </a:p>
          <a:p>
            <a:pPr algn="just">
              <a:lnSpc>
                <a:spcPct val="125000"/>
              </a:lnSpc>
            </a:pPr>
            <a:r>
              <a:rPr lang="zh-CN" altLang="en-US" sz="2000" dirty="0">
                <a:solidFill>
                  <a:schemeClr val="tx1">
                    <a:lumMod val="65000"/>
                    <a:lumOff val="35000"/>
                  </a:schemeClr>
                </a:solidFill>
                <a:latin typeface="Arial" panose="020B0604020202020204" pitchFamily="34" charset="0"/>
                <a:ea typeface="楷体" panose="02010609060101010101" pitchFamily="49" charset="-122"/>
                <a:cs typeface="Arial" panose="020B0604020202020204" pitchFamily="34" charset="0"/>
              </a:rPr>
              <a:t>“</a:t>
            </a:r>
            <a:r>
              <a:rPr lang="en-US" altLang="zh-CN" sz="2000" dirty="0">
                <a:solidFill>
                  <a:schemeClr val="tx1">
                    <a:lumMod val="65000"/>
                    <a:lumOff val="35000"/>
                  </a:schemeClr>
                </a:solidFill>
                <a:latin typeface="Arial" panose="020B0604020202020204" pitchFamily="34" charset="0"/>
                <a:ea typeface="楷体" panose="02010609060101010101" pitchFamily="49" charset="-122"/>
                <a:cs typeface="Arial" panose="020B0604020202020204" pitchFamily="34" charset="0"/>
              </a:rPr>
              <a:t>Taiji (</a:t>
            </a:r>
            <a:r>
              <a:rPr lang="en-US" altLang="zh-CN" sz="2000" dirty="0" err="1">
                <a:solidFill>
                  <a:schemeClr val="tx1">
                    <a:lumMod val="65000"/>
                    <a:lumOff val="35000"/>
                  </a:schemeClr>
                </a:solidFill>
                <a:latin typeface="Arial" panose="020B0604020202020204" pitchFamily="34" charset="0"/>
                <a:ea typeface="楷体" panose="02010609060101010101" pitchFamily="49" charset="-122"/>
                <a:cs typeface="Arial" panose="020B0604020202020204" pitchFamily="34" charset="0"/>
              </a:rPr>
              <a:t>eine</a:t>
            </a:r>
            <a:r>
              <a:rPr lang="en-US" altLang="zh-CN" sz="2000" dirty="0">
                <a:solidFill>
                  <a:schemeClr val="tx1">
                    <a:lumMod val="65000"/>
                    <a:lumOff val="35000"/>
                  </a:schemeClr>
                </a:solidFill>
                <a:latin typeface="Arial" panose="020B0604020202020204" pitchFamily="34" charset="0"/>
                <a:ea typeface="楷体" panose="02010609060101010101" pitchFamily="49" charset="-122"/>
                <a:cs typeface="Arial" panose="020B0604020202020204" pitchFamily="34" charset="0"/>
              </a:rPr>
              <a:t> </a:t>
            </a:r>
            <a:r>
              <a:rPr lang="en-US" altLang="zh-CN" sz="2000" dirty="0" err="1">
                <a:solidFill>
                  <a:schemeClr val="tx1">
                    <a:lumMod val="65000"/>
                    <a:lumOff val="35000"/>
                  </a:schemeClr>
                </a:solidFill>
                <a:latin typeface="Arial" panose="020B0604020202020204" pitchFamily="34" charset="0"/>
                <a:ea typeface="楷体" panose="02010609060101010101" pitchFamily="49" charset="-122"/>
                <a:cs typeface="Arial" panose="020B0604020202020204" pitchFamily="34" charset="0"/>
              </a:rPr>
              <a:t>chinesische</a:t>
            </a:r>
            <a:r>
              <a:rPr lang="en-US" altLang="zh-CN" sz="2000" dirty="0">
                <a:solidFill>
                  <a:schemeClr val="tx1">
                    <a:lumMod val="65000"/>
                    <a:lumOff val="35000"/>
                  </a:schemeClr>
                </a:solidFill>
                <a:latin typeface="Arial" panose="020B0604020202020204" pitchFamily="34" charset="0"/>
                <a:ea typeface="楷体" panose="02010609060101010101" pitchFamily="49" charset="-122"/>
                <a:cs typeface="Arial" panose="020B0604020202020204" pitchFamily="34" charset="0"/>
              </a:rPr>
              <a:t> </a:t>
            </a:r>
            <a:r>
              <a:rPr lang="en-US" altLang="zh-CN" sz="2000" dirty="0" err="1">
                <a:solidFill>
                  <a:schemeClr val="tx1">
                    <a:lumMod val="65000"/>
                    <a:lumOff val="35000"/>
                  </a:schemeClr>
                </a:solidFill>
                <a:latin typeface="Arial" panose="020B0604020202020204" pitchFamily="34" charset="0"/>
                <a:ea typeface="楷体" panose="02010609060101010101" pitchFamily="49" charset="-122"/>
                <a:cs typeface="Arial" panose="020B0604020202020204" pitchFamily="34" charset="0"/>
              </a:rPr>
              <a:t>Kampfkunst</a:t>
            </a:r>
            <a:r>
              <a:rPr lang="en-US" altLang="zh-CN" sz="2000" dirty="0">
                <a:solidFill>
                  <a:schemeClr val="tx1">
                    <a:lumMod val="65000"/>
                    <a:lumOff val="35000"/>
                  </a:schemeClr>
                </a:solidFill>
                <a:latin typeface="Arial" panose="020B0604020202020204" pitchFamily="34" charset="0"/>
                <a:ea typeface="楷体" panose="02010609060101010101" pitchFamily="49" charset="-122"/>
                <a:cs typeface="Arial" panose="020B0604020202020204" pitchFamily="34" charset="0"/>
              </a:rPr>
              <a:t> und </a:t>
            </a:r>
            <a:r>
              <a:rPr lang="en-US" altLang="zh-CN" sz="2000" dirty="0" err="1">
                <a:solidFill>
                  <a:schemeClr val="tx1">
                    <a:lumMod val="65000"/>
                    <a:lumOff val="35000"/>
                  </a:schemeClr>
                </a:solidFill>
                <a:latin typeface="Arial" panose="020B0604020202020204" pitchFamily="34" charset="0"/>
                <a:ea typeface="楷体" panose="02010609060101010101" pitchFamily="49" charset="-122"/>
                <a:cs typeface="Arial" panose="020B0604020202020204" pitchFamily="34" charset="0"/>
              </a:rPr>
              <a:t>Bewegungsform</a:t>
            </a:r>
            <a:r>
              <a:rPr lang="en-US" altLang="zh-CN" sz="2000" dirty="0">
                <a:solidFill>
                  <a:schemeClr val="tx1">
                    <a:lumMod val="65000"/>
                    <a:lumOff val="35000"/>
                  </a:schemeClr>
                </a:solidFill>
                <a:latin typeface="Arial" panose="020B0604020202020204" pitchFamily="34" charset="0"/>
                <a:ea typeface="楷体" panose="02010609060101010101" pitchFamily="49" charset="-122"/>
                <a:cs typeface="Arial" panose="020B0604020202020204" pitchFamily="34" charset="0"/>
              </a:rPr>
              <a:t>)”</a:t>
            </a:r>
          </a:p>
          <a:p>
            <a:pPr algn="just">
              <a:lnSpc>
                <a:spcPct val="125000"/>
              </a:lnSpc>
            </a:pPr>
            <a:r>
              <a:rPr lang="en-US" altLang="zh-CN" sz="2000" dirty="0">
                <a:solidFill>
                  <a:schemeClr val="tx1">
                    <a:lumMod val="65000"/>
                    <a:lumOff val="35000"/>
                  </a:schemeClr>
                </a:solidFill>
                <a:latin typeface="Arial" panose="020B0604020202020204" pitchFamily="34" charset="0"/>
                <a:ea typeface="楷体" panose="02010609060101010101" pitchFamily="49" charset="-122"/>
                <a:cs typeface="Arial" panose="020B0604020202020204" pitchFamily="34" charset="0"/>
              </a:rPr>
              <a:t>“Qipao (</a:t>
            </a:r>
            <a:r>
              <a:rPr lang="en-US" altLang="zh-CN" sz="2000" dirty="0" err="1">
                <a:solidFill>
                  <a:schemeClr val="tx1">
                    <a:lumMod val="65000"/>
                    <a:lumOff val="35000"/>
                  </a:schemeClr>
                </a:solidFill>
                <a:latin typeface="Arial" panose="020B0604020202020204" pitchFamily="34" charset="0"/>
                <a:ea typeface="楷体" panose="02010609060101010101" pitchFamily="49" charset="-122"/>
                <a:cs typeface="Arial" panose="020B0604020202020204" pitchFamily="34" charset="0"/>
              </a:rPr>
              <a:t>ein</a:t>
            </a:r>
            <a:r>
              <a:rPr lang="en-US" altLang="zh-CN" sz="2000" dirty="0">
                <a:solidFill>
                  <a:schemeClr val="tx1">
                    <a:lumMod val="65000"/>
                    <a:lumOff val="35000"/>
                  </a:schemeClr>
                </a:solidFill>
                <a:latin typeface="Arial" panose="020B0604020202020204" pitchFamily="34" charset="0"/>
                <a:ea typeface="楷体" panose="02010609060101010101" pitchFamily="49" charset="-122"/>
                <a:cs typeface="Arial" panose="020B0604020202020204" pitchFamily="34" charset="0"/>
              </a:rPr>
              <a:t> </a:t>
            </a:r>
            <a:r>
              <a:rPr lang="en-US" altLang="zh-CN" sz="2000" dirty="0" err="1">
                <a:solidFill>
                  <a:schemeClr val="tx1">
                    <a:lumMod val="65000"/>
                    <a:lumOff val="35000"/>
                  </a:schemeClr>
                </a:solidFill>
                <a:latin typeface="Arial" panose="020B0604020202020204" pitchFamily="34" charset="0"/>
                <a:ea typeface="楷体" panose="02010609060101010101" pitchFamily="49" charset="-122"/>
                <a:cs typeface="Arial" panose="020B0604020202020204" pitchFamily="34" charset="0"/>
              </a:rPr>
              <a:t>traditionelles</a:t>
            </a:r>
            <a:r>
              <a:rPr lang="en-US" altLang="zh-CN" sz="2000" dirty="0">
                <a:solidFill>
                  <a:schemeClr val="tx1">
                    <a:lumMod val="65000"/>
                    <a:lumOff val="35000"/>
                  </a:schemeClr>
                </a:solidFill>
                <a:latin typeface="Arial" panose="020B0604020202020204" pitchFamily="34" charset="0"/>
                <a:ea typeface="楷体" panose="02010609060101010101" pitchFamily="49" charset="-122"/>
                <a:cs typeface="Arial" panose="020B0604020202020204" pitchFamily="34" charset="0"/>
              </a:rPr>
              <a:t> </a:t>
            </a:r>
            <a:r>
              <a:rPr lang="en-US" altLang="zh-CN" sz="2000" dirty="0" err="1">
                <a:solidFill>
                  <a:schemeClr val="tx1">
                    <a:lumMod val="65000"/>
                    <a:lumOff val="35000"/>
                  </a:schemeClr>
                </a:solidFill>
                <a:latin typeface="Arial" panose="020B0604020202020204" pitchFamily="34" charset="0"/>
                <a:ea typeface="楷体" panose="02010609060101010101" pitchFamily="49" charset="-122"/>
                <a:cs typeface="Arial" panose="020B0604020202020204" pitchFamily="34" charset="0"/>
              </a:rPr>
              <a:t>chinesisches</a:t>
            </a:r>
            <a:r>
              <a:rPr lang="en-US" altLang="zh-CN" sz="2000" dirty="0">
                <a:solidFill>
                  <a:schemeClr val="tx1">
                    <a:lumMod val="65000"/>
                    <a:lumOff val="35000"/>
                  </a:schemeClr>
                </a:solidFill>
                <a:latin typeface="Arial" panose="020B0604020202020204" pitchFamily="34" charset="0"/>
                <a:ea typeface="楷体" panose="02010609060101010101" pitchFamily="49" charset="-122"/>
                <a:cs typeface="Arial" panose="020B0604020202020204" pitchFamily="34" charset="0"/>
              </a:rPr>
              <a:t> </a:t>
            </a:r>
            <a:r>
              <a:rPr lang="en-US" altLang="zh-CN" sz="2000" dirty="0" err="1">
                <a:solidFill>
                  <a:schemeClr val="tx1">
                    <a:lumMod val="65000"/>
                    <a:lumOff val="35000"/>
                  </a:schemeClr>
                </a:solidFill>
                <a:latin typeface="Arial" panose="020B0604020202020204" pitchFamily="34" charset="0"/>
                <a:ea typeface="楷体" panose="02010609060101010101" pitchFamily="49" charset="-122"/>
                <a:cs typeface="Arial" panose="020B0604020202020204" pitchFamily="34" charset="0"/>
              </a:rPr>
              <a:t>Kleidungsstück</a:t>
            </a:r>
            <a:r>
              <a:rPr lang="en-US" altLang="zh-CN" sz="2000" dirty="0">
                <a:solidFill>
                  <a:schemeClr val="tx1">
                    <a:lumMod val="65000"/>
                    <a:lumOff val="35000"/>
                  </a:schemeClr>
                </a:solidFill>
                <a:latin typeface="Arial" panose="020B0604020202020204" pitchFamily="34" charset="0"/>
                <a:ea typeface="楷体" panose="02010609060101010101" pitchFamily="49" charset="-122"/>
                <a:cs typeface="Arial" panose="020B0604020202020204" pitchFamily="34" charset="0"/>
              </a:rPr>
              <a:t> für Frauen)”</a:t>
            </a:r>
            <a:endParaRPr lang="en-US" altLang="zh-CN" sz="2000" dirty="0">
              <a:solidFill>
                <a:schemeClr val="tx1">
                  <a:lumMod val="65000"/>
                  <a:lumOff val="35000"/>
                </a:schemeClr>
              </a:solidFill>
              <a:latin typeface="楷体" panose="02010609060101010101" pitchFamily="49" charset="-122"/>
              <a:ea typeface="楷体" panose="02010609060101010101" pitchFamily="49" charset="-122"/>
            </a:endParaRPr>
          </a:p>
          <a:p>
            <a:pPr algn="just">
              <a:lnSpc>
                <a:spcPct val="125000"/>
              </a:lnSpc>
            </a:pPr>
            <a:r>
              <a:rPr lang="zh-CN" altLang="en-US" sz="2000" dirty="0">
                <a:solidFill>
                  <a:schemeClr val="tx1">
                    <a:lumMod val="65000"/>
                    <a:lumOff val="35000"/>
                  </a:schemeClr>
                </a:solidFill>
                <a:latin typeface="楷体" panose="02010609060101010101" pitchFamily="49" charset="-122"/>
                <a:ea typeface="楷体" panose="02010609060101010101" pitchFamily="49" charset="-122"/>
              </a:rPr>
              <a:t>保留了中文文化特色，避免文化霸权对这些词汇的同化。反之，德语中的一些特色词汇如“</a:t>
            </a:r>
            <a:r>
              <a:rPr lang="en-US" altLang="zh-CN" sz="2000" dirty="0">
                <a:solidFill>
                  <a:schemeClr val="tx1">
                    <a:lumMod val="65000"/>
                    <a:lumOff val="35000"/>
                  </a:schemeClr>
                </a:solidFill>
                <a:latin typeface="楷体" panose="02010609060101010101" pitchFamily="49" charset="-122"/>
                <a:ea typeface="楷体" panose="02010609060101010101" pitchFamily="49" charset="-122"/>
              </a:rPr>
              <a:t>Kindergarten”</a:t>
            </a:r>
            <a:r>
              <a:rPr lang="zh-CN" altLang="en-US" sz="2000" dirty="0">
                <a:solidFill>
                  <a:schemeClr val="tx1">
                    <a:lumMod val="65000"/>
                    <a:lumOff val="35000"/>
                  </a:schemeClr>
                </a:solidFill>
                <a:latin typeface="楷体" panose="02010609060101010101" pitchFamily="49" charset="-122"/>
                <a:ea typeface="楷体" panose="02010609060101010101" pitchFamily="49" charset="-122"/>
              </a:rPr>
              <a:t>，中文直接音译为“幼儿园”，也体现了对源语文化的尊重。 </a:t>
            </a:r>
            <a:endParaRPr lang="zh-CN" altLang="en-US" sz="2000" dirty="0">
              <a:solidFill>
                <a:schemeClr val="tx1">
                  <a:lumMod val="65000"/>
                  <a:lumOff val="35000"/>
                </a:schemeClr>
              </a:solidFill>
              <a:latin typeface="楷体" panose="02010609060101010101" pitchFamily="49" charset="-122"/>
              <a:ea typeface="楷体" panose="02010609060101010101" pitchFamily="49" charset="-122"/>
              <a:sym typeface="+mn-ea"/>
            </a:endParaRPr>
          </a:p>
        </p:txBody>
      </p:sp>
      <p:sp>
        <p:nvSpPr>
          <p:cNvPr id="14" name="文本框 16">
            <a:extLst>
              <a:ext uri="{FF2B5EF4-FFF2-40B4-BE49-F238E27FC236}">
                <a16:creationId xmlns:a16="http://schemas.microsoft.com/office/drawing/2014/main" id="{D7E9D97B-914C-B12B-8B50-10E65126C2B3}"/>
              </a:ext>
            </a:extLst>
          </p:cNvPr>
          <p:cNvSpPr txBox="1"/>
          <p:nvPr/>
        </p:nvSpPr>
        <p:spPr>
          <a:xfrm>
            <a:off x="7122567" y="863193"/>
            <a:ext cx="4807216" cy="5425524"/>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5000"/>
              </a:lnSpc>
            </a:pPr>
            <a:r>
              <a:rPr lang="zh-CN" altLang="en-US" sz="2000" dirty="0">
                <a:solidFill>
                  <a:schemeClr val="tx1">
                    <a:lumMod val="65000"/>
                    <a:lumOff val="35000"/>
                  </a:schemeClr>
                </a:solidFill>
                <a:latin typeface="楷体" panose="02010609060101010101" pitchFamily="49" charset="-122"/>
                <a:ea typeface="楷体" panose="02010609060101010101" pitchFamily="49" charset="-122"/>
              </a:rPr>
              <a:t>句法层面 </a:t>
            </a:r>
            <a:endParaRPr lang="en-US" altLang="zh-CN" sz="2000" dirty="0">
              <a:solidFill>
                <a:schemeClr val="tx1">
                  <a:lumMod val="65000"/>
                  <a:lumOff val="35000"/>
                </a:schemeClr>
              </a:solidFill>
              <a:latin typeface="楷体" panose="02010609060101010101" pitchFamily="49" charset="-122"/>
              <a:ea typeface="楷体" panose="02010609060101010101" pitchFamily="49" charset="-122"/>
            </a:endParaRPr>
          </a:p>
          <a:p>
            <a:pPr algn="just">
              <a:lnSpc>
                <a:spcPct val="125000"/>
              </a:lnSpc>
            </a:pPr>
            <a:r>
              <a:rPr lang="en-US" altLang="zh-CN" sz="2000" dirty="0">
                <a:solidFill>
                  <a:schemeClr val="tx1">
                    <a:lumMod val="65000"/>
                    <a:lumOff val="35000"/>
                  </a:schemeClr>
                </a:solidFill>
                <a:latin typeface="楷体" panose="02010609060101010101" pitchFamily="49" charset="-122"/>
                <a:ea typeface="楷体" panose="02010609060101010101" pitchFamily="49" charset="-122"/>
              </a:rPr>
              <a:t>- </a:t>
            </a:r>
            <a:r>
              <a:rPr lang="zh-CN" altLang="en-US" sz="2000" dirty="0">
                <a:solidFill>
                  <a:schemeClr val="tx1">
                    <a:lumMod val="65000"/>
                    <a:lumOff val="35000"/>
                  </a:schemeClr>
                </a:solidFill>
                <a:latin typeface="楷体" panose="02010609060101010101" pitchFamily="49" charset="-122"/>
                <a:ea typeface="楷体" panose="02010609060101010101" pitchFamily="49" charset="-122"/>
              </a:rPr>
              <a:t>句式结构的调整：中文多流水句，德语则注重句子的严谨结构和语法规则。在中译德时，有时需根据德语的句法特点进行调整，如将中文的多个短句整合为一个德语的主从复合句，但同时要注意避免过度调整而失去中文原文的风格和文化韵味。如：</a:t>
            </a:r>
            <a:endParaRPr lang="en-US" altLang="zh-CN" sz="2000" dirty="0">
              <a:solidFill>
                <a:schemeClr val="tx1">
                  <a:lumMod val="65000"/>
                  <a:lumOff val="35000"/>
                </a:schemeClr>
              </a:solidFill>
              <a:latin typeface="楷体" panose="02010609060101010101" pitchFamily="49" charset="-122"/>
              <a:ea typeface="楷体" panose="02010609060101010101" pitchFamily="49" charset="-122"/>
            </a:endParaRPr>
          </a:p>
          <a:p>
            <a:pPr algn="just">
              <a:lnSpc>
                <a:spcPct val="125000"/>
              </a:lnSpc>
            </a:pPr>
            <a:r>
              <a:rPr lang="zh-CN" altLang="en-US" sz="2000" dirty="0">
                <a:solidFill>
                  <a:schemeClr val="tx1">
                    <a:lumMod val="65000"/>
                    <a:lumOff val="35000"/>
                  </a:schemeClr>
                </a:solidFill>
                <a:latin typeface="楷体" panose="02010609060101010101" pitchFamily="49" charset="-122"/>
                <a:ea typeface="楷体" panose="02010609060101010101" pitchFamily="49" charset="-122"/>
              </a:rPr>
              <a:t>“他走了，天也黑了，大家都回家了。”可译为</a:t>
            </a:r>
            <a:r>
              <a:rPr lang="zh-CN" altLang="en-US" sz="2000" dirty="0">
                <a:solidFill>
                  <a:schemeClr val="tx1">
                    <a:lumMod val="65000"/>
                    <a:lumOff val="35000"/>
                  </a:schemeClr>
                </a:solidFill>
                <a:latin typeface="Arial" panose="020B0604020202020204" pitchFamily="34" charset="0"/>
                <a:ea typeface="楷体" panose="02010609060101010101" pitchFamily="49" charset="-122"/>
                <a:cs typeface="Arial" panose="020B0604020202020204" pitchFamily="34" charset="0"/>
              </a:rPr>
              <a:t>“</a:t>
            </a:r>
            <a:r>
              <a:rPr lang="en-US" altLang="zh-CN" sz="2000" dirty="0">
                <a:solidFill>
                  <a:schemeClr val="tx1">
                    <a:lumMod val="65000"/>
                    <a:lumOff val="35000"/>
                  </a:schemeClr>
                </a:solidFill>
                <a:latin typeface="Arial" panose="020B0604020202020204" pitchFamily="34" charset="0"/>
                <a:ea typeface="楷体" panose="02010609060101010101" pitchFamily="49" charset="-122"/>
                <a:cs typeface="Arial" panose="020B0604020202020204" pitchFamily="34" charset="0"/>
              </a:rPr>
              <a:t>Als er </a:t>
            </a:r>
            <a:r>
              <a:rPr lang="en-US" altLang="zh-CN" sz="2000" dirty="0" err="1">
                <a:solidFill>
                  <a:schemeClr val="tx1">
                    <a:lumMod val="65000"/>
                    <a:lumOff val="35000"/>
                  </a:schemeClr>
                </a:solidFill>
                <a:latin typeface="Arial" panose="020B0604020202020204" pitchFamily="34" charset="0"/>
                <a:ea typeface="楷体" panose="02010609060101010101" pitchFamily="49" charset="-122"/>
                <a:cs typeface="Arial" panose="020B0604020202020204" pitchFamily="34" charset="0"/>
              </a:rPr>
              <a:t>gegangen</a:t>
            </a:r>
            <a:r>
              <a:rPr lang="en-US" altLang="zh-CN" sz="2000" dirty="0">
                <a:solidFill>
                  <a:schemeClr val="tx1">
                    <a:lumMod val="65000"/>
                    <a:lumOff val="35000"/>
                  </a:schemeClr>
                </a:solidFill>
                <a:latin typeface="Arial" panose="020B0604020202020204" pitchFamily="34" charset="0"/>
                <a:ea typeface="楷体" panose="02010609060101010101" pitchFamily="49" charset="-122"/>
                <a:cs typeface="Arial" panose="020B0604020202020204" pitchFamily="34" charset="0"/>
              </a:rPr>
              <a:t> war und es </a:t>
            </a:r>
            <a:r>
              <a:rPr lang="en-US" altLang="zh-CN" sz="2000" dirty="0" err="1">
                <a:solidFill>
                  <a:schemeClr val="tx1">
                    <a:lumMod val="65000"/>
                    <a:lumOff val="35000"/>
                  </a:schemeClr>
                </a:solidFill>
                <a:latin typeface="Arial" panose="020B0604020202020204" pitchFamily="34" charset="0"/>
                <a:ea typeface="楷体" panose="02010609060101010101" pitchFamily="49" charset="-122"/>
                <a:cs typeface="Arial" panose="020B0604020202020204" pitchFamily="34" charset="0"/>
              </a:rPr>
              <a:t>dunkel</a:t>
            </a:r>
            <a:r>
              <a:rPr lang="en-US" altLang="zh-CN" sz="2000" dirty="0">
                <a:solidFill>
                  <a:schemeClr val="tx1">
                    <a:lumMod val="65000"/>
                    <a:lumOff val="35000"/>
                  </a:schemeClr>
                </a:solidFill>
                <a:latin typeface="Arial" panose="020B0604020202020204" pitchFamily="34" charset="0"/>
                <a:ea typeface="楷体" panose="02010609060101010101" pitchFamily="49" charset="-122"/>
                <a:cs typeface="Arial" panose="020B0604020202020204" pitchFamily="34" charset="0"/>
              </a:rPr>
              <a:t> </a:t>
            </a:r>
            <a:r>
              <a:rPr lang="en-US" altLang="zh-CN" sz="2000" dirty="0" err="1">
                <a:solidFill>
                  <a:schemeClr val="tx1">
                    <a:lumMod val="65000"/>
                    <a:lumOff val="35000"/>
                  </a:schemeClr>
                </a:solidFill>
                <a:latin typeface="Arial" panose="020B0604020202020204" pitchFamily="34" charset="0"/>
                <a:ea typeface="楷体" panose="02010609060101010101" pitchFamily="49" charset="-122"/>
                <a:cs typeface="Arial" panose="020B0604020202020204" pitchFamily="34" charset="0"/>
              </a:rPr>
              <a:t>geworden</a:t>
            </a:r>
            <a:r>
              <a:rPr lang="en-US" altLang="zh-CN" sz="2000" dirty="0">
                <a:solidFill>
                  <a:schemeClr val="tx1">
                    <a:lumMod val="65000"/>
                    <a:lumOff val="35000"/>
                  </a:schemeClr>
                </a:solidFill>
                <a:latin typeface="Arial" panose="020B0604020202020204" pitchFamily="34" charset="0"/>
                <a:ea typeface="楷体" panose="02010609060101010101" pitchFamily="49" charset="-122"/>
                <a:cs typeface="Arial" panose="020B0604020202020204" pitchFamily="34" charset="0"/>
              </a:rPr>
              <a:t> war, </a:t>
            </a:r>
            <a:r>
              <a:rPr lang="en-US" altLang="zh-CN" sz="2000" dirty="0" err="1">
                <a:solidFill>
                  <a:schemeClr val="tx1">
                    <a:lumMod val="65000"/>
                    <a:lumOff val="35000"/>
                  </a:schemeClr>
                </a:solidFill>
                <a:latin typeface="Arial" panose="020B0604020202020204" pitchFamily="34" charset="0"/>
                <a:ea typeface="楷体" panose="02010609060101010101" pitchFamily="49" charset="-122"/>
                <a:cs typeface="Arial" panose="020B0604020202020204" pitchFamily="34" charset="0"/>
              </a:rPr>
              <a:t>gingen</a:t>
            </a:r>
            <a:r>
              <a:rPr lang="en-US" altLang="zh-CN" sz="2000" dirty="0">
                <a:solidFill>
                  <a:schemeClr val="tx1">
                    <a:lumMod val="65000"/>
                    <a:lumOff val="35000"/>
                  </a:schemeClr>
                </a:solidFill>
                <a:latin typeface="Arial" panose="020B0604020202020204" pitchFamily="34" charset="0"/>
                <a:ea typeface="楷体" panose="02010609060101010101" pitchFamily="49" charset="-122"/>
                <a:cs typeface="Arial" panose="020B0604020202020204" pitchFamily="34" charset="0"/>
              </a:rPr>
              <a:t> alle </a:t>
            </a:r>
            <a:r>
              <a:rPr lang="en-US" altLang="zh-CN" sz="2000" dirty="0" err="1">
                <a:solidFill>
                  <a:schemeClr val="tx1">
                    <a:lumMod val="65000"/>
                    <a:lumOff val="35000"/>
                  </a:schemeClr>
                </a:solidFill>
                <a:latin typeface="Arial" panose="020B0604020202020204" pitchFamily="34" charset="0"/>
                <a:ea typeface="楷体" panose="02010609060101010101" pitchFamily="49" charset="-122"/>
                <a:cs typeface="Arial" panose="020B0604020202020204" pitchFamily="34" charset="0"/>
              </a:rPr>
              <a:t>nach</a:t>
            </a:r>
            <a:r>
              <a:rPr lang="en-US" altLang="zh-CN" sz="2000" dirty="0">
                <a:solidFill>
                  <a:schemeClr val="tx1">
                    <a:lumMod val="65000"/>
                    <a:lumOff val="35000"/>
                  </a:schemeClr>
                </a:solidFill>
                <a:latin typeface="Arial" panose="020B0604020202020204" pitchFamily="34" charset="0"/>
                <a:ea typeface="楷体" panose="02010609060101010101" pitchFamily="49" charset="-122"/>
                <a:cs typeface="Arial" panose="020B0604020202020204" pitchFamily="34" charset="0"/>
              </a:rPr>
              <a:t> Hause.”</a:t>
            </a:r>
            <a:r>
              <a:rPr lang="zh-CN" altLang="en-US" sz="2000" dirty="0">
                <a:solidFill>
                  <a:schemeClr val="tx1">
                    <a:lumMod val="65000"/>
                    <a:lumOff val="35000"/>
                  </a:schemeClr>
                </a:solidFill>
                <a:latin typeface="楷体" panose="02010609060101010101" pitchFamily="49" charset="-122"/>
                <a:ea typeface="楷体" panose="02010609060101010101" pitchFamily="49" charset="-122"/>
              </a:rPr>
              <a:t>在这个翻译中，既遵循了德语的句法规则，又尽量保留了中文原句中那种自然流畅的叙事节奏。</a:t>
            </a:r>
            <a:endParaRPr lang="zh-CN" altLang="en-US" sz="2000" dirty="0">
              <a:solidFill>
                <a:schemeClr val="tx1">
                  <a:lumMod val="65000"/>
                  <a:lumOff val="35000"/>
                </a:schemeClr>
              </a:solidFill>
              <a:latin typeface="楷体" panose="02010609060101010101" pitchFamily="49" charset="-122"/>
              <a:ea typeface="楷体" panose="02010609060101010101" pitchFamily="49" charset="-122"/>
              <a:sym typeface="+mn-ea"/>
            </a:endParaRPr>
          </a:p>
        </p:txBody>
      </p:sp>
    </p:spTree>
    <p:extLst>
      <p:ext uri="{BB962C8B-B14F-4D97-AF65-F5344CB8AC3E}">
        <p14:creationId xmlns:p14="http://schemas.microsoft.com/office/powerpoint/2010/main" val="3740443435"/>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D48B5-63B1-63FA-FC15-DC30526C1B7D}"/>
            </a:ext>
          </a:extLst>
        </p:cNvPr>
        <p:cNvGrpSpPr/>
        <p:nvPr/>
      </p:nvGrpSpPr>
      <p:grpSpPr>
        <a:xfrm>
          <a:off x="0" y="0"/>
          <a:ext cx="0" cy="0"/>
          <a:chOff x="0" y="0"/>
          <a:chExt cx="0" cy="0"/>
        </a:xfrm>
      </p:grpSpPr>
      <p:sp>
        <p:nvSpPr>
          <p:cNvPr id="2" name="椭圆 1">
            <a:extLst>
              <a:ext uri="{FF2B5EF4-FFF2-40B4-BE49-F238E27FC236}">
                <a16:creationId xmlns:a16="http://schemas.microsoft.com/office/drawing/2014/main" id="{734B9549-8800-2A3A-C47A-6CEF3B026D0C}"/>
              </a:ext>
            </a:extLst>
          </p:cNvPr>
          <p:cNvSpPr/>
          <p:nvPr/>
        </p:nvSpPr>
        <p:spPr>
          <a:xfrm>
            <a:off x="5254308" y="1441768"/>
            <a:ext cx="1678940" cy="1678940"/>
          </a:xfrm>
          <a:prstGeom prst="ellipse">
            <a:avLst/>
          </a:prstGeom>
          <a:solidFill>
            <a:srgbClr val="618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endParaRPr lang="zh-CN" altLang="en-US" sz="1400">
              <a:solidFill>
                <a:schemeClr val="bg1"/>
              </a:solidFill>
              <a:latin typeface="+mn-ea"/>
            </a:endParaRPr>
          </a:p>
        </p:txBody>
      </p:sp>
      <p:sp>
        <p:nvSpPr>
          <p:cNvPr id="4" name="椭圆 3">
            <a:extLst>
              <a:ext uri="{FF2B5EF4-FFF2-40B4-BE49-F238E27FC236}">
                <a16:creationId xmlns:a16="http://schemas.microsoft.com/office/drawing/2014/main" id="{3B5308E2-B8A0-ABBE-1776-635D140BBCFF}"/>
              </a:ext>
            </a:extLst>
          </p:cNvPr>
          <p:cNvSpPr/>
          <p:nvPr/>
        </p:nvSpPr>
        <p:spPr>
          <a:xfrm>
            <a:off x="5254308" y="3737292"/>
            <a:ext cx="1678940" cy="1678940"/>
          </a:xfrm>
          <a:prstGeom prst="ellipse">
            <a:avLst/>
          </a:prstGeom>
          <a:solidFill>
            <a:srgbClr val="F6C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endParaRPr lang="zh-CN" altLang="en-US" sz="1400">
              <a:solidFill>
                <a:schemeClr val="bg1"/>
              </a:solidFill>
              <a:latin typeface="+mn-ea"/>
            </a:endParaRPr>
          </a:p>
        </p:txBody>
      </p:sp>
      <p:sp>
        <p:nvSpPr>
          <p:cNvPr id="12" name="文本框 16">
            <a:extLst>
              <a:ext uri="{FF2B5EF4-FFF2-40B4-BE49-F238E27FC236}">
                <a16:creationId xmlns:a16="http://schemas.microsoft.com/office/drawing/2014/main" id="{DC32B692-DC2C-D21B-4962-B61B37524A7D}"/>
              </a:ext>
            </a:extLst>
          </p:cNvPr>
          <p:cNvSpPr txBox="1"/>
          <p:nvPr/>
        </p:nvSpPr>
        <p:spPr>
          <a:xfrm>
            <a:off x="262217" y="863193"/>
            <a:ext cx="4807216" cy="4656083"/>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5000"/>
              </a:lnSpc>
            </a:pPr>
            <a:r>
              <a:rPr lang="zh-CN" altLang="en-US" sz="2000" dirty="0">
                <a:solidFill>
                  <a:schemeClr val="tx1">
                    <a:lumMod val="65000"/>
                    <a:lumOff val="35000"/>
                  </a:schemeClr>
                </a:solidFill>
                <a:latin typeface="楷体" panose="02010609060101010101" pitchFamily="49" charset="-122"/>
                <a:ea typeface="楷体" panose="02010609060101010101" pitchFamily="49" charset="-122"/>
              </a:rPr>
              <a:t>文化层面 </a:t>
            </a:r>
            <a:endParaRPr lang="en-US" altLang="zh-CN" sz="2000" dirty="0">
              <a:solidFill>
                <a:schemeClr val="tx1">
                  <a:lumMod val="65000"/>
                  <a:lumOff val="35000"/>
                </a:schemeClr>
              </a:solidFill>
              <a:latin typeface="楷体" panose="02010609060101010101" pitchFamily="49" charset="-122"/>
              <a:ea typeface="楷体" panose="02010609060101010101" pitchFamily="49" charset="-122"/>
            </a:endParaRPr>
          </a:p>
          <a:p>
            <a:pPr algn="just">
              <a:lnSpc>
                <a:spcPct val="125000"/>
              </a:lnSpc>
            </a:pPr>
            <a:r>
              <a:rPr lang="en-US" altLang="zh-CN" sz="2000" dirty="0">
                <a:solidFill>
                  <a:schemeClr val="tx1">
                    <a:lumMod val="65000"/>
                    <a:lumOff val="35000"/>
                  </a:schemeClr>
                </a:solidFill>
                <a:latin typeface="楷体" panose="02010609060101010101" pitchFamily="49" charset="-122"/>
                <a:ea typeface="楷体" panose="02010609060101010101" pitchFamily="49" charset="-122"/>
              </a:rPr>
              <a:t>- </a:t>
            </a:r>
            <a:r>
              <a:rPr lang="zh-CN" altLang="en-US" sz="2000" dirty="0">
                <a:solidFill>
                  <a:schemeClr val="tx1">
                    <a:lumMod val="65000"/>
                    <a:lumOff val="35000"/>
                  </a:schemeClr>
                </a:solidFill>
                <a:latin typeface="楷体" panose="02010609060101010101" pitchFamily="49" charset="-122"/>
                <a:ea typeface="楷体" panose="02010609060101010101" pitchFamily="49" charset="-122"/>
              </a:rPr>
              <a:t>文化意象的传递：中文中的“龙”是吉祥、权威的象征，而在德语文化中，</a:t>
            </a:r>
            <a:r>
              <a:rPr lang="zh-CN" altLang="en-US" sz="2000" dirty="0">
                <a:solidFill>
                  <a:schemeClr val="tx1">
                    <a:lumMod val="65000"/>
                    <a:lumOff val="35000"/>
                  </a:schemeClr>
                </a:solidFill>
                <a:latin typeface="Arial" panose="020B0604020202020204" pitchFamily="34" charset="0"/>
                <a:ea typeface="楷体" panose="02010609060101010101" pitchFamily="49" charset="-122"/>
                <a:cs typeface="Arial" panose="020B0604020202020204" pitchFamily="34" charset="0"/>
              </a:rPr>
              <a:t>“</a:t>
            </a:r>
            <a:r>
              <a:rPr lang="en-US" altLang="zh-CN" sz="2000" dirty="0" err="1">
                <a:solidFill>
                  <a:schemeClr val="tx1">
                    <a:lumMod val="65000"/>
                    <a:lumOff val="35000"/>
                  </a:schemeClr>
                </a:solidFill>
                <a:latin typeface="Arial" panose="020B0604020202020204" pitchFamily="34" charset="0"/>
                <a:ea typeface="楷体" panose="02010609060101010101" pitchFamily="49" charset="-122"/>
                <a:cs typeface="Arial" panose="020B0604020202020204" pitchFamily="34" charset="0"/>
              </a:rPr>
              <a:t>Drachen</a:t>
            </a:r>
            <a:r>
              <a:rPr lang="en-US" altLang="zh-CN" sz="2000" dirty="0">
                <a:solidFill>
                  <a:schemeClr val="tx1">
                    <a:lumMod val="65000"/>
                    <a:lumOff val="35000"/>
                  </a:schemeClr>
                </a:solidFill>
                <a:latin typeface="Arial" panose="020B0604020202020204" pitchFamily="34" charset="0"/>
                <a:ea typeface="楷体" panose="02010609060101010101" pitchFamily="49" charset="-122"/>
                <a:cs typeface="Arial" panose="020B0604020202020204" pitchFamily="34" charset="0"/>
              </a:rPr>
              <a:t>”</a:t>
            </a:r>
            <a:r>
              <a:rPr lang="zh-CN" altLang="en-US" sz="2000" dirty="0">
                <a:solidFill>
                  <a:schemeClr val="tx1">
                    <a:lumMod val="65000"/>
                    <a:lumOff val="35000"/>
                  </a:schemeClr>
                </a:solidFill>
                <a:latin typeface="楷体" panose="02010609060101010101" pitchFamily="49" charset="-122"/>
                <a:ea typeface="楷体" panose="02010609060101010101" pitchFamily="49" charset="-122"/>
              </a:rPr>
              <a:t>往往有邪恶的含义。在翻译时，不能简单地将“龙”译为</a:t>
            </a:r>
            <a:r>
              <a:rPr lang="zh-CN" altLang="en-US" sz="2000" dirty="0">
                <a:solidFill>
                  <a:schemeClr val="tx1">
                    <a:lumMod val="65000"/>
                    <a:lumOff val="35000"/>
                  </a:schemeClr>
                </a:solidFill>
                <a:latin typeface="Arial" panose="020B0604020202020204" pitchFamily="34" charset="0"/>
                <a:ea typeface="楷体" panose="02010609060101010101" pitchFamily="49" charset="-122"/>
                <a:cs typeface="Arial" panose="020B0604020202020204" pitchFamily="34" charset="0"/>
              </a:rPr>
              <a:t>“</a:t>
            </a:r>
            <a:r>
              <a:rPr lang="en-US" altLang="zh-CN" sz="2000" dirty="0" err="1">
                <a:solidFill>
                  <a:schemeClr val="tx1">
                    <a:lumMod val="65000"/>
                    <a:lumOff val="35000"/>
                  </a:schemeClr>
                </a:solidFill>
                <a:latin typeface="Arial" panose="020B0604020202020204" pitchFamily="34" charset="0"/>
                <a:ea typeface="楷体" panose="02010609060101010101" pitchFamily="49" charset="-122"/>
                <a:cs typeface="Arial" panose="020B0604020202020204" pitchFamily="34" charset="0"/>
              </a:rPr>
              <a:t>Drachen</a:t>
            </a:r>
            <a:r>
              <a:rPr lang="en-US" altLang="zh-CN" sz="2000" dirty="0">
                <a:solidFill>
                  <a:schemeClr val="tx1">
                    <a:lumMod val="65000"/>
                    <a:lumOff val="35000"/>
                  </a:schemeClr>
                </a:solidFill>
                <a:latin typeface="Arial" panose="020B0604020202020204" pitchFamily="34" charset="0"/>
                <a:ea typeface="楷体" panose="02010609060101010101" pitchFamily="49" charset="-122"/>
                <a:cs typeface="Arial" panose="020B0604020202020204" pitchFamily="34" charset="0"/>
              </a:rPr>
              <a:t>”</a:t>
            </a:r>
            <a:r>
              <a:rPr lang="zh-CN" altLang="en-US" sz="2000" dirty="0">
                <a:solidFill>
                  <a:schemeClr val="tx1">
                    <a:lumMod val="65000"/>
                    <a:lumOff val="35000"/>
                  </a:schemeClr>
                </a:solidFill>
                <a:latin typeface="楷体" panose="02010609060101010101" pitchFamily="49" charset="-122"/>
                <a:ea typeface="楷体" panose="02010609060101010101" pitchFamily="49" charset="-122"/>
              </a:rPr>
              <a:t>，而要根据具体语境进行灵活处理，如可采用加注的方式说明中文“龙”的文化内涵，以避免文化误解。同样，德语中的一些文化意象如</a:t>
            </a:r>
            <a:r>
              <a:rPr lang="zh-CN" altLang="en-US" sz="2000" dirty="0">
                <a:solidFill>
                  <a:schemeClr val="tx1">
                    <a:lumMod val="65000"/>
                    <a:lumOff val="35000"/>
                  </a:schemeClr>
                </a:solidFill>
                <a:latin typeface="Arial" panose="020B0604020202020204" pitchFamily="34" charset="0"/>
                <a:ea typeface="楷体" panose="02010609060101010101" pitchFamily="49" charset="-122"/>
                <a:cs typeface="Arial" panose="020B0604020202020204" pitchFamily="34" charset="0"/>
              </a:rPr>
              <a:t>“</a:t>
            </a:r>
            <a:r>
              <a:rPr lang="en-US" altLang="zh-CN" sz="2000" dirty="0">
                <a:solidFill>
                  <a:schemeClr val="tx1">
                    <a:lumMod val="65000"/>
                    <a:lumOff val="35000"/>
                  </a:schemeClr>
                </a:solidFill>
                <a:latin typeface="Arial" panose="020B0604020202020204" pitchFamily="34" charset="0"/>
                <a:ea typeface="楷体" panose="02010609060101010101" pitchFamily="49" charset="-122"/>
                <a:cs typeface="Arial" panose="020B0604020202020204" pitchFamily="34" charset="0"/>
              </a:rPr>
              <a:t>Rabe”</a:t>
            </a:r>
            <a:r>
              <a:rPr lang="zh-CN" altLang="en-US" sz="2000" dirty="0">
                <a:solidFill>
                  <a:schemeClr val="tx1">
                    <a:lumMod val="65000"/>
                    <a:lumOff val="35000"/>
                  </a:schemeClr>
                </a:solidFill>
                <a:latin typeface="楷体" panose="02010609060101010101" pitchFamily="49" charset="-122"/>
                <a:ea typeface="楷体" panose="02010609060101010101" pitchFamily="49" charset="-122"/>
              </a:rPr>
              <a:t>（乌鸦）在德语文化中常与不详相关，在翻译成中文时，也需考虑中文文化中乌鸦的意象特点，必要时进行适当的文化转换或注释。</a:t>
            </a:r>
            <a:endParaRPr lang="zh-CN" altLang="en-US" sz="2000" dirty="0">
              <a:solidFill>
                <a:schemeClr val="tx1">
                  <a:lumMod val="65000"/>
                  <a:lumOff val="35000"/>
                </a:schemeClr>
              </a:solidFill>
              <a:latin typeface="楷体" panose="02010609060101010101" pitchFamily="49" charset="-122"/>
              <a:ea typeface="楷体" panose="02010609060101010101" pitchFamily="49" charset="-122"/>
              <a:sym typeface="+mn-ea"/>
            </a:endParaRPr>
          </a:p>
        </p:txBody>
      </p:sp>
      <p:sp>
        <p:nvSpPr>
          <p:cNvPr id="14" name="文本框 16">
            <a:extLst>
              <a:ext uri="{FF2B5EF4-FFF2-40B4-BE49-F238E27FC236}">
                <a16:creationId xmlns:a16="http://schemas.microsoft.com/office/drawing/2014/main" id="{9A1421BA-6CED-D96A-0623-25DA4ACCD60F}"/>
              </a:ext>
            </a:extLst>
          </p:cNvPr>
          <p:cNvSpPr txBox="1"/>
          <p:nvPr/>
        </p:nvSpPr>
        <p:spPr>
          <a:xfrm>
            <a:off x="7122567" y="1170432"/>
            <a:ext cx="4807216" cy="4656083"/>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5000"/>
              </a:lnSpc>
            </a:pPr>
            <a:r>
              <a:rPr lang="en-US" altLang="zh-CN" sz="2000" dirty="0">
                <a:solidFill>
                  <a:schemeClr val="tx1">
                    <a:lumMod val="65000"/>
                    <a:lumOff val="35000"/>
                  </a:schemeClr>
                </a:solidFill>
                <a:latin typeface="楷体" panose="02010609060101010101" pitchFamily="49" charset="-122"/>
                <a:ea typeface="楷体" panose="02010609060101010101" pitchFamily="49" charset="-122"/>
              </a:rPr>
              <a:t>- </a:t>
            </a:r>
            <a:r>
              <a:rPr lang="zh-CN" altLang="en-US" sz="2000" dirty="0">
                <a:solidFill>
                  <a:schemeClr val="tx1">
                    <a:lumMod val="65000"/>
                    <a:lumOff val="35000"/>
                  </a:schemeClr>
                </a:solidFill>
                <a:latin typeface="楷体" panose="02010609060101010101" pitchFamily="49" charset="-122"/>
                <a:ea typeface="楷体" panose="02010609060101010101" pitchFamily="49" charset="-122"/>
              </a:rPr>
              <a:t>文化视角的平衡：后殖民主义翻译理论要求译者在翻译中要平衡两种文化的视角，避免以目标语文化的视角去强行解读或改写源语文化。例如，在翻译中国古代文学作品时，译者</a:t>
            </a:r>
            <a:r>
              <a:rPr lang="zh-CN" altLang="en-US" sz="2000" u="sng" dirty="0">
                <a:solidFill>
                  <a:schemeClr val="tx1">
                    <a:lumMod val="65000"/>
                    <a:lumOff val="35000"/>
                  </a:schemeClr>
                </a:solidFill>
                <a:latin typeface="楷体" panose="02010609060101010101" pitchFamily="49" charset="-122"/>
                <a:ea typeface="楷体" panose="02010609060101010101" pitchFamily="49" charset="-122"/>
              </a:rPr>
              <a:t>不能按照德语文化中对文学的审美标准和价值观去随意调整原文内容，而应尽可能地呈现中国古代文学作品的原汁原味，让德语读者能够接触到真实的中国文化。</a:t>
            </a:r>
            <a:r>
              <a:rPr lang="zh-CN" altLang="en-US" sz="2000" dirty="0">
                <a:solidFill>
                  <a:schemeClr val="tx1">
                    <a:lumMod val="65000"/>
                    <a:lumOff val="35000"/>
                  </a:schemeClr>
                </a:solidFill>
                <a:latin typeface="楷体" panose="02010609060101010101" pitchFamily="49" charset="-122"/>
                <a:ea typeface="楷体" panose="02010609060101010101" pitchFamily="49" charset="-122"/>
              </a:rPr>
              <a:t>同时，</a:t>
            </a:r>
            <a:r>
              <a:rPr lang="zh-CN" altLang="en-US" sz="2000" u="sng" dirty="0">
                <a:solidFill>
                  <a:schemeClr val="tx1">
                    <a:lumMod val="65000"/>
                    <a:lumOff val="35000"/>
                  </a:schemeClr>
                </a:solidFill>
                <a:latin typeface="楷体" panose="02010609060101010101" pitchFamily="49" charset="-122"/>
                <a:ea typeface="楷体" panose="02010609060101010101" pitchFamily="49" charset="-122"/>
              </a:rPr>
              <a:t>在翻译德语文学作品到中文时，也不能为了迎合中文读者的文化习惯而对原文进行不恰当的改编，要保持文化的多样性和独立性。</a:t>
            </a:r>
            <a:endParaRPr lang="zh-CN" altLang="en-US" sz="2000" u="sng" dirty="0">
              <a:solidFill>
                <a:schemeClr val="tx1">
                  <a:lumMod val="65000"/>
                  <a:lumOff val="35000"/>
                </a:schemeClr>
              </a:solidFill>
              <a:latin typeface="楷体" panose="02010609060101010101" pitchFamily="49" charset="-122"/>
              <a:ea typeface="楷体" panose="02010609060101010101" pitchFamily="49" charset="-122"/>
              <a:sym typeface="+mn-ea"/>
            </a:endParaRPr>
          </a:p>
        </p:txBody>
      </p:sp>
    </p:spTree>
    <p:extLst>
      <p:ext uri="{BB962C8B-B14F-4D97-AF65-F5344CB8AC3E}">
        <p14:creationId xmlns:p14="http://schemas.microsoft.com/office/powerpoint/2010/main" val="1363770346"/>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EB683BD-753D-47B5-BDE7-63B3D789FF16}"/>
              </a:ext>
            </a:extLst>
          </p:cNvPr>
          <p:cNvGrpSpPr/>
          <p:nvPr/>
        </p:nvGrpSpPr>
        <p:grpSpPr>
          <a:xfrm>
            <a:off x="1144905" y="1428529"/>
            <a:ext cx="9902190" cy="1113766"/>
            <a:chOff x="1144905" y="2901941"/>
            <a:chExt cx="9902190" cy="1113766"/>
          </a:xfrm>
        </p:grpSpPr>
        <p:sp>
          <p:nvSpPr>
            <p:cNvPr id="2" name="五边形 3">
              <a:extLst>
                <a:ext uri="{FF2B5EF4-FFF2-40B4-BE49-F238E27FC236}">
                  <a16:creationId xmlns:a16="http://schemas.microsoft.com/office/drawing/2014/main" id="{B9E9A862-FEC4-471E-A126-799D6129F62B}"/>
                </a:ext>
              </a:extLst>
            </p:cNvPr>
            <p:cNvSpPr/>
            <p:nvPr/>
          </p:nvSpPr>
          <p:spPr>
            <a:xfrm>
              <a:off x="1144905" y="3150532"/>
              <a:ext cx="2679065" cy="616585"/>
            </a:xfrm>
            <a:prstGeom prst="homePlate">
              <a:avLst/>
            </a:prstGeom>
            <a:solidFill>
              <a:srgbClr val="F6C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dirty="0">
                  <a:solidFill>
                    <a:schemeClr val="bg1"/>
                  </a:solidFill>
                  <a:latin typeface="楷体" panose="02010609060101010101" pitchFamily="49" charset="-122"/>
                  <a:ea typeface="楷体" panose="02010609060101010101" pitchFamily="49" charset="-122"/>
                </a:rPr>
                <a:t>积极影响</a:t>
              </a:r>
            </a:p>
          </p:txBody>
        </p:sp>
        <p:sp>
          <p:nvSpPr>
            <p:cNvPr id="3" name="文本框 6">
              <a:extLst>
                <a:ext uri="{FF2B5EF4-FFF2-40B4-BE49-F238E27FC236}">
                  <a16:creationId xmlns:a16="http://schemas.microsoft.com/office/drawing/2014/main" id="{001D4AD3-BCCF-4F66-B13A-18A65349D94F}"/>
                </a:ext>
              </a:extLst>
            </p:cNvPr>
            <p:cNvSpPr txBox="1"/>
            <p:nvPr/>
          </p:nvSpPr>
          <p:spPr>
            <a:xfrm>
              <a:off x="4276090" y="2901941"/>
              <a:ext cx="6771005" cy="1113766"/>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zh-CN" altLang="en-US" sz="2400" dirty="0">
                  <a:solidFill>
                    <a:schemeClr val="tx1">
                      <a:lumMod val="75000"/>
                      <a:lumOff val="25000"/>
                    </a:schemeClr>
                  </a:solidFill>
                  <a:latin typeface="楷体" panose="02010609060101010101" pitchFamily="49" charset="-122"/>
                  <a:ea typeface="楷体" panose="02010609060101010101" pitchFamily="49" charset="-122"/>
                </a:rPr>
                <a:t>能够推动文化平等交流，在强势文化和弱势文化进行互译的过程中，保证翻译过程的平等。</a:t>
              </a:r>
              <a:endParaRPr lang="zh-CN" altLang="en-US" sz="2400" dirty="0">
                <a:solidFill>
                  <a:schemeClr val="tx1">
                    <a:lumMod val="75000"/>
                    <a:lumOff val="25000"/>
                  </a:schemeClr>
                </a:solidFill>
                <a:latin typeface="楷体" panose="02010609060101010101" pitchFamily="49" charset="-122"/>
                <a:ea typeface="楷体" panose="02010609060101010101" pitchFamily="49" charset="-122"/>
                <a:sym typeface="+mn-ea"/>
              </a:endParaRPr>
            </a:p>
          </p:txBody>
        </p:sp>
      </p:grpSp>
      <p:grpSp>
        <p:nvGrpSpPr>
          <p:cNvPr id="9" name="组合 8">
            <a:extLst>
              <a:ext uri="{FF2B5EF4-FFF2-40B4-BE49-F238E27FC236}">
                <a16:creationId xmlns:a16="http://schemas.microsoft.com/office/drawing/2014/main" id="{9B90D5A8-FFD3-43A1-81C4-622E22603D17}"/>
              </a:ext>
            </a:extLst>
          </p:cNvPr>
          <p:cNvGrpSpPr/>
          <p:nvPr/>
        </p:nvGrpSpPr>
        <p:grpSpPr>
          <a:xfrm>
            <a:off x="1144905" y="3758823"/>
            <a:ext cx="9902190" cy="1113766"/>
            <a:chOff x="1144905" y="2901941"/>
            <a:chExt cx="9902190" cy="1113766"/>
          </a:xfrm>
        </p:grpSpPr>
        <p:sp>
          <p:nvSpPr>
            <p:cNvPr id="10" name="五边形 3">
              <a:extLst>
                <a:ext uri="{FF2B5EF4-FFF2-40B4-BE49-F238E27FC236}">
                  <a16:creationId xmlns:a16="http://schemas.microsoft.com/office/drawing/2014/main" id="{5A05D9C2-7F14-46C4-A728-843349D90CF4}"/>
                </a:ext>
              </a:extLst>
            </p:cNvPr>
            <p:cNvSpPr/>
            <p:nvPr/>
          </p:nvSpPr>
          <p:spPr>
            <a:xfrm>
              <a:off x="1144905" y="3150532"/>
              <a:ext cx="2679065" cy="616585"/>
            </a:xfrm>
            <a:prstGeom prst="homePlate">
              <a:avLst/>
            </a:prstGeom>
            <a:solidFill>
              <a:srgbClr val="F6C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200" dirty="0">
                  <a:solidFill>
                    <a:schemeClr val="bg1"/>
                  </a:solidFill>
                  <a:latin typeface="楷体" panose="02010609060101010101" pitchFamily="49" charset="-122"/>
                  <a:ea typeface="楷体" panose="02010609060101010101" pitchFamily="49" charset="-122"/>
                </a:rPr>
                <a:t>消极影响</a:t>
              </a:r>
            </a:p>
          </p:txBody>
        </p:sp>
        <p:sp>
          <p:nvSpPr>
            <p:cNvPr id="11" name="文本框 6">
              <a:extLst>
                <a:ext uri="{FF2B5EF4-FFF2-40B4-BE49-F238E27FC236}">
                  <a16:creationId xmlns:a16="http://schemas.microsoft.com/office/drawing/2014/main" id="{8649DFFC-FD43-4644-A8B2-F7A05276A446}"/>
                </a:ext>
              </a:extLst>
            </p:cNvPr>
            <p:cNvSpPr txBox="1"/>
            <p:nvPr/>
          </p:nvSpPr>
          <p:spPr>
            <a:xfrm>
              <a:off x="4276090" y="2901941"/>
              <a:ext cx="6771005" cy="1113766"/>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zh-CN" altLang="en-US" sz="2400" dirty="0">
                  <a:solidFill>
                    <a:schemeClr val="tx1">
                      <a:lumMod val="75000"/>
                      <a:lumOff val="25000"/>
                    </a:schemeClr>
                  </a:solidFill>
                  <a:latin typeface="楷体" panose="02010609060101010101" pitchFamily="49" charset="-122"/>
                  <a:ea typeface="楷体" panose="02010609060101010101" pitchFamily="49" charset="-122"/>
                </a:rPr>
                <a:t>后殖民主义学派在一定程度上会增强殖民地人民对强势文化的排斥。</a:t>
              </a:r>
              <a:endParaRPr lang="zh-CN" altLang="en-US" sz="2400" dirty="0">
                <a:solidFill>
                  <a:schemeClr val="tx1">
                    <a:lumMod val="75000"/>
                    <a:lumOff val="25000"/>
                  </a:schemeClr>
                </a:solidFill>
                <a:latin typeface="楷体" panose="02010609060101010101" pitchFamily="49" charset="-122"/>
                <a:ea typeface="楷体" panose="02010609060101010101" pitchFamily="49" charset="-122"/>
                <a:sym typeface="+mn-ea"/>
              </a:endParaRPr>
            </a:p>
          </p:txBody>
        </p:sp>
      </p:grpSp>
    </p:spTree>
    <p:extLst>
      <p:ext uri="{BB962C8B-B14F-4D97-AF65-F5344CB8AC3E}">
        <p14:creationId xmlns:p14="http://schemas.microsoft.com/office/powerpoint/2010/main" val="1984219462"/>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BEE8D-1C76-28BE-673F-4073A2A35CEE}"/>
            </a:ext>
          </a:extLst>
        </p:cNvPr>
        <p:cNvGrpSpPr/>
        <p:nvPr/>
      </p:nvGrpSpPr>
      <p:grpSpPr>
        <a:xfrm>
          <a:off x="0" y="0"/>
          <a:ext cx="0" cy="0"/>
          <a:chOff x="0" y="0"/>
          <a:chExt cx="0" cy="0"/>
        </a:xfrm>
      </p:grpSpPr>
      <p:sp>
        <p:nvSpPr>
          <p:cNvPr id="8" name="直角三角形 7">
            <a:extLst>
              <a:ext uri="{FF2B5EF4-FFF2-40B4-BE49-F238E27FC236}">
                <a16:creationId xmlns:a16="http://schemas.microsoft.com/office/drawing/2014/main" id="{15053FBA-82A2-779F-1E2C-549BDB1D4816}"/>
              </a:ext>
            </a:extLst>
          </p:cNvPr>
          <p:cNvSpPr/>
          <p:nvPr/>
        </p:nvSpPr>
        <p:spPr>
          <a:xfrm rot="5400000">
            <a:off x="1384935" y="-467995"/>
            <a:ext cx="2149475" cy="3074035"/>
          </a:xfrm>
          <a:prstGeom prst="rtTriangle">
            <a:avLst/>
          </a:prstGeom>
          <a:solidFill>
            <a:srgbClr val="F6C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9" name="直角三角形 8">
            <a:extLst>
              <a:ext uri="{FF2B5EF4-FFF2-40B4-BE49-F238E27FC236}">
                <a16:creationId xmlns:a16="http://schemas.microsoft.com/office/drawing/2014/main" id="{684B8667-6567-E6F8-A5AA-15F07160AAC3}"/>
              </a:ext>
            </a:extLst>
          </p:cNvPr>
          <p:cNvSpPr/>
          <p:nvPr/>
        </p:nvSpPr>
        <p:spPr>
          <a:xfrm rot="5400000">
            <a:off x="525780" y="-531495"/>
            <a:ext cx="2444115" cy="3495675"/>
          </a:xfrm>
          <a:prstGeom prst="rtTriangle">
            <a:avLst/>
          </a:prstGeom>
          <a:solidFill>
            <a:srgbClr val="618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5" name="直角三角形 4">
            <a:extLst>
              <a:ext uri="{FF2B5EF4-FFF2-40B4-BE49-F238E27FC236}">
                <a16:creationId xmlns:a16="http://schemas.microsoft.com/office/drawing/2014/main" id="{D39B43FD-1DBD-53A9-C063-F26DFBB02ACD}"/>
              </a:ext>
            </a:extLst>
          </p:cNvPr>
          <p:cNvSpPr/>
          <p:nvPr/>
        </p:nvSpPr>
        <p:spPr>
          <a:xfrm rot="5400000" flipH="1" flipV="1">
            <a:off x="9464896" y="5038023"/>
            <a:ext cx="1502379" cy="2148580"/>
          </a:xfrm>
          <a:prstGeom prst="rtTriangle">
            <a:avLst/>
          </a:prstGeom>
          <a:solidFill>
            <a:srgbClr val="F6C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6" name="直角三角形 5">
            <a:extLst>
              <a:ext uri="{FF2B5EF4-FFF2-40B4-BE49-F238E27FC236}">
                <a16:creationId xmlns:a16="http://schemas.microsoft.com/office/drawing/2014/main" id="{D33054B0-8948-5265-DEFC-CBB60BFC4380}"/>
              </a:ext>
            </a:extLst>
          </p:cNvPr>
          <p:cNvSpPr/>
          <p:nvPr/>
        </p:nvSpPr>
        <p:spPr>
          <a:xfrm rot="5400000" flipH="1" flipV="1">
            <a:off x="10212687" y="4884401"/>
            <a:ext cx="1628918" cy="2329709"/>
          </a:xfrm>
          <a:prstGeom prst="rtTriangle">
            <a:avLst/>
          </a:prstGeom>
          <a:solidFill>
            <a:srgbClr val="618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12" name="圆角矩形 28">
            <a:extLst>
              <a:ext uri="{FF2B5EF4-FFF2-40B4-BE49-F238E27FC236}">
                <a16:creationId xmlns:a16="http://schemas.microsoft.com/office/drawing/2014/main" id="{545E3F36-A54C-07A6-339C-5B6729256A27}"/>
              </a:ext>
            </a:extLst>
          </p:cNvPr>
          <p:cNvSpPr/>
          <p:nvPr/>
        </p:nvSpPr>
        <p:spPr>
          <a:xfrm>
            <a:off x="2674219" y="3520769"/>
            <a:ext cx="6843562" cy="429417"/>
          </a:xfrm>
          <a:prstGeom prst="roundRect">
            <a:avLst/>
          </a:prstGeom>
          <a:solidFill>
            <a:srgbClr val="F6C678">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latin typeface="+mn-ea"/>
            </a:endParaRPr>
          </a:p>
        </p:txBody>
      </p:sp>
      <p:sp>
        <p:nvSpPr>
          <p:cNvPr id="15" name="文本框 2">
            <a:extLst>
              <a:ext uri="{FF2B5EF4-FFF2-40B4-BE49-F238E27FC236}">
                <a16:creationId xmlns:a16="http://schemas.microsoft.com/office/drawing/2014/main" id="{E6D3E1C3-0F24-F610-E5B3-932452682847}"/>
              </a:ext>
            </a:extLst>
          </p:cNvPr>
          <p:cNvSpPr txBox="1"/>
          <p:nvPr/>
        </p:nvSpPr>
        <p:spPr>
          <a:xfrm>
            <a:off x="1099719" y="2300153"/>
            <a:ext cx="9992562" cy="1645772"/>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ts val="0"/>
              </a:spcBef>
              <a:spcAft>
                <a:spcPts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panose="020B0604020202020204"/>
                <a:ea typeface="微软雅黑" panose="020B0503020204020204" pitchFamily="34" charset="-122"/>
              </a:defRPr>
            </a:lvl1pPr>
          </a:lstStyle>
          <a:p>
            <a:pPr algn="ctr"/>
            <a:r>
              <a:rPr lang="en-US" altLang="zh-CN" sz="4400" spc="225" dirty="0" err="1">
                <a:solidFill>
                  <a:schemeClr val="tx1">
                    <a:lumMod val="85000"/>
                    <a:lumOff val="15000"/>
                  </a:schemeClr>
                </a:solidFill>
                <a:latin typeface="Times New Roman" panose="02020603050405020304" charset="0"/>
                <a:ea typeface="hakuyoxingshu7000" pitchFamily="2" charset="-122"/>
                <a:cs typeface="Times New Roman" panose="02020603050405020304" charset="0"/>
              </a:rPr>
              <a:t>Vielen</a:t>
            </a:r>
            <a:r>
              <a:rPr lang="en-US" altLang="zh-CN" sz="4400" spc="225" dirty="0">
                <a:solidFill>
                  <a:schemeClr val="tx1">
                    <a:lumMod val="85000"/>
                    <a:lumOff val="15000"/>
                  </a:schemeClr>
                </a:solidFill>
                <a:latin typeface="Times New Roman" panose="02020603050405020304" charset="0"/>
                <a:ea typeface="hakuyoxingshu7000" pitchFamily="2" charset="-122"/>
                <a:cs typeface="Times New Roman" panose="02020603050405020304" charset="0"/>
              </a:rPr>
              <a:t> Dank f</a:t>
            </a:r>
            <a:r>
              <a:rPr lang="en-US" altLang="en-US" sz="4400" spc="225" dirty="0">
                <a:solidFill>
                  <a:schemeClr val="tx1">
                    <a:lumMod val="85000"/>
                    <a:lumOff val="15000"/>
                  </a:schemeClr>
                </a:solidFill>
                <a:latin typeface="Times New Roman" panose="02020603050405020304" charset="0"/>
                <a:ea typeface="hakuyoxingshu7000" pitchFamily="2" charset="-122"/>
                <a:cs typeface="Times New Roman" panose="02020603050405020304" charset="0"/>
              </a:rPr>
              <a:t>ü</a:t>
            </a:r>
            <a:r>
              <a:rPr lang="en-US" altLang="zh-CN" sz="4400" spc="225" dirty="0">
                <a:solidFill>
                  <a:schemeClr val="tx1">
                    <a:lumMod val="85000"/>
                    <a:lumOff val="15000"/>
                  </a:schemeClr>
                </a:solidFill>
                <a:latin typeface="Times New Roman" panose="02020603050405020304" charset="0"/>
                <a:ea typeface="hakuyoxingshu7000" pitchFamily="2" charset="-122"/>
                <a:cs typeface="Times New Roman" panose="02020603050405020304" charset="0"/>
              </a:rPr>
              <a:t>r </a:t>
            </a:r>
            <a:r>
              <a:rPr lang="en-US" altLang="zh-CN" sz="4400" spc="225" dirty="0" err="1">
                <a:solidFill>
                  <a:schemeClr val="tx1">
                    <a:lumMod val="85000"/>
                    <a:lumOff val="15000"/>
                  </a:schemeClr>
                </a:solidFill>
                <a:latin typeface="Times New Roman" panose="02020603050405020304" charset="0"/>
                <a:ea typeface="hakuyoxingshu7000" pitchFamily="2" charset="-122"/>
                <a:cs typeface="Times New Roman" panose="02020603050405020304" charset="0"/>
              </a:rPr>
              <a:t>Ihre</a:t>
            </a:r>
            <a:r>
              <a:rPr lang="en-US" altLang="zh-CN" sz="4400" spc="225" dirty="0">
                <a:solidFill>
                  <a:schemeClr val="tx1">
                    <a:lumMod val="85000"/>
                    <a:lumOff val="15000"/>
                  </a:schemeClr>
                </a:solidFill>
                <a:latin typeface="Times New Roman" panose="02020603050405020304" charset="0"/>
                <a:ea typeface="hakuyoxingshu7000" pitchFamily="2" charset="-122"/>
                <a:cs typeface="Times New Roman" panose="02020603050405020304" charset="0"/>
              </a:rPr>
              <a:t> Aufmerksamkeit!</a:t>
            </a:r>
            <a:endParaRPr lang="zh-CN" altLang="en-US" sz="4400" dirty="0">
              <a:solidFill>
                <a:schemeClr val="tx1">
                  <a:lumMod val="65000"/>
                  <a:lumOff val="35000"/>
                </a:schemeClr>
              </a:solidFill>
              <a:latin typeface="Arial" panose="020B0604020202020204" pitchFamily="34" charset="0"/>
              <a:ea typeface="思源黑体 CN Heavy" panose="020B0A00000000000000" pitchFamily="34" charset="-122"/>
              <a:cs typeface="Arial" panose="020B0604020202020204" pitchFamily="34" charset="0"/>
            </a:endParaRPr>
          </a:p>
        </p:txBody>
      </p:sp>
    </p:spTree>
    <p:extLst>
      <p:ext uri="{BB962C8B-B14F-4D97-AF65-F5344CB8AC3E}">
        <p14:creationId xmlns:p14="http://schemas.microsoft.com/office/powerpoint/2010/main" val="2180807710"/>
      </p:ext>
    </p:extLst>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 grpId="0" animBg="1"/>
      <p:bldP spid="6" grpId="0" animBg="1"/>
      <p:bldP spid="12" grpId="0" animBg="1"/>
      <p:bldP spid="1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思源黑体 CN ExtraLight"/>
        <a:ea typeface="思源黑体 CN ExtraLight"/>
        <a:cs typeface=""/>
      </a:majorFont>
      <a:minorFont>
        <a:latin typeface="思源黑体 CN ExtraLight"/>
        <a:ea typeface="思源黑体 CN Extra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1233</Words>
  <Application>Microsoft Office PowerPoint</Application>
  <PresentationFormat>宽屏</PresentationFormat>
  <Paragraphs>47</Paragraphs>
  <Slides>9</Slides>
  <Notes>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9</vt:i4>
      </vt:variant>
    </vt:vector>
  </HeadingPairs>
  <TitlesOfParts>
    <vt:vector size="14" baseType="lpstr">
      <vt:lpstr>楷体</vt:lpstr>
      <vt:lpstr>Arial</vt:lpstr>
      <vt:lpstr>思源黑体 CN ExtraLight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杨 子凌</dc:creator>
  <cp:lastModifiedBy>旸 刘</cp:lastModifiedBy>
  <cp:revision>15</cp:revision>
  <dcterms:created xsi:type="dcterms:W3CDTF">2022-03-06T07:12:22Z</dcterms:created>
  <dcterms:modified xsi:type="dcterms:W3CDTF">2025-04-08T06:24:46Z</dcterms:modified>
</cp:coreProperties>
</file>