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24"/>
  </p:notesMasterIdLst>
  <p:sldIdLst>
    <p:sldId id="464" r:id="rId4"/>
    <p:sldId id="466" r:id="rId5"/>
    <p:sldId id="463" r:id="rId6"/>
    <p:sldId id="508" r:id="rId7"/>
    <p:sldId id="507" r:id="rId8"/>
    <p:sldId id="509" r:id="rId9"/>
    <p:sldId id="510" r:id="rId10"/>
    <p:sldId id="511" r:id="rId11"/>
    <p:sldId id="459" r:id="rId12"/>
    <p:sldId id="513" r:id="rId13"/>
    <p:sldId id="514" r:id="rId14"/>
    <p:sldId id="515" r:id="rId15"/>
    <p:sldId id="516" r:id="rId16"/>
    <p:sldId id="517" r:id="rId17"/>
    <p:sldId id="518" r:id="rId18"/>
    <p:sldId id="519" r:id="rId19"/>
    <p:sldId id="520" r:id="rId20"/>
    <p:sldId id="521" r:id="rId21"/>
    <p:sldId id="512" r:id="rId22"/>
    <p:sldId id="506"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initial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9591"/>
    <a:srgbClr val="F2EEE8"/>
    <a:srgbClr val="F9ECDC"/>
    <a:srgbClr val="9F4F55"/>
    <a:srgbClr val="80897D"/>
    <a:srgbClr val="696363"/>
    <a:srgbClr val="FFFDF1"/>
    <a:srgbClr val="C7BAA8"/>
    <a:srgbClr val="DCCAB8"/>
    <a:srgbClr val="A59A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28" autoAdjust="0"/>
    <p:restoredTop sz="94790" autoAdjust="0"/>
  </p:normalViewPr>
  <p:slideViewPr>
    <p:cSldViewPr snapToGrid="0">
      <p:cViewPr>
        <p:scale>
          <a:sx n="66" d="100"/>
          <a:sy n="66" d="100"/>
        </p:scale>
        <p:origin x="-2064" y="-1014"/>
      </p:cViewPr>
      <p:guideLst>
        <p:guide orient="horz" pos="2160"/>
        <p:guide pos="39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
        <p:nvSpPr>
          <p:cNvPr id="11" name="TextBox 10"/>
          <p:cNvSpPr txBox="1"/>
          <p:nvPr userDrawn="1"/>
        </p:nvSpPr>
        <p:spPr>
          <a:xfrm>
            <a:off x="369191"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2.wdp"/><Relationship Id="rId3" Type="http://schemas.openxmlformats.org/officeDocument/2006/relationships/image" Target="../media/image1.png"/><Relationship Id="rId2" Type="http://schemas.microsoft.com/office/2007/relationships/hdphoto" Target="../media/image6.wdp"/><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5.wdp"/><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2.wdp"/><Relationship Id="rId3" Type="http://schemas.openxmlformats.org/officeDocument/2006/relationships/image" Target="../media/image1.png"/><Relationship Id="rId2" Type="http://schemas.microsoft.com/office/2007/relationships/hdphoto" Target="../media/image6.wdp"/><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5.wdp"/><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jpeg"/><Relationship Id="rId2" Type="http://schemas.microsoft.com/office/2007/relationships/hdphoto" Target="../media/image15.wdp"/><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microsoft.com/office/2007/relationships/hdphoto" Target="../media/image15.wdp"/><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jpeg"/><Relationship Id="rId2" Type="http://schemas.microsoft.com/office/2007/relationships/hdphoto" Target="../media/image15.wdp"/><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microsoft.com/office/2007/relationships/hdphoto" Target="../media/image15.wdp"/><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jpeg"/><Relationship Id="rId2" Type="http://schemas.microsoft.com/office/2007/relationships/hdphoto" Target="../media/image15.wdp"/><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10.wdp"/><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2.wdp"/><Relationship Id="rId3" Type="http://schemas.openxmlformats.org/officeDocument/2006/relationships/image" Target="../media/image1.png"/><Relationship Id="rId2" Type="http://schemas.microsoft.com/office/2007/relationships/hdphoto" Target="../media/image6.wdp"/><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10.wdp"/><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12.wdp"/><Relationship Id="rId3" Type="http://schemas.openxmlformats.org/officeDocument/2006/relationships/image" Target="../media/image11.png"/><Relationship Id="rId2" Type="http://schemas.microsoft.com/office/2007/relationships/hdphoto" Target="../media/image8.wdp"/><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2.wdp"/><Relationship Id="rId3" Type="http://schemas.openxmlformats.org/officeDocument/2006/relationships/image" Target="../media/image1.png"/><Relationship Id="rId2" Type="http://schemas.microsoft.com/office/2007/relationships/hdphoto" Target="../media/image6.wdp"/><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6.wdp"/><Relationship Id="rId3" Type="http://schemas.openxmlformats.org/officeDocument/2006/relationships/image" Target="../media/image5.png"/><Relationship Id="rId2" Type="http://schemas.microsoft.com/office/2007/relationships/hdphoto" Target="../media/image8.wdp"/><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8.wdp"/><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microsoft.com/office/2007/relationships/hdphoto" Target="../media/image8.wdp"/><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 y="0"/>
            <a:ext cx="2781122" cy="6858000"/>
          </a:xfrm>
          <a:prstGeom prst="rect">
            <a:avLst/>
          </a:prstGeom>
          <a:solidFill>
            <a:srgbClr val="F2E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2422083" y="0"/>
            <a:ext cx="2504049" cy="6858000"/>
          </a:xfrm>
          <a:prstGeom prst="rect">
            <a:avLst/>
          </a:prstGeom>
          <a:solidFill>
            <a:srgbClr val="F2EEE8"/>
          </a:solidFill>
          <a:ln>
            <a:noFill/>
          </a:ln>
          <a:effectLst>
            <a:outerShdw blurRad="228600" dist="50800" dir="10800000" sx="103000" sy="103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4909622" y="0"/>
            <a:ext cx="2504049" cy="6858000"/>
          </a:xfrm>
          <a:prstGeom prst="rect">
            <a:avLst/>
          </a:prstGeom>
          <a:solidFill>
            <a:srgbClr val="F2EEE8"/>
          </a:solidFill>
          <a:ln>
            <a:noFill/>
          </a:ln>
          <a:effectLst>
            <a:outerShdw blurRad="228600" dist="50800" dir="10800000" sx="103000" sy="103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7413671" y="0"/>
            <a:ext cx="2504049" cy="6858000"/>
          </a:xfrm>
          <a:prstGeom prst="rect">
            <a:avLst/>
          </a:prstGeom>
          <a:solidFill>
            <a:srgbClr val="F2EEE8"/>
          </a:solidFill>
          <a:ln>
            <a:noFill/>
          </a:ln>
          <a:effectLst>
            <a:outerShdw blurRad="228600" dist="50800" dir="10800000" sx="103000" sy="103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9818827" y="0"/>
            <a:ext cx="2372755" cy="6858000"/>
          </a:xfrm>
          <a:prstGeom prst="rect">
            <a:avLst/>
          </a:prstGeom>
          <a:solidFill>
            <a:srgbClr val="F2EEE8"/>
          </a:solidFill>
          <a:ln>
            <a:noFill/>
          </a:ln>
          <a:effectLst>
            <a:outerShdw blurRad="228600" dist="50800" dir="10800000" sx="103000" sy="103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9" name="图片 28"/>
          <p:cNvPicPr>
            <a:picLocks noChangeAspect="1"/>
          </p:cNvPicPr>
          <p:nvPr/>
        </p:nvPicPr>
        <p:blipFill rotWithShape="1">
          <a:blip r:embed="rId1">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6063667" y="554939"/>
            <a:ext cx="5203311" cy="7197874"/>
          </a:xfrm>
          <a:prstGeom prst="rect">
            <a:avLst/>
          </a:prstGeom>
        </p:spPr>
      </p:pic>
      <p:grpSp>
        <p:nvGrpSpPr>
          <p:cNvPr id="21" name="组合 20"/>
          <p:cNvGrpSpPr/>
          <p:nvPr/>
        </p:nvGrpSpPr>
        <p:grpSpPr>
          <a:xfrm>
            <a:off x="397255" y="375419"/>
            <a:ext cx="179520" cy="705270"/>
            <a:chOff x="397255" y="375419"/>
            <a:chExt cx="179520" cy="705270"/>
          </a:xfrm>
          <a:solidFill>
            <a:srgbClr val="929591"/>
          </a:solidFill>
          <a:effectLst/>
        </p:grpSpPr>
        <p:sp>
          <p:nvSpPr>
            <p:cNvPr id="22" name="椭圆 21"/>
            <p:cNvSpPr/>
            <p:nvPr/>
          </p:nvSpPr>
          <p:spPr>
            <a:xfrm>
              <a:off x="397255" y="375419"/>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397255" y="638294"/>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397255" y="901169"/>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矩形 4"/>
          <p:cNvSpPr/>
          <p:nvPr/>
        </p:nvSpPr>
        <p:spPr>
          <a:xfrm>
            <a:off x="4909820" y="2202180"/>
            <a:ext cx="4876800" cy="1363345"/>
          </a:xfrm>
          <a:prstGeom prst="rect">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3148330" y="2223135"/>
            <a:ext cx="5894705" cy="1322070"/>
          </a:xfrm>
          <a:prstGeom prst="rect">
            <a:avLst/>
          </a:prstGeom>
        </p:spPr>
        <p:txBody>
          <a:bodyPr wrap="square">
            <a:spAutoFit/>
          </a:bodyPr>
          <a:lstStyle/>
          <a:p>
            <a:pPr algn="ctr"/>
            <a:r>
              <a:rPr lang="zh-CN" altLang="en-US" sz="4000" dirty="0">
                <a:effectLst>
                  <a:innerShdw blurRad="12700" dist="50800" dir="13500000">
                    <a:prstClr val="black">
                      <a:alpha val="25000"/>
                    </a:prstClr>
                  </a:innerShdw>
                </a:effectLst>
                <a:cs typeface="+mn-ea"/>
                <a:sym typeface="+mn-lt"/>
              </a:rPr>
              <a:t>Ambiguity of Chinese Language</a:t>
            </a:r>
            <a:endParaRPr lang="zh-CN" altLang="en-US" sz="4000" dirty="0">
              <a:effectLst>
                <a:innerShdw blurRad="12700" dist="50800" dir="13500000">
                  <a:prstClr val="black">
                    <a:alpha val="25000"/>
                  </a:prstClr>
                </a:innerShdw>
              </a:effectLst>
              <a:cs typeface="+mn-ea"/>
              <a:sym typeface="+mn-lt"/>
            </a:endParaRPr>
          </a:p>
        </p:txBody>
      </p:sp>
      <p:sp>
        <p:nvSpPr>
          <p:cNvPr id="9" name="矩形 8"/>
          <p:cNvSpPr/>
          <p:nvPr/>
        </p:nvSpPr>
        <p:spPr>
          <a:xfrm>
            <a:off x="2437130" y="2223135"/>
            <a:ext cx="2472690" cy="1342390"/>
          </a:xfrm>
          <a:prstGeom prst="rect">
            <a:avLst/>
          </a:prstGeom>
          <a:noFill/>
          <a:ln w="38100">
            <a:solidFill>
              <a:srgbClr val="929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3280591" y="4300052"/>
            <a:ext cx="5762171" cy="553085"/>
          </a:xfrm>
          <a:prstGeom prst="rect">
            <a:avLst/>
          </a:prstGeom>
          <a:noFill/>
        </p:spPr>
        <p:txBody>
          <a:bodyPr wrap="square" rtlCol="0">
            <a:spAutoFit/>
          </a:bodyPr>
          <a:lstStyle/>
          <a:p>
            <a:pPr algn="ctr">
              <a:lnSpc>
                <a:spcPct val="150000"/>
              </a:lnSpc>
            </a:pPr>
            <a:r>
              <a:rPr lang="en-US" altLang="zh-CN" sz="2000" b="1" dirty="0">
                <a:solidFill>
                  <a:schemeClr val="tx1">
                    <a:lumMod val="95000"/>
                    <a:lumOff val="5000"/>
                  </a:schemeClr>
                </a:solidFill>
                <a:cs typeface="+mn-ea"/>
                <a:sym typeface="+mn-lt"/>
              </a:rPr>
              <a:t>Group members: </a:t>
            </a:r>
            <a:r>
              <a:rPr lang="zh-CN" altLang="en-US" sz="2000" dirty="0">
                <a:solidFill>
                  <a:schemeClr val="tx1">
                    <a:lumMod val="95000"/>
                    <a:lumOff val="5000"/>
                  </a:schemeClr>
                </a:solidFill>
                <a:cs typeface="+mn-ea"/>
                <a:sym typeface="+mn-lt"/>
              </a:rPr>
              <a:t>廖诗韵、李媛、刘唱、邝雨琪</a:t>
            </a:r>
            <a:endParaRPr lang="zh-CN" altLang="en-US" sz="2000" dirty="0">
              <a:solidFill>
                <a:schemeClr val="tx1">
                  <a:lumMod val="95000"/>
                  <a:lumOff val="5000"/>
                </a:schemeClr>
              </a:solidFill>
              <a:cs typeface="+mn-ea"/>
              <a:sym typeface="+mn-lt"/>
            </a:endParaRPr>
          </a:p>
        </p:txBody>
      </p:sp>
      <p:sp>
        <p:nvSpPr>
          <p:cNvPr id="12" name="文本框 11"/>
          <p:cNvSpPr txBox="1"/>
          <p:nvPr/>
        </p:nvSpPr>
        <p:spPr>
          <a:xfrm>
            <a:off x="4834255" y="4949190"/>
            <a:ext cx="3892550" cy="398780"/>
          </a:xfrm>
          <a:prstGeom prst="rect">
            <a:avLst/>
          </a:prstGeom>
          <a:noFill/>
          <a:ln>
            <a:noFill/>
          </a:ln>
        </p:spPr>
        <p:txBody>
          <a:bodyPr wrap="square" rtlCol="0">
            <a:spAutoFit/>
          </a:bodyPr>
          <a:lstStyle/>
          <a:p>
            <a:pPr algn="l"/>
            <a:r>
              <a:rPr lang="en-US" altLang="zh-CN" sz="2000" b="1" dirty="0">
                <a:solidFill>
                  <a:schemeClr val="tx2"/>
                </a:solidFill>
                <a:cs typeface="+mn-ea"/>
                <a:sym typeface="+mn-lt"/>
              </a:rPr>
              <a:t>Reporter：</a:t>
            </a:r>
            <a:r>
              <a:rPr lang="en-US" altLang="zh-CN" sz="2000" dirty="0">
                <a:solidFill>
                  <a:schemeClr val="tx2"/>
                </a:solidFill>
                <a:cs typeface="+mn-ea"/>
                <a:sym typeface="+mn-lt"/>
              </a:rPr>
              <a:t>邝雨琪、刘唱</a:t>
            </a:r>
            <a:endParaRPr lang="en-US" altLang="zh-CN" sz="2000" dirty="0">
              <a:solidFill>
                <a:schemeClr val="tx2"/>
              </a:solidFill>
              <a:cs typeface="+mn-ea"/>
              <a:sym typeface="+mn-lt"/>
            </a:endParaRPr>
          </a:p>
        </p:txBody>
      </p:sp>
      <p:pic>
        <p:nvPicPr>
          <p:cNvPr id="19" name="图片 18"/>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296" y="3841934"/>
            <a:ext cx="2180554" cy="30164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4000"/>
                            </p:stCondLst>
                            <p:childTnLst>
                              <p:par>
                                <p:cTn id="36" presetID="22" presetClass="entr" presetSubtype="4"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p:bldP spid="9" grpId="0" bldLvl="0" animBg="1"/>
      <p:bldP spid="10" grpId="0"/>
      <p:bldP spid="12" grpId="0"/>
      <p:bldP spid="14" grpId="1" animBg="1"/>
      <p:bldP spid="1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2404731" y="265715"/>
            <a:ext cx="1897578" cy="2624969"/>
          </a:xfrm>
          <a:prstGeom prst="rect">
            <a:avLst/>
          </a:prstGeom>
        </p:spPr>
      </p:pic>
      <p:sp>
        <p:nvSpPr>
          <p:cNvPr id="3" name="矩形 2"/>
          <p:cNvSpPr/>
          <p:nvPr/>
        </p:nvSpPr>
        <p:spPr>
          <a:xfrm>
            <a:off x="7413671" y="0"/>
            <a:ext cx="2504049" cy="6858000"/>
          </a:xfrm>
          <a:prstGeom prst="rect">
            <a:avLst/>
          </a:prstGeom>
          <a:solidFill>
            <a:srgbClr val="F2EEE8"/>
          </a:solidFill>
          <a:ln>
            <a:noFill/>
          </a:ln>
          <a:effectLst>
            <a:outerShdw blurRad="228600" dist="50800" dir="10800000" sx="103000" sy="103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6028107" y="554939"/>
            <a:ext cx="5203311" cy="7197874"/>
          </a:xfrm>
          <a:prstGeom prst="rect">
            <a:avLst/>
          </a:prstGeom>
        </p:spPr>
      </p:pic>
      <p:grpSp>
        <p:nvGrpSpPr>
          <p:cNvPr id="4" name="组合 3"/>
          <p:cNvGrpSpPr/>
          <p:nvPr/>
        </p:nvGrpSpPr>
        <p:grpSpPr>
          <a:xfrm>
            <a:off x="397255" y="375419"/>
            <a:ext cx="179520" cy="705270"/>
            <a:chOff x="397255" y="375419"/>
            <a:chExt cx="179520" cy="705270"/>
          </a:xfrm>
          <a:solidFill>
            <a:srgbClr val="929591"/>
          </a:solidFill>
          <a:effectLst/>
        </p:grpSpPr>
        <p:sp>
          <p:nvSpPr>
            <p:cNvPr id="5" name="椭圆 4"/>
            <p:cNvSpPr/>
            <p:nvPr/>
          </p:nvSpPr>
          <p:spPr>
            <a:xfrm>
              <a:off x="397255" y="375419"/>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397255" y="638294"/>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397255" y="901169"/>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1259439" y="638294"/>
            <a:ext cx="2290585" cy="622697"/>
          </a:xfrm>
          <a:prstGeom prst="rect">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3600" b="1" dirty="0">
                <a:cs typeface="+mn-ea"/>
                <a:sym typeface="+mn-lt"/>
              </a:rPr>
              <a:t>Part 03</a:t>
            </a:r>
            <a:endParaRPr lang="zh-CN" altLang="en-US" sz="3600" b="1" dirty="0">
              <a:cs typeface="+mn-ea"/>
              <a:sym typeface="+mn-lt"/>
            </a:endParaRPr>
          </a:p>
        </p:txBody>
      </p:sp>
      <p:sp>
        <p:nvSpPr>
          <p:cNvPr id="9" name="矩形 8"/>
          <p:cNvSpPr/>
          <p:nvPr/>
        </p:nvSpPr>
        <p:spPr>
          <a:xfrm>
            <a:off x="1077658" y="1694329"/>
            <a:ext cx="3975109" cy="2277547"/>
          </a:xfrm>
          <a:prstGeom prst="rect">
            <a:avLst/>
          </a:prstGeom>
        </p:spPr>
        <p:txBody>
          <a:bodyPr wrap="square">
            <a:spAutoFit/>
          </a:bodyPr>
          <a:lstStyle/>
          <a:p>
            <a:pPr algn="dist"/>
            <a:r>
              <a:rPr lang="en-US" altLang="zh-CN" sz="4400" dirty="0">
                <a:solidFill>
                  <a:schemeClr val="bg2">
                    <a:lumMod val="50000"/>
                  </a:schemeClr>
                </a:solidFill>
                <a:effectLst>
                  <a:innerShdw blurRad="12700" dist="50800" dir="13500000">
                    <a:prstClr val="black">
                      <a:alpha val="25000"/>
                    </a:prstClr>
                  </a:innerShdw>
                </a:effectLst>
                <a:cs typeface="+mn-ea"/>
                <a:sym typeface="+mn-lt"/>
              </a:rPr>
              <a:t>Function of Ambiguity</a:t>
            </a:r>
            <a:endParaRPr lang="en-US" altLang="zh-CN" sz="4400" dirty="0">
              <a:solidFill>
                <a:schemeClr val="bg2">
                  <a:lumMod val="50000"/>
                </a:schemeClr>
              </a:solidFill>
              <a:effectLst>
                <a:innerShdw blurRad="12700" dist="50800" dir="13500000">
                  <a:prstClr val="black">
                    <a:alpha val="25000"/>
                  </a:prstClr>
                </a:innerShdw>
              </a:effectLst>
              <a:cs typeface="+mn-ea"/>
              <a:sym typeface="+mn-lt"/>
            </a:endParaRPr>
          </a:p>
          <a:p>
            <a:pPr algn="dist"/>
            <a:endParaRPr lang="zh-CN" altLang="en-US" sz="5400" b="1" dirty="0">
              <a:solidFill>
                <a:schemeClr val="bg1"/>
              </a:solidFill>
              <a:effectLst>
                <a:innerShdw blurRad="12700" dist="50800" dir="13500000">
                  <a:prstClr val="black">
                    <a:alpha val="25000"/>
                  </a:prstClr>
                </a:innerShdw>
              </a:effectLst>
              <a:cs typeface="+mn-ea"/>
              <a:sym typeface="+mn-lt"/>
            </a:endParaRPr>
          </a:p>
        </p:txBody>
      </p:sp>
      <p:grpSp>
        <p:nvGrpSpPr>
          <p:cNvPr id="15" name="组合 14"/>
          <p:cNvGrpSpPr/>
          <p:nvPr/>
        </p:nvGrpSpPr>
        <p:grpSpPr>
          <a:xfrm flipV="1">
            <a:off x="1353569" y="5015754"/>
            <a:ext cx="407996" cy="147917"/>
            <a:chOff x="1259439" y="4656986"/>
            <a:chExt cx="957957" cy="426003"/>
          </a:xfrm>
        </p:grpSpPr>
        <p:sp>
          <p:nvSpPr>
            <p:cNvPr id="12" name="箭头: V 形 11"/>
            <p:cNvSpPr/>
            <p:nvPr/>
          </p:nvSpPr>
          <p:spPr>
            <a:xfrm flipV="1">
              <a:off x="1259439" y="4656987"/>
              <a:ext cx="313867" cy="426002"/>
            </a:xfrm>
            <a:prstGeom prst="chevron">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箭头: V 形 12"/>
            <p:cNvSpPr/>
            <p:nvPr/>
          </p:nvSpPr>
          <p:spPr>
            <a:xfrm flipV="1">
              <a:off x="1573306" y="4656987"/>
              <a:ext cx="313867" cy="426002"/>
            </a:xfrm>
            <a:prstGeom prst="chevron">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箭头: V 形 13"/>
            <p:cNvSpPr/>
            <p:nvPr/>
          </p:nvSpPr>
          <p:spPr>
            <a:xfrm flipV="1">
              <a:off x="1903528" y="4656986"/>
              <a:ext cx="313868" cy="426003"/>
            </a:xfrm>
            <a:prstGeom prst="chevron">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6" name="文本框 15"/>
          <p:cNvSpPr txBox="1"/>
          <p:nvPr/>
        </p:nvSpPr>
        <p:spPr>
          <a:xfrm>
            <a:off x="2950892" y="3686574"/>
            <a:ext cx="3975109" cy="369332"/>
          </a:xfrm>
          <a:prstGeom prst="rect">
            <a:avLst/>
          </a:prstGeom>
          <a:noFill/>
        </p:spPr>
        <p:txBody>
          <a:bodyPr wrap="square" rtlCol="0">
            <a:spAutoFit/>
          </a:bodyPr>
          <a:lstStyle/>
          <a:p>
            <a:r>
              <a:rPr lang="en-US" altLang="zh-CN" dirty="0">
                <a:solidFill>
                  <a:schemeClr val="bg2">
                    <a:lumMod val="50000"/>
                  </a:schemeClr>
                </a:solidFill>
              </a:rPr>
              <a:t>aesthetic function </a:t>
            </a:r>
            <a:endParaRPr lang="zh-CN" altLang="en-US" dirty="0">
              <a:solidFill>
                <a:schemeClr val="bg2">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6" grpId="0"/>
      <p:bldP spid="1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 y="0"/>
            <a:ext cx="12192002" cy="6858000"/>
          </a:xfrm>
          <a:prstGeom prst="rect">
            <a:avLst/>
          </a:prstGeom>
          <a:solidFill>
            <a:srgbClr val="F2E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478155" y="427990"/>
            <a:ext cx="11455400" cy="6002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pic>
        <p:nvPicPr>
          <p:cNvPr id="11" name="图片 10"/>
          <p:cNvPicPr>
            <a:picLocks noChangeAspect="1"/>
          </p:cNvPicPr>
          <p:nvPr/>
        </p:nvPicPr>
        <p:blipFill rotWithShape="1">
          <a:blip r:embed="rId1" cstate="print">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805332" y="517525"/>
            <a:ext cx="774087" cy="1070815"/>
          </a:xfrm>
          <a:prstGeom prst="rect">
            <a:avLst/>
          </a:prstGeom>
        </p:spPr>
      </p:pic>
      <p:sp>
        <p:nvSpPr>
          <p:cNvPr id="12" name="矩形 11"/>
          <p:cNvSpPr/>
          <p:nvPr/>
        </p:nvSpPr>
        <p:spPr>
          <a:xfrm>
            <a:off x="1579419" y="760544"/>
            <a:ext cx="2461006" cy="1077218"/>
          </a:xfrm>
          <a:prstGeom prst="rect">
            <a:avLst/>
          </a:prstGeom>
        </p:spPr>
        <p:txBody>
          <a:bodyPr wrap="square">
            <a:spAutoFit/>
          </a:bodyPr>
          <a:lstStyle/>
          <a:p>
            <a:pPr algn="dist"/>
            <a:r>
              <a:rPr lang="en-US" altLang="zh-CN" sz="3200" dirty="0">
                <a:solidFill>
                  <a:schemeClr val="bg2">
                    <a:lumMod val="50000"/>
                  </a:schemeClr>
                </a:solidFill>
                <a:effectLst>
                  <a:innerShdw blurRad="12700" dist="50800" dir="13500000">
                    <a:prstClr val="black">
                      <a:alpha val="25000"/>
                    </a:prstClr>
                  </a:innerShdw>
                </a:effectLst>
                <a:cs typeface="+mn-ea"/>
                <a:sym typeface="+mn-lt"/>
              </a:rPr>
              <a:t>Function of Ambiguity</a:t>
            </a:r>
            <a:endParaRPr lang="zh-CN" altLang="en-US" sz="3200" b="1" dirty="0">
              <a:solidFill>
                <a:schemeClr val="bg2">
                  <a:lumMod val="50000"/>
                </a:schemeClr>
              </a:solidFill>
              <a:effectLst>
                <a:innerShdw blurRad="12700" dist="50800" dir="13500000">
                  <a:prstClr val="black">
                    <a:alpha val="25000"/>
                  </a:prstClr>
                </a:innerShdw>
              </a:effectLst>
              <a:cs typeface="+mn-ea"/>
              <a:sym typeface="+mn-lt"/>
            </a:endParaRPr>
          </a:p>
        </p:txBody>
      </p:sp>
      <p:sp>
        <p:nvSpPr>
          <p:cNvPr id="6" name="AutoShape 4"/>
          <p:cNvSpPr>
            <a:spLocks noChangeAspect="1" noChangeArrowheads="1" noTextEdit="1"/>
          </p:cNvSpPr>
          <p:nvPr/>
        </p:nvSpPr>
        <p:spPr bwMode="auto">
          <a:xfrm>
            <a:off x="1067363" y="1984375"/>
            <a:ext cx="5638238" cy="3904189"/>
          </a:xfrm>
          <a:prstGeom prst="rect">
            <a:avLst/>
          </a:prstGeom>
          <a:noFill/>
          <a:ln w="9525">
            <a:noFill/>
            <a:miter lim="800000"/>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7" name="Line 6"/>
          <p:cNvSpPr>
            <a:spLocks noChangeShapeType="1"/>
          </p:cNvSpPr>
          <p:nvPr/>
        </p:nvSpPr>
        <p:spPr bwMode="auto">
          <a:xfrm>
            <a:off x="1243575" y="2292350"/>
            <a:ext cx="5303803" cy="1474"/>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 name="Line 7"/>
          <p:cNvSpPr>
            <a:spLocks noChangeShapeType="1"/>
          </p:cNvSpPr>
          <p:nvPr/>
        </p:nvSpPr>
        <p:spPr bwMode="auto">
          <a:xfrm>
            <a:off x="1243575" y="2749550"/>
            <a:ext cx="5303803" cy="1474"/>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Line 8"/>
          <p:cNvSpPr>
            <a:spLocks noChangeShapeType="1"/>
          </p:cNvSpPr>
          <p:nvPr/>
        </p:nvSpPr>
        <p:spPr bwMode="auto">
          <a:xfrm>
            <a:off x="1243575" y="3206750"/>
            <a:ext cx="5303803" cy="1474"/>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 name="Line 9"/>
          <p:cNvSpPr>
            <a:spLocks noChangeShapeType="1"/>
          </p:cNvSpPr>
          <p:nvPr/>
        </p:nvSpPr>
        <p:spPr bwMode="auto">
          <a:xfrm>
            <a:off x="1243575" y="3660775"/>
            <a:ext cx="5303803" cy="1474"/>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 name="Line 10"/>
          <p:cNvSpPr>
            <a:spLocks noChangeShapeType="1"/>
          </p:cNvSpPr>
          <p:nvPr/>
        </p:nvSpPr>
        <p:spPr bwMode="auto">
          <a:xfrm>
            <a:off x="1243575" y="4117975"/>
            <a:ext cx="5303803" cy="1474"/>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 name="Line 11"/>
          <p:cNvSpPr>
            <a:spLocks noChangeShapeType="1"/>
          </p:cNvSpPr>
          <p:nvPr/>
        </p:nvSpPr>
        <p:spPr bwMode="auto">
          <a:xfrm>
            <a:off x="1243575" y="4575175"/>
            <a:ext cx="5303803" cy="1474"/>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 name="Line 12"/>
          <p:cNvSpPr>
            <a:spLocks noChangeShapeType="1"/>
          </p:cNvSpPr>
          <p:nvPr/>
        </p:nvSpPr>
        <p:spPr bwMode="auto">
          <a:xfrm>
            <a:off x="1243575" y="5032375"/>
            <a:ext cx="5303803" cy="1474"/>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 name="Freeform 13"/>
          <p:cNvSpPr/>
          <p:nvPr/>
        </p:nvSpPr>
        <p:spPr bwMode="auto">
          <a:xfrm>
            <a:off x="1926200" y="2771775"/>
            <a:ext cx="1305325" cy="2097949"/>
          </a:xfrm>
          <a:custGeom>
            <a:avLst/>
            <a:gdLst/>
            <a:ahLst/>
            <a:cxnLst>
              <a:cxn ang="0">
                <a:pos x="444" y="0"/>
              </a:cxn>
              <a:cxn ang="0">
                <a:pos x="0" y="1424"/>
              </a:cxn>
              <a:cxn ang="0">
                <a:pos x="886" y="1424"/>
              </a:cxn>
              <a:cxn ang="0">
                <a:pos x="444" y="0"/>
              </a:cxn>
            </a:cxnLst>
            <a:rect l="0" t="0" r="r" b="b"/>
            <a:pathLst>
              <a:path w="886" h="1424">
                <a:moveTo>
                  <a:pt x="444" y="0"/>
                </a:moveTo>
                <a:lnTo>
                  <a:pt x="0" y="1424"/>
                </a:lnTo>
                <a:lnTo>
                  <a:pt x="886" y="1424"/>
                </a:lnTo>
                <a:lnTo>
                  <a:pt x="444" y="0"/>
                </a:lnTo>
                <a:close/>
              </a:path>
            </a:pathLst>
          </a:custGeom>
          <a:solidFill>
            <a:srgbClr val="929591"/>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7" name="Freeform 14"/>
          <p:cNvSpPr/>
          <p:nvPr/>
        </p:nvSpPr>
        <p:spPr bwMode="auto">
          <a:xfrm>
            <a:off x="2983475" y="1987550"/>
            <a:ext cx="1305325" cy="2825749"/>
          </a:xfrm>
          <a:custGeom>
            <a:avLst/>
            <a:gdLst/>
            <a:ahLst/>
            <a:cxnLst>
              <a:cxn ang="0">
                <a:pos x="442" y="0"/>
              </a:cxn>
              <a:cxn ang="0">
                <a:pos x="0" y="1918"/>
              </a:cxn>
              <a:cxn ang="0">
                <a:pos x="886" y="1918"/>
              </a:cxn>
              <a:cxn ang="0">
                <a:pos x="442" y="0"/>
              </a:cxn>
            </a:cxnLst>
            <a:rect l="0" t="0" r="r" b="b"/>
            <a:pathLst>
              <a:path w="886" h="1918">
                <a:moveTo>
                  <a:pt x="442" y="0"/>
                </a:moveTo>
                <a:lnTo>
                  <a:pt x="0" y="1918"/>
                </a:lnTo>
                <a:lnTo>
                  <a:pt x="886" y="1918"/>
                </a:lnTo>
                <a:lnTo>
                  <a:pt x="442" y="0"/>
                </a:lnTo>
                <a:close/>
              </a:path>
            </a:pathLst>
          </a:custGeom>
          <a:solidFill>
            <a:srgbClr val="F9ECDC"/>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8" name="Freeform 15"/>
          <p:cNvSpPr/>
          <p:nvPr/>
        </p:nvSpPr>
        <p:spPr bwMode="auto">
          <a:xfrm>
            <a:off x="4093137" y="2771775"/>
            <a:ext cx="1305325" cy="2097949"/>
          </a:xfrm>
          <a:custGeom>
            <a:avLst/>
            <a:gdLst/>
            <a:ahLst/>
            <a:cxnLst>
              <a:cxn ang="0">
                <a:pos x="445" y="0"/>
              </a:cxn>
              <a:cxn ang="0">
                <a:pos x="0" y="1424"/>
              </a:cxn>
              <a:cxn ang="0">
                <a:pos x="886" y="1424"/>
              </a:cxn>
              <a:cxn ang="0">
                <a:pos x="445" y="0"/>
              </a:cxn>
            </a:cxnLst>
            <a:rect l="0" t="0" r="r" b="b"/>
            <a:pathLst>
              <a:path w="886" h="1424">
                <a:moveTo>
                  <a:pt x="445" y="0"/>
                </a:moveTo>
                <a:lnTo>
                  <a:pt x="0" y="1424"/>
                </a:lnTo>
                <a:lnTo>
                  <a:pt x="886" y="1424"/>
                </a:lnTo>
                <a:lnTo>
                  <a:pt x="445" y="0"/>
                </a:lnTo>
                <a:close/>
              </a:path>
            </a:pathLst>
          </a:custGeom>
          <a:solidFill>
            <a:srgbClr val="929591"/>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9" name="Freeform 16"/>
          <p:cNvSpPr/>
          <p:nvPr/>
        </p:nvSpPr>
        <p:spPr bwMode="auto">
          <a:xfrm>
            <a:off x="5279000" y="3735388"/>
            <a:ext cx="1012143" cy="1203669"/>
          </a:xfrm>
          <a:custGeom>
            <a:avLst/>
            <a:gdLst/>
            <a:ahLst/>
            <a:cxnLst>
              <a:cxn ang="0">
                <a:pos x="342" y="0"/>
              </a:cxn>
              <a:cxn ang="0">
                <a:pos x="0" y="817"/>
              </a:cxn>
              <a:cxn ang="0">
                <a:pos x="687" y="817"/>
              </a:cxn>
              <a:cxn ang="0">
                <a:pos x="342" y="0"/>
              </a:cxn>
            </a:cxnLst>
            <a:rect l="0" t="0" r="r" b="b"/>
            <a:pathLst>
              <a:path w="687" h="817">
                <a:moveTo>
                  <a:pt x="342" y="0"/>
                </a:moveTo>
                <a:lnTo>
                  <a:pt x="0" y="817"/>
                </a:lnTo>
                <a:lnTo>
                  <a:pt x="687" y="817"/>
                </a:lnTo>
                <a:lnTo>
                  <a:pt x="342" y="0"/>
                </a:lnTo>
                <a:close/>
              </a:path>
            </a:pathLst>
          </a:custGeom>
          <a:solidFill>
            <a:srgbClr val="F9ECDC"/>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20" name="Freeform 17"/>
          <p:cNvSpPr/>
          <p:nvPr/>
        </p:nvSpPr>
        <p:spPr bwMode="auto">
          <a:xfrm>
            <a:off x="1529325" y="2047875"/>
            <a:ext cx="5209513" cy="3129244"/>
          </a:xfrm>
          <a:custGeom>
            <a:avLst/>
            <a:gdLst/>
            <a:ahLst/>
            <a:cxnLst>
              <a:cxn ang="0">
                <a:pos x="0" y="0"/>
              </a:cxn>
              <a:cxn ang="0">
                <a:pos x="0" y="2124"/>
              </a:cxn>
              <a:cxn ang="0">
                <a:pos x="3536" y="2124"/>
              </a:cxn>
            </a:cxnLst>
            <a:rect l="0" t="0" r="r" b="b"/>
            <a:pathLst>
              <a:path w="3536" h="2124">
                <a:moveTo>
                  <a:pt x="0" y="0"/>
                </a:moveTo>
                <a:lnTo>
                  <a:pt x="0" y="2124"/>
                </a:lnTo>
                <a:lnTo>
                  <a:pt x="3536" y="2124"/>
                </a:lnTo>
              </a:path>
            </a:pathLst>
          </a:custGeom>
          <a:noFill/>
          <a:ln w="30163"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21" name="Freeform 18"/>
          <p:cNvSpPr/>
          <p:nvPr/>
        </p:nvSpPr>
        <p:spPr bwMode="auto">
          <a:xfrm>
            <a:off x="1081650" y="4203700"/>
            <a:ext cx="679182" cy="1667752"/>
          </a:xfrm>
          <a:custGeom>
            <a:avLst/>
            <a:gdLst/>
            <a:ahLst/>
            <a:cxnLst>
              <a:cxn ang="0">
                <a:pos x="0" y="0"/>
              </a:cxn>
              <a:cxn ang="0">
                <a:pos x="0" y="1132"/>
              </a:cxn>
              <a:cxn ang="0">
                <a:pos x="461" y="1132"/>
              </a:cxn>
            </a:cxnLst>
            <a:rect l="0" t="0" r="r" b="b"/>
            <a:pathLst>
              <a:path w="461" h="1132">
                <a:moveTo>
                  <a:pt x="0" y="0"/>
                </a:moveTo>
                <a:lnTo>
                  <a:pt x="0" y="1132"/>
                </a:lnTo>
                <a:lnTo>
                  <a:pt x="461" y="1132"/>
                </a:lnTo>
              </a:path>
            </a:pathLst>
          </a:custGeom>
          <a:noFill/>
          <a:ln w="26988"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5" name="文本框 4"/>
          <p:cNvSpPr txBox="1"/>
          <p:nvPr/>
        </p:nvSpPr>
        <p:spPr>
          <a:xfrm>
            <a:off x="6130925" y="984250"/>
            <a:ext cx="5625465" cy="5354320"/>
          </a:xfrm>
          <a:prstGeom prst="rect">
            <a:avLst/>
          </a:prstGeom>
          <a:noFill/>
        </p:spPr>
        <p:txBody>
          <a:bodyPr wrap="square" rtlCol="0">
            <a:spAutoFit/>
          </a:bodyPr>
          <a:lstStyle/>
          <a:p>
            <a:r>
              <a:rPr lang="en-US" altLang="zh-CN" dirty="0"/>
              <a:t>    When it comes to the function of ambiguity, we usually refer to its special aesthetic function in poetry.</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t>The ambiguity space of poetry refers to how many ways a poem (or a word and phrase) can be understood. Without linguistic ambiguity, poetry would lose its unique artistic charm. According to many ancient poetry critics, an important criterion to test whether a poem is an excellent work is to see how many interpretations it can raise. </a:t>
            </a:r>
            <a:endParaRPr lang="en-US" altLang="zh-CN" dirty="0"/>
          </a:p>
          <a:p>
            <a:r>
              <a:rPr lang="en-US" altLang="zh-CN" dirty="0"/>
              <a:t>    As the saying goes: "Words have an end but meanings are endless" (Yan Yu, Poem Theory of Candling). Great works tend to have numerous profound connotations and meanings, which have been the subject of endless debate and exploration by generations of readers and critics. This leads to a function of ambiguity, namely, to achieve the beauty of ambiguity in ancient poetry.</a:t>
            </a:r>
            <a:endParaRPr lang="zh-CN" altLang="zh-CN" dirty="0"/>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2495586" y="1528907"/>
            <a:ext cx="1897578" cy="2624969"/>
          </a:xfrm>
          <a:prstGeom prst="rect">
            <a:avLst/>
          </a:prstGeom>
        </p:spPr>
      </p:pic>
      <p:sp>
        <p:nvSpPr>
          <p:cNvPr id="3" name="矩形 2"/>
          <p:cNvSpPr/>
          <p:nvPr/>
        </p:nvSpPr>
        <p:spPr>
          <a:xfrm>
            <a:off x="7413671" y="0"/>
            <a:ext cx="2504049" cy="6858000"/>
          </a:xfrm>
          <a:prstGeom prst="rect">
            <a:avLst/>
          </a:prstGeom>
          <a:solidFill>
            <a:srgbClr val="F2EEE8"/>
          </a:solidFill>
          <a:ln>
            <a:noFill/>
          </a:ln>
          <a:effectLst>
            <a:outerShdw blurRad="228600" dist="50800" dir="10800000" sx="103000" sy="103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6028107" y="554939"/>
            <a:ext cx="5203311" cy="7197874"/>
          </a:xfrm>
          <a:prstGeom prst="rect">
            <a:avLst/>
          </a:prstGeom>
        </p:spPr>
      </p:pic>
      <p:grpSp>
        <p:nvGrpSpPr>
          <p:cNvPr id="4" name="组合 3"/>
          <p:cNvGrpSpPr/>
          <p:nvPr/>
        </p:nvGrpSpPr>
        <p:grpSpPr>
          <a:xfrm>
            <a:off x="397255" y="375419"/>
            <a:ext cx="179520" cy="705270"/>
            <a:chOff x="397255" y="375419"/>
            <a:chExt cx="179520" cy="705270"/>
          </a:xfrm>
          <a:solidFill>
            <a:srgbClr val="929591"/>
          </a:solidFill>
          <a:effectLst/>
        </p:grpSpPr>
        <p:sp>
          <p:nvSpPr>
            <p:cNvPr id="5" name="椭圆 4"/>
            <p:cNvSpPr/>
            <p:nvPr/>
          </p:nvSpPr>
          <p:spPr>
            <a:xfrm>
              <a:off x="397255" y="375419"/>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397255" y="638294"/>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397255" y="901169"/>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1259439" y="2091338"/>
            <a:ext cx="2290585" cy="622697"/>
          </a:xfrm>
          <a:prstGeom prst="rect">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3600" b="1" dirty="0">
                <a:cs typeface="+mn-ea"/>
                <a:sym typeface="+mn-lt"/>
              </a:rPr>
              <a:t>Part 04</a:t>
            </a:r>
            <a:endParaRPr lang="zh-CN" altLang="en-US" sz="3600" b="1" dirty="0">
              <a:cs typeface="+mn-ea"/>
              <a:sym typeface="+mn-lt"/>
            </a:endParaRPr>
          </a:p>
        </p:txBody>
      </p:sp>
      <p:sp>
        <p:nvSpPr>
          <p:cNvPr id="9" name="矩形 8"/>
          <p:cNvSpPr/>
          <p:nvPr/>
        </p:nvSpPr>
        <p:spPr>
          <a:xfrm>
            <a:off x="1155029" y="3055734"/>
            <a:ext cx="5113795" cy="954107"/>
          </a:xfrm>
          <a:prstGeom prst="rect">
            <a:avLst/>
          </a:prstGeom>
        </p:spPr>
        <p:txBody>
          <a:bodyPr wrap="square">
            <a:spAutoFit/>
          </a:bodyPr>
          <a:lstStyle/>
          <a:p>
            <a:pPr algn="dist"/>
            <a:r>
              <a:rPr lang="en-US" altLang="zh-CN" sz="2800" b="1" dirty="0">
                <a:solidFill>
                  <a:schemeClr val="bg1">
                    <a:lumMod val="50000"/>
                  </a:schemeClr>
                </a:solidFill>
              </a:rPr>
              <a:t>Ambiguity of Chinese Poetry in Tang Dynasty</a:t>
            </a:r>
            <a:endParaRPr lang="zh-CN" altLang="en-US" sz="2800" b="1" dirty="0">
              <a:solidFill>
                <a:schemeClr val="bg1">
                  <a:lumMod val="50000"/>
                </a:schemeClr>
              </a:solidFill>
              <a:effectLst>
                <a:innerShdw blurRad="12700" dist="50800" dir="13500000">
                  <a:prstClr val="black">
                    <a:alpha val="25000"/>
                  </a:prstClr>
                </a:innerShdw>
              </a:effectLst>
              <a:cs typeface="+mn-ea"/>
              <a:sym typeface="+mn-lt"/>
            </a:endParaRPr>
          </a:p>
        </p:txBody>
      </p:sp>
      <p:grpSp>
        <p:nvGrpSpPr>
          <p:cNvPr id="15" name="组合 14"/>
          <p:cNvGrpSpPr/>
          <p:nvPr/>
        </p:nvGrpSpPr>
        <p:grpSpPr>
          <a:xfrm flipV="1">
            <a:off x="1353569" y="5015754"/>
            <a:ext cx="407996" cy="147917"/>
            <a:chOff x="1259439" y="4656986"/>
            <a:chExt cx="957957" cy="426003"/>
          </a:xfrm>
        </p:grpSpPr>
        <p:sp>
          <p:nvSpPr>
            <p:cNvPr id="12" name="箭头: V 形 11"/>
            <p:cNvSpPr/>
            <p:nvPr/>
          </p:nvSpPr>
          <p:spPr>
            <a:xfrm flipV="1">
              <a:off x="1259439" y="4656987"/>
              <a:ext cx="313867" cy="426002"/>
            </a:xfrm>
            <a:prstGeom prst="chevron">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箭头: V 形 12"/>
            <p:cNvSpPr/>
            <p:nvPr/>
          </p:nvSpPr>
          <p:spPr>
            <a:xfrm flipV="1">
              <a:off x="1573306" y="4656987"/>
              <a:ext cx="313867" cy="426002"/>
            </a:xfrm>
            <a:prstGeom prst="chevron">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箭头: V 形 13"/>
            <p:cNvSpPr/>
            <p:nvPr/>
          </p:nvSpPr>
          <p:spPr>
            <a:xfrm flipV="1">
              <a:off x="1903528" y="4656986"/>
              <a:ext cx="313868" cy="426003"/>
            </a:xfrm>
            <a:prstGeom prst="chevron">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 presetClass="entr" presetSubtype="8"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 y="0"/>
            <a:ext cx="12192002" cy="6858000"/>
          </a:xfrm>
          <a:prstGeom prst="rect">
            <a:avLst/>
          </a:prstGeom>
          <a:solidFill>
            <a:srgbClr val="F2E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43627" y="364075"/>
            <a:ext cx="11236037" cy="6054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1" cstate="print">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805332" y="517525"/>
            <a:ext cx="774087" cy="1070815"/>
          </a:xfrm>
          <a:prstGeom prst="rect">
            <a:avLst/>
          </a:prstGeom>
        </p:spPr>
      </p:pic>
      <p:sp>
        <p:nvSpPr>
          <p:cNvPr id="12" name="矩形 11"/>
          <p:cNvSpPr/>
          <p:nvPr/>
        </p:nvSpPr>
        <p:spPr>
          <a:xfrm>
            <a:off x="951160" y="643962"/>
            <a:ext cx="5581615" cy="1077218"/>
          </a:xfrm>
          <a:prstGeom prst="rect">
            <a:avLst/>
          </a:prstGeom>
        </p:spPr>
        <p:txBody>
          <a:bodyPr wrap="square">
            <a:spAutoFit/>
          </a:bodyPr>
          <a:lstStyle/>
          <a:p>
            <a:pPr algn="dist"/>
            <a:r>
              <a:rPr lang="en-US" altLang="zh-CN" sz="3200" b="1" dirty="0">
                <a:solidFill>
                  <a:schemeClr val="bg1">
                    <a:lumMod val="50000"/>
                  </a:schemeClr>
                </a:solidFill>
              </a:rPr>
              <a:t>Ambiguity of Chinese Poetry in Tang Dynasty</a:t>
            </a:r>
            <a:endParaRPr lang="zh-CN" altLang="en-US" sz="3200" b="1" dirty="0">
              <a:solidFill>
                <a:schemeClr val="bg1">
                  <a:lumMod val="50000"/>
                </a:schemeClr>
              </a:solidFill>
              <a:effectLst>
                <a:innerShdw blurRad="12700" dist="50800" dir="13500000">
                  <a:prstClr val="black">
                    <a:alpha val="25000"/>
                  </a:prstClr>
                </a:innerShdw>
              </a:effectLst>
              <a:cs typeface="+mn-ea"/>
              <a:sym typeface="+mn-lt"/>
            </a:endParaRPr>
          </a:p>
        </p:txBody>
      </p:sp>
      <p:sp>
        <p:nvSpPr>
          <p:cNvPr id="3" name="左大括号 2"/>
          <p:cNvSpPr/>
          <p:nvPr/>
        </p:nvSpPr>
        <p:spPr>
          <a:xfrm>
            <a:off x="3129699" y="2064470"/>
            <a:ext cx="490194" cy="36293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nvSpPr>
        <p:spPr>
          <a:xfrm>
            <a:off x="3742441" y="2064470"/>
            <a:ext cx="3789575" cy="369332"/>
          </a:xfrm>
          <a:prstGeom prst="rect">
            <a:avLst/>
          </a:prstGeom>
          <a:noFill/>
        </p:spPr>
        <p:txBody>
          <a:bodyPr wrap="square" rtlCol="0">
            <a:spAutoFit/>
          </a:bodyPr>
          <a:lstStyle/>
          <a:p>
            <a:r>
              <a:rPr lang="en-US" altLang="zh-CN" sz="1800" b="1" dirty="0">
                <a:solidFill>
                  <a:srgbClr val="000000"/>
                </a:solidFill>
                <a:effectLst/>
                <a:latin typeface="Times New Roman" panose="02020603050405020304" pitchFamily="18" charset="0"/>
                <a:ea typeface="宋体" panose="02010600030101010101" pitchFamily="2" charset="-122"/>
              </a:rPr>
              <a:t>Phonetic Ambiguity</a:t>
            </a:r>
            <a:endParaRPr lang="zh-CN" altLang="en-US" dirty="0"/>
          </a:p>
        </p:txBody>
      </p:sp>
      <p:sp>
        <p:nvSpPr>
          <p:cNvPr id="21" name="文本框 20"/>
          <p:cNvSpPr txBox="1"/>
          <p:nvPr/>
        </p:nvSpPr>
        <p:spPr>
          <a:xfrm>
            <a:off x="3741967" y="2859786"/>
            <a:ext cx="2894029" cy="369332"/>
          </a:xfrm>
          <a:prstGeom prst="rect">
            <a:avLst/>
          </a:prstGeom>
          <a:noFill/>
        </p:spPr>
        <p:txBody>
          <a:bodyPr wrap="square" rtlCol="0">
            <a:spAutoFit/>
          </a:bodyPr>
          <a:lstStyle/>
          <a:p>
            <a:r>
              <a:rPr lang="en-US" altLang="zh-CN" sz="1800" b="1" dirty="0">
                <a:solidFill>
                  <a:srgbClr val="000000"/>
                </a:solidFill>
                <a:effectLst/>
                <a:latin typeface="Times New Roman" panose="02020603050405020304" pitchFamily="18" charset="0"/>
                <a:ea typeface="宋体" panose="02010600030101010101" pitchFamily="2" charset="-122"/>
              </a:rPr>
              <a:t> Lexical Ambiguity</a:t>
            </a:r>
            <a:endParaRPr lang="zh-CN" altLang="en-US" dirty="0"/>
          </a:p>
        </p:txBody>
      </p:sp>
      <p:sp>
        <p:nvSpPr>
          <p:cNvPr id="22" name="文本框 21"/>
          <p:cNvSpPr txBox="1"/>
          <p:nvPr/>
        </p:nvSpPr>
        <p:spPr>
          <a:xfrm>
            <a:off x="3741967" y="3572408"/>
            <a:ext cx="3289954" cy="369332"/>
          </a:xfrm>
          <a:prstGeom prst="rect">
            <a:avLst/>
          </a:prstGeom>
          <a:noFill/>
        </p:spPr>
        <p:txBody>
          <a:bodyPr wrap="square" rtlCol="0">
            <a:spAutoFit/>
          </a:bodyPr>
          <a:lstStyle/>
          <a:p>
            <a:r>
              <a:rPr lang="en-US" altLang="zh-CN" sz="1800" b="1" dirty="0">
                <a:solidFill>
                  <a:srgbClr val="000000"/>
                </a:solidFill>
                <a:effectLst/>
                <a:latin typeface="Times New Roman" panose="02020603050405020304" pitchFamily="18" charset="0"/>
                <a:ea typeface="等线" panose="02010600030101010101" charset="-122"/>
              </a:rPr>
              <a:t>Grammatical Ambiguity</a:t>
            </a:r>
            <a:endParaRPr lang="zh-CN" altLang="en-US" dirty="0"/>
          </a:p>
        </p:txBody>
      </p:sp>
      <p:sp>
        <p:nvSpPr>
          <p:cNvPr id="23" name="文本框 22"/>
          <p:cNvSpPr txBox="1"/>
          <p:nvPr/>
        </p:nvSpPr>
        <p:spPr>
          <a:xfrm>
            <a:off x="3741967" y="4434015"/>
            <a:ext cx="2413262" cy="646331"/>
          </a:xfrm>
          <a:prstGeom prst="rect">
            <a:avLst/>
          </a:prstGeom>
          <a:noFill/>
        </p:spPr>
        <p:txBody>
          <a:bodyPr wrap="square" rtlCol="0">
            <a:spAutoFit/>
          </a:bodyPr>
          <a:lstStyle/>
          <a:p>
            <a:r>
              <a:rPr lang="en-US"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Semantic Ambiguity</a:t>
            </a:r>
            <a:endParaRPr lang="zh-CN" altLang="zh-CN" sz="1800" kern="100" dirty="0">
              <a:effectLst/>
              <a:latin typeface="等线" panose="02010600030101010101" charset="-122"/>
              <a:ea typeface="等线" panose="02010600030101010101" charset="-122"/>
              <a:cs typeface="Times New Roman" panose="02020603050405020304" pitchFamily="18" charset="0"/>
            </a:endParaRPr>
          </a:p>
          <a:p>
            <a:endParaRPr lang="zh-CN" altLang="en-US" dirty="0"/>
          </a:p>
        </p:txBody>
      </p:sp>
      <p:sp>
        <p:nvSpPr>
          <p:cNvPr id="24" name="文本框 23"/>
          <p:cNvSpPr txBox="1"/>
          <p:nvPr/>
        </p:nvSpPr>
        <p:spPr>
          <a:xfrm>
            <a:off x="3741967" y="5195430"/>
            <a:ext cx="2554664" cy="369332"/>
          </a:xfrm>
          <a:prstGeom prst="rect">
            <a:avLst/>
          </a:prstGeom>
          <a:noFill/>
        </p:spPr>
        <p:txBody>
          <a:bodyPr wrap="square" rtlCol="0">
            <a:spAutoFit/>
          </a:bodyPr>
          <a:lstStyle/>
          <a:p>
            <a:r>
              <a:rPr lang="en-US" altLang="zh-CN" sz="1800" b="1" dirty="0">
                <a:solidFill>
                  <a:srgbClr val="000000"/>
                </a:solidFill>
                <a:effectLst/>
                <a:latin typeface="Times New Roman" panose="02020603050405020304" pitchFamily="18" charset="0"/>
                <a:ea typeface="宋体" panose="02010600030101010101" pitchFamily="2" charset="-122"/>
              </a:rPr>
              <a:t>Pragmatic Ambiguity</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 y="0"/>
            <a:ext cx="12192002" cy="6858000"/>
          </a:xfrm>
          <a:prstGeom prst="rect">
            <a:avLst/>
          </a:prstGeom>
          <a:solidFill>
            <a:srgbClr val="F2E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43627" y="401782"/>
            <a:ext cx="11236037" cy="6054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1" cstate="print">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805332" y="517525"/>
            <a:ext cx="774087" cy="1070815"/>
          </a:xfrm>
          <a:prstGeom prst="rect">
            <a:avLst/>
          </a:prstGeom>
        </p:spPr>
      </p:pic>
      <p:sp>
        <p:nvSpPr>
          <p:cNvPr id="12" name="矩形 11"/>
          <p:cNvSpPr/>
          <p:nvPr/>
        </p:nvSpPr>
        <p:spPr>
          <a:xfrm>
            <a:off x="1085162" y="626865"/>
            <a:ext cx="5594379" cy="1077218"/>
          </a:xfrm>
          <a:prstGeom prst="rect">
            <a:avLst/>
          </a:prstGeom>
        </p:spPr>
        <p:txBody>
          <a:bodyPr wrap="square">
            <a:spAutoFit/>
          </a:bodyPr>
          <a:lstStyle/>
          <a:p>
            <a:pPr algn="dist"/>
            <a:r>
              <a:rPr lang="en-US" altLang="zh-CN" sz="3200" dirty="0">
                <a:solidFill>
                  <a:schemeClr val="bg1">
                    <a:lumMod val="50000"/>
                  </a:schemeClr>
                </a:solidFill>
                <a:effectLst>
                  <a:innerShdw blurRad="12700" dist="50800" dir="13500000">
                    <a:prstClr val="black">
                      <a:alpha val="25000"/>
                    </a:prstClr>
                  </a:innerShdw>
                </a:effectLst>
                <a:latin typeface="Times New Roman" panose="02020603050405020304" pitchFamily="18" charset="0"/>
                <a:cs typeface="Times New Roman" panose="02020603050405020304" pitchFamily="18" charset="0"/>
                <a:sym typeface="+mn-lt"/>
              </a:rPr>
              <a:t>Phonetic ambiguity</a:t>
            </a:r>
            <a:endParaRPr lang="en-US" altLang="zh-CN" sz="3200" dirty="0">
              <a:solidFill>
                <a:schemeClr val="bg1">
                  <a:lumMod val="50000"/>
                </a:schemeClr>
              </a:solidFill>
              <a:effectLst>
                <a:innerShdw blurRad="12700" dist="50800" dir="13500000">
                  <a:prstClr val="black">
                    <a:alpha val="25000"/>
                  </a:prstClr>
                </a:innerShdw>
              </a:effectLst>
              <a:latin typeface="Times New Roman" panose="02020603050405020304" pitchFamily="18" charset="0"/>
              <a:cs typeface="Times New Roman" panose="02020603050405020304" pitchFamily="18" charset="0"/>
              <a:sym typeface="+mn-lt"/>
            </a:endParaRPr>
          </a:p>
          <a:p>
            <a:pPr algn="dist"/>
            <a:endParaRPr lang="zh-CN" altLang="en-US" sz="3200" b="1" dirty="0">
              <a:solidFill>
                <a:schemeClr val="bg1"/>
              </a:solidFill>
              <a:effectLst>
                <a:innerShdw blurRad="12700" dist="50800" dir="13500000">
                  <a:prstClr val="black">
                    <a:alpha val="25000"/>
                  </a:prstClr>
                </a:innerShdw>
              </a:effectLst>
              <a:cs typeface="+mn-ea"/>
              <a:sym typeface="+mn-lt"/>
            </a:endParaRPr>
          </a:p>
        </p:txBody>
      </p:sp>
      <p:sp>
        <p:nvSpPr>
          <p:cNvPr id="6" name="矩形 5"/>
          <p:cNvSpPr/>
          <p:nvPr/>
        </p:nvSpPr>
        <p:spPr>
          <a:xfrm>
            <a:off x="1192375" y="1376313"/>
            <a:ext cx="4044503" cy="2441543"/>
          </a:xfrm>
          <a:prstGeom prst="rect">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《竹枝词》</a:t>
            </a:r>
            <a:endParaRPr lang="zh-CN" altLang="zh-CN" dirty="0"/>
          </a:p>
          <a:p>
            <a:pPr algn="ctr"/>
            <a:r>
              <a:rPr lang="zh-CN" altLang="zh-CN" dirty="0"/>
              <a:t>刘禹锡</a:t>
            </a:r>
            <a:endParaRPr lang="zh-CN" altLang="zh-CN" dirty="0"/>
          </a:p>
          <a:p>
            <a:pPr algn="ctr"/>
            <a:r>
              <a:rPr lang="zh-CN" altLang="zh-CN" dirty="0"/>
              <a:t>杨柳青青江水平，闻郎江上踏歌声。</a:t>
            </a:r>
            <a:endParaRPr lang="zh-CN" altLang="zh-CN" dirty="0"/>
          </a:p>
          <a:p>
            <a:pPr algn="ctr"/>
            <a:r>
              <a:rPr lang="zh-CN" altLang="zh-CN" dirty="0"/>
              <a:t>东边日出西边雨，道是无晴却有晴。</a:t>
            </a:r>
            <a:endParaRPr lang="zh-CN" altLang="zh-CN" dirty="0"/>
          </a:p>
          <a:p>
            <a:pPr algn="ctr"/>
            <a:endParaRPr lang="zh-CN" altLang="en-US" dirty="0">
              <a:cs typeface="+mn-ea"/>
              <a:sym typeface="+mn-lt"/>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206" y="816339"/>
            <a:ext cx="5129013" cy="5611819"/>
          </a:xfrm>
          <a:prstGeom prst="rect">
            <a:avLst/>
          </a:prstGeom>
        </p:spPr>
      </p:pic>
      <p:sp>
        <p:nvSpPr>
          <p:cNvPr id="21" name="文本框 20"/>
          <p:cNvSpPr txBox="1"/>
          <p:nvPr/>
        </p:nvSpPr>
        <p:spPr>
          <a:xfrm>
            <a:off x="543560" y="3921125"/>
            <a:ext cx="5894705" cy="2306955"/>
          </a:xfrm>
          <a:prstGeom prst="rect">
            <a:avLst/>
          </a:prstGeom>
          <a:noFill/>
        </p:spPr>
        <p:txBody>
          <a:bodyPr wrap="square" rtlCol="0">
            <a:spAutoFit/>
          </a:bodyPr>
          <a:lstStyle/>
          <a:p>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Poets often employ homophone to achieve the aesthetic effect of ambiguity. For example:</a:t>
            </a:r>
            <a:endParaRPr lang="zh-CN" altLang="zh-CN" sz="1800" kern="100" dirty="0">
              <a:effectLst/>
              <a:latin typeface="等线" panose="02010600030101010101" charset="-122"/>
              <a:ea typeface="等线" panose="02010600030101010101" charset="-122"/>
              <a:cs typeface="Times New Roman" panose="02020603050405020304" pitchFamily="18" charset="0"/>
            </a:endParaRPr>
          </a:p>
          <a:p>
            <a:r>
              <a:rPr lang="en-US" altLang="zh-CN" sz="1800" dirty="0">
                <a:solidFill>
                  <a:srgbClr val="000000"/>
                </a:solidFill>
                <a:effectLst/>
                <a:latin typeface="Times New Roman" panose="02020603050405020304" pitchFamily="18" charset="0"/>
                <a:ea typeface="宋体" panose="02010600030101010101" pitchFamily="2" charset="-122"/>
              </a:rPr>
              <a:t>       This poem indicates a young girl's confusion, affection and wishes after hearing her Mr. Right singing. The key ambiguous character in the poem is</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‘晴</a:t>
            </a:r>
            <a:r>
              <a:rPr lang="en-US" altLang="zh-CN" sz="1800" dirty="0">
                <a:solidFill>
                  <a:srgbClr val="000000"/>
                </a:solidFill>
                <a:effectLst/>
                <a:latin typeface="Times New Roman" panose="02020603050405020304" pitchFamily="18" charset="0"/>
                <a:ea typeface="宋体" panose="02010600030101010101" pitchFamily="2" charset="-122"/>
              </a:rPr>
              <a:t>(</a:t>
            </a:r>
            <a:r>
              <a:rPr lang="en-US" altLang="zh-CN" sz="1800" dirty="0" err="1">
                <a:solidFill>
                  <a:srgbClr val="000000"/>
                </a:solidFill>
                <a:effectLst/>
                <a:latin typeface="Times New Roman" panose="02020603050405020304" pitchFamily="18" charset="0"/>
                <a:ea typeface="宋体" panose="02010600030101010101" pitchFamily="2" charset="-122"/>
              </a:rPr>
              <a:t>qing</a:t>
            </a:r>
            <a:r>
              <a:rPr lang="en-US" altLang="zh-CN" sz="1800" dirty="0">
                <a:solidFill>
                  <a:srgbClr val="000000"/>
                </a:solidFill>
                <a:effectLst/>
                <a:latin typeface="Times New Roman" panose="02020603050405020304" pitchFamily="18" charset="0"/>
                <a:ea typeface="宋体" panose="02010600030101010101" pitchFamily="2" charset="-122"/>
              </a:rPr>
              <a:t>)</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 which has the same pronunciation with another character </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‘情</a:t>
            </a:r>
            <a:r>
              <a:rPr lang="en-US" altLang="zh-CN" sz="1800" dirty="0">
                <a:solidFill>
                  <a:srgbClr val="000000"/>
                </a:solidFill>
                <a:effectLst/>
                <a:latin typeface="Times New Roman" panose="02020603050405020304" pitchFamily="18" charset="0"/>
                <a:ea typeface="宋体" panose="02010600030101010101" pitchFamily="2" charset="-122"/>
              </a:rPr>
              <a:t>(</a:t>
            </a:r>
            <a:r>
              <a:rPr lang="en-US" altLang="zh-CN" sz="1800" dirty="0" err="1">
                <a:solidFill>
                  <a:srgbClr val="000000"/>
                </a:solidFill>
                <a:effectLst/>
                <a:latin typeface="Times New Roman" panose="02020603050405020304" pitchFamily="18" charset="0"/>
                <a:ea typeface="宋体" panose="02010600030101010101" pitchFamily="2" charset="-122"/>
              </a:rPr>
              <a:t>qing</a:t>
            </a:r>
            <a:r>
              <a:rPr lang="en-US" altLang="zh-CN" sz="1800" dirty="0">
                <a:solidFill>
                  <a:srgbClr val="000000"/>
                </a:solidFill>
                <a:effectLst/>
                <a:latin typeface="Times New Roman" panose="02020603050405020304" pitchFamily="18" charset="0"/>
                <a:ea typeface="宋体" panose="02010600030101010101" pitchFamily="2" charset="-122"/>
              </a:rPr>
              <a:t>)</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 The former one means the changeable weather, while the later one can refer to the affection of the young girl.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 y="0"/>
            <a:ext cx="12192002" cy="6858000"/>
          </a:xfrm>
          <a:prstGeom prst="rect">
            <a:avLst/>
          </a:prstGeom>
          <a:solidFill>
            <a:srgbClr val="F2E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43627" y="401782"/>
            <a:ext cx="11236037" cy="6054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1" cstate="print">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805332" y="517525"/>
            <a:ext cx="774087" cy="1070815"/>
          </a:xfrm>
          <a:prstGeom prst="rect">
            <a:avLst/>
          </a:prstGeom>
        </p:spPr>
      </p:pic>
      <p:sp>
        <p:nvSpPr>
          <p:cNvPr id="12" name="矩形 11"/>
          <p:cNvSpPr/>
          <p:nvPr/>
        </p:nvSpPr>
        <p:spPr>
          <a:xfrm>
            <a:off x="1085162" y="626865"/>
            <a:ext cx="5594379" cy="1077218"/>
          </a:xfrm>
          <a:prstGeom prst="rect">
            <a:avLst/>
          </a:prstGeom>
        </p:spPr>
        <p:txBody>
          <a:bodyPr wrap="square">
            <a:spAutoFit/>
          </a:bodyPr>
          <a:lstStyle/>
          <a:p>
            <a:pPr algn="dist"/>
            <a:r>
              <a:rPr lang="en-US" altLang="zh-CN" sz="3200" dirty="0">
                <a:solidFill>
                  <a:schemeClr val="bg1">
                    <a:lumMod val="50000"/>
                  </a:schemeClr>
                </a:solidFill>
                <a:effectLst>
                  <a:innerShdw blurRad="12700" dist="50800" dir="13500000">
                    <a:prstClr val="black">
                      <a:alpha val="25000"/>
                    </a:prstClr>
                  </a:innerShdw>
                </a:effectLst>
                <a:latin typeface="Times New Roman" panose="02020603050405020304" pitchFamily="18" charset="0"/>
                <a:cs typeface="Times New Roman" panose="02020603050405020304" pitchFamily="18" charset="0"/>
                <a:sym typeface="+mn-lt"/>
              </a:rPr>
              <a:t>Lexical ambiguity</a:t>
            </a:r>
            <a:endParaRPr lang="en-US" altLang="zh-CN" sz="3200" dirty="0">
              <a:solidFill>
                <a:schemeClr val="bg1">
                  <a:lumMod val="50000"/>
                </a:schemeClr>
              </a:solidFill>
              <a:effectLst>
                <a:innerShdw blurRad="12700" dist="50800" dir="13500000">
                  <a:prstClr val="black">
                    <a:alpha val="25000"/>
                  </a:prstClr>
                </a:innerShdw>
              </a:effectLst>
              <a:latin typeface="Times New Roman" panose="02020603050405020304" pitchFamily="18" charset="0"/>
              <a:cs typeface="Times New Roman" panose="02020603050405020304" pitchFamily="18" charset="0"/>
              <a:sym typeface="+mn-lt"/>
            </a:endParaRPr>
          </a:p>
          <a:p>
            <a:pPr algn="dist"/>
            <a:endParaRPr lang="zh-CN" altLang="en-US" sz="3200" b="1" dirty="0">
              <a:solidFill>
                <a:schemeClr val="bg1"/>
              </a:solidFill>
              <a:effectLst>
                <a:innerShdw blurRad="12700" dist="50800" dir="13500000">
                  <a:prstClr val="black">
                    <a:alpha val="25000"/>
                  </a:prstClr>
                </a:innerShdw>
              </a:effectLst>
              <a:cs typeface="+mn-ea"/>
              <a:sym typeface="+mn-lt"/>
            </a:endParaRPr>
          </a:p>
        </p:txBody>
      </p:sp>
      <p:sp>
        <p:nvSpPr>
          <p:cNvPr id="6" name="矩形 5"/>
          <p:cNvSpPr/>
          <p:nvPr/>
        </p:nvSpPr>
        <p:spPr>
          <a:xfrm>
            <a:off x="1192375" y="1376313"/>
            <a:ext cx="4044503" cy="2031325"/>
          </a:xfrm>
          <a:prstGeom prst="rect">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《逢雪宿芙蓉山主人》</a:t>
            </a:r>
            <a:endParaRPr lang="zh-CN" altLang="zh-CN" dirty="0"/>
          </a:p>
          <a:p>
            <a:pPr algn="ctr"/>
            <a:r>
              <a:rPr lang="zh-CN" altLang="zh-CN" dirty="0"/>
              <a:t>刘长卿</a:t>
            </a:r>
            <a:endParaRPr lang="zh-CN" altLang="zh-CN" dirty="0"/>
          </a:p>
          <a:p>
            <a:pPr algn="ctr"/>
            <a:r>
              <a:rPr lang="zh-CN" altLang="zh-CN" dirty="0"/>
              <a:t>日暮苍山远，</a:t>
            </a:r>
            <a:endParaRPr lang="zh-CN" altLang="zh-CN" dirty="0"/>
          </a:p>
          <a:p>
            <a:pPr algn="ctr"/>
            <a:r>
              <a:rPr lang="zh-CN" altLang="zh-CN" dirty="0"/>
              <a:t>天寒白屋贫。</a:t>
            </a:r>
            <a:endParaRPr lang="zh-CN" altLang="zh-CN" dirty="0"/>
          </a:p>
          <a:p>
            <a:pPr algn="ctr"/>
            <a:r>
              <a:rPr lang="zh-CN" altLang="zh-CN" dirty="0"/>
              <a:t>柴门闻犬吠，</a:t>
            </a:r>
            <a:endParaRPr lang="zh-CN" altLang="zh-CN" dirty="0"/>
          </a:p>
          <a:p>
            <a:pPr algn="ctr"/>
            <a:r>
              <a:rPr lang="zh-CN" altLang="zh-CN" dirty="0"/>
              <a:t>风雪夜归人。</a:t>
            </a:r>
            <a:endParaRPr lang="zh-CN" altLang="zh-CN" dirty="0"/>
          </a:p>
          <a:p>
            <a:pPr algn="ctr"/>
            <a:endParaRPr lang="zh-CN" altLang="en-US" dirty="0">
              <a:cs typeface="+mn-ea"/>
              <a:sym typeface="+mn-lt"/>
            </a:endParaRPr>
          </a:p>
        </p:txBody>
      </p:sp>
      <p:sp>
        <p:nvSpPr>
          <p:cNvPr id="21" name="文本框 20"/>
          <p:cNvSpPr txBox="1"/>
          <p:nvPr/>
        </p:nvSpPr>
        <p:spPr>
          <a:xfrm>
            <a:off x="1085162" y="3593896"/>
            <a:ext cx="5246133" cy="2862322"/>
          </a:xfrm>
          <a:prstGeom prst="rect">
            <a:avLst/>
          </a:prstGeom>
          <a:noFill/>
        </p:spPr>
        <p:txBody>
          <a:bodyPr wrap="square" rtlCol="0">
            <a:spAutoFit/>
          </a:bodyPr>
          <a:lstStyle/>
          <a:p>
            <a:r>
              <a:rPr lang="en-US" altLang="zh-CN" sz="1800" dirty="0">
                <a:solidFill>
                  <a:srgbClr val="000000"/>
                </a:solidFill>
                <a:effectLst/>
                <a:latin typeface="Times New Roman" panose="02020603050405020304" pitchFamily="18" charset="0"/>
                <a:ea typeface="等线" panose="02010600030101010101" charset="-122"/>
              </a:rPr>
              <a:t>       This poem tells that the poet stayed at a man's house in the mountain on a wintry night without too many complex expressions. However, there are a lot of lexical ambiguities in it. Firstly, "</a:t>
            </a:r>
            <a:r>
              <a:rPr lang="zh-CN" altLang="zh-CN" sz="1800" dirty="0">
                <a:solidFill>
                  <a:srgbClr val="000000"/>
                </a:solidFill>
                <a:effectLst/>
                <a:latin typeface="Times New Roman" panose="02020603050405020304" pitchFamily="18" charset="0"/>
                <a:ea typeface="等线" panose="02010600030101010101" charset="-122"/>
                <a:cs typeface="Times New Roman" panose="02020603050405020304" pitchFamily="18" charset="0"/>
              </a:rPr>
              <a:t>苍山</a:t>
            </a:r>
            <a:r>
              <a:rPr lang="en-US" altLang="zh-CN" sz="1800" dirty="0">
                <a:solidFill>
                  <a:srgbClr val="000000"/>
                </a:solidFill>
                <a:effectLst/>
                <a:latin typeface="Times New Roman" panose="02020603050405020304" pitchFamily="18" charset="0"/>
                <a:ea typeface="等线" panose="02010600030101010101" charset="-122"/>
              </a:rPr>
              <a:t>" can be understood as a mountain named </a:t>
            </a:r>
            <a:r>
              <a:rPr lang="en-US" altLang="zh-CN" sz="1800" dirty="0" err="1">
                <a:solidFill>
                  <a:srgbClr val="000000"/>
                </a:solidFill>
                <a:effectLst/>
                <a:latin typeface="Times New Roman" panose="02020603050405020304" pitchFamily="18" charset="0"/>
                <a:ea typeface="等线" panose="02010600030101010101" charset="-122"/>
              </a:rPr>
              <a:t>Cangshan</a:t>
            </a:r>
            <a:r>
              <a:rPr lang="en-US" altLang="zh-CN" sz="1800" dirty="0">
                <a:solidFill>
                  <a:srgbClr val="000000"/>
                </a:solidFill>
                <a:effectLst/>
                <a:latin typeface="Times New Roman" panose="02020603050405020304" pitchFamily="18" charset="0"/>
                <a:ea typeface="等线" panose="02010600030101010101" charset="-122"/>
              </a:rPr>
              <a:t> Mountains, or just the far-away vast mountains. Secondly, "</a:t>
            </a:r>
            <a:r>
              <a:rPr lang="zh-CN" altLang="zh-CN" sz="1800" dirty="0">
                <a:solidFill>
                  <a:srgbClr val="000000"/>
                </a:solidFill>
                <a:effectLst/>
                <a:latin typeface="Times New Roman" panose="02020603050405020304" pitchFamily="18" charset="0"/>
                <a:ea typeface="等线" panose="02010600030101010101" charset="-122"/>
                <a:cs typeface="Times New Roman" panose="02020603050405020304" pitchFamily="18" charset="0"/>
              </a:rPr>
              <a:t>白屋</a:t>
            </a:r>
            <a:r>
              <a:rPr lang="en-US" altLang="zh-CN" sz="1800" dirty="0">
                <a:solidFill>
                  <a:srgbClr val="000000"/>
                </a:solidFill>
                <a:effectLst/>
                <a:latin typeface="Times New Roman" panose="02020603050405020304" pitchFamily="18" charset="0"/>
                <a:ea typeface="等线" panose="02010600030101010101" charset="-122"/>
              </a:rPr>
              <a:t>" can be interpreted as the white house of the owner cover by the white snow, or the miserable housing condition of the poor owner. Thirdly, who is the "</a:t>
            </a:r>
            <a:r>
              <a:rPr lang="zh-CN" altLang="zh-CN" sz="1800" dirty="0">
                <a:solidFill>
                  <a:srgbClr val="000000"/>
                </a:solidFill>
                <a:effectLst/>
                <a:latin typeface="Times New Roman" panose="02020603050405020304" pitchFamily="18" charset="0"/>
                <a:ea typeface="等线" panose="02010600030101010101" charset="-122"/>
                <a:cs typeface="Times New Roman" panose="02020603050405020304" pitchFamily="18" charset="0"/>
              </a:rPr>
              <a:t>归人</a:t>
            </a:r>
            <a:r>
              <a:rPr lang="en-US" altLang="zh-CN" sz="1800" dirty="0">
                <a:solidFill>
                  <a:srgbClr val="000000"/>
                </a:solidFill>
                <a:effectLst/>
                <a:latin typeface="Times New Roman" panose="02020603050405020304" pitchFamily="18" charset="0"/>
                <a:ea typeface="等线" panose="02010600030101010101" charset="-122"/>
              </a:rPr>
              <a:t>"? It can be the poet himself or the owner of the house.</a:t>
            </a:r>
            <a:endParaRPr lang="zh-CN" altLang="en-US"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910" y="727528"/>
            <a:ext cx="4731213" cy="57121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 y="0"/>
            <a:ext cx="12192002" cy="6858000"/>
          </a:xfrm>
          <a:prstGeom prst="rect">
            <a:avLst/>
          </a:prstGeom>
          <a:solidFill>
            <a:srgbClr val="F2E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43627" y="401782"/>
            <a:ext cx="11236037" cy="6054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1" cstate="print">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805332" y="517525"/>
            <a:ext cx="774087" cy="1070815"/>
          </a:xfrm>
          <a:prstGeom prst="rect">
            <a:avLst/>
          </a:prstGeom>
        </p:spPr>
      </p:pic>
      <p:sp>
        <p:nvSpPr>
          <p:cNvPr id="12" name="矩形 11"/>
          <p:cNvSpPr/>
          <p:nvPr/>
        </p:nvSpPr>
        <p:spPr>
          <a:xfrm>
            <a:off x="1085162" y="626865"/>
            <a:ext cx="5594379" cy="1077218"/>
          </a:xfrm>
          <a:prstGeom prst="rect">
            <a:avLst/>
          </a:prstGeom>
        </p:spPr>
        <p:txBody>
          <a:bodyPr wrap="square">
            <a:spAutoFit/>
          </a:bodyPr>
          <a:lstStyle/>
          <a:p>
            <a:pPr algn="dist"/>
            <a:r>
              <a:rPr lang="en-US" altLang="zh-CN" sz="3200" dirty="0">
                <a:solidFill>
                  <a:schemeClr val="bg1">
                    <a:lumMod val="50000"/>
                  </a:schemeClr>
                </a:solidFill>
                <a:effectLst>
                  <a:innerShdw blurRad="12700" dist="50800" dir="13500000">
                    <a:prstClr val="black">
                      <a:alpha val="25000"/>
                    </a:prstClr>
                  </a:innerShdw>
                </a:effectLst>
                <a:latin typeface="Times New Roman" panose="02020603050405020304" pitchFamily="18" charset="0"/>
                <a:cs typeface="Times New Roman" panose="02020603050405020304" pitchFamily="18" charset="0"/>
                <a:sym typeface="+mn-lt"/>
              </a:rPr>
              <a:t>Grammatical ambiguity</a:t>
            </a:r>
            <a:endParaRPr lang="en-US" altLang="zh-CN" sz="3200" dirty="0">
              <a:solidFill>
                <a:schemeClr val="bg1">
                  <a:lumMod val="50000"/>
                </a:schemeClr>
              </a:solidFill>
              <a:effectLst>
                <a:innerShdw blurRad="12700" dist="50800" dir="13500000">
                  <a:prstClr val="black">
                    <a:alpha val="25000"/>
                  </a:prstClr>
                </a:innerShdw>
              </a:effectLst>
              <a:latin typeface="Times New Roman" panose="02020603050405020304" pitchFamily="18" charset="0"/>
              <a:cs typeface="Times New Roman" panose="02020603050405020304" pitchFamily="18" charset="0"/>
              <a:sym typeface="+mn-lt"/>
            </a:endParaRPr>
          </a:p>
          <a:p>
            <a:pPr algn="dist"/>
            <a:endParaRPr lang="zh-CN" altLang="en-US" sz="3200" b="1" dirty="0">
              <a:solidFill>
                <a:schemeClr val="bg1"/>
              </a:solidFill>
              <a:effectLst>
                <a:innerShdw blurRad="12700" dist="50800" dir="13500000">
                  <a:prstClr val="black">
                    <a:alpha val="25000"/>
                  </a:prstClr>
                </a:innerShdw>
              </a:effectLst>
              <a:cs typeface="+mn-ea"/>
              <a:sym typeface="+mn-lt"/>
            </a:endParaRPr>
          </a:p>
        </p:txBody>
      </p:sp>
      <p:sp>
        <p:nvSpPr>
          <p:cNvPr id="6" name="矩形 5"/>
          <p:cNvSpPr/>
          <p:nvPr/>
        </p:nvSpPr>
        <p:spPr>
          <a:xfrm>
            <a:off x="1192375" y="1376313"/>
            <a:ext cx="4044503" cy="2031325"/>
          </a:xfrm>
          <a:prstGeom prst="rect">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《清明》</a:t>
            </a:r>
            <a:endParaRPr lang="zh-CN" altLang="zh-CN" dirty="0"/>
          </a:p>
          <a:p>
            <a:pPr algn="ctr"/>
            <a:r>
              <a:rPr lang="zh-CN" altLang="zh-CN" dirty="0"/>
              <a:t>杜牧</a:t>
            </a:r>
            <a:endParaRPr lang="zh-CN" altLang="zh-CN" dirty="0"/>
          </a:p>
          <a:p>
            <a:pPr algn="ctr"/>
            <a:r>
              <a:rPr lang="zh-CN" altLang="zh-CN" dirty="0"/>
              <a:t>清明时节雨纷纷，路上行人欲断魂。</a:t>
            </a:r>
            <a:endParaRPr lang="zh-CN" altLang="zh-CN" dirty="0"/>
          </a:p>
          <a:p>
            <a:pPr algn="ctr"/>
            <a:r>
              <a:rPr lang="zh-CN" altLang="zh-CN" dirty="0"/>
              <a:t>借问酒家何处有，牧童遥指杏花村。</a:t>
            </a:r>
            <a:endParaRPr lang="zh-CN" altLang="zh-CN" dirty="0"/>
          </a:p>
          <a:p>
            <a:pPr algn="ctr"/>
            <a:endParaRPr lang="zh-CN" altLang="en-US" dirty="0">
              <a:cs typeface="+mn-ea"/>
              <a:sym typeface="+mn-lt"/>
            </a:endParaRPr>
          </a:p>
        </p:txBody>
      </p:sp>
      <p:sp>
        <p:nvSpPr>
          <p:cNvPr id="21" name="文本框 20"/>
          <p:cNvSpPr txBox="1"/>
          <p:nvPr/>
        </p:nvSpPr>
        <p:spPr>
          <a:xfrm>
            <a:off x="632430" y="3407638"/>
            <a:ext cx="6019665" cy="2954655"/>
          </a:xfrm>
          <a:prstGeom prst="rect">
            <a:avLst/>
          </a:prstGeom>
          <a:noFill/>
        </p:spPr>
        <p:txBody>
          <a:bodyPr wrap="square" rtlCol="0">
            <a:spAutoFit/>
          </a:bodyPr>
          <a:lstStyle/>
          <a:p>
            <a:pPr indent="304800" algn="just">
              <a:lnSpc>
                <a:spcPct val="150000"/>
              </a:lnSpc>
            </a:pPr>
            <a:r>
              <a:rPr lang="en-US" altLang="zh-CN" sz="1400" dirty="0">
                <a:solidFill>
                  <a:srgbClr val="000000"/>
                </a:solidFill>
                <a:effectLst/>
                <a:latin typeface="Times New Roman" panose="02020603050405020304" pitchFamily="18" charset="0"/>
                <a:ea typeface="宋体" panose="02010600030101010101" pitchFamily="2" charset="-122"/>
              </a:rPr>
              <a:t>In poetry, the different division within the lines can make it possible to achieve special effect of ambiguity.</a:t>
            </a:r>
            <a:r>
              <a:rPr lang="en-US" altLang="zh-CN" sz="1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It can be divided like this:</a:t>
            </a:r>
            <a:endParaRPr lang="zh-CN" altLang="zh-CN" sz="1400" kern="100" dirty="0">
              <a:effectLst/>
              <a:latin typeface="等线" panose="02010600030101010101" charset="-122"/>
              <a:ea typeface="等线" panose="02010600030101010101" charset="-122"/>
              <a:cs typeface="Times New Roman" panose="02020603050405020304" pitchFamily="18" charset="0"/>
            </a:endParaRPr>
          </a:p>
          <a:p>
            <a:pPr indent="304800" algn="just">
              <a:lnSpc>
                <a:spcPct val="150000"/>
              </a:lnSpc>
            </a:pPr>
            <a:r>
              <a:rPr lang="zh-CN" altLang="zh-CN" sz="1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清明时节，雨纷纷路上，行人欲断魂。</a:t>
            </a:r>
            <a:endParaRPr lang="zh-CN" altLang="zh-CN" sz="1400" kern="100" dirty="0">
              <a:effectLst/>
              <a:latin typeface="等线" panose="02010600030101010101" charset="-122"/>
              <a:ea typeface="等线" panose="02010600030101010101" charset="-122"/>
              <a:cs typeface="Times New Roman" panose="02020603050405020304" pitchFamily="18" charset="0"/>
            </a:endParaRPr>
          </a:p>
          <a:p>
            <a:pPr indent="304800" algn="just">
              <a:lnSpc>
                <a:spcPct val="150000"/>
              </a:lnSpc>
            </a:pPr>
            <a:r>
              <a:rPr lang="zh-CN" altLang="zh-CN" sz="1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借问酒家，何处有牧童，遥指杏花村。</a:t>
            </a:r>
            <a:endParaRPr lang="zh-CN" altLang="zh-CN" sz="1400" kern="100" dirty="0">
              <a:effectLst/>
              <a:latin typeface="等线" panose="02010600030101010101" charset="-122"/>
              <a:ea typeface="等线" panose="02010600030101010101" charset="-122"/>
              <a:cs typeface="Times New Roman" panose="02020603050405020304" pitchFamily="18" charset="0"/>
            </a:endParaRPr>
          </a:p>
          <a:p>
            <a:pPr indent="304800" algn="just">
              <a:lnSpc>
                <a:spcPct val="150000"/>
              </a:lnSpc>
            </a:pPr>
            <a:r>
              <a:rPr lang="en-US" altLang="zh-CN" sz="1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this way, the connotation of the poem has changed dramatically. The original poem says that the shepherd boy helps the pedestrian to find the wineshop, but the changed one says that the owner of the wineshop helps the pedestrian to find the shepherd boy. </a:t>
            </a:r>
            <a:endParaRPr lang="zh-CN" altLang="zh-CN" sz="1400" kern="100" dirty="0">
              <a:effectLst/>
              <a:latin typeface="等线" panose="02010600030101010101" charset="-122"/>
              <a:ea typeface="等线" panose="02010600030101010101" charset="-122"/>
              <a:cs typeface="Times New Roman" panose="02020603050405020304" pitchFamily="18" charset="0"/>
            </a:endParaRPr>
          </a:p>
          <a:p>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5124" y="876693"/>
            <a:ext cx="4762500" cy="52884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 y="0"/>
            <a:ext cx="12192002" cy="6858000"/>
          </a:xfrm>
          <a:prstGeom prst="rect">
            <a:avLst/>
          </a:prstGeom>
          <a:solidFill>
            <a:srgbClr val="F2E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43627" y="401782"/>
            <a:ext cx="11236037" cy="6054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1" cstate="print">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805332" y="517525"/>
            <a:ext cx="774087" cy="1070815"/>
          </a:xfrm>
          <a:prstGeom prst="rect">
            <a:avLst/>
          </a:prstGeom>
        </p:spPr>
      </p:pic>
      <p:sp>
        <p:nvSpPr>
          <p:cNvPr id="12" name="矩形 11"/>
          <p:cNvSpPr/>
          <p:nvPr/>
        </p:nvSpPr>
        <p:spPr>
          <a:xfrm>
            <a:off x="1085162" y="626865"/>
            <a:ext cx="5594379" cy="1077218"/>
          </a:xfrm>
          <a:prstGeom prst="rect">
            <a:avLst/>
          </a:prstGeom>
        </p:spPr>
        <p:txBody>
          <a:bodyPr wrap="square">
            <a:spAutoFit/>
          </a:bodyPr>
          <a:lstStyle/>
          <a:p>
            <a:pPr algn="dist"/>
            <a:r>
              <a:rPr lang="en-US" altLang="zh-CN" sz="3200" dirty="0">
                <a:solidFill>
                  <a:schemeClr val="bg1">
                    <a:lumMod val="50000"/>
                  </a:schemeClr>
                </a:solidFill>
                <a:effectLst>
                  <a:innerShdw blurRad="12700" dist="50800" dir="13500000">
                    <a:prstClr val="black">
                      <a:alpha val="25000"/>
                    </a:prstClr>
                  </a:innerShdw>
                </a:effectLst>
                <a:latin typeface="Times New Roman" panose="02020603050405020304" pitchFamily="18" charset="0"/>
                <a:cs typeface="Times New Roman" panose="02020603050405020304" pitchFamily="18" charset="0"/>
                <a:sym typeface="+mn-lt"/>
              </a:rPr>
              <a:t>Semantic ambiguity</a:t>
            </a:r>
            <a:endParaRPr lang="en-US" altLang="zh-CN" sz="3200" dirty="0">
              <a:solidFill>
                <a:schemeClr val="bg1">
                  <a:lumMod val="50000"/>
                </a:schemeClr>
              </a:solidFill>
              <a:effectLst>
                <a:innerShdw blurRad="12700" dist="50800" dir="13500000">
                  <a:prstClr val="black">
                    <a:alpha val="25000"/>
                  </a:prstClr>
                </a:innerShdw>
              </a:effectLst>
              <a:latin typeface="Times New Roman" panose="02020603050405020304" pitchFamily="18" charset="0"/>
              <a:cs typeface="Times New Roman" panose="02020603050405020304" pitchFamily="18" charset="0"/>
              <a:sym typeface="+mn-lt"/>
            </a:endParaRPr>
          </a:p>
          <a:p>
            <a:pPr algn="dist"/>
            <a:endParaRPr lang="zh-CN" altLang="en-US" sz="3200" b="1" dirty="0">
              <a:solidFill>
                <a:schemeClr val="bg1"/>
              </a:solidFill>
              <a:effectLst>
                <a:innerShdw blurRad="12700" dist="50800" dir="13500000">
                  <a:prstClr val="black">
                    <a:alpha val="25000"/>
                  </a:prstClr>
                </a:innerShdw>
              </a:effectLst>
              <a:cs typeface="+mn-ea"/>
              <a:sym typeface="+mn-lt"/>
            </a:endParaRPr>
          </a:p>
        </p:txBody>
      </p:sp>
      <p:sp>
        <p:nvSpPr>
          <p:cNvPr id="6" name="矩形 5"/>
          <p:cNvSpPr/>
          <p:nvPr/>
        </p:nvSpPr>
        <p:spPr>
          <a:xfrm>
            <a:off x="1647456" y="1445562"/>
            <a:ext cx="4044503" cy="1629543"/>
          </a:xfrm>
          <a:prstGeom prst="rect">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《乐游原》</a:t>
            </a:r>
            <a:endParaRPr lang="zh-CN" altLang="zh-CN" dirty="0"/>
          </a:p>
          <a:p>
            <a:pPr algn="ctr"/>
            <a:r>
              <a:rPr lang="zh-CN" altLang="zh-CN" dirty="0"/>
              <a:t>李商隐</a:t>
            </a:r>
            <a:endParaRPr lang="zh-CN" altLang="zh-CN" dirty="0"/>
          </a:p>
          <a:p>
            <a:pPr algn="ctr"/>
            <a:r>
              <a:rPr lang="zh-CN" altLang="zh-CN" dirty="0"/>
              <a:t>向晚意不适，驱车登古原。</a:t>
            </a:r>
            <a:endParaRPr lang="zh-CN" altLang="zh-CN" dirty="0"/>
          </a:p>
          <a:p>
            <a:pPr algn="ctr"/>
            <a:r>
              <a:rPr lang="zh-CN" altLang="zh-CN" dirty="0"/>
              <a:t>夕阳无限好，只是近黄昏。</a:t>
            </a:r>
            <a:endParaRPr lang="zh-CN" altLang="zh-CN" dirty="0"/>
          </a:p>
          <a:p>
            <a:pPr algn="ctr"/>
            <a:endParaRPr lang="zh-CN" altLang="en-US" dirty="0">
              <a:cs typeface="+mn-ea"/>
              <a:sym typeface="+mn-lt"/>
            </a:endParaRPr>
          </a:p>
        </p:txBody>
      </p:sp>
      <p:sp>
        <p:nvSpPr>
          <p:cNvPr id="21" name="文本框 20"/>
          <p:cNvSpPr txBox="1"/>
          <p:nvPr/>
        </p:nvSpPr>
        <p:spPr>
          <a:xfrm>
            <a:off x="659876" y="3081466"/>
            <a:ext cx="6019665" cy="3782895"/>
          </a:xfrm>
          <a:prstGeom prst="rect">
            <a:avLst/>
          </a:prstGeom>
          <a:noFill/>
        </p:spPr>
        <p:txBody>
          <a:bodyPr wrap="square" rtlCol="0">
            <a:spAutoFit/>
          </a:bodyPr>
          <a:lstStyle/>
          <a:p>
            <a:pPr indent="304800" algn="just">
              <a:lnSpc>
                <a:spcPct val="150000"/>
              </a:lnSpc>
            </a:pPr>
            <a:r>
              <a:rPr lang="en-US" altLang="zh-CN" sz="1600" dirty="0">
                <a:solidFill>
                  <a:srgbClr val="000000"/>
                </a:solidFill>
                <a:effectLst/>
                <a:latin typeface="Times New Roman" panose="02020603050405020304" pitchFamily="18" charset="0"/>
                <a:ea typeface="宋体" panose="02010600030101010101" pitchFamily="2" charset="-122"/>
              </a:rPr>
              <a:t>A single word will have different semantic orientations, and can convey a deeper meaning through the surface words.</a:t>
            </a:r>
            <a:r>
              <a:rPr lang="en-US"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The last two lines of this poem “</a:t>
            </a:r>
            <a:r>
              <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夕阳无限好，只是近黄昏</a:t>
            </a:r>
            <a:r>
              <a:rPr lang="en-US"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depicts a picture of "the afterglow of the sun, the sunset filling the sky, and the coming of the quiet night". But the semantic orientation of "</a:t>
            </a:r>
            <a:r>
              <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黄昏</a:t>
            </a:r>
            <a:r>
              <a:rPr lang="en-US"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(dusk)" is uncertain. The poet's sense of the decline of the times, the pain of the sinking of the family and country, and the sadness of his life are all integrated together in the picture of the scene at dusk, giving the poem a profound philosophical meaning that has been widely quoted in later times.</a:t>
            </a:r>
            <a:endParaRPr lang="zh-CN" altLang="zh-CN" sz="1600" kern="100" dirty="0">
              <a:effectLst/>
              <a:latin typeface="等线" panose="02010600030101010101" charset="-122"/>
              <a:ea typeface="等线" panose="02010600030101010101" charset="-122"/>
              <a:cs typeface="Times New Roman" panose="02020603050405020304" pitchFamily="18" charset="0"/>
            </a:endParaRPr>
          </a:p>
          <a:p>
            <a:pPr indent="304800" algn="just">
              <a:lnSpc>
                <a:spcPct val="150000"/>
              </a:lnSpc>
            </a:pPr>
            <a:endParaRPr lang="zh-CN" altLang="en-US" dirty="0"/>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483" y="680258"/>
            <a:ext cx="4690394" cy="57759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 y="0"/>
            <a:ext cx="12192002" cy="6858000"/>
          </a:xfrm>
          <a:prstGeom prst="rect">
            <a:avLst/>
          </a:prstGeom>
          <a:solidFill>
            <a:srgbClr val="F2E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43627" y="401782"/>
            <a:ext cx="11236037" cy="6054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1" cstate="print">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698118" y="475361"/>
            <a:ext cx="774087" cy="1070815"/>
          </a:xfrm>
          <a:prstGeom prst="rect">
            <a:avLst/>
          </a:prstGeom>
        </p:spPr>
      </p:pic>
      <p:sp>
        <p:nvSpPr>
          <p:cNvPr id="12" name="矩形 11"/>
          <p:cNvSpPr/>
          <p:nvPr/>
        </p:nvSpPr>
        <p:spPr>
          <a:xfrm>
            <a:off x="1085162" y="626865"/>
            <a:ext cx="5594379" cy="1077218"/>
          </a:xfrm>
          <a:prstGeom prst="rect">
            <a:avLst/>
          </a:prstGeom>
        </p:spPr>
        <p:txBody>
          <a:bodyPr wrap="square">
            <a:spAutoFit/>
          </a:bodyPr>
          <a:lstStyle/>
          <a:p>
            <a:pPr algn="dist"/>
            <a:r>
              <a:rPr lang="en-US" altLang="zh-CN" sz="3200" dirty="0">
                <a:solidFill>
                  <a:schemeClr val="bg1">
                    <a:lumMod val="50000"/>
                  </a:schemeClr>
                </a:solidFill>
                <a:effectLst>
                  <a:innerShdw blurRad="12700" dist="50800" dir="13500000">
                    <a:prstClr val="black">
                      <a:alpha val="25000"/>
                    </a:prstClr>
                  </a:innerShdw>
                </a:effectLst>
                <a:latin typeface="Times New Roman" panose="02020603050405020304" pitchFamily="18" charset="0"/>
                <a:cs typeface="Times New Roman" panose="02020603050405020304" pitchFamily="18" charset="0"/>
                <a:sym typeface="+mn-lt"/>
              </a:rPr>
              <a:t>Pragmatic ambiguity</a:t>
            </a:r>
            <a:endParaRPr lang="en-US" altLang="zh-CN" sz="3200" dirty="0">
              <a:solidFill>
                <a:schemeClr val="bg1">
                  <a:lumMod val="50000"/>
                </a:schemeClr>
              </a:solidFill>
              <a:effectLst>
                <a:innerShdw blurRad="12700" dist="50800" dir="13500000">
                  <a:prstClr val="black">
                    <a:alpha val="25000"/>
                  </a:prstClr>
                </a:innerShdw>
              </a:effectLst>
              <a:latin typeface="Times New Roman" panose="02020603050405020304" pitchFamily="18" charset="0"/>
              <a:cs typeface="Times New Roman" panose="02020603050405020304" pitchFamily="18" charset="0"/>
              <a:sym typeface="+mn-lt"/>
            </a:endParaRPr>
          </a:p>
          <a:p>
            <a:pPr algn="dist"/>
            <a:endParaRPr lang="zh-CN" altLang="en-US" sz="3200" b="1" dirty="0">
              <a:solidFill>
                <a:schemeClr val="bg1"/>
              </a:solidFill>
              <a:effectLst>
                <a:innerShdw blurRad="12700" dist="50800" dir="13500000">
                  <a:prstClr val="black">
                    <a:alpha val="25000"/>
                  </a:prstClr>
                </a:innerShdw>
              </a:effectLst>
              <a:cs typeface="+mn-ea"/>
              <a:sym typeface="+mn-lt"/>
            </a:endParaRPr>
          </a:p>
        </p:txBody>
      </p:sp>
      <p:sp>
        <p:nvSpPr>
          <p:cNvPr id="6" name="矩形 5"/>
          <p:cNvSpPr/>
          <p:nvPr/>
        </p:nvSpPr>
        <p:spPr>
          <a:xfrm>
            <a:off x="1085162" y="1211658"/>
            <a:ext cx="4044503" cy="2217341"/>
          </a:xfrm>
          <a:prstGeom prst="rect">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《锦瑟》</a:t>
            </a:r>
            <a:endParaRPr lang="zh-CN" altLang="zh-CN" dirty="0"/>
          </a:p>
          <a:p>
            <a:pPr algn="ctr"/>
            <a:r>
              <a:rPr lang="zh-CN" altLang="zh-CN" dirty="0"/>
              <a:t>李商隐</a:t>
            </a:r>
            <a:endParaRPr lang="zh-CN" altLang="zh-CN" dirty="0"/>
          </a:p>
          <a:p>
            <a:pPr algn="ctr"/>
            <a:r>
              <a:rPr lang="zh-CN" altLang="zh-CN" dirty="0"/>
              <a:t>锦瑟无端五十弦，一弦一柱思华年。</a:t>
            </a:r>
            <a:endParaRPr lang="zh-CN" altLang="zh-CN" dirty="0"/>
          </a:p>
          <a:p>
            <a:pPr algn="ctr"/>
            <a:r>
              <a:rPr lang="zh-CN" altLang="zh-CN" dirty="0"/>
              <a:t>庄生晓梦迷蝴蝶，望帝春心托杜鹃。</a:t>
            </a:r>
            <a:endParaRPr lang="zh-CN" altLang="zh-CN" dirty="0"/>
          </a:p>
          <a:p>
            <a:pPr algn="ctr"/>
            <a:r>
              <a:rPr lang="zh-CN" altLang="zh-CN" dirty="0"/>
              <a:t>沧海月明珠有泪，蓝田日暖玉生烟。</a:t>
            </a:r>
            <a:endParaRPr lang="zh-CN" altLang="zh-CN" dirty="0"/>
          </a:p>
          <a:p>
            <a:pPr algn="ctr"/>
            <a:r>
              <a:rPr lang="zh-CN" altLang="zh-CN" dirty="0"/>
              <a:t>此情可待成追忆，只是当时已惘然。</a:t>
            </a:r>
            <a:endParaRPr lang="zh-CN" altLang="zh-CN" dirty="0"/>
          </a:p>
          <a:p>
            <a:pPr algn="ctr"/>
            <a:endParaRPr lang="zh-CN" altLang="en-US" dirty="0">
              <a:cs typeface="+mn-ea"/>
              <a:sym typeface="+mn-lt"/>
            </a:endParaRPr>
          </a:p>
        </p:txBody>
      </p:sp>
      <p:sp>
        <p:nvSpPr>
          <p:cNvPr id="21" name="文本框 20"/>
          <p:cNvSpPr txBox="1"/>
          <p:nvPr/>
        </p:nvSpPr>
        <p:spPr>
          <a:xfrm>
            <a:off x="543627" y="3429000"/>
            <a:ext cx="6019665" cy="3413563"/>
          </a:xfrm>
          <a:prstGeom prst="rect">
            <a:avLst/>
          </a:prstGeom>
          <a:noFill/>
        </p:spPr>
        <p:txBody>
          <a:bodyPr wrap="square" rtlCol="0">
            <a:spAutoFit/>
          </a:bodyPr>
          <a:lstStyle/>
          <a:p>
            <a:pPr indent="304800" algn="just">
              <a:lnSpc>
                <a:spcPct val="150000"/>
              </a:lnSpc>
            </a:pPr>
            <a:r>
              <a:rPr lang="en-US"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poem is one of the most ambiguous of all, and its subject is so diverse that it has been interpreted in a wide range of ways. Some say it is a summary of the poet's life in his later years, some think it is a poem of mourning, some think it is a poem of remembrance for a female Taoist priest who had an affair with the poet, and others say it is a poem about a musical instrument. In fact, the different understanding of the implicit subject of a poem is its charm and beauty, which allows it to display new vigor and vitality in different times.</a:t>
            </a:r>
            <a:endParaRPr lang="zh-CN" altLang="zh-CN" sz="1600" kern="100" dirty="0">
              <a:effectLst/>
              <a:latin typeface="等线" panose="02010600030101010101" charset="-122"/>
              <a:ea typeface="等线" panose="02010600030101010101" charset="-122"/>
              <a:cs typeface="Times New Roman" panose="02020603050405020304" pitchFamily="18" charset="0"/>
            </a:endParaRPr>
          </a:p>
          <a:p>
            <a:pPr indent="304800" algn="just">
              <a:lnSpc>
                <a:spcPct val="150000"/>
              </a:lnSpc>
            </a:pP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142" y="697584"/>
            <a:ext cx="4864231" cy="57586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 y="0"/>
            <a:ext cx="12192002" cy="6858000"/>
          </a:xfrm>
          <a:prstGeom prst="rect">
            <a:avLst/>
          </a:prstGeom>
          <a:solidFill>
            <a:srgbClr val="F2E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478222" y="401147"/>
            <a:ext cx="11236037" cy="6054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1" cstate="print">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805332" y="517525"/>
            <a:ext cx="774087" cy="1070815"/>
          </a:xfrm>
          <a:prstGeom prst="rect">
            <a:avLst/>
          </a:prstGeom>
        </p:spPr>
      </p:pic>
      <p:sp>
        <p:nvSpPr>
          <p:cNvPr id="12" name="矩形 11"/>
          <p:cNvSpPr/>
          <p:nvPr/>
        </p:nvSpPr>
        <p:spPr>
          <a:xfrm>
            <a:off x="735965" y="517525"/>
            <a:ext cx="3554095" cy="768350"/>
          </a:xfrm>
          <a:prstGeom prst="rect">
            <a:avLst/>
          </a:prstGeom>
        </p:spPr>
        <p:txBody>
          <a:bodyPr wrap="square">
            <a:spAutoFit/>
          </a:bodyPr>
          <a:lstStyle/>
          <a:p>
            <a:pPr algn="dist"/>
            <a:r>
              <a:rPr lang="zh-CN" altLang="en-US" sz="4400" dirty="0">
                <a:solidFill>
                  <a:schemeClr val="tx1">
                    <a:lumMod val="95000"/>
                    <a:lumOff val="5000"/>
                  </a:schemeClr>
                </a:solidFill>
                <a:effectLst>
                  <a:innerShdw blurRad="12700" dist="50800" dir="13500000">
                    <a:prstClr val="black">
                      <a:alpha val="25000"/>
                    </a:prstClr>
                  </a:innerShdw>
                </a:effectLst>
                <a:cs typeface="+mn-ea"/>
                <a:sym typeface="+mn-lt"/>
              </a:rPr>
              <a:t>References</a:t>
            </a:r>
            <a:endParaRPr lang="zh-CN" altLang="en-US" sz="4400" dirty="0">
              <a:solidFill>
                <a:schemeClr val="tx1">
                  <a:lumMod val="95000"/>
                  <a:lumOff val="5000"/>
                </a:schemeClr>
              </a:solidFill>
              <a:effectLst>
                <a:innerShdw blurRad="12700" dist="50800" dir="13500000">
                  <a:prstClr val="black">
                    <a:alpha val="25000"/>
                  </a:prstClr>
                </a:innerShdw>
              </a:effectLst>
              <a:cs typeface="+mn-ea"/>
              <a:sym typeface="+mn-lt"/>
            </a:endParaRPr>
          </a:p>
        </p:txBody>
      </p:sp>
      <p:sp>
        <p:nvSpPr>
          <p:cNvPr id="7" name="文本框 6"/>
          <p:cNvSpPr txBox="1"/>
          <p:nvPr/>
        </p:nvSpPr>
        <p:spPr>
          <a:xfrm>
            <a:off x="805815" y="1872615"/>
            <a:ext cx="9184005" cy="258445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altLang="zh-CN">
                <a:solidFill>
                  <a:schemeClr val="tx1"/>
                </a:solidFill>
                <a:cs typeface="+mn-ea"/>
                <a:sym typeface="+mn-lt"/>
              </a:rPr>
              <a:t>[1]谢思炜. 汉语诗歌歧义句探析[J].武汉科技大学学报(社会科学版), 2018, 20(03):342-348.</a:t>
            </a:r>
            <a:endParaRPr lang="en-US" altLang="zh-CN">
              <a:solidFill>
                <a:schemeClr val="tx1"/>
              </a:solidFill>
              <a:cs typeface="+mn-ea"/>
              <a:sym typeface="+mn-lt"/>
            </a:endParaRPr>
          </a:p>
          <a:p>
            <a:pPr>
              <a:lnSpc>
                <a:spcPct val="150000"/>
              </a:lnSpc>
            </a:pPr>
            <a:r>
              <a:rPr lang="en-US" altLang="zh-CN">
                <a:solidFill>
                  <a:schemeClr val="tx1"/>
                </a:solidFill>
                <a:cs typeface="+mn-ea"/>
                <a:sym typeface="+mn-lt"/>
              </a:rPr>
              <a:t>[2]向晓云. 浅析汉语中的歧义现象[J]. 北方文学, 2016(13):169.</a:t>
            </a:r>
            <a:endParaRPr lang="en-US" altLang="zh-CN">
              <a:solidFill>
                <a:schemeClr val="tx1"/>
              </a:solidFill>
              <a:cs typeface="+mn-ea"/>
              <a:sym typeface="+mn-lt"/>
            </a:endParaRPr>
          </a:p>
          <a:p>
            <a:pPr>
              <a:lnSpc>
                <a:spcPct val="150000"/>
              </a:lnSpc>
            </a:pPr>
            <a:r>
              <a:rPr lang="en-US" altLang="zh-CN">
                <a:solidFill>
                  <a:schemeClr val="tx1"/>
                </a:solidFill>
                <a:cs typeface="+mn-ea"/>
                <a:sym typeface="+mn-lt"/>
              </a:rPr>
              <a:t>[3]王婕妤. 浅谈汉语中的歧义现象[J]. 散文百家(理论), 2021(07):102-103+129.</a:t>
            </a:r>
            <a:endParaRPr lang="en-US" altLang="zh-CN">
              <a:solidFill>
                <a:schemeClr val="tx1"/>
              </a:solidFill>
              <a:cs typeface="+mn-ea"/>
              <a:sym typeface="+mn-lt"/>
            </a:endParaRPr>
          </a:p>
          <a:p>
            <a:pPr>
              <a:lnSpc>
                <a:spcPct val="150000"/>
              </a:lnSpc>
            </a:pPr>
            <a:r>
              <a:rPr lang="en-US" altLang="zh-CN">
                <a:solidFill>
                  <a:schemeClr val="tx1"/>
                </a:solidFill>
                <a:cs typeface="+mn-ea"/>
                <a:sym typeface="+mn-lt"/>
              </a:rPr>
              <a:t>[4]https://baijiahao.baidu.com/s?id=1722888657165142661&amp;wfr=spider&amp;for=pc[Z]. 2022.</a:t>
            </a:r>
            <a:endParaRPr lang="en-US" altLang="zh-CN">
              <a:solidFill>
                <a:schemeClr val="tx1"/>
              </a:solidFill>
              <a:cs typeface="+mn-ea"/>
              <a:sym typeface="+mn-lt"/>
            </a:endParaRPr>
          </a:p>
        </p:txBody>
      </p:sp>
      <p:pic>
        <p:nvPicPr>
          <p:cNvPr id="44" name="图片 4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brightnessContrast bright="40000"/>
                    </a14:imgEffect>
                    <a14:imgEffect>
                      <a14:colorTemperature colorTemp="11200"/>
                    </a14:imgEffect>
                  </a14:imgLayer>
                </a14:imgProps>
              </a:ext>
              <a:ext uri="{28A0092B-C50C-407E-A947-70E740481C1C}">
                <a14:useLocalDpi xmlns:a14="http://schemas.microsoft.com/office/drawing/2010/main" val="0"/>
              </a:ext>
            </a:extLst>
          </a:blip>
          <a:srcRect l="26567" t="13773" r="11101"/>
          <a:stretch>
            <a:fillRect/>
          </a:stretch>
        </p:blipFill>
        <p:spPr>
          <a:xfrm>
            <a:off x="7328939" y="784225"/>
            <a:ext cx="4621880" cy="63935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down)">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 y="0"/>
            <a:ext cx="2781122" cy="6858000"/>
          </a:xfrm>
          <a:prstGeom prst="rect">
            <a:avLst/>
          </a:prstGeom>
          <a:solidFill>
            <a:srgbClr val="F2E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2405573" y="0"/>
            <a:ext cx="2504049" cy="6858000"/>
          </a:xfrm>
          <a:prstGeom prst="rect">
            <a:avLst/>
          </a:prstGeom>
          <a:solidFill>
            <a:srgbClr val="F2EEE8"/>
          </a:solidFill>
          <a:ln>
            <a:noFill/>
          </a:ln>
          <a:effectLst>
            <a:outerShdw blurRad="228600" dist="50800" dir="10800000" sx="103000" sy="103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4909622" y="0"/>
            <a:ext cx="2504049" cy="6858000"/>
          </a:xfrm>
          <a:prstGeom prst="rect">
            <a:avLst/>
          </a:prstGeom>
          <a:solidFill>
            <a:srgbClr val="F2EEE8"/>
          </a:solidFill>
          <a:ln>
            <a:noFill/>
          </a:ln>
          <a:effectLst>
            <a:outerShdw blurRad="228600" dist="50800" dir="10800000" sx="103000" sy="103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7413671" y="0"/>
            <a:ext cx="2504049" cy="6858000"/>
          </a:xfrm>
          <a:prstGeom prst="rect">
            <a:avLst/>
          </a:prstGeom>
          <a:solidFill>
            <a:srgbClr val="F2EEE8"/>
          </a:solidFill>
          <a:ln>
            <a:noFill/>
          </a:ln>
          <a:effectLst>
            <a:outerShdw blurRad="228600" dist="50800" dir="10800000" sx="103000" sy="103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9818827" y="0"/>
            <a:ext cx="2372755" cy="6858000"/>
          </a:xfrm>
          <a:prstGeom prst="rect">
            <a:avLst/>
          </a:prstGeom>
          <a:solidFill>
            <a:srgbClr val="F2EEE8"/>
          </a:solidFill>
          <a:ln>
            <a:noFill/>
          </a:ln>
          <a:effectLst>
            <a:outerShdw blurRad="228600" dist="50800" dir="10800000" sx="103000" sy="103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9" name="图片 28"/>
          <p:cNvPicPr>
            <a:picLocks noChangeAspect="1"/>
          </p:cNvPicPr>
          <p:nvPr/>
        </p:nvPicPr>
        <p:blipFill rotWithShape="1">
          <a:blip r:embed="rId1">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3560497" y="107899"/>
            <a:ext cx="5203311" cy="7197874"/>
          </a:xfrm>
          <a:prstGeom prst="rect">
            <a:avLst/>
          </a:prstGeom>
        </p:spPr>
      </p:pic>
      <p:pic>
        <p:nvPicPr>
          <p:cNvPr id="19" name="图片 18"/>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105749" y="4047674"/>
            <a:ext cx="2180554" cy="3016417"/>
          </a:xfrm>
          <a:prstGeom prst="rect">
            <a:avLst/>
          </a:prstGeom>
        </p:spPr>
      </p:pic>
      <p:sp>
        <p:nvSpPr>
          <p:cNvPr id="20" name="矩形 19"/>
          <p:cNvSpPr/>
          <p:nvPr/>
        </p:nvSpPr>
        <p:spPr>
          <a:xfrm>
            <a:off x="953472" y="907278"/>
            <a:ext cx="2781122" cy="622697"/>
          </a:xfrm>
          <a:prstGeom prst="rect">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3600" b="1" dirty="0">
                <a:cs typeface="+mn-ea"/>
                <a:sym typeface="+mn-lt"/>
              </a:rPr>
              <a:t>CONTENT</a:t>
            </a:r>
            <a:endParaRPr lang="zh-CN" altLang="en-US" sz="3600" b="1" dirty="0">
              <a:cs typeface="+mn-ea"/>
              <a:sym typeface="+mn-lt"/>
            </a:endParaRPr>
          </a:p>
        </p:txBody>
      </p:sp>
      <p:sp>
        <p:nvSpPr>
          <p:cNvPr id="25" name="矩形 24"/>
          <p:cNvSpPr/>
          <p:nvPr/>
        </p:nvSpPr>
        <p:spPr>
          <a:xfrm>
            <a:off x="1155723" y="2388959"/>
            <a:ext cx="9880554" cy="3317430"/>
          </a:xfrm>
          <a:prstGeom prst="rect">
            <a:avLst/>
          </a:prstGeom>
          <a:noFill/>
          <a:ln w="38100">
            <a:solidFill>
              <a:srgbClr val="929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1572895" y="2985770"/>
            <a:ext cx="5840730" cy="953135"/>
          </a:xfrm>
          <a:prstGeom prst="rect">
            <a:avLst/>
          </a:prstGeom>
        </p:spPr>
        <p:txBody>
          <a:bodyPr wrap="square">
            <a:spAutoFit/>
          </a:bodyPr>
          <a:lstStyle/>
          <a:p>
            <a:pPr algn="l"/>
            <a:r>
              <a:rPr lang="en-US" altLang="zh-CN" sz="3200" dirty="0">
                <a:solidFill>
                  <a:schemeClr val="bg2">
                    <a:lumMod val="10000"/>
                  </a:schemeClr>
                </a:solidFill>
                <a:latin typeface="Arial" panose="020B0604020202020204" pitchFamily="34" charset="0"/>
                <a:cs typeface="Arial" panose="020B0604020202020204" pitchFamily="34" charset="0"/>
                <a:sym typeface="+mn-lt"/>
              </a:rPr>
              <a:t>01   </a:t>
            </a:r>
            <a:r>
              <a:rPr lang="zh-CN" altLang="en-US" sz="3200" dirty="0">
                <a:solidFill>
                  <a:schemeClr val="bg2">
                    <a:lumMod val="10000"/>
                  </a:schemeClr>
                </a:solidFill>
                <a:latin typeface="Arial" panose="020B0604020202020204" pitchFamily="34" charset="0"/>
                <a:cs typeface="Arial" panose="020B0604020202020204" pitchFamily="34" charset="0"/>
                <a:sym typeface="+mn-lt"/>
              </a:rPr>
              <a:t>Definition</a:t>
            </a:r>
            <a:r>
              <a:rPr lang="en-US" altLang="zh-CN" sz="3200" dirty="0">
                <a:solidFill>
                  <a:schemeClr val="bg2">
                    <a:lumMod val="10000"/>
                  </a:schemeClr>
                </a:solidFill>
                <a:latin typeface="Arial" panose="020B0604020202020204" pitchFamily="34" charset="0"/>
                <a:cs typeface="Arial" panose="020B0604020202020204" pitchFamily="34" charset="0"/>
                <a:sym typeface="+mn-lt"/>
              </a:rPr>
              <a:t> &amp; Reasons </a:t>
            </a:r>
            <a:r>
              <a:rPr lang="en-US" altLang="zh-CN" sz="2800" dirty="0">
                <a:solidFill>
                  <a:schemeClr val="bg2">
                    <a:lumMod val="10000"/>
                  </a:schemeClr>
                </a:solidFill>
                <a:latin typeface="Arial" panose="020B0604020202020204" pitchFamily="34" charset="0"/>
                <a:cs typeface="Arial" panose="020B0604020202020204" pitchFamily="34" charset="0"/>
                <a:sym typeface="+mn-lt"/>
              </a:rPr>
              <a:t>      </a:t>
            </a:r>
            <a:endParaRPr lang="en-US" altLang="zh-CN" sz="2400" dirty="0">
              <a:solidFill>
                <a:schemeClr val="bg2">
                  <a:lumMod val="10000"/>
                </a:schemeClr>
              </a:solidFill>
              <a:latin typeface="Arial" panose="020B0604020202020204" pitchFamily="34" charset="0"/>
              <a:cs typeface="Arial" panose="020B0604020202020204" pitchFamily="34" charset="0"/>
              <a:sym typeface="+mn-lt"/>
            </a:endParaRPr>
          </a:p>
          <a:p>
            <a:pPr algn="l"/>
            <a:endParaRPr lang="en-US" altLang="zh-CN" sz="2400" dirty="0">
              <a:solidFill>
                <a:schemeClr val="bg2">
                  <a:lumMod val="10000"/>
                </a:schemeClr>
              </a:solidFill>
              <a:latin typeface="Arial" panose="020B0604020202020204" pitchFamily="34" charset="0"/>
              <a:cs typeface="Arial" panose="020B0604020202020204" pitchFamily="34" charset="0"/>
              <a:sym typeface="+mn-lt"/>
            </a:endParaRPr>
          </a:p>
        </p:txBody>
      </p:sp>
      <p:sp>
        <p:nvSpPr>
          <p:cNvPr id="28" name="矩形 27"/>
          <p:cNvSpPr/>
          <p:nvPr/>
        </p:nvSpPr>
        <p:spPr>
          <a:xfrm>
            <a:off x="6572885" y="2985770"/>
            <a:ext cx="4463415" cy="583565"/>
          </a:xfrm>
          <a:prstGeom prst="rect">
            <a:avLst/>
          </a:prstGeom>
        </p:spPr>
        <p:txBody>
          <a:bodyPr wrap="square">
            <a:spAutoFit/>
          </a:bodyPr>
          <a:lstStyle/>
          <a:p>
            <a:pPr algn="l"/>
            <a:r>
              <a:rPr lang="en-US" altLang="zh-CN" sz="3200" dirty="0">
                <a:solidFill>
                  <a:schemeClr val="bg2">
                    <a:lumMod val="10000"/>
                  </a:schemeClr>
                </a:solidFill>
                <a:latin typeface="Arial" panose="020B0604020202020204" pitchFamily="34" charset="0"/>
                <a:cs typeface="Arial" panose="020B0604020202020204" pitchFamily="34" charset="0"/>
                <a:sym typeface="+mn-lt"/>
              </a:rPr>
              <a:t>02 </a:t>
            </a:r>
            <a:r>
              <a:rPr lang="zh-CN" altLang="en-US" sz="3200" dirty="0">
                <a:solidFill>
                  <a:schemeClr val="bg2">
                    <a:lumMod val="10000"/>
                  </a:schemeClr>
                </a:solidFill>
                <a:latin typeface="Arial" panose="020B0604020202020204" pitchFamily="34" charset="0"/>
                <a:cs typeface="Arial" panose="020B0604020202020204" pitchFamily="34" charset="0"/>
                <a:sym typeface="+mn-lt"/>
              </a:rPr>
              <a:t> </a:t>
            </a:r>
            <a:r>
              <a:rPr lang="en-US" altLang="zh-CN" sz="3200" dirty="0">
                <a:solidFill>
                  <a:schemeClr val="bg2">
                    <a:lumMod val="10000"/>
                  </a:schemeClr>
                </a:solidFill>
                <a:latin typeface="Arial" panose="020B0604020202020204" pitchFamily="34" charset="0"/>
                <a:cs typeface="Arial" panose="020B0604020202020204" pitchFamily="34" charset="0"/>
                <a:sym typeface="+mn-lt"/>
              </a:rPr>
              <a:t> </a:t>
            </a:r>
            <a:r>
              <a:rPr lang="zh-CN" altLang="en-US" sz="3200" dirty="0">
                <a:solidFill>
                  <a:schemeClr val="bg2">
                    <a:lumMod val="10000"/>
                  </a:schemeClr>
                </a:solidFill>
                <a:latin typeface="Arial" panose="020B0604020202020204" pitchFamily="34" charset="0"/>
                <a:cs typeface="Arial" panose="020B0604020202020204" pitchFamily="34" charset="0"/>
                <a:sym typeface="+mn-lt"/>
              </a:rPr>
              <a:t>Classification </a:t>
            </a:r>
            <a:endParaRPr lang="zh-CN" altLang="en-US" sz="3200" dirty="0">
              <a:solidFill>
                <a:schemeClr val="bg2">
                  <a:lumMod val="10000"/>
                </a:schemeClr>
              </a:solidFill>
              <a:latin typeface="Arial" panose="020B0604020202020204" pitchFamily="34" charset="0"/>
              <a:cs typeface="Arial" panose="020B0604020202020204" pitchFamily="34" charset="0"/>
              <a:sym typeface="+mn-lt"/>
            </a:endParaRPr>
          </a:p>
        </p:txBody>
      </p:sp>
      <p:sp>
        <p:nvSpPr>
          <p:cNvPr id="30" name="矩形 29"/>
          <p:cNvSpPr/>
          <p:nvPr/>
        </p:nvSpPr>
        <p:spPr>
          <a:xfrm>
            <a:off x="1573530" y="4147820"/>
            <a:ext cx="4999990" cy="583565"/>
          </a:xfrm>
          <a:prstGeom prst="rect">
            <a:avLst/>
          </a:prstGeom>
        </p:spPr>
        <p:txBody>
          <a:bodyPr wrap="square">
            <a:spAutoFit/>
          </a:bodyPr>
          <a:lstStyle/>
          <a:p>
            <a:pPr algn="just"/>
            <a:r>
              <a:rPr lang="en-US" altLang="zh-CN" sz="3200" dirty="0">
                <a:solidFill>
                  <a:schemeClr val="bg2">
                    <a:lumMod val="10000"/>
                  </a:schemeClr>
                </a:solidFill>
                <a:latin typeface="Arial" panose="020B0604020202020204" pitchFamily="34" charset="0"/>
                <a:cs typeface="Arial" panose="020B0604020202020204" pitchFamily="34" charset="0"/>
                <a:sym typeface="+mn-lt"/>
              </a:rPr>
              <a:t>0</a:t>
            </a:r>
            <a:r>
              <a:rPr lang="zh-CN" altLang="en-US" sz="3200" dirty="0">
                <a:solidFill>
                  <a:schemeClr val="bg2">
                    <a:lumMod val="10000"/>
                  </a:schemeClr>
                </a:solidFill>
                <a:latin typeface="Arial" panose="020B0604020202020204" pitchFamily="34" charset="0"/>
                <a:cs typeface="Arial" panose="020B0604020202020204" pitchFamily="34" charset="0"/>
                <a:sym typeface="+mn-lt"/>
              </a:rPr>
              <a:t>3 </a:t>
            </a:r>
            <a:r>
              <a:rPr lang="en-US" altLang="zh-CN" sz="3200" dirty="0">
                <a:solidFill>
                  <a:schemeClr val="bg2">
                    <a:lumMod val="10000"/>
                  </a:schemeClr>
                </a:solidFill>
                <a:latin typeface="Arial" panose="020B0604020202020204" pitchFamily="34" charset="0"/>
                <a:cs typeface="Arial" panose="020B0604020202020204" pitchFamily="34" charset="0"/>
                <a:sym typeface="+mn-lt"/>
              </a:rPr>
              <a:t>  </a:t>
            </a:r>
            <a:r>
              <a:rPr lang="zh-CN" altLang="en-US" sz="3200" dirty="0">
                <a:solidFill>
                  <a:schemeClr val="bg2">
                    <a:lumMod val="10000"/>
                  </a:schemeClr>
                </a:solidFill>
                <a:latin typeface="Arial" panose="020B0604020202020204" pitchFamily="34" charset="0"/>
                <a:cs typeface="Arial" panose="020B0604020202020204" pitchFamily="34" charset="0"/>
                <a:sym typeface="+mn-lt"/>
              </a:rPr>
              <a:t>Function of Ambiguity</a:t>
            </a:r>
            <a:endParaRPr lang="zh-CN" altLang="en-US" sz="3200" dirty="0">
              <a:solidFill>
                <a:schemeClr val="bg2">
                  <a:lumMod val="10000"/>
                </a:schemeClr>
              </a:solidFill>
              <a:latin typeface="Arial" panose="020B0604020202020204" pitchFamily="34" charset="0"/>
              <a:cs typeface="Arial" panose="020B0604020202020204" pitchFamily="34" charset="0"/>
              <a:sym typeface="+mn-lt"/>
            </a:endParaRPr>
          </a:p>
        </p:txBody>
      </p:sp>
      <p:sp>
        <p:nvSpPr>
          <p:cNvPr id="31" name="矩形 30"/>
          <p:cNvSpPr/>
          <p:nvPr/>
        </p:nvSpPr>
        <p:spPr>
          <a:xfrm>
            <a:off x="6572885" y="4147820"/>
            <a:ext cx="4162425" cy="1445260"/>
          </a:xfrm>
          <a:prstGeom prst="rect">
            <a:avLst/>
          </a:prstGeom>
        </p:spPr>
        <p:txBody>
          <a:bodyPr wrap="square">
            <a:spAutoFit/>
          </a:bodyPr>
          <a:lstStyle/>
          <a:p>
            <a:pPr algn="l"/>
            <a:r>
              <a:rPr lang="en-US" altLang="zh-CN" sz="3200" dirty="0">
                <a:solidFill>
                  <a:schemeClr val="bg2">
                    <a:lumMod val="10000"/>
                  </a:schemeClr>
                </a:solidFill>
                <a:latin typeface="微软雅黑" panose="020B0503020204020204" charset="-122"/>
                <a:ea typeface="微软雅黑" panose="020B0503020204020204" charset="-122"/>
                <a:cs typeface="+mn-ea"/>
                <a:sym typeface="+mn-lt"/>
              </a:rPr>
              <a:t>04   </a:t>
            </a:r>
            <a:r>
              <a:rPr lang="zh-CN" altLang="en-US" sz="3200" dirty="0">
                <a:solidFill>
                  <a:schemeClr val="bg2">
                    <a:lumMod val="10000"/>
                  </a:schemeClr>
                </a:solidFill>
                <a:latin typeface="微软雅黑" panose="020B0503020204020204" charset="-122"/>
                <a:ea typeface="微软雅黑" panose="020B0503020204020204" charset="-122"/>
                <a:cs typeface="+mn-ea"/>
                <a:sym typeface="+mn-lt"/>
              </a:rPr>
              <a:t>Ambiguity of </a:t>
            </a:r>
            <a:r>
              <a:rPr lang="zh-CN" altLang="en-US" sz="2800" dirty="0">
                <a:solidFill>
                  <a:schemeClr val="bg2">
                    <a:lumMod val="10000"/>
                  </a:schemeClr>
                </a:solidFill>
                <a:latin typeface="微软雅黑" panose="020B0503020204020204" charset="-122"/>
                <a:ea typeface="微软雅黑" panose="020B0503020204020204" charset="-122"/>
                <a:cs typeface="+mn-ea"/>
                <a:sym typeface="+mn-lt"/>
              </a:rPr>
              <a:t>Chinese Poetry in Tang Dynasty</a:t>
            </a:r>
            <a:endParaRPr lang="zh-CN" altLang="en-US" sz="2800" dirty="0">
              <a:solidFill>
                <a:schemeClr val="bg2">
                  <a:lumMod val="10000"/>
                </a:schemeClr>
              </a:solidFill>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100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 calcmode="lin" valueType="num">
                                      <p:cBhvr>
                                        <p:cTn id="23" dur="1000" fill="hold"/>
                                        <p:tgtEl>
                                          <p:spTgt spid="26"/>
                                        </p:tgtEl>
                                        <p:attrNameLst>
                                          <p:attrName>style.rotation</p:attrName>
                                        </p:attrNameLst>
                                      </p:cBhvr>
                                      <p:tavLst>
                                        <p:tav tm="0">
                                          <p:val>
                                            <p:fltVal val="90"/>
                                          </p:val>
                                        </p:tav>
                                        <p:tav tm="100000">
                                          <p:val>
                                            <p:fltVal val="0"/>
                                          </p:val>
                                        </p:tav>
                                      </p:tavLst>
                                    </p:anim>
                                    <p:animEffect transition="in" filter="fade">
                                      <p:cBhvr>
                                        <p:cTn id="24" dur="1000"/>
                                        <p:tgtEl>
                                          <p:spTgt spid="26"/>
                                        </p:tgtEl>
                                      </p:cBhvr>
                                    </p:animEffect>
                                  </p:childTnLst>
                                </p:cTn>
                              </p:par>
                              <p:par>
                                <p:cTn id="25" presetID="31" presetClass="entr" presetSubtype="0" fill="hold" grpId="0" nodeType="withEffect">
                                  <p:stCondLst>
                                    <p:cond delay="0"/>
                                  </p:stCondLst>
                                  <p:iterate type="lt">
                                    <p:tmPct val="5000"/>
                                  </p:iterate>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fltVal val="0"/>
                                          </p:val>
                                        </p:tav>
                                        <p:tav tm="100000">
                                          <p:val>
                                            <p:strVal val="#ppt_w"/>
                                          </p:val>
                                        </p:tav>
                                      </p:tavLst>
                                    </p:anim>
                                    <p:anim calcmode="lin" valueType="num">
                                      <p:cBhvr>
                                        <p:cTn id="28" dur="1000" fill="hold"/>
                                        <p:tgtEl>
                                          <p:spTgt spid="28"/>
                                        </p:tgtEl>
                                        <p:attrNameLst>
                                          <p:attrName>ppt_h</p:attrName>
                                        </p:attrNameLst>
                                      </p:cBhvr>
                                      <p:tavLst>
                                        <p:tav tm="0">
                                          <p:val>
                                            <p:fltVal val="0"/>
                                          </p:val>
                                        </p:tav>
                                        <p:tav tm="100000">
                                          <p:val>
                                            <p:strVal val="#ppt_h"/>
                                          </p:val>
                                        </p:tav>
                                      </p:tavLst>
                                    </p:anim>
                                    <p:anim calcmode="lin" valueType="num">
                                      <p:cBhvr>
                                        <p:cTn id="29" dur="1000" fill="hold"/>
                                        <p:tgtEl>
                                          <p:spTgt spid="28"/>
                                        </p:tgtEl>
                                        <p:attrNameLst>
                                          <p:attrName>style.rotation</p:attrName>
                                        </p:attrNameLst>
                                      </p:cBhvr>
                                      <p:tavLst>
                                        <p:tav tm="0">
                                          <p:val>
                                            <p:fltVal val="90"/>
                                          </p:val>
                                        </p:tav>
                                        <p:tav tm="100000">
                                          <p:val>
                                            <p:fltVal val="0"/>
                                          </p:val>
                                        </p:tav>
                                      </p:tavLst>
                                    </p:anim>
                                    <p:animEffect transition="in" filter="fade">
                                      <p:cBhvr>
                                        <p:cTn id="30" dur="1000"/>
                                        <p:tgtEl>
                                          <p:spTgt spid="28"/>
                                        </p:tgtEl>
                                      </p:cBhvr>
                                    </p:animEffect>
                                  </p:childTnLst>
                                </p:cTn>
                              </p:par>
                              <p:par>
                                <p:cTn id="31" presetID="31" presetClass="entr" presetSubtype="0" fill="hold" grpId="0" nodeType="withEffect">
                                  <p:stCondLst>
                                    <p:cond delay="0"/>
                                  </p:stCondLst>
                                  <p:iterate type="lt">
                                    <p:tmPct val="5000"/>
                                  </p:iterate>
                                  <p:childTnLst>
                                    <p:set>
                                      <p:cBhvr>
                                        <p:cTn id="32" dur="1" fill="hold">
                                          <p:stCondLst>
                                            <p:cond delay="0"/>
                                          </p:stCondLst>
                                        </p:cTn>
                                        <p:tgtEl>
                                          <p:spTgt spid="30"/>
                                        </p:tgtEl>
                                        <p:attrNameLst>
                                          <p:attrName>style.visibility</p:attrName>
                                        </p:attrNameLst>
                                      </p:cBhvr>
                                      <p:to>
                                        <p:strVal val="visible"/>
                                      </p:to>
                                    </p:set>
                                    <p:anim calcmode="lin" valueType="num">
                                      <p:cBhvr>
                                        <p:cTn id="33" dur="1000" fill="hold"/>
                                        <p:tgtEl>
                                          <p:spTgt spid="30"/>
                                        </p:tgtEl>
                                        <p:attrNameLst>
                                          <p:attrName>ppt_w</p:attrName>
                                        </p:attrNameLst>
                                      </p:cBhvr>
                                      <p:tavLst>
                                        <p:tav tm="0">
                                          <p:val>
                                            <p:fltVal val="0"/>
                                          </p:val>
                                        </p:tav>
                                        <p:tav tm="100000">
                                          <p:val>
                                            <p:strVal val="#ppt_w"/>
                                          </p:val>
                                        </p:tav>
                                      </p:tavLst>
                                    </p:anim>
                                    <p:anim calcmode="lin" valueType="num">
                                      <p:cBhvr>
                                        <p:cTn id="34" dur="1000" fill="hold"/>
                                        <p:tgtEl>
                                          <p:spTgt spid="30"/>
                                        </p:tgtEl>
                                        <p:attrNameLst>
                                          <p:attrName>ppt_h</p:attrName>
                                        </p:attrNameLst>
                                      </p:cBhvr>
                                      <p:tavLst>
                                        <p:tav tm="0">
                                          <p:val>
                                            <p:fltVal val="0"/>
                                          </p:val>
                                        </p:tav>
                                        <p:tav tm="100000">
                                          <p:val>
                                            <p:strVal val="#ppt_h"/>
                                          </p:val>
                                        </p:tav>
                                      </p:tavLst>
                                    </p:anim>
                                    <p:anim calcmode="lin" valueType="num">
                                      <p:cBhvr>
                                        <p:cTn id="35" dur="1000" fill="hold"/>
                                        <p:tgtEl>
                                          <p:spTgt spid="30"/>
                                        </p:tgtEl>
                                        <p:attrNameLst>
                                          <p:attrName>style.rotation</p:attrName>
                                        </p:attrNameLst>
                                      </p:cBhvr>
                                      <p:tavLst>
                                        <p:tav tm="0">
                                          <p:val>
                                            <p:fltVal val="90"/>
                                          </p:val>
                                        </p:tav>
                                        <p:tav tm="100000">
                                          <p:val>
                                            <p:fltVal val="0"/>
                                          </p:val>
                                        </p:tav>
                                      </p:tavLst>
                                    </p:anim>
                                    <p:animEffect transition="in" filter="fade">
                                      <p:cBhvr>
                                        <p:cTn id="36" dur="1000"/>
                                        <p:tgtEl>
                                          <p:spTgt spid="30"/>
                                        </p:tgtEl>
                                      </p:cBhvr>
                                    </p:animEffect>
                                  </p:childTnLst>
                                </p:cTn>
                              </p:par>
                              <p:par>
                                <p:cTn id="37" presetID="31" presetClass="entr" presetSubtype="0" fill="hold" grpId="0" nodeType="withEffect">
                                  <p:stCondLst>
                                    <p:cond delay="0"/>
                                  </p:stCondLst>
                                  <p:iterate type="lt">
                                    <p:tmPct val="5000"/>
                                  </p:iterate>
                                  <p:childTnLst>
                                    <p:set>
                                      <p:cBhvr>
                                        <p:cTn id="38" dur="1" fill="hold">
                                          <p:stCondLst>
                                            <p:cond delay="0"/>
                                          </p:stCondLst>
                                        </p:cTn>
                                        <p:tgtEl>
                                          <p:spTgt spid="31"/>
                                        </p:tgtEl>
                                        <p:attrNameLst>
                                          <p:attrName>style.visibility</p:attrName>
                                        </p:attrNameLst>
                                      </p:cBhvr>
                                      <p:to>
                                        <p:strVal val="visible"/>
                                      </p:to>
                                    </p:set>
                                    <p:anim calcmode="lin" valueType="num">
                                      <p:cBhvr>
                                        <p:cTn id="39" dur="1000" fill="hold"/>
                                        <p:tgtEl>
                                          <p:spTgt spid="31"/>
                                        </p:tgtEl>
                                        <p:attrNameLst>
                                          <p:attrName>ppt_w</p:attrName>
                                        </p:attrNameLst>
                                      </p:cBhvr>
                                      <p:tavLst>
                                        <p:tav tm="0">
                                          <p:val>
                                            <p:fltVal val="0"/>
                                          </p:val>
                                        </p:tav>
                                        <p:tav tm="100000">
                                          <p:val>
                                            <p:strVal val="#ppt_w"/>
                                          </p:val>
                                        </p:tav>
                                      </p:tavLst>
                                    </p:anim>
                                    <p:anim calcmode="lin" valueType="num">
                                      <p:cBhvr>
                                        <p:cTn id="40" dur="1000" fill="hold"/>
                                        <p:tgtEl>
                                          <p:spTgt spid="31"/>
                                        </p:tgtEl>
                                        <p:attrNameLst>
                                          <p:attrName>ppt_h</p:attrName>
                                        </p:attrNameLst>
                                      </p:cBhvr>
                                      <p:tavLst>
                                        <p:tav tm="0">
                                          <p:val>
                                            <p:fltVal val="0"/>
                                          </p:val>
                                        </p:tav>
                                        <p:tav tm="100000">
                                          <p:val>
                                            <p:strVal val="#ppt_h"/>
                                          </p:val>
                                        </p:tav>
                                      </p:tavLst>
                                    </p:anim>
                                    <p:anim calcmode="lin" valueType="num">
                                      <p:cBhvr>
                                        <p:cTn id="41" dur="1000" fill="hold"/>
                                        <p:tgtEl>
                                          <p:spTgt spid="31"/>
                                        </p:tgtEl>
                                        <p:attrNameLst>
                                          <p:attrName>style.rotation</p:attrName>
                                        </p:attrNameLst>
                                      </p:cBhvr>
                                      <p:tavLst>
                                        <p:tav tm="0">
                                          <p:val>
                                            <p:fltVal val="90"/>
                                          </p:val>
                                        </p:tav>
                                        <p:tav tm="100000">
                                          <p:val>
                                            <p:fltVal val="0"/>
                                          </p:val>
                                        </p:tav>
                                      </p:tavLst>
                                    </p:anim>
                                    <p:animEffect transition="in" filter="fade">
                                      <p:cBhvr>
                                        <p:cTn id="4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6" grpId="0"/>
      <p:bldP spid="28" grpId="0"/>
      <p:bldP spid="30" grpId="0"/>
      <p:bldP spid="31" grpId="0"/>
      <p:bldP spid="1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 y="0"/>
            <a:ext cx="2781122" cy="6858000"/>
          </a:xfrm>
          <a:prstGeom prst="rect">
            <a:avLst/>
          </a:prstGeom>
          <a:solidFill>
            <a:srgbClr val="F2E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2405573" y="0"/>
            <a:ext cx="2504049" cy="6858000"/>
          </a:xfrm>
          <a:prstGeom prst="rect">
            <a:avLst/>
          </a:prstGeom>
          <a:solidFill>
            <a:srgbClr val="F2EEE8"/>
          </a:solidFill>
          <a:ln>
            <a:noFill/>
          </a:ln>
          <a:effectLst>
            <a:outerShdw blurRad="228600" dist="50800" dir="10800000" sx="103000" sy="103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4909622" y="0"/>
            <a:ext cx="2504049" cy="6858000"/>
          </a:xfrm>
          <a:prstGeom prst="rect">
            <a:avLst/>
          </a:prstGeom>
          <a:solidFill>
            <a:srgbClr val="F2EEE8"/>
          </a:solidFill>
          <a:ln>
            <a:noFill/>
          </a:ln>
          <a:effectLst>
            <a:outerShdw blurRad="228600" dist="50800" dir="10800000" sx="103000" sy="103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7413671" y="0"/>
            <a:ext cx="2504049" cy="6858000"/>
          </a:xfrm>
          <a:prstGeom prst="rect">
            <a:avLst/>
          </a:prstGeom>
          <a:solidFill>
            <a:srgbClr val="F2EEE8"/>
          </a:solidFill>
          <a:ln>
            <a:noFill/>
          </a:ln>
          <a:effectLst>
            <a:outerShdw blurRad="228600" dist="50800" dir="10800000" sx="103000" sy="103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9818827" y="0"/>
            <a:ext cx="2372755" cy="6858000"/>
          </a:xfrm>
          <a:prstGeom prst="rect">
            <a:avLst/>
          </a:prstGeom>
          <a:solidFill>
            <a:srgbClr val="F2EEE8"/>
          </a:solidFill>
          <a:ln>
            <a:noFill/>
          </a:ln>
          <a:effectLst>
            <a:outerShdw blurRad="228600" dist="50800" dir="10800000" sx="103000" sy="103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9" name="图片 28"/>
          <p:cNvPicPr>
            <a:picLocks noChangeAspect="1"/>
          </p:cNvPicPr>
          <p:nvPr/>
        </p:nvPicPr>
        <p:blipFill rotWithShape="1">
          <a:blip r:embed="rId1">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6064302" y="375234"/>
            <a:ext cx="5203311" cy="7197874"/>
          </a:xfrm>
          <a:prstGeom prst="rect">
            <a:avLst/>
          </a:prstGeom>
        </p:spPr>
      </p:pic>
      <p:grpSp>
        <p:nvGrpSpPr>
          <p:cNvPr id="21" name="组合 20"/>
          <p:cNvGrpSpPr/>
          <p:nvPr/>
        </p:nvGrpSpPr>
        <p:grpSpPr>
          <a:xfrm>
            <a:off x="397255" y="375419"/>
            <a:ext cx="179520" cy="705270"/>
            <a:chOff x="397255" y="375419"/>
            <a:chExt cx="179520" cy="705270"/>
          </a:xfrm>
          <a:solidFill>
            <a:srgbClr val="929591"/>
          </a:solidFill>
          <a:effectLst/>
        </p:grpSpPr>
        <p:sp>
          <p:nvSpPr>
            <p:cNvPr id="22" name="椭圆 21"/>
            <p:cNvSpPr/>
            <p:nvPr/>
          </p:nvSpPr>
          <p:spPr>
            <a:xfrm>
              <a:off x="397255" y="375419"/>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397255" y="638294"/>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397255" y="901169"/>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矩形 4"/>
          <p:cNvSpPr/>
          <p:nvPr/>
        </p:nvSpPr>
        <p:spPr>
          <a:xfrm>
            <a:off x="4902742" y="2449902"/>
            <a:ext cx="4977380" cy="1362770"/>
          </a:xfrm>
          <a:prstGeom prst="rect">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2311877" y="2312013"/>
            <a:ext cx="7568246" cy="1568450"/>
          </a:xfrm>
          <a:prstGeom prst="rect">
            <a:avLst/>
          </a:prstGeom>
        </p:spPr>
        <p:txBody>
          <a:bodyPr wrap="square">
            <a:spAutoFit/>
          </a:bodyPr>
          <a:lstStyle/>
          <a:p>
            <a:pPr algn="dist"/>
            <a:r>
              <a:rPr lang="en-US" altLang="zh-CN" sz="9600" dirty="0">
                <a:solidFill>
                  <a:schemeClr val="tx1">
                    <a:lumMod val="95000"/>
                    <a:lumOff val="5000"/>
                  </a:schemeClr>
                </a:solidFill>
                <a:effectLst>
                  <a:innerShdw blurRad="12700" dist="50800" dir="13500000">
                    <a:prstClr val="black">
                      <a:alpha val="25000"/>
                    </a:prstClr>
                  </a:innerShdw>
                </a:effectLst>
                <a:cs typeface="+mn-ea"/>
                <a:sym typeface="+mn-lt"/>
              </a:rPr>
              <a:t>Thanks</a:t>
            </a:r>
            <a:r>
              <a:rPr lang="zh-CN" altLang="en-US" sz="9600" b="1" dirty="0">
                <a:solidFill>
                  <a:schemeClr val="bg1"/>
                </a:solidFill>
                <a:effectLst>
                  <a:innerShdw blurRad="12700" dist="50800" dir="13500000">
                    <a:prstClr val="black">
                      <a:alpha val="25000"/>
                    </a:prstClr>
                  </a:innerShdw>
                </a:effectLst>
                <a:cs typeface="+mn-ea"/>
                <a:sym typeface="+mn-lt"/>
              </a:rPr>
              <a:t>！</a:t>
            </a:r>
            <a:endParaRPr lang="zh-CN" altLang="en-US" sz="9600" b="1" dirty="0">
              <a:solidFill>
                <a:schemeClr val="bg1"/>
              </a:solidFill>
              <a:effectLst>
                <a:innerShdw blurRad="12700" dist="50800" dir="13500000">
                  <a:prstClr val="black">
                    <a:alpha val="25000"/>
                  </a:prstClr>
                </a:innerShdw>
              </a:effectLst>
              <a:cs typeface="+mn-ea"/>
              <a:sym typeface="+mn-lt"/>
            </a:endParaRPr>
          </a:p>
        </p:txBody>
      </p:sp>
      <p:sp>
        <p:nvSpPr>
          <p:cNvPr id="9" name="矩形 8"/>
          <p:cNvSpPr/>
          <p:nvPr/>
        </p:nvSpPr>
        <p:spPr>
          <a:xfrm>
            <a:off x="2311878" y="2449902"/>
            <a:ext cx="2590863" cy="1362770"/>
          </a:xfrm>
          <a:prstGeom prst="rect">
            <a:avLst/>
          </a:prstGeom>
          <a:noFill/>
          <a:ln w="38100">
            <a:solidFill>
              <a:srgbClr val="929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片 18"/>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20024" y="4047674"/>
            <a:ext cx="2180554" cy="30164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3550321" y="1224107"/>
            <a:ext cx="1897578" cy="2624969"/>
          </a:xfrm>
          <a:prstGeom prst="rect">
            <a:avLst/>
          </a:prstGeom>
        </p:spPr>
      </p:pic>
      <p:sp>
        <p:nvSpPr>
          <p:cNvPr id="3" name="矩形 2"/>
          <p:cNvSpPr/>
          <p:nvPr/>
        </p:nvSpPr>
        <p:spPr>
          <a:xfrm>
            <a:off x="7413671" y="0"/>
            <a:ext cx="2504049" cy="6858000"/>
          </a:xfrm>
          <a:prstGeom prst="rect">
            <a:avLst/>
          </a:prstGeom>
          <a:solidFill>
            <a:srgbClr val="F2EEE8"/>
          </a:solidFill>
          <a:ln>
            <a:noFill/>
          </a:ln>
          <a:effectLst>
            <a:outerShdw blurRad="228600" dist="50800" dir="10800000" sx="103000" sy="103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6028107" y="554939"/>
            <a:ext cx="5203311" cy="7197874"/>
          </a:xfrm>
          <a:prstGeom prst="rect">
            <a:avLst/>
          </a:prstGeom>
        </p:spPr>
      </p:pic>
      <p:grpSp>
        <p:nvGrpSpPr>
          <p:cNvPr id="4" name="组合 3"/>
          <p:cNvGrpSpPr/>
          <p:nvPr/>
        </p:nvGrpSpPr>
        <p:grpSpPr>
          <a:xfrm>
            <a:off x="397255" y="375419"/>
            <a:ext cx="179520" cy="705270"/>
            <a:chOff x="397255" y="375419"/>
            <a:chExt cx="179520" cy="705270"/>
          </a:xfrm>
          <a:solidFill>
            <a:srgbClr val="929591"/>
          </a:solidFill>
          <a:effectLst/>
        </p:grpSpPr>
        <p:sp>
          <p:nvSpPr>
            <p:cNvPr id="5" name="椭圆 4"/>
            <p:cNvSpPr/>
            <p:nvPr/>
          </p:nvSpPr>
          <p:spPr>
            <a:xfrm>
              <a:off x="397255" y="375419"/>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397255" y="638294"/>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397255" y="901169"/>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1259439" y="2091338"/>
            <a:ext cx="2290585" cy="622697"/>
          </a:xfrm>
          <a:prstGeom prst="rect">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3600" b="1" dirty="0">
                <a:cs typeface="+mn-ea"/>
                <a:sym typeface="+mn-lt"/>
              </a:rPr>
              <a:t>Part 01</a:t>
            </a:r>
            <a:endParaRPr lang="zh-CN" altLang="en-US" sz="3600" b="1" dirty="0">
              <a:cs typeface="+mn-ea"/>
              <a:sym typeface="+mn-lt"/>
            </a:endParaRPr>
          </a:p>
        </p:txBody>
      </p:sp>
      <p:sp>
        <p:nvSpPr>
          <p:cNvPr id="9" name="矩形 8"/>
          <p:cNvSpPr/>
          <p:nvPr/>
        </p:nvSpPr>
        <p:spPr>
          <a:xfrm>
            <a:off x="875030" y="3076575"/>
            <a:ext cx="4367530" cy="1753235"/>
          </a:xfrm>
          <a:prstGeom prst="rect">
            <a:avLst/>
          </a:prstGeom>
        </p:spPr>
        <p:txBody>
          <a:bodyPr wrap="square">
            <a:spAutoFit/>
          </a:bodyPr>
          <a:lstStyle/>
          <a:p>
            <a:pPr algn="ctr"/>
            <a:r>
              <a:rPr lang="zh-CN" altLang="en-US" sz="5400" dirty="0">
                <a:solidFill>
                  <a:schemeClr val="tx1">
                    <a:lumMod val="95000"/>
                    <a:lumOff val="5000"/>
                  </a:schemeClr>
                </a:solidFill>
                <a:effectLst>
                  <a:innerShdw blurRad="12700" dist="50800" dir="13500000">
                    <a:prstClr val="black">
                      <a:alpha val="25000"/>
                    </a:prstClr>
                  </a:innerShdw>
                </a:effectLst>
                <a:cs typeface="+mn-ea"/>
                <a:sym typeface="+mn-lt"/>
              </a:rPr>
              <a:t>Definition &amp; Reasons</a:t>
            </a:r>
            <a:endParaRPr lang="zh-CN" altLang="en-US" sz="5400" dirty="0">
              <a:solidFill>
                <a:schemeClr val="tx1">
                  <a:lumMod val="95000"/>
                  <a:lumOff val="5000"/>
                </a:schemeClr>
              </a:solidFill>
              <a:effectLst>
                <a:innerShdw blurRad="12700" dist="50800" dir="13500000">
                  <a:prstClr val="black">
                    <a:alpha val="25000"/>
                  </a:prstClr>
                </a:innerShdw>
              </a:effectLst>
              <a:cs typeface="+mn-ea"/>
              <a:sym typeface="+mn-lt"/>
            </a:endParaRPr>
          </a:p>
        </p:txBody>
      </p:sp>
      <p:grpSp>
        <p:nvGrpSpPr>
          <p:cNvPr id="15" name="组合 14"/>
          <p:cNvGrpSpPr/>
          <p:nvPr/>
        </p:nvGrpSpPr>
        <p:grpSpPr>
          <a:xfrm flipV="1">
            <a:off x="1353569" y="5015754"/>
            <a:ext cx="407996" cy="147917"/>
            <a:chOff x="1259439" y="4656986"/>
            <a:chExt cx="957957" cy="426003"/>
          </a:xfrm>
        </p:grpSpPr>
        <p:sp>
          <p:nvSpPr>
            <p:cNvPr id="12" name="箭头: V 形 11"/>
            <p:cNvSpPr/>
            <p:nvPr/>
          </p:nvSpPr>
          <p:spPr>
            <a:xfrm flipV="1">
              <a:off x="1259439" y="4656987"/>
              <a:ext cx="313867" cy="426002"/>
            </a:xfrm>
            <a:prstGeom prst="chevron">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箭头: V 形 12"/>
            <p:cNvSpPr/>
            <p:nvPr/>
          </p:nvSpPr>
          <p:spPr>
            <a:xfrm flipV="1">
              <a:off x="1573306" y="4656987"/>
              <a:ext cx="313867" cy="426002"/>
            </a:xfrm>
            <a:prstGeom prst="chevron">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箭头: V 形 13"/>
            <p:cNvSpPr/>
            <p:nvPr/>
          </p:nvSpPr>
          <p:spPr>
            <a:xfrm flipV="1">
              <a:off x="1903528" y="4656986"/>
              <a:ext cx="313868" cy="426003"/>
            </a:xfrm>
            <a:prstGeom prst="chevron">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 presetClass="entr" presetSubtype="8"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 y="0"/>
            <a:ext cx="12192002" cy="6858000"/>
          </a:xfrm>
          <a:prstGeom prst="rect">
            <a:avLst/>
          </a:prstGeom>
          <a:solidFill>
            <a:srgbClr val="F2E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478222" y="401782"/>
            <a:ext cx="11236037" cy="6054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1" cstate="print">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805332" y="517525"/>
            <a:ext cx="774087" cy="1070815"/>
          </a:xfrm>
          <a:prstGeom prst="rect">
            <a:avLst/>
          </a:prstGeom>
        </p:spPr>
      </p:pic>
      <p:sp>
        <p:nvSpPr>
          <p:cNvPr id="12" name="矩形 11"/>
          <p:cNvSpPr/>
          <p:nvPr/>
        </p:nvSpPr>
        <p:spPr>
          <a:xfrm>
            <a:off x="735965" y="517525"/>
            <a:ext cx="6453505" cy="583565"/>
          </a:xfrm>
          <a:prstGeom prst="rect">
            <a:avLst/>
          </a:prstGeom>
        </p:spPr>
        <p:txBody>
          <a:bodyPr wrap="square">
            <a:spAutoFit/>
          </a:bodyPr>
          <a:lstStyle/>
          <a:p>
            <a:pPr algn="dist"/>
            <a:r>
              <a:rPr lang="zh-CN" altLang="en-US" sz="3200" dirty="0">
                <a:solidFill>
                  <a:schemeClr val="tx1">
                    <a:lumMod val="95000"/>
                    <a:lumOff val="5000"/>
                  </a:schemeClr>
                </a:solidFill>
                <a:effectLst>
                  <a:innerShdw blurRad="12700" dist="50800" dir="13500000">
                    <a:prstClr val="black">
                      <a:alpha val="25000"/>
                    </a:prstClr>
                  </a:innerShdw>
                </a:effectLst>
                <a:cs typeface="+mn-ea"/>
                <a:sym typeface="+mn-lt"/>
              </a:rPr>
              <a:t>I. Definition of Ambiguity</a:t>
            </a:r>
            <a:endParaRPr lang="zh-CN" altLang="en-US" sz="3200" dirty="0">
              <a:solidFill>
                <a:schemeClr val="tx1">
                  <a:lumMod val="95000"/>
                  <a:lumOff val="5000"/>
                </a:schemeClr>
              </a:solidFill>
              <a:effectLst>
                <a:innerShdw blurRad="12700" dist="50800" dir="13500000">
                  <a:prstClr val="black">
                    <a:alpha val="25000"/>
                  </a:prstClr>
                </a:innerShdw>
              </a:effectLst>
              <a:cs typeface="+mn-ea"/>
              <a:sym typeface="+mn-lt"/>
            </a:endParaRPr>
          </a:p>
        </p:txBody>
      </p:sp>
      <p:sp>
        <p:nvSpPr>
          <p:cNvPr id="7" name="文本框 6"/>
          <p:cNvSpPr txBox="1"/>
          <p:nvPr/>
        </p:nvSpPr>
        <p:spPr>
          <a:xfrm>
            <a:off x="806450" y="1345565"/>
            <a:ext cx="6053455" cy="466153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altLang="zh-CN" sz="1600">
                <a:solidFill>
                  <a:schemeClr val="tx1">
                    <a:lumMod val="75000"/>
                    <a:lumOff val="25000"/>
                  </a:schemeClr>
                </a:solidFill>
                <a:cs typeface="+mn-ea"/>
                <a:sym typeface="+mn-lt"/>
              </a:rPr>
              <a:t>      </a:t>
            </a:r>
            <a:r>
              <a:rPr lang="en-US" altLang="zh-CN">
                <a:solidFill>
                  <a:schemeClr val="tx1"/>
                </a:solidFill>
                <a:cs typeface="+mn-ea"/>
                <a:sym typeface="+mn-lt"/>
              </a:rPr>
              <a:t> Ambiguity is a common and interesting phenomenon in all natural languages. Since there is no compulsory correspondence between the form and the meaning of a language, a form can have many meanings.        </a:t>
            </a:r>
            <a:endParaRPr lang="en-US" altLang="zh-CN">
              <a:solidFill>
                <a:schemeClr val="tx1"/>
              </a:solidFill>
              <a:cs typeface="+mn-ea"/>
              <a:sym typeface="+mn-lt"/>
            </a:endParaRPr>
          </a:p>
          <a:p>
            <a:pPr>
              <a:lnSpc>
                <a:spcPct val="150000"/>
              </a:lnSpc>
            </a:pPr>
            <a:r>
              <a:rPr lang="en-US" altLang="zh-CN">
                <a:solidFill>
                  <a:schemeClr val="tx1"/>
                </a:solidFill>
                <a:cs typeface="+mn-ea"/>
                <a:sym typeface="+mn-lt"/>
              </a:rPr>
              <a:t>       According to Oxford English Dictionary, ambiguity can refer to the state of having more than one possible meaning. In this regard, the phenomenon of ambiguity in a language means that writing or utterance can be understood in multiple ways, resulting in the uncertainty of meaning.</a:t>
            </a:r>
            <a:endParaRPr lang="en-US" altLang="zh-CN">
              <a:solidFill>
                <a:schemeClr val="tx1"/>
              </a:solidFill>
              <a:cs typeface="+mn-ea"/>
              <a:sym typeface="+mn-lt"/>
            </a:endParaRPr>
          </a:p>
        </p:txBody>
      </p:sp>
      <p:grpSp>
        <p:nvGrpSpPr>
          <p:cNvPr id="28" name="组合 27"/>
          <p:cNvGrpSpPr/>
          <p:nvPr/>
        </p:nvGrpSpPr>
        <p:grpSpPr>
          <a:xfrm>
            <a:off x="6860139" y="1345319"/>
            <a:ext cx="4211130" cy="4489919"/>
            <a:chOff x="709843" y="880478"/>
            <a:chExt cx="3210772" cy="4362813"/>
          </a:xfrm>
        </p:grpSpPr>
        <p:sp>
          <p:nvSpPr>
            <p:cNvPr id="29" name="矩形 28"/>
            <p:cNvSpPr/>
            <p:nvPr/>
          </p:nvSpPr>
          <p:spPr>
            <a:xfrm>
              <a:off x="1433910" y="880478"/>
              <a:ext cx="1662545" cy="1967346"/>
            </a:xfrm>
            <a:prstGeom prst="rect">
              <a:avLst/>
            </a:prstGeom>
            <a:noFill/>
            <a:ln w="28575">
              <a:solidFill>
                <a:srgbClr val="929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矩形 30"/>
            <p:cNvSpPr/>
            <p:nvPr/>
          </p:nvSpPr>
          <p:spPr>
            <a:xfrm>
              <a:off x="2258070" y="2744629"/>
              <a:ext cx="1662545" cy="1967346"/>
            </a:xfrm>
            <a:prstGeom prst="rect">
              <a:avLst/>
            </a:prstGeom>
            <a:noFill/>
            <a:ln w="28575">
              <a:solidFill>
                <a:srgbClr val="929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矩形 31"/>
            <p:cNvSpPr/>
            <p:nvPr/>
          </p:nvSpPr>
          <p:spPr>
            <a:xfrm>
              <a:off x="709843" y="3275945"/>
              <a:ext cx="1662545" cy="1967346"/>
            </a:xfrm>
            <a:prstGeom prst="rect">
              <a:avLst/>
            </a:prstGeom>
            <a:noFill/>
            <a:ln w="28575">
              <a:solidFill>
                <a:srgbClr val="929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44" name="图片 4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brightnessContrast bright="40000"/>
                    </a14:imgEffect>
                    <a14:imgEffect>
                      <a14:colorTemperature colorTemp="11200"/>
                    </a14:imgEffect>
                  </a14:imgLayer>
                </a14:imgProps>
              </a:ext>
              <a:ext uri="{28A0092B-C50C-407E-A947-70E740481C1C}">
                <a14:useLocalDpi xmlns:a14="http://schemas.microsoft.com/office/drawing/2010/main" val="0"/>
              </a:ext>
            </a:extLst>
          </a:blip>
          <a:srcRect l="26567" t="13773" r="11101"/>
          <a:stretch>
            <a:fillRect/>
          </a:stretch>
        </p:blipFill>
        <p:spPr>
          <a:xfrm>
            <a:off x="6239914" y="517525"/>
            <a:ext cx="4621880" cy="63935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 y="0"/>
            <a:ext cx="12192002" cy="6858000"/>
          </a:xfrm>
          <a:prstGeom prst="rect">
            <a:avLst/>
          </a:prstGeom>
          <a:solidFill>
            <a:srgbClr val="F2E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76012" y="401782"/>
            <a:ext cx="11236037" cy="6054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1" cstate="print">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805332" y="517525"/>
            <a:ext cx="774087" cy="1070815"/>
          </a:xfrm>
          <a:prstGeom prst="rect">
            <a:avLst/>
          </a:prstGeom>
        </p:spPr>
      </p:pic>
      <p:sp>
        <p:nvSpPr>
          <p:cNvPr id="12" name="矩形 11"/>
          <p:cNvSpPr/>
          <p:nvPr/>
        </p:nvSpPr>
        <p:spPr>
          <a:xfrm>
            <a:off x="697865" y="517525"/>
            <a:ext cx="10240645" cy="583565"/>
          </a:xfrm>
          <a:prstGeom prst="rect">
            <a:avLst/>
          </a:prstGeom>
        </p:spPr>
        <p:txBody>
          <a:bodyPr wrap="square">
            <a:spAutoFit/>
          </a:bodyPr>
          <a:lstStyle/>
          <a:p>
            <a:pPr algn="just"/>
            <a:r>
              <a:rPr lang="zh-CN" altLang="en-US" sz="3200" dirty="0">
                <a:solidFill>
                  <a:schemeClr val="tx1">
                    <a:lumMod val="95000"/>
                    <a:lumOff val="5000"/>
                  </a:schemeClr>
                </a:solidFill>
                <a:effectLst>
                  <a:innerShdw blurRad="12700" dist="50800" dir="13500000">
                    <a:prstClr val="black">
                      <a:alpha val="25000"/>
                    </a:prstClr>
                  </a:innerShdw>
                </a:effectLst>
                <a:cs typeface="+mn-ea"/>
                <a:sym typeface="+mn-lt"/>
              </a:rPr>
              <a:t>II. The Reasons for Ambiguity of Chinese Language</a:t>
            </a:r>
            <a:endParaRPr lang="zh-CN" altLang="en-US" sz="3200" dirty="0">
              <a:solidFill>
                <a:schemeClr val="tx1">
                  <a:lumMod val="95000"/>
                  <a:lumOff val="5000"/>
                </a:schemeClr>
              </a:solidFill>
              <a:effectLst>
                <a:innerShdw blurRad="12700" dist="50800" dir="13500000">
                  <a:prstClr val="black">
                    <a:alpha val="25000"/>
                  </a:prstClr>
                </a:innerShdw>
              </a:effectLst>
              <a:cs typeface="+mn-ea"/>
              <a:sym typeface="+mn-lt"/>
            </a:endParaRPr>
          </a:p>
        </p:txBody>
      </p:sp>
      <p:sp>
        <p:nvSpPr>
          <p:cNvPr id="7" name="Google Shape;86;p19"/>
          <p:cNvSpPr txBox="1"/>
          <p:nvPr/>
        </p:nvSpPr>
        <p:spPr>
          <a:xfrm>
            <a:off x="5007610" y="1332230"/>
            <a:ext cx="3173730" cy="10274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tx2"/>
                </a:solidFill>
                <a:cs typeface="+mn-ea"/>
                <a:sym typeface="+mn-lt"/>
              </a:rPr>
              <a:t>Lexical Factors</a:t>
            </a:r>
            <a:endParaRPr lang="en-US" sz="2400" b="0" i="0" u="none" strike="noStrike" cap="none">
              <a:solidFill>
                <a:schemeClr val="tx2"/>
              </a:solidFill>
              <a:cs typeface="+mn-ea"/>
              <a:sym typeface="+mn-lt"/>
            </a:endParaRPr>
          </a:p>
        </p:txBody>
      </p:sp>
      <p:sp>
        <p:nvSpPr>
          <p:cNvPr id="8" name="TextBox 24"/>
          <p:cNvSpPr txBox="1"/>
          <p:nvPr/>
        </p:nvSpPr>
        <p:spPr>
          <a:xfrm>
            <a:off x="4881245" y="1798320"/>
            <a:ext cx="6164580" cy="2305685"/>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en-US" altLang="zh-CN" sz="1600" dirty="0">
                <a:solidFill>
                  <a:schemeClr val="tx1">
                    <a:lumMod val="95000"/>
                    <a:lumOff val="5000"/>
                  </a:schemeClr>
                </a:solidFill>
                <a:cs typeface="+mn-ea"/>
                <a:sym typeface="+mn-lt"/>
              </a:rPr>
              <a:t>       </a:t>
            </a:r>
            <a:r>
              <a:rPr lang="zh-CN" altLang="en-US" sz="1600" dirty="0">
                <a:solidFill>
                  <a:schemeClr val="tx1">
                    <a:lumMod val="95000"/>
                    <a:lumOff val="5000"/>
                  </a:schemeClr>
                </a:solidFill>
                <a:cs typeface="+mn-ea"/>
                <a:sym typeface="+mn-lt"/>
              </a:rPr>
              <a:t>The Chinese character is a combination of pronunciation, meaning and form. When considering the ambiguity caused by lexical factors, we need to consider the above three elements. In this regard, there are four reasons for ambiguity in Chinese: </a:t>
            </a:r>
            <a:r>
              <a:rPr lang="zh-CN" altLang="en-US" sz="1600" b="1" dirty="0">
                <a:solidFill>
                  <a:schemeClr val="tx1"/>
                </a:solidFill>
                <a:cs typeface="+mn-ea"/>
                <a:sym typeface="+mn-lt"/>
              </a:rPr>
              <a:t>polysemy, polyphone, homonym and homophone</a:t>
            </a:r>
            <a:r>
              <a:rPr lang="zh-CN" altLang="en-US" sz="1600" dirty="0">
                <a:solidFill>
                  <a:schemeClr val="tx1">
                    <a:lumMod val="95000"/>
                    <a:lumOff val="5000"/>
                  </a:schemeClr>
                </a:solidFill>
                <a:cs typeface="+mn-ea"/>
                <a:sym typeface="+mn-lt"/>
              </a:rPr>
              <a:t>. </a:t>
            </a:r>
            <a:endParaRPr lang="zh-CN" altLang="en-US" sz="1600" dirty="0">
              <a:solidFill>
                <a:schemeClr val="tx1">
                  <a:lumMod val="95000"/>
                  <a:lumOff val="5000"/>
                </a:schemeClr>
              </a:solidFill>
              <a:cs typeface="+mn-ea"/>
              <a:sym typeface="+mn-lt"/>
            </a:endParaRPr>
          </a:p>
        </p:txBody>
      </p:sp>
      <p:sp>
        <p:nvSpPr>
          <p:cNvPr id="9" name="Freeform 6"/>
          <p:cNvSpPr>
            <a:spLocks noEditPoints="1"/>
          </p:cNvSpPr>
          <p:nvPr/>
        </p:nvSpPr>
        <p:spPr bwMode="auto">
          <a:xfrm>
            <a:off x="4506829" y="1332407"/>
            <a:ext cx="387037" cy="390934"/>
          </a:xfrm>
          <a:custGeom>
            <a:avLst/>
            <a:gdLst>
              <a:gd name="T0" fmla="*/ 100 w 126"/>
              <a:gd name="T1" fmla="*/ 39 h 127"/>
              <a:gd name="T2" fmla="*/ 67 w 126"/>
              <a:gd name="T3" fmla="*/ 19 h 127"/>
              <a:gd name="T4" fmla="*/ 9 w 126"/>
              <a:gd name="T5" fmla="*/ 57 h 127"/>
              <a:gd name="T6" fmla="*/ 21 w 126"/>
              <a:gd name="T7" fmla="*/ 91 h 127"/>
              <a:gd name="T8" fmla="*/ 61 w 126"/>
              <a:gd name="T9" fmla="*/ 127 h 127"/>
              <a:gd name="T10" fmla="*/ 74 w 126"/>
              <a:gd name="T11" fmla="*/ 116 h 127"/>
              <a:gd name="T12" fmla="*/ 92 w 126"/>
              <a:gd name="T13" fmla="*/ 69 h 127"/>
              <a:gd name="T14" fmla="*/ 112 w 126"/>
              <a:gd name="T15" fmla="*/ 54 h 127"/>
              <a:gd name="T16" fmla="*/ 55 w 126"/>
              <a:gd name="T17" fmla="*/ 115 h 127"/>
              <a:gd name="T18" fmla="*/ 11 w 126"/>
              <a:gd name="T19" fmla="*/ 71 h 127"/>
              <a:gd name="T20" fmla="*/ 34 w 126"/>
              <a:gd name="T21" fmla="*/ 55 h 127"/>
              <a:gd name="T22" fmla="*/ 50 w 126"/>
              <a:gd name="T23" fmla="*/ 58 h 127"/>
              <a:gd name="T24" fmla="*/ 78 w 126"/>
              <a:gd name="T25" fmla="*/ 68 h 127"/>
              <a:gd name="T26" fmla="*/ 80 w 126"/>
              <a:gd name="T27" fmla="*/ 80 h 127"/>
              <a:gd name="T28" fmla="*/ 65 w 126"/>
              <a:gd name="T29" fmla="*/ 117 h 127"/>
              <a:gd name="T30" fmla="*/ 102 w 126"/>
              <a:gd name="T31" fmla="*/ 59 h 127"/>
              <a:gd name="T32" fmla="*/ 89 w 126"/>
              <a:gd name="T33" fmla="*/ 55 h 127"/>
              <a:gd name="T34" fmla="*/ 66 w 126"/>
              <a:gd name="T35" fmla="*/ 56 h 127"/>
              <a:gd name="T36" fmla="*/ 73 w 126"/>
              <a:gd name="T37" fmla="*/ 39 h 127"/>
              <a:gd name="T38" fmla="*/ 73 w 126"/>
              <a:gd name="T39" fmla="*/ 24 h 127"/>
              <a:gd name="T40" fmla="*/ 94 w 126"/>
              <a:gd name="T41" fmla="*/ 44 h 127"/>
              <a:gd name="T42" fmla="*/ 105 w 126"/>
              <a:gd name="T43" fmla="*/ 55 h 127"/>
              <a:gd name="T44" fmla="*/ 55 w 126"/>
              <a:gd name="T45" fmla="*/ 77 h 127"/>
              <a:gd name="T46" fmla="*/ 70 w 126"/>
              <a:gd name="T47" fmla="*/ 75 h 127"/>
              <a:gd name="T48" fmla="*/ 64 w 126"/>
              <a:gd name="T49" fmla="*/ 69 h 127"/>
              <a:gd name="T50" fmla="*/ 124 w 126"/>
              <a:gd name="T51" fmla="*/ 12 h 127"/>
              <a:gd name="T52" fmla="*/ 124 w 126"/>
              <a:gd name="T53" fmla="*/ 12 h 127"/>
              <a:gd name="T54" fmla="*/ 108 w 126"/>
              <a:gd name="T55" fmla="*/ 13 h 127"/>
              <a:gd name="T56" fmla="*/ 47 w 126"/>
              <a:gd name="T57" fmla="*/ 70 h 127"/>
              <a:gd name="T58" fmla="*/ 33 w 126"/>
              <a:gd name="T59" fmla="*/ 70 h 127"/>
              <a:gd name="T60" fmla="*/ 47 w 126"/>
              <a:gd name="T61" fmla="*/ 70 h 127"/>
              <a:gd name="T62" fmla="*/ 37 w 126"/>
              <a:gd name="T63" fmla="*/ 69 h 127"/>
              <a:gd name="T64" fmla="*/ 55 w 126"/>
              <a:gd name="T65" fmla="*/ 92 h 127"/>
              <a:gd name="T66" fmla="*/ 55 w 126"/>
              <a:gd name="T67" fmla="*/ 92 h 127"/>
              <a:gd name="T68" fmla="*/ 108 w 126"/>
              <a:gd name="T69" fmla="*/ 3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27">
                <a:moveTo>
                  <a:pt x="112" y="54"/>
                </a:moveTo>
                <a:cubicBezTo>
                  <a:pt x="111" y="48"/>
                  <a:pt x="104" y="43"/>
                  <a:pt x="100" y="39"/>
                </a:cubicBezTo>
                <a:cubicBezTo>
                  <a:pt x="94" y="33"/>
                  <a:pt x="87" y="26"/>
                  <a:pt x="81" y="20"/>
                </a:cubicBezTo>
                <a:cubicBezTo>
                  <a:pt x="77" y="16"/>
                  <a:pt x="71" y="15"/>
                  <a:pt x="67" y="19"/>
                </a:cubicBezTo>
                <a:cubicBezTo>
                  <a:pt x="63" y="23"/>
                  <a:pt x="55" y="30"/>
                  <a:pt x="60" y="36"/>
                </a:cubicBezTo>
                <a:cubicBezTo>
                  <a:pt x="43" y="43"/>
                  <a:pt x="26" y="50"/>
                  <a:pt x="9" y="57"/>
                </a:cubicBezTo>
                <a:cubicBezTo>
                  <a:pt x="3" y="60"/>
                  <a:pt x="0" y="70"/>
                  <a:pt x="5" y="75"/>
                </a:cubicBezTo>
                <a:cubicBezTo>
                  <a:pt x="10" y="80"/>
                  <a:pt x="16" y="86"/>
                  <a:pt x="21" y="91"/>
                </a:cubicBezTo>
                <a:cubicBezTo>
                  <a:pt x="30" y="100"/>
                  <a:pt x="38" y="109"/>
                  <a:pt x="47" y="117"/>
                </a:cubicBezTo>
                <a:cubicBezTo>
                  <a:pt x="51" y="121"/>
                  <a:pt x="55" y="127"/>
                  <a:pt x="61" y="127"/>
                </a:cubicBezTo>
                <a:cubicBezTo>
                  <a:pt x="64" y="127"/>
                  <a:pt x="68" y="126"/>
                  <a:pt x="70" y="124"/>
                </a:cubicBezTo>
                <a:cubicBezTo>
                  <a:pt x="72" y="121"/>
                  <a:pt x="73" y="119"/>
                  <a:pt x="74" y="116"/>
                </a:cubicBezTo>
                <a:cubicBezTo>
                  <a:pt x="78" y="105"/>
                  <a:pt x="82" y="94"/>
                  <a:pt x="87" y="83"/>
                </a:cubicBezTo>
                <a:cubicBezTo>
                  <a:pt x="88" y="79"/>
                  <a:pt x="90" y="74"/>
                  <a:pt x="92" y="69"/>
                </a:cubicBezTo>
                <a:cubicBezTo>
                  <a:pt x="97" y="71"/>
                  <a:pt x="101" y="71"/>
                  <a:pt x="105" y="67"/>
                </a:cubicBezTo>
                <a:cubicBezTo>
                  <a:pt x="109" y="63"/>
                  <a:pt x="113" y="60"/>
                  <a:pt x="112" y="54"/>
                </a:cubicBezTo>
                <a:close/>
                <a:moveTo>
                  <a:pt x="65" y="117"/>
                </a:moveTo>
                <a:cubicBezTo>
                  <a:pt x="63" y="123"/>
                  <a:pt x="57" y="117"/>
                  <a:pt x="55" y="115"/>
                </a:cubicBezTo>
                <a:cubicBezTo>
                  <a:pt x="47" y="107"/>
                  <a:pt x="39" y="98"/>
                  <a:pt x="31" y="90"/>
                </a:cubicBezTo>
                <a:cubicBezTo>
                  <a:pt x="24" y="84"/>
                  <a:pt x="18" y="77"/>
                  <a:pt x="11" y="71"/>
                </a:cubicBezTo>
                <a:cubicBezTo>
                  <a:pt x="5" y="64"/>
                  <a:pt x="23" y="60"/>
                  <a:pt x="27" y="58"/>
                </a:cubicBezTo>
                <a:cubicBezTo>
                  <a:pt x="29" y="57"/>
                  <a:pt x="31" y="56"/>
                  <a:pt x="34" y="55"/>
                </a:cubicBezTo>
                <a:cubicBezTo>
                  <a:pt x="36" y="55"/>
                  <a:pt x="36" y="55"/>
                  <a:pt x="38" y="55"/>
                </a:cubicBezTo>
                <a:cubicBezTo>
                  <a:pt x="42" y="57"/>
                  <a:pt x="46" y="57"/>
                  <a:pt x="50" y="58"/>
                </a:cubicBezTo>
                <a:cubicBezTo>
                  <a:pt x="59" y="59"/>
                  <a:pt x="67" y="60"/>
                  <a:pt x="74" y="64"/>
                </a:cubicBezTo>
                <a:cubicBezTo>
                  <a:pt x="76" y="65"/>
                  <a:pt x="77" y="66"/>
                  <a:pt x="78" y="68"/>
                </a:cubicBezTo>
                <a:cubicBezTo>
                  <a:pt x="79" y="68"/>
                  <a:pt x="83" y="71"/>
                  <a:pt x="83" y="72"/>
                </a:cubicBezTo>
                <a:cubicBezTo>
                  <a:pt x="83" y="74"/>
                  <a:pt x="80" y="79"/>
                  <a:pt x="80" y="80"/>
                </a:cubicBezTo>
                <a:cubicBezTo>
                  <a:pt x="75" y="91"/>
                  <a:pt x="71" y="102"/>
                  <a:pt x="67" y="113"/>
                </a:cubicBezTo>
                <a:cubicBezTo>
                  <a:pt x="66" y="115"/>
                  <a:pt x="66" y="116"/>
                  <a:pt x="65" y="117"/>
                </a:cubicBezTo>
                <a:close/>
                <a:moveTo>
                  <a:pt x="105" y="55"/>
                </a:moveTo>
                <a:cubicBezTo>
                  <a:pt x="105" y="57"/>
                  <a:pt x="103" y="58"/>
                  <a:pt x="102" y="59"/>
                </a:cubicBezTo>
                <a:cubicBezTo>
                  <a:pt x="101" y="60"/>
                  <a:pt x="100" y="62"/>
                  <a:pt x="98" y="63"/>
                </a:cubicBezTo>
                <a:cubicBezTo>
                  <a:pt x="95" y="64"/>
                  <a:pt x="91" y="57"/>
                  <a:pt x="89" y="55"/>
                </a:cubicBezTo>
                <a:cubicBezTo>
                  <a:pt x="88" y="60"/>
                  <a:pt x="86" y="65"/>
                  <a:pt x="84" y="69"/>
                </a:cubicBezTo>
                <a:cubicBezTo>
                  <a:pt x="87" y="66"/>
                  <a:pt x="68" y="57"/>
                  <a:pt x="66" y="56"/>
                </a:cubicBezTo>
                <a:cubicBezTo>
                  <a:pt x="58" y="54"/>
                  <a:pt x="49" y="54"/>
                  <a:pt x="41" y="52"/>
                </a:cubicBezTo>
                <a:cubicBezTo>
                  <a:pt x="52" y="48"/>
                  <a:pt x="63" y="44"/>
                  <a:pt x="73" y="39"/>
                </a:cubicBezTo>
                <a:cubicBezTo>
                  <a:pt x="71" y="37"/>
                  <a:pt x="64" y="33"/>
                  <a:pt x="67" y="29"/>
                </a:cubicBezTo>
                <a:cubicBezTo>
                  <a:pt x="69" y="28"/>
                  <a:pt x="71" y="25"/>
                  <a:pt x="73" y="24"/>
                </a:cubicBezTo>
                <a:cubicBezTo>
                  <a:pt x="74" y="24"/>
                  <a:pt x="76" y="25"/>
                  <a:pt x="76" y="26"/>
                </a:cubicBezTo>
                <a:cubicBezTo>
                  <a:pt x="82" y="32"/>
                  <a:pt x="88" y="38"/>
                  <a:pt x="94" y="44"/>
                </a:cubicBezTo>
                <a:cubicBezTo>
                  <a:pt x="97" y="47"/>
                  <a:pt x="100" y="50"/>
                  <a:pt x="102" y="52"/>
                </a:cubicBezTo>
                <a:cubicBezTo>
                  <a:pt x="103" y="53"/>
                  <a:pt x="105" y="54"/>
                  <a:pt x="105" y="55"/>
                </a:cubicBezTo>
                <a:close/>
                <a:moveTo>
                  <a:pt x="73" y="73"/>
                </a:moveTo>
                <a:cubicBezTo>
                  <a:pt x="71" y="61"/>
                  <a:pt x="53" y="65"/>
                  <a:pt x="55" y="77"/>
                </a:cubicBezTo>
                <a:cubicBezTo>
                  <a:pt x="58" y="88"/>
                  <a:pt x="75" y="85"/>
                  <a:pt x="73" y="73"/>
                </a:cubicBezTo>
                <a:close/>
                <a:moveTo>
                  <a:pt x="70" y="75"/>
                </a:moveTo>
                <a:cubicBezTo>
                  <a:pt x="70" y="82"/>
                  <a:pt x="58" y="82"/>
                  <a:pt x="59" y="75"/>
                </a:cubicBezTo>
                <a:cubicBezTo>
                  <a:pt x="59" y="72"/>
                  <a:pt x="61" y="69"/>
                  <a:pt x="64" y="69"/>
                </a:cubicBezTo>
                <a:cubicBezTo>
                  <a:pt x="67" y="69"/>
                  <a:pt x="70" y="72"/>
                  <a:pt x="70" y="75"/>
                </a:cubicBezTo>
                <a:close/>
                <a:moveTo>
                  <a:pt x="124" y="12"/>
                </a:moveTo>
                <a:cubicBezTo>
                  <a:pt x="124" y="0"/>
                  <a:pt x="103" y="2"/>
                  <a:pt x="104" y="14"/>
                </a:cubicBezTo>
                <a:cubicBezTo>
                  <a:pt x="106" y="26"/>
                  <a:pt x="126" y="25"/>
                  <a:pt x="124" y="12"/>
                </a:cubicBezTo>
                <a:close/>
                <a:moveTo>
                  <a:pt x="120" y="14"/>
                </a:moveTo>
                <a:cubicBezTo>
                  <a:pt x="120" y="21"/>
                  <a:pt x="107" y="20"/>
                  <a:pt x="108" y="13"/>
                </a:cubicBezTo>
                <a:cubicBezTo>
                  <a:pt x="109" y="5"/>
                  <a:pt x="121" y="7"/>
                  <a:pt x="120" y="14"/>
                </a:cubicBezTo>
                <a:close/>
                <a:moveTo>
                  <a:pt x="47" y="70"/>
                </a:moveTo>
                <a:cubicBezTo>
                  <a:pt x="47" y="66"/>
                  <a:pt x="44" y="62"/>
                  <a:pt x="40" y="62"/>
                </a:cubicBezTo>
                <a:cubicBezTo>
                  <a:pt x="36" y="62"/>
                  <a:pt x="33" y="66"/>
                  <a:pt x="33" y="70"/>
                </a:cubicBezTo>
                <a:cubicBezTo>
                  <a:pt x="33" y="74"/>
                  <a:pt x="36" y="78"/>
                  <a:pt x="40" y="78"/>
                </a:cubicBezTo>
                <a:cubicBezTo>
                  <a:pt x="44" y="78"/>
                  <a:pt x="47" y="74"/>
                  <a:pt x="47" y="70"/>
                </a:cubicBezTo>
                <a:close/>
                <a:moveTo>
                  <a:pt x="43" y="71"/>
                </a:moveTo>
                <a:cubicBezTo>
                  <a:pt x="42" y="76"/>
                  <a:pt x="36" y="74"/>
                  <a:pt x="37" y="69"/>
                </a:cubicBezTo>
                <a:cubicBezTo>
                  <a:pt x="37" y="64"/>
                  <a:pt x="44" y="66"/>
                  <a:pt x="43" y="71"/>
                </a:cubicBezTo>
                <a:close/>
                <a:moveTo>
                  <a:pt x="55" y="92"/>
                </a:moveTo>
                <a:cubicBezTo>
                  <a:pt x="56" y="97"/>
                  <a:pt x="48" y="98"/>
                  <a:pt x="47" y="93"/>
                </a:cubicBezTo>
                <a:cubicBezTo>
                  <a:pt x="46" y="88"/>
                  <a:pt x="54" y="86"/>
                  <a:pt x="55" y="92"/>
                </a:cubicBezTo>
                <a:close/>
                <a:moveTo>
                  <a:pt x="116" y="33"/>
                </a:moveTo>
                <a:cubicBezTo>
                  <a:pt x="118" y="38"/>
                  <a:pt x="110" y="41"/>
                  <a:pt x="108" y="36"/>
                </a:cubicBezTo>
                <a:cubicBezTo>
                  <a:pt x="106" y="31"/>
                  <a:pt x="113" y="29"/>
                  <a:pt x="116" y="33"/>
                </a:cubicBezTo>
                <a:close/>
              </a:path>
            </a:pathLst>
          </a:custGeom>
          <a:solidFill>
            <a:srgbClr val="929591"/>
          </a:solidFill>
          <a:ln>
            <a:solidFill>
              <a:srgbClr val="929591"/>
            </a:solid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sp>
        <p:nvSpPr>
          <p:cNvPr id="13" name="Freeform 9"/>
          <p:cNvSpPr>
            <a:spLocks noEditPoints="1"/>
          </p:cNvSpPr>
          <p:nvPr/>
        </p:nvSpPr>
        <p:spPr bwMode="auto">
          <a:xfrm>
            <a:off x="4506595" y="4178935"/>
            <a:ext cx="362585" cy="360045"/>
          </a:xfrm>
          <a:custGeom>
            <a:avLst/>
            <a:gdLst>
              <a:gd name="T0" fmla="*/ 106 w 118"/>
              <a:gd name="T1" fmla="*/ 0 h 117"/>
              <a:gd name="T2" fmla="*/ 80 w 118"/>
              <a:gd name="T3" fmla="*/ 23 h 117"/>
              <a:gd name="T4" fmla="*/ 83 w 118"/>
              <a:gd name="T5" fmla="*/ 32 h 117"/>
              <a:gd name="T6" fmla="*/ 74 w 118"/>
              <a:gd name="T7" fmla="*/ 33 h 117"/>
              <a:gd name="T8" fmla="*/ 41 w 118"/>
              <a:gd name="T9" fmla="*/ 25 h 117"/>
              <a:gd name="T10" fmla="*/ 11 w 118"/>
              <a:gd name="T11" fmla="*/ 96 h 117"/>
              <a:gd name="T12" fmla="*/ 5 w 118"/>
              <a:gd name="T13" fmla="*/ 110 h 117"/>
              <a:gd name="T14" fmla="*/ 11 w 118"/>
              <a:gd name="T15" fmla="*/ 111 h 117"/>
              <a:gd name="T16" fmla="*/ 20 w 118"/>
              <a:gd name="T17" fmla="*/ 106 h 117"/>
              <a:gd name="T18" fmla="*/ 78 w 118"/>
              <a:gd name="T19" fmla="*/ 105 h 117"/>
              <a:gd name="T20" fmla="*/ 93 w 118"/>
              <a:gd name="T21" fmla="*/ 115 h 117"/>
              <a:gd name="T22" fmla="*/ 82 w 118"/>
              <a:gd name="T23" fmla="*/ 101 h 117"/>
              <a:gd name="T24" fmla="*/ 89 w 118"/>
              <a:gd name="T25" fmla="*/ 49 h 117"/>
              <a:gd name="T26" fmla="*/ 83 w 118"/>
              <a:gd name="T27" fmla="*/ 40 h 117"/>
              <a:gd name="T28" fmla="*/ 93 w 118"/>
              <a:gd name="T29" fmla="*/ 39 h 117"/>
              <a:gd name="T30" fmla="*/ 118 w 118"/>
              <a:gd name="T31" fmla="*/ 13 h 117"/>
              <a:gd name="T32" fmla="*/ 98 w 118"/>
              <a:gd name="T33" fmla="*/ 9 h 117"/>
              <a:gd name="T34" fmla="*/ 101 w 118"/>
              <a:gd name="T35" fmla="*/ 14 h 117"/>
              <a:gd name="T36" fmla="*/ 96 w 118"/>
              <a:gd name="T37" fmla="*/ 13 h 117"/>
              <a:gd name="T38" fmla="*/ 87 w 118"/>
              <a:gd name="T39" fmla="*/ 28 h 117"/>
              <a:gd name="T40" fmla="*/ 90 w 118"/>
              <a:gd name="T41" fmla="*/ 14 h 117"/>
              <a:gd name="T42" fmla="*/ 87 w 118"/>
              <a:gd name="T43" fmla="*/ 28 h 117"/>
              <a:gd name="T44" fmla="*/ 83 w 118"/>
              <a:gd name="T45" fmla="*/ 91 h 117"/>
              <a:gd name="T46" fmla="*/ 8 w 118"/>
              <a:gd name="T47" fmla="*/ 77 h 117"/>
              <a:gd name="T48" fmla="*/ 75 w 118"/>
              <a:gd name="T49" fmla="*/ 40 h 117"/>
              <a:gd name="T50" fmla="*/ 66 w 118"/>
              <a:gd name="T51" fmla="*/ 48 h 117"/>
              <a:gd name="T52" fmla="*/ 32 w 118"/>
              <a:gd name="T53" fmla="*/ 46 h 117"/>
              <a:gd name="T54" fmla="*/ 67 w 118"/>
              <a:gd name="T55" fmla="*/ 94 h 117"/>
              <a:gd name="T56" fmla="*/ 76 w 118"/>
              <a:gd name="T57" fmla="*/ 60 h 117"/>
              <a:gd name="T58" fmla="*/ 79 w 118"/>
              <a:gd name="T59" fmla="*/ 44 h 117"/>
              <a:gd name="T60" fmla="*/ 69 w 118"/>
              <a:gd name="T61" fmla="*/ 57 h 117"/>
              <a:gd name="T62" fmla="*/ 53 w 118"/>
              <a:gd name="T63" fmla="*/ 95 h 117"/>
              <a:gd name="T64" fmla="*/ 24 w 118"/>
              <a:gd name="T65" fmla="*/ 66 h 117"/>
              <a:gd name="T66" fmla="*/ 64 w 118"/>
              <a:gd name="T67" fmla="*/ 52 h 117"/>
              <a:gd name="T68" fmla="*/ 55 w 118"/>
              <a:gd name="T69" fmla="*/ 57 h 117"/>
              <a:gd name="T70" fmla="*/ 34 w 118"/>
              <a:gd name="T71" fmla="*/ 74 h 117"/>
              <a:gd name="T72" fmla="*/ 64 w 118"/>
              <a:gd name="T73" fmla="*/ 69 h 117"/>
              <a:gd name="T74" fmla="*/ 61 w 118"/>
              <a:gd name="T75" fmla="*/ 62 h 117"/>
              <a:gd name="T76" fmla="*/ 67 w 118"/>
              <a:gd name="T77" fmla="*/ 56 h 117"/>
              <a:gd name="T78" fmla="*/ 58 w 118"/>
              <a:gd name="T79" fmla="*/ 67 h 117"/>
              <a:gd name="T80" fmla="*/ 41 w 118"/>
              <a:gd name="T81" fmla="*/ 78 h 117"/>
              <a:gd name="T82" fmla="*/ 50 w 118"/>
              <a:gd name="T83" fmla="*/ 66 h 117"/>
              <a:gd name="T84" fmla="*/ 45 w 118"/>
              <a:gd name="T85" fmla="*/ 75 h 117"/>
              <a:gd name="T86" fmla="*/ 53 w 118"/>
              <a:gd name="T87" fmla="*/ 70 h 117"/>
              <a:gd name="T88" fmla="*/ 58 w 118"/>
              <a:gd name="T89" fmla="*/ 67 h 117"/>
              <a:gd name="T90" fmla="*/ 102 w 118"/>
              <a:gd name="T91" fmla="*/ 32 h 117"/>
              <a:gd name="T92" fmla="*/ 101 w 118"/>
              <a:gd name="T93" fmla="*/ 22 h 117"/>
              <a:gd name="T94" fmla="*/ 111 w 118"/>
              <a:gd name="T9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17">
                <a:moveTo>
                  <a:pt x="106" y="13"/>
                </a:moveTo>
                <a:cubicBezTo>
                  <a:pt x="106" y="9"/>
                  <a:pt x="106" y="4"/>
                  <a:pt x="106" y="0"/>
                </a:cubicBezTo>
                <a:cubicBezTo>
                  <a:pt x="98" y="3"/>
                  <a:pt x="90" y="7"/>
                  <a:pt x="84" y="13"/>
                </a:cubicBezTo>
                <a:cubicBezTo>
                  <a:pt x="81" y="15"/>
                  <a:pt x="80" y="19"/>
                  <a:pt x="80" y="23"/>
                </a:cubicBezTo>
                <a:cubicBezTo>
                  <a:pt x="80" y="25"/>
                  <a:pt x="80" y="26"/>
                  <a:pt x="81" y="28"/>
                </a:cubicBezTo>
                <a:cubicBezTo>
                  <a:pt x="82" y="29"/>
                  <a:pt x="84" y="31"/>
                  <a:pt x="83" y="32"/>
                </a:cubicBezTo>
                <a:cubicBezTo>
                  <a:pt x="82" y="33"/>
                  <a:pt x="80" y="37"/>
                  <a:pt x="78" y="36"/>
                </a:cubicBezTo>
                <a:cubicBezTo>
                  <a:pt x="77" y="35"/>
                  <a:pt x="75" y="34"/>
                  <a:pt x="74" y="33"/>
                </a:cubicBezTo>
                <a:cubicBezTo>
                  <a:pt x="71" y="30"/>
                  <a:pt x="67" y="28"/>
                  <a:pt x="63" y="27"/>
                </a:cubicBezTo>
                <a:cubicBezTo>
                  <a:pt x="56" y="25"/>
                  <a:pt x="48" y="24"/>
                  <a:pt x="41" y="25"/>
                </a:cubicBezTo>
                <a:cubicBezTo>
                  <a:pt x="25" y="28"/>
                  <a:pt x="13" y="38"/>
                  <a:pt x="6" y="52"/>
                </a:cubicBezTo>
                <a:cubicBezTo>
                  <a:pt x="0" y="65"/>
                  <a:pt x="2" y="84"/>
                  <a:pt x="11" y="96"/>
                </a:cubicBezTo>
                <a:cubicBezTo>
                  <a:pt x="12" y="98"/>
                  <a:pt x="14" y="99"/>
                  <a:pt x="15" y="101"/>
                </a:cubicBezTo>
                <a:cubicBezTo>
                  <a:pt x="12" y="103"/>
                  <a:pt x="8" y="107"/>
                  <a:pt x="5" y="110"/>
                </a:cubicBezTo>
                <a:cubicBezTo>
                  <a:pt x="4" y="111"/>
                  <a:pt x="1" y="114"/>
                  <a:pt x="4" y="115"/>
                </a:cubicBezTo>
                <a:cubicBezTo>
                  <a:pt x="6" y="117"/>
                  <a:pt x="9" y="113"/>
                  <a:pt x="11" y="111"/>
                </a:cubicBezTo>
                <a:cubicBezTo>
                  <a:pt x="13" y="110"/>
                  <a:pt x="15" y="108"/>
                  <a:pt x="17" y="106"/>
                </a:cubicBezTo>
                <a:cubicBezTo>
                  <a:pt x="19" y="105"/>
                  <a:pt x="19" y="105"/>
                  <a:pt x="20" y="106"/>
                </a:cubicBezTo>
                <a:cubicBezTo>
                  <a:pt x="33" y="116"/>
                  <a:pt x="49" y="117"/>
                  <a:pt x="64" y="113"/>
                </a:cubicBezTo>
                <a:cubicBezTo>
                  <a:pt x="69" y="111"/>
                  <a:pt x="74" y="108"/>
                  <a:pt x="78" y="105"/>
                </a:cubicBezTo>
                <a:cubicBezTo>
                  <a:pt x="81" y="108"/>
                  <a:pt x="84" y="110"/>
                  <a:pt x="87" y="113"/>
                </a:cubicBezTo>
                <a:cubicBezTo>
                  <a:pt x="89" y="114"/>
                  <a:pt x="91" y="117"/>
                  <a:pt x="93" y="115"/>
                </a:cubicBezTo>
                <a:cubicBezTo>
                  <a:pt x="95" y="113"/>
                  <a:pt x="93" y="111"/>
                  <a:pt x="91" y="110"/>
                </a:cubicBezTo>
                <a:cubicBezTo>
                  <a:pt x="88" y="107"/>
                  <a:pt x="85" y="103"/>
                  <a:pt x="82" y="101"/>
                </a:cubicBezTo>
                <a:cubicBezTo>
                  <a:pt x="92" y="90"/>
                  <a:pt x="96" y="74"/>
                  <a:pt x="93" y="59"/>
                </a:cubicBezTo>
                <a:cubicBezTo>
                  <a:pt x="92" y="56"/>
                  <a:pt x="90" y="52"/>
                  <a:pt x="89" y="49"/>
                </a:cubicBezTo>
                <a:cubicBezTo>
                  <a:pt x="88" y="47"/>
                  <a:pt x="87" y="45"/>
                  <a:pt x="85" y="44"/>
                </a:cubicBezTo>
                <a:cubicBezTo>
                  <a:pt x="84" y="42"/>
                  <a:pt x="82" y="41"/>
                  <a:pt x="83" y="40"/>
                </a:cubicBezTo>
                <a:cubicBezTo>
                  <a:pt x="84" y="38"/>
                  <a:pt x="87" y="35"/>
                  <a:pt x="88" y="36"/>
                </a:cubicBezTo>
                <a:cubicBezTo>
                  <a:pt x="90" y="37"/>
                  <a:pt x="91" y="38"/>
                  <a:pt x="93" y="39"/>
                </a:cubicBezTo>
                <a:cubicBezTo>
                  <a:pt x="96" y="40"/>
                  <a:pt x="101" y="39"/>
                  <a:pt x="103" y="37"/>
                </a:cubicBezTo>
                <a:cubicBezTo>
                  <a:pt x="111" y="31"/>
                  <a:pt x="115" y="22"/>
                  <a:pt x="118" y="13"/>
                </a:cubicBezTo>
                <a:cubicBezTo>
                  <a:pt x="114" y="13"/>
                  <a:pt x="110" y="13"/>
                  <a:pt x="106" y="13"/>
                </a:cubicBezTo>
                <a:close/>
                <a:moveTo>
                  <a:pt x="98" y="9"/>
                </a:moveTo>
                <a:cubicBezTo>
                  <a:pt x="99" y="9"/>
                  <a:pt x="100" y="8"/>
                  <a:pt x="101" y="8"/>
                </a:cubicBezTo>
                <a:cubicBezTo>
                  <a:pt x="101" y="10"/>
                  <a:pt x="101" y="12"/>
                  <a:pt x="101" y="14"/>
                </a:cubicBezTo>
                <a:cubicBezTo>
                  <a:pt x="101" y="16"/>
                  <a:pt x="97" y="18"/>
                  <a:pt x="96" y="19"/>
                </a:cubicBezTo>
                <a:cubicBezTo>
                  <a:pt x="96" y="17"/>
                  <a:pt x="96" y="15"/>
                  <a:pt x="96" y="13"/>
                </a:cubicBezTo>
                <a:cubicBezTo>
                  <a:pt x="96" y="11"/>
                  <a:pt x="96" y="10"/>
                  <a:pt x="98" y="9"/>
                </a:cubicBezTo>
                <a:close/>
                <a:moveTo>
                  <a:pt x="87" y="28"/>
                </a:moveTo>
                <a:cubicBezTo>
                  <a:pt x="86" y="26"/>
                  <a:pt x="85" y="24"/>
                  <a:pt x="85" y="21"/>
                </a:cubicBezTo>
                <a:cubicBezTo>
                  <a:pt x="85" y="18"/>
                  <a:pt x="88" y="16"/>
                  <a:pt x="90" y="14"/>
                </a:cubicBezTo>
                <a:cubicBezTo>
                  <a:pt x="90" y="16"/>
                  <a:pt x="89" y="25"/>
                  <a:pt x="91" y="25"/>
                </a:cubicBezTo>
                <a:cubicBezTo>
                  <a:pt x="90" y="26"/>
                  <a:pt x="88" y="27"/>
                  <a:pt x="87" y="28"/>
                </a:cubicBezTo>
                <a:close/>
                <a:moveTo>
                  <a:pt x="80" y="44"/>
                </a:moveTo>
                <a:cubicBezTo>
                  <a:pt x="90" y="58"/>
                  <a:pt x="92" y="76"/>
                  <a:pt x="83" y="91"/>
                </a:cubicBezTo>
                <a:cubicBezTo>
                  <a:pt x="74" y="105"/>
                  <a:pt x="57" y="113"/>
                  <a:pt x="41" y="110"/>
                </a:cubicBezTo>
                <a:cubicBezTo>
                  <a:pt x="24" y="107"/>
                  <a:pt x="12" y="94"/>
                  <a:pt x="8" y="77"/>
                </a:cubicBezTo>
                <a:cubicBezTo>
                  <a:pt x="5" y="61"/>
                  <a:pt x="14" y="43"/>
                  <a:pt x="28" y="35"/>
                </a:cubicBezTo>
                <a:cubicBezTo>
                  <a:pt x="43" y="27"/>
                  <a:pt x="63" y="28"/>
                  <a:pt x="75" y="40"/>
                </a:cubicBezTo>
                <a:cubicBezTo>
                  <a:pt x="74" y="42"/>
                  <a:pt x="72" y="43"/>
                  <a:pt x="71" y="45"/>
                </a:cubicBezTo>
                <a:cubicBezTo>
                  <a:pt x="70" y="46"/>
                  <a:pt x="68" y="49"/>
                  <a:pt x="66" y="48"/>
                </a:cubicBezTo>
                <a:cubicBezTo>
                  <a:pt x="63" y="45"/>
                  <a:pt x="60" y="43"/>
                  <a:pt x="56" y="42"/>
                </a:cubicBezTo>
                <a:cubicBezTo>
                  <a:pt x="47" y="40"/>
                  <a:pt x="39" y="42"/>
                  <a:pt x="32" y="46"/>
                </a:cubicBezTo>
                <a:cubicBezTo>
                  <a:pt x="18" y="55"/>
                  <a:pt x="15" y="76"/>
                  <a:pt x="25" y="89"/>
                </a:cubicBezTo>
                <a:cubicBezTo>
                  <a:pt x="34" y="102"/>
                  <a:pt x="55" y="106"/>
                  <a:pt x="67" y="94"/>
                </a:cubicBezTo>
                <a:cubicBezTo>
                  <a:pt x="73" y="88"/>
                  <a:pt x="78" y="81"/>
                  <a:pt x="78" y="73"/>
                </a:cubicBezTo>
                <a:cubicBezTo>
                  <a:pt x="78" y="68"/>
                  <a:pt x="77" y="65"/>
                  <a:pt x="76" y="60"/>
                </a:cubicBezTo>
                <a:cubicBezTo>
                  <a:pt x="75" y="59"/>
                  <a:pt x="71" y="52"/>
                  <a:pt x="71" y="52"/>
                </a:cubicBezTo>
                <a:cubicBezTo>
                  <a:pt x="74" y="49"/>
                  <a:pt x="76" y="46"/>
                  <a:pt x="79" y="44"/>
                </a:cubicBezTo>
                <a:cubicBezTo>
                  <a:pt x="79" y="44"/>
                  <a:pt x="79" y="44"/>
                  <a:pt x="80" y="44"/>
                </a:cubicBezTo>
                <a:close/>
                <a:moveTo>
                  <a:pt x="69" y="57"/>
                </a:moveTo>
                <a:cubicBezTo>
                  <a:pt x="73" y="64"/>
                  <a:pt x="75" y="73"/>
                  <a:pt x="71" y="81"/>
                </a:cubicBezTo>
                <a:cubicBezTo>
                  <a:pt x="68" y="88"/>
                  <a:pt x="61" y="94"/>
                  <a:pt x="53" y="95"/>
                </a:cubicBezTo>
                <a:cubicBezTo>
                  <a:pt x="45" y="97"/>
                  <a:pt x="37" y="95"/>
                  <a:pt x="31" y="89"/>
                </a:cubicBezTo>
                <a:cubicBezTo>
                  <a:pt x="25" y="83"/>
                  <a:pt x="23" y="75"/>
                  <a:pt x="24" y="66"/>
                </a:cubicBezTo>
                <a:cubicBezTo>
                  <a:pt x="25" y="59"/>
                  <a:pt x="32" y="50"/>
                  <a:pt x="39" y="48"/>
                </a:cubicBezTo>
                <a:cubicBezTo>
                  <a:pt x="49" y="45"/>
                  <a:pt x="56" y="47"/>
                  <a:pt x="64" y="52"/>
                </a:cubicBezTo>
                <a:cubicBezTo>
                  <a:pt x="62" y="53"/>
                  <a:pt x="61" y="55"/>
                  <a:pt x="59" y="57"/>
                </a:cubicBezTo>
                <a:cubicBezTo>
                  <a:pt x="57" y="59"/>
                  <a:pt x="58" y="59"/>
                  <a:pt x="55" y="57"/>
                </a:cubicBezTo>
                <a:cubicBezTo>
                  <a:pt x="52" y="56"/>
                  <a:pt x="48" y="55"/>
                  <a:pt x="44" y="56"/>
                </a:cubicBezTo>
                <a:cubicBezTo>
                  <a:pt x="36" y="59"/>
                  <a:pt x="32" y="67"/>
                  <a:pt x="34" y="74"/>
                </a:cubicBezTo>
                <a:cubicBezTo>
                  <a:pt x="35" y="82"/>
                  <a:pt x="42" y="88"/>
                  <a:pt x="50" y="87"/>
                </a:cubicBezTo>
                <a:cubicBezTo>
                  <a:pt x="58" y="85"/>
                  <a:pt x="66" y="78"/>
                  <a:pt x="64" y="69"/>
                </a:cubicBezTo>
                <a:cubicBezTo>
                  <a:pt x="63" y="68"/>
                  <a:pt x="63" y="67"/>
                  <a:pt x="62" y="65"/>
                </a:cubicBezTo>
                <a:cubicBezTo>
                  <a:pt x="62" y="65"/>
                  <a:pt x="61" y="63"/>
                  <a:pt x="61" y="62"/>
                </a:cubicBezTo>
                <a:cubicBezTo>
                  <a:pt x="61" y="61"/>
                  <a:pt x="63" y="59"/>
                  <a:pt x="64" y="59"/>
                </a:cubicBezTo>
                <a:cubicBezTo>
                  <a:pt x="65" y="58"/>
                  <a:pt x="66" y="57"/>
                  <a:pt x="67" y="56"/>
                </a:cubicBezTo>
                <a:cubicBezTo>
                  <a:pt x="68" y="56"/>
                  <a:pt x="68" y="57"/>
                  <a:pt x="69" y="57"/>
                </a:cubicBezTo>
                <a:close/>
                <a:moveTo>
                  <a:pt x="58" y="67"/>
                </a:moveTo>
                <a:cubicBezTo>
                  <a:pt x="60" y="71"/>
                  <a:pt x="58" y="77"/>
                  <a:pt x="54" y="80"/>
                </a:cubicBezTo>
                <a:cubicBezTo>
                  <a:pt x="49" y="83"/>
                  <a:pt x="44" y="82"/>
                  <a:pt x="41" y="78"/>
                </a:cubicBezTo>
                <a:cubicBezTo>
                  <a:pt x="33" y="70"/>
                  <a:pt x="44" y="56"/>
                  <a:pt x="54" y="62"/>
                </a:cubicBezTo>
                <a:cubicBezTo>
                  <a:pt x="52" y="64"/>
                  <a:pt x="51" y="65"/>
                  <a:pt x="50" y="66"/>
                </a:cubicBezTo>
                <a:cubicBezTo>
                  <a:pt x="49" y="66"/>
                  <a:pt x="46" y="67"/>
                  <a:pt x="46" y="67"/>
                </a:cubicBezTo>
                <a:cubicBezTo>
                  <a:pt x="43" y="69"/>
                  <a:pt x="42" y="72"/>
                  <a:pt x="45" y="75"/>
                </a:cubicBezTo>
                <a:cubicBezTo>
                  <a:pt x="47" y="77"/>
                  <a:pt x="50" y="77"/>
                  <a:pt x="52" y="74"/>
                </a:cubicBezTo>
                <a:cubicBezTo>
                  <a:pt x="53" y="73"/>
                  <a:pt x="54" y="71"/>
                  <a:pt x="53" y="70"/>
                </a:cubicBezTo>
                <a:cubicBezTo>
                  <a:pt x="53" y="69"/>
                  <a:pt x="56" y="67"/>
                  <a:pt x="57" y="66"/>
                </a:cubicBezTo>
                <a:cubicBezTo>
                  <a:pt x="57" y="66"/>
                  <a:pt x="58" y="67"/>
                  <a:pt x="58" y="67"/>
                </a:cubicBezTo>
                <a:close/>
                <a:moveTo>
                  <a:pt x="110" y="21"/>
                </a:moveTo>
                <a:cubicBezTo>
                  <a:pt x="108" y="25"/>
                  <a:pt x="105" y="29"/>
                  <a:pt x="102" y="32"/>
                </a:cubicBezTo>
                <a:cubicBezTo>
                  <a:pt x="98" y="35"/>
                  <a:pt x="95" y="34"/>
                  <a:pt x="91" y="32"/>
                </a:cubicBezTo>
                <a:cubicBezTo>
                  <a:pt x="94" y="28"/>
                  <a:pt x="98" y="25"/>
                  <a:pt x="101" y="22"/>
                </a:cubicBezTo>
                <a:cubicBezTo>
                  <a:pt x="102" y="21"/>
                  <a:pt x="103" y="19"/>
                  <a:pt x="104" y="18"/>
                </a:cubicBezTo>
                <a:cubicBezTo>
                  <a:pt x="106" y="17"/>
                  <a:pt x="109" y="18"/>
                  <a:pt x="111" y="18"/>
                </a:cubicBezTo>
                <a:cubicBezTo>
                  <a:pt x="111" y="19"/>
                  <a:pt x="110" y="20"/>
                  <a:pt x="110" y="21"/>
                </a:cubicBezTo>
                <a:close/>
              </a:path>
            </a:pathLst>
          </a:custGeom>
          <a:solidFill>
            <a:srgbClr val="929591"/>
          </a:solidFill>
          <a:ln>
            <a:solidFill>
              <a:srgbClr val="929591"/>
            </a:solid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sp>
        <p:nvSpPr>
          <p:cNvPr id="3" name="椭圆 2"/>
          <p:cNvSpPr/>
          <p:nvPr/>
        </p:nvSpPr>
        <p:spPr>
          <a:xfrm>
            <a:off x="1262984" y="2359693"/>
            <a:ext cx="2403208" cy="2403208"/>
          </a:xfrm>
          <a:prstGeom prst="ellipse">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1394460" y="2196465"/>
            <a:ext cx="2140585" cy="2961005"/>
          </a:xfrm>
          <a:prstGeom prst="rect">
            <a:avLst/>
          </a:prstGeom>
        </p:spPr>
      </p:pic>
      <p:sp>
        <p:nvSpPr>
          <p:cNvPr id="15" name="Google Shape;86;p19"/>
          <p:cNvSpPr txBox="1"/>
          <p:nvPr/>
        </p:nvSpPr>
        <p:spPr>
          <a:xfrm>
            <a:off x="4893945" y="4178935"/>
            <a:ext cx="4330065" cy="1339850"/>
          </a:xfrm>
          <a:prstGeom prst="rect">
            <a:avLst/>
          </a:prstGeom>
          <a:noFill/>
          <a:ln>
            <a:noFill/>
          </a:ln>
        </p:spPr>
        <p:txBody>
          <a:bodyPr spcFirstLastPara="1" wrap="square" lIns="91425" tIns="45700" rIns="91425" bIns="45700" anchor="t" anchorCtr="0">
            <a:noAutofit/>
          </a:bodyPr>
          <a:p>
            <a:pPr marL="0" marR="0" lvl="0" indent="0" algn="l" rtl="0">
              <a:spcBef>
                <a:spcPts val="0"/>
              </a:spcBef>
              <a:spcAft>
                <a:spcPts val="0"/>
              </a:spcAft>
              <a:buNone/>
            </a:pPr>
            <a:r>
              <a:rPr lang="en-US" sz="2400" b="0" i="0" u="none" strike="noStrike" cap="none">
                <a:solidFill>
                  <a:schemeClr val="tx2"/>
                </a:solidFill>
                <a:cs typeface="+mn-ea"/>
                <a:sym typeface="+mn-lt"/>
              </a:rPr>
              <a:t> Grammatical  Factors</a:t>
            </a:r>
            <a:endParaRPr lang="en-US" sz="2400" b="0" i="0" u="none" strike="noStrike" cap="none">
              <a:solidFill>
                <a:schemeClr val="tx2"/>
              </a:solidFill>
              <a:cs typeface="+mn-ea"/>
              <a:sym typeface="+mn-lt"/>
            </a:endParaRPr>
          </a:p>
        </p:txBody>
      </p:sp>
      <p:sp>
        <p:nvSpPr>
          <p:cNvPr id="16" name="TextBox 24"/>
          <p:cNvSpPr txBox="1"/>
          <p:nvPr/>
        </p:nvSpPr>
        <p:spPr>
          <a:xfrm>
            <a:off x="4893945" y="4538345"/>
            <a:ext cx="6279515" cy="1567180"/>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lang="en-US" altLang="zh-CN" sz="1600" dirty="0">
                <a:solidFill>
                  <a:schemeClr val="tx1">
                    <a:lumMod val="95000"/>
                    <a:lumOff val="5000"/>
                  </a:schemeClr>
                </a:solidFill>
                <a:cs typeface="+mn-ea"/>
                <a:sym typeface="+mn-lt"/>
              </a:rPr>
              <a:t>      </a:t>
            </a:r>
            <a:r>
              <a:rPr sz="1600" dirty="0">
                <a:cs typeface="+mn-ea"/>
                <a:sym typeface="+mn-lt"/>
              </a:rPr>
              <a:t>Grammar is the grammatical relationship and grammatical structure among words, phrases, sentences and other linguistic units, and the ambiguity in the grammatical level is mainly caused by the complexity of lexis and syntax. </a:t>
            </a:r>
            <a:endParaRPr sz="16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bldLvl="0" animBg="1"/>
      <p:bldP spid="13" grpId="0" bldLvl="0" animBg="1"/>
      <p:bldP spid="16" grpId="0"/>
      <p:bldP spid="7" grpId="0"/>
      <p:bldP spid="7" grpId="1"/>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3658271" y="817707"/>
            <a:ext cx="1897578" cy="2624969"/>
          </a:xfrm>
          <a:prstGeom prst="rect">
            <a:avLst/>
          </a:prstGeom>
        </p:spPr>
      </p:pic>
      <p:sp>
        <p:nvSpPr>
          <p:cNvPr id="3" name="矩形 2"/>
          <p:cNvSpPr/>
          <p:nvPr/>
        </p:nvSpPr>
        <p:spPr>
          <a:xfrm>
            <a:off x="7413671" y="0"/>
            <a:ext cx="2504049" cy="6858000"/>
          </a:xfrm>
          <a:prstGeom prst="rect">
            <a:avLst/>
          </a:prstGeom>
          <a:solidFill>
            <a:srgbClr val="F2EEE8"/>
          </a:solidFill>
          <a:ln>
            <a:noFill/>
          </a:ln>
          <a:effectLst>
            <a:outerShdw blurRad="228600" dist="50800" dir="10800000" sx="103000" sy="103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6028107" y="554939"/>
            <a:ext cx="5203311" cy="7197874"/>
          </a:xfrm>
          <a:prstGeom prst="rect">
            <a:avLst/>
          </a:prstGeom>
        </p:spPr>
      </p:pic>
      <p:grpSp>
        <p:nvGrpSpPr>
          <p:cNvPr id="4" name="组合 3"/>
          <p:cNvGrpSpPr/>
          <p:nvPr/>
        </p:nvGrpSpPr>
        <p:grpSpPr>
          <a:xfrm>
            <a:off x="397255" y="375419"/>
            <a:ext cx="179520" cy="705270"/>
            <a:chOff x="397255" y="375419"/>
            <a:chExt cx="179520" cy="705270"/>
          </a:xfrm>
          <a:solidFill>
            <a:srgbClr val="929591"/>
          </a:solidFill>
          <a:effectLst/>
        </p:grpSpPr>
        <p:sp>
          <p:nvSpPr>
            <p:cNvPr id="5" name="椭圆 4"/>
            <p:cNvSpPr/>
            <p:nvPr/>
          </p:nvSpPr>
          <p:spPr>
            <a:xfrm>
              <a:off x="397255" y="375419"/>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397255" y="638294"/>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397255" y="901169"/>
              <a:ext cx="179520" cy="179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1270234" y="1700178"/>
            <a:ext cx="2290585" cy="622697"/>
          </a:xfrm>
          <a:prstGeom prst="rect">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3600" b="1" dirty="0">
                <a:cs typeface="+mn-ea"/>
                <a:sym typeface="+mn-lt"/>
              </a:rPr>
              <a:t>Part 02</a:t>
            </a:r>
            <a:endParaRPr lang="zh-CN" altLang="en-US" sz="3600" b="1" dirty="0">
              <a:cs typeface="+mn-ea"/>
              <a:sym typeface="+mn-lt"/>
            </a:endParaRPr>
          </a:p>
        </p:txBody>
      </p:sp>
      <p:sp>
        <p:nvSpPr>
          <p:cNvPr id="9" name="矩形 8"/>
          <p:cNvSpPr/>
          <p:nvPr/>
        </p:nvSpPr>
        <p:spPr>
          <a:xfrm>
            <a:off x="576580" y="2780030"/>
            <a:ext cx="4473575" cy="2122805"/>
          </a:xfrm>
          <a:prstGeom prst="rect">
            <a:avLst/>
          </a:prstGeom>
        </p:spPr>
        <p:txBody>
          <a:bodyPr wrap="square">
            <a:spAutoFit/>
          </a:bodyPr>
          <a:lstStyle/>
          <a:p>
            <a:pPr algn="ctr"/>
            <a:r>
              <a:rPr lang="en-US" altLang="zh-CN" sz="4400" dirty="0">
                <a:solidFill>
                  <a:schemeClr val="tx1"/>
                </a:solidFill>
                <a:sym typeface="+mn-lt"/>
              </a:rPr>
              <a:t>Classification of Ambiguity of Chinese</a:t>
            </a:r>
            <a:endParaRPr lang="en-US" altLang="zh-CN" sz="4400" dirty="0">
              <a:solidFill>
                <a:schemeClr val="tx1"/>
              </a:solidFill>
              <a:effectLst>
                <a:innerShdw blurRad="12700" dist="50800" dir="13500000">
                  <a:prstClr val="black">
                    <a:alpha val="25000"/>
                  </a:prstClr>
                </a:innerShdw>
              </a:effectLst>
              <a:cs typeface="+mn-ea"/>
              <a:sym typeface="+mn-lt"/>
            </a:endParaRPr>
          </a:p>
        </p:txBody>
      </p:sp>
      <p:grpSp>
        <p:nvGrpSpPr>
          <p:cNvPr id="15" name="组合 14"/>
          <p:cNvGrpSpPr/>
          <p:nvPr/>
        </p:nvGrpSpPr>
        <p:grpSpPr>
          <a:xfrm flipV="1">
            <a:off x="1461519" y="5338969"/>
            <a:ext cx="407996" cy="147917"/>
            <a:chOff x="1259439" y="4656986"/>
            <a:chExt cx="957957" cy="426003"/>
          </a:xfrm>
        </p:grpSpPr>
        <p:sp>
          <p:nvSpPr>
            <p:cNvPr id="12" name="箭头: V 形 11"/>
            <p:cNvSpPr/>
            <p:nvPr/>
          </p:nvSpPr>
          <p:spPr>
            <a:xfrm flipV="1">
              <a:off x="1259439" y="4656987"/>
              <a:ext cx="313867" cy="426002"/>
            </a:xfrm>
            <a:prstGeom prst="chevron">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箭头: V 形 12"/>
            <p:cNvSpPr/>
            <p:nvPr/>
          </p:nvSpPr>
          <p:spPr>
            <a:xfrm flipV="1">
              <a:off x="1573306" y="4656987"/>
              <a:ext cx="313867" cy="426002"/>
            </a:xfrm>
            <a:prstGeom prst="chevron">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箭头: V 形 13"/>
            <p:cNvSpPr/>
            <p:nvPr/>
          </p:nvSpPr>
          <p:spPr>
            <a:xfrm flipV="1">
              <a:off x="1903528" y="4656986"/>
              <a:ext cx="313868" cy="426003"/>
            </a:xfrm>
            <a:prstGeom prst="chevron">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7" name="TextBox 16"/>
          <p:cNvSpPr txBox="1"/>
          <p:nvPr/>
        </p:nvSpPr>
        <p:spPr>
          <a:xfrm>
            <a:off x="254930" y="6617383"/>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http://www.1ppt.com/moban/</a:t>
            </a:r>
            <a:r>
              <a:rPr kumimoji="0" lang="zh-CN" altLang="en-US" sz="100" b="0" i="0" u="none" strike="noStrike" kern="0" cap="none" spc="0" normalizeH="0" baseline="0" noProof="0" dirty="0" smtClean="0">
                <a:ln>
                  <a:noFill/>
                </a:ln>
                <a:solidFill>
                  <a:schemeClr val="bg1"/>
                </a:solidFill>
                <a:effectLst/>
                <a:uLnTx/>
                <a:uFillTx/>
              </a:rPr>
              <a:t> </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 presetClass="entr" presetSubtype="8"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 y="0"/>
            <a:ext cx="12192002" cy="6858000"/>
          </a:xfrm>
          <a:prstGeom prst="rect">
            <a:avLst/>
          </a:prstGeom>
          <a:solidFill>
            <a:srgbClr val="F2E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438217" y="401782"/>
            <a:ext cx="11236037" cy="6054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1" cstate="print">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431800" y="523240"/>
            <a:ext cx="774065" cy="1070610"/>
          </a:xfrm>
          <a:prstGeom prst="rect">
            <a:avLst/>
          </a:prstGeom>
        </p:spPr>
      </p:pic>
      <p:sp>
        <p:nvSpPr>
          <p:cNvPr id="12" name="矩形 11"/>
          <p:cNvSpPr/>
          <p:nvPr/>
        </p:nvSpPr>
        <p:spPr>
          <a:xfrm>
            <a:off x="540385" y="523240"/>
            <a:ext cx="8940800" cy="583565"/>
          </a:xfrm>
          <a:prstGeom prst="rect">
            <a:avLst/>
          </a:prstGeom>
        </p:spPr>
        <p:txBody>
          <a:bodyPr wrap="square">
            <a:spAutoFit/>
          </a:bodyPr>
          <a:lstStyle/>
          <a:p>
            <a:pPr algn="dist"/>
            <a:r>
              <a:rPr lang="zh-CN" altLang="en-US" sz="3200" dirty="0">
                <a:solidFill>
                  <a:schemeClr val="tx1">
                    <a:lumMod val="95000"/>
                    <a:lumOff val="5000"/>
                  </a:schemeClr>
                </a:solidFill>
                <a:effectLst>
                  <a:innerShdw blurRad="12700" dist="50800" dir="13500000">
                    <a:prstClr val="black">
                      <a:alpha val="25000"/>
                    </a:prstClr>
                  </a:innerShdw>
                </a:effectLst>
                <a:cs typeface="+mn-ea"/>
                <a:sym typeface="+mn-lt"/>
              </a:rPr>
              <a:t>III. Classification of Ambiguity of Chinese</a:t>
            </a:r>
            <a:endParaRPr lang="zh-CN" altLang="en-US" sz="3200" dirty="0">
              <a:solidFill>
                <a:schemeClr val="tx1">
                  <a:lumMod val="95000"/>
                  <a:lumOff val="5000"/>
                </a:schemeClr>
              </a:solidFill>
              <a:effectLst>
                <a:innerShdw blurRad="12700" dist="50800" dir="13500000">
                  <a:prstClr val="black">
                    <a:alpha val="25000"/>
                  </a:prstClr>
                </a:innerShdw>
              </a:effectLst>
              <a:cs typeface="+mn-ea"/>
              <a:sym typeface="+mn-lt"/>
            </a:endParaRPr>
          </a:p>
        </p:txBody>
      </p:sp>
      <p:sp>
        <p:nvSpPr>
          <p:cNvPr id="15" name="矩形 14"/>
          <p:cNvSpPr/>
          <p:nvPr/>
        </p:nvSpPr>
        <p:spPr>
          <a:xfrm>
            <a:off x="431800" y="1541145"/>
            <a:ext cx="3751580" cy="826135"/>
          </a:xfrm>
          <a:prstGeom prst="rect">
            <a:avLst/>
          </a:prstGeom>
        </p:spPr>
        <p:txBody>
          <a:bodyPr vert="horz" lIns="91440" tIns="45720" rIns="91440" bIns="45720" rtlCol="0" anchor="ctr">
            <a:noAutofit/>
          </a:bodyPr>
          <a:lstStyle/>
          <a:p>
            <a:pPr>
              <a:lnSpc>
                <a:spcPct val="90000"/>
              </a:lnSpc>
              <a:spcBef>
                <a:spcPct val="0"/>
              </a:spcBef>
            </a:pPr>
            <a:r>
              <a:rPr lang="en-US" altLang="zh-CN" sz="2800" dirty="0">
                <a:solidFill>
                  <a:schemeClr val="tx2"/>
                </a:solidFill>
                <a:latin typeface="Arial" panose="020B0604020202020204" pitchFamily="34" charset="0"/>
                <a:cs typeface="Arial" panose="020B0604020202020204" pitchFamily="34" charset="0"/>
                <a:sym typeface="+mn-lt"/>
              </a:rPr>
              <a:t>phonetic ambiguity</a:t>
            </a:r>
            <a:endParaRPr lang="en-US" altLang="zh-CN" sz="2800" dirty="0">
              <a:solidFill>
                <a:schemeClr val="tx2"/>
              </a:solidFill>
              <a:latin typeface="Arial" panose="020B0604020202020204" pitchFamily="34" charset="0"/>
              <a:cs typeface="Arial" panose="020B0604020202020204" pitchFamily="34" charset="0"/>
              <a:sym typeface="+mn-lt"/>
            </a:endParaRPr>
          </a:p>
        </p:txBody>
      </p:sp>
      <p:sp>
        <p:nvSpPr>
          <p:cNvPr id="16" name="矩形 15"/>
          <p:cNvSpPr/>
          <p:nvPr/>
        </p:nvSpPr>
        <p:spPr>
          <a:xfrm>
            <a:off x="2321560" y="4352290"/>
            <a:ext cx="3670300" cy="647065"/>
          </a:xfrm>
          <a:prstGeom prst="rect">
            <a:avLst/>
          </a:prstGeom>
        </p:spPr>
        <p:txBody>
          <a:bodyPr vert="horz" lIns="91440" tIns="45720" rIns="91440" bIns="45720" rtlCol="0" anchor="ctr">
            <a:noAutofit/>
          </a:bodyPr>
          <a:lstStyle/>
          <a:p>
            <a:pPr>
              <a:lnSpc>
                <a:spcPts val="2000"/>
              </a:lnSpc>
              <a:spcBef>
                <a:spcPct val="0"/>
              </a:spcBef>
            </a:pPr>
            <a:r>
              <a:rPr lang="en-US" altLang="zh-CN" sz="2800" dirty="0">
                <a:solidFill>
                  <a:schemeClr val="tx2"/>
                </a:solidFill>
                <a:latin typeface="Arial" panose="020B0604020202020204" pitchFamily="34" charset="0"/>
                <a:cs typeface="Arial" panose="020B0604020202020204" pitchFamily="34" charset="0"/>
                <a:sym typeface="+mn-lt"/>
              </a:rPr>
              <a:t>lexical ambiguity</a:t>
            </a:r>
            <a:endParaRPr lang="en-US" altLang="zh-CN" sz="2800" dirty="0">
              <a:solidFill>
                <a:schemeClr val="tx2"/>
              </a:solidFill>
              <a:latin typeface="Arial" panose="020B0604020202020204" pitchFamily="34" charset="0"/>
              <a:cs typeface="Arial" panose="020B0604020202020204" pitchFamily="34" charset="0"/>
              <a:sym typeface="+mn-lt"/>
            </a:endParaRPr>
          </a:p>
        </p:txBody>
      </p:sp>
      <p:grpSp>
        <p:nvGrpSpPr>
          <p:cNvPr id="55" name="组合 54"/>
          <p:cNvGrpSpPr/>
          <p:nvPr/>
        </p:nvGrpSpPr>
        <p:grpSpPr>
          <a:xfrm>
            <a:off x="1572784" y="2373275"/>
            <a:ext cx="616596" cy="613325"/>
            <a:chOff x="5217903" y="3031462"/>
            <a:chExt cx="1620000" cy="1620000"/>
          </a:xfrm>
        </p:grpSpPr>
        <p:sp>
          <p:nvSpPr>
            <p:cNvPr id="56" name="任意多边形 2"/>
            <p:cNvSpPr/>
            <p:nvPr/>
          </p:nvSpPr>
          <p:spPr bwMode="auto">
            <a:xfrm rot="5400000">
              <a:off x="5217903" y="3031462"/>
              <a:ext cx="1620000" cy="162000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p>
              <a:endParaRPr lang="zh-CN" altLang="en-US" dirty="0">
                <a:solidFill>
                  <a:srgbClr val="465E3C"/>
                </a:solidFill>
                <a:latin typeface="+mn-lt"/>
                <a:cs typeface="+mn-ea"/>
                <a:sym typeface="+mn-lt"/>
              </a:endParaRPr>
            </a:p>
          </p:txBody>
        </p:sp>
        <p:sp>
          <p:nvSpPr>
            <p:cNvPr id="57" name="任意多边形 3"/>
            <p:cNvSpPr/>
            <p:nvPr/>
          </p:nvSpPr>
          <p:spPr bwMode="auto">
            <a:xfrm rot="5400000">
              <a:off x="5378091" y="3198774"/>
              <a:ext cx="1292841" cy="1285374"/>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p>
              <a:endParaRPr lang="zh-CN" altLang="en-US" dirty="0">
                <a:solidFill>
                  <a:srgbClr val="465E3C"/>
                </a:solidFill>
                <a:latin typeface="+mn-lt"/>
                <a:cs typeface="+mn-ea"/>
                <a:sym typeface="+mn-lt"/>
              </a:endParaRPr>
            </a:p>
          </p:txBody>
        </p:sp>
      </p:grpSp>
      <p:grpSp>
        <p:nvGrpSpPr>
          <p:cNvPr id="38" name="组合 37"/>
          <p:cNvGrpSpPr/>
          <p:nvPr/>
        </p:nvGrpSpPr>
        <p:grpSpPr>
          <a:xfrm>
            <a:off x="3259979" y="3729635"/>
            <a:ext cx="616596" cy="613325"/>
            <a:chOff x="5217903" y="3031462"/>
            <a:chExt cx="1620000" cy="1620000"/>
          </a:xfrm>
        </p:grpSpPr>
        <p:sp>
          <p:nvSpPr>
            <p:cNvPr id="39" name="任意多边形 2"/>
            <p:cNvSpPr/>
            <p:nvPr/>
          </p:nvSpPr>
          <p:spPr bwMode="auto">
            <a:xfrm rot="5400000">
              <a:off x="5217903" y="3031462"/>
              <a:ext cx="1620000" cy="162000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sp>
          <p:nvSpPr>
            <p:cNvPr id="40" name="任意多边形 3"/>
            <p:cNvSpPr/>
            <p:nvPr/>
          </p:nvSpPr>
          <p:spPr bwMode="auto">
            <a:xfrm rot="5400000">
              <a:off x="5378091" y="3198774"/>
              <a:ext cx="1292841" cy="1285374"/>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grpSp>
      <p:grpSp>
        <p:nvGrpSpPr>
          <p:cNvPr id="41" name="组合 40"/>
          <p:cNvGrpSpPr/>
          <p:nvPr/>
        </p:nvGrpSpPr>
        <p:grpSpPr>
          <a:xfrm>
            <a:off x="9239774" y="3016530"/>
            <a:ext cx="616596" cy="613325"/>
            <a:chOff x="5217903" y="3031462"/>
            <a:chExt cx="1620000" cy="1620000"/>
          </a:xfrm>
        </p:grpSpPr>
        <p:sp>
          <p:nvSpPr>
            <p:cNvPr id="42" name="任意多边形 2"/>
            <p:cNvSpPr/>
            <p:nvPr/>
          </p:nvSpPr>
          <p:spPr bwMode="auto">
            <a:xfrm rot="5400000">
              <a:off x="5217903" y="3031462"/>
              <a:ext cx="1620000" cy="162000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sp>
          <p:nvSpPr>
            <p:cNvPr id="43" name="任意多边形 3"/>
            <p:cNvSpPr/>
            <p:nvPr/>
          </p:nvSpPr>
          <p:spPr bwMode="auto">
            <a:xfrm rot="5400000">
              <a:off x="5378091" y="3198774"/>
              <a:ext cx="1292841" cy="1285374"/>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grpSp>
      <p:grpSp>
        <p:nvGrpSpPr>
          <p:cNvPr id="44" name="组合 43"/>
          <p:cNvGrpSpPr/>
          <p:nvPr/>
        </p:nvGrpSpPr>
        <p:grpSpPr>
          <a:xfrm>
            <a:off x="5375164" y="2679345"/>
            <a:ext cx="616596" cy="613325"/>
            <a:chOff x="5217903" y="3031462"/>
            <a:chExt cx="1620000" cy="1620000"/>
          </a:xfrm>
        </p:grpSpPr>
        <p:sp>
          <p:nvSpPr>
            <p:cNvPr id="45" name="任意多边形 2"/>
            <p:cNvSpPr/>
            <p:nvPr/>
          </p:nvSpPr>
          <p:spPr bwMode="auto">
            <a:xfrm rot="5400000">
              <a:off x="5217903" y="3031462"/>
              <a:ext cx="1620000" cy="162000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sp>
          <p:nvSpPr>
            <p:cNvPr id="46" name="任意多边形 3"/>
            <p:cNvSpPr/>
            <p:nvPr/>
          </p:nvSpPr>
          <p:spPr bwMode="auto">
            <a:xfrm rot="5400000">
              <a:off x="5378091" y="3198774"/>
              <a:ext cx="1292841" cy="1285374"/>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grpSp>
      <p:grpSp>
        <p:nvGrpSpPr>
          <p:cNvPr id="47" name="组合 46"/>
          <p:cNvGrpSpPr/>
          <p:nvPr/>
        </p:nvGrpSpPr>
        <p:grpSpPr>
          <a:xfrm>
            <a:off x="7204599" y="4007765"/>
            <a:ext cx="616596" cy="613325"/>
            <a:chOff x="5217903" y="3031462"/>
            <a:chExt cx="1620000" cy="1620000"/>
          </a:xfrm>
        </p:grpSpPr>
        <p:sp>
          <p:nvSpPr>
            <p:cNvPr id="48" name="任意多边形 2"/>
            <p:cNvSpPr/>
            <p:nvPr/>
          </p:nvSpPr>
          <p:spPr bwMode="auto">
            <a:xfrm rot="5400000">
              <a:off x="5217903" y="3031462"/>
              <a:ext cx="1620000" cy="162000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sp>
          <p:nvSpPr>
            <p:cNvPr id="49" name="任意多边形 3"/>
            <p:cNvSpPr/>
            <p:nvPr/>
          </p:nvSpPr>
          <p:spPr bwMode="auto">
            <a:xfrm rot="5400000">
              <a:off x="5378091" y="3198774"/>
              <a:ext cx="1292841" cy="1285374"/>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grpSp>
      <p:cxnSp>
        <p:nvCxnSpPr>
          <p:cNvPr id="50" name="直接连接符 49"/>
          <p:cNvCxnSpPr/>
          <p:nvPr/>
        </p:nvCxnSpPr>
        <p:spPr>
          <a:xfrm>
            <a:off x="2124213" y="2817073"/>
            <a:ext cx="1244151" cy="1014608"/>
          </a:xfrm>
          <a:prstGeom prst="line">
            <a:avLst/>
          </a:prstGeom>
          <a:ln>
            <a:solidFill>
              <a:srgbClr val="465E3C"/>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949453" y="3204423"/>
            <a:ext cx="1244151" cy="1014608"/>
          </a:xfrm>
          <a:prstGeom prst="line">
            <a:avLst/>
          </a:prstGeom>
          <a:ln>
            <a:solidFill>
              <a:srgbClr val="465E3C"/>
            </a:solidFill>
            <a:prstDash val="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3868735" y="3066632"/>
            <a:ext cx="1511508" cy="845419"/>
          </a:xfrm>
          <a:prstGeom prst="line">
            <a:avLst/>
          </a:prstGeom>
          <a:ln>
            <a:solidFill>
              <a:srgbClr val="465E3C"/>
            </a:solidFill>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7762555" y="3435567"/>
            <a:ext cx="1511508" cy="845419"/>
          </a:xfrm>
          <a:prstGeom prst="line">
            <a:avLst/>
          </a:prstGeom>
          <a:ln>
            <a:solidFill>
              <a:srgbClr val="465E3C"/>
            </a:solidFill>
            <a:prstDash val="dash"/>
          </a:ln>
        </p:spPr>
        <p:style>
          <a:lnRef idx="1">
            <a:schemeClr val="accent1"/>
          </a:lnRef>
          <a:fillRef idx="0">
            <a:schemeClr val="accent1"/>
          </a:fillRef>
          <a:effectRef idx="0">
            <a:schemeClr val="accent1"/>
          </a:effectRef>
          <a:fontRef idx="minor">
            <a:schemeClr val="tx1"/>
          </a:fontRef>
        </p:style>
      </p:cxnSp>
      <p:pic>
        <p:nvPicPr>
          <p:cNvPr id="58" name="图片 57"/>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226731" y="4007312"/>
            <a:ext cx="1897578" cy="2624969"/>
          </a:xfrm>
          <a:prstGeom prst="rect">
            <a:avLst/>
          </a:prstGeom>
        </p:spPr>
      </p:pic>
      <p:sp>
        <p:nvSpPr>
          <p:cNvPr id="3" name="矩形 2"/>
          <p:cNvSpPr/>
          <p:nvPr/>
        </p:nvSpPr>
        <p:spPr>
          <a:xfrm>
            <a:off x="3812540" y="2041525"/>
            <a:ext cx="4486910" cy="1029335"/>
          </a:xfrm>
          <a:prstGeom prst="rect">
            <a:avLst/>
          </a:prstGeom>
        </p:spPr>
        <p:txBody>
          <a:bodyPr vert="horz" lIns="91440" tIns="45720" rIns="91440" bIns="45720" rtlCol="0" anchor="ctr">
            <a:noAutofit/>
          </a:bodyPr>
          <a:p>
            <a:pPr>
              <a:lnSpc>
                <a:spcPts val="2000"/>
              </a:lnSpc>
              <a:spcBef>
                <a:spcPct val="0"/>
              </a:spcBef>
            </a:pPr>
            <a:r>
              <a:rPr lang="en-US" altLang="zh-CN" sz="2800" dirty="0">
                <a:solidFill>
                  <a:schemeClr val="tx2"/>
                </a:solidFill>
                <a:latin typeface="Arial" panose="020B0604020202020204" pitchFamily="34" charset="0"/>
                <a:cs typeface="Arial" panose="020B0604020202020204" pitchFamily="34" charset="0"/>
                <a:sym typeface="+mn-lt"/>
              </a:rPr>
              <a:t>grammatical ambiguity</a:t>
            </a:r>
            <a:endParaRPr lang="en-US" altLang="zh-CN" sz="2800" dirty="0">
              <a:solidFill>
                <a:schemeClr val="tx2"/>
              </a:solidFill>
              <a:latin typeface="Arial" panose="020B0604020202020204" pitchFamily="34" charset="0"/>
              <a:cs typeface="Arial" panose="020B0604020202020204" pitchFamily="34" charset="0"/>
              <a:sym typeface="+mn-lt"/>
            </a:endParaRPr>
          </a:p>
        </p:txBody>
      </p:sp>
      <p:sp>
        <p:nvSpPr>
          <p:cNvPr id="5" name="矩形 4"/>
          <p:cNvSpPr/>
          <p:nvPr/>
        </p:nvSpPr>
        <p:spPr>
          <a:xfrm>
            <a:off x="5948680" y="4559935"/>
            <a:ext cx="3671570" cy="875665"/>
          </a:xfrm>
          <a:prstGeom prst="rect">
            <a:avLst/>
          </a:prstGeom>
        </p:spPr>
        <p:txBody>
          <a:bodyPr vert="horz" lIns="91440" tIns="45720" rIns="91440" bIns="45720" rtlCol="0" anchor="ctr">
            <a:noAutofit/>
          </a:bodyPr>
          <a:p>
            <a:pPr>
              <a:lnSpc>
                <a:spcPts val="2000"/>
              </a:lnSpc>
              <a:spcBef>
                <a:spcPct val="0"/>
              </a:spcBef>
            </a:pPr>
            <a:r>
              <a:rPr lang="en-US" altLang="zh-CN" sz="2800" dirty="0">
                <a:solidFill>
                  <a:schemeClr val="tx2"/>
                </a:solidFill>
                <a:latin typeface="Arial" panose="020B0604020202020204" pitchFamily="34" charset="0"/>
                <a:cs typeface="Arial" panose="020B0604020202020204" pitchFamily="34" charset="0"/>
                <a:sym typeface="+mn-lt"/>
              </a:rPr>
              <a:t>semantic ambiguity</a:t>
            </a:r>
            <a:endParaRPr lang="en-US" altLang="zh-CN" sz="2800" dirty="0">
              <a:solidFill>
                <a:schemeClr val="tx2"/>
              </a:solidFill>
              <a:latin typeface="Arial" panose="020B0604020202020204" pitchFamily="34" charset="0"/>
              <a:cs typeface="Arial" panose="020B0604020202020204" pitchFamily="34" charset="0"/>
              <a:sym typeface="+mn-lt"/>
            </a:endParaRPr>
          </a:p>
        </p:txBody>
      </p:sp>
      <p:sp>
        <p:nvSpPr>
          <p:cNvPr id="6" name="矩形 5"/>
          <p:cNvSpPr/>
          <p:nvPr/>
        </p:nvSpPr>
        <p:spPr>
          <a:xfrm>
            <a:off x="7995920" y="2662555"/>
            <a:ext cx="3672205" cy="323850"/>
          </a:xfrm>
          <a:prstGeom prst="rect">
            <a:avLst/>
          </a:prstGeom>
        </p:spPr>
        <p:txBody>
          <a:bodyPr vert="horz" lIns="91440" tIns="45720" rIns="91440" bIns="45720" rtlCol="0" anchor="ctr">
            <a:noAutofit/>
          </a:bodyPr>
          <a:p>
            <a:pPr>
              <a:lnSpc>
                <a:spcPts val="2000"/>
              </a:lnSpc>
              <a:spcBef>
                <a:spcPct val="0"/>
              </a:spcBef>
            </a:pPr>
            <a:r>
              <a:rPr lang="en-US" altLang="zh-CN" sz="2800" dirty="0">
                <a:solidFill>
                  <a:schemeClr val="tx2"/>
                </a:solidFill>
                <a:latin typeface="Arial" panose="020B0604020202020204" pitchFamily="34" charset="0"/>
                <a:cs typeface="Arial" panose="020B0604020202020204" pitchFamily="34" charset="0"/>
                <a:sym typeface="+mn-lt"/>
              </a:rPr>
              <a:t> pragmatic ambiguity</a:t>
            </a:r>
            <a:endParaRPr lang="en-US" altLang="zh-CN" sz="2800" dirty="0">
              <a:solidFill>
                <a:schemeClr val="tx2"/>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750" fill="hold"/>
                                        <p:tgtEl>
                                          <p:spTgt spid="15"/>
                                        </p:tgtEl>
                                        <p:attrNameLst>
                                          <p:attrName>ppt_w</p:attrName>
                                        </p:attrNameLst>
                                      </p:cBhvr>
                                      <p:tavLst>
                                        <p:tav tm="0">
                                          <p:val>
                                            <p:fltVal val="0"/>
                                          </p:val>
                                        </p:tav>
                                        <p:tav tm="100000">
                                          <p:val>
                                            <p:strVal val="#ppt_w"/>
                                          </p:val>
                                        </p:tav>
                                      </p:tavLst>
                                    </p:anim>
                                    <p:anim calcmode="lin" valueType="num">
                                      <p:cBhvr>
                                        <p:cTn id="17" dur="750" fill="hold"/>
                                        <p:tgtEl>
                                          <p:spTgt spid="15"/>
                                        </p:tgtEl>
                                        <p:attrNameLst>
                                          <p:attrName>ppt_h</p:attrName>
                                        </p:attrNameLst>
                                      </p:cBhvr>
                                      <p:tavLst>
                                        <p:tav tm="0">
                                          <p:val>
                                            <p:fltVal val="0"/>
                                          </p:val>
                                        </p:tav>
                                        <p:tav tm="100000">
                                          <p:val>
                                            <p:strVal val="#ppt_h"/>
                                          </p:val>
                                        </p:tav>
                                      </p:tavLst>
                                    </p:anim>
                                    <p:animEffect transition="in" filter="fade">
                                      <p:cBhvr>
                                        <p:cTn id="18" dur="75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750"/>
                                        <p:tgtEl>
                                          <p:spTgt spid="16"/>
                                        </p:tgtEl>
                                      </p:cBhvr>
                                    </p:animEffect>
                                  </p:childTnLst>
                                </p:cTn>
                              </p:par>
                              <p:par>
                                <p:cTn id="24" presetID="22" presetClass="entr" presetSubtype="4"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down)">
                                      <p:cBhvr>
                                        <p:cTn id="26" dur="5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75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75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 y="0"/>
            <a:ext cx="12192002" cy="6858000"/>
          </a:xfrm>
          <a:prstGeom prst="rect">
            <a:avLst/>
          </a:prstGeom>
          <a:solidFill>
            <a:srgbClr val="F2E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11877" y="401147"/>
            <a:ext cx="11236037" cy="6054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1" cstate="print">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805332" y="517525"/>
            <a:ext cx="774087" cy="1070815"/>
          </a:xfrm>
          <a:prstGeom prst="rect">
            <a:avLst/>
          </a:prstGeom>
        </p:spPr>
      </p:pic>
      <p:sp>
        <p:nvSpPr>
          <p:cNvPr id="12" name="矩形 11"/>
          <p:cNvSpPr/>
          <p:nvPr/>
        </p:nvSpPr>
        <p:spPr>
          <a:xfrm>
            <a:off x="730250" y="482600"/>
            <a:ext cx="8452485" cy="583565"/>
          </a:xfrm>
          <a:prstGeom prst="rect">
            <a:avLst/>
          </a:prstGeom>
        </p:spPr>
        <p:txBody>
          <a:bodyPr wrap="square">
            <a:spAutoFit/>
          </a:bodyPr>
          <a:lstStyle/>
          <a:p>
            <a:pPr algn="dist"/>
            <a:r>
              <a:rPr lang="zh-CN" altLang="en-US" sz="3200" dirty="0">
                <a:solidFill>
                  <a:schemeClr val="tx1">
                    <a:lumMod val="95000"/>
                    <a:lumOff val="5000"/>
                  </a:schemeClr>
                </a:solidFill>
                <a:effectLst>
                  <a:innerShdw blurRad="12700" dist="50800" dir="13500000">
                    <a:prstClr val="black">
                      <a:alpha val="25000"/>
                    </a:prstClr>
                  </a:innerShdw>
                </a:effectLst>
                <a:cs typeface="+mn-ea"/>
                <a:sym typeface="+mn-lt"/>
              </a:rPr>
              <a:t>III. Classification of Ambiguity of Chinese</a:t>
            </a:r>
            <a:endParaRPr lang="zh-CN" altLang="en-US" sz="3200" b="1" dirty="0">
              <a:solidFill>
                <a:schemeClr val="bg1"/>
              </a:solidFill>
              <a:effectLst>
                <a:innerShdw blurRad="12700" dist="50800" dir="13500000">
                  <a:prstClr val="black">
                    <a:alpha val="25000"/>
                  </a:prstClr>
                </a:innerShdw>
              </a:effectLst>
              <a:cs typeface="+mn-ea"/>
              <a:sym typeface="+mn-lt"/>
            </a:endParaRPr>
          </a:p>
        </p:txBody>
      </p:sp>
      <p:sp>
        <p:nvSpPr>
          <p:cNvPr id="6" name="TextBox 82"/>
          <p:cNvSpPr txBox="1"/>
          <p:nvPr/>
        </p:nvSpPr>
        <p:spPr>
          <a:xfrm>
            <a:off x="1148080" y="1626235"/>
            <a:ext cx="2865120" cy="822960"/>
          </a:xfrm>
          <a:prstGeom prst="rect">
            <a:avLst/>
          </a:prstGeom>
        </p:spPr>
        <p:txBody>
          <a:bodyPr vert="horz" lIns="182880" tIns="91440" rIns="182880" bIns="91440" rtlCol="0" anchor="ctr">
            <a:noAutofit/>
          </a:bodyPr>
          <a:lstStyle>
            <a:defPPr>
              <a:defRPr lang="en-US"/>
            </a:defPPr>
            <a:lvl1pPr defTabSz="913765">
              <a:spcBef>
                <a:spcPct val="0"/>
              </a:spcBef>
              <a:defRPr sz="2800">
                <a:solidFill>
                  <a:srgbClr val="171717"/>
                </a:solidFill>
                <a:latin typeface="Bebas Neue" panose="020B0606020202050201" pitchFamily="34" charset="0"/>
                <a:ea typeface="Roboto Light" panose="02000000000000000000" pitchFamily="2" charset="0"/>
                <a:cs typeface="Lato Light" charset="0"/>
              </a:defRPr>
            </a:lvl1pPr>
          </a:lstStyle>
          <a:p>
            <a:pPr>
              <a:lnSpc>
                <a:spcPct val="90000"/>
              </a:lnSpc>
              <a:spcBef>
                <a:spcPct val="0"/>
              </a:spcBef>
            </a:pPr>
            <a:r>
              <a:rPr lang="id-ID" sz="2000" kern="1200" dirty="0">
                <a:solidFill>
                  <a:schemeClr val="tx2"/>
                </a:solidFill>
                <a:latin typeface="+mn-lt"/>
                <a:ea typeface="+mn-ea"/>
                <a:cs typeface="+mn-ea"/>
                <a:sym typeface="+mn-lt"/>
              </a:rPr>
              <a:t>phonetic ambiguity</a:t>
            </a:r>
            <a:endParaRPr lang="id-ID" sz="2000" kern="1200" dirty="0">
              <a:solidFill>
                <a:schemeClr val="tx2"/>
              </a:solidFill>
              <a:latin typeface="+mn-lt"/>
              <a:ea typeface="+mn-ea"/>
              <a:cs typeface="+mn-ea"/>
              <a:sym typeface="+mn-lt"/>
            </a:endParaRPr>
          </a:p>
        </p:txBody>
      </p:sp>
      <p:sp>
        <p:nvSpPr>
          <p:cNvPr id="7" name="TextBox 83"/>
          <p:cNvSpPr txBox="1"/>
          <p:nvPr/>
        </p:nvSpPr>
        <p:spPr>
          <a:xfrm>
            <a:off x="4841875" y="1728470"/>
            <a:ext cx="2576195" cy="568960"/>
          </a:xfrm>
          <a:prstGeom prst="rect">
            <a:avLst/>
          </a:prstGeom>
        </p:spPr>
        <p:txBody>
          <a:bodyPr vert="horz" lIns="182880" tIns="91440" rIns="182880" bIns="91440" rtlCol="0" anchor="ctr">
            <a:noAutofit/>
          </a:bodyPr>
          <a:lstStyle>
            <a:defPPr>
              <a:defRPr lang="en-US"/>
            </a:defPPr>
            <a:lvl1pPr defTabSz="913765">
              <a:spcBef>
                <a:spcPct val="0"/>
              </a:spcBef>
              <a:defRPr sz="2800">
                <a:solidFill>
                  <a:srgbClr val="171717"/>
                </a:solidFill>
                <a:latin typeface="Bebas Neue" panose="020B0606020202050201" pitchFamily="34" charset="0"/>
                <a:ea typeface="Roboto Light" panose="02000000000000000000" pitchFamily="2" charset="0"/>
                <a:cs typeface="Lato Light" charset="0"/>
              </a:defRPr>
            </a:lvl1pPr>
          </a:lstStyle>
          <a:p>
            <a:pPr algn="ctr" defTabSz="1828165"/>
            <a:r>
              <a:rPr lang="zh-CN" altLang="en-US" sz="2000" dirty="0">
                <a:solidFill>
                  <a:schemeClr val="tx2"/>
                </a:solidFill>
                <a:latin typeface="+mn-lt"/>
                <a:ea typeface="+mn-ea"/>
                <a:cs typeface="+mn-ea"/>
                <a:sym typeface="+mn-lt"/>
              </a:rPr>
              <a:t>lexical ambiguity</a:t>
            </a:r>
            <a:endParaRPr lang="zh-CN" altLang="en-US" sz="2000" dirty="0">
              <a:solidFill>
                <a:schemeClr val="tx2"/>
              </a:solidFill>
              <a:latin typeface="+mn-lt"/>
              <a:ea typeface="+mn-ea"/>
              <a:cs typeface="+mn-ea"/>
              <a:sym typeface="+mn-lt"/>
            </a:endParaRPr>
          </a:p>
        </p:txBody>
      </p:sp>
      <p:sp>
        <p:nvSpPr>
          <p:cNvPr id="8" name="TextBox 84"/>
          <p:cNvSpPr txBox="1"/>
          <p:nvPr/>
        </p:nvSpPr>
        <p:spPr>
          <a:xfrm>
            <a:off x="8197215" y="1588135"/>
            <a:ext cx="3204845" cy="861060"/>
          </a:xfrm>
          <a:prstGeom prst="rect">
            <a:avLst/>
          </a:prstGeom>
        </p:spPr>
        <p:txBody>
          <a:bodyPr vert="horz" lIns="182880" tIns="91440" rIns="182880" bIns="91440" rtlCol="0" anchor="ctr">
            <a:noAutofit/>
          </a:bodyPr>
          <a:lstStyle>
            <a:defPPr>
              <a:defRPr lang="en-US"/>
            </a:defPPr>
            <a:lvl1pPr defTabSz="913765">
              <a:spcBef>
                <a:spcPct val="0"/>
              </a:spcBef>
              <a:defRPr sz="2800">
                <a:solidFill>
                  <a:srgbClr val="171717"/>
                </a:solidFill>
                <a:latin typeface="Bebas Neue" panose="020B0606020202050201" pitchFamily="34" charset="0"/>
                <a:ea typeface="Roboto Light" panose="02000000000000000000" pitchFamily="2" charset="0"/>
                <a:cs typeface="Lato Light" charset="0"/>
              </a:defRPr>
            </a:lvl1pPr>
          </a:lstStyle>
          <a:p>
            <a:pPr algn="ctr" defTabSz="1828165"/>
            <a:r>
              <a:rPr lang="zh-CN" altLang="en-US" sz="2000" dirty="0">
                <a:solidFill>
                  <a:schemeClr val="tx2"/>
                </a:solidFill>
                <a:latin typeface="+mn-lt"/>
                <a:ea typeface="+mn-ea"/>
                <a:cs typeface="+mn-ea"/>
                <a:sym typeface="+mn-lt"/>
              </a:rPr>
              <a:t>Pragmatic ambiguity</a:t>
            </a:r>
            <a:endParaRPr lang="zh-CN" altLang="en-US" sz="2000" dirty="0">
              <a:solidFill>
                <a:schemeClr val="tx2"/>
              </a:solidFill>
              <a:latin typeface="+mn-lt"/>
              <a:ea typeface="+mn-ea"/>
              <a:cs typeface="+mn-ea"/>
              <a:sym typeface="+mn-lt"/>
            </a:endParaRPr>
          </a:p>
        </p:txBody>
      </p:sp>
      <p:sp>
        <p:nvSpPr>
          <p:cNvPr id="9" name="Rectangle 85"/>
          <p:cNvSpPr/>
          <p:nvPr/>
        </p:nvSpPr>
        <p:spPr>
          <a:xfrm>
            <a:off x="1073150" y="3427730"/>
            <a:ext cx="2834005" cy="2368550"/>
          </a:xfrm>
          <a:prstGeom prst="rect">
            <a:avLst/>
          </a:prstGeom>
        </p:spPr>
        <p:txBody>
          <a:bodyPr wrap="square">
            <a:spAutoFit/>
          </a:bodyPr>
          <a:lstStyle/>
          <a:p>
            <a:pPr marL="285750" indent="-285750" algn="ctr" defTabSz="1828800" rtl="0">
              <a:buClr>
                <a:srgbClr val="E24848"/>
              </a:buClr>
              <a:buFont typeface="Wingdings" panose="05000000000000000000" charset="0"/>
              <a:buChar char="ü"/>
              <a:defRPr/>
            </a:pPr>
            <a:r>
              <a:rPr lang="en-US" sz="1600" kern="1200" noProof="1">
                <a:solidFill>
                  <a:srgbClr val="C00000"/>
                </a:solidFill>
                <a:cs typeface="+mn-ea"/>
                <a:sym typeface="+mn-lt"/>
              </a:rPr>
              <a:t>homophone</a:t>
            </a:r>
            <a:endParaRPr lang="en-US" sz="1600" kern="1200" noProof="1">
              <a:solidFill>
                <a:srgbClr val="C00000"/>
              </a:solidFill>
              <a:cs typeface="+mn-ea"/>
              <a:sym typeface="+mn-lt"/>
            </a:endParaRPr>
          </a:p>
          <a:p>
            <a:pPr indent="0" algn="ctr" defTabSz="1828800" rtl="0">
              <a:buClr>
                <a:srgbClr val="E24848"/>
              </a:buClr>
              <a:buFont typeface="Arial" panose="020B0604020202020204" pitchFamily="34" charset="0"/>
              <a:buNone/>
              <a:defRPr/>
            </a:pPr>
            <a:r>
              <a:rPr lang="en-US" sz="2000" kern="1200" noProof="1">
                <a:solidFill>
                  <a:schemeClr val="tx1">
                    <a:lumMod val="75000"/>
                    <a:lumOff val="25000"/>
                  </a:schemeClr>
                </a:solidFill>
                <a:cs typeface="+mn-ea"/>
                <a:sym typeface="+mn-lt"/>
              </a:rPr>
              <a:t> "石"“食”“十”</a:t>
            </a:r>
            <a:endParaRPr lang="en-US" sz="2000" kern="1200" noProof="1">
              <a:solidFill>
                <a:schemeClr val="tx1">
                  <a:lumMod val="75000"/>
                  <a:lumOff val="25000"/>
                </a:schemeClr>
              </a:solidFill>
              <a:cs typeface="+mn-ea"/>
              <a:sym typeface="+mn-lt"/>
            </a:endParaRPr>
          </a:p>
          <a:p>
            <a:pPr indent="0" algn="ctr" defTabSz="1828800" rtl="0">
              <a:buClr>
                <a:srgbClr val="E24848"/>
              </a:buClr>
              <a:buFont typeface="Arial" panose="020B0604020202020204" pitchFamily="34" charset="0"/>
              <a:buNone/>
              <a:defRPr/>
            </a:pPr>
            <a:r>
              <a:rPr lang="en-US" sz="2000" kern="1200" noProof="1">
                <a:solidFill>
                  <a:schemeClr val="tx1">
                    <a:lumMod val="75000"/>
                    <a:lumOff val="25000"/>
                  </a:schemeClr>
                </a:solidFill>
                <a:cs typeface="+mn-ea"/>
                <a:sym typeface="+mn-lt"/>
              </a:rPr>
              <a:t>"法制" and "法治"</a:t>
            </a:r>
            <a:endParaRPr lang="en-US" sz="2000" kern="1200" noProof="1">
              <a:solidFill>
                <a:schemeClr val="tx1">
                  <a:lumMod val="75000"/>
                  <a:lumOff val="25000"/>
                </a:schemeClr>
              </a:solidFill>
              <a:cs typeface="+mn-ea"/>
              <a:sym typeface="+mn-lt"/>
            </a:endParaRPr>
          </a:p>
          <a:p>
            <a:pPr indent="0" algn="ctr" defTabSz="1828800" rtl="0">
              <a:buClr>
                <a:srgbClr val="E24848"/>
              </a:buClr>
              <a:buFont typeface="Arial" panose="020B0604020202020204" pitchFamily="34" charset="0"/>
              <a:buNone/>
              <a:defRPr/>
            </a:pPr>
            <a:endParaRPr lang="en-US" sz="1600" kern="1200" noProof="1">
              <a:solidFill>
                <a:schemeClr val="tx1">
                  <a:lumMod val="75000"/>
                  <a:lumOff val="25000"/>
                </a:schemeClr>
              </a:solidFill>
              <a:cs typeface="+mn-ea"/>
              <a:sym typeface="+mn-lt"/>
            </a:endParaRPr>
          </a:p>
          <a:p>
            <a:pPr marL="285750" indent="-285750" algn="ctr" defTabSz="1828800" rtl="0">
              <a:buClr>
                <a:srgbClr val="E24848"/>
              </a:buClr>
              <a:buFont typeface="Wingdings" panose="05000000000000000000" charset="0"/>
              <a:buChar char="ü"/>
              <a:defRPr/>
            </a:pPr>
            <a:r>
              <a:rPr lang="en-US" sz="1600" kern="1200" noProof="1">
                <a:solidFill>
                  <a:srgbClr val="C00000"/>
                </a:solidFill>
                <a:cs typeface="+mn-ea"/>
                <a:sym typeface="+mn-lt"/>
              </a:rPr>
              <a:t>polyphone</a:t>
            </a:r>
            <a:endParaRPr lang="en-US" sz="1600" kern="1200" noProof="1">
              <a:solidFill>
                <a:srgbClr val="C00000"/>
              </a:solidFill>
              <a:cs typeface="+mn-ea"/>
              <a:sym typeface="+mn-lt"/>
            </a:endParaRPr>
          </a:p>
          <a:p>
            <a:pPr indent="0" algn="ctr" defTabSz="1828800" rtl="0">
              <a:buClr>
                <a:srgbClr val="E24848"/>
              </a:buClr>
              <a:buFont typeface="Wingdings" panose="05000000000000000000" charset="0"/>
              <a:buNone/>
              <a:defRPr/>
            </a:pPr>
            <a:r>
              <a:rPr lang="en-US" sz="2000" kern="1200" noProof="1">
                <a:solidFill>
                  <a:schemeClr val="tx1">
                    <a:lumMod val="75000"/>
                    <a:lumOff val="25000"/>
                  </a:schemeClr>
                </a:solidFill>
                <a:cs typeface="+mn-ea"/>
                <a:sym typeface="+mn-lt"/>
              </a:rPr>
              <a:t>“薄”</a:t>
            </a:r>
            <a:endParaRPr lang="en-US" sz="2000" kern="1200" noProof="1">
              <a:solidFill>
                <a:schemeClr val="tx1">
                  <a:lumMod val="75000"/>
                  <a:lumOff val="25000"/>
                </a:schemeClr>
              </a:solidFill>
              <a:cs typeface="+mn-ea"/>
              <a:sym typeface="+mn-lt"/>
            </a:endParaRPr>
          </a:p>
          <a:p>
            <a:pPr indent="0" algn="ctr" defTabSz="1828800" rtl="0">
              <a:buClr>
                <a:srgbClr val="E24848"/>
              </a:buClr>
              <a:buFont typeface="Wingdings" panose="05000000000000000000" charset="0"/>
              <a:buNone/>
              <a:defRPr/>
            </a:pPr>
            <a:r>
              <a:rPr lang="en-US" sz="2000" kern="1200" noProof="1">
                <a:solidFill>
                  <a:schemeClr val="tx1">
                    <a:lumMod val="75000"/>
                    <a:lumOff val="25000"/>
                  </a:schemeClr>
                </a:solidFill>
                <a:cs typeface="+mn-ea"/>
                <a:sym typeface="+mn-lt"/>
              </a:rPr>
              <a:t> "báo" "bò" and "bó"</a:t>
            </a:r>
            <a:endParaRPr lang="en-US" sz="2000" kern="1200" noProof="1">
              <a:solidFill>
                <a:schemeClr val="tx1">
                  <a:lumMod val="75000"/>
                  <a:lumOff val="25000"/>
                </a:schemeClr>
              </a:solidFill>
              <a:cs typeface="+mn-ea"/>
              <a:sym typeface="+mn-lt"/>
            </a:endParaRPr>
          </a:p>
          <a:p>
            <a:pPr indent="0" algn="ctr" defTabSz="1828800" rtl="0">
              <a:buClr>
                <a:srgbClr val="E24848"/>
              </a:buClr>
              <a:buFont typeface="Wingdings" panose="05000000000000000000" charset="0"/>
              <a:buNone/>
              <a:defRPr/>
            </a:pPr>
            <a:endParaRPr lang="en-US" sz="2000" kern="1200" noProof="1">
              <a:solidFill>
                <a:schemeClr val="tx1">
                  <a:lumMod val="75000"/>
                  <a:lumOff val="25000"/>
                </a:schemeClr>
              </a:solidFill>
              <a:cs typeface="+mn-ea"/>
              <a:sym typeface="+mn-lt"/>
            </a:endParaRPr>
          </a:p>
        </p:txBody>
      </p:sp>
      <p:sp>
        <p:nvSpPr>
          <p:cNvPr id="10" name="Rectangle 86"/>
          <p:cNvSpPr/>
          <p:nvPr/>
        </p:nvSpPr>
        <p:spPr>
          <a:xfrm>
            <a:off x="4519930" y="3510915"/>
            <a:ext cx="3200400" cy="1876425"/>
          </a:xfrm>
          <a:prstGeom prst="rect">
            <a:avLst/>
          </a:prstGeom>
        </p:spPr>
        <p:txBody>
          <a:bodyPr wrap="square">
            <a:spAutoFit/>
          </a:bodyPr>
          <a:lstStyle/>
          <a:p>
            <a:pPr marL="285750" indent="-285750" algn="ctr" defTabSz="1828800" rtl="0">
              <a:buClr>
                <a:srgbClr val="E24848"/>
              </a:buClr>
              <a:buFont typeface="Arial" panose="020B0604020202020204" pitchFamily="34" charset="0"/>
              <a:buChar char="•"/>
              <a:defRPr/>
            </a:pPr>
            <a:r>
              <a:rPr lang="en-US" sz="1600" b="1" kern="1200" noProof="1">
                <a:solidFill>
                  <a:schemeClr val="tx1">
                    <a:lumMod val="75000"/>
                    <a:lumOff val="25000"/>
                  </a:schemeClr>
                </a:solidFill>
                <a:cs typeface="+mn-ea"/>
                <a:sym typeface="+mn-lt"/>
              </a:rPr>
              <a:t>the different understandings of the meaning of a word</a:t>
            </a:r>
            <a:endParaRPr lang="en-US" sz="1600" b="1" kern="1200" noProof="1">
              <a:solidFill>
                <a:schemeClr val="tx1">
                  <a:lumMod val="75000"/>
                  <a:lumOff val="25000"/>
                </a:schemeClr>
              </a:solidFill>
              <a:cs typeface="+mn-ea"/>
              <a:sym typeface="+mn-lt"/>
            </a:endParaRPr>
          </a:p>
          <a:p>
            <a:pPr indent="0" algn="ctr" defTabSz="1828800" rtl="0">
              <a:buClr>
                <a:srgbClr val="E24848"/>
              </a:buClr>
              <a:buFont typeface="Arial" panose="020B0604020202020204" pitchFamily="34" charset="0"/>
              <a:buNone/>
              <a:defRPr/>
            </a:pPr>
            <a:endParaRPr lang="en-US" sz="1600" kern="1200" noProof="1">
              <a:solidFill>
                <a:schemeClr val="tx1">
                  <a:lumMod val="75000"/>
                  <a:lumOff val="25000"/>
                </a:schemeClr>
              </a:solidFill>
              <a:cs typeface="+mn-ea"/>
              <a:sym typeface="+mn-lt"/>
            </a:endParaRPr>
          </a:p>
          <a:p>
            <a:pPr indent="0" algn="ctr" defTabSz="1828800" rtl="0">
              <a:buClr>
                <a:srgbClr val="E24848"/>
              </a:buClr>
              <a:buFont typeface="Arial" panose="020B0604020202020204" pitchFamily="34" charset="0"/>
              <a:buNone/>
              <a:defRPr/>
            </a:pPr>
            <a:r>
              <a:rPr lang="en-US" sz="2000" kern="1200" noProof="1">
                <a:solidFill>
                  <a:schemeClr val="tx1">
                    <a:lumMod val="75000"/>
                    <a:lumOff val="25000"/>
                  </a:schemeClr>
                </a:solidFill>
                <a:cs typeface="+mn-ea"/>
                <a:sym typeface="+mn-lt"/>
              </a:rPr>
              <a:t>“他</a:t>
            </a:r>
            <a:r>
              <a:rPr lang="en-US" sz="2000" kern="1200" noProof="1">
                <a:solidFill>
                  <a:srgbClr val="C00000"/>
                </a:solidFill>
                <a:cs typeface="+mn-ea"/>
                <a:sym typeface="+mn-lt"/>
              </a:rPr>
              <a:t>原来</a:t>
            </a:r>
            <a:r>
              <a:rPr lang="en-US" sz="2000" kern="1200" noProof="1">
                <a:solidFill>
                  <a:schemeClr val="tx1">
                    <a:lumMod val="75000"/>
                    <a:lumOff val="25000"/>
                  </a:schemeClr>
                </a:solidFill>
                <a:cs typeface="+mn-ea"/>
                <a:sym typeface="+mn-lt"/>
              </a:rPr>
              <a:t>是医生”</a:t>
            </a:r>
            <a:endParaRPr lang="en-US" sz="2000" kern="1200" noProof="1">
              <a:solidFill>
                <a:schemeClr val="tx1">
                  <a:lumMod val="75000"/>
                  <a:lumOff val="25000"/>
                </a:schemeClr>
              </a:solidFill>
              <a:cs typeface="+mn-ea"/>
              <a:sym typeface="+mn-lt"/>
            </a:endParaRPr>
          </a:p>
          <a:p>
            <a:pPr indent="0" algn="ctr" defTabSz="1828800" rtl="0">
              <a:buClr>
                <a:srgbClr val="E24848"/>
              </a:buClr>
              <a:buFont typeface="Arial" panose="020B0604020202020204" pitchFamily="34" charset="0"/>
              <a:buNone/>
              <a:defRPr/>
            </a:pPr>
            <a:r>
              <a:rPr lang="en-US" sz="1600" kern="1200" noProof="1">
                <a:solidFill>
                  <a:schemeClr val="tx1">
                    <a:lumMod val="75000"/>
                    <a:lumOff val="25000"/>
                  </a:schemeClr>
                </a:solidFill>
                <a:cs typeface="+mn-ea"/>
                <a:sym typeface="+mn-lt"/>
              </a:rPr>
              <a:t>"He turns out to be a doctor" </a:t>
            </a:r>
            <a:endParaRPr lang="en-US" sz="1600" kern="1200" noProof="1">
              <a:solidFill>
                <a:schemeClr val="tx1">
                  <a:lumMod val="75000"/>
                  <a:lumOff val="25000"/>
                </a:schemeClr>
              </a:solidFill>
              <a:cs typeface="+mn-ea"/>
              <a:sym typeface="+mn-lt"/>
            </a:endParaRPr>
          </a:p>
          <a:p>
            <a:pPr indent="0" algn="ctr" defTabSz="1828800" rtl="0">
              <a:buClr>
                <a:srgbClr val="E24848"/>
              </a:buClr>
              <a:buFont typeface="Arial" panose="020B0604020202020204" pitchFamily="34" charset="0"/>
              <a:buNone/>
              <a:defRPr/>
            </a:pPr>
            <a:r>
              <a:rPr lang="en-US" sz="1600" kern="1200" noProof="1">
                <a:solidFill>
                  <a:schemeClr val="tx1">
                    <a:lumMod val="75000"/>
                    <a:lumOff val="25000"/>
                  </a:schemeClr>
                </a:solidFill>
                <a:cs typeface="+mn-ea"/>
                <a:sym typeface="+mn-lt"/>
              </a:rPr>
              <a:t>"He used to be a doctor"</a:t>
            </a:r>
            <a:endParaRPr lang="en-US" sz="1600" kern="1200" noProof="1">
              <a:solidFill>
                <a:schemeClr val="tx1">
                  <a:lumMod val="75000"/>
                  <a:lumOff val="25000"/>
                </a:schemeClr>
              </a:solidFill>
              <a:cs typeface="+mn-ea"/>
              <a:sym typeface="+mn-lt"/>
            </a:endParaRPr>
          </a:p>
        </p:txBody>
      </p:sp>
      <p:sp>
        <p:nvSpPr>
          <p:cNvPr id="13" name="Rectangle 87"/>
          <p:cNvSpPr/>
          <p:nvPr/>
        </p:nvSpPr>
        <p:spPr>
          <a:xfrm>
            <a:off x="8072120" y="3427730"/>
            <a:ext cx="3466465" cy="2122805"/>
          </a:xfrm>
          <a:prstGeom prst="rect">
            <a:avLst/>
          </a:prstGeom>
        </p:spPr>
        <p:txBody>
          <a:bodyPr wrap="square">
            <a:spAutoFit/>
          </a:bodyPr>
          <a:lstStyle/>
          <a:p>
            <a:pPr marL="285750" indent="-285750" algn="ctr" defTabSz="1828800" rtl="0">
              <a:buClr>
                <a:srgbClr val="E24848"/>
              </a:buClr>
              <a:buFont typeface="Wingdings" panose="05000000000000000000" charset="0"/>
              <a:buChar char="Ø"/>
              <a:defRPr/>
            </a:pPr>
            <a:r>
              <a:rPr lang="en-US" sz="1600" kern="1200" noProof="1">
                <a:solidFill>
                  <a:schemeClr val="tx1">
                    <a:lumMod val="75000"/>
                    <a:lumOff val="25000"/>
                  </a:schemeClr>
                </a:solidFill>
                <a:cs typeface="+mn-ea"/>
                <a:sym typeface="+mn-lt"/>
              </a:rPr>
              <a:t>mainly generated in the process of people's interaction and communication, referring to the possibility of different understandings of a certain discourse in different contexts.  </a:t>
            </a:r>
            <a:endParaRPr lang="en-US" sz="1600" kern="1200" noProof="1">
              <a:solidFill>
                <a:schemeClr val="tx1">
                  <a:lumMod val="75000"/>
                  <a:lumOff val="25000"/>
                </a:schemeClr>
              </a:solidFill>
              <a:cs typeface="+mn-ea"/>
              <a:sym typeface="+mn-lt"/>
            </a:endParaRPr>
          </a:p>
          <a:p>
            <a:pPr indent="0" algn="ctr" defTabSz="1828800" rtl="0">
              <a:buClr>
                <a:srgbClr val="E24848"/>
              </a:buClr>
              <a:buFont typeface="Wingdings" panose="05000000000000000000" charset="0"/>
              <a:buNone/>
              <a:defRPr/>
            </a:pPr>
            <a:endParaRPr lang="en-US" sz="1600" kern="1200" noProof="1">
              <a:solidFill>
                <a:schemeClr val="tx1">
                  <a:lumMod val="75000"/>
                  <a:lumOff val="25000"/>
                </a:schemeClr>
              </a:solidFill>
              <a:cs typeface="+mn-ea"/>
              <a:sym typeface="+mn-lt"/>
            </a:endParaRPr>
          </a:p>
          <a:p>
            <a:pPr indent="0" algn="l" defTabSz="1828800" rtl="0">
              <a:buClr>
                <a:srgbClr val="E24848"/>
              </a:buClr>
              <a:buFont typeface="Wingdings" panose="05000000000000000000" charset="0"/>
              <a:buNone/>
              <a:defRPr/>
            </a:pPr>
            <a:r>
              <a:rPr lang="en-US" sz="2000" kern="1200" noProof="1">
                <a:solidFill>
                  <a:schemeClr val="tx1">
                    <a:lumMod val="75000"/>
                    <a:lumOff val="25000"/>
                  </a:schemeClr>
                </a:solidFill>
                <a:cs typeface="+mn-ea"/>
                <a:sym typeface="+mn-lt"/>
              </a:rPr>
              <a:t>“你可真行”</a:t>
            </a:r>
            <a:r>
              <a:rPr lang="en-US" sz="1600" kern="1200" noProof="1">
                <a:solidFill>
                  <a:schemeClr val="tx1">
                    <a:lumMod val="75000"/>
                    <a:lumOff val="25000"/>
                  </a:schemeClr>
                </a:solidFill>
                <a:cs typeface="+mn-ea"/>
                <a:sym typeface="+mn-lt"/>
              </a:rPr>
              <a:t>   </a:t>
            </a:r>
            <a:r>
              <a:rPr lang="en-US" sz="1600" b="1" kern="1200" noProof="1">
                <a:solidFill>
                  <a:schemeClr val="tx1">
                    <a:lumMod val="75000"/>
                    <a:lumOff val="25000"/>
                  </a:schemeClr>
                </a:solidFill>
                <a:cs typeface="+mn-ea"/>
                <a:sym typeface="+mn-lt"/>
              </a:rPr>
              <a:t>praise or irony</a:t>
            </a:r>
            <a:r>
              <a:rPr lang="en-US" sz="1600" kern="1200" noProof="1">
                <a:solidFill>
                  <a:schemeClr val="tx1">
                    <a:lumMod val="75000"/>
                    <a:lumOff val="25000"/>
                  </a:schemeClr>
                </a:solidFill>
                <a:cs typeface="+mn-ea"/>
                <a:sym typeface="+mn-lt"/>
              </a:rPr>
              <a:t> </a:t>
            </a:r>
            <a:endParaRPr lang="en-US" sz="1600" kern="1200" noProof="1">
              <a:solidFill>
                <a:schemeClr val="tx1">
                  <a:lumMod val="75000"/>
                  <a:lumOff val="25000"/>
                </a:schemeClr>
              </a:solidFill>
              <a:cs typeface="+mn-ea"/>
              <a:sym typeface="+mn-lt"/>
            </a:endParaRPr>
          </a:p>
        </p:txBody>
      </p:sp>
      <p:cxnSp>
        <p:nvCxnSpPr>
          <p:cNvPr id="14" name="Straight Connector 36"/>
          <p:cNvCxnSpPr/>
          <p:nvPr/>
        </p:nvCxnSpPr>
        <p:spPr>
          <a:xfrm flipH="1">
            <a:off x="4282981" y="2209989"/>
            <a:ext cx="5080" cy="36245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Freeform 5"/>
          <p:cNvSpPr>
            <a:spLocks noEditPoints="1"/>
          </p:cNvSpPr>
          <p:nvPr/>
        </p:nvSpPr>
        <p:spPr bwMode="auto">
          <a:xfrm>
            <a:off x="9325516" y="2462719"/>
            <a:ext cx="720725" cy="720725"/>
          </a:xfrm>
          <a:custGeom>
            <a:avLst/>
            <a:gdLst>
              <a:gd name="T0" fmla="*/ 795 w 1116"/>
              <a:gd name="T1" fmla="*/ 774 h 1117"/>
              <a:gd name="T2" fmla="*/ 1039 w 1116"/>
              <a:gd name="T3" fmla="*/ 623 h 1117"/>
              <a:gd name="T4" fmla="*/ 970 w 1116"/>
              <a:gd name="T5" fmla="*/ 816 h 1117"/>
              <a:gd name="T6" fmla="*/ 291 w 1116"/>
              <a:gd name="T7" fmla="*/ 610 h 1117"/>
              <a:gd name="T8" fmla="*/ 309 w 1116"/>
              <a:gd name="T9" fmla="*/ 848 h 1117"/>
              <a:gd name="T10" fmla="*/ 146 w 1116"/>
              <a:gd name="T11" fmla="*/ 816 h 1117"/>
              <a:gd name="T12" fmla="*/ 77 w 1116"/>
              <a:gd name="T13" fmla="*/ 623 h 1117"/>
              <a:gd name="T14" fmla="*/ 277 w 1116"/>
              <a:gd name="T15" fmla="*/ 290 h 1117"/>
              <a:gd name="T16" fmla="*/ 293 w 1116"/>
              <a:gd name="T17" fmla="*/ 482 h 1117"/>
              <a:gd name="T18" fmla="*/ 94 w 1116"/>
              <a:gd name="T19" fmla="*/ 415 h 1117"/>
              <a:gd name="T20" fmla="*/ 182 w 1116"/>
              <a:gd name="T21" fmla="*/ 252 h 1117"/>
              <a:gd name="T22" fmla="*/ 710 w 1116"/>
              <a:gd name="T23" fmla="*/ 340 h 1117"/>
              <a:gd name="T24" fmla="*/ 790 w 1116"/>
              <a:gd name="T25" fmla="*/ 512 h 1117"/>
              <a:gd name="T26" fmla="*/ 618 w 1116"/>
              <a:gd name="T27" fmla="*/ 796 h 1117"/>
              <a:gd name="T28" fmla="*/ 769 w 1116"/>
              <a:gd name="T29" fmla="*/ 735 h 1117"/>
              <a:gd name="T30" fmla="*/ 861 w 1116"/>
              <a:gd name="T31" fmla="*/ 938 h 1117"/>
              <a:gd name="T32" fmla="*/ 734 w 1116"/>
              <a:gd name="T33" fmla="*/ 1011 h 1117"/>
              <a:gd name="T34" fmla="*/ 689 w 1116"/>
              <a:gd name="T35" fmla="*/ 980 h 1117"/>
              <a:gd name="T36" fmla="*/ 615 w 1116"/>
              <a:gd name="T37" fmla="*/ 832 h 1117"/>
              <a:gd name="T38" fmla="*/ 678 w 1116"/>
              <a:gd name="T39" fmla="*/ 933 h 1117"/>
              <a:gd name="T40" fmla="*/ 445 w 1116"/>
              <a:gd name="T41" fmla="*/ 1031 h 1117"/>
              <a:gd name="T42" fmla="*/ 308 w 1116"/>
              <a:gd name="T43" fmla="*/ 976 h 1117"/>
              <a:gd name="T44" fmla="*/ 358 w 1116"/>
              <a:gd name="T45" fmla="*/ 866 h 1117"/>
              <a:gd name="T46" fmla="*/ 540 w 1116"/>
              <a:gd name="T47" fmla="*/ 577 h 1117"/>
              <a:gd name="T48" fmla="*/ 376 w 1116"/>
              <a:gd name="T49" fmla="*/ 821 h 1117"/>
              <a:gd name="T50" fmla="*/ 540 w 1116"/>
              <a:gd name="T51" fmla="*/ 577 h 1117"/>
              <a:gd name="T52" fmla="*/ 540 w 1116"/>
              <a:gd name="T53" fmla="*/ 360 h 1117"/>
              <a:gd name="T54" fmla="*/ 356 w 1116"/>
              <a:gd name="T55" fmla="*/ 352 h 1117"/>
              <a:gd name="T56" fmla="*/ 249 w 1116"/>
              <a:gd name="T57" fmla="*/ 230 h 1117"/>
              <a:gd name="T58" fmla="*/ 322 w 1116"/>
              <a:gd name="T59" fmla="*/ 134 h 1117"/>
              <a:gd name="T60" fmla="*/ 478 w 1116"/>
              <a:gd name="T61" fmla="*/ 80 h 1117"/>
              <a:gd name="T62" fmla="*/ 540 w 1116"/>
              <a:gd name="T63" fmla="*/ 74 h 1117"/>
              <a:gd name="T64" fmla="*/ 377 w 1116"/>
              <a:gd name="T65" fmla="*/ 294 h 1117"/>
              <a:gd name="T66" fmla="*/ 539 w 1116"/>
              <a:gd name="T67" fmla="*/ 74 h 1117"/>
              <a:gd name="T68" fmla="*/ 744 w 1116"/>
              <a:gd name="T69" fmla="*/ 110 h 1117"/>
              <a:gd name="T70" fmla="*/ 883 w 1116"/>
              <a:gd name="T71" fmla="*/ 198 h 1117"/>
              <a:gd name="T72" fmla="*/ 773 w 1116"/>
              <a:gd name="T73" fmla="*/ 282 h 1117"/>
              <a:gd name="T74" fmla="*/ 578 w 1116"/>
              <a:gd name="T75" fmla="*/ 74 h 1117"/>
              <a:gd name="T76" fmla="*/ 720 w 1116"/>
              <a:gd name="T77" fmla="*/ 301 h 1117"/>
              <a:gd name="T78" fmla="*/ 577 w 1116"/>
              <a:gd name="T79" fmla="*/ 74 h 1117"/>
              <a:gd name="T80" fmla="*/ 422 w 1116"/>
              <a:gd name="T81" fmla="*/ 909 h 1117"/>
              <a:gd name="T82" fmla="*/ 521 w 1116"/>
              <a:gd name="T83" fmla="*/ 831 h 1117"/>
              <a:gd name="T84" fmla="*/ 816 w 1116"/>
              <a:gd name="T85" fmla="*/ 424 h 1117"/>
              <a:gd name="T86" fmla="*/ 873 w 1116"/>
              <a:gd name="T87" fmla="*/ 269 h 1117"/>
              <a:gd name="T88" fmla="*/ 990 w 1116"/>
              <a:gd name="T89" fmla="*/ 337 h 1117"/>
              <a:gd name="T90" fmla="*/ 1041 w 1116"/>
              <a:gd name="T91" fmla="*/ 519 h 1117"/>
              <a:gd name="T92" fmla="*/ 392 w 1116"/>
              <a:gd name="T93" fmla="*/ 26 h 1117"/>
              <a:gd name="T94" fmla="*/ 183 w 1116"/>
              <a:gd name="T95" fmla="*/ 146 h 1117"/>
              <a:gd name="T96" fmla="*/ 44 w 1116"/>
              <a:gd name="T97" fmla="*/ 342 h 1117"/>
              <a:gd name="T98" fmla="*/ 0 w 1116"/>
              <a:gd name="T99" fmla="*/ 588 h 1117"/>
              <a:gd name="T100" fmla="*/ 67 w 1116"/>
              <a:gd name="T101" fmla="*/ 824 h 1117"/>
              <a:gd name="T102" fmla="*/ 224 w 1116"/>
              <a:gd name="T103" fmla="*/ 1006 h 1117"/>
              <a:gd name="T104" fmla="*/ 445 w 1116"/>
              <a:gd name="T105" fmla="*/ 1105 h 1117"/>
              <a:gd name="T106" fmla="*/ 697 w 1116"/>
              <a:gd name="T107" fmla="*/ 1099 h 1117"/>
              <a:gd name="T108" fmla="*/ 913 w 1116"/>
              <a:gd name="T109" fmla="*/ 990 h 1117"/>
              <a:gd name="T110" fmla="*/ 1061 w 1116"/>
              <a:gd name="T111" fmla="*/ 801 h 1117"/>
              <a:gd name="T112" fmla="*/ 1116 w 1116"/>
              <a:gd name="T113" fmla="*/ 559 h 1117"/>
              <a:gd name="T114" fmla="*/ 1061 w 1116"/>
              <a:gd name="T115" fmla="*/ 317 h 1117"/>
              <a:gd name="T116" fmla="*/ 913 w 1116"/>
              <a:gd name="T117" fmla="*/ 128 h 1117"/>
              <a:gd name="T118" fmla="*/ 697 w 1116"/>
              <a:gd name="T119" fmla="*/ 19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6" h="1117">
                <a:moveTo>
                  <a:pt x="900" y="903"/>
                </a:moveTo>
                <a:lnTo>
                  <a:pt x="871" y="883"/>
                </a:lnTo>
                <a:lnTo>
                  <a:pt x="840" y="864"/>
                </a:lnTo>
                <a:lnTo>
                  <a:pt x="823" y="856"/>
                </a:lnTo>
                <a:lnTo>
                  <a:pt x="807" y="848"/>
                </a:lnTo>
                <a:lnTo>
                  <a:pt x="790" y="841"/>
                </a:lnTo>
                <a:lnTo>
                  <a:pt x="774" y="834"/>
                </a:lnTo>
                <a:lnTo>
                  <a:pt x="784" y="804"/>
                </a:lnTo>
                <a:lnTo>
                  <a:pt x="795" y="774"/>
                </a:lnTo>
                <a:lnTo>
                  <a:pt x="804" y="742"/>
                </a:lnTo>
                <a:lnTo>
                  <a:pt x="811" y="710"/>
                </a:lnTo>
                <a:lnTo>
                  <a:pt x="818" y="677"/>
                </a:lnTo>
                <a:lnTo>
                  <a:pt x="822" y="645"/>
                </a:lnTo>
                <a:lnTo>
                  <a:pt x="825" y="610"/>
                </a:lnTo>
                <a:lnTo>
                  <a:pt x="828" y="577"/>
                </a:lnTo>
                <a:lnTo>
                  <a:pt x="1043" y="577"/>
                </a:lnTo>
                <a:lnTo>
                  <a:pt x="1041" y="601"/>
                </a:lnTo>
                <a:lnTo>
                  <a:pt x="1039" y="623"/>
                </a:lnTo>
                <a:lnTo>
                  <a:pt x="1035" y="647"/>
                </a:lnTo>
                <a:lnTo>
                  <a:pt x="1031" y="670"/>
                </a:lnTo>
                <a:lnTo>
                  <a:pt x="1025" y="691"/>
                </a:lnTo>
                <a:lnTo>
                  <a:pt x="1018" y="714"/>
                </a:lnTo>
                <a:lnTo>
                  <a:pt x="1010" y="735"/>
                </a:lnTo>
                <a:lnTo>
                  <a:pt x="1002" y="756"/>
                </a:lnTo>
                <a:lnTo>
                  <a:pt x="992" y="777"/>
                </a:lnTo>
                <a:lnTo>
                  <a:pt x="981" y="796"/>
                </a:lnTo>
                <a:lnTo>
                  <a:pt x="970" y="816"/>
                </a:lnTo>
                <a:lnTo>
                  <a:pt x="957" y="834"/>
                </a:lnTo>
                <a:lnTo>
                  <a:pt x="944" y="852"/>
                </a:lnTo>
                <a:lnTo>
                  <a:pt x="930" y="870"/>
                </a:lnTo>
                <a:lnTo>
                  <a:pt x="916" y="887"/>
                </a:lnTo>
                <a:lnTo>
                  <a:pt x="900" y="903"/>
                </a:lnTo>
                <a:lnTo>
                  <a:pt x="900" y="903"/>
                </a:lnTo>
                <a:close/>
                <a:moveTo>
                  <a:pt x="73" y="577"/>
                </a:moveTo>
                <a:lnTo>
                  <a:pt x="289" y="577"/>
                </a:lnTo>
                <a:lnTo>
                  <a:pt x="291" y="610"/>
                </a:lnTo>
                <a:lnTo>
                  <a:pt x="294" y="645"/>
                </a:lnTo>
                <a:lnTo>
                  <a:pt x="298" y="677"/>
                </a:lnTo>
                <a:lnTo>
                  <a:pt x="305" y="710"/>
                </a:lnTo>
                <a:lnTo>
                  <a:pt x="312" y="742"/>
                </a:lnTo>
                <a:lnTo>
                  <a:pt x="321" y="774"/>
                </a:lnTo>
                <a:lnTo>
                  <a:pt x="331" y="804"/>
                </a:lnTo>
                <a:lnTo>
                  <a:pt x="343" y="834"/>
                </a:lnTo>
                <a:lnTo>
                  <a:pt x="325" y="841"/>
                </a:lnTo>
                <a:lnTo>
                  <a:pt x="309" y="848"/>
                </a:lnTo>
                <a:lnTo>
                  <a:pt x="293" y="856"/>
                </a:lnTo>
                <a:lnTo>
                  <a:pt x="277" y="864"/>
                </a:lnTo>
                <a:lnTo>
                  <a:pt x="245" y="883"/>
                </a:lnTo>
                <a:lnTo>
                  <a:pt x="215" y="903"/>
                </a:lnTo>
                <a:lnTo>
                  <a:pt x="200" y="887"/>
                </a:lnTo>
                <a:lnTo>
                  <a:pt x="185" y="870"/>
                </a:lnTo>
                <a:lnTo>
                  <a:pt x="171" y="852"/>
                </a:lnTo>
                <a:lnTo>
                  <a:pt x="158" y="834"/>
                </a:lnTo>
                <a:lnTo>
                  <a:pt x="146" y="816"/>
                </a:lnTo>
                <a:lnTo>
                  <a:pt x="134" y="796"/>
                </a:lnTo>
                <a:lnTo>
                  <a:pt x="123" y="777"/>
                </a:lnTo>
                <a:lnTo>
                  <a:pt x="114" y="756"/>
                </a:lnTo>
                <a:lnTo>
                  <a:pt x="105" y="735"/>
                </a:lnTo>
                <a:lnTo>
                  <a:pt x="98" y="714"/>
                </a:lnTo>
                <a:lnTo>
                  <a:pt x="91" y="691"/>
                </a:lnTo>
                <a:lnTo>
                  <a:pt x="86" y="670"/>
                </a:lnTo>
                <a:lnTo>
                  <a:pt x="80" y="647"/>
                </a:lnTo>
                <a:lnTo>
                  <a:pt x="77" y="623"/>
                </a:lnTo>
                <a:lnTo>
                  <a:pt x="75" y="601"/>
                </a:lnTo>
                <a:lnTo>
                  <a:pt x="73" y="577"/>
                </a:lnTo>
                <a:lnTo>
                  <a:pt x="73" y="577"/>
                </a:lnTo>
                <a:close/>
                <a:moveTo>
                  <a:pt x="196" y="236"/>
                </a:moveTo>
                <a:lnTo>
                  <a:pt x="211" y="248"/>
                </a:lnTo>
                <a:lnTo>
                  <a:pt x="227" y="258"/>
                </a:lnTo>
                <a:lnTo>
                  <a:pt x="243" y="269"/>
                </a:lnTo>
                <a:lnTo>
                  <a:pt x="260" y="280"/>
                </a:lnTo>
                <a:lnTo>
                  <a:pt x="277" y="290"/>
                </a:lnTo>
                <a:lnTo>
                  <a:pt x="294" y="298"/>
                </a:lnTo>
                <a:lnTo>
                  <a:pt x="312" y="307"/>
                </a:lnTo>
                <a:lnTo>
                  <a:pt x="330" y="315"/>
                </a:lnTo>
                <a:lnTo>
                  <a:pt x="321" y="342"/>
                </a:lnTo>
                <a:lnTo>
                  <a:pt x="314" y="369"/>
                </a:lnTo>
                <a:lnTo>
                  <a:pt x="306" y="396"/>
                </a:lnTo>
                <a:lnTo>
                  <a:pt x="301" y="424"/>
                </a:lnTo>
                <a:lnTo>
                  <a:pt x="296" y="453"/>
                </a:lnTo>
                <a:lnTo>
                  <a:pt x="293" y="482"/>
                </a:lnTo>
                <a:lnTo>
                  <a:pt x="290" y="511"/>
                </a:lnTo>
                <a:lnTo>
                  <a:pt x="289" y="540"/>
                </a:lnTo>
                <a:lnTo>
                  <a:pt x="73" y="540"/>
                </a:lnTo>
                <a:lnTo>
                  <a:pt x="74" y="519"/>
                </a:lnTo>
                <a:lnTo>
                  <a:pt x="76" y="497"/>
                </a:lnTo>
                <a:lnTo>
                  <a:pt x="79" y="477"/>
                </a:lnTo>
                <a:lnTo>
                  <a:pt x="83" y="455"/>
                </a:lnTo>
                <a:lnTo>
                  <a:pt x="89" y="434"/>
                </a:lnTo>
                <a:lnTo>
                  <a:pt x="94" y="415"/>
                </a:lnTo>
                <a:lnTo>
                  <a:pt x="101" y="394"/>
                </a:lnTo>
                <a:lnTo>
                  <a:pt x="108" y="375"/>
                </a:lnTo>
                <a:lnTo>
                  <a:pt x="117" y="356"/>
                </a:lnTo>
                <a:lnTo>
                  <a:pt x="126" y="337"/>
                </a:lnTo>
                <a:lnTo>
                  <a:pt x="135" y="319"/>
                </a:lnTo>
                <a:lnTo>
                  <a:pt x="146" y="302"/>
                </a:lnTo>
                <a:lnTo>
                  <a:pt x="158" y="284"/>
                </a:lnTo>
                <a:lnTo>
                  <a:pt x="170" y="268"/>
                </a:lnTo>
                <a:lnTo>
                  <a:pt x="182" y="252"/>
                </a:lnTo>
                <a:lnTo>
                  <a:pt x="196" y="236"/>
                </a:lnTo>
                <a:close/>
                <a:moveTo>
                  <a:pt x="576" y="540"/>
                </a:moveTo>
                <a:lnTo>
                  <a:pt x="576" y="360"/>
                </a:lnTo>
                <a:lnTo>
                  <a:pt x="599" y="359"/>
                </a:lnTo>
                <a:lnTo>
                  <a:pt x="621" y="357"/>
                </a:lnTo>
                <a:lnTo>
                  <a:pt x="644" y="353"/>
                </a:lnTo>
                <a:lnTo>
                  <a:pt x="667" y="350"/>
                </a:lnTo>
                <a:lnTo>
                  <a:pt x="688" y="346"/>
                </a:lnTo>
                <a:lnTo>
                  <a:pt x="710" y="340"/>
                </a:lnTo>
                <a:lnTo>
                  <a:pt x="732" y="334"/>
                </a:lnTo>
                <a:lnTo>
                  <a:pt x="752" y="328"/>
                </a:lnTo>
                <a:lnTo>
                  <a:pt x="761" y="352"/>
                </a:lnTo>
                <a:lnTo>
                  <a:pt x="768" y="378"/>
                </a:lnTo>
                <a:lnTo>
                  <a:pt x="775" y="404"/>
                </a:lnTo>
                <a:lnTo>
                  <a:pt x="780" y="430"/>
                </a:lnTo>
                <a:lnTo>
                  <a:pt x="784" y="457"/>
                </a:lnTo>
                <a:lnTo>
                  <a:pt x="788" y="485"/>
                </a:lnTo>
                <a:lnTo>
                  <a:pt x="790" y="512"/>
                </a:lnTo>
                <a:lnTo>
                  <a:pt x="791" y="540"/>
                </a:lnTo>
                <a:lnTo>
                  <a:pt x="576" y="540"/>
                </a:lnTo>
                <a:close/>
                <a:moveTo>
                  <a:pt x="739" y="821"/>
                </a:moveTo>
                <a:lnTo>
                  <a:pt x="720" y="816"/>
                </a:lnTo>
                <a:lnTo>
                  <a:pt x="700" y="810"/>
                </a:lnTo>
                <a:lnTo>
                  <a:pt x="680" y="806"/>
                </a:lnTo>
                <a:lnTo>
                  <a:pt x="659" y="802"/>
                </a:lnTo>
                <a:lnTo>
                  <a:pt x="639" y="798"/>
                </a:lnTo>
                <a:lnTo>
                  <a:pt x="618" y="796"/>
                </a:lnTo>
                <a:lnTo>
                  <a:pt x="598" y="794"/>
                </a:lnTo>
                <a:lnTo>
                  <a:pt x="576" y="794"/>
                </a:lnTo>
                <a:lnTo>
                  <a:pt x="576" y="577"/>
                </a:lnTo>
                <a:lnTo>
                  <a:pt x="791" y="577"/>
                </a:lnTo>
                <a:lnTo>
                  <a:pt x="790" y="609"/>
                </a:lnTo>
                <a:lnTo>
                  <a:pt x="787" y="642"/>
                </a:lnTo>
                <a:lnTo>
                  <a:pt x="782" y="673"/>
                </a:lnTo>
                <a:lnTo>
                  <a:pt x="776" y="704"/>
                </a:lnTo>
                <a:lnTo>
                  <a:pt x="769" y="735"/>
                </a:lnTo>
                <a:lnTo>
                  <a:pt x="761" y="764"/>
                </a:lnTo>
                <a:lnTo>
                  <a:pt x="751" y="793"/>
                </a:lnTo>
                <a:lnTo>
                  <a:pt x="739" y="821"/>
                </a:lnTo>
                <a:close/>
                <a:moveTo>
                  <a:pt x="759" y="866"/>
                </a:moveTo>
                <a:lnTo>
                  <a:pt x="789" y="879"/>
                </a:lnTo>
                <a:lnTo>
                  <a:pt x="818" y="893"/>
                </a:lnTo>
                <a:lnTo>
                  <a:pt x="846" y="910"/>
                </a:lnTo>
                <a:lnTo>
                  <a:pt x="873" y="928"/>
                </a:lnTo>
                <a:lnTo>
                  <a:pt x="861" y="938"/>
                </a:lnTo>
                <a:lnTo>
                  <a:pt x="848" y="947"/>
                </a:lnTo>
                <a:lnTo>
                  <a:pt x="835" y="957"/>
                </a:lnTo>
                <a:lnTo>
                  <a:pt x="821" y="967"/>
                </a:lnTo>
                <a:lnTo>
                  <a:pt x="807" y="976"/>
                </a:lnTo>
                <a:lnTo>
                  <a:pt x="793" y="983"/>
                </a:lnTo>
                <a:lnTo>
                  <a:pt x="779" y="991"/>
                </a:lnTo>
                <a:lnTo>
                  <a:pt x="764" y="998"/>
                </a:lnTo>
                <a:lnTo>
                  <a:pt x="750" y="1005"/>
                </a:lnTo>
                <a:lnTo>
                  <a:pt x="734" y="1011"/>
                </a:lnTo>
                <a:lnTo>
                  <a:pt x="719" y="1017"/>
                </a:lnTo>
                <a:lnTo>
                  <a:pt x="703" y="1022"/>
                </a:lnTo>
                <a:lnTo>
                  <a:pt x="687" y="1026"/>
                </a:lnTo>
                <a:lnTo>
                  <a:pt x="671" y="1031"/>
                </a:lnTo>
                <a:lnTo>
                  <a:pt x="655" y="1035"/>
                </a:lnTo>
                <a:lnTo>
                  <a:pt x="638" y="1037"/>
                </a:lnTo>
                <a:lnTo>
                  <a:pt x="656" y="1019"/>
                </a:lnTo>
                <a:lnTo>
                  <a:pt x="673" y="999"/>
                </a:lnTo>
                <a:lnTo>
                  <a:pt x="689" y="980"/>
                </a:lnTo>
                <a:lnTo>
                  <a:pt x="705" y="958"/>
                </a:lnTo>
                <a:lnTo>
                  <a:pt x="720" y="937"/>
                </a:lnTo>
                <a:lnTo>
                  <a:pt x="734" y="914"/>
                </a:lnTo>
                <a:lnTo>
                  <a:pt x="747" y="890"/>
                </a:lnTo>
                <a:lnTo>
                  <a:pt x="759" y="866"/>
                </a:lnTo>
                <a:close/>
                <a:moveTo>
                  <a:pt x="576" y="1044"/>
                </a:moveTo>
                <a:lnTo>
                  <a:pt x="576" y="830"/>
                </a:lnTo>
                <a:lnTo>
                  <a:pt x="595" y="831"/>
                </a:lnTo>
                <a:lnTo>
                  <a:pt x="615" y="832"/>
                </a:lnTo>
                <a:lnTo>
                  <a:pt x="633" y="834"/>
                </a:lnTo>
                <a:lnTo>
                  <a:pt x="652" y="837"/>
                </a:lnTo>
                <a:lnTo>
                  <a:pt x="671" y="841"/>
                </a:lnTo>
                <a:lnTo>
                  <a:pt x="688" y="844"/>
                </a:lnTo>
                <a:lnTo>
                  <a:pt x="707" y="849"/>
                </a:lnTo>
                <a:lnTo>
                  <a:pt x="725" y="855"/>
                </a:lnTo>
                <a:lnTo>
                  <a:pt x="710" y="882"/>
                </a:lnTo>
                <a:lnTo>
                  <a:pt x="695" y="909"/>
                </a:lnTo>
                <a:lnTo>
                  <a:pt x="678" y="933"/>
                </a:lnTo>
                <a:lnTo>
                  <a:pt x="660" y="958"/>
                </a:lnTo>
                <a:lnTo>
                  <a:pt x="641" y="982"/>
                </a:lnTo>
                <a:lnTo>
                  <a:pt x="621" y="1004"/>
                </a:lnTo>
                <a:lnTo>
                  <a:pt x="600" y="1024"/>
                </a:lnTo>
                <a:lnTo>
                  <a:pt x="578" y="1044"/>
                </a:lnTo>
                <a:lnTo>
                  <a:pt x="576" y="1044"/>
                </a:lnTo>
                <a:close/>
                <a:moveTo>
                  <a:pt x="478" y="1037"/>
                </a:moveTo>
                <a:lnTo>
                  <a:pt x="462" y="1035"/>
                </a:lnTo>
                <a:lnTo>
                  <a:pt x="445" y="1031"/>
                </a:lnTo>
                <a:lnTo>
                  <a:pt x="429" y="1026"/>
                </a:lnTo>
                <a:lnTo>
                  <a:pt x="413" y="1022"/>
                </a:lnTo>
                <a:lnTo>
                  <a:pt x="398" y="1017"/>
                </a:lnTo>
                <a:lnTo>
                  <a:pt x="382" y="1011"/>
                </a:lnTo>
                <a:lnTo>
                  <a:pt x="366" y="1005"/>
                </a:lnTo>
                <a:lnTo>
                  <a:pt x="351" y="998"/>
                </a:lnTo>
                <a:lnTo>
                  <a:pt x="337" y="991"/>
                </a:lnTo>
                <a:lnTo>
                  <a:pt x="322" y="983"/>
                </a:lnTo>
                <a:lnTo>
                  <a:pt x="308" y="976"/>
                </a:lnTo>
                <a:lnTo>
                  <a:pt x="294" y="967"/>
                </a:lnTo>
                <a:lnTo>
                  <a:pt x="281" y="957"/>
                </a:lnTo>
                <a:lnTo>
                  <a:pt x="268" y="947"/>
                </a:lnTo>
                <a:lnTo>
                  <a:pt x="255" y="938"/>
                </a:lnTo>
                <a:lnTo>
                  <a:pt x="242" y="928"/>
                </a:lnTo>
                <a:lnTo>
                  <a:pt x="269" y="910"/>
                </a:lnTo>
                <a:lnTo>
                  <a:pt x="298" y="893"/>
                </a:lnTo>
                <a:lnTo>
                  <a:pt x="328" y="879"/>
                </a:lnTo>
                <a:lnTo>
                  <a:pt x="358" y="866"/>
                </a:lnTo>
                <a:lnTo>
                  <a:pt x="370" y="890"/>
                </a:lnTo>
                <a:lnTo>
                  <a:pt x="383" y="914"/>
                </a:lnTo>
                <a:lnTo>
                  <a:pt x="397" y="937"/>
                </a:lnTo>
                <a:lnTo>
                  <a:pt x="412" y="958"/>
                </a:lnTo>
                <a:lnTo>
                  <a:pt x="427" y="980"/>
                </a:lnTo>
                <a:lnTo>
                  <a:pt x="443" y="999"/>
                </a:lnTo>
                <a:lnTo>
                  <a:pt x="460" y="1019"/>
                </a:lnTo>
                <a:lnTo>
                  <a:pt x="478" y="1037"/>
                </a:lnTo>
                <a:close/>
                <a:moveTo>
                  <a:pt x="540" y="577"/>
                </a:moveTo>
                <a:lnTo>
                  <a:pt x="540" y="794"/>
                </a:lnTo>
                <a:lnTo>
                  <a:pt x="519" y="794"/>
                </a:lnTo>
                <a:lnTo>
                  <a:pt x="498" y="796"/>
                </a:lnTo>
                <a:lnTo>
                  <a:pt x="477" y="798"/>
                </a:lnTo>
                <a:lnTo>
                  <a:pt x="456" y="802"/>
                </a:lnTo>
                <a:lnTo>
                  <a:pt x="436" y="806"/>
                </a:lnTo>
                <a:lnTo>
                  <a:pt x="416" y="810"/>
                </a:lnTo>
                <a:lnTo>
                  <a:pt x="396" y="816"/>
                </a:lnTo>
                <a:lnTo>
                  <a:pt x="376" y="821"/>
                </a:lnTo>
                <a:lnTo>
                  <a:pt x="365" y="793"/>
                </a:lnTo>
                <a:lnTo>
                  <a:pt x="356" y="764"/>
                </a:lnTo>
                <a:lnTo>
                  <a:pt x="347" y="735"/>
                </a:lnTo>
                <a:lnTo>
                  <a:pt x="339" y="704"/>
                </a:lnTo>
                <a:lnTo>
                  <a:pt x="334" y="673"/>
                </a:lnTo>
                <a:lnTo>
                  <a:pt x="330" y="642"/>
                </a:lnTo>
                <a:lnTo>
                  <a:pt x="326" y="609"/>
                </a:lnTo>
                <a:lnTo>
                  <a:pt x="324" y="577"/>
                </a:lnTo>
                <a:lnTo>
                  <a:pt x="540" y="577"/>
                </a:lnTo>
                <a:close/>
                <a:moveTo>
                  <a:pt x="364" y="328"/>
                </a:moveTo>
                <a:lnTo>
                  <a:pt x="385" y="334"/>
                </a:lnTo>
                <a:lnTo>
                  <a:pt x="406" y="340"/>
                </a:lnTo>
                <a:lnTo>
                  <a:pt x="428" y="346"/>
                </a:lnTo>
                <a:lnTo>
                  <a:pt x="450" y="350"/>
                </a:lnTo>
                <a:lnTo>
                  <a:pt x="472" y="353"/>
                </a:lnTo>
                <a:lnTo>
                  <a:pt x="494" y="357"/>
                </a:lnTo>
                <a:lnTo>
                  <a:pt x="517" y="359"/>
                </a:lnTo>
                <a:lnTo>
                  <a:pt x="540" y="360"/>
                </a:lnTo>
                <a:lnTo>
                  <a:pt x="540" y="540"/>
                </a:lnTo>
                <a:lnTo>
                  <a:pt x="324" y="540"/>
                </a:lnTo>
                <a:lnTo>
                  <a:pt x="326" y="512"/>
                </a:lnTo>
                <a:lnTo>
                  <a:pt x="329" y="485"/>
                </a:lnTo>
                <a:lnTo>
                  <a:pt x="332" y="457"/>
                </a:lnTo>
                <a:lnTo>
                  <a:pt x="336" y="430"/>
                </a:lnTo>
                <a:lnTo>
                  <a:pt x="342" y="404"/>
                </a:lnTo>
                <a:lnTo>
                  <a:pt x="348" y="378"/>
                </a:lnTo>
                <a:lnTo>
                  <a:pt x="356" y="352"/>
                </a:lnTo>
                <a:lnTo>
                  <a:pt x="364" y="328"/>
                </a:lnTo>
                <a:lnTo>
                  <a:pt x="364" y="328"/>
                </a:lnTo>
                <a:close/>
                <a:moveTo>
                  <a:pt x="344" y="282"/>
                </a:moveTo>
                <a:lnTo>
                  <a:pt x="328" y="275"/>
                </a:lnTo>
                <a:lnTo>
                  <a:pt x="311" y="267"/>
                </a:lnTo>
                <a:lnTo>
                  <a:pt x="295" y="258"/>
                </a:lnTo>
                <a:lnTo>
                  <a:pt x="279" y="250"/>
                </a:lnTo>
                <a:lnTo>
                  <a:pt x="264" y="240"/>
                </a:lnTo>
                <a:lnTo>
                  <a:pt x="249" y="230"/>
                </a:lnTo>
                <a:lnTo>
                  <a:pt x="235" y="221"/>
                </a:lnTo>
                <a:lnTo>
                  <a:pt x="221" y="210"/>
                </a:lnTo>
                <a:lnTo>
                  <a:pt x="234" y="198"/>
                </a:lnTo>
                <a:lnTo>
                  <a:pt x="248" y="186"/>
                </a:lnTo>
                <a:lnTo>
                  <a:pt x="262" y="174"/>
                </a:lnTo>
                <a:lnTo>
                  <a:pt x="276" y="163"/>
                </a:lnTo>
                <a:lnTo>
                  <a:pt x="291" y="154"/>
                </a:lnTo>
                <a:lnTo>
                  <a:pt x="306" y="144"/>
                </a:lnTo>
                <a:lnTo>
                  <a:pt x="322" y="134"/>
                </a:lnTo>
                <a:lnTo>
                  <a:pt x="338" y="126"/>
                </a:lnTo>
                <a:lnTo>
                  <a:pt x="355" y="118"/>
                </a:lnTo>
                <a:lnTo>
                  <a:pt x="371" y="110"/>
                </a:lnTo>
                <a:lnTo>
                  <a:pt x="388" y="104"/>
                </a:lnTo>
                <a:lnTo>
                  <a:pt x="405" y="97"/>
                </a:lnTo>
                <a:lnTo>
                  <a:pt x="424" y="92"/>
                </a:lnTo>
                <a:lnTo>
                  <a:pt x="441" y="88"/>
                </a:lnTo>
                <a:lnTo>
                  <a:pt x="459" y="83"/>
                </a:lnTo>
                <a:lnTo>
                  <a:pt x="478" y="80"/>
                </a:lnTo>
                <a:lnTo>
                  <a:pt x="458" y="102"/>
                </a:lnTo>
                <a:lnTo>
                  <a:pt x="438" y="124"/>
                </a:lnTo>
                <a:lnTo>
                  <a:pt x="419" y="148"/>
                </a:lnTo>
                <a:lnTo>
                  <a:pt x="402" y="173"/>
                </a:lnTo>
                <a:lnTo>
                  <a:pt x="386" y="199"/>
                </a:lnTo>
                <a:lnTo>
                  <a:pt x="371" y="225"/>
                </a:lnTo>
                <a:lnTo>
                  <a:pt x="357" y="253"/>
                </a:lnTo>
                <a:lnTo>
                  <a:pt x="344" y="282"/>
                </a:lnTo>
                <a:close/>
                <a:moveTo>
                  <a:pt x="540" y="74"/>
                </a:moveTo>
                <a:lnTo>
                  <a:pt x="540" y="324"/>
                </a:lnTo>
                <a:lnTo>
                  <a:pt x="519" y="323"/>
                </a:lnTo>
                <a:lnTo>
                  <a:pt x="498" y="321"/>
                </a:lnTo>
                <a:lnTo>
                  <a:pt x="477" y="318"/>
                </a:lnTo>
                <a:lnTo>
                  <a:pt x="456" y="315"/>
                </a:lnTo>
                <a:lnTo>
                  <a:pt x="437" y="311"/>
                </a:lnTo>
                <a:lnTo>
                  <a:pt x="416" y="306"/>
                </a:lnTo>
                <a:lnTo>
                  <a:pt x="397" y="301"/>
                </a:lnTo>
                <a:lnTo>
                  <a:pt x="377" y="294"/>
                </a:lnTo>
                <a:lnTo>
                  <a:pt x="392" y="262"/>
                </a:lnTo>
                <a:lnTo>
                  <a:pt x="409" y="230"/>
                </a:lnTo>
                <a:lnTo>
                  <a:pt x="427" y="200"/>
                </a:lnTo>
                <a:lnTo>
                  <a:pt x="446" y="172"/>
                </a:lnTo>
                <a:lnTo>
                  <a:pt x="467" y="145"/>
                </a:lnTo>
                <a:lnTo>
                  <a:pt x="490" y="119"/>
                </a:lnTo>
                <a:lnTo>
                  <a:pt x="513" y="95"/>
                </a:lnTo>
                <a:lnTo>
                  <a:pt x="538" y="74"/>
                </a:lnTo>
                <a:lnTo>
                  <a:pt x="539" y="74"/>
                </a:lnTo>
                <a:lnTo>
                  <a:pt x="540" y="74"/>
                </a:lnTo>
                <a:lnTo>
                  <a:pt x="540" y="74"/>
                </a:lnTo>
                <a:close/>
                <a:moveTo>
                  <a:pt x="638" y="80"/>
                </a:moveTo>
                <a:lnTo>
                  <a:pt x="656" y="83"/>
                </a:lnTo>
                <a:lnTo>
                  <a:pt x="674" y="88"/>
                </a:lnTo>
                <a:lnTo>
                  <a:pt x="693" y="92"/>
                </a:lnTo>
                <a:lnTo>
                  <a:pt x="710" y="97"/>
                </a:lnTo>
                <a:lnTo>
                  <a:pt x="727" y="104"/>
                </a:lnTo>
                <a:lnTo>
                  <a:pt x="744" y="110"/>
                </a:lnTo>
                <a:lnTo>
                  <a:pt x="762" y="118"/>
                </a:lnTo>
                <a:lnTo>
                  <a:pt x="778" y="126"/>
                </a:lnTo>
                <a:lnTo>
                  <a:pt x="794" y="134"/>
                </a:lnTo>
                <a:lnTo>
                  <a:pt x="809" y="144"/>
                </a:lnTo>
                <a:lnTo>
                  <a:pt x="825" y="154"/>
                </a:lnTo>
                <a:lnTo>
                  <a:pt x="841" y="163"/>
                </a:lnTo>
                <a:lnTo>
                  <a:pt x="855" y="174"/>
                </a:lnTo>
                <a:lnTo>
                  <a:pt x="869" y="186"/>
                </a:lnTo>
                <a:lnTo>
                  <a:pt x="883" y="198"/>
                </a:lnTo>
                <a:lnTo>
                  <a:pt x="896" y="210"/>
                </a:lnTo>
                <a:lnTo>
                  <a:pt x="882" y="221"/>
                </a:lnTo>
                <a:lnTo>
                  <a:pt x="867" y="230"/>
                </a:lnTo>
                <a:lnTo>
                  <a:pt x="851" y="240"/>
                </a:lnTo>
                <a:lnTo>
                  <a:pt x="836" y="250"/>
                </a:lnTo>
                <a:lnTo>
                  <a:pt x="821" y="258"/>
                </a:lnTo>
                <a:lnTo>
                  <a:pt x="805" y="267"/>
                </a:lnTo>
                <a:lnTo>
                  <a:pt x="789" y="275"/>
                </a:lnTo>
                <a:lnTo>
                  <a:pt x="773" y="282"/>
                </a:lnTo>
                <a:lnTo>
                  <a:pt x="760" y="253"/>
                </a:lnTo>
                <a:lnTo>
                  <a:pt x="746" y="225"/>
                </a:lnTo>
                <a:lnTo>
                  <a:pt x="730" y="199"/>
                </a:lnTo>
                <a:lnTo>
                  <a:pt x="714" y="173"/>
                </a:lnTo>
                <a:lnTo>
                  <a:pt x="696" y="148"/>
                </a:lnTo>
                <a:lnTo>
                  <a:pt x="678" y="124"/>
                </a:lnTo>
                <a:lnTo>
                  <a:pt x="658" y="102"/>
                </a:lnTo>
                <a:lnTo>
                  <a:pt x="638" y="80"/>
                </a:lnTo>
                <a:close/>
                <a:moveTo>
                  <a:pt x="578" y="74"/>
                </a:moveTo>
                <a:lnTo>
                  <a:pt x="603" y="95"/>
                </a:lnTo>
                <a:lnTo>
                  <a:pt x="627" y="119"/>
                </a:lnTo>
                <a:lnTo>
                  <a:pt x="648" y="145"/>
                </a:lnTo>
                <a:lnTo>
                  <a:pt x="670" y="172"/>
                </a:lnTo>
                <a:lnTo>
                  <a:pt x="689" y="200"/>
                </a:lnTo>
                <a:lnTo>
                  <a:pt x="708" y="230"/>
                </a:lnTo>
                <a:lnTo>
                  <a:pt x="724" y="262"/>
                </a:lnTo>
                <a:lnTo>
                  <a:pt x="739" y="294"/>
                </a:lnTo>
                <a:lnTo>
                  <a:pt x="720" y="301"/>
                </a:lnTo>
                <a:lnTo>
                  <a:pt x="699" y="306"/>
                </a:lnTo>
                <a:lnTo>
                  <a:pt x="680" y="311"/>
                </a:lnTo>
                <a:lnTo>
                  <a:pt x="659" y="315"/>
                </a:lnTo>
                <a:lnTo>
                  <a:pt x="639" y="318"/>
                </a:lnTo>
                <a:lnTo>
                  <a:pt x="618" y="321"/>
                </a:lnTo>
                <a:lnTo>
                  <a:pt x="598" y="323"/>
                </a:lnTo>
                <a:lnTo>
                  <a:pt x="576" y="324"/>
                </a:lnTo>
                <a:lnTo>
                  <a:pt x="576" y="74"/>
                </a:lnTo>
                <a:lnTo>
                  <a:pt x="577" y="74"/>
                </a:lnTo>
                <a:lnTo>
                  <a:pt x="578" y="74"/>
                </a:lnTo>
                <a:lnTo>
                  <a:pt x="578" y="74"/>
                </a:lnTo>
                <a:close/>
                <a:moveTo>
                  <a:pt x="538" y="1044"/>
                </a:moveTo>
                <a:lnTo>
                  <a:pt x="517" y="1024"/>
                </a:lnTo>
                <a:lnTo>
                  <a:pt x="495" y="1004"/>
                </a:lnTo>
                <a:lnTo>
                  <a:pt x="476" y="982"/>
                </a:lnTo>
                <a:lnTo>
                  <a:pt x="456" y="958"/>
                </a:lnTo>
                <a:lnTo>
                  <a:pt x="438" y="933"/>
                </a:lnTo>
                <a:lnTo>
                  <a:pt x="422" y="909"/>
                </a:lnTo>
                <a:lnTo>
                  <a:pt x="405" y="882"/>
                </a:lnTo>
                <a:lnTo>
                  <a:pt x="391" y="855"/>
                </a:lnTo>
                <a:lnTo>
                  <a:pt x="410" y="849"/>
                </a:lnTo>
                <a:lnTo>
                  <a:pt x="427" y="844"/>
                </a:lnTo>
                <a:lnTo>
                  <a:pt x="445" y="841"/>
                </a:lnTo>
                <a:lnTo>
                  <a:pt x="464" y="837"/>
                </a:lnTo>
                <a:lnTo>
                  <a:pt x="483" y="834"/>
                </a:lnTo>
                <a:lnTo>
                  <a:pt x="501" y="832"/>
                </a:lnTo>
                <a:lnTo>
                  <a:pt x="521" y="831"/>
                </a:lnTo>
                <a:lnTo>
                  <a:pt x="540" y="830"/>
                </a:lnTo>
                <a:lnTo>
                  <a:pt x="540" y="1044"/>
                </a:lnTo>
                <a:lnTo>
                  <a:pt x="538" y="1044"/>
                </a:lnTo>
                <a:close/>
                <a:moveTo>
                  <a:pt x="1043" y="540"/>
                </a:moveTo>
                <a:lnTo>
                  <a:pt x="828" y="540"/>
                </a:lnTo>
                <a:lnTo>
                  <a:pt x="825" y="511"/>
                </a:lnTo>
                <a:lnTo>
                  <a:pt x="823" y="482"/>
                </a:lnTo>
                <a:lnTo>
                  <a:pt x="820" y="453"/>
                </a:lnTo>
                <a:lnTo>
                  <a:pt x="816" y="424"/>
                </a:lnTo>
                <a:lnTo>
                  <a:pt x="809" y="396"/>
                </a:lnTo>
                <a:lnTo>
                  <a:pt x="803" y="369"/>
                </a:lnTo>
                <a:lnTo>
                  <a:pt x="795" y="342"/>
                </a:lnTo>
                <a:lnTo>
                  <a:pt x="786" y="315"/>
                </a:lnTo>
                <a:lnTo>
                  <a:pt x="804" y="307"/>
                </a:lnTo>
                <a:lnTo>
                  <a:pt x="821" y="298"/>
                </a:lnTo>
                <a:lnTo>
                  <a:pt x="840" y="290"/>
                </a:lnTo>
                <a:lnTo>
                  <a:pt x="856" y="280"/>
                </a:lnTo>
                <a:lnTo>
                  <a:pt x="873" y="269"/>
                </a:lnTo>
                <a:lnTo>
                  <a:pt x="889" y="258"/>
                </a:lnTo>
                <a:lnTo>
                  <a:pt x="904" y="248"/>
                </a:lnTo>
                <a:lnTo>
                  <a:pt x="921" y="236"/>
                </a:lnTo>
                <a:lnTo>
                  <a:pt x="933" y="252"/>
                </a:lnTo>
                <a:lnTo>
                  <a:pt x="946" y="268"/>
                </a:lnTo>
                <a:lnTo>
                  <a:pt x="958" y="284"/>
                </a:lnTo>
                <a:lnTo>
                  <a:pt x="970" y="302"/>
                </a:lnTo>
                <a:lnTo>
                  <a:pt x="980" y="319"/>
                </a:lnTo>
                <a:lnTo>
                  <a:pt x="990" y="337"/>
                </a:lnTo>
                <a:lnTo>
                  <a:pt x="999" y="356"/>
                </a:lnTo>
                <a:lnTo>
                  <a:pt x="1007" y="375"/>
                </a:lnTo>
                <a:lnTo>
                  <a:pt x="1014" y="394"/>
                </a:lnTo>
                <a:lnTo>
                  <a:pt x="1022" y="415"/>
                </a:lnTo>
                <a:lnTo>
                  <a:pt x="1027" y="434"/>
                </a:lnTo>
                <a:lnTo>
                  <a:pt x="1033" y="455"/>
                </a:lnTo>
                <a:lnTo>
                  <a:pt x="1036" y="477"/>
                </a:lnTo>
                <a:lnTo>
                  <a:pt x="1039" y="497"/>
                </a:lnTo>
                <a:lnTo>
                  <a:pt x="1041" y="519"/>
                </a:lnTo>
                <a:lnTo>
                  <a:pt x="1043" y="540"/>
                </a:lnTo>
                <a:lnTo>
                  <a:pt x="1043" y="540"/>
                </a:lnTo>
                <a:close/>
                <a:moveTo>
                  <a:pt x="558" y="0"/>
                </a:moveTo>
                <a:lnTo>
                  <a:pt x="530" y="1"/>
                </a:lnTo>
                <a:lnTo>
                  <a:pt x="501" y="4"/>
                </a:lnTo>
                <a:lnTo>
                  <a:pt x="473" y="7"/>
                </a:lnTo>
                <a:lnTo>
                  <a:pt x="445" y="12"/>
                </a:lnTo>
                <a:lnTo>
                  <a:pt x="418" y="19"/>
                </a:lnTo>
                <a:lnTo>
                  <a:pt x="392" y="26"/>
                </a:lnTo>
                <a:lnTo>
                  <a:pt x="366" y="35"/>
                </a:lnTo>
                <a:lnTo>
                  <a:pt x="341" y="45"/>
                </a:lnTo>
                <a:lnTo>
                  <a:pt x="316" y="55"/>
                </a:lnTo>
                <a:lnTo>
                  <a:pt x="292" y="68"/>
                </a:lnTo>
                <a:lnTo>
                  <a:pt x="268" y="81"/>
                </a:lnTo>
                <a:lnTo>
                  <a:pt x="245" y="96"/>
                </a:lnTo>
                <a:lnTo>
                  <a:pt x="224" y="112"/>
                </a:lnTo>
                <a:lnTo>
                  <a:pt x="203" y="128"/>
                </a:lnTo>
                <a:lnTo>
                  <a:pt x="183" y="146"/>
                </a:lnTo>
                <a:lnTo>
                  <a:pt x="163" y="164"/>
                </a:lnTo>
                <a:lnTo>
                  <a:pt x="145" y="184"/>
                </a:lnTo>
                <a:lnTo>
                  <a:pt x="128" y="203"/>
                </a:lnTo>
                <a:lnTo>
                  <a:pt x="110" y="225"/>
                </a:lnTo>
                <a:lnTo>
                  <a:pt x="95" y="247"/>
                </a:lnTo>
                <a:lnTo>
                  <a:pt x="80" y="269"/>
                </a:lnTo>
                <a:lnTo>
                  <a:pt x="67" y="293"/>
                </a:lnTo>
                <a:lnTo>
                  <a:pt x="55" y="317"/>
                </a:lnTo>
                <a:lnTo>
                  <a:pt x="44" y="342"/>
                </a:lnTo>
                <a:lnTo>
                  <a:pt x="34" y="366"/>
                </a:lnTo>
                <a:lnTo>
                  <a:pt x="25" y="392"/>
                </a:lnTo>
                <a:lnTo>
                  <a:pt x="18" y="419"/>
                </a:lnTo>
                <a:lnTo>
                  <a:pt x="11" y="446"/>
                </a:lnTo>
                <a:lnTo>
                  <a:pt x="7" y="473"/>
                </a:lnTo>
                <a:lnTo>
                  <a:pt x="2" y="501"/>
                </a:lnTo>
                <a:lnTo>
                  <a:pt x="0" y="529"/>
                </a:lnTo>
                <a:lnTo>
                  <a:pt x="0" y="559"/>
                </a:lnTo>
                <a:lnTo>
                  <a:pt x="0" y="588"/>
                </a:lnTo>
                <a:lnTo>
                  <a:pt x="2" y="616"/>
                </a:lnTo>
                <a:lnTo>
                  <a:pt x="7" y="644"/>
                </a:lnTo>
                <a:lnTo>
                  <a:pt x="11" y="671"/>
                </a:lnTo>
                <a:lnTo>
                  <a:pt x="18" y="698"/>
                </a:lnTo>
                <a:lnTo>
                  <a:pt x="25" y="725"/>
                </a:lnTo>
                <a:lnTo>
                  <a:pt x="34" y="751"/>
                </a:lnTo>
                <a:lnTo>
                  <a:pt x="44" y="776"/>
                </a:lnTo>
                <a:lnTo>
                  <a:pt x="55" y="801"/>
                </a:lnTo>
                <a:lnTo>
                  <a:pt x="67" y="824"/>
                </a:lnTo>
                <a:lnTo>
                  <a:pt x="80" y="848"/>
                </a:lnTo>
                <a:lnTo>
                  <a:pt x="95" y="871"/>
                </a:lnTo>
                <a:lnTo>
                  <a:pt x="110" y="892"/>
                </a:lnTo>
                <a:lnTo>
                  <a:pt x="128" y="914"/>
                </a:lnTo>
                <a:lnTo>
                  <a:pt x="145" y="933"/>
                </a:lnTo>
                <a:lnTo>
                  <a:pt x="163" y="953"/>
                </a:lnTo>
                <a:lnTo>
                  <a:pt x="183" y="972"/>
                </a:lnTo>
                <a:lnTo>
                  <a:pt x="203" y="990"/>
                </a:lnTo>
                <a:lnTo>
                  <a:pt x="224" y="1006"/>
                </a:lnTo>
                <a:lnTo>
                  <a:pt x="245" y="1021"/>
                </a:lnTo>
                <a:lnTo>
                  <a:pt x="268" y="1036"/>
                </a:lnTo>
                <a:lnTo>
                  <a:pt x="292" y="1049"/>
                </a:lnTo>
                <a:lnTo>
                  <a:pt x="316" y="1062"/>
                </a:lnTo>
                <a:lnTo>
                  <a:pt x="341" y="1073"/>
                </a:lnTo>
                <a:lnTo>
                  <a:pt x="366" y="1082"/>
                </a:lnTo>
                <a:lnTo>
                  <a:pt x="392" y="1091"/>
                </a:lnTo>
                <a:lnTo>
                  <a:pt x="418" y="1099"/>
                </a:lnTo>
                <a:lnTo>
                  <a:pt x="445" y="1105"/>
                </a:lnTo>
                <a:lnTo>
                  <a:pt x="473" y="1111"/>
                </a:lnTo>
                <a:lnTo>
                  <a:pt x="501" y="1114"/>
                </a:lnTo>
                <a:lnTo>
                  <a:pt x="530" y="1116"/>
                </a:lnTo>
                <a:lnTo>
                  <a:pt x="558" y="1117"/>
                </a:lnTo>
                <a:lnTo>
                  <a:pt x="587" y="1116"/>
                </a:lnTo>
                <a:lnTo>
                  <a:pt x="615" y="1114"/>
                </a:lnTo>
                <a:lnTo>
                  <a:pt x="643" y="1111"/>
                </a:lnTo>
                <a:lnTo>
                  <a:pt x="670" y="1105"/>
                </a:lnTo>
                <a:lnTo>
                  <a:pt x="697" y="1099"/>
                </a:lnTo>
                <a:lnTo>
                  <a:pt x="724" y="1091"/>
                </a:lnTo>
                <a:lnTo>
                  <a:pt x="750" y="1082"/>
                </a:lnTo>
                <a:lnTo>
                  <a:pt x="775" y="1073"/>
                </a:lnTo>
                <a:lnTo>
                  <a:pt x="800" y="1062"/>
                </a:lnTo>
                <a:lnTo>
                  <a:pt x="824" y="1049"/>
                </a:lnTo>
                <a:lnTo>
                  <a:pt x="847" y="1036"/>
                </a:lnTo>
                <a:lnTo>
                  <a:pt x="870" y="1021"/>
                </a:lnTo>
                <a:lnTo>
                  <a:pt x="891" y="1006"/>
                </a:lnTo>
                <a:lnTo>
                  <a:pt x="913" y="990"/>
                </a:lnTo>
                <a:lnTo>
                  <a:pt x="933" y="972"/>
                </a:lnTo>
                <a:lnTo>
                  <a:pt x="953" y="953"/>
                </a:lnTo>
                <a:lnTo>
                  <a:pt x="971" y="933"/>
                </a:lnTo>
                <a:lnTo>
                  <a:pt x="989" y="914"/>
                </a:lnTo>
                <a:lnTo>
                  <a:pt x="1005" y="892"/>
                </a:lnTo>
                <a:lnTo>
                  <a:pt x="1021" y="871"/>
                </a:lnTo>
                <a:lnTo>
                  <a:pt x="1035" y="848"/>
                </a:lnTo>
                <a:lnTo>
                  <a:pt x="1049" y="824"/>
                </a:lnTo>
                <a:lnTo>
                  <a:pt x="1061" y="801"/>
                </a:lnTo>
                <a:lnTo>
                  <a:pt x="1072" y="776"/>
                </a:lnTo>
                <a:lnTo>
                  <a:pt x="1083" y="751"/>
                </a:lnTo>
                <a:lnTo>
                  <a:pt x="1091" y="725"/>
                </a:lnTo>
                <a:lnTo>
                  <a:pt x="1099" y="698"/>
                </a:lnTo>
                <a:lnTo>
                  <a:pt x="1104" y="671"/>
                </a:lnTo>
                <a:lnTo>
                  <a:pt x="1110" y="644"/>
                </a:lnTo>
                <a:lnTo>
                  <a:pt x="1113" y="616"/>
                </a:lnTo>
                <a:lnTo>
                  <a:pt x="1115" y="588"/>
                </a:lnTo>
                <a:lnTo>
                  <a:pt x="1116" y="559"/>
                </a:lnTo>
                <a:lnTo>
                  <a:pt x="1115" y="529"/>
                </a:lnTo>
                <a:lnTo>
                  <a:pt x="1113" y="501"/>
                </a:lnTo>
                <a:lnTo>
                  <a:pt x="1110" y="473"/>
                </a:lnTo>
                <a:lnTo>
                  <a:pt x="1104" y="446"/>
                </a:lnTo>
                <a:lnTo>
                  <a:pt x="1099" y="419"/>
                </a:lnTo>
                <a:lnTo>
                  <a:pt x="1091" y="392"/>
                </a:lnTo>
                <a:lnTo>
                  <a:pt x="1083" y="366"/>
                </a:lnTo>
                <a:lnTo>
                  <a:pt x="1072" y="342"/>
                </a:lnTo>
                <a:lnTo>
                  <a:pt x="1061" y="317"/>
                </a:lnTo>
                <a:lnTo>
                  <a:pt x="1049" y="293"/>
                </a:lnTo>
                <a:lnTo>
                  <a:pt x="1035" y="269"/>
                </a:lnTo>
                <a:lnTo>
                  <a:pt x="1021" y="247"/>
                </a:lnTo>
                <a:lnTo>
                  <a:pt x="1005" y="225"/>
                </a:lnTo>
                <a:lnTo>
                  <a:pt x="989" y="203"/>
                </a:lnTo>
                <a:lnTo>
                  <a:pt x="971" y="184"/>
                </a:lnTo>
                <a:lnTo>
                  <a:pt x="953" y="164"/>
                </a:lnTo>
                <a:lnTo>
                  <a:pt x="933" y="146"/>
                </a:lnTo>
                <a:lnTo>
                  <a:pt x="913" y="128"/>
                </a:lnTo>
                <a:lnTo>
                  <a:pt x="891" y="112"/>
                </a:lnTo>
                <a:lnTo>
                  <a:pt x="870" y="96"/>
                </a:lnTo>
                <a:lnTo>
                  <a:pt x="847" y="81"/>
                </a:lnTo>
                <a:lnTo>
                  <a:pt x="824" y="68"/>
                </a:lnTo>
                <a:lnTo>
                  <a:pt x="800" y="55"/>
                </a:lnTo>
                <a:lnTo>
                  <a:pt x="775" y="45"/>
                </a:lnTo>
                <a:lnTo>
                  <a:pt x="750" y="35"/>
                </a:lnTo>
                <a:lnTo>
                  <a:pt x="724" y="26"/>
                </a:lnTo>
                <a:lnTo>
                  <a:pt x="697" y="19"/>
                </a:lnTo>
                <a:lnTo>
                  <a:pt x="670" y="12"/>
                </a:lnTo>
                <a:lnTo>
                  <a:pt x="643" y="7"/>
                </a:lnTo>
                <a:lnTo>
                  <a:pt x="615" y="4"/>
                </a:lnTo>
                <a:lnTo>
                  <a:pt x="587" y="1"/>
                </a:lnTo>
                <a:lnTo>
                  <a:pt x="558" y="0"/>
                </a:lnTo>
                <a:close/>
              </a:path>
            </a:pathLst>
          </a:custGeom>
          <a:solidFill>
            <a:srgbClr val="929591"/>
          </a:solidFill>
          <a:ln>
            <a:noFill/>
          </a:ln>
        </p:spPr>
        <p:txBody>
          <a:bodyPr vert="horz" wrap="square" lIns="182880" tIns="91440" rIns="182880" bIns="91440" numCol="1" anchor="t" anchorCtr="0" compatLnSpc="1"/>
          <a:lstStyle/>
          <a:p>
            <a:pPr algn="l" defTabSz="1828800" rtl="0"/>
            <a:endParaRPr lang="en-US" sz="3600" kern="1200">
              <a:solidFill>
                <a:schemeClr val="tx1">
                  <a:lumMod val="75000"/>
                  <a:lumOff val="25000"/>
                </a:schemeClr>
              </a:solidFill>
              <a:cs typeface="+mn-ea"/>
              <a:sym typeface="+mn-lt"/>
            </a:endParaRPr>
          </a:p>
        </p:txBody>
      </p:sp>
      <p:grpSp>
        <p:nvGrpSpPr>
          <p:cNvPr id="16" name="Group 96"/>
          <p:cNvGrpSpPr/>
          <p:nvPr/>
        </p:nvGrpSpPr>
        <p:grpSpPr>
          <a:xfrm>
            <a:off x="5873656" y="2462719"/>
            <a:ext cx="743585" cy="720725"/>
            <a:chOff x="8085931" y="4575572"/>
            <a:chExt cx="457200" cy="442913"/>
          </a:xfrm>
          <a:solidFill>
            <a:srgbClr val="929591"/>
          </a:solidFill>
        </p:grpSpPr>
        <p:sp>
          <p:nvSpPr>
            <p:cNvPr id="17" name="Freeform 17"/>
            <p:cNvSpPr/>
            <p:nvPr/>
          </p:nvSpPr>
          <p:spPr bwMode="auto">
            <a:xfrm>
              <a:off x="8314531" y="4818459"/>
              <a:ext cx="57150" cy="57150"/>
            </a:xfrm>
            <a:custGeom>
              <a:avLst/>
              <a:gdLst>
                <a:gd name="T0" fmla="*/ 65 w 144"/>
                <a:gd name="T1" fmla="*/ 0 h 143"/>
                <a:gd name="T2" fmla="*/ 51 w 144"/>
                <a:gd name="T3" fmla="*/ 3 h 143"/>
                <a:gd name="T4" fmla="*/ 38 w 144"/>
                <a:gd name="T5" fmla="*/ 8 h 143"/>
                <a:gd name="T6" fmla="*/ 26 w 144"/>
                <a:gd name="T7" fmla="*/ 16 h 143"/>
                <a:gd name="T8" fmla="*/ 16 w 144"/>
                <a:gd name="T9" fmla="*/ 26 h 143"/>
                <a:gd name="T10" fmla="*/ 9 w 144"/>
                <a:gd name="T11" fmla="*/ 37 h 143"/>
                <a:gd name="T12" fmla="*/ 3 w 144"/>
                <a:gd name="T13" fmla="*/ 50 h 143"/>
                <a:gd name="T14" fmla="*/ 0 w 144"/>
                <a:gd name="T15" fmla="*/ 64 h 143"/>
                <a:gd name="T16" fmla="*/ 0 w 144"/>
                <a:gd name="T17" fmla="*/ 80 h 143"/>
                <a:gd name="T18" fmla="*/ 3 w 144"/>
                <a:gd name="T19" fmla="*/ 94 h 143"/>
                <a:gd name="T20" fmla="*/ 9 w 144"/>
                <a:gd name="T21" fmla="*/ 105 h 143"/>
                <a:gd name="T22" fmla="*/ 16 w 144"/>
                <a:gd name="T23" fmla="*/ 117 h 143"/>
                <a:gd name="T24" fmla="*/ 26 w 144"/>
                <a:gd name="T25" fmla="*/ 127 h 143"/>
                <a:gd name="T26" fmla="*/ 38 w 144"/>
                <a:gd name="T27" fmla="*/ 135 h 143"/>
                <a:gd name="T28" fmla="*/ 51 w 144"/>
                <a:gd name="T29" fmla="*/ 140 h 143"/>
                <a:gd name="T30" fmla="*/ 65 w 144"/>
                <a:gd name="T31" fmla="*/ 143 h 143"/>
                <a:gd name="T32" fmla="*/ 79 w 144"/>
                <a:gd name="T33" fmla="*/ 143 h 143"/>
                <a:gd name="T34" fmla="*/ 93 w 144"/>
                <a:gd name="T35" fmla="*/ 140 h 143"/>
                <a:gd name="T36" fmla="*/ 106 w 144"/>
                <a:gd name="T37" fmla="*/ 135 h 143"/>
                <a:gd name="T38" fmla="*/ 118 w 144"/>
                <a:gd name="T39" fmla="*/ 127 h 143"/>
                <a:gd name="T40" fmla="*/ 128 w 144"/>
                <a:gd name="T41" fmla="*/ 117 h 143"/>
                <a:gd name="T42" fmla="*/ 135 w 144"/>
                <a:gd name="T43" fmla="*/ 105 h 143"/>
                <a:gd name="T44" fmla="*/ 141 w 144"/>
                <a:gd name="T45" fmla="*/ 94 h 143"/>
                <a:gd name="T46" fmla="*/ 144 w 144"/>
                <a:gd name="T47" fmla="*/ 80 h 143"/>
                <a:gd name="T48" fmla="*/ 144 w 144"/>
                <a:gd name="T49" fmla="*/ 64 h 143"/>
                <a:gd name="T50" fmla="*/ 141 w 144"/>
                <a:gd name="T51" fmla="*/ 50 h 143"/>
                <a:gd name="T52" fmla="*/ 135 w 144"/>
                <a:gd name="T53" fmla="*/ 37 h 143"/>
                <a:gd name="T54" fmla="*/ 128 w 144"/>
                <a:gd name="T55" fmla="*/ 26 h 143"/>
                <a:gd name="T56" fmla="*/ 118 w 144"/>
                <a:gd name="T57" fmla="*/ 16 h 143"/>
                <a:gd name="T58" fmla="*/ 106 w 144"/>
                <a:gd name="T59" fmla="*/ 8 h 143"/>
                <a:gd name="T60" fmla="*/ 93 w 144"/>
                <a:gd name="T61" fmla="*/ 3 h 143"/>
                <a:gd name="T62" fmla="*/ 79 w 144"/>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3">
                  <a:moveTo>
                    <a:pt x="73" y="0"/>
                  </a:moveTo>
                  <a:lnTo>
                    <a:pt x="65" y="0"/>
                  </a:lnTo>
                  <a:lnTo>
                    <a:pt x="57" y="1"/>
                  </a:lnTo>
                  <a:lnTo>
                    <a:pt x="51" y="3"/>
                  </a:lnTo>
                  <a:lnTo>
                    <a:pt x="44" y="5"/>
                  </a:lnTo>
                  <a:lnTo>
                    <a:pt x="38" y="8"/>
                  </a:lnTo>
                  <a:lnTo>
                    <a:pt x="31" y="12"/>
                  </a:lnTo>
                  <a:lnTo>
                    <a:pt x="26" y="16"/>
                  </a:lnTo>
                  <a:lnTo>
                    <a:pt x="21" y="21"/>
                  </a:lnTo>
                  <a:lnTo>
                    <a:pt x="16" y="26"/>
                  </a:lnTo>
                  <a:lnTo>
                    <a:pt x="12" y="31"/>
                  </a:lnTo>
                  <a:lnTo>
                    <a:pt x="9" y="37"/>
                  </a:lnTo>
                  <a:lnTo>
                    <a:pt x="6" y="44"/>
                  </a:lnTo>
                  <a:lnTo>
                    <a:pt x="3" y="50"/>
                  </a:lnTo>
                  <a:lnTo>
                    <a:pt x="1" y="57"/>
                  </a:lnTo>
                  <a:lnTo>
                    <a:pt x="0" y="64"/>
                  </a:lnTo>
                  <a:lnTo>
                    <a:pt x="0" y="72"/>
                  </a:lnTo>
                  <a:lnTo>
                    <a:pt x="0" y="80"/>
                  </a:lnTo>
                  <a:lnTo>
                    <a:pt x="1" y="86"/>
                  </a:lnTo>
                  <a:lnTo>
                    <a:pt x="3" y="94"/>
                  </a:lnTo>
                  <a:lnTo>
                    <a:pt x="6" y="100"/>
                  </a:lnTo>
                  <a:lnTo>
                    <a:pt x="9" y="105"/>
                  </a:lnTo>
                  <a:lnTo>
                    <a:pt x="12" y="112"/>
                  </a:lnTo>
                  <a:lnTo>
                    <a:pt x="16" y="117"/>
                  </a:lnTo>
                  <a:lnTo>
                    <a:pt x="21" y="123"/>
                  </a:lnTo>
                  <a:lnTo>
                    <a:pt x="26" y="127"/>
                  </a:lnTo>
                  <a:lnTo>
                    <a:pt x="31" y="131"/>
                  </a:lnTo>
                  <a:lnTo>
                    <a:pt x="38" y="135"/>
                  </a:lnTo>
                  <a:lnTo>
                    <a:pt x="44" y="138"/>
                  </a:lnTo>
                  <a:lnTo>
                    <a:pt x="51" y="140"/>
                  </a:lnTo>
                  <a:lnTo>
                    <a:pt x="57" y="142"/>
                  </a:lnTo>
                  <a:lnTo>
                    <a:pt x="65" y="143"/>
                  </a:lnTo>
                  <a:lnTo>
                    <a:pt x="73" y="143"/>
                  </a:lnTo>
                  <a:lnTo>
                    <a:pt x="79" y="143"/>
                  </a:lnTo>
                  <a:lnTo>
                    <a:pt x="87" y="142"/>
                  </a:lnTo>
                  <a:lnTo>
                    <a:pt x="93" y="140"/>
                  </a:lnTo>
                  <a:lnTo>
                    <a:pt x="100" y="138"/>
                  </a:lnTo>
                  <a:lnTo>
                    <a:pt x="106" y="135"/>
                  </a:lnTo>
                  <a:lnTo>
                    <a:pt x="112" y="131"/>
                  </a:lnTo>
                  <a:lnTo>
                    <a:pt x="118" y="127"/>
                  </a:lnTo>
                  <a:lnTo>
                    <a:pt x="123" y="123"/>
                  </a:lnTo>
                  <a:lnTo>
                    <a:pt x="128" y="117"/>
                  </a:lnTo>
                  <a:lnTo>
                    <a:pt x="132" y="112"/>
                  </a:lnTo>
                  <a:lnTo>
                    <a:pt x="135" y="105"/>
                  </a:lnTo>
                  <a:lnTo>
                    <a:pt x="138" y="100"/>
                  </a:lnTo>
                  <a:lnTo>
                    <a:pt x="141" y="94"/>
                  </a:lnTo>
                  <a:lnTo>
                    <a:pt x="143" y="86"/>
                  </a:lnTo>
                  <a:lnTo>
                    <a:pt x="144" y="80"/>
                  </a:lnTo>
                  <a:lnTo>
                    <a:pt x="144" y="72"/>
                  </a:lnTo>
                  <a:lnTo>
                    <a:pt x="144" y="64"/>
                  </a:lnTo>
                  <a:lnTo>
                    <a:pt x="143" y="57"/>
                  </a:lnTo>
                  <a:lnTo>
                    <a:pt x="141" y="50"/>
                  </a:lnTo>
                  <a:lnTo>
                    <a:pt x="138" y="44"/>
                  </a:lnTo>
                  <a:lnTo>
                    <a:pt x="135" y="37"/>
                  </a:lnTo>
                  <a:lnTo>
                    <a:pt x="132" y="31"/>
                  </a:lnTo>
                  <a:lnTo>
                    <a:pt x="128" y="26"/>
                  </a:lnTo>
                  <a:lnTo>
                    <a:pt x="123" y="21"/>
                  </a:lnTo>
                  <a:lnTo>
                    <a:pt x="118" y="16"/>
                  </a:lnTo>
                  <a:lnTo>
                    <a:pt x="112" y="12"/>
                  </a:lnTo>
                  <a:lnTo>
                    <a:pt x="106" y="8"/>
                  </a:lnTo>
                  <a:lnTo>
                    <a:pt x="100" y="5"/>
                  </a:lnTo>
                  <a:lnTo>
                    <a:pt x="93" y="3"/>
                  </a:lnTo>
                  <a:lnTo>
                    <a:pt x="87" y="1"/>
                  </a:lnTo>
                  <a:lnTo>
                    <a:pt x="79" y="0"/>
                  </a:lnTo>
                  <a:lnTo>
                    <a:pt x="73"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schemeClr val="tx1">
                    <a:lumMod val="75000"/>
                    <a:lumOff val="25000"/>
                  </a:schemeClr>
                </a:solidFill>
                <a:cs typeface="+mn-ea"/>
                <a:sym typeface="+mn-lt"/>
              </a:endParaRPr>
            </a:p>
          </p:txBody>
        </p:sp>
        <p:sp>
          <p:nvSpPr>
            <p:cNvPr id="18" name="Freeform 18"/>
            <p:cNvSpPr>
              <a:spLocks noEditPoints="1"/>
            </p:cNvSpPr>
            <p:nvPr/>
          </p:nvSpPr>
          <p:spPr bwMode="auto">
            <a:xfrm>
              <a:off x="8085931" y="4575572"/>
              <a:ext cx="457200" cy="442913"/>
            </a:xfrm>
            <a:custGeom>
              <a:avLst/>
              <a:gdLst>
                <a:gd name="T0" fmla="*/ 606 w 1152"/>
                <a:gd name="T1" fmla="*/ 784 h 1117"/>
                <a:gd name="T2" fmla="*/ 559 w 1152"/>
                <a:gd name="T3" fmla="*/ 745 h 1117"/>
                <a:gd name="T4" fmla="*/ 541 w 1152"/>
                <a:gd name="T5" fmla="*/ 685 h 1117"/>
                <a:gd name="T6" fmla="*/ 559 w 1152"/>
                <a:gd name="T7" fmla="*/ 625 h 1117"/>
                <a:gd name="T8" fmla="*/ 606 w 1152"/>
                <a:gd name="T9" fmla="*/ 586 h 1117"/>
                <a:gd name="T10" fmla="*/ 980 w 1152"/>
                <a:gd name="T11" fmla="*/ 576 h 1117"/>
                <a:gd name="T12" fmla="*/ 1024 w 1152"/>
                <a:gd name="T13" fmla="*/ 554 h 1117"/>
                <a:gd name="T14" fmla="*/ 1049 w 1152"/>
                <a:gd name="T15" fmla="*/ 542 h 1117"/>
                <a:gd name="T16" fmla="*/ 1079 w 1152"/>
                <a:gd name="T17" fmla="*/ 632 h 1117"/>
                <a:gd name="T18" fmla="*/ 1055 w 1152"/>
                <a:gd name="T19" fmla="*/ 745 h 1117"/>
                <a:gd name="T20" fmla="*/ 971 w 1152"/>
                <a:gd name="T21" fmla="*/ 931 h 1117"/>
                <a:gd name="T22" fmla="*/ 943 w 1152"/>
                <a:gd name="T23" fmla="*/ 999 h 1117"/>
                <a:gd name="T24" fmla="*/ 884 w 1152"/>
                <a:gd name="T25" fmla="*/ 1039 h 1117"/>
                <a:gd name="T26" fmla="*/ 172 w 1152"/>
                <a:gd name="T27" fmla="*/ 1042 h 1117"/>
                <a:gd name="T28" fmla="*/ 108 w 1152"/>
                <a:gd name="T29" fmla="*/ 1008 h 1117"/>
                <a:gd name="T30" fmla="*/ 75 w 1152"/>
                <a:gd name="T31" fmla="*/ 944 h 1117"/>
                <a:gd name="T32" fmla="*/ 114 w 1152"/>
                <a:gd name="T33" fmla="*/ 378 h 1117"/>
                <a:gd name="T34" fmla="*/ 792 w 1152"/>
                <a:gd name="T35" fmla="*/ 397 h 1117"/>
                <a:gd name="T36" fmla="*/ 966 w 1152"/>
                <a:gd name="T37" fmla="*/ 413 h 1117"/>
                <a:gd name="T38" fmla="*/ 629 w 1152"/>
                <a:gd name="T39" fmla="*/ 506 h 1117"/>
                <a:gd name="T40" fmla="*/ 534 w 1152"/>
                <a:gd name="T41" fmla="*/ 546 h 1117"/>
                <a:gd name="T42" fmla="*/ 476 w 1152"/>
                <a:gd name="T43" fmla="*/ 631 h 1117"/>
                <a:gd name="T44" fmla="*/ 476 w 1152"/>
                <a:gd name="T45" fmla="*/ 738 h 1117"/>
                <a:gd name="T46" fmla="*/ 534 w 1152"/>
                <a:gd name="T47" fmla="*/ 823 h 1117"/>
                <a:gd name="T48" fmla="*/ 629 w 1152"/>
                <a:gd name="T49" fmla="*/ 864 h 1117"/>
                <a:gd name="T50" fmla="*/ 792 w 1152"/>
                <a:gd name="T51" fmla="*/ 324 h 1117"/>
                <a:gd name="T52" fmla="*/ 144 w 1152"/>
                <a:gd name="T53" fmla="*/ 289 h 1117"/>
                <a:gd name="T54" fmla="*/ 900 w 1152"/>
                <a:gd name="T55" fmla="*/ 253 h 1117"/>
                <a:gd name="T56" fmla="*/ 198 w 1152"/>
                <a:gd name="T57" fmla="*/ 73 h 1117"/>
                <a:gd name="T58" fmla="*/ 962 w 1152"/>
                <a:gd name="T59" fmla="*/ 83 h 1117"/>
                <a:gd name="T60" fmla="*/ 973 w 1152"/>
                <a:gd name="T61" fmla="*/ 216 h 1117"/>
                <a:gd name="T62" fmla="*/ 936 w 1152"/>
                <a:gd name="T63" fmla="*/ 289 h 1117"/>
                <a:gd name="T64" fmla="*/ 925 w 1152"/>
                <a:gd name="T65" fmla="*/ 119 h 1117"/>
                <a:gd name="T66" fmla="*/ 137 w 1152"/>
                <a:gd name="T67" fmla="*/ 109 h 1117"/>
                <a:gd name="T68" fmla="*/ 108 w 1152"/>
                <a:gd name="T69" fmla="*/ 137 h 1117"/>
                <a:gd name="T70" fmla="*/ 87 w 1152"/>
                <a:gd name="T71" fmla="*/ 258 h 1117"/>
                <a:gd name="T72" fmla="*/ 73 w 1152"/>
                <a:gd name="T73" fmla="*/ 186 h 1117"/>
                <a:gd name="T74" fmla="*/ 101 w 1152"/>
                <a:gd name="T75" fmla="*/ 119 h 1117"/>
                <a:gd name="T76" fmla="*/ 160 w 1152"/>
                <a:gd name="T77" fmla="*/ 78 h 1117"/>
                <a:gd name="T78" fmla="*/ 1044 w 1152"/>
                <a:gd name="T79" fmla="*/ 216 h 1117"/>
                <a:gd name="T80" fmla="*/ 1035 w 1152"/>
                <a:gd name="T81" fmla="*/ 66 h 1117"/>
                <a:gd name="T82" fmla="*/ 996 w 1152"/>
                <a:gd name="T83" fmla="*/ 19 h 1117"/>
                <a:gd name="T84" fmla="*/ 936 w 1152"/>
                <a:gd name="T85" fmla="*/ 0 h 1117"/>
                <a:gd name="T86" fmla="*/ 121 w 1152"/>
                <a:gd name="T87" fmla="*/ 16 h 1117"/>
                <a:gd name="T88" fmla="*/ 34 w 1152"/>
                <a:gd name="T89" fmla="*/ 88 h 1117"/>
                <a:gd name="T90" fmla="*/ 0 w 1152"/>
                <a:gd name="T91" fmla="*/ 199 h 1117"/>
                <a:gd name="T92" fmla="*/ 24 w 1152"/>
                <a:gd name="T93" fmla="*/ 1013 h 1117"/>
                <a:gd name="T94" fmla="*/ 104 w 1152"/>
                <a:gd name="T95" fmla="*/ 1093 h 1117"/>
                <a:gd name="T96" fmla="*/ 846 w 1152"/>
                <a:gd name="T97" fmla="*/ 1117 h 1117"/>
                <a:gd name="T98" fmla="*/ 956 w 1152"/>
                <a:gd name="T99" fmla="*/ 1082 h 1117"/>
                <a:gd name="T100" fmla="*/ 1029 w 1152"/>
                <a:gd name="T101" fmla="*/ 996 h 1117"/>
                <a:gd name="T102" fmla="*/ 1044 w 1152"/>
                <a:gd name="T103" fmla="*/ 864 h 1117"/>
                <a:gd name="T104" fmla="*/ 1110 w 1152"/>
                <a:gd name="T105" fmla="*/ 794 h 1117"/>
                <a:gd name="T106" fmla="*/ 1145 w 1152"/>
                <a:gd name="T107" fmla="*/ 709 h 1117"/>
                <a:gd name="T108" fmla="*/ 1151 w 1152"/>
                <a:gd name="T109" fmla="*/ 618 h 1117"/>
                <a:gd name="T110" fmla="*/ 1125 w 1152"/>
                <a:gd name="T111" fmla="*/ 531 h 1117"/>
                <a:gd name="T112" fmla="*/ 1070 w 1152"/>
                <a:gd name="T113" fmla="*/ 454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2" h="1117">
                  <a:moveTo>
                    <a:pt x="1018" y="793"/>
                  </a:moveTo>
                  <a:lnTo>
                    <a:pt x="649" y="793"/>
                  </a:lnTo>
                  <a:lnTo>
                    <a:pt x="637" y="792"/>
                  </a:lnTo>
                  <a:lnTo>
                    <a:pt x="626" y="791"/>
                  </a:lnTo>
                  <a:lnTo>
                    <a:pt x="616" y="788"/>
                  </a:lnTo>
                  <a:lnTo>
                    <a:pt x="606" y="784"/>
                  </a:lnTo>
                  <a:lnTo>
                    <a:pt x="597" y="780"/>
                  </a:lnTo>
                  <a:lnTo>
                    <a:pt x="588" y="775"/>
                  </a:lnTo>
                  <a:lnTo>
                    <a:pt x="579" y="768"/>
                  </a:lnTo>
                  <a:lnTo>
                    <a:pt x="572" y="761"/>
                  </a:lnTo>
                  <a:lnTo>
                    <a:pt x="564" y="753"/>
                  </a:lnTo>
                  <a:lnTo>
                    <a:pt x="559" y="745"/>
                  </a:lnTo>
                  <a:lnTo>
                    <a:pt x="553" y="736"/>
                  </a:lnTo>
                  <a:lnTo>
                    <a:pt x="548" y="727"/>
                  </a:lnTo>
                  <a:lnTo>
                    <a:pt x="545" y="716"/>
                  </a:lnTo>
                  <a:lnTo>
                    <a:pt x="543" y="707"/>
                  </a:lnTo>
                  <a:lnTo>
                    <a:pt x="541" y="696"/>
                  </a:lnTo>
                  <a:lnTo>
                    <a:pt x="541" y="685"/>
                  </a:lnTo>
                  <a:lnTo>
                    <a:pt x="541" y="674"/>
                  </a:lnTo>
                  <a:lnTo>
                    <a:pt x="543" y="663"/>
                  </a:lnTo>
                  <a:lnTo>
                    <a:pt x="545" y="653"/>
                  </a:lnTo>
                  <a:lnTo>
                    <a:pt x="548" y="643"/>
                  </a:lnTo>
                  <a:lnTo>
                    <a:pt x="553" y="633"/>
                  </a:lnTo>
                  <a:lnTo>
                    <a:pt x="559" y="625"/>
                  </a:lnTo>
                  <a:lnTo>
                    <a:pt x="564" y="616"/>
                  </a:lnTo>
                  <a:lnTo>
                    <a:pt x="572" y="608"/>
                  </a:lnTo>
                  <a:lnTo>
                    <a:pt x="579" y="602"/>
                  </a:lnTo>
                  <a:lnTo>
                    <a:pt x="588" y="595"/>
                  </a:lnTo>
                  <a:lnTo>
                    <a:pt x="597" y="590"/>
                  </a:lnTo>
                  <a:lnTo>
                    <a:pt x="606" y="586"/>
                  </a:lnTo>
                  <a:lnTo>
                    <a:pt x="616" y="581"/>
                  </a:lnTo>
                  <a:lnTo>
                    <a:pt x="626" y="579"/>
                  </a:lnTo>
                  <a:lnTo>
                    <a:pt x="637" y="577"/>
                  </a:lnTo>
                  <a:lnTo>
                    <a:pt x="649" y="577"/>
                  </a:lnTo>
                  <a:lnTo>
                    <a:pt x="973" y="577"/>
                  </a:lnTo>
                  <a:lnTo>
                    <a:pt x="980" y="576"/>
                  </a:lnTo>
                  <a:lnTo>
                    <a:pt x="989" y="575"/>
                  </a:lnTo>
                  <a:lnTo>
                    <a:pt x="996" y="572"/>
                  </a:lnTo>
                  <a:lnTo>
                    <a:pt x="1004" y="568"/>
                  </a:lnTo>
                  <a:lnTo>
                    <a:pt x="1011" y="565"/>
                  </a:lnTo>
                  <a:lnTo>
                    <a:pt x="1018" y="560"/>
                  </a:lnTo>
                  <a:lnTo>
                    <a:pt x="1024" y="554"/>
                  </a:lnTo>
                  <a:lnTo>
                    <a:pt x="1030" y="548"/>
                  </a:lnTo>
                  <a:lnTo>
                    <a:pt x="1035" y="540"/>
                  </a:lnTo>
                  <a:lnTo>
                    <a:pt x="1038" y="532"/>
                  </a:lnTo>
                  <a:lnTo>
                    <a:pt x="1039" y="531"/>
                  </a:lnTo>
                  <a:lnTo>
                    <a:pt x="1039" y="529"/>
                  </a:lnTo>
                  <a:lnTo>
                    <a:pt x="1049" y="542"/>
                  </a:lnTo>
                  <a:lnTo>
                    <a:pt x="1057" y="555"/>
                  </a:lnTo>
                  <a:lnTo>
                    <a:pt x="1064" y="571"/>
                  </a:lnTo>
                  <a:lnTo>
                    <a:pt x="1070" y="585"/>
                  </a:lnTo>
                  <a:lnTo>
                    <a:pt x="1074" y="601"/>
                  </a:lnTo>
                  <a:lnTo>
                    <a:pt x="1077" y="616"/>
                  </a:lnTo>
                  <a:lnTo>
                    <a:pt x="1079" y="632"/>
                  </a:lnTo>
                  <a:lnTo>
                    <a:pt x="1081" y="648"/>
                  </a:lnTo>
                  <a:lnTo>
                    <a:pt x="1079" y="669"/>
                  </a:lnTo>
                  <a:lnTo>
                    <a:pt x="1076" y="689"/>
                  </a:lnTo>
                  <a:lnTo>
                    <a:pt x="1071" y="709"/>
                  </a:lnTo>
                  <a:lnTo>
                    <a:pt x="1064" y="727"/>
                  </a:lnTo>
                  <a:lnTo>
                    <a:pt x="1055" y="745"/>
                  </a:lnTo>
                  <a:lnTo>
                    <a:pt x="1045" y="763"/>
                  </a:lnTo>
                  <a:lnTo>
                    <a:pt x="1032" y="778"/>
                  </a:lnTo>
                  <a:lnTo>
                    <a:pt x="1018" y="793"/>
                  </a:lnTo>
                  <a:lnTo>
                    <a:pt x="1018" y="793"/>
                  </a:lnTo>
                  <a:close/>
                  <a:moveTo>
                    <a:pt x="973" y="918"/>
                  </a:moveTo>
                  <a:lnTo>
                    <a:pt x="971" y="931"/>
                  </a:lnTo>
                  <a:lnTo>
                    <a:pt x="969" y="944"/>
                  </a:lnTo>
                  <a:lnTo>
                    <a:pt x="966" y="956"/>
                  </a:lnTo>
                  <a:lnTo>
                    <a:pt x="962" y="968"/>
                  </a:lnTo>
                  <a:lnTo>
                    <a:pt x="956" y="979"/>
                  </a:lnTo>
                  <a:lnTo>
                    <a:pt x="951" y="990"/>
                  </a:lnTo>
                  <a:lnTo>
                    <a:pt x="943" y="999"/>
                  </a:lnTo>
                  <a:lnTo>
                    <a:pt x="935" y="1008"/>
                  </a:lnTo>
                  <a:lnTo>
                    <a:pt x="926" y="1015"/>
                  </a:lnTo>
                  <a:lnTo>
                    <a:pt x="916" y="1023"/>
                  </a:lnTo>
                  <a:lnTo>
                    <a:pt x="906" y="1030"/>
                  </a:lnTo>
                  <a:lnTo>
                    <a:pt x="895" y="1035"/>
                  </a:lnTo>
                  <a:lnTo>
                    <a:pt x="884" y="1039"/>
                  </a:lnTo>
                  <a:lnTo>
                    <a:pt x="871" y="1042"/>
                  </a:lnTo>
                  <a:lnTo>
                    <a:pt x="859" y="1044"/>
                  </a:lnTo>
                  <a:lnTo>
                    <a:pt x="846" y="1045"/>
                  </a:lnTo>
                  <a:lnTo>
                    <a:pt x="198" y="1045"/>
                  </a:lnTo>
                  <a:lnTo>
                    <a:pt x="185" y="1044"/>
                  </a:lnTo>
                  <a:lnTo>
                    <a:pt x="172" y="1042"/>
                  </a:lnTo>
                  <a:lnTo>
                    <a:pt x="160" y="1039"/>
                  </a:lnTo>
                  <a:lnTo>
                    <a:pt x="148" y="1035"/>
                  </a:lnTo>
                  <a:lnTo>
                    <a:pt x="138" y="1030"/>
                  </a:lnTo>
                  <a:lnTo>
                    <a:pt x="128" y="1023"/>
                  </a:lnTo>
                  <a:lnTo>
                    <a:pt x="118" y="1015"/>
                  </a:lnTo>
                  <a:lnTo>
                    <a:pt x="108" y="1008"/>
                  </a:lnTo>
                  <a:lnTo>
                    <a:pt x="101" y="999"/>
                  </a:lnTo>
                  <a:lnTo>
                    <a:pt x="93" y="990"/>
                  </a:lnTo>
                  <a:lnTo>
                    <a:pt x="87" y="979"/>
                  </a:lnTo>
                  <a:lnTo>
                    <a:pt x="81" y="968"/>
                  </a:lnTo>
                  <a:lnTo>
                    <a:pt x="77" y="956"/>
                  </a:lnTo>
                  <a:lnTo>
                    <a:pt x="75" y="944"/>
                  </a:lnTo>
                  <a:lnTo>
                    <a:pt x="73" y="931"/>
                  </a:lnTo>
                  <a:lnTo>
                    <a:pt x="72" y="918"/>
                  </a:lnTo>
                  <a:lnTo>
                    <a:pt x="72" y="351"/>
                  </a:lnTo>
                  <a:lnTo>
                    <a:pt x="86" y="361"/>
                  </a:lnTo>
                  <a:lnTo>
                    <a:pt x="100" y="371"/>
                  </a:lnTo>
                  <a:lnTo>
                    <a:pt x="114" y="378"/>
                  </a:lnTo>
                  <a:lnTo>
                    <a:pt x="130" y="385"/>
                  </a:lnTo>
                  <a:lnTo>
                    <a:pt x="146" y="390"/>
                  </a:lnTo>
                  <a:lnTo>
                    <a:pt x="162" y="393"/>
                  </a:lnTo>
                  <a:lnTo>
                    <a:pt x="180" y="396"/>
                  </a:lnTo>
                  <a:lnTo>
                    <a:pt x="198" y="397"/>
                  </a:lnTo>
                  <a:lnTo>
                    <a:pt x="792" y="397"/>
                  </a:lnTo>
                  <a:lnTo>
                    <a:pt x="936" y="397"/>
                  </a:lnTo>
                  <a:lnTo>
                    <a:pt x="943" y="398"/>
                  </a:lnTo>
                  <a:lnTo>
                    <a:pt x="950" y="400"/>
                  </a:lnTo>
                  <a:lnTo>
                    <a:pt x="956" y="403"/>
                  </a:lnTo>
                  <a:lnTo>
                    <a:pt x="962" y="407"/>
                  </a:lnTo>
                  <a:lnTo>
                    <a:pt x="966" y="413"/>
                  </a:lnTo>
                  <a:lnTo>
                    <a:pt x="969" y="418"/>
                  </a:lnTo>
                  <a:lnTo>
                    <a:pt x="971" y="426"/>
                  </a:lnTo>
                  <a:lnTo>
                    <a:pt x="973" y="432"/>
                  </a:lnTo>
                  <a:lnTo>
                    <a:pt x="973" y="505"/>
                  </a:lnTo>
                  <a:lnTo>
                    <a:pt x="649" y="505"/>
                  </a:lnTo>
                  <a:lnTo>
                    <a:pt x="629" y="506"/>
                  </a:lnTo>
                  <a:lnTo>
                    <a:pt x="612" y="508"/>
                  </a:lnTo>
                  <a:lnTo>
                    <a:pt x="595" y="513"/>
                  </a:lnTo>
                  <a:lnTo>
                    <a:pt x="578" y="519"/>
                  </a:lnTo>
                  <a:lnTo>
                    <a:pt x="562" y="526"/>
                  </a:lnTo>
                  <a:lnTo>
                    <a:pt x="547" y="536"/>
                  </a:lnTo>
                  <a:lnTo>
                    <a:pt x="534" y="546"/>
                  </a:lnTo>
                  <a:lnTo>
                    <a:pt x="521" y="558"/>
                  </a:lnTo>
                  <a:lnTo>
                    <a:pt x="509" y="571"/>
                  </a:lnTo>
                  <a:lnTo>
                    <a:pt x="498" y="585"/>
                  </a:lnTo>
                  <a:lnTo>
                    <a:pt x="490" y="599"/>
                  </a:lnTo>
                  <a:lnTo>
                    <a:pt x="482" y="615"/>
                  </a:lnTo>
                  <a:lnTo>
                    <a:pt x="476" y="631"/>
                  </a:lnTo>
                  <a:lnTo>
                    <a:pt x="471" y="648"/>
                  </a:lnTo>
                  <a:lnTo>
                    <a:pt x="469" y="667"/>
                  </a:lnTo>
                  <a:lnTo>
                    <a:pt x="468" y="685"/>
                  </a:lnTo>
                  <a:lnTo>
                    <a:pt x="469" y="703"/>
                  </a:lnTo>
                  <a:lnTo>
                    <a:pt x="471" y="721"/>
                  </a:lnTo>
                  <a:lnTo>
                    <a:pt x="476" y="738"/>
                  </a:lnTo>
                  <a:lnTo>
                    <a:pt x="482" y="755"/>
                  </a:lnTo>
                  <a:lnTo>
                    <a:pt x="490" y="770"/>
                  </a:lnTo>
                  <a:lnTo>
                    <a:pt x="498" y="785"/>
                  </a:lnTo>
                  <a:lnTo>
                    <a:pt x="509" y="799"/>
                  </a:lnTo>
                  <a:lnTo>
                    <a:pt x="521" y="812"/>
                  </a:lnTo>
                  <a:lnTo>
                    <a:pt x="534" y="823"/>
                  </a:lnTo>
                  <a:lnTo>
                    <a:pt x="547" y="834"/>
                  </a:lnTo>
                  <a:lnTo>
                    <a:pt x="562" y="843"/>
                  </a:lnTo>
                  <a:lnTo>
                    <a:pt x="578" y="850"/>
                  </a:lnTo>
                  <a:lnTo>
                    <a:pt x="595" y="857"/>
                  </a:lnTo>
                  <a:lnTo>
                    <a:pt x="612" y="861"/>
                  </a:lnTo>
                  <a:lnTo>
                    <a:pt x="629" y="864"/>
                  </a:lnTo>
                  <a:lnTo>
                    <a:pt x="649" y="864"/>
                  </a:lnTo>
                  <a:lnTo>
                    <a:pt x="973" y="864"/>
                  </a:lnTo>
                  <a:lnTo>
                    <a:pt x="973" y="918"/>
                  </a:lnTo>
                  <a:close/>
                  <a:moveTo>
                    <a:pt x="900" y="289"/>
                  </a:moveTo>
                  <a:lnTo>
                    <a:pt x="900" y="324"/>
                  </a:lnTo>
                  <a:lnTo>
                    <a:pt x="792" y="324"/>
                  </a:lnTo>
                  <a:lnTo>
                    <a:pt x="198" y="324"/>
                  </a:lnTo>
                  <a:lnTo>
                    <a:pt x="184" y="324"/>
                  </a:lnTo>
                  <a:lnTo>
                    <a:pt x="170" y="321"/>
                  </a:lnTo>
                  <a:lnTo>
                    <a:pt x="157" y="318"/>
                  </a:lnTo>
                  <a:lnTo>
                    <a:pt x="144" y="312"/>
                  </a:lnTo>
                  <a:lnTo>
                    <a:pt x="144" y="289"/>
                  </a:lnTo>
                  <a:lnTo>
                    <a:pt x="900" y="289"/>
                  </a:lnTo>
                  <a:close/>
                  <a:moveTo>
                    <a:pt x="900" y="253"/>
                  </a:moveTo>
                  <a:lnTo>
                    <a:pt x="144" y="253"/>
                  </a:lnTo>
                  <a:lnTo>
                    <a:pt x="144" y="216"/>
                  </a:lnTo>
                  <a:lnTo>
                    <a:pt x="900" y="216"/>
                  </a:lnTo>
                  <a:lnTo>
                    <a:pt x="900" y="253"/>
                  </a:lnTo>
                  <a:close/>
                  <a:moveTo>
                    <a:pt x="900" y="181"/>
                  </a:moveTo>
                  <a:lnTo>
                    <a:pt x="144" y="181"/>
                  </a:lnTo>
                  <a:lnTo>
                    <a:pt x="144" y="145"/>
                  </a:lnTo>
                  <a:lnTo>
                    <a:pt x="900" y="145"/>
                  </a:lnTo>
                  <a:lnTo>
                    <a:pt x="900" y="181"/>
                  </a:lnTo>
                  <a:close/>
                  <a:moveTo>
                    <a:pt x="198" y="73"/>
                  </a:moveTo>
                  <a:lnTo>
                    <a:pt x="792" y="73"/>
                  </a:lnTo>
                  <a:lnTo>
                    <a:pt x="936" y="73"/>
                  </a:lnTo>
                  <a:lnTo>
                    <a:pt x="943" y="74"/>
                  </a:lnTo>
                  <a:lnTo>
                    <a:pt x="950" y="76"/>
                  </a:lnTo>
                  <a:lnTo>
                    <a:pt x="956" y="79"/>
                  </a:lnTo>
                  <a:lnTo>
                    <a:pt x="962" y="83"/>
                  </a:lnTo>
                  <a:lnTo>
                    <a:pt x="966" y="89"/>
                  </a:lnTo>
                  <a:lnTo>
                    <a:pt x="969" y="94"/>
                  </a:lnTo>
                  <a:lnTo>
                    <a:pt x="971" y="102"/>
                  </a:lnTo>
                  <a:lnTo>
                    <a:pt x="973" y="108"/>
                  </a:lnTo>
                  <a:lnTo>
                    <a:pt x="973" y="199"/>
                  </a:lnTo>
                  <a:lnTo>
                    <a:pt x="973" y="216"/>
                  </a:lnTo>
                  <a:lnTo>
                    <a:pt x="973" y="332"/>
                  </a:lnTo>
                  <a:lnTo>
                    <a:pt x="964" y="329"/>
                  </a:lnTo>
                  <a:lnTo>
                    <a:pt x="954" y="326"/>
                  </a:lnTo>
                  <a:lnTo>
                    <a:pt x="946" y="325"/>
                  </a:lnTo>
                  <a:lnTo>
                    <a:pt x="936" y="324"/>
                  </a:lnTo>
                  <a:lnTo>
                    <a:pt x="936" y="289"/>
                  </a:lnTo>
                  <a:lnTo>
                    <a:pt x="936" y="216"/>
                  </a:lnTo>
                  <a:lnTo>
                    <a:pt x="936" y="145"/>
                  </a:lnTo>
                  <a:lnTo>
                    <a:pt x="936" y="137"/>
                  </a:lnTo>
                  <a:lnTo>
                    <a:pt x="934" y="131"/>
                  </a:lnTo>
                  <a:lnTo>
                    <a:pt x="929" y="124"/>
                  </a:lnTo>
                  <a:lnTo>
                    <a:pt x="925" y="119"/>
                  </a:lnTo>
                  <a:lnTo>
                    <a:pt x="920" y="115"/>
                  </a:lnTo>
                  <a:lnTo>
                    <a:pt x="914" y="112"/>
                  </a:lnTo>
                  <a:lnTo>
                    <a:pt x="908" y="109"/>
                  </a:lnTo>
                  <a:lnTo>
                    <a:pt x="900" y="108"/>
                  </a:lnTo>
                  <a:lnTo>
                    <a:pt x="144" y="108"/>
                  </a:lnTo>
                  <a:lnTo>
                    <a:pt x="137" y="109"/>
                  </a:lnTo>
                  <a:lnTo>
                    <a:pt x="130" y="112"/>
                  </a:lnTo>
                  <a:lnTo>
                    <a:pt x="124" y="115"/>
                  </a:lnTo>
                  <a:lnTo>
                    <a:pt x="118" y="119"/>
                  </a:lnTo>
                  <a:lnTo>
                    <a:pt x="114" y="124"/>
                  </a:lnTo>
                  <a:lnTo>
                    <a:pt x="111" y="131"/>
                  </a:lnTo>
                  <a:lnTo>
                    <a:pt x="108" y="137"/>
                  </a:lnTo>
                  <a:lnTo>
                    <a:pt x="108" y="145"/>
                  </a:lnTo>
                  <a:lnTo>
                    <a:pt x="108" y="216"/>
                  </a:lnTo>
                  <a:lnTo>
                    <a:pt x="108" y="286"/>
                  </a:lnTo>
                  <a:lnTo>
                    <a:pt x="100" y="278"/>
                  </a:lnTo>
                  <a:lnTo>
                    <a:pt x="93" y="268"/>
                  </a:lnTo>
                  <a:lnTo>
                    <a:pt x="87" y="258"/>
                  </a:lnTo>
                  <a:lnTo>
                    <a:pt x="81" y="247"/>
                  </a:lnTo>
                  <a:lnTo>
                    <a:pt x="77" y="236"/>
                  </a:lnTo>
                  <a:lnTo>
                    <a:pt x="75" y="224"/>
                  </a:lnTo>
                  <a:lnTo>
                    <a:pt x="73" y="211"/>
                  </a:lnTo>
                  <a:lnTo>
                    <a:pt x="72" y="199"/>
                  </a:lnTo>
                  <a:lnTo>
                    <a:pt x="73" y="186"/>
                  </a:lnTo>
                  <a:lnTo>
                    <a:pt x="75" y="173"/>
                  </a:lnTo>
                  <a:lnTo>
                    <a:pt x="77" y="161"/>
                  </a:lnTo>
                  <a:lnTo>
                    <a:pt x="81" y="149"/>
                  </a:lnTo>
                  <a:lnTo>
                    <a:pt x="87" y="139"/>
                  </a:lnTo>
                  <a:lnTo>
                    <a:pt x="93" y="128"/>
                  </a:lnTo>
                  <a:lnTo>
                    <a:pt x="101" y="119"/>
                  </a:lnTo>
                  <a:lnTo>
                    <a:pt x="108" y="109"/>
                  </a:lnTo>
                  <a:lnTo>
                    <a:pt x="118" y="102"/>
                  </a:lnTo>
                  <a:lnTo>
                    <a:pt x="128" y="94"/>
                  </a:lnTo>
                  <a:lnTo>
                    <a:pt x="138" y="88"/>
                  </a:lnTo>
                  <a:lnTo>
                    <a:pt x="148" y="82"/>
                  </a:lnTo>
                  <a:lnTo>
                    <a:pt x="160" y="78"/>
                  </a:lnTo>
                  <a:lnTo>
                    <a:pt x="172" y="75"/>
                  </a:lnTo>
                  <a:lnTo>
                    <a:pt x="185" y="74"/>
                  </a:lnTo>
                  <a:lnTo>
                    <a:pt x="198" y="73"/>
                  </a:lnTo>
                  <a:close/>
                  <a:moveTo>
                    <a:pt x="1044" y="432"/>
                  </a:moveTo>
                  <a:lnTo>
                    <a:pt x="1044" y="432"/>
                  </a:lnTo>
                  <a:lnTo>
                    <a:pt x="1044" y="216"/>
                  </a:lnTo>
                  <a:lnTo>
                    <a:pt x="1044" y="199"/>
                  </a:lnTo>
                  <a:lnTo>
                    <a:pt x="1044" y="108"/>
                  </a:lnTo>
                  <a:lnTo>
                    <a:pt x="1044" y="97"/>
                  </a:lnTo>
                  <a:lnTo>
                    <a:pt x="1042" y="87"/>
                  </a:lnTo>
                  <a:lnTo>
                    <a:pt x="1039" y="77"/>
                  </a:lnTo>
                  <a:lnTo>
                    <a:pt x="1035" y="66"/>
                  </a:lnTo>
                  <a:lnTo>
                    <a:pt x="1031" y="58"/>
                  </a:lnTo>
                  <a:lnTo>
                    <a:pt x="1025" y="48"/>
                  </a:lnTo>
                  <a:lnTo>
                    <a:pt x="1019" y="40"/>
                  </a:lnTo>
                  <a:lnTo>
                    <a:pt x="1012" y="33"/>
                  </a:lnTo>
                  <a:lnTo>
                    <a:pt x="1005" y="25"/>
                  </a:lnTo>
                  <a:lnTo>
                    <a:pt x="996" y="19"/>
                  </a:lnTo>
                  <a:lnTo>
                    <a:pt x="988" y="13"/>
                  </a:lnTo>
                  <a:lnTo>
                    <a:pt x="978" y="9"/>
                  </a:lnTo>
                  <a:lnTo>
                    <a:pt x="968" y="6"/>
                  </a:lnTo>
                  <a:lnTo>
                    <a:pt x="957" y="2"/>
                  </a:lnTo>
                  <a:lnTo>
                    <a:pt x="947" y="1"/>
                  </a:lnTo>
                  <a:lnTo>
                    <a:pt x="936" y="0"/>
                  </a:lnTo>
                  <a:lnTo>
                    <a:pt x="792" y="0"/>
                  </a:lnTo>
                  <a:lnTo>
                    <a:pt x="198" y="0"/>
                  </a:lnTo>
                  <a:lnTo>
                    <a:pt x="178" y="1"/>
                  </a:lnTo>
                  <a:lnTo>
                    <a:pt x="158" y="5"/>
                  </a:lnTo>
                  <a:lnTo>
                    <a:pt x="139" y="10"/>
                  </a:lnTo>
                  <a:lnTo>
                    <a:pt x="121" y="16"/>
                  </a:lnTo>
                  <a:lnTo>
                    <a:pt x="104" y="25"/>
                  </a:lnTo>
                  <a:lnTo>
                    <a:pt x="87" y="35"/>
                  </a:lnTo>
                  <a:lnTo>
                    <a:pt x="72" y="46"/>
                  </a:lnTo>
                  <a:lnTo>
                    <a:pt x="58" y="59"/>
                  </a:lnTo>
                  <a:lnTo>
                    <a:pt x="45" y="73"/>
                  </a:lnTo>
                  <a:lnTo>
                    <a:pt x="34" y="88"/>
                  </a:lnTo>
                  <a:lnTo>
                    <a:pt x="24" y="104"/>
                  </a:lnTo>
                  <a:lnTo>
                    <a:pt x="16" y="121"/>
                  </a:lnTo>
                  <a:lnTo>
                    <a:pt x="9" y="140"/>
                  </a:lnTo>
                  <a:lnTo>
                    <a:pt x="4" y="159"/>
                  </a:lnTo>
                  <a:lnTo>
                    <a:pt x="0" y="178"/>
                  </a:lnTo>
                  <a:lnTo>
                    <a:pt x="0" y="199"/>
                  </a:lnTo>
                  <a:lnTo>
                    <a:pt x="0" y="918"/>
                  </a:lnTo>
                  <a:lnTo>
                    <a:pt x="0" y="939"/>
                  </a:lnTo>
                  <a:lnTo>
                    <a:pt x="4" y="958"/>
                  </a:lnTo>
                  <a:lnTo>
                    <a:pt x="9" y="978"/>
                  </a:lnTo>
                  <a:lnTo>
                    <a:pt x="16" y="996"/>
                  </a:lnTo>
                  <a:lnTo>
                    <a:pt x="24" y="1013"/>
                  </a:lnTo>
                  <a:lnTo>
                    <a:pt x="34" y="1030"/>
                  </a:lnTo>
                  <a:lnTo>
                    <a:pt x="45" y="1045"/>
                  </a:lnTo>
                  <a:lnTo>
                    <a:pt x="58" y="1059"/>
                  </a:lnTo>
                  <a:lnTo>
                    <a:pt x="72" y="1072"/>
                  </a:lnTo>
                  <a:lnTo>
                    <a:pt x="87" y="1082"/>
                  </a:lnTo>
                  <a:lnTo>
                    <a:pt x="104" y="1093"/>
                  </a:lnTo>
                  <a:lnTo>
                    <a:pt x="121" y="1101"/>
                  </a:lnTo>
                  <a:lnTo>
                    <a:pt x="139" y="1107"/>
                  </a:lnTo>
                  <a:lnTo>
                    <a:pt x="158" y="1113"/>
                  </a:lnTo>
                  <a:lnTo>
                    <a:pt x="178" y="1116"/>
                  </a:lnTo>
                  <a:lnTo>
                    <a:pt x="198" y="1117"/>
                  </a:lnTo>
                  <a:lnTo>
                    <a:pt x="846" y="1117"/>
                  </a:lnTo>
                  <a:lnTo>
                    <a:pt x="867" y="1116"/>
                  </a:lnTo>
                  <a:lnTo>
                    <a:pt x="886" y="1113"/>
                  </a:lnTo>
                  <a:lnTo>
                    <a:pt x="904" y="1107"/>
                  </a:lnTo>
                  <a:lnTo>
                    <a:pt x="923" y="1101"/>
                  </a:lnTo>
                  <a:lnTo>
                    <a:pt x="940" y="1093"/>
                  </a:lnTo>
                  <a:lnTo>
                    <a:pt x="956" y="1082"/>
                  </a:lnTo>
                  <a:lnTo>
                    <a:pt x="971" y="1072"/>
                  </a:lnTo>
                  <a:lnTo>
                    <a:pt x="985" y="1059"/>
                  </a:lnTo>
                  <a:lnTo>
                    <a:pt x="998" y="1045"/>
                  </a:lnTo>
                  <a:lnTo>
                    <a:pt x="1010" y="1030"/>
                  </a:lnTo>
                  <a:lnTo>
                    <a:pt x="1020" y="1013"/>
                  </a:lnTo>
                  <a:lnTo>
                    <a:pt x="1029" y="996"/>
                  </a:lnTo>
                  <a:lnTo>
                    <a:pt x="1035" y="978"/>
                  </a:lnTo>
                  <a:lnTo>
                    <a:pt x="1039" y="958"/>
                  </a:lnTo>
                  <a:lnTo>
                    <a:pt x="1043" y="939"/>
                  </a:lnTo>
                  <a:lnTo>
                    <a:pt x="1044" y="918"/>
                  </a:lnTo>
                  <a:lnTo>
                    <a:pt x="1044" y="864"/>
                  </a:lnTo>
                  <a:lnTo>
                    <a:pt x="1044" y="864"/>
                  </a:lnTo>
                  <a:lnTo>
                    <a:pt x="1057" y="855"/>
                  </a:lnTo>
                  <a:lnTo>
                    <a:pt x="1070" y="844"/>
                  </a:lnTo>
                  <a:lnTo>
                    <a:pt x="1081" y="832"/>
                  </a:lnTo>
                  <a:lnTo>
                    <a:pt x="1091" y="820"/>
                  </a:lnTo>
                  <a:lnTo>
                    <a:pt x="1101" y="807"/>
                  </a:lnTo>
                  <a:lnTo>
                    <a:pt x="1110" y="794"/>
                  </a:lnTo>
                  <a:lnTo>
                    <a:pt x="1118" y="780"/>
                  </a:lnTo>
                  <a:lnTo>
                    <a:pt x="1125" y="767"/>
                  </a:lnTo>
                  <a:lnTo>
                    <a:pt x="1131" y="753"/>
                  </a:lnTo>
                  <a:lnTo>
                    <a:pt x="1137" y="738"/>
                  </a:lnTo>
                  <a:lnTo>
                    <a:pt x="1141" y="724"/>
                  </a:lnTo>
                  <a:lnTo>
                    <a:pt x="1145" y="709"/>
                  </a:lnTo>
                  <a:lnTo>
                    <a:pt x="1149" y="694"/>
                  </a:lnTo>
                  <a:lnTo>
                    <a:pt x="1151" y="679"/>
                  </a:lnTo>
                  <a:lnTo>
                    <a:pt x="1152" y="663"/>
                  </a:lnTo>
                  <a:lnTo>
                    <a:pt x="1152" y="648"/>
                  </a:lnTo>
                  <a:lnTo>
                    <a:pt x="1152" y="633"/>
                  </a:lnTo>
                  <a:lnTo>
                    <a:pt x="1151" y="618"/>
                  </a:lnTo>
                  <a:lnTo>
                    <a:pt x="1149" y="603"/>
                  </a:lnTo>
                  <a:lnTo>
                    <a:pt x="1145" y="589"/>
                  </a:lnTo>
                  <a:lnTo>
                    <a:pt x="1141" y="574"/>
                  </a:lnTo>
                  <a:lnTo>
                    <a:pt x="1137" y="559"/>
                  </a:lnTo>
                  <a:lnTo>
                    <a:pt x="1131" y="545"/>
                  </a:lnTo>
                  <a:lnTo>
                    <a:pt x="1125" y="531"/>
                  </a:lnTo>
                  <a:lnTo>
                    <a:pt x="1118" y="517"/>
                  </a:lnTo>
                  <a:lnTo>
                    <a:pt x="1110" y="504"/>
                  </a:lnTo>
                  <a:lnTo>
                    <a:pt x="1101" y="491"/>
                  </a:lnTo>
                  <a:lnTo>
                    <a:pt x="1091" y="478"/>
                  </a:lnTo>
                  <a:lnTo>
                    <a:pt x="1081" y="466"/>
                  </a:lnTo>
                  <a:lnTo>
                    <a:pt x="1070" y="454"/>
                  </a:lnTo>
                  <a:lnTo>
                    <a:pt x="1057" y="443"/>
                  </a:lnTo>
                  <a:lnTo>
                    <a:pt x="1044" y="432"/>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schemeClr val="tx1">
                    <a:lumMod val="75000"/>
                    <a:lumOff val="25000"/>
                  </a:schemeClr>
                </a:solidFill>
                <a:cs typeface="+mn-ea"/>
                <a:sym typeface="+mn-lt"/>
              </a:endParaRPr>
            </a:p>
          </p:txBody>
        </p:sp>
      </p:grpSp>
      <p:grpSp>
        <p:nvGrpSpPr>
          <p:cNvPr id="19" name="Group 99"/>
          <p:cNvGrpSpPr/>
          <p:nvPr/>
        </p:nvGrpSpPr>
        <p:grpSpPr>
          <a:xfrm>
            <a:off x="2046511" y="2451289"/>
            <a:ext cx="743585" cy="743585"/>
            <a:chOff x="6257131" y="1818084"/>
            <a:chExt cx="457200" cy="457200"/>
          </a:xfrm>
          <a:solidFill>
            <a:srgbClr val="929591"/>
          </a:solidFill>
        </p:grpSpPr>
        <p:sp>
          <p:nvSpPr>
            <p:cNvPr id="20" name="Freeform 85"/>
            <p:cNvSpPr>
              <a:spLocks noEditPoints="1"/>
            </p:cNvSpPr>
            <p:nvPr/>
          </p:nvSpPr>
          <p:spPr bwMode="auto">
            <a:xfrm>
              <a:off x="6257131" y="1818084"/>
              <a:ext cx="457200" cy="457200"/>
            </a:xfrm>
            <a:custGeom>
              <a:avLst/>
              <a:gdLst>
                <a:gd name="T0" fmla="*/ 1079 w 1152"/>
                <a:gd name="T1" fmla="*/ 1022 h 1152"/>
                <a:gd name="T2" fmla="*/ 1071 w 1152"/>
                <a:gd name="T3" fmla="*/ 1042 h 1152"/>
                <a:gd name="T4" fmla="*/ 1058 w 1152"/>
                <a:gd name="T5" fmla="*/ 1059 h 1152"/>
                <a:gd name="T6" fmla="*/ 1042 w 1152"/>
                <a:gd name="T7" fmla="*/ 1071 h 1152"/>
                <a:gd name="T8" fmla="*/ 1023 w 1152"/>
                <a:gd name="T9" fmla="*/ 1079 h 1152"/>
                <a:gd name="T10" fmla="*/ 144 w 1152"/>
                <a:gd name="T11" fmla="*/ 1080 h 1152"/>
                <a:gd name="T12" fmla="*/ 123 w 1152"/>
                <a:gd name="T13" fmla="*/ 1076 h 1152"/>
                <a:gd name="T14" fmla="*/ 104 w 1152"/>
                <a:gd name="T15" fmla="*/ 1068 h 1152"/>
                <a:gd name="T16" fmla="*/ 89 w 1152"/>
                <a:gd name="T17" fmla="*/ 1054 h 1152"/>
                <a:gd name="T18" fmla="*/ 78 w 1152"/>
                <a:gd name="T19" fmla="*/ 1035 h 1152"/>
                <a:gd name="T20" fmla="*/ 72 w 1152"/>
                <a:gd name="T21" fmla="*/ 1015 h 1152"/>
                <a:gd name="T22" fmla="*/ 72 w 1152"/>
                <a:gd name="T23" fmla="*/ 280 h 1152"/>
                <a:gd name="T24" fmla="*/ 82 w 1152"/>
                <a:gd name="T25" fmla="*/ 262 h 1152"/>
                <a:gd name="T26" fmla="*/ 100 w 1152"/>
                <a:gd name="T27" fmla="*/ 252 h 1152"/>
                <a:gd name="T28" fmla="*/ 144 w 1152"/>
                <a:gd name="T29" fmla="*/ 972 h 1152"/>
                <a:gd name="T30" fmla="*/ 150 w 1152"/>
                <a:gd name="T31" fmla="*/ 992 h 1152"/>
                <a:gd name="T32" fmla="*/ 166 w 1152"/>
                <a:gd name="T33" fmla="*/ 1005 h 1152"/>
                <a:gd name="T34" fmla="*/ 187 w 1152"/>
                <a:gd name="T35" fmla="*/ 1007 h 1152"/>
                <a:gd name="T36" fmla="*/ 205 w 1152"/>
                <a:gd name="T37" fmla="*/ 998 h 1152"/>
                <a:gd name="T38" fmla="*/ 215 w 1152"/>
                <a:gd name="T39" fmla="*/ 979 h 1152"/>
                <a:gd name="T40" fmla="*/ 217 w 1152"/>
                <a:gd name="T41" fmla="*/ 100 h 1152"/>
                <a:gd name="T42" fmla="*/ 227 w 1152"/>
                <a:gd name="T43" fmla="*/ 83 h 1152"/>
                <a:gd name="T44" fmla="*/ 245 w 1152"/>
                <a:gd name="T45" fmla="*/ 73 h 1152"/>
                <a:gd name="T46" fmla="*/ 1051 w 1152"/>
                <a:gd name="T47" fmla="*/ 73 h 1152"/>
                <a:gd name="T48" fmla="*/ 1069 w 1152"/>
                <a:gd name="T49" fmla="*/ 83 h 1152"/>
                <a:gd name="T50" fmla="*/ 1079 w 1152"/>
                <a:gd name="T51" fmla="*/ 100 h 1152"/>
                <a:gd name="T52" fmla="*/ 1044 w 1152"/>
                <a:gd name="T53" fmla="*/ 0 h 1152"/>
                <a:gd name="T54" fmla="*/ 230 w 1152"/>
                <a:gd name="T55" fmla="*/ 2 h 1152"/>
                <a:gd name="T56" fmla="*/ 201 w 1152"/>
                <a:gd name="T57" fmla="*/ 13 h 1152"/>
                <a:gd name="T58" fmla="*/ 176 w 1152"/>
                <a:gd name="T59" fmla="*/ 31 h 1152"/>
                <a:gd name="T60" fmla="*/ 157 w 1152"/>
                <a:gd name="T61" fmla="*/ 56 h 1152"/>
                <a:gd name="T62" fmla="*/ 146 w 1152"/>
                <a:gd name="T63" fmla="*/ 86 h 1152"/>
                <a:gd name="T64" fmla="*/ 144 w 1152"/>
                <a:gd name="T65" fmla="*/ 180 h 1152"/>
                <a:gd name="T66" fmla="*/ 86 w 1152"/>
                <a:gd name="T67" fmla="*/ 182 h 1152"/>
                <a:gd name="T68" fmla="*/ 56 w 1152"/>
                <a:gd name="T69" fmla="*/ 193 h 1152"/>
                <a:gd name="T70" fmla="*/ 31 w 1152"/>
                <a:gd name="T71" fmla="*/ 211 h 1152"/>
                <a:gd name="T72" fmla="*/ 13 w 1152"/>
                <a:gd name="T73" fmla="*/ 236 h 1152"/>
                <a:gd name="T74" fmla="*/ 2 w 1152"/>
                <a:gd name="T75" fmla="*/ 266 h 1152"/>
                <a:gd name="T76" fmla="*/ 0 w 1152"/>
                <a:gd name="T77" fmla="*/ 1007 h 1152"/>
                <a:gd name="T78" fmla="*/ 6 w 1152"/>
                <a:gd name="T79" fmla="*/ 1050 h 1152"/>
                <a:gd name="T80" fmla="*/ 25 w 1152"/>
                <a:gd name="T81" fmla="*/ 1088 h 1152"/>
                <a:gd name="T82" fmla="*/ 53 w 1152"/>
                <a:gd name="T83" fmla="*/ 1119 h 1152"/>
                <a:gd name="T84" fmla="*/ 87 w 1152"/>
                <a:gd name="T85" fmla="*/ 1140 h 1152"/>
                <a:gd name="T86" fmla="*/ 130 w 1152"/>
                <a:gd name="T87" fmla="*/ 1151 h 1152"/>
                <a:gd name="T88" fmla="*/ 1023 w 1152"/>
                <a:gd name="T89" fmla="*/ 1151 h 1152"/>
                <a:gd name="T90" fmla="*/ 1064 w 1152"/>
                <a:gd name="T91" fmla="*/ 1140 h 1152"/>
                <a:gd name="T92" fmla="*/ 1099 w 1152"/>
                <a:gd name="T93" fmla="*/ 1119 h 1152"/>
                <a:gd name="T94" fmla="*/ 1128 w 1152"/>
                <a:gd name="T95" fmla="*/ 1088 h 1152"/>
                <a:gd name="T96" fmla="*/ 1146 w 1152"/>
                <a:gd name="T97" fmla="*/ 1050 h 1152"/>
                <a:gd name="T98" fmla="*/ 1152 w 1152"/>
                <a:gd name="T99" fmla="*/ 1007 h 1152"/>
                <a:gd name="T100" fmla="*/ 1150 w 1152"/>
                <a:gd name="T101" fmla="*/ 86 h 1152"/>
                <a:gd name="T102" fmla="*/ 1139 w 1152"/>
                <a:gd name="T103" fmla="*/ 56 h 1152"/>
                <a:gd name="T104" fmla="*/ 1120 w 1152"/>
                <a:gd name="T105" fmla="*/ 31 h 1152"/>
                <a:gd name="T106" fmla="*/ 1095 w 1152"/>
                <a:gd name="T107" fmla="*/ 13 h 1152"/>
                <a:gd name="T108" fmla="*/ 1066 w 1152"/>
                <a:gd name="T109" fmla="*/ 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1152">
                  <a:moveTo>
                    <a:pt x="1080" y="1007"/>
                  </a:moveTo>
                  <a:lnTo>
                    <a:pt x="1080" y="1015"/>
                  </a:lnTo>
                  <a:lnTo>
                    <a:pt x="1079" y="1022"/>
                  </a:lnTo>
                  <a:lnTo>
                    <a:pt x="1077" y="1029"/>
                  </a:lnTo>
                  <a:lnTo>
                    <a:pt x="1075" y="1035"/>
                  </a:lnTo>
                  <a:lnTo>
                    <a:pt x="1071" y="1042"/>
                  </a:lnTo>
                  <a:lnTo>
                    <a:pt x="1068" y="1048"/>
                  </a:lnTo>
                  <a:lnTo>
                    <a:pt x="1064" y="1054"/>
                  </a:lnTo>
                  <a:lnTo>
                    <a:pt x="1058" y="1059"/>
                  </a:lnTo>
                  <a:lnTo>
                    <a:pt x="1054" y="1063"/>
                  </a:lnTo>
                  <a:lnTo>
                    <a:pt x="1049" y="1068"/>
                  </a:lnTo>
                  <a:lnTo>
                    <a:pt x="1042" y="1071"/>
                  </a:lnTo>
                  <a:lnTo>
                    <a:pt x="1036" y="1074"/>
                  </a:lnTo>
                  <a:lnTo>
                    <a:pt x="1029" y="1076"/>
                  </a:lnTo>
                  <a:lnTo>
                    <a:pt x="1023" y="1079"/>
                  </a:lnTo>
                  <a:lnTo>
                    <a:pt x="1015" y="1080"/>
                  </a:lnTo>
                  <a:lnTo>
                    <a:pt x="1008" y="1080"/>
                  </a:lnTo>
                  <a:lnTo>
                    <a:pt x="144" y="1080"/>
                  </a:lnTo>
                  <a:lnTo>
                    <a:pt x="137" y="1080"/>
                  </a:lnTo>
                  <a:lnTo>
                    <a:pt x="130" y="1079"/>
                  </a:lnTo>
                  <a:lnTo>
                    <a:pt x="123" y="1076"/>
                  </a:lnTo>
                  <a:lnTo>
                    <a:pt x="116" y="1074"/>
                  </a:lnTo>
                  <a:lnTo>
                    <a:pt x="110" y="1071"/>
                  </a:lnTo>
                  <a:lnTo>
                    <a:pt x="104" y="1068"/>
                  </a:lnTo>
                  <a:lnTo>
                    <a:pt x="98" y="1063"/>
                  </a:lnTo>
                  <a:lnTo>
                    <a:pt x="93" y="1059"/>
                  </a:lnTo>
                  <a:lnTo>
                    <a:pt x="89" y="1054"/>
                  </a:lnTo>
                  <a:lnTo>
                    <a:pt x="84" y="1048"/>
                  </a:lnTo>
                  <a:lnTo>
                    <a:pt x="81" y="1042"/>
                  </a:lnTo>
                  <a:lnTo>
                    <a:pt x="78" y="1035"/>
                  </a:lnTo>
                  <a:lnTo>
                    <a:pt x="76" y="1029"/>
                  </a:lnTo>
                  <a:lnTo>
                    <a:pt x="73" y="1022"/>
                  </a:lnTo>
                  <a:lnTo>
                    <a:pt x="72" y="1015"/>
                  </a:lnTo>
                  <a:lnTo>
                    <a:pt x="72" y="1007"/>
                  </a:lnTo>
                  <a:lnTo>
                    <a:pt x="72" y="288"/>
                  </a:lnTo>
                  <a:lnTo>
                    <a:pt x="72" y="280"/>
                  </a:lnTo>
                  <a:lnTo>
                    <a:pt x="75" y="274"/>
                  </a:lnTo>
                  <a:lnTo>
                    <a:pt x="78" y="267"/>
                  </a:lnTo>
                  <a:lnTo>
                    <a:pt x="82" y="262"/>
                  </a:lnTo>
                  <a:lnTo>
                    <a:pt x="87" y="258"/>
                  </a:lnTo>
                  <a:lnTo>
                    <a:pt x="94" y="255"/>
                  </a:lnTo>
                  <a:lnTo>
                    <a:pt x="100" y="252"/>
                  </a:lnTo>
                  <a:lnTo>
                    <a:pt x="108" y="252"/>
                  </a:lnTo>
                  <a:lnTo>
                    <a:pt x="144" y="252"/>
                  </a:lnTo>
                  <a:lnTo>
                    <a:pt x="144" y="972"/>
                  </a:lnTo>
                  <a:lnTo>
                    <a:pt x="145" y="979"/>
                  </a:lnTo>
                  <a:lnTo>
                    <a:pt x="147" y="986"/>
                  </a:lnTo>
                  <a:lnTo>
                    <a:pt x="150" y="992"/>
                  </a:lnTo>
                  <a:lnTo>
                    <a:pt x="154" y="998"/>
                  </a:lnTo>
                  <a:lnTo>
                    <a:pt x="160" y="1002"/>
                  </a:lnTo>
                  <a:lnTo>
                    <a:pt x="166" y="1005"/>
                  </a:lnTo>
                  <a:lnTo>
                    <a:pt x="173" y="1007"/>
                  </a:lnTo>
                  <a:lnTo>
                    <a:pt x="180" y="1007"/>
                  </a:lnTo>
                  <a:lnTo>
                    <a:pt x="187" y="1007"/>
                  </a:lnTo>
                  <a:lnTo>
                    <a:pt x="194" y="1005"/>
                  </a:lnTo>
                  <a:lnTo>
                    <a:pt x="200" y="1002"/>
                  </a:lnTo>
                  <a:lnTo>
                    <a:pt x="205" y="998"/>
                  </a:lnTo>
                  <a:lnTo>
                    <a:pt x="210" y="992"/>
                  </a:lnTo>
                  <a:lnTo>
                    <a:pt x="213" y="986"/>
                  </a:lnTo>
                  <a:lnTo>
                    <a:pt x="215" y="979"/>
                  </a:lnTo>
                  <a:lnTo>
                    <a:pt x="216" y="972"/>
                  </a:lnTo>
                  <a:lnTo>
                    <a:pt x="216" y="108"/>
                  </a:lnTo>
                  <a:lnTo>
                    <a:pt x="217" y="100"/>
                  </a:lnTo>
                  <a:lnTo>
                    <a:pt x="219" y="94"/>
                  </a:lnTo>
                  <a:lnTo>
                    <a:pt x="222" y="88"/>
                  </a:lnTo>
                  <a:lnTo>
                    <a:pt x="227" y="83"/>
                  </a:lnTo>
                  <a:lnTo>
                    <a:pt x="232" y="78"/>
                  </a:lnTo>
                  <a:lnTo>
                    <a:pt x="238" y="74"/>
                  </a:lnTo>
                  <a:lnTo>
                    <a:pt x="245" y="73"/>
                  </a:lnTo>
                  <a:lnTo>
                    <a:pt x="252" y="72"/>
                  </a:lnTo>
                  <a:lnTo>
                    <a:pt x="1044" y="72"/>
                  </a:lnTo>
                  <a:lnTo>
                    <a:pt x="1051" y="73"/>
                  </a:lnTo>
                  <a:lnTo>
                    <a:pt x="1058" y="74"/>
                  </a:lnTo>
                  <a:lnTo>
                    <a:pt x="1064" y="78"/>
                  </a:lnTo>
                  <a:lnTo>
                    <a:pt x="1069" y="83"/>
                  </a:lnTo>
                  <a:lnTo>
                    <a:pt x="1074" y="88"/>
                  </a:lnTo>
                  <a:lnTo>
                    <a:pt x="1077" y="94"/>
                  </a:lnTo>
                  <a:lnTo>
                    <a:pt x="1079" y="100"/>
                  </a:lnTo>
                  <a:lnTo>
                    <a:pt x="1080" y="108"/>
                  </a:lnTo>
                  <a:lnTo>
                    <a:pt x="1080" y="1007"/>
                  </a:lnTo>
                  <a:close/>
                  <a:moveTo>
                    <a:pt x="1044" y="0"/>
                  </a:moveTo>
                  <a:lnTo>
                    <a:pt x="252" y="0"/>
                  </a:lnTo>
                  <a:lnTo>
                    <a:pt x="241" y="1"/>
                  </a:lnTo>
                  <a:lnTo>
                    <a:pt x="230" y="2"/>
                  </a:lnTo>
                  <a:lnTo>
                    <a:pt x="220" y="5"/>
                  </a:lnTo>
                  <a:lnTo>
                    <a:pt x="210" y="8"/>
                  </a:lnTo>
                  <a:lnTo>
                    <a:pt x="201" y="13"/>
                  </a:lnTo>
                  <a:lnTo>
                    <a:pt x="191" y="18"/>
                  </a:lnTo>
                  <a:lnTo>
                    <a:pt x="184" y="24"/>
                  </a:lnTo>
                  <a:lnTo>
                    <a:pt x="176" y="31"/>
                  </a:lnTo>
                  <a:lnTo>
                    <a:pt x="168" y="40"/>
                  </a:lnTo>
                  <a:lnTo>
                    <a:pt x="162" y="47"/>
                  </a:lnTo>
                  <a:lnTo>
                    <a:pt x="157" y="56"/>
                  </a:lnTo>
                  <a:lnTo>
                    <a:pt x="152" y="66"/>
                  </a:lnTo>
                  <a:lnTo>
                    <a:pt x="149" y="75"/>
                  </a:lnTo>
                  <a:lnTo>
                    <a:pt x="146" y="86"/>
                  </a:lnTo>
                  <a:lnTo>
                    <a:pt x="145" y="97"/>
                  </a:lnTo>
                  <a:lnTo>
                    <a:pt x="144" y="108"/>
                  </a:lnTo>
                  <a:lnTo>
                    <a:pt x="144" y="180"/>
                  </a:lnTo>
                  <a:lnTo>
                    <a:pt x="108" y="180"/>
                  </a:lnTo>
                  <a:lnTo>
                    <a:pt x="97" y="180"/>
                  </a:lnTo>
                  <a:lnTo>
                    <a:pt x="86" y="182"/>
                  </a:lnTo>
                  <a:lnTo>
                    <a:pt x="76" y="184"/>
                  </a:lnTo>
                  <a:lnTo>
                    <a:pt x="66" y="189"/>
                  </a:lnTo>
                  <a:lnTo>
                    <a:pt x="56" y="193"/>
                  </a:lnTo>
                  <a:lnTo>
                    <a:pt x="48" y="198"/>
                  </a:lnTo>
                  <a:lnTo>
                    <a:pt x="39" y="205"/>
                  </a:lnTo>
                  <a:lnTo>
                    <a:pt x="31" y="211"/>
                  </a:lnTo>
                  <a:lnTo>
                    <a:pt x="25" y="219"/>
                  </a:lnTo>
                  <a:lnTo>
                    <a:pt x="18" y="228"/>
                  </a:lnTo>
                  <a:lnTo>
                    <a:pt x="13" y="236"/>
                  </a:lnTo>
                  <a:lnTo>
                    <a:pt x="9" y="246"/>
                  </a:lnTo>
                  <a:lnTo>
                    <a:pt x="4" y="256"/>
                  </a:lnTo>
                  <a:lnTo>
                    <a:pt x="2" y="266"/>
                  </a:lnTo>
                  <a:lnTo>
                    <a:pt x="1" y="277"/>
                  </a:lnTo>
                  <a:lnTo>
                    <a:pt x="0" y="288"/>
                  </a:lnTo>
                  <a:lnTo>
                    <a:pt x="0" y="1007"/>
                  </a:lnTo>
                  <a:lnTo>
                    <a:pt x="1" y="1022"/>
                  </a:lnTo>
                  <a:lnTo>
                    <a:pt x="3" y="1036"/>
                  </a:lnTo>
                  <a:lnTo>
                    <a:pt x="6" y="1050"/>
                  </a:lnTo>
                  <a:lnTo>
                    <a:pt x="11" y="1063"/>
                  </a:lnTo>
                  <a:lnTo>
                    <a:pt x="17" y="1076"/>
                  </a:lnTo>
                  <a:lnTo>
                    <a:pt x="25" y="1088"/>
                  </a:lnTo>
                  <a:lnTo>
                    <a:pt x="32" y="1099"/>
                  </a:lnTo>
                  <a:lnTo>
                    <a:pt x="42" y="1110"/>
                  </a:lnTo>
                  <a:lnTo>
                    <a:pt x="53" y="1119"/>
                  </a:lnTo>
                  <a:lnTo>
                    <a:pt x="64" y="1127"/>
                  </a:lnTo>
                  <a:lnTo>
                    <a:pt x="76" y="1135"/>
                  </a:lnTo>
                  <a:lnTo>
                    <a:pt x="87" y="1140"/>
                  </a:lnTo>
                  <a:lnTo>
                    <a:pt x="102" y="1146"/>
                  </a:lnTo>
                  <a:lnTo>
                    <a:pt x="114" y="1149"/>
                  </a:lnTo>
                  <a:lnTo>
                    <a:pt x="130" y="1151"/>
                  </a:lnTo>
                  <a:lnTo>
                    <a:pt x="144" y="1152"/>
                  </a:lnTo>
                  <a:lnTo>
                    <a:pt x="1008" y="1152"/>
                  </a:lnTo>
                  <a:lnTo>
                    <a:pt x="1023" y="1151"/>
                  </a:lnTo>
                  <a:lnTo>
                    <a:pt x="1037" y="1149"/>
                  </a:lnTo>
                  <a:lnTo>
                    <a:pt x="1051" y="1146"/>
                  </a:lnTo>
                  <a:lnTo>
                    <a:pt x="1064" y="1140"/>
                  </a:lnTo>
                  <a:lnTo>
                    <a:pt x="1077" y="1135"/>
                  </a:lnTo>
                  <a:lnTo>
                    <a:pt x="1089" y="1127"/>
                  </a:lnTo>
                  <a:lnTo>
                    <a:pt x="1099" y="1119"/>
                  </a:lnTo>
                  <a:lnTo>
                    <a:pt x="1110" y="1110"/>
                  </a:lnTo>
                  <a:lnTo>
                    <a:pt x="1119" y="1099"/>
                  </a:lnTo>
                  <a:lnTo>
                    <a:pt x="1128" y="1088"/>
                  </a:lnTo>
                  <a:lnTo>
                    <a:pt x="1135" y="1076"/>
                  </a:lnTo>
                  <a:lnTo>
                    <a:pt x="1141" y="1063"/>
                  </a:lnTo>
                  <a:lnTo>
                    <a:pt x="1146" y="1050"/>
                  </a:lnTo>
                  <a:lnTo>
                    <a:pt x="1149" y="1036"/>
                  </a:lnTo>
                  <a:lnTo>
                    <a:pt x="1151" y="1022"/>
                  </a:lnTo>
                  <a:lnTo>
                    <a:pt x="1152" y="1007"/>
                  </a:lnTo>
                  <a:lnTo>
                    <a:pt x="1152" y="108"/>
                  </a:lnTo>
                  <a:lnTo>
                    <a:pt x="1151" y="97"/>
                  </a:lnTo>
                  <a:lnTo>
                    <a:pt x="1150" y="86"/>
                  </a:lnTo>
                  <a:lnTo>
                    <a:pt x="1147" y="75"/>
                  </a:lnTo>
                  <a:lnTo>
                    <a:pt x="1144" y="66"/>
                  </a:lnTo>
                  <a:lnTo>
                    <a:pt x="1139" y="56"/>
                  </a:lnTo>
                  <a:lnTo>
                    <a:pt x="1134" y="47"/>
                  </a:lnTo>
                  <a:lnTo>
                    <a:pt x="1128" y="40"/>
                  </a:lnTo>
                  <a:lnTo>
                    <a:pt x="1120" y="31"/>
                  </a:lnTo>
                  <a:lnTo>
                    <a:pt x="1112" y="24"/>
                  </a:lnTo>
                  <a:lnTo>
                    <a:pt x="1105" y="18"/>
                  </a:lnTo>
                  <a:lnTo>
                    <a:pt x="1095" y="13"/>
                  </a:lnTo>
                  <a:lnTo>
                    <a:pt x="1087" y="8"/>
                  </a:lnTo>
                  <a:lnTo>
                    <a:pt x="1076" y="5"/>
                  </a:lnTo>
                  <a:lnTo>
                    <a:pt x="1066" y="2"/>
                  </a:lnTo>
                  <a:lnTo>
                    <a:pt x="1055" y="1"/>
                  </a:lnTo>
                  <a:lnTo>
                    <a:pt x="1044"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schemeClr val="tx1">
                    <a:lumMod val="75000"/>
                    <a:lumOff val="25000"/>
                  </a:schemeClr>
                </a:solidFill>
                <a:cs typeface="+mn-ea"/>
                <a:sym typeface="+mn-lt"/>
              </a:endParaRPr>
            </a:p>
          </p:txBody>
        </p:sp>
        <p:sp>
          <p:nvSpPr>
            <p:cNvPr id="21" name="Freeform 86"/>
            <p:cNvSpPr/>
            <p:nvPr/>
          </p:nvSpPr>
          <p:spPr bwMode="auto">
            <a:xfrm>
              <a:off x="6528594" y="1989534"/>
              <a:ext cx="128588" cy="14288"/>
            </a:xfrm>
            <a:custGeom>
              <a:avLst/>
              <a:gdLst>
                <a:gd name="T0" fmla="*/ 18 w 324"/>
                <a:gd name="T1" fmla="*/ 36 h 36"/>
                <a:gd name="T2" fmla="*/ 306 w 324"/>
                <a:gd name="T3" fmla="*/ 36 h 36"/>
                <a:gd name="T4" fmla="*/ 310 w 324"/>
                <a:gd name="T5" fmla="*/ 35 h 36"/>
                <a:gd name="T6" fmla="*/ 313 w 324"/>
                <a:gd name="T7" fmla="*/ 34 h 36"/>
                <a:gd name="T8" fmla="*/ 316 w 324"/>
                <a:gd name="T9" fmla="*/ 33 h 36"/>
                <a:gd name="T10" fmla="*/ 318 w 324"/>
                <a:gd name="T11" fmla="*/ 31 h 36"/>
                <a:gd name="T12" fmla="*/ 320 w 324"/>
                <a:gd name="T13" fmla="*/ 28 h 36"/>
                <a:gd name="T14" fmla="*/ 323 w 324"/>
                <a:gd name="T15" fmla="*/ 26 h 36"/>
                <a:gd name="T16" fmla="*/ 324 w 324"/>
                <a:gd name="T17" fmla="*/ 21 h 36"/>
                <a:gd name="T18" fmla="*/ 324 w 324"/>
                <a:gd name="T19" fmla="*/ 18 h 36"/>
                <a:gd name="T20" fmla="*/ 324 w 324"/>
                <a:gd name="T21" fmla="*/ 15 h 36"/>
                <a:gd name="T22" fmla="*/ 323 w 324"/>
                <a:gd name="T23" fmla="*/ 12 h 36"/>
                <a:gd name="T24" fmla="*/ 320 w 324"/>
                <a:gd name="T25" fmla="*/ 8 h 36"/>
                <a:gd name="T26" fmla="*/ 318 w 324"/>
                <a:gd name="T27" fmla="*/ 5 h 36"/>
                <a:gd name="T28" fmla="*/ 316 w 324"/>
                <a:gd name="T29" fmla="*/ 3 h 36"/>
                <a:gd name="T30" fmla="*/ 313 w 324"/>
                <a:gd name="T31" fmla="*/ 2 h 36"/>
                <a:gd name="T32" fmla="*/ 310 w 324"/>
                <a:gd name="T33" fmla="*/ 1 h 36"/>
                <a:gd name="T34" fmla="*/ 306 w 324"/>
                <a:gd name="T35" fmla="*/ 0 h 36"/>
                <a:gd name="T36" fmla="*/ 18 w 324"/>
                <a:gd name="T37" fmla="*/ 0 h 36"/>
                <a:gd name="T38" fmla="*/ 15 w 324"/>
                <a:gd name="T39" fmla="*/ 1 h 36"/>
                <a:gd name="T40" fmla="*/ 10 w 324"/>
                <a:gd name="T41" fmla="*/ 2 h 36"/>
                <a:gd name="T42" fmla="*/ 8 w 324"/>
                <a:gd name="T43" fmla="*/ 3 h 36"/>
                <a:gd name="T44" fmla="*/ 5 w 324"/>
                <a:gd name="T45" fmla="*/ 5 h 36"/>
                <a:gd name="T46" fmla="*/ 3 w 324"/>
                <a:gd name="T47" fmla="*/ 8 h 36"/>
                <a:gd name="T48" fmla="*/ 2 w 324"/>
                <a:gd name="T49" fmla="*/ 12 h 36"/>
                <a:gd name="T50" fmla="*/ 1 w 324"/>
                <a:gd name="T51" fmla="*/ 15 h 36"/>
                <a:gd name="T52" fmla="*/ 0 w 324"/>
                <a:gd name="T53" fmla="*/ 18 h 36"/>
                <a:gd name="T54" fmla="*/ 1 w 324"/>
                <a:gd name="T55" fmla="*/ 21 h 36"/>
                <a:gd name="T56" fmla="*/ 2 w 324"/>
                <a:gd name="T57" fmla="*/ 26 h 36"/>
                <a:gd name="T58" fmla="*/ 3 w 324"/>
                <a:gd name="T59" fmla="*/ 28 h 36"/>
                <a:gd name="T60" fmla="*/ 5 w 324"/>
                <a:gd name="T61" fmla="*/ 31 h 36"/>
                <a:gd name="T62" fmla="*/ 8 w 324"/>
                <a:gd name="T63" fmla="*/ 33 h 36"/>
                <a:gd name="T64" fmla="*/ 10 w 324"/>
                <a:gd name="T65" fmla="*/ 34 h 36"/>
                <a:gd name="T66" fmla="*/ 15 w 324"/>
                <a:gd name="T67" fmla="*/ 35 h 36"/>
                <a:gd name="T68" fmla="*/ 18 w 324"/>
                <a:gd name="T6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18" y="36"/>
                  </a:moveTo>
                  <a:lnTo>
                    <a:pt x="306" y="36"/>
                  </a:lnTo>
                  <a:lnTo>
                    <a:pt x="310" y="35"/>
                  </a:lnTo>
                  <a:lnTo>
                    <a:pt x="313" y="34"/>
                  </a:lnTo>
                  <a:lnTo>
                    <a:pt x="316" y="33"/>
                  </a:lnTo>
                  <a:lnTo>
                    <a:pt x="318" y="31"/>
                  </a:lnTo>
                  <a:lnTo>
                    <a:pt x="320" y="28"/>
                  </a:lnTo>
                  <a:lnTo>
                    <a:pt x="323" y="26"/>
                  </a:lnTo>
                  <a:lnTo>
                    <a:pt x="324" y="21"/>
                  </a:lnTo>
                  <a:lnTo>
                    <a:pt x="324" y="18"/>
                  </a:lnTo>
                  <a:lnTo>
                    <a:pt x="324" y="15"/>
                  </a:lnTo>
                  <a:lnTo>
                    <a:pt x="323" y="12"/>
                  </a:lnTo>
                  <a:lnTo>
                    <a:pt x="320" y="8"/>
                  </a:lnTo>
                  <a:lnTo>
                    <a:pt x="318" y="5"/>
                  </a:lnTo>
                  <a:lnTo>
                    <a:pt x="316" y="3"/>
                  </a:lnTo>
                  <a:lnTo>
                    <a:pt x="313" y="2"/>
                  </a:lnTo>
                  <a:lnTo>
                    <a:pt x="310" y="1"/>
                  </a:lnTo>
                  <a:lnTo>
                    <a:pt x="306" y="0"/>
                  </a:lnTo>
                  <a:lnTo>
                    <a:pt x="18" y="0"/>
                  </a:lnTo>
                  <a:lnTo>
                    <a:pt x="15" y="1"/>
                  </a:lnTo>
                  <a:lnTo>
                    <a:pt x="10" y="2"/>
                  </a:lnTo>
                  <a:lnTo>
                    <a:pt x="8" y="3"/>
                  </a:lnTo>
                  <a:lnTo>
                    <a:pt x="5" y="5"/>
                  </a:lnTo>
                  <a:lnTo>
                    <a:pt x="3" y="8"/>
                  </a:lnTo>
                  <a:lnTo>
                    <a:pt x="2" y="12"/>
                  </a:lnTo>
                  <a:lnTo>
                    <a:pt x="1" y="15"/>
                  </a:lnTo>
                  <a:lnTo>
                    <a:pt x="0" y="18"/>
                  </a:lnTo>
                  <a:lnTo>
                    <a:pt x="1" y="21"/>
                  </a:lnTo>
                  <a:lnTo>
                    <a:pt x="2" y="26"/>
                  </a:lnTo>
                  <a:lnTo>
                    <a:pt x="3" y="28"/>
                  </a:lnTo>
                  <a:lnTo>
                    <a:pt x="5" y="31"/>
                  </a:lnTo>
                  <a:lnTo>
                    <a:pt x="8" y="33"/>
                  </a:lnTo>
                  <a:lnTo>
                    <a:pt x="10" y="34"/>
                  </a:lnTo>
                  <a:lnTo>
                    <a:pt x="15" y="35"/>
                  </a:lnTo>
                  <a:lnTo>
                    <a:pt x="18" y="36"/>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schemeClr val="tx1">
                    <a:lumMod val="75000"/>
                    <a:lumOff val="25000"/>
                  </a:schemeClr>
                </a:solidFill>
                <a:cs typeface="+mn-ea"/>
                <a:sym typeface="+mn-lt"/>
              </a:endParaRPr>
            </a:p>
          </p:txBody>
        </p:sp>
        <p:sp>
          <p:nvSpPr>
            <p:cNvPr id="22" name="Freeform 87"/>
            <p:cNvSpPr/>
            <p:nvPr/>
          </p:nvSpPr>
          <p:spPr bwMode="auto">
            <a:xfrm>
              <a:off x="6528594" y="1946672"/>
              <a:ext cx="128588" cy="14288"/>
            </a:xfrm>
            <a:custGeom>
              <a:avLst/>
              <a:gdLst>
                <a:gd name="T0" fmla="*/ 18 w 324"/>
                <a:gd name="T1" fmla="*/ 36 h 36"/>
                <a:gd name="T2" fmla="*/ 306 w 324"/>
                <a:gd name="T3" fmla="*/ 36 h 36"/>
                <a:gd name="T4" fmla="*/ 310 w 324"/>
                <a:gd name="T5" fmla="*/ 35 h 36"/>
                <a:gd name="T6" fmla="*/ 313 w 324"/>
                <a:gd name="T7" fmla="*/ 34 h 36"/>
                <a:gd name="T8" fmla="*/ 316 w 324"/>
                <a:gd name="T9" fmla="*/ 33 h 36"/>
                <a:gd name="T10" fmla="*/ 318 w 324"/>
                <a:gd name="T11" fmla="*/ 31 h 36"/>
                <a:gd name="T12" fmla="*/ 320 w 324"/>
                <a:gd name="T13" fmla="*/ 28 h 36"/>
                <a:gd name="T14" fmla="*/ 323 w 324"/>
                <a:gd name="T15" fmla="*/ 26 h 36"/>
                <a:gd name="T16" fmla="*/ 324 w 324"/>
                <a:gd name="T17" fmla="*/ 21 h 36"/>
                <a:gd name="T18" fmla="*/ 324 w 324"/>
                <a:gd name="T19" fmla="*/ 18 h 36"/>
                <a:gd name="T20" fmla="*/ 324 w 324"/>
                <a:gd name="T21" fmla="*/ 15 h 36"/>
                <a:gd name="T22" fmla="*/ 323 w 324"/>
                <a:gd name="T23" fmla="*/ 12 h 36"/>
                <a:gd name="T24" fmla="*/ 320 w 324"/>
                <a:gd name="T25" fmla="*/ 8 h 36"/>
                <a:gd name="T26" fmla="*/ 318 w 324"/>
                <a:gd name="T27" fmla="*/ 5 h 36"/>
                <a:gd name="T28" fmla="*/ 316 w 324"/>
                <a:gd name="T29" fmla="*/ 3 h 36"/>
                <a:gd name="T30" fmla="*/ 313 w 324"/>
                <a:gd name="T31" fmla="*/ 2 h 36"/>
                <a:gd name="T32" fmla="*/ 310 w 324"/>
                <a:gd name="T33" fmla="*/ 1 h 36"/>
                <a:gd name="T34" fmla="*/ 306 w 324"/>
                <a:gd name="T35" fmla="*/ 0 h 36"/>
                <a:gd name="T36" fmla="*/ 18 w 324"/>
                <a:gd name="T37" fmla="*/ 0 h 36"/>
                <a:gd name="T38" fmla="*/ 15 w 324"/>
                <a:gd name="T39" fmla="*/ 1 h 36"/>
                <a:gd name="T40" fmla="*/ 10 w 324"/>
                <a:gd name="T41" fmla="*/ 2 h 36"/>
                <a:gd name="T42" fmla="*/ 8 w 324"/>
                <a:gd name="T43" fmla="*/ 3 h 36"/>
                <a:gd name="T44" fmla="*/ 5 w 324"/>
                <a:gd name="T45" fmla="*/ 5 h 36"/>
                <a:gd name="T46" fmla="*/ 3 w 324"/>
                <a:gd name="T47" fmla="*/ 8 h 36"/>
                <a:gd name="T48" fmla="*/ 2 w 324"/>
                <a:gd name="T49" fmla="*/ 12 h 36"/>
                <a:gd name="T50" fmla="*/ 1 w 324"/>
                <a:gd name="T51" fmla="*/ 15 h 36"/>
                <a:gd name="T52" fmla="*/ 0 w 324"/>
                <a:gd name="T53" fmla="*/ 18 h 36"/>
                <a:gd name="T54" fmla="*/ 1 w 324"/>
                <a:gd name="T55" fmla="*/ 21 h 36"/>
                <a:gd name="T56" fmla="*/ 2 w 324"/>
                <a:gd name="T57" fmla="*/ 26 h 36"/>
                <a:gd name="T58" fmla="*/ 3 w 324"/>
                <a:gd name="T59" fmla="*/ 28 h 36"/>
                <a:gd name="T60" fmla="*/ 5 w 324"/>
                <a:gd name="T61" fmla="*/ 31 h 36"/>
                <a:gd name="T62" fmla="*/ 8 w 324"/>
                <a:gd name="T63" fmla="*/ 33 h 36"/>
                <a:gd name="T64" fmla="*/ 10 w 324"/>
                <a:gd name="T65" fmla="*/ 34 h 36"/>
                <a:gd name="T66" fmla="*/ 15 w 324"/>
                <a:gd name="T67" fmla="*/ 35 h 36"/>
                <a:gd name="T68" fmla="*/ 18 w 324"/>
                <a:gd name="T6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18" y="36"/>
                  </a:moveTo>
                  <a:lnTo>
                    <a:pt x="306" y="36"/>
                  </a:lnTo>
                  <a:lnTo>
                    <a:pt x="310" y="35"/>
                  </a:lnTo>
                  <a:lnTo>
                    <a:pt x="313" y="34"/>
                  </a:lnTo>
                  <a:lnTo>
                    <a:pt x="316" y="33"/>
                  </a:lnTo>
                  <a:lnTo>
                    <a:pt x="318" y="31"/>
                  </a:lnTo>
                  <a:lnTo>
                    <a:pt x="320" y="28"/>
                  </a:lnTo>
                  <a:lnTo>
                    <a:pt x="323" y="26"/>
                  </a:lnTo>
                  <a:lnTo>
                    <a:pt x="324" y="21"/>
                  </a:lnTo>
                  <a:lnTo>
                    <a:pt x="324" y="18"/>
                  </a:lnTo>
                  <a:lnTo>
                    <a:pt x="324" y="15"/>
                  </a:lnTo>
                  <a:lnTo>
                    <a:pt x="323" y="12"/>
                  </a:lnTo>
                  <a:lnTo>
                    <a:pt x="320" y="8"/>
                  </a:lnTo>
                  <a:lnTo>
                    <a:pt x="318" y="5"/>
                  </a:lnTo>
                  <a:lnTo>
                    <a:pt x="316" y="3"/>
                  </a:lnTo>
                  <a:lnTo>
                    <a:pt x="313" y="2"/>
                  </a:lnTo>
                  <a:lnTo>
                    <a:pt x="310" y="1"/>
                  </a:lnTo>
                  <a:lnTo>
                    <a:pt x="306" y="0"/>
                  </a:lnTo>
                  <a:lnTo>
                    <a:pt x="18" y="0"/>
                  </a:lnTo>
                  <a:lnTo>
                    <a:pt x="15" y="1"/>
                  </a:lnTo>
                  <a:lnTo>
                    <a:pt x="10" y="2"/>
                  </a:lnTo>
                  <a:lnTo>
                    <a:pt x="8" y="3"/>
                  </a:lnTo>
                  <a:lnTo>
                    <a:pt x="5" y="5"/>
                  </a:lnTo>
                  <a:lnTo>
                    <a:pt x="3" y="8"/>
                  </a:lnTo>
                  <a:lnTo>
                    <a:pt x="2" y="12"/>
                  </a:lnTo>
                  <a:lnTo>
                    <a:pt x="1" y="15"/>
                  </a:lnTo>
                  <a:lnTo>
                    <a:pt x="0" y="18"/>
                  </a:lnTo>
                  <a:lnTo>
                    <a:pt x="1" y="21"/>
                  </a:lnTo>
                  <a:lnTo>
                    <a:pt x="2" y="26"/>
                  </a:lnTo>
                  <a:lnTo>
                    <a:pt x="3" y="28"/>
                  </a:lnTo>
                  <a:lnTo>
                    <a:pt x="5" y="31"/>
                  </a:lnTo>
                  <a:lnTo>
                    <a:pt x="8" y="33"/>
                  </a:lnTo>
                  <a:lnTo>
                    <a:pt x="10" y="34"/>
                  </a:lnTo>
                  <a:lnTo>
                    <a:pt x="15" y="35"/>
                  </a:lnTo>
                  <a:lnTo>
                    <a:pt x="18" y="36"/>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schemeClr val="tx1">
                    <a:lumMod val="75000"/>
                    <a:lumOff val="25000"/>
                  </a:schemeClr>
                </a:solidFill>
                <a:cs typeface="+mn-ea"/>
                <a:sym typeface="+mn-lt"/>
              </a:endParaRPr>
            </a:p>
          </p:txBody>
        </p:sp>
        <p:sp>
          <p:nvSpPr>
            <p:cNvPr id="23" name="Freeform 88"/>
            <p:cNvSpPr/>
            <p:nvPr/>
          </p:nvSpPr>
          <p:spPr bwMode="auto">
            <a:xfrm>
              <a:off x="6528594" y="1903809"/>
              <a:ext cx="128588" cy="14288"/>
            </a:xfrm>
            <a:custGeom>
              <a:avLst/>
              <a:gdLst>
                <a:gd name="T0" fmla="*/ 18 w 324"/>
                <a:gd name="T1" fmla="*/ 36 h 36"/>
                <a:gd name="T2" fmla="*/ 306 w 324"/>
                <a:gd name="T3" fmla="*/ 36 h 36"/>
                <a:gd name="T4" fmla="*/ 310 w 324"/>
                <a:gd name="T5" fmla="*/ 35 h 36"/>
                <a:gd name="T6" fmla="*/ 313 w 324"/>
                <a:gd name="T7" fmla="*/ 34 h 36"/>
                <a:gd name="T8" fmla="*/ 316 w 324"/>
                <a:gd name="T9" fmla="*/ 33 h 36"/>
                <a:gd name="T10" fmla="*/ 318 w 324"/>
                <a:gd name="T11" fmla="*/ 31 h 36"/>
                <a:gd name="T12" fmla="*/ 320 w 324"/>
                <a:gd name="T13" fmla="*/ 28 h 36"/>
                <a:gd name="T14" fmla="*/ 323 w 324"/>
                <a:gd name="T15" fmla="*/ 26 h 36"/>
                <a:gd name="T16" fmla="*/ 324 w 324"/>
                <a:gd name="T17" fmla="*/ 21 h 36"/>
                <a:gd name="T18" fmla="*/ 324 w 324"/>
                <a:gd name="T19" fmla="*/ 18 h 36"/>
                <a:gd name="T20" fmla="*/ 324 w 324"/>
                <a:gd name="T21" fmla="*/ 15 h 36"/>
                <a:gd name="T22" fmla="*/ 323 w 324"/>
                <a:gd name="T23" fmla="*/ 12 h 36"/>
                <a:gd name="T24" fmla="*/ 320 w 324"/>
                <a:gd name="T25" fmla="*/ 8 h 36"/>
                <a:gd name="T26" fmla="*/ 318 w 324"/>
                <a:gd name="T27" fmla="*/ 5 h 36"/>
                <a:gd name="T28" fmla="*/ 316 w 324"/>
                <a:gd name="T29" fmla="*/ 3 h 36"/>
                <a:gd name="T30" fmla="*/ 313 w 324"/>
                <a:gd name="T31" fmla="*/ 2 h 36"/>
                <a:gd name="T32" fmla="*/ 310 w 324"/>
                <a:gd name="T33" fmla="*/ 1 h 36"/>
                <a:gd name="T34" fmla="*/ 306 w 324"/>
                <a:gd name="T35" fmla="*/ 0 h 36"/>
                <a:gd name="T36" fmla="*/ 18 w 324"/>
                <a:gd name="T37" fmla="*/ 0 h 36"/>
                <a:gd name="T38" fmla="*/ 15 w 324"/>
                <a:gd name="T39" fmla="*/ 1 h 36"/>
                <a:gd name="T40" fmla="*/ 10 w 324"/>
                <a:gd name="T41" fmla="*/ 2 h 36"/>
                <a:gd name="T42" fmla="*/ 8 w 324"/>
                <a:gd name="T43" fmla="*/ 3 h 36"/>
                <a:gd name="T44" fmla="*/ 5 w 324"/>
                <a:gd name="T45" fmla="*/ 5 h 36"/>
                <a:gd name="T46" fmla="*/ 3 w 324"/>
                <a:gd name="T47" fmla="*/ 8 h 36"/>
                <a:gd name="T48" fmla="*/ 2 w 324"/>
                <a:gd name="T49" fmla="*/ 12 h 36"/>
                <a:gd name="T50" fmla="*/ 1 w 324"/>
                <a:gd name="T51" fmla="*/ 15 h 36"/>
                <a:gd name="T52" fmla="*/ 0 w 324"/>
                <a:gd name="T53" fmla="*/ 18 h 36"/>
                <a:gd name="T54" fmla="*/ 1 w 324"/>
                <a:gd name="T55" fmla="*/ 21 h 36"/>
                <a:gd name="T56" fmla="*/ 2 w 324"/>
                <a:gd name="T57" fmla="*/ 26 h 36"/>
                <a:gd name="T58" fmla="*/ 3 w 324"/>
                <a:gd name="T59" fmla="*/ 28 h 36"/>
                <a:gd name="T60" fmla="*/ 5 w 324"/>
                <a:gd name="T61" fmla="*/ 31 h 36"/>
                <a:gd name="T62" fmla="*/ 8 w 324"/>
                <a:gd name="T63" fmla="*/ 33 h 36"/>
                <a:gd name="T64" fmla="*/ 10 w 324"/>
                <a:gd name="T65" fmla="*/ 34 h 36"/>
                <a:gd name="T66" fmla="*/ 15 w 324"/>
                <a:gd name="T67" fmla="*/ 35 h 36"/>
                <a:gd name="T68" fmla="*/ 18 w 324"/>
                <a:gd name="T6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18" y="36"/>
                  </a:moveTo>
                  <a:lnTo>
                    <a:pt x="306" y="36"/>
                  </a:lnTo>
                  <a:lnTo>
                    <a:pt x="310" y="35"/>
                  </a:lnTo>
                  <a:lnTo>
                    <a:pt x="313" y="34"/>
                  </a:lnTo>
                  <a:lnTo>
                    <a:pt x="316" y="33"/>
                  </a:lnTo>
                  <a:lnTo>
                    <a:pt x="318" y="31"/>
                  </a:lnTo>
                  <a:lnTo>
                    <a:pt x="320" y="28"/>
                  </a:lnTo>
                  <a:lnTo>
                    <a:pt x="323" y="26"/>
                  </a:lnTo>
                  <a:lnTo>
                    <a:pt x="324" y="21"/>
                  </a:lnTo>
                  <a:lnTo>
                    <a:pt x="324" y="18"/>
                  </a:lnTo>
                  <a:lnTo>
                    <a:pt x="324" y="15"/>
                  </a:lnTo>
                  <a:lnTo>
                    <a:pt x="323" y="12"/>
                  </a:lnTo>
                  <a:lnTo>
                    <a:pt x="320" y="8"/>
                  </a:lnTo>
                  <a:lnTo>
                    <a:pt x="318" y="5"/>
                  </a:lnTo>
                  <a:lnTo>
                    <a:pt x="316" y="3"/>
                  </a:lnTo>
                  <a:lnTo>
                    <a:pt x="313" y="2"/>
                  </a:lnTo>
                  <a:lnTo>
                    <a:pt x="310" y="1"/>
                  </a:lnTo>
                  <a:lnTo>
                    <a:pt x="306" y="0"/>
                  </a:lnTo>
                  <a:lnTo>
                    <a:pt x="18" y="0"/>
                  </a:lnTo>
                  <a:lnTo>
                    <a:pt x="15" y="1"/>
                  </a:lnTo>
                  <a:lnTo>
                    <a:pt x="10" y="2"/>
                  </a:lnTo>
                  <a:lnTo>
                    <a:pt x="8" y="3"/>
                  </a:lnTo>
                  <a:lnTo>
                    <a:pt x="5" y="5"/>
                  </a:lnTo>
                  <a:lnTo>
                    <a:pt x="3" y="8"/>
                  </a:lnTo>
                  <a:lnTo>
                    <a:pt x="2" y="12"/>
                  </a:lnTo>
                  <a:lnTo>
                    <a:pt x="1" y="15"/>
                  </a:lnTo>
                  <a:lnTo>
                    <a:pt x="0" y="18"/>
                  </a:lnTo>
                  <a:lnTo>
                    <a:pt x="1" y="21"/>
                  </a:lnTo>
                  <a:lnTo>
                    <a:pt x="2" y="26"/>
                  </a:lnTo>
                  <a:lnTo>
                    <a:pt x="3" y="28"/>
                  </a:lnTo>
                  <a:lnTo>
                    <a:pt x="5" y="31"/>
                  </a:lnTo>
                  <a:lnTo>
                    <a:pt x="8" y="33"/>
                  </a:lnTo>
                  <a:lnTo>
                    <a:pt x="10" y="34"/>
                  </a:lnTo>
                  <a:lnTo>
                    <a:pt x="15" y="35"/>
                  </a:lnTo>
                  <a:lnTo>
                    <a:pt x="18" y="36"/>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schemeClr val="tx1">
                    <a:lumMod val="75000"/>
                    <a:lumOff val="25000"/>
                  </a:schemeClr>
                </a:solidFill>
                <a:cs typeface="+mn-ea"/>
                <a:sym typeface="+mn-lt"/>
              </a:endParaRPr>
            </a:p>
          </p:txBody>
        </p:sp>
        <p:sp>
          <p:nvSpPr>
            <p:cNvPr id="24" name="Freeform 89"/>
            <p:cNvSpPr/>
            <p:nvPr/>
          </p:nvSpPr>
          <p:spPr bwMode="auto">
            <a:xfrm>
              <a:off x="6371431" y="2203847"/>
              <a:ext cx="128588" cy="14288"/>
            </a:xfrm>
            <a:custGeom>
              <a:avLst/>
              <a:gdLst>
                <a:gd name="T0" fmla="*/ 306 w 324"/>
                <a:gd name="T1" fmla="*/ 0 h 36"/>
                <a:gd name="T2" fmla="*/ 18 w 324"/>
                <a:gd name="T3" fmla="*/ 0 h 36"/>
                <a:gd name="T4" fmla="*/ 14 w 324"/>
                <a:gd name="T5" fmla="*/ 1 h 36"/>
                <a:gd name="T6" fmla="*/ 11 w 324"/>
                <a:gd name="T7" fmla="*/ 2 h 36"/>
                <a:gd name="T8" fmla="*/ 8 w 324"/>
                <a:gd name="T9" fmla="*/ 3 h 36"/>
                <a:gd name="T10" fmla="*/ 6 w 324"/>
                <a:gd name="T11" fmla="*/ 5 h 36"/>
                <a:gd name="T12" fmla="*/ 4 w 324"/>
                <a:gd name="T13" fmla="*/ 8 h 36"/>
                <a:gd name="T14" fmla="*/ 1 w 324"/>
                <a:gd name="T15" fmla="*/ 10 h 36"/>
                <a:gd name="T16" fmla="*/ 0 w 324"/>
                <a:gd name="T17" fmla="*/ 15 h 36"/>
                <a:gd name="T18" fmla="*/ 0 w 324"/>
                <a:gd name="T19" fmla="*/ 18 h 36"/>
                <a:gd name="T20" fmla="*/ 0 w 324"/>
                <a:gd name="T21" fmla="*/ 21 h 36"/>
                <a:gd name="T22" fmla="*/ 1 w 324"/>
                <a:gd name="T23" fmla="*/ 24 h 36"/>
                <a:gd name="T24" fmla="*/ 4 w 324"/>
                <a:gd name="T25" fmla="*/ 28 h 36"/>
                <a:gd name="T26" fmla="*/ 6 w 324"/>
                <a:gd name="T27" fmla="*/ 31 h 36"/>
                <a:gd name="T28" fmla="*/ 8 w 324"/>
                <a:gd name="T29" fmla="*/ 33 h 36"/>
                <a:gd name="T30" fmla="*/ 11 w 324"/>
                <a:gd name="T31" fmla="*/ 34 h 36"/>
                <a:gd name="T32" fmla="*/ 14 w 324"/>
                <a:gd name="T33" fmla="*/ 35 h 36"/>
                <a:gd name="T34" fmla="*/ 18 w 324"/>
                <a:gd name="T35" fmla="*/ 36 h 36"/>
                <a:gd name="T36" fmla="*/ 306 w 324"/>
                <a:gd name="T37" fmla="*/ 36 h 36"/>
                <a:gd name="T38" fmla="*/ 309 w 324"/>
                <a:gd name="T39" fmla="*/ 35 h 36"/>
                <a:gd name="T40" fmla="*/ 312 w 324"/>
                <a:gd name="T41" fmla="*/ 34 h 36"/>
                <a:gd name="T42" fmla="*/ 316 w 324"/>
                <a:gd name="T43" fmla="*/ 33 h 36"/>
                <a:gd name="T44" fmla="*/ 319 w 324"/>
                <a:gd name="T45" fmla="*/ 31 h 36"/>
                <a:gd name="T46" fmla="*/ 321 w 324"/>
                <a:gd name="T47" fmla="*/ 28 h 36"/>
                <a:gd name="T48" fmla="*/ 322 w 324"/>
                <a:gd name="T49" fmla="*/ 24 h 36"/>
                <a:gd name="T50" fmla="*/ 323 w 324"/>
                <a:gd name="T51" fmla="*/ 21 h 36"/>
                <a:gd name="T52" fmla="*/ 324 w 324"/>
                <a:gd name="T53" fmla="*/ 18 h 36"/>
                <a:gd name="T54" fmla="*/ 323 w 324"/>
                <a:gd name="T55" fmla="*/ 15 h 36"/>
                <a:gd name="T56" fmla="*/ 322 w 324"/>
                <a:gd name="T57" fmla="*/ 10 h 36"/>
                <a:gd name="T58" fmla="*/ 321 w 324"/>
                <a:gd name="T59" fmla="*/ 8 h 36"/>
                <a:gd name="T60" fmla="*/ 319 w 324"/>
                <a:gd name="T61" fmla="*/ 5 h 36"/>
                <a:gd name="T62" fmla="*/ 316 w 324"/>
                <a:gd name="T63" fmla="*/ 3 h 36"/>
                <a:gd name="T64" fmla="*/ 312 w 324"/>
                <a:gd name="T65" fmla="*/ 2 h 36"/>
                <a:gd name="T66" fmla="*/ 309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4" y="1"/>
                  </a:lnTo>
                  <a:lnTo>
                    <a:pt x="11" y="2"/>
                  </a:lnTo>
                  <a:lnTo>
                    <a:pt x="8" y="3"/>
                  </a:lnTo>
                  <a:lnTo>
                    <a:pt x="6" y="5"/>
                  </a:lnTo>
                  <a:lnTo>
                    <a:pt x="4" y="8"/>
                  </a:lnTo>
                  <a:lnTo>
                    <a:pt x="1" y="10"/>
                  </a:lnTo>
                  <a:lnTo>
                    <a:pt x="0" y="15"/>
                  </a:lnTo>
                  <a:lnTo>
                    <a:pt x="0" y="18"/>
                  </a:lnTo>
                  <a:lnTo>
                    <a:pt x="0" y="21"/>
                  </a:lnTo>
                  <a:lnTo>
                    <a:pt x="1" y="24"/>
                  </a:lnTo>
                  <a:lnTo>
                    <a:pt x="4" y="28"/>
                  </a:lnTo>
                  <a:lnTo>
                    <a:pt x="6" y="31"/>
                  </a:lnTo>
                  <a:lnTo>
                    <a:pt x="8" y="33"/>
                  </a:lnTo>
                  <a:lnTo>
                    <a:pt x="11" y="34"/>
                  </a:lnTo>
                  <a:lnTo>
                    <a:pt x="14" y="35"/>
                  </a:lnTo>
                  <a:lnTo>
                    <a:pt x="18" y="36"/>
                  </a:lnTo>
                  <a:lnTo>
                    <a:pt x="306" y="36"/>
                  </a:lnTo>
                  <a:lnTo>
                    <a:pt x="309" y="35"/>
                  </a:lnTo>
                  <a:lnTo>
                    <a:pt x="312" y="34"/>
                  </a:lnTo>
                  <a:lnTo>
                    <a:pt x="316" y="33"/>
                  </a:lnTo>
                  <a:lnTo>
                    <a:pt x="319" y="31"/>
                  </a:lnTo>
                  <a:lnTo>
                    <a:pt x="321" y="28"/>
                  </a:lnTo>
                  <a:lnTo>
                    <a:pt x="322" y="24"/>
                  </a:lnTo>
                  <a:lnTo>
                    <a:pt x="323" y="21"/>
                  </a:lnTo>
                  <a:lnTo>
                    <a:pt x="324" y="18"/>
                  </a:lnTo>
                  <a:lnTo>
                    <a:pt x="323" y="15"/>
                  </a:lnTo>
                  <a:lnTo>
                    <a:pt x="322" y="10"/>
                  </a:lnTo>
                  <a:lnTo>
                    <a:pt x="321" y="8"/>
                  </a:lnTo>
                  <a:lnTo>
                    <a:pt x="319" y="5"/>
                  </a:lnTo>
                  <a:lnTo>
                    <a:pt x="316" y="3"/>
                  </a:lnTo>
                  <a:lnTo>
                    <a:pt x="312" y="2"/>
                  </a:lnTo>
                  <a:lnTo>
                    <a:pt x="309"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schemeClr val="tx1">
                    <a:lumMod val="75000"/>
                    <a:lumOff val="25000"/>
                  </a:schemeClr>
                </a:solidFill>
                <a:cs typeface="+mn-ea"/>
                <a:sym typeface="+mn-lt"/>
              </a:endParaRPr>
            </a:p>
          </p:txBody>
        </p:sp>
        <p:sp>
          <p:nvSpPr>
            <p:cNvPr id="25" name="Freeform 90"/>
            <p:cNvSpPr/>
            <p:nvPr/>
          </p:nvSpPr>
          <p:spPr bwMode="auto">
            <a:xfrm>
              <a:off x="6371431" y="2160984"/>
              <a:ext cx="128588" cy="14288"/>
            </a:xfrm>
            <a:custGeom>
              <a:avLst/>
              <a:gdLst>
                <a:gd name="T0" fmla="*/ 306 w 324"/>
                <a:gd name="T1" fmla="*/ 0 h 36"/>
                <a:gd name="T2" fmla="*/ 18 w 324"/>
                <a:gd name="T3" fmla="*/ 0 h 36"/>
                <a:gd name="T4" fmla="*/ 14 w 324"/>
                <a:gd name="T5" fmla="*/ 1 h 36"/>
                <a:gd name="T6" fmla="*/ 11 w 324"/>
                <a:gd name="T7" fmla="*/ 2 h 36"/>
                <a:gd name="T8" fmla="*/ 8 w 324"/>
                <a:gd name="T9" fmla="*/ 3 h 36"/>
                <a:gd name="T10" fmla="*/ 6 w 324"/>
                <a:gd name="T11" fmla="*/ 5 h 36"/>
                <a:gd name="T12" fmla="*/ 4 w 324"/>
                <a:gd name="T13" fmla="*/ 8 h 36"/>
                <a:gd name="T14" fmla="*/ 1 w 324"/>
                <a:gd name="T15" fmla="*/ 10 h 36"/>
                <a:gd name="T16" fmla="*/ 0 w 324"/>
                <a:gd name="T17" fmla="*/ 15 h 36"/>
                <a:gd name="T18" fmla="*/ 0 w 324"/>
                <a:gd name="T19" fmla="*/ 18 h 36"/>
                <a:gd name="T20" fmla="*/ 0 w 324"/>
                <a:gd name="T21" fmla="*/ 21 h 36"/>
                <a:gd name="T22" fmla="*/ 1 w 324"/>
                <a:gd name="T23" fmla="*/ 24 h 36"/>
                <a:gd name="T24" fmla="*/ 4 w 324"/>
                <a:gd name="T25" fmla="*/ 28 h 36"/>
                <a:gd name="T26" fmla="*/ 6 w 324"/>
                <a:gd name="T27" fmla="*/ 31 h 36"/>
                <a:gd name="T28" fmla="*/ 8 w 324"/>
                <a:gd name="T29" fmla="*/ 33 h 36"/>
                <a:gd name="T30" fmla="*/ 11 w 324"/>
                <a:gd name="T31" fmla="*/ 34 h 36"/>
                <a:gd name="T32" fmla="*/ 14 w 324"/>
                <a:gd name="T33" fmla="*/ 35 h 36"/>
                <a:gd name="T34" fmla="*/ 18 w 324"/>
                <a:gd name="T35" fmla="*/ 36 h 36"/>
                <a:gd name="T36" fmla="*/ 306 w 324"/>
                <a:gd name="T37" fmla="*/ 36 h 36"/>
                <a:gd name="T38" fmla="*/ 309 w 324"/>
                <a:gd name="T39" fmla="*/ 35 h 36"/>
                <a:gd name="T40" fmla="*/ 312 w 324"/>
                <a:gd name="T41" fmla="*/ 34 h 36"/>
                <a:gd name="T42" fmla="*/ 316 w 324"/>
                <a:gd name="T43" fmla="*/ 33 h 36"/>
                <a:gd name="T44" fmla="*/ 319 w 324"/>
                <a:gd name="T45" fmla="*/ 31 h 36"/>
                <a:gd name="T46" fmla="*/ 321 w 324"/>
                <a:gd name="T47" fmla="*/ 28 h 36"/>
                <a:gd name="T48" fmla="*/ 322 w 324"/>
                <a:gd name="T49" fmla="*/ 24 h 36"/>
                <a:gd name="T50" fmla="*/ 323 w 324"/>
                <a:gd name="T51" fmla="*/ 21 h 36"/>
                <a:gd name="T52" fmla="*/ 324 w 324"/>
                <a:gd name="T53" fmla="*/ 18 h 36"/>
                <a:gd name="T54" fmla="*/ 323 w 324"/>
                <a:gd name="T55" fmla="*/ 15 h 36"/>
                <a:gd name="T56" fmla="*/ 322 w 324"/>
                <a:gd name="T57" fmla="*/ 10 h 36"/>
                <a:gd name="T58" fmla="*/ 321 w 324"/>
                <a:gd name="T59" fmla="*/ 8 h 36"/>
                <a:gd name="T60" fmla="*/ 319 w 324"/>
                <a:gd name="T61" fmla="*/ 5 h 36"/>
                <a:gd name="T62" fmla="*/ 316 w 324"/>
                <a:gd name="T63" fmla="*/ 3 h 36"/>
                <a:gd name="T64" fmla="*/ 312 w 324"/>
                <a:gd name="T65" fmla="*/ 2 h 36"/>
                <a:gd name="T66" fmla="*/ 309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4" y="1"/>
                  </a:lnTo>
                  <a:lnTo>
                    <a:pt x="11" y="2"/>
                  </a:lnTo>
                  <a:lnTo>
                    <a:pt x="8" y="3"/>
                  </a:lnTo>
                  <a:lnTo>
                    <a:pt x="6" y="5"/>
                  </a:lnTo>
                  <a:lnTo>
                    <a:pt x="4" y="8"/>
                  </a:lnTo>
                  <a:lnTo>
                    <a:pt x="1" y="10"/>
                  </a:lnTo>
                  <a:lnTo>
                    <a:pt x="0" y="15"/>
                  </a:lnTo>
                  <a:lnTo>
                    <a:pt x="0" y="18"/>
                  </a:lnTo>
                  <a:lnTo>
                    <a:pt x="0" y="21"/>
                  </a:lnTo>
                  <a:lnTo>
                    <a:pt x="1" y="24"/>
                  </a:lnTo>
                  <a:lnTo>
                    <a:pt x="4" y="28"/>
                  </a:lnTo>
                  <a:lnTo>
                    <a:pt x="6" y="31"/>
                  </a:lnTo>
                  <a:lnTo>
                    <a:pt x="8" y="33"/>
                  </a:lnTo>
                  <a:lnTo>
                    <a:pt x="11" y="34"/>
                  </a:lnTo>
                  <a:lnTo>
                    <a:pt x="14" y="35"/>
                  </a:lnTo>
                  <a:lnTo>
                    <a:pt x="18" y="36"/>
                  </a:lnTo>
                  <a:lnTo>
                    <a:pt x="306" y="36"/>
                  </a:lnTo>
                  <a:lnTo>
                    <a:pt x="309" y="35"/>
                  </a:lnTo>
                  <a:lnTo>
                    <a:pt x="312" y="34"/>
                  </a:lnTo>
                  <a:lnTo>
                    <a:pt x="316" y="33"/>
                  </a:lnTo>
                  <a:lnTo>
                    <a:pt x="319" y="31"/>
                  </a:lnTo>
                  <a:lnTo>
                    <a:pt x="321" y="28"/>
                  </a:lnTo>
                  <a:lnTo>
                    <a:pt x="322" y="24"/>
                  </a:lnTo>
                  <a:lnTo>
                    <a:pt x="323" y="21"/>
                  </a:lnTo>
                  <a:lnTo>
                    <a:pt x="324" y="18"/>
                  </a:lnTo>
                  <a:lnTo>
                    <a:pt x="323" y="15"/>
                  </a:lnTo>
                  <a:lnTo>
                    <a:pt x="322" y="10"/>
                  </a:lnTo>
                  <a:lnTo>
                    <a:pt x="321" y="8"/>
                  </a:lnTo>
                  <a:lnTo>
                    <a:pt x="319" y="5"/>
                  </a:lnTo>
                  <a:lnTo>
                    <a:pt x="316" y="3"/>
                  </a:lnTo>
                  <a:lnTo>
                    <a:pt x="312" y="2"/>
                  </a:lnTo>
                  <a:lnTo>
                    <a:pt x="309"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schemeClr val="tx1">
                    <a:lumMod val="75000"/>
                    <a:lumOff val="25000"/>
                  </a:schemeClr>
                </a:solidFill>
                <a:cs typeface="+mn-ea"/>
                <a:sym typeface="+mn-lt"/>
              </a:endParaRPr>
            </a:p>
          </p:txBody>
        </p:sp>
        <p:sp>
          <p:nvSpPr>
            <p:cNvPr id="26" name="Freeform 91"/>
            <p:cNvSpPr/>
            <p:nvPr/>
          </p:nvSpPr>
          <p:spPr bwMode="auto">
            <a:xfrm>
              <a:off x="6371431" y="2118122"/>
              <a:ext cx="128588" cy="14288"/>
            </a:xfrm>
            <a:custGeom>
              <a:avLst/>
              <a:gdLst>
                <a:gd name="T0" fmla="*/ 306 w 324"/>
                <a:gd name="T1" fmla="*/ 0 h 36"/>
                <a:gd name="T2" fmla="*/ 18 w 324"/>
                <a:gd name="T3" fmla="*/ 0 h 36"/>
                <a:gd name="T4" fmla="*/ 14 w 324"/>
                <a:gd name="T5" fmla="*/ 1 h 36"/>
                <a:gd name="T6" fmla="*/ 11 w 324"/>
                <a:gd name="T7" fmla="*/ 2 h 36"/>
                <a:gd name="T8" fmla="*/ 8 w 324"/>
                <a:gd name="T9" fmla="*/ 3 h 36"/>
                <a:gd name="T10" fmla="*/ 6 w 324"/>
                <a:gd name="T11" fmla="*/ 5 h 36"/>
                <a:gd name="T12" fmla="*/ 4 w 324"/>
                <a:gd name="T13" fmla="*/ 8 h 36"/>
                <a:gd name="T14" fmla="*/ 1 w 324"/>
                <a:gd name="T15" fmla="*/ 12 h 36"/>
                <a:gd name="T16" fmla="*/ 0 w 324"/>
                <a:gd name="T17" fmla="*/ 15 h 36"/>
                <a:gd name="T18" fmla="*/ 0 w 324"/>
                <a:gd name="T19" fmla="*/ 18 h 36"/>
                <a:gd name="T20" fmla="*/ 0 w 324"/>
                <a:gd name="T21" fmla="*/ 21 h 36"/>
                <a:gd name="T22" fmla="*/ 1 w 324"/>
                <a:gd name="T23" fmla="*/ 24 h 36"/>
                <a:gd name="T24" fmla="*/ 4 w 324"/>
                <a:gd name="T25" fmla="*/ 28 h 36"/>
                <a:gd name="T26" fmla="*/ 6 w 324"/>
                <a:gd name="T27" fmla="*/ 31 h 36"/>
                <a:gd name="T28" fmla="*/ 8 w 324"/>
                <a:gd name="T29" fmla="*/ 33 h 36"/>
                <a:gd name="T30" fmla="*/ 11 w 324"/>
                <a:gd name="T31" fmla="*/ 34 h 36"/>
                <a:gd name="T32" fmla="*/ 14 w 324"/>
                <a:gd name="T33" fmla="*/ 35 h 36"/>
                <a:gd name="T34" fmla="*/ 18 w 324"/>
                <a:gd name="T35" fmla="*/ 36 h 36"/>
                <a:gd name="T36" fmla="*/ 306 w 324"/>
                <a:gd name="T37" fmla="*/ 36 h 36"/>
                <a:gd name="T38" fmla="*/ 309 w 324"/>
                <a:gd name="T39" fmla="*/ 35 h 36"/>
                <a:gd name="T40" fmla="*/ 312 w 324"/>
                <a:gd name="T41" fmla="*/ 34 h 36"/>
                <a:gd name="T42" fmla="*/ 316 w 324"/>
                <a:gd name="T43" fmla="*/ 33 h 36"/>
                <a:gd name="T44" fmla="*/ 319 w 324"/>
                <a:gd name="T45" fmla="*/ 31 h 36"/>
                <a:gd name="T46" fmla="*/ 321 w 324"/>
                <a:gd name="T47" fmla="*/ 28 h 36"/>
                <a:gd name="T48" fmla="*/ 322 w 324"/>
                <a:gd name="T49" fmla="*/ 24 h 36"/>
                <a:gd name="T50" fmla="*/ 323 w 324"/>
                <a:gd name="T51" fmla="*/ 21 h 36"/>
                <a:gd name="T52" fmla="*/ 324 w 324"/>
                <a:gd name="T53" fmla="*/ 18 h 36"/>
                <a:gd name="T54" fmla="*/ 323 w 324"/>
                <a:gd name="T55" fmla="*/ 15 h 36"/>
                <a:gd name="T56" fmla="*/ 322 w 324"/>
                <a:gd name="T57" fmla="*/ 12 h 36"/>
                <a:gd name="T58" fmla="*/ 321 w 324"/>
                <a:gd name="T59" fmla="*/ 8 h 36"/>
                <a:gd name="T60" fmla="*/ 319 w 324"/>
                <a:gd name="T61" fmla="*/ 5 h 36"/>
                <a:gd name="T62" fmla="*/ 316 w 324"/>
                <a:gd name="T63" fmla="*/ 3 h 36"/>
                <a:gd name="T64" fmla="*/ 312 w 324"/>
                <a:gd name="T65" fmla="*/ 2 h 36"/>
                <a:gd name="T66" fmla="*/ 309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4" y="1"/>
                  </a:lnTo>
                  <a:lnTo>
                    <a:pt x="11" y="2"/>
                  </a:lnTo>
                  <a:lnTo>
                    <a:pt x="8" y="3"/>
                  </a:lnTo>
                  <a:lnTo>
                    <a:pt x="6" y="5"/>
                  </a:lnTo>
                  <a:lnTo>
                    <a:pt x="4" y="8"/>
                  </a:lnTo>
                  <a:lnTo>
                    <a:pt x="1" y="12"/>
                  </a:lnTo>
                  <a:lnTo>
                    <a:pt x="0" y="15"/>
                  </a:lnTo>
                  <a:lnTo>
                    <a:pt x="0" y="18"/>
                  </a:lnTo>
                  <a:lnTo>
                    <a:pt x="0" y="21"/>
                  </a:lnTo>
                  <a:lnTo>
                    <a:pt x="1" y="24"/>
                  </a:lnTo>
                  <a:lnTo>
                    <a:pt x="4" y="28"/>
                  </a:lnTo>
                  <a:lnTo>
                    <a:pt x="6" y="31"/>
                  </a:lnTo>
                  <a:lnTo>
                    <a:pt x="8" y="33"/>
                  </a:lnTo>
                  <a:lnTo>
                    <a:pt x="11" y="34"/>
                  </a:lnTo>
                  <a:lnTo>
                    <a:pt x="14" y="35"/>
                  </a:lnTo>
                  <a:lnTo>
                    <a:pt x="18" y="36"/>
                  </a:lnTo>
                  <a:lnTo>
                    <a:pt x="306" y="36"/>
                  </a:lnTo>
                  <a:lnTo>
                    <a:pt x="309" y="35"/>
                  </a:lnTo>
                  <a:lnTo>
                    <a:pt x="312" y="34"/>
                  </a:lnTo>
                  <a:lnTo>
                    <a:pt x="316" y="33"/>
                  </a:lnTo>
                  <a:lnTo>
                    <a:pt x="319" y="31"/>
                  </a:lnTo>
                  <a:lnTo>
                    <a:pt x="321" y="28"/>
                  </a:lnTo>
                  <a:lnTo>
                    <a:pt x="322" y="24"/>
                  </a:lnTo>
                  <a:lnTo>
                    <a:pt x="323" y="21"/>
                  </a:lnTo>
                  <a:lnTo>
                    <a:pt x="324" y="18"/>
                  </a:lnTo>
                  <a:lnTo>
                    <a:pt x="323" y="15"/>
                  </a:lnTo>
                  <a:lnTo>
                    <a:pt x="322" y="12"/>
                  </a:lnTo>
                  <a:lnTo>
                    <a:pt x="321" y="8"/>
                  </a:lnTo>
                  <a:lnTo>
                    <a:pt x="319" y="5"/>
                  </a:lnTo>
                  <a:lnTo>
                    <a:pt x="316" y="3"/>
                  </a:lnTo>
                  <a:lnTo>
                    <a:pt x="312" y="2"/>
                  </a:lnTo>
                  <a:lnTo>
                    <a:pt x="309"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schemeClr val="tx1">
                    <a:lumMod val="75000"/>
                    <a:lumOff val="25000"/>
                  </a:schemeClr>
                </a:solidFill>
                <a:cs typeface="+mn-ea"/>
                <a:sym typeface="+mn-lt"/>
              </a:endParaRPr>
            </a:p>
          </p:txBody>
        </p:sp>
        <p:sp>
          <p:nvSpPr>
            <p:cNvPr id="27" name="Freeform 92"/>
            <p:cNvSpPr/>
            <p:nvPr/>
          </p:nvSpPr>
          <p:spPr bwMode="auto">
            <a:xfrm>
              <a:off x="6528594" y="2203847"/>
              <a:ext cx="128588" cy="14288"/>
            </a:xfrm>
            <a:custGeom>
              <a:avLst/>
              <a:gdLst>
                <a:gd name="T0" fmla="*/ 306 w 324"/>
                <a:gd name="T1" fmla="*/ 0 h 36"/>
                <a:gd name="T2" fmla="*/ 18 w 324"/>
                <a:gd name="T3" fmla="*/ 0 h 36"/>
                <a:gd name="T4" fmla="*/ 15 w 324"/>
                <a:gd name="T5" fmla="*/ 1 h 36"/>
                <a:gd name="T6" fmla="*/ 10 w 324"/>
                <a:gd name="T7" fmla="*/ 2 h 36"/>
                <a:gd name="T8" fmla="*/ 8 w 324"/>
                <a:gd name="T9" fmla="*/ 3 h 36"/>
                <a:gd name="T10" fmla="*/ 5 w 324"/>
                <a:gd name="T11" fmla="*/ 5 h 36"/>
                <a:gd name="T12" fmla="*/ 3 w 324"/>
                <a:gd name="T13" fmla="*/ 8 h 36"/>
                <a:gd name="T14" fmla="*/ 2 w 324"/>
                <a:gd name="T15" fmla="*/ 10 h 36"/>
                <a:gd name="T16" fmla="*/ 1 w 324"/>
                <a:gd name="T17" fmla="*/ 15 h 36"/>
                <a:gd name="T18" fmla="*/ 0 w 324"/>
                <a:gd name="T19" fmla="*/ 18 h 36"/>
                <a:gd name="T20" fmla="*/ 1 w 324"/>
                <a:gd name="T21" fmla="*/ 21 h 36"/>
                <a:gd name="T22" fmla="*/ 2 w 324"/>
                <a:gd name="T23" fmla="*/ 24 h 36"/>
                <a:gd name="T24" fmla="*/ 3 w 324"/>
                <a:gd name="T25" fmla="*/ 28 h 36"/>
                <a:gd name="T26" fmla="*/ 5 w 324"/>
                <a:gd name="T27" fmla="*/ 31 h 36"/>
                <a:gd name="T28" fmla="*/ 8 w 324"/>
                <a:gd name="T29" fmla="*/ 33 h 36"/>
                <a:gd name="T30" fmla="*/ 10 w 324"/>
                <a:gd name="T31" fmla="*/ 34 h 36"/>
                <a:gd name="T32" fmla="*/ 15 w 324"/>
                <a:gd name="T33" fmla="*/ 35 h 36"/>
                <a:gd name="T34" fmla="*/ 18 w 324"/>
                <a:gd name="T35" fmla="*/ 36 h 36"/>
                <a:gd name="T36" fmla="*/ 306 w 324"/>
                <a:gd name="T37" fmla="*/ 36 h 36"/>
                <a:gd name="T38" fmla="*/ 310 w 324"/>
                <a:gd name="T39" fmla="*/ 35 h 36"/>
                <a:gd name="T40" fmla="*/ 313 w 324"/>
                <a:gd name="T41" fmla="*/ 34 h 36"/>
                <a:gd name="T42" fmla="*/ 316 w 324"/>
                <a:gd name="T43" fmla="*/ 33 h 36"/>
                <a:gd name="T44" fmla="*/ 318 w 324"/>
                <a:gd name="T45" fmla="*/ 31 h 36"/>
                <a:gd name="T46" fmla="*/ 320 w 324"/>
                <a:gd name="T47" fmla="*/ 28 h 36"/>
                <a:gd name="T48" fmla="*/ 323 w 324"/>
                <a:gd name="T49" fmla="*/ 24 h 36"/>
                <a:gd name="T50" fmla="*/ 324 w 324"/>
                <a:gd name="T51" fmla="*/ 21 h 36"/>
                <a:gd name="T52" fmla="*/ 324 w 324"/>
                <a:gd name="T53" fmla="*/ 18 h 36"/>
                <a:gd name="T54" fmla="*/ 324 w 324"/>
                <a:gd name="T55" fmla="*/ 15 h 36"/>
                <a:gd name="T56" fmla="*/ 323 w 324"/>
                <a:gd name="T57" fmla="*/ 10 h 36"/>
                <a:gd name="T58" fmla="*/ 320 w 324"/>
                <a:gd name="T59" fmla="*/ 8 h 36"/>
                <a:gd name="T60" fmla="*/ 318 w 324"/>
                <a:gd name="T61" fmla="*/ 5 h 36"/>
                <a:gd name="T62" fmla="*/ 316 w 324"/>
                <a:gd name="T63" fmla="*/ 3 h 36"/>
                <a:gd name="T64" fmla="*/ 313 w 324"/>
                <a:gd name="T65" fmla="*/ 2 h 36"/>
                <a:gd name="T66" fmla="*/ 310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5" y="1"/>
                  </a:lnTo>
                  <a:lnTo>
                    <a:pt x="10" y="2"/>
                  </a:lnTo>
                  <a:lnTo>
                    <a:pt x="8" y="3"/>
                  </a:lnTo>
                  <a:lnTo>
                    <a:pt x="5" y="5"/>
                  </a:lnTo>
                  <a:lnTo>
                    <a:pt x="3" y="8"/>
                  </a:lnTo>
                  <a:lnTo>
                    <a:pt x="2" y="10"/>
                  </a:lnTo>
                  <a:lnTo>
                    <a:pt x="1" y="15"/>
                  </a:lnTo>
                  <a:lnTo>
                    <a:pt x="0" y="18"/>
                  </a:lnTo>
                  <a:lnTo>
                    <a:pt x="1" y="21"/>
                  </a:lnTo>
                  <a:lnTo>
                    <a:pt x="2" y="24"/>
                  </a:lnTo>
                  <a:lnTo>
                    <a:pt x="3" y="28"/>
                  </a:lnTo>
                  <a:lnTo>
                    <a:pt x="5" y="31"/>
                  </a:lnTo>
                  <a:lnTo>
                    <a:pt x="8" y="33"/>
                  </a:lnTo>
                  <a:lnTo>
                    <a:pt x="10" y="34"/>
                  </a:lnTo>
                  <a:lnTo>
                    <a:pt x="15" y="35"/>
                  </a:lnTo>
                  <a:lnTo>
                    <a:pt x="18" y="36"/>
                  </a:lnTo>
                  <a:lnTo>
                    <a:pt x="306" y="36"/>
                  </a:lnTo>
                  <a:lnTo>
                    <a:pt x="310" y="35"/>
                  </a:lnTo>
                  <a:lnTo>
                    <a:pt x="313" y="34"/>
                  </a:lnTo>
                  <a:lnTo>
                    <a:pt x="316" y="33"/>
                  </a:lnTo>
                  <a:lnTo>
                    <a:pt x="318" y="31"/>
                  </a:lnTo>
                  <a:lnTo>
                    <a:pt x="320" y="28"/>
                  </a:lnTo>
                  <a:lnTo>
                    <a:pt x="323" y="24"/>
                  </a:lnTo>
                  <a:lnTo>
                    <a:pt x="324" y="21"/>
                  </a:lnTo>
                  <a:lnTo>
                    <a:pt x="324" y="18"/>
                  </a:lnTo>
                  <a:lnTo>
                    <a:pt x="324" y="15"/>
                  </a:lnTo>
                  <a:lnTo>
                    <a:pt x="323" y="10"/>
                  </a:lnTo>
                  <a:lnTo>
                    <a:pt x="320" y="8"/>
                  </a:lnTo>
                  <a:lnTo>
                    <a:pt x="318" y="5"/>
                  </a:lnTo>
                  <a:lnTo>
                    <a:pt x="316" y="3"/>
                  </a:lnTo>
                  <a:lnTo>
                    <a:pt x="313" y="2"/>
                  </a:lnTo>
                  <a:lnTo>
                    <a:pt x="310"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schemeClr val="tx1">
                    <a:lumMod val="75000"/>
                    <a:lumOff val="25000"/>
                  </a:schemeClr>
                </a:solidFill>
                <a:cs typeface="+mn-ea"/>
                <a:sym typeface="+mn-lt"/>
              </a:endParaRPr>
            </a:p>
          </p:txBody>
        </p:sp>
        <p:sp>
          <p:nvSpPr>
            <p:cNvPr id="28" name="Freeform 93"/>
            <p:cNvSpPr/>
            <p:nvPr/>
          </p:nvSpPr>
          <p:spPr bwMode="auto">
            <a:xfrm>
              <a:off x="6528594" y="2160984"/>
              <a:ext cx="128588" cy="14288"/>
            </a:xfrm>
            <a:custGeom>
              <a:avLst/>
              <a:gdLst>
                <a:gd name="T0" fmla="*/ 306 w 324"/>
                <a:gd name="T1" fmla="*/ 0 h 36"/>
                <a:gd name="T2" fmla="*/ 18 w 324"/>
                <a:gd name="T3" fmla="*/ 0 h 36"/>
                <a:gd name="T4" fmla="*/ 15 w 324"/>
                <a:gd name="T5" fmla="*/ 1 h 36"/>
                <a:gd name="T6" fmla="*/ 10 w 324"/>
                <a:gd name="T7" fmla="*/ 2 h 36"/>
                <a:gd name="T8" fmla="*/ 8 w 324"/>
                <a:gd name="T9" fmla="*/ 3 h 36"/>
                <a:gd name="T10" fmla="*/ 5 w 324"/>
                <a:gd name="T11" fmla="*/ 5 h 36"/>
                <a:gd name="T12" fmla="*/ 3 w 324"/>
                <a:gd name="T13" fmla="*/ 8 h 36"/>
                <a:gd name="T14" fmla="*/ 2 w 324"/>
                <a:gd name="T15" fmla="*/ 10 h 36"/>
                <a:gd name="T16" fmla="*/ 1 w 324"/>
                <a:gd name="T17" fmla="*/ 15 h 36"/>
                <a:gd name="T18" fmla="*/ 0 w 324"/>
                <a:gd name="T19" fmla="*/ 18 h 36"/>
                <a:gd name="T20" fmla="*/ 1 w 324"/>
                <a:gd name="T21" fmla="*/ 21 h 36"/>
                <a:gd name="T22" fmla="*/ 2 w 324"/>
                <a:gd name="T23" fmla="*/ 24 h 36"/>
                <a:gd name="T24" fmla="*/ 3 w 324"/>
                <a:gd name="T25" fmla="*/ 28 h 36"/>
                <a:gd name="T26" fmla="*/ 5 w 324"/>
                <a:gd name="T27" fmla="*/ 31 h 36"/>
                <a:gd name="T28" fmla="*/ 8 w 324"/>
                <a:gd name="T29" fmla="*/ 33 h 36"/>
                <a:gd name="T30" fmla="*/ 10 w 324"/>
                <a:gd name="T31" fmla="*/ 34 h 36"/>
                <a:gd name="T32" fmla="*/ 15 w 324"/>
                <a:gd name="T33" fmla="*/ 35 h 36"/>
                <a:gd name="T34" fmla="*/ 18 w 324"/>
                <a:gd name="T35" fmla="*/ 36 h 36"/>
                <a:gd name="T36" fmla="*/ 306 w 324"/>
                <a:gd name="T37" fmla="*/ 36 h 36"/>
                <a:gd name="T38" fmla="*/ 310 w 324"/>
                <a:gd name="T39" fmla="*/ 35 h 36"/>
                <a:gd name="T40" fmla="*/ 313 w 324"/>
                <a:gd name="T41" fmla="*/ 34 h 36"/>
                <a:gd name="T42" fmla="*/ 316 w 324"/>
                <a:gd name="T43" fmla="*/ 33 h 36"/>
                <a:gd name="T44" fmla="*/ 318 w 324"/>
                <a:gd name="T45" fmla="*/ 31 h 36"/>
                <a:gd name="T46" fmla="*/ 320 w 324"/>
                <a:gd name="T47" fmla="*/ 28 h 36"/>
                <a:gd name="T48" fmla="*/ 323 w 324"/>
                <a:gd name="T49" fmla="*/ 24 h 36"/>
                <a:gd name="T50" fmla="*/ 324 w 324"/>
                <a:gd name="T51" fmla="*/ 21 h 36"/>
                <a:gd name="T52" fmla="*/ 324 w 324"/>
                <a:gd name="T53" fmla="*/ 18 h 36"/>
                <a:gd name="T54" fmla="*/ 324 w 324"/>
                <a:gd name="T55" fmla="*/ 15 h 36"/>
                <a:gd name="T56" fmla="*/ 323 w 324"/>
                <a:gd name="T57" fmla="*/ 10 h 36"/>
                <a:gd name="T58" fmla="*/ 320 w 324"/>
                <a:gd name="T59" fmla="*/ 8 h 36"/>
                <a:gd name="T60" fmla="*/ 318 w 324"/>
                <a:gd name="T61" fmla="*/ 5 h 36"/>
                <a:gd name="T62" fmla="*/ 316 w 324"/>
                <a:gd name="T63" fmla="*/ 3 h 36"/>
                <a:gd name="T64" fmla="*/ 313 w 324"/>
                <a:gd name="T65" fmla="*/ 2 h 36"/>
                <a:gd name="T66" fmla="*/ 310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5" y="1"/>
                  </a:lnTo>
                  <a:lnTo>
                    <a:pt x="10" y="2"/>
                  </a:lnTo>
                  <a:lnTo>
                    <a:pt x="8" y="3"/>
                  </a:lnTo>
                  <a:lnTo>
                    <a:pt x="5" y="5"/>
                  </a:lnTo>
                  <a:lnTo>
                    <a:pt x="3" y="8"/>
                  </a:lnTo>
                  <a:lnTo>
                    <a:pt x="2" y="10"/>
                  </a:lnTo>
                  <a:lnTo>
                    <a:pt x="1" y="15"/>
                  </a:lnTo>
                  <a:lnTo>
                    <a:pt x="0" y="18"/>
                  </a:lnTo>
                  <a:lnTo>
                    <a:pt x="1" y="21"/>
                  </a:lnTo>
                  <a:lnTo>
                    <a:pt x="2" y="24"/>
                  </a:lnTo>
                  <a:lnTo>
                    <a:pt x="3" y="28"/>
                  </a:lnTo>
                  <a:lnTo>
                    <a:pt x="5" y="31"/>
                  </a:lnTo>
                  <a:lnTo>
                    <a:pt x="8" y="33"/>
                  </a:lnTo>
                  <a:lnTo>
                    <a:pt x="10" y="34"/>
                  </a:lnTo>
                  <a:lnTo>
                    <a:pt x="15" y="35"/>
                  </a:lnTo>
                  <a:lnTo>
                    <a:pt x="18" y="36"/>
                  </a:lnTo>
                  <a:lnTo>
                    <a:pt x="306" y="36"/>
                  </a:lnTo>
                  <a:lnTo>
                    <a:pt x="310" y="35"/>
                  </a:lnTo>
                  <a:lnTo>
                    <a:pt x="313" y="34"/>
                  </a:lnTo>
                  <a:lnTo>
                    <a:pt x="316" y="33"/>
                  </a:lnTo>
                  <a:lnTo>
                    <a:pt x="318" y="31"/>
                  </a:lnTo>
                  <a:lnTo>
                    <a:pt x="320" y="28"/>
                  </a:lnTo>
                  <a:lnTo>
                    <a:pt x="323" y="24"/>
                  </a:lnTo>
                  <a:lnTo>
                    <a:pt x="324" y="21"/>
                  </a:lnTo>
                  <a:lnTo>
                    <a:pt x="324" y="18"/>
                  </a:lnTo>
                  <a:lnTo>
                    <a:pt x="324" y="15"/>
                  </a:lnTo>
                  <a:lnTo>
                    <a:pt x="323" y="10"/>
                  </a:lnTo>
                  <a:lnTo>
                    <a:pt x="320" y="8"/>
                  </a:lnTo>
                  <a:lnTo>
                    <a:pt x="318" y="5"/>
                  </a:lnTo>
                  <a:lnTo>
                    <a:pt x="316" y="3"/>
                  </a:lnTo>
                  <a:lnTo>
                    <a:pt x="313" y="2"/>
                  </a:lnTo>
                  <a:lnTo>
                    <a:pt x="310"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schemeClr val="tx1">
                    <a:lumMod val="75000"/>
                    <a:lumOff val="25000"/>
                  </a:schemeClr>
                </a:solidFill>
                <a:cs typeface="+mn-ea"/>
                <a:sym typeface="+mn-lt"/>
              </a:endParaRPr>
            </a:p>
          </p:txBody>
        </p:sp>
        <p:sp>
          <p:nvSpPr>
            <p:cNvPr id="29" name="Freeform 94"/>
            <p:cNvSpPr/>
            <p:nvPr/>
          </p:nvSpPr>
          <p:spPr bwMode="auto">
            <a:xfrm>
              <a:off x="6528594" y="2118122"/>
              <a:ext cx="128588" cy="14288"/>
            </a:xfrm>
            <a:custGeom>
              <a:avLst/>
              <a:gdLst>
                <a:gd name="T0" fmla="*/ 306 w 324"/>
                <a:gd name="T1" fmla="*/ 0 h 36"/>
                <a:gd name="T2" fmla="*/ 18 w 324"/>
                <a:gd name="T3" fmla="*/ 0 h 36"/>
                <a:gd name="T4" fmla="*/ 15 w 324"/>
                <a:gd name="T5" fmla="*/ 1 h 36"/>
                <a:gd name="T6" fmla="*/ 10 w 324"/>
                <a:gd name="T7" fmla="*/ 2 h 36"/>
                <a:gd name="T8" fmla="*/ 8 w 324"/>
                <a:gd name="T9" fmla="*/ 3 h 36"/>
                <a:gd name="T10" fmla="*/ 5 w 324"/>
                <a:gd name="T11" fmla="*/ 5 h 36"/>
                <a:gd name="T12" fmla="*/ 3 w 324"/>
                <a:gd name="T13" fmla="*/ 8 h 36"/>
                <a:gd name="T14" fmla="*/ 2 w 324"/>
                <a:gd name="T15" fmla="*/ 12 h 36"/>
                <a:gd name="T16" fmla="*/ 1 w 324"/>
                <a:gd name="T17" fmla="*/ 15 h 36"/>
                <a:gd name="T18" fmla="*/ 0 w 324"/>
                <a:gd name="T19" fmla="*/ 18 h 36"/>
                <a:gd name="T20" fmla="*/ 1 w 324"/>
                <a:gd name="T21" fmla="*/ 21 h 36"/>
                <a:gd name="T22" fmla="*/ 2 w 324"/>
                <a:gd name="T23" fmla="*/ 24 h 36"/>
                <a:gd name="T24" fmla="*/ 3 w 324"/>
                <a:gd name="T25" fmla="*/ 28 h 36"/>
                <a:gd name="T26" fmla="*/ 5 w 324"/>
                <a:gd name="T27" fmla="*/ 31 h 36"/>
                <a:gd name="T28" fmla="*/ 8 w 324"/>
                <a:gd name="T29" fmla="*/ 33 h 36"/>
                <a:gd name="T30" fmla="*/ 10 w 324"/>
                <a:gd name="T31" fmla="*/ 34 h 36"/>
                <a:gd name="T32" fmla="*/ 15 w 324"/>
                <a:gd name="T33" fmla="*/ 35 h 36"/>
                <a:gd name="T34" fmla="*/ 18 w 324"/>
                <a:gd name="T35" fmla="*/ 36 h 36"/>
                <a:gd name="T36" fmla="*/ 306 w 324"/>
                <a:gd name="T37" fmla="*/ 36 h 36"/>
                <a:gd name="T38" fmla="*/ 310 w 324"/>
                <a:gd name="T39" fmla="*/ 35 h 36"/>
                <a:gd name="T40" fmla="*/ 313 w 324"/>
                <a:gd name="T41" fmla="*/ 34 h 36"/>
                <a:gd name="T42" fmla="*/ 316 w 324"/>
                <a:gd name="T43" fmla="*/ 33 h 36"/>
                <a:gd name="T44" fmla="*/ 318 w 324"/>
                <a:gd name="T45" fmla="*/ 31 h 36"/>
                <a:gd name="T46" fmla="*/ 320 w 324"/>
                <a:gd name="T47" fmla="*/ 28 h 36"/>
                <a:gd name="T48" fmla="*/ 323 w 324"/>
                <a:gd name="T49" fmla="*/ 24 h 36"/>
                <a:gd name="T50" fmla="*/ 324 w 324"/>
                <a:gd name="T51" fmla="*/ 21 h 36"/>
                <a:gd name="T52" fmla="*/ 324 w 324"/>
                <a:gd name="T53" fmla="*/ 18 h 36"/>
                <a:gd name="T54" fmla="*/ 324 w 324"/>
                <a:gd name="T55" fmla="*/ 15 h 36"/>
                <a:gd name="T56" fmla="*/ 323 w 324"/>
                <a:gd name="T57" fmla="*/ 12 h 36"/>
                <a:gd name="T58" fmla="*/ 320 w 324"/>
                <a:gd name="T59" fmla="*/ 8 h 36"/>
                <a:gd name="T60" fmla="*/ 318 w 324"/>
                <a:gd name="T61" fmla="*/ 5 h 36"/>
                <a:gd name="T62" fmla="*/ 316 w 324"/>
                <a:gd name="T63" fmla="*/ 3 h 36"/>
                <a:gd name="T64" fmla="*/ 313 w 324"/>
                <a:gd name="T65" fmla="*/ 2 h 36"/>
                <a:gd name="T66" fmla="*/ 310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5" y="1"/>
                  </a:lnTo>
                  <a:lnTo>
                    <a:pt x="10" y="2"/>
                  </a:lnTo>
                  <a:lnTo>
                    <a:pt x="8" y="3"/>
                  </a:lnTo>
                  <a:lnTo>
                    <a:pt x="5" y="5"/>
                  </a:lnTo>
                  <a:lnTo>
                    <a:pt x="3" y="8"/>
                  </a:lnTo>
                  <a:lnTo>
                    <a:pt x="2" y="12"/>
                  </a:lnTo>
                  <a:lnTo>
                    <a:pt x="1" y="15"/>
                  </a:lnTo>
                  <a:lnTo>
                    <a:pt x="0" y="18"/>
                  </a:lnTo>
                  <a:lnTo>
                    <a:pt x="1" y="21"/>
                  </a:lnTo>
                  <a:lnTo>
                    <a:pt x="2" y="24"/>
                  </a:lnTo>
                  <a:lnTo>
                    <a:pt x="3" y="28"/>
                  </a:lnTo>
                  <a:lnTo>
                    <a:pt x="5" y="31"/>
                  </a:lnTo>
                  <a:lnTo>
                    <a:pt x="8" y="33"/>
                  </a:lnTo>
                  <a:lnTo>
                    <a:pt x="10" y="34"/>
                  </a:lnTo>
                  <a:lnTo>
                    <a:pt x="15" y="35"/>
                  </a:lnTo>
                  <a:lnTo>
                    <a:pt x="18" y="36"/>
                  </a:lnTo>
                  <a:lnTo>
                    <a:pt x="306" y="36"/>
                  </a:lnTo>
                  <a:lnTo>
                    <a:pt x="310" y="35"/>
                  </a:lnTo>
                  <a:lnTo>
                    <a:pt x="313" y="34"/>
                  </a:lnTo>
                  <a:lnTo>
                    <a:pt x="316" y="33"/>
                  </a:lnTo>
                  <a:lnTo>
                    <a:pt x="318" y="31"/>
                  </a:lnTo>
                  <a:lnTo>
                    <a:pt x="320" y="28"/>
                  </a:lnTo>
                  <a:lnTo>
                    <a:pt x="323" y="24"/>
                  </a:lnTo>
                  <a:lnTo>
                    <a:pt x="324" y="21"/>
                  </a:lnTo>
                  <a:lnTo>
                    <a:pt x="324" y="18"/>
                  </a:lnTo>
                  <a:lnTo>
                    <a:pt x="324" y="15"/>
                  </a:lnTo>
                  <a:lnTo>
                    <a:pt x="323" y="12"/>
                  </a:lnTo>
                  <a:lnTo>
                    <a:pt x="320" y="8"/>
                  </a:lnTo>
                  <a:lnTo>
                    <a:pt x="318" y="5"/>
                  </a:lnTo>
                  <a:lnTo>
                    <a:pt x="316" y="3"/>
                  </a:lnTo>
                  <a:lnTo>
                    <a:pt x="313" y="2"/>
                  </a:lnTo>
                  <a:lnTo>
                    <a:pt x="310"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schemeClr val="tx1">
                    <a:lumMod val="75000"/>
                    <a:lumOff val="25000"/>
                  </a:schemeClr>
                </a:solidFill>
                <a:cs typeface="+mn-ea"/>
                <a:sym typeface="+mn-lt"/>
              </a:endParaRPr>
            </a:p>
          </p:txBody>
        </p:sp>
        <p:sp>
          <p:nvSpPr>
            <p:cNvPr id="30" name="Freeform 95"/>
            <p:cNvSpPr/>
            <p:nvPr/>
          </p:nvSpPr>
          <p:spPr bwMode="auto">
            <a:xfrm>
              <a:off x="6371431" y="2032397"/>
              <a:ext cx="285750" cy="14288"/>
            </a:xfrm>
            <a:custGeom>
              <a:avLst/>
              <a:gdLst>
                <a:gd name="T0" fmla="*/ 702 w 720"/>
                <a:gd name="T1" fmla="*/ 0 h 36"/>
                <a:gd name="T2" fmla="*/ 18 w 720"/>
                <a:gd name="T3" fmla="*/ 0 h 36"/>
                <a:gd name="T4" fmla="*/ 14 w 720"/>
                <a:gd name="T5" fmla="*/ 1 h 36"/>
                <a:gd name="T6" fmla="*/ 11 w 720"/>
                <a:gd name="T7" fmla="*/ 2 h 36"/>
                <a:gd name="T8" fmla="*/ 8 w 720"/>
                <a:gd name="T9" fmla="*/ 3 h 36"/>
                <a:gd name="T10" fmla="*/ 6 w 720"/>
                <a:gd name="T11" fmla="*/ 5 h 36"/>
                <a:gd name="T12" fmla="*/ 4 w 720"/>
                <a:gd name="T13" fmla="*/ 8 h 36"/>
                <a:gd name="T14" fmla="*/ 1 w 720"/>
                <a:gd name="T15" fmla="*/ 10 h 36"/>
                <a:gd name="T16" fmla="*/ 0 w 720"/>
                <a:gd name="T17" fmla="*/ 15 h 36"/>
                <a:gd name="T18" fmla="*/ 0 w 720"/>
                <a:gd name="T19" fmla="*/ 18 h 36"/>
                <a:gd name="T20" fmla="*/ 0 w 720"/>
                <a:gd name="T21" fmla="*/ 21 h 36"/>
                <a:gd name="T22" fmla="*/ 1 w 720"/>
                <a:gd name="T23" fmla="*/ 24 h 36"/>
                <a:gd name="T24" fmla="*/ 4 w 720"/>
                <a:gd name="T25" fmla="*/ 28 h 36"/>
                <a:gd name="T26" fmla="*/ 6 w 720"/>
                <a:gd name="T27" fmla="*/ 31 h 36"/>
                <a:gd name="T28" fmla="*/ 8 w 720"/>
                <a:gd name="T29" fmla="*/ 33 h 36"/>
                <a:gd name="T30" fmla="*/ 11 w 720"/>
                <a:gd name="T31" fmla="*/ 34 h 36"/>
                <a:gd name="T32" fmla="*/ 14 w 720"/>
                <a:gd name="T33" fmla="*/ 35 h 36"/>
                <a:gd name="T34" fmla="*/ 18 w 720"/>
                <a:gd name="T35" fmla="*/ 36 h 36"/>
                <a:gd name="T36" fmla="*/ 702 w 720"/>
                <a:gd name="T37" fmla="*/ 36 h 36"/>
                <a:gd name="T38" fmla="*/ 706 w 720"/>
                <a:gd name="T39" fmla="*/ 35 h 36"/>
                <a:gd name="T40" fmla="*/ 709 w 720"/>
                <a:gd name="T41" fmla="*/ 34 h 36"/>
                <a:gd name="T42" fmla="*/ 712 w 720"/>
                <a:gd name="T43" fmla="*/ 33 h 36"/>
                <a:gd name="T44" fmla="*/ 714 w 720"/>
                <a:gd name="T45" fmla="*/ 31 h 36"/>
                <a:gd name="T46" fmla="*/ 716 w 720"/>
                <a:gd name="T47" fmla="*/ 28 h 36"/>
                <a:gd name="T48" fmla="*/ 719 w 720"/>
                <a:gd name="T49" fmla="*/ 24 h 36"/>
                <a:gd name="T50" fmla="*/ 720 w 720"/>
                <a:gd name="T51" fmla="*/ 21 h 36"/>
                <a:gd name="T52" fmla="*/ 720 w 720"/>
                <a:gd name="T53" fmla="*/ 18 h 36"/>
                <a:gd name="T54" fmla="*/ 720 w 720"/>
                <a:gd name="T55" fmla="*/ 15 h 36"/>
                <a:gd name="T56" fmla="*/ 719 w 720"/>
                <a:gd name="T57" fmla="*/ 10 h 36"/>
                <a:gd name="T58" fmla="*/ 716 w 720"/>
                <a:gd name="T59" fmla="*/ 8 h 36"/>
                <a:gd name="T60" fmla="*/ 714 w 720"/>
                <a:gd name="T61" fmla="*/ 5 h 36"/>
                <a:gd name="T62" fmla="*/ 712 w 720"/>
                <a:gd name="T63" fmla="*/ 3 h 36"/>
                <a:gd name="T64" fmla="*/ 709 w 720"/>
                <a:gd name="T65" fmla="*/ 2 h 36"/>
                <a:gd name="T66" fmla="*/ 706 w 720"/>
                <a:gd name="T67" fmla="*/ 1 h 36"/>
                <a:gd name="T68" fmla="*/ 702 w 720"/>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0" h="36">
                  <a:moveTo>
                    <a:pt x="702" y="0"/>
                  </a:moveTo>
                  <a:lnTo>
                    <a:pt x="18" y="0"/>
                  </a:lnTo>
                  <a:lnTo>
                    <a:pt x="14" y="1"/>
                  </a:lnTo>
                  <a:lnTo>
                    <a:pt x="11" y="2"/>
                  </a:lnTo>
                  <a:lnTo>
                    <a:pt x="8" y="3"/>
                  </a:lnTo>
                  <a:lnTo>
                    <a:pt x="6" y="5"/>
                  </a:lnTo>
                  <a:lnTo>
                    <a:pt x="4" y="8"/>
                  </a:lnTo>
                  <a:lnTo>
                    <a:pt x="1" y="10"/>
                  </a:lnTo>
                  <a:lnTo>
                    <a:pt x="0" y="15"/>
                  </a:lnTo>
                  <a:lnTo>
                    <a:pt x="0" y="18"/>
                  </a:lnTo>
                  <a:lnTo>
                    <a:pt x="0" y="21"/>
                  </a:lnTo>
                  <a:lnTo>
                    <a:pt x="1" y="24"/>
                  </a:lnTo>
                  <a:lnTo>
                    <a:pt x="4" y="28"/>
                  </a:lnTo>
                  <a:lnTo>
                    <a:pt x="6" y="31"/>
                  </a:lnTo>
                  <a:lnTo>
                    <a:pt x="8" y="33"/>
                  </a:lnTo>
                  <a:lnTo>
                    <a:pt x="11" y="34"/>
                  </a:lnTo>
                  <a:lnTo>
                    <a:pt x="14" y="35"/>
                  </a:lnTo>
                  <a:lnTo>
                    <a:pt x="18" y="36"/>
                  </a:lnTo>
                  <a:lnTo>
                    <a:pt x="702" y="36"/>
                  </a:lnTo>
                  <a:lnTo>
                    <a:pt x="706" y="35"/>
                  </a:lnTo>
                  <a:lnTo>
                    <a:pt x="709" y="34"/>
                  </a:lnTo>
                  <a:lnTo>
                    <a:pt x="712" y="33"/>
                  </a:lnTo>
                  <a:lnTo>
                    <a:pt x="714" y="31"/>
                  </a:lnTo>
                  <a:lnTo>
                    <a:pt x="716" y="28"/>
                  </a:lnTo>
                  <a:lnTo>
                    <a:pt x="719" y="24"/>
                  </a:lnTo>
                  <a:lnTo>
                    <a:pt x="720" y="21"/>
                  </a:lnTo>
                  <a:lnTo>
                    <a:pt x="720" y="18"/>
                  </a:lnTo>
                  <a:lnTo>
                    <a:pt x="720" y="15"/>
                  </a:lnTo>
                  <a:lnTo>
                    <a:pt x="719" y="10"/>
                  </a:lnTo>
                  <a:lnTo>
                    <a:pt x="716" y="8"/>
                  </a:lnTo>
                  <a:lnTo>
                    <a:pt x="714" y="5"/>
                  </a:lnTo>
                  <a:lnTo>
                    <a:pt x="712" y="3"/>
                  </a:lnTo>
                  <a:lnTo>
                    <a:pt x="709" y="2"/>
                  </a:lnTo>
                  <a:lnTo>
                    <a:pt x="706" y="1"/>
                  </a:lnTo>
                  <a:lnTo>
                    <a:pt x="702"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schemeClr val="tx1">
                    <a:lumMod val="75000"/>
                    <a:lumOff val="25000"/>
                  </a:schemeClr>
                </a:solidFill>
                <a:cs typeface="+mn-ea"/>
                <a:sym typeface="+mn-lt"/>
              </a:endParaRPr>
            </a:p>
          </p:txBody>
        </p:sp>
        <p:sp>
          <p:nvSpPr>
            <p:cNvPr id="31" name="Freeform 96"/>
            <p:cNvSpPr/>
            <p:nvPr/>
          </p:nvSpPr>
          <p:spPr bwMode="auto">
            <a:xfrm>
              <a:off x="6371431" y="2075259"/>
              <a:ext cx="285750" cy="14288"/>
            </a:xfrm>
            <a:custGeom>
              <a:avLst/>
              <a:gdLst>
                <a:gd name="T0" fmla="*/ 702 w 720"/>
                <a:gd name="T1" fmla="*/ 0 h 36"/>
                <a:gd name="T2" fmla="*/ 18 w 720"/>
                <a:gd name="T3" fmla="*/ 0 h 36"/>
                <a:gd name="T4" fmla="*/ 14 w 720"/>
                <a:gd name="T5" fmla="*/ 1 h 36"/>
                <a:gd name="T6" fmla="*/ 11 w 720"/>
                <a:gd name="T7" fmla="*/ 2 h 36"/>
                <a:gd name="T8" fmla="*/ 8 w 720"/>
                <a:gd name="T9" fmla="*/ 3 h 36"/>
                <a:gd name="T10" fmla="*/ 6 w 720"/>
                <a:gd name="T11" fmla="*/ 5 h 36"/>
                <a:gd name="T12" fmla="*/ 4 w 720"/>
                <a:gd name="T13" fmla="*/ 8 h 36"/>
                <a:gd name="T14" fmla="*/ 1 w 720"/>
                <a:gd name="T15" fmla="*/ 10 h 36"/>
                <a:gd name="T16" fmla="*/ 0 w 720"/>
                <a:gd name="T17" fmla="*/ 15 h 36"/>
                <a:gd name="T18" fmla="*/ 0 w 720"/>
                <a:gd name="T19" fmla="*/ 18 h 36"/>
                <a:gd name="T20" fmla="*/ 0 w 720"/>
                <a:gd name="T21" fmla="*/ 21 h 36"/>
                <a:gd name="T22" fmla="*/ 1 w 720"/>
                <a:gd name="T23" fmla="*/ 24 h 36"/>
                <a:gd name="T24" fmla="*/ 4 w 720"/>
                <a:gd name="T25" fmla="*/ 28 h 36"/>
                <a:gd name="T26" fmla="*/ 6 w 720"/>
                <a:gd name="T27" fmla="*/ 31 h 36"/>
                <a:gd name="T28" fmla="*/ 8 w 720"/>
                <a:gd name="T29" fmla="*/ 33 h 36"/>
                <a:gd name="T30" fmla="*/ 11 w 720"/>
                <a:gd name="T31" fmla="*/ 34 h 36"/>
                <a:gd name="T32" fmla="*/ 14 w 720"/>
                <a:gd name="T33" fmla="*/ 35 h 36"/>
                <a:gd name="T34" fmla="*/ 18 w 720"/>
                <a:gd name="T35" fmla="*/ 36 h 36"/>
                <a:gd name="T36" fmla="*/ 702 w 720"/>
                <a:gd name="T37" fmla="*/ 36 h 36"/>
                <a:gd name="T38" fmla="*/ 706 w 720"/>
                <a:gd name="T39" fmla="*/ 35 h 36"/>
                <a:gd name="T40" fmla="*/ 709 w 720"/>
                <a:gd name="T41" fmla="*/ 34 h 36"/>
                <a:gd name="T42" fmla="*/ 712 w 720"/>
                <a:gd name="T43" fmla="*/ 33 h 36"/>
                <a:gd name="T44" fmla="*/ 714 w 720"/>
                <a:gd name="T45" fmla="*/ 31 h 36"/>
                <a:gd name="T46" fmla="*/ 716 w 720"/>
                <a:gd name="T47" fmla="*/ 28 h 36"/>
                <a:gd name="T48" fmla="*/ 719 w 720"/>
                <a:gd name="T49" fmla="*/ 24 h 36"/>
                <a:gd name="T50" fmla="*/ 720 w 720"/>
                <a:gd name="T51" fmla="*/ 21 h 36"/>
                <a:gd name="T52" fmla="*/ 720 w 720"/>
                <a:gd name="T53" fmla="*/ 18 h 36"/>
                <a:gd name="T54" fmla="*/ 720 w 720"/>
                <a:gd name="T55" fmla="*/ 15 h 36"/>
                <a:gd name="T56" fmla="*/ 719 w 720"/>
                <a:gd name="T57" fmla="*/ 10 h 36"/>
                <a:gd name="T58" fmla="*/ 716 w 720"/>
                <a:gd name="T59" fmla="*/ 8 h 36"/>
                <a:gd name="T60" fmla="*/ 714 w 720"/>
                <a:gd name="T61" fmla="*/ 5 h 36"/>
                <a:gd name="T62" fmla="*/ 712 w 720"/>
                <a:gd name="T63" fmla="*/ 3 h 36"/>
                <a:gd name="T64" fmla="*/ 709 w 720"/>
                <a:gd name="T65" fmla="*/ 2 h 36"/>
                <a:gd name="T66" fmla="*/ 706 w 720"/>
                <a:gd name="T67" fmla="*/ 1 h 36"/>
                <a:gd name="T68" fmla="*/ 702 w 720"/>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0" h="36">
                  <a:moveTo>
                    <a:pt x="702" y="0"/>
                  </a:moveTo>
                  <a:lnTo>
                    <a:pt x="18" y="0"/>
                  </a:lnTo>
                  <a:lnTo>
                    <a:pt x="14" y="1"/>
                  </a:lnTo>
                  <a:lnTo>
                    <a:pt x="11" y="2"/>
                  </a:lnTo>
                  <a:lnTo>
                    <a:pt x="8" y="3"/>
                  </a:lnTo>
                  <a:lnTo>
                    <a:pt x="6" y="5"/>
                  </a:lnTo>
                  <a:lnTo>
                    <a:pt x="4" y="8"/>
                  </a:lnTo>
                  <a:lnTo>
                    <a:pt x="1" y="10"/>
                  </a:lnTo>
                  <a:lnTo>
                    <a:pt x="0" y="15"/>
                  </a:lnTo>
                  <a:lnTo>
                    <a:pt x="0" y="18"/>
                  </a:lnTo>
                  <a:lnTo>
                    <a:pt x="0" y="21"/>
                  </a:lnTo>
                  <a:lnTo>
                    <a:pt x="1" y="24"/>
                  </a:lnTo>
                  <a:lnTo>
                    <a:pt x="4" y="28"/>
                  </a:lnTo>
                  <a:lnTo>
                    <a:pt x="6" y="31"/>
                  </a:lnTo>
                  <a:lnTo>
                    <a:pt x="8" y="33"/>
                  </a:lnTo>
                  <a:lnTo>
                    <a:pt x="11" y="34"/>
                  </a:lnTo>
                  <a:lnTo>
                    <a:pt x="14" y="35"/>
                  </a:lnTo>
                  <a:lnTo>
                    <a:pt x="18" y="36"/>
                  </a:lnTo>
                  <a:lnTo>
                    <a:pt x="702" y="36"/>
                  </a:lnTo>
                  <a:lnTo>
                    <a:pt x="706" y="35"/>
                  </a:lnTo>
                  <a:lnTo>
                    <a:pt x="709" y="34"/>
                  </a:lnTo>
                  <a:lnTo>
                    <a:pt x="712" y="33"/>
                  </a:lnTo>
                  <a:lnTo>
                    <a:pt x="714" y="31"/>
                  </a:lnTo>
                  <a:lnTo>
                    <a:pt x="716" y="28"/>
                  </a:lnTo>
                  <a:lnTo>
                    <a:pt x="719" y="24"/>
                  </a:lnTo>
                  <a:lnTo>
                    <a:pt x="720" y="21"/>
                  </a:lnTo>
                  <a:lnTo>
                    <a:pt x="720" y="18"/>
                  </a:lnTo>
                  <a:lnTo>
                    <a:pt x="720" y="15"/>
                  </a:lnTo>
                  <a:lnTo>
                    <a:pt x="719" y="10"/>
                  </a:lnTo>
                  <a:lnTo>
                    <a:pt x="716" y="8"/>
                  </a:lnTo>
                  <a:lnTo>
                    <a:pt x="714" y="5"/>
                  </a:lnTo>
                  <a:lnTo>
                    <a:pt x="712" y="3"/>
                  </a:lnTo>
                  <a:lnTo>
                    <a:pt x="709" y="2"/>
                  </a:lnTo>
                  <a:lnTo>
                    <a:pt x="706" y="1"/>
                  </a:lnTo>
                  <a:lnTo>
                    <a:pt x="702"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schemeClr val="tx1">
                    <a:lumMod val="75000"/>
                    <a:lumOff val="25000"/>
                  </a:schemeClr>
                </a:solidFill>
                <a:cs typeface="+mn-ea"/>
                <a:sym typeface="+mn-lt"/>
              </a:endParaRPr>
            </a:p>
          </p:txBody>
        </p:sp>
        <p:sp>
          <p:nvSpPr>
            <p:cNvPr id="32" name="Freeform 97"/>
            <p:cNvSpPr>
              <a:spLocks noEditPoints="1"/>
            </p:cNvSpPr>
            <p:nvPr/>
          </p:nvSpPr>
          <p:spPr bwMode="auto">
            <a:xfrm>
              <a:off x="6371431" y="1875234"/>
              <a:ext cx="128588" cy="128588"/>
            </a:xfrm>
            <a:custGeom>
              <a:avLst/>
              <a:gdLst>
                <a:gd name="T0" fmla="*/ 72 w 324"/>
                <a:gd name="T1" fmla="*/ 72 h 324"/>
                <a:gd name="T2" fmla="*/ 252 w 324"/>
                <a:gd name="T3" fmla="*/ 72 h 324"/>
                <a:gd name="T4" fmla="*/ 252 w 324"/>
                <a:gd name="T5" fmla="*/ 252 h 324"/>
                <a:gd name="T6" fmla="*/ 72 w 324"/>
                <a:gd name="T7" fmla="*/ 252 h 324"/>
                <a:gd name="T8" fmla="*/ 72 w 324"/>
                <a:gd name="T9" fmla="*/ 72 h 324"/>
                <a:gd name="T10" fmla="*/ 36 w 324"/>
                <a:gd name="T11" fmla="*/ 324 h 324"/>
                <a:gd name="T12" fmla="*/ 288 w 324"/>
                <a:gd name="T13" fmla="*/ 324 h 324"/>
                <a:gd name="T14" fmla="*/ 295 w 324"/>
                <a:gd name="T15" fmla="*/ 323 h 324"/>
                <a:gd name="T16" fmla="*/ 302 w 324"/>
                <a:gd name="T17" fmla="*/ 321 h 324"/>
                <a:gd name="T18" fmla="*/ 308 w 324"/>
                <a:gd name="T19" fmla="*/ 318 h 324"/>
                <a:gd name="T20" fmla="*/ 314 w 324"/>
                <a:gd name="T21" fmla="*/ 314 h 324"/>
                <a:gd name="T22" fmla="*/ 318 w 324"/>
                <a:gd name="T23" fmla="*/ 308 h 324"/>
                <a:gd name="T24" fmla="*/ 321 w 324"/>
                <a:gd name="T25" fmla="*/ 302 h 324"/>
                <a:gd name="T26" fmla="*/ 323 w 324"/>
                <a:gd name="T27" fmla="*/ 295 h 324"/>
                <a:gd name="T28" fmla="*/ 324 w 324"/>
                <a:gd name="T29" fmla="*/ 288 h 324"/>
                <a:gd name="T30" fmla="*/ 324 w 324"/>
                <a:gd name="T31" fmla="*/ 36 h 324"/>
                <a:gd name="T32" fmla="*/ 323 w 324"/>
                <a:gd name="T33" fmla="*/ 28 h 324"/>
                <a:gd name="T34" fmla="*/ 321 w 324"/>
                <a:gd name="T35" fmla="*/ 22 h 324"/>
                <a:gd name="T36" fmla="*/ 318 w 324"/>
                <a:gd name="T37" fmla="*/ 15 h 324"/>
                <a:gd name="T38" fmla="*/ 314 w 324"/>
                <a:gd name="T39" fmla="*/ 10 h 324"/>
                <a:gd name="T40" fmla="*/ 308 w 324"/>
                <a:gd name="T41" fmla="*/ 6 h 324"/>
                <a:gd name="T42" fmla="*/ 302 w 324"/>
                <a:gd name="T43" fmla="*/ 3 h 324"/>
                <a:gd name="T44" fmla="*/ 295 w 324"/>
                <a:gd name="T45" fmla="*/ 0 h 324"/>
                <a:gd name="T46" fmla="*/ 288 w 324"/>
                <a:gd name="T47" fmla="*/ 0 h 324"/>
                <a:gd name="T48" fmla="*/ 36 w 324"/>
                <a:gd name="T49" fmla="*/ 0 h 324"/>
                <a:gd name="T50" fmla="*/ 28 w 324"/>
                <a:gd name="T51" fmla="*/ 0 h 324"/>
                <a:gd name="T52" fmla="*/ 22 w 324"/>
                <a:gd name="T53" fmla="*/ 3 h 324"/>
                <a:gd name="T54" fmla="*/ 15 w 324"/>
                <a:gd name="T55" fmla="*/ 6 h 324"/>
                <a:gd name="T56" fmla="*/ 10 w 324"/>
                <a:gd name="T57" fmla="*/ 10 h 324"/>
                <a:gd name="T58" fmla="*/ 6 w 324"/>
                <a:gd name="T59" fmla="*/ 15 h 324"/>
                <a:gd name="T60" fmla="*/ 3 w 324"/>
                <a:gd name="T61" fmla="*/ 22 h 324"/>
                <a:gd name="T62" fmla="*/ 0 w 324"/>
                <a:gd name="T63" fmla="*/ 28 h 324"/>
                <a:gd name="T64" fmla="*/ 0 w 324"/>
                <a:gd name="T65" fmla="*/ 36 h 324"/>
                <a:gd name="T66" fmla="*/ 0 w 324"/>
                <a:gd name="T67" fmla="*/ 288 h 324"/>
                <a:gd name="T68" fmla="*/ 0 w 324"/>
                <a:gd name="T69" fmla="*/ 295 h 324"/>
                <a:gd name="T70" fmla="*/ 3 w 324"/>
                <a:gd name="T71" fmla="*/ 302 h 324"/>
                <a:gd name="T72" fmla="*/ 6 w 324"/>
                <a:gd name="T73" fmla="*/ 308 h 324"/>
                <a:gd name="T74" fmla="*/ 10 w 324"/>
                <a:gd name="T75" fmla="*/ 314 h 324"/>
                <a:gd name="T76" fmla="*/ 15 w 324"/>
                <a:gd name="T77" fmla="*/ 318 h 324"/>
                <a:gd name="T78" fmla="*/ 22 w 324"/>
                <a:gd name="T79" fmla="*/ 321 h 324"/>
                <a:gd name="T80" fmla="*/ 28 w 324"/>
                <a:gd name="T81" fmla="*/ 323 h 324"/>
                <a:gd name="T82" fmla="*/ 36 w 324"/>
                <a:gd name="T83"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 h="324">
                  <a:moveTo>
                    <a:pt x="72" y="72"/>
                  </a:moveTo>
                  <a:lnTo>
                    <a:pt x="252" y="72"/>
                  </a:lnTo>
                  <a:lnTo>
                    <a:pt x="252" y="252"/>
                  </a:lnTo>
                  <a:lnTo>
                    <a:pt x="72" y="252"/>
                  </a:lnTo>
                  <a:lnTo>
                    <a:pt x="72" y="72"/>
                  </a:lnTo>
                  <a:close/>
                  <a:moveTo>
                    <a:pt x="36" y="324"/>
                  </a:moveTo>
                  <a:lnTo>
                    <a:pt x="288" y="324"/>
                  </a:lnTo>
                  <a:lnTo>
                    <a:pt x="295" y="323"/>
                  </a:lnTo>
                  <a:lnTo>
                    <a:pt x="302" y="321"/>
                  </a:lnTo>
                  <a:lnTo>
                    <a:pt x="308" y="318"/>
                  </a:lnTo>
                  <a:lnTo>
                    <a:pt x="314" y="314"/>
                  </a:lnTo>
                  <a:lnTo>
                    <a:pt x="318" y="308"/>
                  </a:lnTo>
                  <a:lnTo>
                    <a:pt x="321" y="302"/>
                  </a:lnTo>
                  <a:lnTo>
                    <a:pt x="323" y="295"/>
                  </a:lnTo>
                  <a:lnTo>
                    <a:pt x="324" y="288"/>
                  </a:lnTo>
                  <a:lnTo>
                    <a:pt x="324" y="36"/>
                  </a:lnTo>
                  <a:lnTo>
                    <a:pt x="323" y="28"/>
                  </a:lnTo>
                  <a:lnTo>
                    <a:pt x="321" y="22"/>
                  </a:lnTo>
                  <a:lnTo>
                    <a:pt x="318" y="15"/>
                  </a:lnTo>
                  <a:lnTo>
                    <a:pt x="314" y="10"/>
                  </a:lnTo>
                  <a:lnTo>
                    <a:pt x="308" y="6"/>
                  </a:lnTo>
                  <a:lnTo>
                    <a:pt x="302" y="3"/>
                  </a:lnTo>
                  <a:lnTo>
                    <a:pt x="295" y="0"/>
                  </a:lnTo>
                  <a:lnTo>
                    <a:pt x="288" y="0"/>
                  </a:lnTo>
                  <a:lnTo>
                    <a:pt x="36" y="0"/>
                  </a:lnTo>
                  <a:lnTo>
                    <a:pt x="28" y="0"/>
                  </a:lnTo>
                  <a:lnTo>
                    <a:pt x="22" y="3"/>
                  </a:lnTo>
                  <a:lnTo>
                    <a:pt x="15" y="6"/>
                  </a:lnTo>
                  <a:lnTo>
                    <a:pt x="10" y="10"/>
                  </a:lnTo>
                  <a:lnTo>
                    <a:pt x="6" y="15"/>
                  </a:lnTo>
                  <a:lnTo>
                    <a:pt x="3" y="22"/>
                  </a:lnTo>
                  <a:lnTo>
                    <a:pt x="0" y="28"/>
                  </a:lnTo>
                  <a:lnTo>
                    <a:pt x="0" y="36"/>
                  </a:lnTo>
                  <a:lnTo>
                    <a:pt x="0" y="288"/>
                  </a:lnTo>
                  <a:lnTo>
                    <a:pt x="0" y="295"/>
                  </a:lnTo>
                  <a:lnTo>
                    <a:pt x="3" y="302"/>
                  </a:lnTo>
                  <a:lnTo>
                    <a:pt x="6" y="308"/>
                  </a:lnTo>
                  <a:lnTo>
                    <a:pt x="10" y="314"/>
                  </a:lnTo>
                  <a:lnTo>
                    <a:pt x="15" y="318"/>
                  </a:lnTo>
                  <a:lnTo>
                    <a:pt x="22" y="321"/>
                  </a:lnTo>
                  <a:lnTo>
                    <a:pt x="28" y="323"/>
                  </a:lnTo>
                  <a:lnTo>
                    <a:pt x="36" y="324"/>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schemeClr val="tx1">
                    <a:lumMod val="75000"/>
                    <a:lumOff val="25000"/>
                  </a:schemeClr>
                </a:solidFill>
                <a:cs typeface="+mn-ea"/>
                <a:sym typeface="+mn-lt"/>
              </a:endParaRPr>
            </a:p>
          </p:txBody>
        </p:sp>
      </p:grpSp>
      <p:cxnSp>
        <p:nvCxnSpPr>
          <p:cNvPr id="33" name="Straight Connector 36"/>
          <p:cNvCxnSpPr/>
          <p:nvPr/>
        </p:nvCxnSpPr>
        <p:spPr>
          <a:xfrm flipH="1">
            <a:off x="8066946" y="2209989"/>
            <a:ext cx="5080" cy="36245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右箭头 2"/>
          <p:cNvSpPr/>
          <p:nvPr/>
        </p:nvSpPr>
        <p:spPr>
          <a:xfrm>
            <a:off x="9616440" y="5311140"/>
            <a:ext cx="138430" cy="76200"/>
          </a:xfrm>
          <a:prstGeom prst="rightArrow">
            <a:avLst>
              <a:gd name="adj1" fmla="val 50000"/>
              <a:gd name="adj2" fmla="val 2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 presetClass="entr" presetSubtype="4"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7" grpId="0"/>
      <p:bldP spid="8" grpId="0"/>
      <p:bldP spid="9" grpId="0"/>
      <p:bldP spid="10" grpId="0"/>
      <p:bldP spid="13" grpId="0"/>
      <p:bldP spid="15" grpId="0" bldLvl="0" animBg="1"/>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ECF40"/>
            </a:gs>
            <a:gs pos="100000">
              <a:srgbClr val="846C21"/>
            </a:gs>
          </a:gsLst>
          <a:lin scaled="0"/>
        </a:gradFill>
        <a:effectLst/>
      </p:bgPr>
    </p:bg>
    <p:spTree>
      <p:nvGrpSpPr>
        <p:cNvPr id="1" name=""/>
        <p:cNvGrpSpPr/>
        <p:nvPr/>
      </p:nvGrpSpPr>
      <p:grpSpPr>
        <a:xfrm>
          <a:off x="0" y="0"/>
          <a:ext cx="0" cy="0"/>
          <a:chOff x="0" y="0"/>
          <a:chExt cx="0" cy="0"/>
        </a:xfrm>
      </p:grpSpPr>
      <p:sp>
        <p:nvSpPr>
          <p:cNvPr id="4" name="矩形 3"/>
          <p:cNvSpPr/>
          <p:nvPr/>
        </p:nvSpPr>
        <p:spPr>
          <a:xfrm>
            <a:off x="-2" y="0"/>
            <a:ext cx="12192002" cy="6858000"/>
          </a:xfrm>
          <a:prstGeom prst="rect">
            <a:avLst/>
          </a:prstGeom>
          <a:solidFill>
            <a:srgbClr val="F2E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288290" y="271145"/>
            <a:ext cx="11597005" cy="6409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1" cstate="print">
            <a:lum bright="70000" contrast="-70000"/>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rcRect l="26567" t="13773" r="11101"/>
          <a:stretch>
            <a:fillRect/>
          </a:stretch>
        </p:blipFill>
        <p:spPr>
          <a:xfrm>
            <a:off x="9749790" y="619760"/>
            <a:ext cx="1832610" cy="2854960"/>
          </a:xfrm>
          <a:prstGeom prst="rect">
            <a:avLst/>
          </a:prstGeom>
        </p:spPr>
      </p:pic>
      <p:sp>
        <p:nvSpPr>
          <p:cNvPr id="12" name="矩形 11"/>
          <p:cNvSpPr/>
          <p:nvPr/>
        </p:nvSpPr>
        <p:spPr>
          <a:xfrm>
            <a:off x="426720" y="401955"/>
            <a:ext cx="9323070" cy="583565"/>
          </a:xfrm>
          <a:prstGeom prst="rect">
            <a:avLst/>
          </a:prstGeom>
        </p:spPr>
        <p:txBody>
          <a:bodyPr wrap="square">
            <a:spAutoFit/>
          </a:bodyPr>
          <a:lstStyle/>
          <a:p>
            <a:pPr algn="dist"/>
            <a:r>
              <a:rPr lang="zh-CN" altLang="en-US" sz="3200" dirty="0">
                <a:solidFill>
                  <a:schemeClr val="tx1">
                    <a:lumMod val="95000"/>
                    <a:lumOff val="5000"/>
                  </a:schemeClr>
                </a:solidFill>
                <a:effectLst>
                  <a:innerShdw blurRad="12700" dist="50800" dir="13500000">
                    <a:prstClr val="black">
                      <a:alpha val="25000"/>
                    </a:prstClr>
                  </a:innerShdw>
                </a:effectLst>
                <a:cs typeface="+mn-ea"/>
                <a:sym typeface="+mn-lt"/>
              </a:rPr>
              <a:t>III. Classification of Ambiguity of Chinese</a:t>
            </a:r>
            <a:endParaRPr lang="zh-CN" altLang="en-US" sz="3200" dirty="0">
              <a:solidFill>
                <a:schemeClr val="tx1">
                  <a:lumMod val="95000"/>
                  <a:lumOff val="5000"/>
                </a:schemeClr>
              </a:solidFill>
              <a:effectLst>
                <a:innerShdw blurRad="12700" dist="50800" dir="13500000">
                  <a:prstClr val="black">
                    <a:alpha val="25000"/>
                  </a:prstClr>
                </a:innerShdw>
              </a:effectLst>
              <a:cs typeface="+mn-ea"/>
              <a:sym typeface="+mn-lt"/>
            </a:endParaRPr>
          </a:p>
        </p:txBody>
      </p:sp>
      <p:sp>
        <p:nvSpPr>
          <p:cNvPr id="6" name="矩形 5"/>
          <p:cNvSpPr/>
          <p:nvPr/>
        </p:nvSpPr>
        <p:spPr>
          <a:xfrm>
            <a:off x="1478032" y="2093907"/>
            <a:ext cx="2736752" cy="3771376"/>
          </a:xfrm>
          <a:prstGeom prst="rect">
            <a:avLst/>
          </a:prstGeom>
          <a:solidFill>
            <a:srgbClr val="92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rot="16200000">
            <a:off x="1534347" y="2583155"/>
            <a:ext cx="2601598" cy="2144280"/>
          </a:xfrm>
          <a:prstGeom prst="rect">
            <a:avLst/>
          </a:prstGeom>
        </p:spPr>
      </p:pic>
      <p:sp>
        <p:nvSpPr>
          <p:cNvPr id="8" name="文本框 7"/>
          <p:cNvSpPr txBox="1"/>
          <p:nvPr/>
        </p:nvSpPr>
        <p:spPr>
          <a:xfrm>
            <a:off x="2268441" y="5041356"/>
            <a:ext cx="1638846"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en-US" altLang="zh-CN" dirty="0">
                <a:solidFill>
                  <a:schemeClr val="bg1"/>
                </a:solidFill>
                <a:cs typeface="+mn-ea"/>
                <a:sym typeface="+mn-lt"/>
              </a:rPr>
              <a:t>YOUR TITLE</a:t>
            </a:r>
            <a:endParaRPr lang="zh-CN" altLang="en-US" dirty="0">
              <a:solidFill>
                <a:schemeClr val="bg1"/>
              </a:solidFill>
              <a:cs typeface="+mn-ea"/>
              <a:sym typeface="+mn-lt"/>
            </a:endParaRPr>
          </a:p>
        </p:txBody>
      </p:sp>
      <p:sp>
        <p:nvSpPr>
          <p:cNvPr id="15" name="文本框 14"/>
          <p:cNvSpPr txBox="1"/>
          <p:nvPr/>
        </p:nvSpPr>
        <p:spPr>
          <a:xfrm>
            <a:off x="4423410" y="1956435"/>
            <a:ext cx="7461885" cy="258445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marL="171450" indent="-171450">
              <a:lnSpc>
                <a:spcPct val="150000"/>
              </a:lnSpc>
              <a:buFont typeface="Arial" panose="020B0604020202020204" pitchFamily="34" charset="0"/>
              <a:buChar char="•"/>
            </a:pPr>
            <a:r>
              <a:rPr lang="en-US">
                <a:solidFill>
                  <a:schemeClr val="tx1"/>
                </a:solidFill>
                <a:cs typeface="+mn-ea"/>
                <a:sym typeface="+mn-lt"/>
              </a:rPr>
              <a:t>different structural relations</a:t>
            </a:r>
            <a:endParaRPr lang="en-US">
              <a:solidFill>
                <a:schemeClr val="tx1"/>
              </a:solidFill>
              <a:cs typeface="+mn-ea"/>
              <a:sym typeface="+mn-lt"/>
            </a:endParaRPr>
          </a:p>
          <a:p>
            <a:pPr indent="0">
              <a:lnSpc>
                <a:spcPct val="150000"/>
              </a:lnSpc>
              <a:buFont typeface="Arial" panose="020B0604020202020204" pitchFamily="34" charset="0"/>
              <a:buNone/>
            </a:pPr>
            <a:r>
              <a:rPr lang="en-US">
                <a:solidFill>
                  <a:schemeClr val="tx1">
                    <a:lumMod val="65000"/>
                    <a:lumOff val="35000"/>
                  </a:schemeClr>
                </a:solidFill>
                <a:cs typeface="+mn-ea"/>
                <a:sym typeface="+mn-lt"/>
              </a:rPr>
              <a:t>   eg: "</a:t>
            </a:r>
            <a:r>
              <a:rPr lang="en-US">
                <a:solidFill>
                  <a:srgbClr val="C00000"/>
                </a:solidFill>
                <a:cs typeface="+mn-ea"/>
                <a:sym typeface="+mn-lt"/>
              </a:rPr>
              <a:t>他们老师</a:t>
            </a:r>
            <a:r>
              <a:rPr lang="en-US">
                <a:solidFill>
                  <a:schemeClr val="tx1">
                    <a:lumMod val="65000"/>
                    <a:lumOff val="35000"/>
                  </a:schemeClr>
                </a:solidFill>
                <a:cs typeface="+mn-ea"/>
                <a:sym typeface="+mn-lt"/>
              </a:rPr>
              <a:t>工作很努力"</a:t>
            </a:r>
            <a:endParaRPr lang="en-US">
              <a:solidFill>
                <a:schemeClr val="tx1">
                  <a:lumMod val="65000"/>
                  <a:lumOff val="35000"/>
                </a:schemeClr>
              </a:solidFill>
              <a:cs typeface="+mn-ea"/>
              <a:sym typeface="+mn-lt"/>
            </a:endParaRPr>
          </a:p>
          <a:p>
            <a:pPr marL="171450" indent="-171450">
              <a:lnSpc>
                <a:spcPct val="150000"/>
              </a:lnSpc>
              <a:buFont typeface="Arial" panose="020B0604020202020204" pitchFamily="34" charset="0"/>
              <a:buChar char="•"/>
            </a:pPr>
            <a:r>
              <a:rPr lang="en-US">
                <a:solidFill>
                  <a:schemeClr val="tx1"/>
                </a:solidFill>
                <a:cs typeface="+mn-ea"/>
                <a:sym typeface="+mn-lt"/>
              </a:rPr>
              <a:t>different syntactic divisions</a:t>
            </a:r>
            <a:endParaRPr lang="en-US">
              <a:solidFill>
                <a:schemeClr val="tx1"/>
              </a:solidFill>
              <a:cs typeface="+mn-ea"/>
              <a:sym typeface="+mn-lt"/>
            </a:endParaRPr>
          </a:p>
          <a:p>
            <a:pPr indent="0">
              <a:lnSpc>
                <a:spcPct val="150000"/>
              </a:lnSpc>
              <a:buFont typeface="Arial" panose="020B0604020202020204" pitchFamily="34" charset="0"/>
              <a:buNone/>
            </a:pPr>
            <a:r>
              <a:rPr lang="en-US">
                <a:solidFill>
                  <a:schemeClr val="tx1">
                    <a:lumMod val="65000"/>
                    <a:lumOff val="35000"/>
                  </a:schemeClr>
                </a:solidFill>
                <a:cs typeface="+mn-ea"/>
                <a:sym typeface="+mn-lt"/>
              </a:rPr>
              <a:t>   eg: "咬死了猎人的狗"  （咬死了/猎人的狗）or（咬死了猎人/的狗）</a:t>
            </a:r>
            <a:endParaRPr lang="en-US">
              <a:solidFill>
                <a:schemeClr val="tx1">
                  <a:lumMod val="65000"/>
                  <a:lumOff val="35000"/>
                </a:schemeClr>
              </a:solidFill>
              <a:cs typeface="+mn-ea"/>
              <a:sym typeface="+mn-lt"/>
            </a:endParaRPr>
          </a:p>
          <a:p>
            <a:pPr marL="171450" indent="-171450">
              <a:lnSpc>
                <a:spcPct val="150000"/>
              </a:lnSpc>
              <a:buFont typeface="Arial" panose="020B0604020202020204" pitchFamily="34" charset="0"/>
              <a:buChar char="•"/>
            </a:pPr>
            <a:r>
              <a:rPr lang="en-US">
                <a:solidFill>
                  <a:schemeClr val="tx1"/>
                </a:solidFill>
                <a:cs typeface="+mn-ea"/>
                <a:sym typeface="+mn-lt"/>
              </a:rPr>
              <a:t>different grammatical functions of multi-category words</a:t>
            </a:r>
            <a:endParaRPr lang="en-US">
              <a:solidFill>
                <a:schemeClr val="tx1"/>
              </a:solidFill>
              <a:cs typeface="+mn-ea"/>
              <a:sym typeface="+mn-lt"/>
            </a:endParaRPr>
          </a:p>
          <a:p>
            <a:pPr indent="0">
              <a:lnSpc>
                <a:spcPct val="150000"/>
              </a:lnSpc>
              <a:buFont typeface="Arial" panose="020B0604020202020204" pitchFamily="34" charset="0"/>
              <a:buNone/>
            </a:pPr>
            <a:r>
              <a:rPr lang="en-US">
                <a:solidFill>
                  <a:schemeClr val="tx1">
                    <a:lumMod val="65000"/>
                    <a:lumOff val="35000"/>
                  </a:schemeClr>
                </a:solidFill>
                <a:cs typeface="+mn-ea"/>
                <a:sym typeface="+mn-lt"/>
              </a:rPr>
              <a:t>   eg: "给我看看这幅画"  </a:t>
            </a:r>
            <a:r>
              <a:rPr lang="en-US" sz="1600">
                <a:solidFill>
                  <a:srgbClr val="C00000"/>
                </a:solidFill>
                <a:cs typeface="+mn-ea"/>
                <a:sym typeface="+mn-lt"/>
              </a:rPr>
              <a:t>" have a look </a:t>
            </a:r>
            <a:r>
              <a:rPr lang="en-US" sz="1600">
                <a:solidFill>
                  <a:srgbClr val="C00000"/>
                </a:solidFill>
                <a:cs typeface="+mn-ea"/>
                <a:sym typeface="+mn-lt"/>
              </a:rPr>
              <a:t>for me" </a:t>
            </a:r>
            <a:r>
              <a:rPr lang="en-US" sz="1800">
                <a:solidFill>
                  <a:schemeClr val="tx1">
                    <a:lumMod val="65000"/>
                    <a:lumOff val="35000"/>
                  </a:schemeClr>
                </a:solidFill>
                <a:cs typeface="+mn-ea"/>
                <a:sym typeface="+mn-lt"/>
              </a:rPr>
              <a:t>or </a:t>
            </a:r>
            <a:r>
              <a:rPr lang="en-US" sz="1600">
                <a:solidFill>
                  <a:srgbClr val="C00000"/>
                </a:solidFill>
                <a:cs typeface="+mn-ea"/>
                <a:sym typeface="+mn-lt"/>
              </a:rPr>
              <a:t>" </a:t>
            </a:r>
            <a:r>
              <a:rPr lang="en-US" sz="1600">
                <a:solidFill>
                  <a:srgbClr val="C00000"/>
                </a:solidFill>
                <a:cs typeface="+mn-ea"/>
                <a:sym typeface="+mn-lt"/>
              </a:rPr>
              <a:t>let me have a look</a:t>
            </a:r>
            <a:r>
              <a:rPr lang="en-US">
                <a:solidFill>
                  <a:srgbClr val="C00000"/>
                </a:solidFill>
                <a:cs typeface="+mn-ea"/>
                <a:sym typeface="+mn-lt"/>
              </a:rPr>
              <a:t>" </a:t>
            </a:r>
            <a:endParaRPr lang="en-US" sz="1600">
              <a:solidFill>
                <a:srgbClr val="C00000"/>
              </a:solidFill>
              <a:cs typeface="+mn-ea"/>
              <a:sym typeface="+mn-lt"/>
            </a:endParaRPr>
          </a:p>
        </p:txBody>
      </p:sp>
      <p:sp>
        <p:nvSpPr>
          <p:cNvPr id="16" name="文本框 15"/>
          <p:cNvSpPr txBox="1"/>
          <p:nvPr/>
        </p:nvSpPr>
        <p:spPr>
          <a:xfrm>
            <a:off x="4714875" y="1311275"/>
            <a:ext cx="3876675" cy="645160"/>
          </a:xfrm>
          <a:prstGeom prst="rect">
            <a:avLst/>
          </a:prstGeom>
          <a:solidFill>
            <a:schemeClr val="bg1">
              <a:lumMod val="95000"/>
            </a:schemeClr>
          </a:solidFill>
          <a:ln>
            <a:solidFill>
              <a:schemeClr val="bg1"/>
            </a:solidFill>
          </a:ln>
        </p:spPr>
        <p:txBody>
          <a:bodyPr wrap="square" rtlCol="0">
            <a:spAutoFit/>
          </a:bodyPr>
          <a:lstStyle/>
          <a:p>
            <a:pPr>
              <a:lnSpc>
                <a:spcPct val="150000"/>
              </a:lnSpc>
            </a:pPr>
            <a:r>
              <a:rPr lang="zh-CN" altLang="en-US" sz="2400">
                <a:solidFill>
                  <a:schemeClr val="tx2"/>
                </a:solidFill>
                <a:cs typeface="+mn-ea"/>
                <a:sym typeface="+mn-lt"/>
              </a:rPr>
              <a:t>grammatical ambiguity</a:t>
            </a:r>
            <a:endParaRPr lang="zh-CN" altLang="en-US" sz="2400">
              <a:solidFill>
                <a:schemeClr val="tx2"/>
              </a:solidFill>
              <a:cs typeface="+mn-ea"/>
              <a:sym typeface="+mn-lt"/>
            </a:endParaRPr>
          </a:p>
        </p:txBody>
      </p:sp>
      <p:sp>
        <p:nvSpPr>
          <p:cNvPr id="19" name="文本框 18"/>
          <p:cNvSpPr txBox="1"/>
          <p:nvPr/>
        </p:nvSpPr>
        <p:spPr>
          <a:xfrm>
            <a:off x="4535805" y="5253355"/>
            <a:ext cx="7755255"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marL="171450" indent="-171450">
              <a:lnSpc>
                <a:spcPct val="150000"/>
              </a:lnSpc>
              <a:buFont typeface="Arial" panose="020B0604020202020204" pitchFamily="34" charset="0"/>
              <a:buChar char="•"/>
            </a:pPr>
            <a:r>
              <a:rPr lang="en-US">
                <a:solidFill>
                  <a:schemeClr val="tx1"/>
                </a:solidFill>
                <a:cs typeface="+mn-ea"/>
                <a:sym typeface="+mn-lt"/>
              </a:rPr>
              <a:t>"她的妈妈明天要做手术" </a:t>
            </a:r>
            <a:r>
              <a:rPr lang="en-US">
                <a:solidFill>
                  <a:srgbClr val="C00000"/>
                </a:solidFill>
                <a:cs typeface="+mn-ea"/>
                <a:sym typeface="+mn-lt"/>
              </a:rPr>
              <a:t>    perform </a:t>
            </a:r>
            <a:r>
              <a:rPr lang="en-US">
                <a:solidFill>
                  <a:schemeClr val="tx1"/>
                </a:solidFill>
                <a:cs typeface="+mn-ea"/>
                <a:sym typeface="+mn-lt"/>
              </a:rPr>
              <a:t>or </a:t>
            </a:r>
            <a:r>
              <a:rPr lang="en-US">
                <a:solidFill>
                  <a:srgbClr val="C00000"/>
                </a:solidFill>
                <a:cs typeface="+mn-ea"/>
                <a:sym typeface="+mn-lt"/>
              </a:rPr>
              <a:t>accept</a:t>
            </a:r>
            <a:r>
              <a:rPr lang="en-US">
                <a:solidFill>
                  <a:schemeClr val="tx1"/>
                </a:solidFill>
                <a:cs typeface="+mn-ea"/>
                <a:sym typeface="+mn-lt"/>
              </a:rPr>
              <a:t> ? </a:t>
            </a:r>
            <a:endParaRPr lang="en-US">
              <a:solidFill>
                <a:schemeClr val="tx1"/>
              </a:solidFill>
              <a:cs typeface="+mn-ea"/>
              <a:sym typeface="+mn-lt"/>
            </a:endParaRPr>
          </a:p>
          <a:p>
            <a:pPr marL="171450" indent="-171450">
              <a:lnSpc>
                <a:spcPct val="150000"/>
              </a:lnSpc>
              <a:buFont typeface="Arial" panose="020B0604020202020204" pitchFamily="34" charset="0"/>
              <a:buChar char="•"/>
            </a:pPr>
            <a:r>
              <a:rPr lang="en-US">
                <a:solidFill>
                  <a:schemeClr val="tx1"/>
                </a:solidFill>
                <a:cs typeface="+mn-ea"/>
                <a:sym typeface="+mn-lt"/>
              </a:rPr>
              <a:t>"老王有一个儿子，很骄傲"       </a:t>
            </a:r>
            <a:r>
              <a:rPr lang="en-US">
                <a:solidFill>
                  <a:srgbClr val="C00000"/>
                </a:solidFill>
                <a:cs typeface="+mn-ea"/>
                <a:sym typeface="+mn-lt"/>
              </a:rPr>
              <a:t>who is proud?</a:t>
            </a:r>
            <a:r>
              <a:rPr lang="en-US">
                <a:solidFill>
                  <a:schemeClr val="tx1"/>
                </a:solidFill>
                <a:cs typeface="+mn-ea"/>
                <a:sym typeface="+mn-lt"/>
              </a:rPr>
              <a:t>  </a:t>
            </a:r>
            <a:r>
              <a:rPr lang="en-US">
                <a:cs typeface="+mn-ea"/>
                <a:sym typeface="+mn-lt"/>
              </a:rPr>
              <a:t>老王  or </a:t>
            </a:r>
            <a:r>
              <a:rPr lang="en-US">
                <a:solidFill>
                  <a:schemeClr val="tx1"/>
                </a:solidFill>
                <a:cs typeface="+mn-ea"/>
                <a:sym typeface="+mn-lt"/>
              </a:rPr>
              <a:t> 儿子 ?</a:t>
            </a:r>
            <a:endParaRPr lang="en-US">
              <a:solidFill>
                <a:schemeClr val="tx1"/>
              </a:solidFill>
              <a:cs typeface="+mn-ea"/>
              <a:sym typeface="+mn-lt"/>
            </a:endParaRPr>
          </a:p>
        </p:txBody>
      </p:sp>
      <p:sp>
        <p:nvSpPr>
          <p:cNvPr id="20" name="文本框 19"/>
          <p:cNvSpPr txBox="1"/>
          <p:nvPr/>
        </p:nvSpPr>
        <p:spPr>
          <a:xfrm>
            <a:off x="4715510" y="4564380"/>
            <a:ext cx="3876040" cy="645160"/>
          </a:xfrm>
          <a:prstGeom prst="rect">
            <a:avLst/>
          </a:prstGeom>
          <a:solidFill>
            <a:schemeClr val="bg1">
              <a:lumMod val="95000"/>
            </a:schemeClr>
          </a:solidFill>
        </p:spPr>
        <p:txBody>
          <a:bodyPr wrap="square" rtlCol="0">
            <a:spAutoFit/>
          </a:bodyPr>
          <a:lstStyle/>
          <a:p>
            <a:pPr>
              <a:lnSpc>
                <a:spcPct val="150000"/>
              </a:lnSpc>
            </a:pPr>
            <a:r>
              <a:rPr lang="zh-CN" altLang="en-US" sz="2400">
                <a:solidFill>
                  <a:schemeClr val="tx2"/>
                </a:solidFill>
                <a:cs typeface="+mn-ea"/>
                <a:sym typeface="+mn-lt"/>
              </a:rPr>
              <a:t>semantic ambiguity</a:t>
            </a:r>
            <a:endParaRPr lang="zh-CN" altLang="en-US" sz="2400">
              <a:solidFill>
                <a:schemeClr val="tx2"/>
              </a:solidFill>
              <a:cs typeface="+mn-ea"/>
              <a:sym typeface="+mn-lt"/>
            </a:endParaRPr>
          </a:p>
        </p:txBody>
      </p:sp>
      <p:sp>
        <p:nvSpPr>
          <p:cNvPr id="13" name="右箭头 12"/>
          <p:cNvSpPr/>
          <p:nvPr/>
        </p:nvSpPr>
        <p:spPr>
          <a:xfrm>
            <a:off x="7038340" y="3444240"/>
            <a:ext cx="117475" cy="179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p:tgtEl>
                                          <p:spTgt spid="16"/>
                                        </p:tgtEl>
                                        <p:attrNameLst>
                                          <p:attrName>ppt_y</p:attrName>
                                        </p:attrNameLst>
                                      </p:cBhvr>
                                      <p:tavLst>
                                        <p:tav tm="0">
                                          <p:val>
                                            <p:strVal val="#ppt_y+#ppt_h*1.125000"/>
                                          </p:val>
                                        </p:tav>
                                        <p:tav tm="100000">
                                          <p:val>
                                            <p:strVal val="#ppt_y"/>
                                          </p:val>
                                        </p:tav>
                                      </p:tavLst>
                                    </p:anim>
                                    <p:animEffect transition="in" filter="wipe(up)">
                                      <p:cBhvr>
                                        <p:cTn id="21" dur="500"/>
                                        <p:tgtEl>
                                          <p:spTgt spid="16"/>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p:tgtEl>
                                          <p:spTgt spid="20"/>
                                        </p:tgtEl>
                                        <p:attrNameLst>
                                          <p:attrName>ppt_y</p:attrName>
                                        </p:attrNameLst>
                                      </p:cBhvr>
                                      <p:tavLst>
                                        <p:tav tm="0">
                                          <p:val>
                                            <p:strVal val="#ppt_y+#ppt_h*1.125000"/>
                                          </p:val>
                                        </p:tav>
                                        <p:tav tm="100000">
                                          <p:val>
                                            <p:strVal val="#ppt_y"/>
                                          </p:val>
                                        </p:tav>
                                      </p:tavLst>
                                    </p:anim>
                                    <p:animEffect transition="in" filter="wipe(up)">
                                      <p:cBhvr>
                                        <p:cTn id="35" dur="500"/>
                                        <p:tgtEl>
                                          <p:spTgt spid="20"/>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p:tgtEl>
                                          <p:spTgt spid="19"/>
                                        </p:tgtEl>
                                        <p:attrNameLst>
                                          <p:attrName>ppt_y</p:attrName>
                                        </p:attrNameLst>
                                      </p:cBhvr>
                                      <p:tavLst>
                                        <p:tav tm="0">
                                          <p:val>
                                            <p:strVal val="#ppt_y+#ppt_h*1.125000"/>
                                          </p:val>
                                        </p:tav>
                                        <p:tav tm="100000">
                                          <p:val>
                                            <p:strVal val="#ppt_y"/>
                                          </p:val>
                                        </p:tav>
                                      </p:tavLst>
                                    </p:anim>
                                    <p:animEffect transition="in" filter="wipe(up)">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p:bldP spid="15" grpId="0" bldLvl="0" animBg="1"/>
      <p:bldP spid="16" grpId="0" bldLvl="0" animBg="1"/>
      <p:bldP spid="19" grpId="0" bldLvl="0" animBg="1"/>
      <p:bldP spid="20" grpId="0" bldLvl="0" animBg="1"/>
      <p:bldP spid="13" grpId="0" animBg="1"/>
      <p:bldP spid="13" grpId="1" animBg="1"/>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n0n2wzs">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6672</Words>
  <Application>WPS 演示</Application>
  <PresentationFormat>自定义</PresentationFormat>
  <Paragraphs>204</Paragraphs>
  <Slides>20</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20</vt:i4>
      </vt:variant>
    </vt:vector>
  </HeadingPairs>
  <TitlesOfParts>
    <vt:vector size="36" baseType="lpstr">
      <vt:lpstr>Arial</vt:lpstr>
      <vt:lpstr>宋体</vt:lpstr>
      <vt:lpstr>Wingdings</vt:lpstr>
      <vt:lpstr>微软雅黑</vt:lpstr>
      <vt:lpstr>Bebas Neue</vt:lpstr>
      <vt:lpstr>Segoe Print</vt:lpstr>
      <vt:lpstr>Roboto Light</vt:lpstr>
      <vt:lpstr>Wide Latin</vt:lpstr>
      <vt:lpstr>Lato Light</vt:lpstr>
      <vt:lpstr>Wingdings</vt:lpstr>
      <vt:lpstr>Arial Unicode MS</vt:lpstr>
      <vt:lpstr>等线</vt:lpstr>
      <vt:lpstr>Times New Roman</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雅致</dc:title>
  <dc:creator>第一PPT</dc:creator>
  <cp:keywords>www.1ppt.com</cp:keywords>
  <dc:description>www.1ppt.com</dc:description>
  <cp:lastModifiedBy>иотнэи</cp:lastModifiedBy>
  <cp:revision>716</cp:revision>
  <dcterms:created xsi:type="dcterms:W3CDTF">2019-07-04T08:14:00Z</dcterms:created>
  <dcterms:modified xsi:type="dcterms:W3CDTF">2022-04-27T04:53:25Z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04F582739B8C44DCAF27589EFD9B80E8</vt:lpwstr>
  </property>
  <property fmtid="{D5CDD505-2E9C-101B-9397-08002B2CF9AE}" pid="3" name="KSOProductBuildVer">
    <vt:lpwstr>2052-11.1.0.11365</vt:lpwstr>
  </property>
</Properties>
</file>