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48"/>
  </p:notesMasterIdLst>
  <p:sldIdLst>
    <p:sldId id="479" r:id="rId3"/>
    <p:sldId id="481" r:id="rId4"/>
    <p:sldId id="495" r:id="rId5"/>
    <p:sldId id="455" r:id="rId6"/>
    <p:sldId id="456" r:id="rId7"/>
    <p:sldId id="457" r:id="rId8"/>
    <p:sldId id="459" r:id="rId9"/>
    <p:sldId id="460" r:id="rId10"/>
    <p:sldId id="461" r:id="rId11"/>
    <p:sldId id="465" r:id="rId12"/>
    <p:sldId id="499" r:id="rId13"/>
    <p:sldId id="467" r:id="rId14"/>
    <p:sldId id="462" r:id="rId15"/>
    <p:sldId id="463" r:id="rId16"/>
    <p:sldId id="466" r:id="rId17"/>
    <p:sldId id="504" r:id="rId18"/>
    <p:sldId id="469" r:id="rId19"/>
    <p:sldId id="470" r:id="rId20"/>
    <p:sldId id="468" r:id="rId21"/>
    <p:sldId id="471" r:id="rId22"/>
    <p:sldId id="472" r:id="rId23"/>
    <p:sldId id="473" r:id="rId24"/>
    <p:sldId id="474" r:id="rId25"/>
    <p:sldId id="475" r:id="rId26"/>
    <p:sldId id="476" r:id="rId27"/>
    <p:sldId id="477" r:id="rId28"/>
    <p:sldId id="478" r:id="rId29"/>
    <p:sldId id="378" r:id="rId30"/>
    <p:sldId id="487" r:id="rId31"/>
    <p:sldId id="489" r:id="rId32"/>
    <p:sldId id="490" r:id="rId33"/>
    <p:sldId id="491" r:id="rId34"/>
    <p:sldId id="492" r:id="rId35"/>
    <p:sldId id="493" r:id="rId36"/>
    <p:sldId id="494" r:id="rId37"/>
    <p:sldId id="496" r:id="rId38"/>
    <p:sldId id="497" r:id="rId39"/>
    <p:sldId id="498" r:id="rId40"/>
    <p:sldId id="500" r:id="rId41"/>
    <p:sldId id="501" r:id="rId42"/>
    <p:sldId id="502" r:id="rId43"/>
    <p:sldId id="503" r:id="rId44"/>
    <p:sldId id="505" r:id="rId45"/>
    <p:sldId id="506" r:id="rId46"/>
    <p:sldId id="507" r:id="rId47"/>
  </p:sldIdLst>
  <p:sldSz cx="9144000" cy="6858000" type="screen4x3"/>
  <p:notesSz cx="6858000" cy="9144000"/>
  <p:defaultTextStyle>
    <a:defPPr>
      <a:defRPr lang="zh-CN"/>
    </a:defPPr>
    <a:lvl1pPr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1pPr>
    <a:lvl2pPr marL="457200"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2pPr>
    <a:lvl3pPr marL="914400"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3pPr>
    <a:lvl4pPr marL="1371600"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4pPr>
    <a:lvl5pPr marL="1828800"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8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8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8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8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15" autoAdjust="0"/>
  </p:normalViewPr>
  <p:slideViewPr>
    <p:cSldViewPr>
      <p:cViewPr varScale="1">
        <p:scale>
          <a:sx n="62" d="100"/>
          <a:sy n="62" d="100"/>
        </p:scale>
        <p:origin x="-7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D9A60-1016-4E34-816A-45B418C9AC12}" type="datetimeFigureOut">
              <a:rPr lang="en-NZ" smtClean="0"/>
              <a:t>5/12/2014</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0E5BF1-336E-4B81-BB04-680496A63981}" type="slidenum">
              <a:rPr lang="en-NZ" smtClean="0"/>
              <a:t>‹#›</a:t>
            </a:fld>
            <a:endParaRPr lang="en-NZ"/>
          </a:p>
        </p:txBody>
      </p:sp>
    </p:spTree>
    <p:extLst>
      <p:ext uri="{BB962C8B-B14F-4D97-AF65-F5344CB8AC3E}">
        <p14:creationId xmlns:p14="http://schemas.microsoft.com/office/powerpoint/2010/main" val="300783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zh-CN" altLang="en-US" dirty="0" smtClean="0"/>
              <a:t>八纲，即阴、阳、表、里、寒、热、虚、实，是辨证论治的理论基础之一。八纲辨证，是将四诊得来的资料，根据人体正气的盛衰，病邪的性质，疾病所在的部位深浅等情况，进行综合、分析归纳为阴、阳、表、里、寒、热、虚、实八类证候。</a:t>
            </a:r>
          </a:p>
          <a:p>
            <a:pPr marL="0" indent="0">
              <a:buFont typeface="Arial" pitchFamily="34" charset="0"/>
              <a:buNone/>
            </a:pPr>
            <a:endParaRPr lang="en-NZ" dirty="0"/>
          </a:p>
        </p:txBody>
      </p:sp>
      <p:sp>
        <p:nvSpPr>
          <p:cNvPr id="4" name="Slide Number Placeholder 3"/>
          <p:cNvSpPr>
            <a:spLocks noGrp="1"/>
          </p:cNvSpPr>
          <p:nvPr>
            <p:ph type="sldNum" sz="quarter" idx="10"/>
          </p:nvPr>
        </p:nvSpPr>
        <p:spPr/>
        <p:txBody>
          <a:bodyPr/>
          <a:lstStyle/>
          <a:p>
            <a:fld id="{190E5BF1-336E-4B81-BB04-680496A63981}" type="slidenum">
              <a:rPr lang="en-NZ" smtClean="0"/>
              <a:t>32</a:t>
            </a:fld>
            <a:endParaRPr lang="en-NZ"/>
          </a:p>
        </p:txBody>
      </p:sp>
    </p:spTree>
    <p:extLst>
      <p:ext uri="{BB962C8B-B14F-4D97-AF65-F5344CB8AC3E}">
        <p14:creationId xmlns:p14="http://schemas.microsoft.com/office/powerpoint/2010/main" val="262597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zh-CN" altLang="en-US" dirty="0" smtClean="0"/>
              <a:t>以毒攻毒：五毒是指蝎子、蛇、壁虎（无毒。但通常认为他的尾巴能致聋）、蜈蚣、蟾蜍，这五种毒物是汉族民间盛传的一些害虫</a:t>
            </a:r>
            <a:endParaRPr lang="en-NZ" dirty="0"/>
          </a:p>
        </p:txBody>
      </p:sp>
      <p:sp>
        <p:nvSpPr>
          <p:cNvPr id="4" name="Slide Number Placeholder 3"/>
          <p:cNvSpPr>
            <a:spLocks noGrp="1"/>
          </p:cNvSpPr>
          <p:nvPr>
            <p:ph type="sldNum" sz="quarter" idx="10"/>
          </p:nvPr>
        </p:nvSpPr>
        <p:spPr/>
        <p:txBody>
          <a:bodyPr/>
          <a:lstStyle/>
          <a:p>
            <a:fld id="{190E5BF1-336E-4B81-BB04-680496A63981}" type="slidenum">
              <a:rPr lang="en-NZ" smtClean="0"/>
              <a:t>35</a:t>
            </a:fld>
            <a:endParaRPr lang="en-NZ"/>
          </a:p>
        </p:txBody>
      </p:sp>
    </p:spTree>
    <p:extLst>
      <p:ext uri="{BB962C8B-B14F-4D97-AF65-F5344CB8AC3E}">
        <p14:creationId xmlns:p14="http://schemas.microsoft.com/office/powerpoint/2010/main" val="121839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90E5BF1-336E-4B81-BB04-680496A63981}" type="slidenum">
              <a:rPr lang="en-NZ" smtClean="0"/>
              <a:t>37</a:t>
            </a:fld>
            <a:endParaRPr lang="en-NZ"/>
          </a:p>
        </p:txBody>
      </p:sp>
    </p:spTree>
    <p:extLst>
      <p:ext uri="{BB962C8B-B14F-4D97-AF65-F5344CB8AC3E}">
        <p14:creationId xmlns:p14="http://schemas.microsoft.com/office/powerpoint/2010/main" val="57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zh-CN"/>
          </a:p>
        </p:txBody>
      </p:sp>
      <p:sp>
        <p:nvSpPr>
          <p:cNvPr id="19" name="Footer Placeholder 18"/>
          <p:cNvSpPr>
            <a:spLocks noGrp="1"/>
          </p:cNvSpPr>
          <p:nvPr>
            <p:ph type="ftr" sz="quarter" idx="11"/>
          </p:nvPr>
        </p:nvSpPr>
        <p:spPr/>
        <p:txBody>
          <a:bodyPr/>
          <a:lstStyle/>
          <a:p>
            <a:endParaRPr lang="en-US" altLang="zh-CN"/>
          </a:p>
        </p:txBody>
      </p:sp>
      <p:sp>
        <p:nvSpPr>
          <p:cNvPr id="27" name="Slide Number Placeholder 26"/>
          <p:cNvSpPr>
            <a:spLocks noGrp="1"/>
          </p:cNvSpPr>
          <p:nvPr>
            <p:ph type="sldNum" sz="quarter" idx="12"/>
          </p:nvPr>
        </p:nvSpPr>
        <p:spPr/>
        <p:txBody>
          <a:bodyPr/>
          <a:lstStyle/>
          <a:p>
            <a:fld id="{553156A2-5F99-4BAC-BAAA-4C8CBAF9ADCC}" type="slidenum">
              <a:rPr lang="en-US" altLang="zh-CN" smtClean="0"/>
              <a:pPr/>
              <a:t>‹#›</a:t>
            </a:fld>
            <a:endParaRPr lang="en-US" altLang="zh-CN"/>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B7647C5C-368A-4F6A-A946-EEFD98D94ACF}"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DE8EC6A6-F357-4AE6-A266-3A000573AEF5}"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15F699-71EC-46CD-BA9E-477FC113D34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5855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EB5607-4DF6-44ED-AF53-C98B43D263F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34604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651C0B-B67B-44F9-80A7-ED7AA7E91C2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3875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B4706-EA1E-4F2A-AB4C-C0972EF0CD1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2061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C7C4AFB-1029-4790-AAC8-17445C1663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116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83F356-4818-4F56-9DAE-6472383C7C5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2596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3A259E-87EC-4067-8505-5989D987830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3509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079E13-E1E7-474E-AE73-7036DDF9510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0911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229600" cy="420656"/>
          </a:xfrm>
        </p:spPr>
        <p:txBody>
          <a:bodyPr>
            <a:normAutofit/>
          </a:bodyPr>
          <a:lstStyle>
            <a:lvl1pPr>
              <a:defRPr sz="3000" b="1"/>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0" y="836712"/>
            <a:ext cx="8686800" cy="5487888"/>
          </a:xfrm>
        </p:spPr>
        <p:txBody>
          <a:bodyPr/>
          <a:lstStyle>
            <a:lvl1pPr>
              <a:defRPr sz="28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502083AB-4972-4E59-B05F-F6E36325BBEB}"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63816F-BB88-48D2-A3E9-1F6D67E6D78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2126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6FB14-F934-4C19-8A34-ACF9B0E4B09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4303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4AA3CD-4D09-4BB7-8F95-3759804DC46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61526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639AB7AD-FB25-4A79-A1D7-5696F08973F0}" type="slidenum">
              <a:rPr lang="en-US" altLang="zh-CN" smtClean="0"/>
              <a:pPr/>
              <a:t>‹#›</a:t>
            </a:fld>
            <a:endParaRPr lang="en-US" altLang="zh-CN" sz="140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B5C9A9C2-A8AB-41FC-801E-17A5C25E9227}"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840F227E-C555-4877-9D02-75DD7187545A}"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94E1C90C-CC50-47A3-8BA6-0342EB6DDB6C}" type="slidenum">
              <a:rPr lang="en-US" altLang="zh-CN" smtClean="0"/>
              <a:pPr/>
              <a:t>‹#›</a:t>
            </a:fld>
            <a:endParaRPr lang="en-US" altLang="zh-CN"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00E81254-138C-41F0-97CF-4562147D6654}" type="slidenum">
              <a:rPr lang="en-US" altLang="zh-CN" smtClean="0"/>
              <a:pPr/>
              <a:t>‹#›</a:t>
            </a:fld>
            <a:endParaRPr lang="en-US" altLang="zh-CN"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9FD98871-F7A2-471C-A66C-E0B2E75DFB4A}"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a:xfrm>
            <a:off x="8077200" y="6356350"/>
            <a:ext cx="609600" cy="365125"/>
          </a:xfrm>
        </p:spPr>
        <p:txBody>
          <a:bodyPr/>
          <a:lstStyle/>
          <a:p>
            <a:fld id="{816259E5-085D-4C4D-A5EF-21754A29D6E2}" type="slidenum">
              <a:rPr lang="en-US" altLang="zh-CN" smtClean="0"/>
              <a:pPr/>
              <a:t>‹#›</a:t>
            </a:fld>
            <a:endParaRPr lang="en-US" altLang="zh-CN" sz="140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C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C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975D35D-6537-4755-A9A9-060820536CD8}" type="slidenum">
              <a:rPr lang="en-US" altLang="zh-CN" smtClean="0"/>
              <a:pPr/>
              <a:t>‹#›</a:t>
            </a:fld>
            <a:endParaRPr lang="en-US" altLang="zh-CN" sz="140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fade">
                                      <p:cBhvr>
                                        <p:cTn id="12" dur="1000"/>
                                        <p:tgtEl>
                                          <p:spTgt spid="30">
                                            <p:txEl>
                                              <p:pRg st="1" end="1"/>
                                            </p:txEl>
                                          </p:spTgt>
                                        </p:tgtEl>
                                      </p:cBhvr>
                                    </p:animEffect>
                                    <p:anim calcmode="lin" valueType="num">
                                      <p:cBhvr>
                                        <p:cTn id="13"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1000"/>
                                        <p:tgtEl>
                                          <p:spTgt spid="30">
                                            <p:txEl>
                                              <p:pRg st="2" end="2"/>
                                            </p:txEl>
                                          </p:spTgt>
                                        </p:tgtEl>
                                      </p:cBhvr>
                                    </p:animEffect>
                                    <p:anim calcmode="lin" valueType="num">
                                      <p:cBhvr>
                                        <p:cTn id="18"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fade">
                                      <p:cBhvr>
                                        <p:cTn id="22" dur="1000"/>
                                        <p:tgtEl>
                                          <p:spTgt spid="30">
                                            <p:txEl>
                                              <p:pRg st="3" end="3"/>
                                            </p:txEl>
                                          </p:spTgt>
                                        </p:tgtEl>
                                      </p:cBhvr>
                                    </p:animEffect>
                                    <p:anim calcmode="lin" valueType="num">
                                      <p:cBhvr>
                                        <p:cTn id="23"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fade">
                                      <p:cBhvr>
                                        <p:cTn id="27" dur="1000"/>
                                        <p:tgtEl>
                                          <p:spTgt spid="30">
                                            <p:txEl>
                                              <p:pRg st="4" end="4"/>
                                            </p:txEl>
                                          </p:spTgt>
                                        </p:tgtEl>
                                      </p:cBhvr>
                                    </p:animEffect>
                                    <p:anim calcmode="lin" valueType="num">
                                      <p:cBhvr>
                                        <p:cTn id="28"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spcBef>
                <a:spcPct val="0"/>
              </a:spcBef>
              <a:buClrTx/>
              <a:buSzTx/>
              <a:buFontTx/>
              <a:buNone/>
              <a:defRPr/>
            </a:pPr>
            <a:endParaRPr kumimoji="0" lang="en-US" altLang="zh-CN">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spcBef>
                <a:spcPct val="0"/>
              </a:spcBef>
              <a:buClrTx/>
              <a:buSzTx/>
              <a:buFontTx/>
              <a:buNone/>
              <a:defRPr/>
            </a:pPr>
            <a:endParaRPr kumimoji="0" lang="en-US" altLang="zh-CN">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spcBef>
                <a:spcPct val="0"/>
              </a:spcBef>
              <a:buClrTx/>
              <a:buSzTx/>
              <a:buFontTx/>
              <a:buNone/>
              <a:defRPr/>
            </a:pPr>
            <a:fld id="{20479D1E-6A83-4068-900B-E84A1D23F93C}" type="slidenum">
              <a:rPr kumimoji="0" lang="en-US" altLang="zh-CN">
                <a:solidFill>
                  <a:srgbClr val="000000"/>
                </a:solidFill>
                <a:latin typeface="Arial" pitchFamily="34" charset="0"/>
              </a:rPr>
              <a:pPr>
                <a:spcBef>
                  <a:spcPct val="0"/>
                </a:spcBef>
                <a:buClrTx/>
                <a:buSzTx/>
                <a:buFontTx/>
                <a:buNone/>
                <a:defRPr/>
              </a:pPr>
              <a:t>‹#›</a:t>
            </a:fld>
            <a:endParaRPr kumimoji="0" lang="en-US" altLang="zh-CN">
              <a:solidFill>
                <a:srgbClr val="000000"/>
              </a:solidFill>
              <a:latin typeface="Arial" pitchFamily="34" charset="0"/>
            </a:endParaRPr>
          </a:p>
        </p:txBody>
      </p:sp>
    </p:spTree>
    <p:extLst>
      <p:ext uri="{BB962C8B-B14F-4D97-AF65-F5344CB8AC3E}">
        <p14:creationId xmlns:p14="http://schemas.microsoft.com/office/powerpoint/2010/main" val="10730256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9.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slide" Target="slide4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3.xml"/><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slide" Target="slide35.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4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00112" y="1248230"/>
            <a:ext cx="7273925" cy="1143000"/>
          </a:xfrm>
        </p:spPr>
        <p:txBody>
          <a:bodyPr/>
          <a:lstStyle/>
          <a:p>
            <a:pPr eaLnBrk="1" hangingPunct="1"/>
            <a:r>
              <a:rPr lang="en-US" altLang="zh-CN" sz="3000" b="1" dirty="0" smtClean="0">
                <a:latin typeface="Constantia" pitchFamily="18" charset="0"/>
              </a:rPr>
              <a:t>Unit 11 </a:t>
            </a:r>
            <a:r>
              <a:rPr lang="en-US" altLang="zh-CN" b="1" dirty="0" smtClean="0">
                <a:latin typeface="Constantia" pitchFamily="18" charset="0"/>
              </a:rPr>
              <a:t/>
            </a:r>
            <a:br>
              <a:rPr lang="en-US" altLang="zh-CN" b="1" dirty="0" smtClean="0">
                <a:latin typeface="Constantia" pitchFamily="18" charset="0"/>
              </a:rPr>
            </a:br>
            <a:r>
              <a:rPr lang="en-US" altLang="zh-CN" b="1" dirty="0" smtClean="0">
                <a:latin typeface="Constantia" pitchFamily="18" charset="0"/>
              </a:rPr>
              <a:t>Traditional Medicine</a:t>
            </a:r>
            <a:endParaRPr lang="zh-CN" altLang="zh-CN" sz="4000" b="1" i="1" dirty="0" smtClean="0">
              <a:latin typeface="Constantia" pitchFamily="18" charset="0"/>
            </a:endParaRPr>
          </a:p>
        </p:txBody>
      </p:sp>
      <p:sp>
        <p:nvSpPr>
          <p:cNvPr id="2051" name="Rectangle 3"/>
          <p:cNvSpPr>
            <a:spLocks noGrp="1" noChangeArrowheads="1"/>
          </p:cNvSpPr>
          <p:nvPr>
            <p:ph type="body" idx="1"/>
          </p:nvPr>
        </p:nvSpPr>
        <p:spPr>
          <a:xfrm>
            <a:off x="395288" y="4149725"/>
            <a:ext cx="8229600" cy="2506663"/>
          </a:xfrm>
        </p:spPr>
        <p:txBody>
          <a:bodyPr/>
          <a:lstStyle/>
          <a:p>
            <a:pPr eaLnBrk="1" hangingPunct="1">
              <a:buFontTx/>
              <a:buNone/>
            </a:pPr>
            <a:endParaRPr lang="en-US" altLang="zh-CN" dirty="0" smtClean="0"/>
          </a:p>
          <a:p>
            <a:pPr eaLnBrk="1" hangingPunct="1">
              <a:buFontTx/>
              <a:buNone/>
            </a:pPr>
            <a:endParaRPr lang="en-US" altLang="zh-CN" dirty="0" smtClean="0"/>
          </a:p>
        </p:txBody>
      </p:sp>
      <p:sp>
        <p:nvSpPr>
          <p:cNvPr id="2052" name="Text Box 7"/>
          <p:cNvSpPr txBox="1">
            <a:spLocks noChangeArrowheads="1"/>
          </p:cNvSpPr>
          <p:nvPr/>
        </p:nvSpPr>
        <p:spPr bwMode="auto">
          <a:xfrm>
            <a:off x="900113" y="5300663"/>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buClrTx/>
              <a:buSzTx/>
              <a:buFontTx/>
              <a:buNone/>
            </a:pPr>
            <a:endParaRPr kumimoji="0" lang="zh-CN" altLang="zh-CN" sz="1800">
              <a:solidFill>
                <a:srgbClr val="00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2420888"/>
            <a:ext cx="786765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8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8" name="Rectangle 4"/>
          <p:cNvSpPr>
            <a:spLocks noGrp="1" noChangeArrowheads="1"/>
          </p:cNvSpPr>
          <p:nvPr>
            <p:ph type="title"/>
          </p:nvPr>
        </p:nvSpPr>
        <p:spPr>
          <a:xfrm>
            <a:off x="1066800" y="981075"/>
            <a:ext cx="7772400" cy="647700"/>
          </a:xfrm>
        </p:spPr>
        <p:txBody>
          <a:bodyPr/>
          <a:lstStyle/>
          <a:p>
            <a:pPr algn="ctr"/>
            <a:r>
              <a:rPr lang="en-GB" altLang="zh-CN" sz="3200" i="1"/>
              <a:t>The Herbal Canon of Shen Nong</a:t>
            </a:r>
            <a:endParaRPr lang="en-US" altLang="zh-CN" sz="3200" i="1"/>
          </a:p>
        </p:txBody>
      </p:sp>
      <p:pic>
        <p:nvPicPr>
          <p:cNvPr id="1465349" name="Picture 5" descr="神农本草经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163" y="1916113"/>
            <a:ext cx="3163887" cy="4611687"/>
          </a:xfrm>
          <a:prstGeom prst="rect">
            <a:avLst/>
          </a:prstGeom>
          <a:noFill/>
          <a:extLst>
            <a:ext uri="{909E8E84-426E-40DD-AFC4-6F175D3DCCD1}">
              <a14:hiddenFill xmlns:a14="http://schemas.microsoft.com/office/drawing/2010/main">
                <a:solidFill>
                  <a:srgbClr val="FFFFFF"/>
                </a:solidFill>
              </a14:hiddenFill>
            </a:ext>
          </a:extLst>
        </p:spPr>
      </p:pic>
      <p:pic>
        <p:nvPicPr>
          <p:cNvPr id="1465350" name="Picture 6" descr="神农本草经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916113"/>
            <a:ext cx="3181350" cy="4619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8229600" cy="420656"/>
          </a:xfrm>
        </p:spPr>
        <p:txBody>
          <a:bodyPr>
            <a:normAutofit fontScale="90000"/>
          </a:bodyPr>
          <a:lstStyle/>
          <a:p>
            <a:pPr algn="ctr"/>
            <a:r>
              <a:rPr lang="en-NZ" dirty="0" smtClean="0"/>
              <a:t>Questions Concerning Section B</a:t>
            </a:r>
            <a:r>
              <a:rPr lang="en-NZ" dirty="0"/>
              <a:t/>
            </a:r>
            <a:br>
              <a:rPr lang="en-NZ" dirty="0"/>
            </a:br>
            <a:r>
              <a:rPr lang="en-NZ" dirty="0"/>
              <a:t>Diagnosis and Pharmacology</a:t>
            </a:r>
          </a:p>
        </p:txBody>
      </p:sp>
      <p:sp>
        <p:nvSpPr>
          <p:cNvPr id="3" name="Content Placeholder 2"/>
          <p:cNvSpPr>
            <a:spLocks noGrp="1"/>
          </p:cNvSpPr>
          <p:nvPr>
            <p:ph idx="1"/>
          </p:nvPr>
        </p:nvSpPr>
        <p:spPr>
          <a:xfrm>
            <a:off x="0" y="908720"/>
            <a:ext cx="9036496" cy="5949280"/>
          </a:xfrm>
        </p:spPr>
        <p:txBody>
          <a:bodyPr/>
          <a:lstStyle/>
          <a:p>
            <a:pPr marL="0" indent="0">
              <a:buNone/>
            </a:pPr>
            <a:r>
              <a:rPr lang="en-US" dirty="0"/>
              <a:t>1. How does a doctor of Chinese medicine diagnose a disease? </a:t>
            </a:r>
          </a:p>
          <a:p>
            <a:pPr marL="0" indent="0">
              <a:buNone/>
            </a:pPr>
            <a:r>
              <a:rPr lang="en-US" dirty="0">
                <a:solidFill>
                  <a:schemeClr val="accent1"/>
                </a:solidFill>
              </a:rPr>
              <a:t>2. What did </a:t>
            </a:r>
            <a:r>
              <a:rPr lang="en-US" dirty="0" err="1">
                <a:solidFill>
                  <a:schemeClr val="accent1"/>
                </a:solidFill>
              </a:rPr>
              <a:t>Bian</a:t>
            </a:r>
            <a:r>
              <a:rPr lang="en-US" dirty="0">
                <a:solidFill>
                  <a:schemeClr val="accent1"/>
                </a:solidFill>
              </a:rPr>
              <a:t> </a:t>
            </a:r>
            <a:r>
              <a:rPr lang="en-US" dirty="0" err="1">
                <a:solidFill>
                  <a:schemeClr val="accent1"/>
                </a:solidFill>
              </a:rPr>
              <a:t>Que</a:t>
            </a:r>
            <a:r>
              <a:rPr lang="en-US" dirty="0">
                <a:solidFill>
                  <a:schemeClr val="accent1"/>
                </a:solidFill>
              </a:rPr>
              <a:t> contribute to Chinese medicine? </a:t>
            </a:r>
          </a:p>
          <a:p>
            <a:pPr marL="0" indent="0">
              <a:buNone/>
            </a:pPr>
            <a:r>
              <a:rPr lang="en-US" dirty="0">
                <a:solidFill>
                  <a:schemeClr val="accent1"/>
                </a:solidFill>
              </a:rPr>
              <a:t>3. What do you know about </a:t>
            </a:r>
            <a:r>
              <a:rPr lang="en-US" dirty="0" err="1">
                <a:solidFill>
                  <a:schemeClr val="accent1"/>
                </a:solidFill>
              </a:rPr>
              <a:t>Shen</a:t>
            </a:r>
            <a:r>
              <a:rPr lang="en-US" dirty="0">
                <a:solidFill>
                  <a:schemeClr val="accent1"/>
                </a:solidFill>
              </a:rPr>
              <a:t> </a:t>
            </a:r>
            <a:r>
              <a:rPr lang="en-US" dirty="0" err="1">
                <a:solidFill>
                  <a:schemeClr val="accent1"/>
                </a:solidFill>
              </a:rPr>
              <a:t>Nong</a:t>
            </a:r>
            <a:r>
              <a:rPr lang="en-US" dirty="0">
                <a:solidFill>
                  <a:schemeClr val="accent1"/>
                </a:solidFill>
              </a:rPr>
              <a:t> and his medical book?</a:t>
            </a:r>
          </a:p>
          <a:p>
            <a:pPr marL="0" indent="0">
              <a:buNone/>
            </a:pPr>
            <a:r>
              <a:rPr lang="en-US" dirty="0">
                <a:solidFill>
                  <a:schemeClr val="accent1"/>
                </a:solidFill>
              </a:rPr>
              <a:t>4. How did Li </a:t>
            </a:r>
            <a:r>
              <a:rPr lang="en-US" dirty="0" err="1">
                <a:solidFill>
                  <a:schemeClr val="accent1"/>
                </a:solidFill>
              </a:rPr>
              <a:t>Shizhen</a:t>
            </a:r>
            <a:r>
              <a:rPr lang="en-US" dirty="0">
                <a:solidFill>
                  <a:schemeClr val="accent1"/>
                </a:solidFill>
              </a:rPr>
              <a:t> investigate the effects of medicinal herbs? </a:t>
            </a:r>
          </a:p>
          <a:p>
            <a:pPr marL="0" indent="0">
              <a:buNone/>
            </a:pPr>
            <a:r>
              <a:rPr lang="en-US" dirty="0">
                <a:solidFill>
                  <a:schemeClr val="accent1"/>
                </a:solidFill>
              </a:rPr>
              <a:t>5. What do you know about Compendium of </a:t>
            </a:r>
            <a:r>
              <a:rPr lang="en-US" dirty="0" err="1">
                <a:solidFill>
                  <a:schemeClr val="accent1"/>
                </a:solidFill>
              </a:rPr>
              <a:t>Materia</a:t>
            </a:r>
            <a:r>
              <a:rPr lang="en-US" dirty="0">
                <a:solidFill>
                  <a:schemeClr val="accent1"/>
                </a:solidFill>
              </a:rPr>
              <a:t> </a:t>
            </a:r>
            <a:r>
              <a:rPr lang="en-US" dirty="0" err="1">
                <a:solidFill>
                  <a:schemeClr val="accent1"/>
                </a:solidFill>
              </a:rPr>
              <a:t>Medica</a:t>
            </a:r>
            <a:r>
              <a:rPr lang="en-US" dirty="0">
                <a:solidFill>
                  <a:schemeClr val="accent1"/>
                </a:solidFill>
              </a:rPr>
              <a:t>? </a:t>
            </a:r>
            <a:endParaRPr lang="en-NZ" dirty="0">
              <a:solidFill>
                <a:schemeClr val="accent1"/>
              </a:solidFill>
            </a:endParaRPr>
          </a:p>
        </p:txBody>
      </p:sp>
      <p:sp>
        <p:nvSpPr>
          <p:cNvPr id="4" name="Action Button: Forward or Next 3">
            <a:hlinkClick r:id="rId2" action="ppaction://hlinksldjump" highlightClick="1"/>
          </p:cNvPr>
          <p:cNvSpPr/>
          <p:nvPr/>
        </p:nvSpPr>
        <p:spPr>
          <a:xfrm>
            <a:off x="8469520" y="1942828"/>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1197416" y="2924944"/>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1223628" y="3861048"/>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ction Button: Forward or Next 6">
            <a:hlinkClick r:id="rId5" action="ppaction://hlinksldjump" highlightClick="1"/>
          </p:cNvPr>
          <p:cNvSpPr/>
          <p:nvPr/>
        </p:nvSpPr>
        <p:spPr>
          <a:xfrm>
            <a:off x="1475656" y="4869160"/>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70008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4" name="Rectangle 4"/>
          <p:cNvSpPr>
            <a:spLocks noGrp="1" noChangeArrowheads="1"/>
          </p:cNvSpPr>
          <p:nvPr>
            <p:ph type="title"/>
          </p:nvPr>
        </p:nvSpPr>
        <p:spPr>
          <a:xfrm>
            <a:off x="1066800" y="981075"/>
            <a:ext cx="7772400" cy="863600"/>
          </a:xfrm>
        </p:spPr>
        <p:txBody>
          <a:bodyPr/>
          <a:lstStyle/>
          <a:p>
            <a:pPr algn="ctr"/>
            <a:r>
              <a:rPr lang="en-GB" altLang="zh-CN" sz="2800"/>
              <a:t>Bian Que (407-310 B.C.), a theorist of diagnosis</a:t>
            </a:r>
            <a:endParaRPr lang="en-US" altLang="zh-CN" sz="2800"/>
          </a:p>
        </p:txBody>
      </p:sp>
      <p:pic>
        <p:nvPicPr>
          <p:cNvPr id="1469445" name="Picture 5" descr="扁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284538"/>
            <a:ext cx="3024188" cy="3113087"/>
          </a:xfrm>
          <a:prstGeom prst="rect">
            <a:avLst/>
          </a:prstGeom>
          <a:noFill/>
          <a:extLst>
            <a:ext uri="{909E8E84-426E-40DD-AFC4-6F175D3DCCD1}">
              <a14:hiddenFill xmlns:a14="http://schemas.microsoft.com/office/drawing/2010/main">
                <a:solidFill>
                  <a:srgbClr val="FFFFFF"/>
                </a:solidFill>
              </a14:hiddenFill>
            </a:ext>
          </a:extLst>
        </p:spPr>
      </p:pic>
      <p:pic>
        <p:nvPicPr>
          <p:cNvPr id="1469446" name="Picture 6" descr="扁鹊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060575"/>
            <a:ext cx="2881313" cy="4370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8" name="Rectangle 4"/>
          <p:cNvSpPr>
            <a:spLocks noGrp="1" noChangeArrowheads="1"/>
          </p:cNvSpPr>
          <p:nvPr>
            <p:ph type="title"/>
          </p:nvPr>
        </p:nvSpPr>
        <p:spPr>
          <a:xfrm>
            <a:off x="827088" y="908050"/>
            <a:ext cx="8012112" cy="720725"/>
          </a:xfrm>
        </p:spPr>
        <p:txBody>
          <a:bodyPr/>
          <a:lstStyle/>
          <a:p>
            <a:pPr algn="ctr"/>
            <a:r>
              <a:rPr lang="en-GB" altLang="zh-CN" sz="3200" i="1"/>
              <a:t>Compendium of Materia Medica</a:t>
            </a:r>
            <a:r>
              <a:rPr lang="en-GB" altLang="zh-CN" sz="3200"/>
              <a:t> </a:t>
            </a:r>
            <a:endParaRPr lang="en-US" altLang="zh-CN" sz="3200"/>
          </a:p>
        </p:txBody>
      </p:sp>
      <p:pic>
        <p:nvPicPr>
          <p:cNvPr id="1460229" name="Picture 5" descr="本草纲目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844675"/>
            <a:ext cx="3155950" cy="4491038"/>
          </a:xfrm>
          <a:prstGeom prst="rect">
            <a:avLst/>
          </a:prstGeom>
          <a:noFill/>
          <a:extLst>
            <a:ext uri="{909E8E84-426E-40DD-AFC4-6F175D3DCCD1}">
              <a14:hiddenFill xmlns:a14="http://schemas.microsoft.com/office/drawing/2010/main">
                <a:solidFill>
                  <a:srgbClr val="FFFFFF"/>
                </a:solidFill>
              </a14:hiddenFill>
            </a:ext>
          </a:extLst>
        </p:spPr>
      </p:pic>
      <p:pic>
        <p:nvPicPr>
          <p:cNvPr id="1460231" name="Picture 7" descr="本草纲目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844675"/>
            <a:ext cx="3271838"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6" name="Rectangle 4"/>
          <p:cNvSpPr>
            <a:spLocks noGrp="1" noChangeArrowheads="1"/>
          </p:cNvSpPr>
          <p:nvPr>
            <p:ph type="title"/>
          </p:nvPr>
        </p:nvSpPr>
        <p:spPr>
          <a:xfrm>
            <a:off x="1066800" y="1052513"/>
            <a:ext cx="7772400" cy="647700"/>
          </a:xfrm>
        </p:spPr>
        <p:txBody>
          <a:bodyPr/>
          <a:lstStyle/>
          <a:p>
            <a:pPr algn="ctr"/>
            <a:r>
              <a:rPr lang="en-GB" altLang="zh-CN" sz="2800"/>
              <a:t>An illustration in </a:t>
            </a:r>
            <a:r>
              <a:rPr lang="en-GB" altLang="zh-CN" sz="2800" i="1"/>
              <a:t>Compendium of Materia Medica</a:t>
            </a:r>
            <a:endParaRPr lang="en-US" altLang="zh-CN" sz="2800" i="1"/>
          </a:p>
        </p:txBody>
      </p:sp>
      <p:pic>
        <p:nvPicPr>
          <p:cNvPr id="1462277" name="Picture 5" descr="本草纲目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989138"/>
            <a:ext cx="7632700" cy="450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6" name="Rectangle 4"/>
          <p:cNvSpPr>
            <a:spLocks noGrp="1" noChangeArrowheads="1"/>
          </p:cNvSpPr>
          <p:nvPr>
            <p:ph type="title"/>
          </p:nvPr>
        </p:nvSpPr>
        <p:spPr>
          <a:xfrm>
            <a:off x="1066800" y="1052513"/>
            <a:ext cx="3649663" cy="1439862"/>
          </a:xfrm>
        </p:spPr>
        <p:txBody>
          <a:bodyPr/>
          <a:lstStyle/>
          <a:p>
            <a:pPr algn="ctr"/>
            <a:r>
              <a:rPr lang="en-GB" altLang="zh-CN" sz="3200"/>
              <a:t>Li Shizhen </a:t>
            </a:r>
            <a:endParaRPr lang="en-US" altLang="zh-CN" sz="3200"/>
          </a:p>
        </p:txBody>
      </p:sp>
      <p:pic>
        <p:nvPicPr>
          <p:cNvPr id="1467397" name="Picture 5" descr="李时珍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836613"/>
            <a:ext cx="3671888" cy="5635625"/>
          </a:xfrm>
          <a:prstGeom prst="rect">
            <a:avLst/>
          </a:prstGeom>
          <a:noFill/>
          <a:extLst>
            <a:ext uri="{909E8E84-426E-40DD-AFC4-6F175D3DCCD1}">
              <a14:hiddenFill xmlns:a14="http://schemas.microsoft.com/office/drawing/2010/main">
                <a:solidFill>
                  <a:srgbClr val="FFFFFF"/>
                </a:solidFill>
              </a14:hiddenFill>
            </a:ext>
          </a:extLst>
        </p:spPr>
      </p:pic>
      <p:pic>
        <p:nvPicPr>
          <p:cNvPr id="1467398" name="Picture 6" descr="李时珍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068638"/>
            <a:ext cx="3384550" cy="338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9036496" cy="576064"/>
          </a:xfrm>
        </p:spPr>
        <p:txBody>
          <a:bodyPr>
            <a:normAutofit fontScale="90000"/>
          </a:bodyPr>
          <a:lstStyle/>
          <a:p>
            <a:pPr algn="ctr"/>
            <a:r>
              <a:rPr lang="en-NZ" dirty="0" smtClean="0"/>
              <a:t>Questions Concerning Section C</a:t>
            </a:r>
            <a:br>
              <a:rPr lang="en-NZ" dirty="0" smtClean="0"/>
            </a:br>
            <a:r>
              <a:rPr lang="en-NZ" dirty="0" smtClean="0"/>
              <a:t>Acupuncture and </a:t>
            </a:r>
            <a:r>
              <a:rPr lang="en-NZ" dirty="0" err="1" smtClean="0"/>
              <a:t>Moxibustion</a:t>
            </a:r>
            <a:endParaRPr lang="en-NZ" dirty="0"/>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accent1"/>
                </a:solidFill>
              </a:rPr>
              <a:t>1. What do you know about the earliest success with acupuncture and </a:t>
            </a:r>
            <a:r>
              <a:rPr lang="en-US" dirty="0" err="1">
                <a:solidFill>
                  <a:schemeClr val="accent1"/>
                </a:solidFill>
              </a:rPr>
              <a:t>moxibustion</a:t>
            </a:r>
            <a:r>
              <a:rPr lang="en-US" dirty="0">
                <a:solidFill>
                  <a:schemeClr val="accent1"/>
                </a:solidFill>
              </a:rPr>
              <a:t>? </a:t>
            </a:r>
          </a:p>
          <a:p>
            <a:pPr marL="0" indent="0">
              <a:buNone/>
            </a:pPr>
            <a:r>
              <a:rPr lang="en-US" dirty="0"/>
              <a:t>2. What do acupuncture and </a:t>
            </a:r>
            <a:r>
              <a:rPr lang="en-US" dirty="0" err="1"/>
              <a:t>moxibustion</a:t>
            </a:r>
            <a:r>
              <a:rPr lang="en-US" dirty="0"/>
              <a:t> mean respectively?</a:t>
            </a:r>
          </a:p>
          <a:p>
            <a:pPr marL="0" indent="0">
              <a:buNone/>
            </a:pPr>
            <a:r>
              <a:rPr lang="en-US" dirty="0"/>
              <a:t>3. How do they achieve similar results? </a:t>
            </a:r>
          </a:p>
          <a:p>
            <a:pPr marL="0" indent="0">
              <a:buNone/>
            </a:pPr>
            <a:r>
              <a:rPr lang="en-US" dirty="0"/>
              <a:t>4. What are some of their merits? </a:t>
            </a:r>
          </a:p>
          <a:p>
            <a:pPr marL="0" indent="0">
              <a:buNone/>
            </a:pPr>
            <a:r>
              <a:rPr lang="en-US" dirty="0">
                <a:solidFill>
                  <a:schemeClr val="accent1"/>
                </a:solidFill>
              </a:rPr>
              <a:t>5. What are acupuncture points? How were they named? </a:t>
            </a:r>
          </a:p>
          <a:p>
            <a:pPr marL="0" indent="0">
              <a:buNone/>
            </a:pPr>
            <a:r>
              <a:rPr lang="en-US" dirty="0">
                <a:solidFill>
                  <a:schemeClr val="accent1"/>
                </a:solidFill>
              </a:rPr>
              <a:t>6. How did the discovery of acupuncture points contribute to the theory of channels and collaterals? </a:t>
            </a:r>
          </a:p>
          <a:p>
            <a:pPr marL="0" indent="0">
              <a:buNone/>
            </a:pPr>
            <a:r>
              <a:rPr lang="en-US" dirty="0"/>
              <a:t>7. What do you know about the network of channels and collaterals? </a:t>
            </a:r>
          </a:p>
          <a:p>
            <a:pPr marL="0" indent="0">
              <a:buNone/>
            </a:pPr>
            <a:endParaRPr lang="en-NZ" dirty="0"/>
          </a:p>
        </p:txBody>
      </p:sp>
      <p:sp>
        <p:nvSpPr>
          <p:cNvPr id="5" name="Action Button: Forward or Next 4">
            <a:hlinkClick r:id="rId2" action="ppaction://hlinksldjump" highlightClick="1"/>
          </p:cNvPr>
          <p:cNvSpPr/>
          <p:nvPr/>
        </p:nvSpPr>
        <p:spPr>
          <a:xfrm>
            <a:off x="5076056" y="1268760"/>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3" action="ppaction://hlinksldjump" highlightClick="1"/>
          </p:cNvPr>
          <p:cNvSpPr/>
          <p:nvPr/>
        </p:nvSpPr>
        <p:spPr>
          <a:xfrm>
            <a:off x="1547664" y="3933056"/>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ction Button: Forward or Next 6">
            <a:hlinkClick r:id="rId4" action="ppaction://hlinksldjump" highlightClick="1"/>
          </p:cNvPr>
          <p:cNvSpPr/>
          <p:nvPr/>
        </p:nvSpPr>
        <p:spPr>
          <a:xfrm>
            <a:off x="8028384" y="4869160"/>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10672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40" name="Rectangle 4"/>
          <p:cNvSpPr>
            <a:spLocks noGrp="1" noChangeArrowheads="1"/>
          </p:cNvSpPr>
          <p:nvPr>
            <p:ph type="title"/>
          </p:nvPr>
        </p:nvSpPr>
        <p:spPr>
          <a:xfrm>
            <a:off x="5148263" y="1052513"/>
            <a:ext cx="3690937" cy="1728787"/>
          </a:xfrm>
        </p:spPr>
        <p:txBody>
          <a:bodyPr/>
          <a:lstStyle/>
          <a:p>
            <a:pPr algn="ctr"/>
            <a:r>
              <a:rPr lang="en-GB" altLang="zh-CN" sz="3200"/>
              <a:t>Acupuncture on the back, face and head</a:t>
            </a:r>
            <a:endParaRPr lang="en-US" altLang="zh-CN" sz="3200"/>
          </a:p>
        </p:txBody>
      </p:sp>
      <p:pic>
        <p:nvPicPr>
          <p:cNvPr id="1473541" name="Picture 5" descr="银针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52813"/>
            <a:ext cx="36004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473542" name="Picture 6" descr="银针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000125"/>
            <a:ext cx="3887787" cy="2587625"/>
          </a:xfrm>
          <a:prstGeom prst="rect">
            <a:avLst/>
          </a:prstGeom>
          <a:noFill/>
          <a:extLst>
            <a:ext uri="{909E8E84-426E-40DD-AFC4-6F175D3DCCD1}">
              <a14:hiddenFill xmlns:a14="http://schemas.microsoft.com/office/drawing/2010/main">
                <a:solidFill>
                  <a:srgbClr val="FFFFFF"/>
                </a:solidFill>
              </a14:hiddenFill>
            </a:ext>
          </a:extLst>
        </p:spPr>
      </p:pic>
      <p:pic>
        <p:nvPicPr>
          <p:cNvPr id="1473543" name="Picture 7" descr="银针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860800"/>
            <a:ext cx="3887787" cy="2589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8" name="Rectangle 4"/>
          <p:cNvSpPr>
            <a:spLocks noGrp="1" noChangeArrowheads="1"/>
          </p:cNvSpPr>
          <p:nvPr>
            <p:ph type="title"/>
          </p:nvPr>
        </p:nvSpPr>
        <p:spPr>
          <a:xfrm>
            <a:off x="1066800" y="1125538"/>
            <a:ext cx="7772400" cy="855662"/>
          </a:xfrm>
        </p:spPr>
        <p:txBody>
          <a:bodyPr/>
          <a:lstStyle/>
          <a:p>
            <a:pPr algn="ctr"/>
            <a:r>
              <a:rPr lang="en-GB" altLang="zh-CN" sz="3200"/>
              <a:t>Acupuncture and moxibustion</a:t>
            </a:r>
            <a:endParaRPr lang="en-US" altLang="zh-CN" sz="3200"/>
          </a:p>
        </p:txBody>
      </p:sp>
      <p:pic>
        <p:nvPicPr>
          <p:cNvPr id="1475589" name="Picture 5" descr="银针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205038"/>
            <a:ext cx="4179887" cy="4221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2" name="Rectangle 4"/>
          <p:cNvSpPr>
            <a:spLocks noGrp="1" noChangeArrowheads="1"/>
          </p:cNvSpPr>
          <p:nvPr>
            <p:ph type="title"/>
          </p:nvPr>
        </p:nvSpPr>
        <p:spPr>
          <a:xfrm>
            <a:off x="1066800" y="1052513"/>
            <a:ext cx="3000375" cy="2736850"/>
          </a:xfrm>
        </p:spPr>
        <p:txBody>
          <a:bodyPr/>
          <a:lstStyle/>
          <a:p>
            <a:r>
              <a:rPr lang="en-GB" altLang="zh-CN" sz="3200"/>
              <a:t>Channels and collaterals in the skin of the human body</a:t>
            </a:r>
            <a:endParaRPr lang="en-US" altLang="zh-CN" sz="3200"/>
          </a:p>
        </p:txBody>
      </p:sp>
      <p:pic>
        <p:nvPicPr>
          <p:cNvPr id="1471493" name="Picture 5" descr="4006717_095734158301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650" y="908050"/>
            <a:ext cx="4227513" cy="557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229600" cy="792088"/>
          </a:xfrm>
        </p:spPr>
        <p:txBody>
          <a:bodyPr>
            <a:normAutofit fontScale="90000"/>
          </a:bodyPr>
          <a:lstStyle/>
          <a:p>
            <a:pPr algn="ctr"/>
            <a:r>
              <a:rPr lang="en-US" altLang="zh-CN" dirty="0" smtClean="0"/>
              <a:t>Questions Concerning Section A</a:t>
            </a:r>
            <a:br>
              <a:rPr lang="en-US" altLang="zh-CN" dirty="0" smtClean="0"/>
            </a:br>
            <a:r>
              <a:rPr lang="en-US" altLang="zh-CN" dirty="0" smtClean="0"/>
              <a:t>Chinese Medicine</a:t>
            </a:r>
            <a:endParaRPr lang="en-NZ" dirty="0"/>
          </a:p>
        </p:txBody>
      </p:sp>
      <p:sp>
        <p:nvSpPr>
          <p:cNvPr id="3" name="Content Placeholder 2"/>
          <p:cNvSpPr>
            <a:spLocks noGrp="1"/>
          </p:cNvSpPr>
          <p:nvPr>
            <p:ph idx="1"/>
          </p:nvPr>
        </p:nvSpPr>
        <p:spPr>
          <a:xfrm>
            <a:off x="0" y="1196752"/>
            <a:ext cx="8686800" cy="5127848"/>
          </a:xfrm>
        </p:spPr>
        <p:txBody>
          <a:bodyPr>
            <a:normAutofit lnSpcReduction="10000"/>
          </a:bodyPr>
          <a:lstStyle/>
          <a:p>
            <a:pPr marL="0" indent="0">
              <a:buNone/>
            </a:pPr>
            <a:r>
              <a:rPr lang="en-US" dirty="0">
                <a:solidFill>
                  <a:schemeClr val="accent2"/>
                </a:solidFill>
              </a:rPr>
              <a:t>1. What are the 2 theoretic bases of traditional Chinese medicine? What do they mean?</a:t>
            </a:r>
          </a:p>
          <a:p>
            <a:pPr marL="0" indent="0">
              <a:buNone/>
            </a:pPr>
            <a:r>
              <a:rPr lang="en-US" dirty="0">
                <a:solidFill>
                  <a:schemeClr val="accent2"/>
                </a:solidFill>
              </a:rPr>
              <a:t>2. How are diagnoses made in Chinese medicine? What are “the 4 methods”? </a:t>
            </a:r>
          </a:p>
          <a:p>
            <a:pPr marL="0" indent="0">
              <a:buNone/>
            </a:pPr>
            <a:r>
              <a:rPr lang="en-US" dirty="0">
                <a:solidFill>
                  <a:schemeClr val="accent2"/>
                </a:solidFill>
              </a:rPr>
              <a:t>3. What does treatment proceed to do?  </a:t>
            </a:r>
          </a:p>
          <a:p>
            <a:pPr marL="0" indent="0">
              <a:buNone/>
            </a:pPr>
            <a:r>
              <a:rPr lang="en-US" dirty="0">
                <a:solidFill>
                  <a:schemeClr val="accent2"/>
                </a:solidFill>
              </a:rPr>
              <a:t>4. What other therapies are there in Chinese medicine? </a:t>
            </a:r>
          </a:p>
          <a:p>
            <a:pPr marL="0" indent="0">
              <a:buNone/>
            </a:pPr>
            <a:r>
              <a:rPr lang="en-US" dirty="0">
                <a:solidFill>
                  <a:schemeClr val="accent2"/>
                </a:solidFill>
              </a:rPr>
              <a:t>5. Does traditional Chinese medicine treat only the symptoms? How does it form a unified idea of an illness? </a:t>
            </a:r>
          </a:p>
          <a:p>
            <a:pPr marL="0" indent="0">
              <a:buNone/>
            </a:pPr>
            <a:r>
              <a:rPr lang="en-US" dirty="0">
                <a:solidFill>
                  <a:schemeClr val="accent2"/>
                </a:solidFill>
              </a:rPr>
              <a:t>6. What measures are taken in Chinese preventive medicine? </a:t>
            </a:r>
          </a:p>
          <a:p>
            <a:pPr marL="0" indent="0">
              <a:buNone/>
            </a:pPr>
            <a:endParaRPr lang="en-NZ" dirty="0"/>
          </a:p>
        </p:txBody>
      </p:sp>
      <p:sp>
        <p:nvSpPr>
          <p:cNvPr id="4" name="Action Button: Forward or Next 3">
            <a:hlinkClick r:id="rId2" action="ppaction://hlinksldjump" highlightClick="1"/>
          </p:cNvPr>
          <p:cNvSpPr/>
          <p:nvPr/>
        </p:nvSpPr>
        <p:spPr>
          <a:xfrm>
            <a:off x="5040052" y="1671112"/>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3563888" y="2547752"/>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6156176" y="2924944"/>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ction Button: Forward or Next 6">
            <a:hlinkClick r:id="rId5" action="ppaction://hlinksldjump" highlightClick="1"/>
          </p:cNvPr>
          <p:cNvSpPr/>
          <p:nvPr/>
        </p:nvSpPr>
        <p:spPr>
          <a:xfrm>
            <a:off x="8532440" y="3501008"/>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Action Button: Forward or Next 7">
            <a:hlinkClick r:id="rId6" action="ppaction://hlinksldjump" highlightClick="1"/>
          </p:cNvPr>
          <p:cNvSpPr/>
          <p:nvPr/>
        </p:nvSpPr>
        <p:spPr>
          <a:xfrm>
            <a:off x="1417400" y="4725144"/>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Action Button: Forward or Next 8">
            <a:hlinkClick r:id="rId7" action="ppaction://hlinksldjump" highlightClick="1"/>
          </p:cNvPr>
          <p:cNvSpPr/>
          <p:nvPr/>
        </p:nvSpPr>
        <p:spPr>
          <a:xfrm>
            <a:off x="1921456" y="5589240"/>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66575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6" name="Rectangle 4"/>
          <p:cNvSpPr>
            <a:spLocks noGrp="1" noChangeArrowheads="1"/>
          </p:cNvSpPr>
          <p:nvPr>
            <p:ph type="title"/>
          </p:nvPr>
        </p:nvSpPr>
        <p:spPr>
          <a:xfrm>
            <a:off x="1066800" y="1052513"/>
            <a:ext cx="7772400" cy="720725"/>
          </a:xfrm>
        </p:spPr>
        <p:txBody>
          <a:bodyPr/>
          <a:lstStyle/>
          <a:p>
            <a:pPr algn="ctr"/>
            <a:r>
              <a:rPr lang="en-GB" altLang="zh-CN" sz="3200"/>
              <a:t>A guidebook &amp; a dictionary</a:t>
            </a:r>
            <a:endParaRPr lang="en-US" altLang="zh-CN" sz="3200"/>
          </a:p>
        </p:txBody>
      </p:sp>
      <p:pic>
        <p:nvPicPr>
          <p:cNvPr id="1477637" name="Picture 5" descr="针灸词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989138"/>
            <a:ext cx="3154362" cy="4464050"/>
          </a:xfrm>
          <a:prstGeom prst="rect">
            <a:avLst/>
          </a:prstGeom>
          <a:noFill/>
          <a:extLst>
            <a:ext uri="{909E8E84-426E-40DD-AFC4-6F175D3DCCD1}">
              <a14:hiddenFill xmlns:a14="http://schemas.microsoft.com/office/drawing/2010/main">
                <a:solidFill>
                  <a:srgbClr val="FFFFFF"/>
                </a:solidFill>
              </a14:hiddenFill>
            </a:ext>
          </a:extLst>
        </p:spPr>
      </p:pic>
      <p:pic>
        <p:nvPicPr>
          <p:cNvPr id="1477638" name="Picture 6" descr="针灸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989138"/>
            <a:ext cx="3095625"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ChangeArrowheads="1"/>
          </p:cNvSpPr>
          <p:nvPr>
            <p:ph type="title"/>
          </p:nvPr>
        </p:nvSpPr>
        <p:spPr>
          <a:xfrm>
            <a:off x="468313" y="836613"/>
            <a:ext cx="8370887" cy="720725"/>
          </a:xfrm>
        </p:spPr>
        <p:txBody>
          <a:bodyPr/>
          <a:lstStyle/>
          <a:p>
            <a:r>
              <a:rPr lang="en-GB" altLang="zh-CN" sz="2800"/>
              <a:t>Translation Exercises</a:t>
            </a:r>
            <a:endParaRPr lang="en-US" altLang="zh-CN" sz="2800"/>
          </a:p>
        </p:txBody>
      </p:sp>
      <p:sp>
        <p:nvSpPr>
          <p:cNvPr id="1479683" name="Rectangle 3"/>
          <p:cNvSpPr>
            <a:spLocks noGrp="1" noChangeArrowheads="1"/>
          </p:cNvSpPr>
          <p:nvPr>
            <p:ph idx="1"/>
          </p:nvPr>
        </p:nvSpPr>
        <p:spPr>
          <a:xfrm>
            <a:off x="468313" y="1773238"/>
            <a:ext cx="8370887" cy="4443412"/>
          </a:xfrm>
        </p:spPr>
        <p:txBody>
          <a:bodyPr/>
          <a:lstStyle/>
          <a:p>
            <a:pPr>
              <a:lnSpc>
                <a:spcPct val="80000"/>
              </a:lnSpc>
            </a:pPr>
            <a:r>
              <a:rPr lang="en-US" altLang="zh-CN" sz="2000" b="1"/>
              <a:t>《</a:t>
            </a:r>
            <a:r>
              <a:rPr lang="zh-CN" altLang="en-US" sz="2000" b="1"/>
              <a:t>三国演义</a:t>
            </a:r>
            <a:r>
              <a:rPr lang="en-US" altLang="zh-CN" sz="2000" b="1"/>
              <a:t>》“</a:t>
            </a:r>
            <a:r>
              <a:rPr lang="zh-CN" altLang="en-US" sz="2000" b="1"/>
              <a:t>刮骨疗伤”：</a:t>
            </a:r>
            <a:r>
              <a:rPr lang="zh-CN" altLang="en-US" sz="2000"/>
              <a:t>关平慌与众将商议曰：“父亲若损此臂，安能出敌？不如暂回荆州调理。”于是与众将入帐见关公。公问曰：“汝等来有何事？”众对曰：“某等因见君侯右臂损伤，恐临敌致怒，冲突不便。众议可暂班师回荆州调理。”公怒曰：“吾取樊城，只在目前；取了樊城，即当长驱大进，径到许都，剿灭操贼，以安汉室。岂可因小疮而误大事？汝等敢慢吾军心耶！”平等默然而退。众将见公不肯退兵，疮又不痊，只得四方访问名医。</a:t>
            </a:r>
          </a:p>
          <a:p>
            <a:pPr>
              <a:lnSpc>
                <a:spcPct val="80000"/>
              </a:lnSpc>
            </a:pPr>
            <a:r>
              <a:rPr lang="zh-CN" altLang="en-US" sz="2000"/>
              <a:t>忽一日，有人从江东驾小舟而来，直至寨前。小校引见关平。平视其人：方巾阔服，臂挽青囊；自言姓名，乃沛国谯郡人，姓华，名佗，字元化。因闻关将军乃天下英雄，今中毒箭，特来医治。平曰：“莫非昔日医东吴周泰者乎？”佗曰：“然。”平大喜，即与众将同引华佗入帐见关公。时关公本是臂疼，恐慢军心，无可消遣，正与马良弈棋；闻有医者至，即召入。礼毕，赐坐。茶罢，佗请臂视之。公袒下衣袍，伸臂令佗看视。佗曰：“此乃弩箭所伤，其中有乌头之药，直透入骨；若不早治，此臂无用矣。”公曰：“用何物治之？”佗曰：“某自有治法，但恐君侯惧耳。”公笑曰：“吾视死如归，有何惧哉？”</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title"/>
          </p:nvPr>
        </p:nvSpPr>
        <p:spPr>
          <a:xfrm>
            <a:off x="539750" y="838200"/>
            <a:ext cx="8299450" cy="719138"/>
          </a:xfrm>
        </p:spPr>
        <p:txBody>
          <a:bodyPr/>
          <a:lstStyle/>
          <a:p>
            <a:r>
              <a:rPr lang="en-GB" altLang="zh-CN" sz="3200"/>
              <a:t>Translation Exercises</a:t>
            </a:r>
            <a:endParaRPr lang="en-US" altLang="zh-CN" sz="3200"/>
          </a:p>
        </p:txBody>
      </p:sp>
      <p:sp>
        <p:nvSpPr>
          <p:cNvPr id="1480707" name="Rectangle 3"/>
          <p:cNvSpPr>
            <a:spLocks noGrp="1" noChangeArrowheads="1"/>
          </p:cNvSpPr>
          <p:nvPr>
            <p:ph idx="1"/>
          </p:nvPr>
        </p:nvSpPr>
        <p:spPr>
          <a:xfrm>
            <a:off x="468313" y="1773238"/>
            <a:ext cx="8370887" cy="4679950"/>
          </a:xfrm>
        </p:spPr>
        <p:txBody>
          <a:bodyPr/>
          <a:lstStyle/>
          <a:p>
            <a:pPr>
              <a:lnSpc>
                <a:spcPct val="80000"/>
              </a:lnSpc>
            </a:pPr>
            <a:r>
              <a:rPr lang="zh-CN" altLang="en-US" sz="2000"/>
              <a:t>佗曰：“当于静处立一标柱，上钉大环，请君侯将臂穿于环中，以绳系之，然后以被蒙其首。吾用尖刀割开皮肉，直至于骨，刮去骨上箭毒，用药敷之，以线缝其口，方可无事。但恐君侯惧耳。”公笑曰：“如此，容易！何用柱环？”令设酒席相待。斋，公饮数杯酒毕，一面仍与马良弈棋，伸臂令佗割之。佗取尖刀在手，令一小校捧一大盆于臂下接血。佗曰：“某便下手，君侯勿惊。”公曰：“任汝医治，吾岂比世间俗子，惧痛者耶！”佗乃下刀，割开皮肉，直至于骨，骨上已青；佗用刀刮骨，悉悉有声。帐上帐下见者，皆掩面失色。公饮酒食肉，谈笑弈棋，全无痛苦之色。须臾，血流盈盆。佗刮尽其毒，敷上药，以线缝之。公大笑而起，谓众将曰：“此臂伸舒如故，并无痛矣。先生真神医也！”佗曰：“某为医一生，未尝见此。君侯真天神也！”后人有诗曰：“治病须分内外科，世间妙艺苦无多。神威罕及惟关将，圣手能医说华佗。”</a:t>
            </a:r>
          </a:p>
          <a:p>
            <a:pPr>
              <a:lnSpc>
                <a:spcPct val="80000"/>
              </a:lnSpc>
            </a:pPr>
            <a:r>
              <a:rPr lang="zh-CN" altLang="en-US" sz="2000"/>
              <a:t>关公箭疮既愈，设席款谢华佗。佗曰：“君侯箭疮虽治，然须爱护。切勿怒气伤触。过百日后，平复如旧矣。”关公以金百两酬之。佗曰：“某闻君侯高义，特来医治，岂望报乎！”坚辞不受，留药一帖，以敷疮口，辞别而去。 </a:t>
            </a:r>
          </a:p>
          <a:p>
            <a:pPr>
              <a:lnSpc>
                <a:spcPct val="80000"/>
              </a:lnSpc>
            </a:pPr>
            <a:endParaRPr lang="en-US" altLang="zh-CN" sz="2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Rectangle 2"/>
          <p:cNvSpPr>
            <a:spLocks noGrp="1" noChangeArrowheads="1"/>
          </p:cNvSpPr>
          <p:nvPr>
            <p:ph type="title"/>
          </p:nvPr>
        </p:nvSpPr>
        <p:spPr>
          <a:xfrm>
            <a:off x="468313" y="838200"/>
            <a:ext cx="8370887" cy="790575"/>
          </a:xfrm>
        </p:spPr>
        <p:txBody>
          <a:bodyPr/>
          <a:lstStyle/>
          <a:p>
            <a:r>
              <a:rPr lang="en-GB" altLang="zh-CN" sz="3200"/>
              <a:t>Translation Exercises</a:t>
            </a:r>
            <a:endParaRPr lang="en-US" altLang="zh-CN" sz="3200"/>
          </a:p>
        </p:txBody>
      </p:sp>
      <p:sp>
        <p:nvSpPr>
          <p:cNvPr id="1481731" name="Rectangle 3"/>
          <p:cNvSpPr>
            <a:spLocks noGrp="1" noChangeArrowheads="1"/>
          </p:cNvSpPr>
          <p:nvPr>
            <p:ph idx="1"/>
          </p:nvPr>
        </p:nvSpPr>
        <p:spPr>
          <a:xfrm>
            <a:off x="468313" y="1773238"/>
            <a:ext cx="8347075" cy="4691062"/>
          </a:xfrm>
        </p:spPr>
        <p:txBody>
          <a:bodyPr/>
          <a:lstStyle/>
          <a:p>
            <a:pPr>
              <a:lnSpc>
                <a:spcPct val="80000"/>
              </a:lnSpc>
            </a:pPr>
            <a:r>
              <a:rPr lang="zh-CN" altLang="en-US" sz="2200" b="1"/>
              <a:t>华佗死因：</a:t>
            </a:r>
            <a:r>
              <a:rPr lang="zh-CN" altLang="en-US" sz="2200"/>
              <a:t>公元</a:t>
            </a:r>
            <a:r>
              <a:rPr lang="en-US" altLang="zh-CN" sz="2200"/>
              <a:t>208</a:t>
            </a:r>
            <a:r>
              <a:rPr lang="zh-CN" altLang="en-US" sz="2200"/>
              <a:t>年，曹操要华佗尽弃旁务，长留府中，专做侍医。专门侍奉一个权贵，这对以医济世的华佗来说，自然是不愿意。他托故暂回家乡，却一去不归。据</a:t>
            </a:r>
            <a:r>
              <a:rPr lang="en-US" altLang="zh-CN" sz="2200"/>
              <a:t>《</a:t>
            </a:r>
            <a:r>
              <a:rPr lang="zh-CN" altLang="en-US" sz="2200"/>
              <a:t>三国志</a:t>
            </a:r>
            <a:r>
              <a:rPr lang="en-US" altLang="zh-CN" sz="2200"/>
              <a:t>》</a:t>
            </a:r>
            <a:r>
              <a:rPr lang="zh-CN" altLang="en-US" sz="2200"/>
              <a:t>记载，华佗回家后，曹操曾多次写信催他回来，还曾令郡县官员将华佗遣送回来，但是华佗均以妻病为由而不从。曹操恼羞成怒，遂以验看为名，派出专使，将华佗押解许昌，严刑拷问。面对曹操，华佗矢志不移。曹操益怒，欲杀华佗。有谋士一再进谏，说华佗医术高超，世间少有，天下人命所系重，望能予以宽容，但曹操一意孤行，下令在狱中将他处决。</a:t>
            </a:r>
          </a:p>
          <a:p>
            <a:pPr>
              <a:lnSpc>
                <a:spcPct val="80000"/>
              </a:lnSpc>
            </a:pPr>
            <a:r>
              <a:rPr lang="zh-CN" altLang="en-US" sz="2200"/>
              <a:t>华佗临死，仍不忘济世救民，将已写好的</a:t>
            </a:r>
            <a:r>
              <a:rPr lang="en-US" altLang="zh-CN" sz="2200"/>
              <a:t>《</a:t>
            </a:r>
            <a:r>
              <a:rPr lang="zh-CN" altLang="en-US" sz="2200"/>
              <a:t>青囊经</a:t>
            </a:r>
            <a:r>
              <a:rPr lang="en-US" altLang="zh-CN" sz="2200"/>
              <a:t>》</a:t>
            </a:r>
            <a:r>
              <a:rPr lang="zh-CN" altLang="en-US" sz="2200"/>
              <a:t>取出，交狱吏说：“此书传世，可活苍生。”狱吏畏罪，不敢受书。华佗悲愤之余，只得将医书投入火中，一焚了之。后来，曹操的头风病几次发作，诸医束手，他仍无一丝悔意，还说，“佗能愈吾疾，然不为吾根治，想以此要挟，吾不杀他，病亦难愈。”</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ChangeArrowheads="1"/>
          </p:cNvSpPr>
          <p:nvPr>
            <p:ph type="title"/>
          </p:nvPr>
        </p:nvSpPr>
        <p:spPr>
          <a:xfrm>
            <a:off x="468313" y="765175"/>
            <a:ext cx="8370887" cy="865188"/>
          </a:xfrm>
        </p:spPr>
        <p:txBody>
          <a:bodyPr/>
          <a:lstStyle/>
          <a:p>
            <a:r>
              <a:rPr lang="en-GB" altLang="zh-CN" sz="3200"/>
              <a:t>Translation Exercises</a:t>
            </a:r>
            <a:endParaRPr lang="en-US" altLang="zh-CN" sz="3200"/>
          </a:p>
        </p:txBody>
      </p:sp>
      <p:sp>
        <p:nvSpPr>
          <p:cNvPr id="1482755" name="Rectangle 3"/>
          <p:cNvSpPr>
            <a:spLocks noGrp="1" noChangeArrowheads="1"/>
          </p:cNvSpPr>
          <p:nvPr>
            <p:ph idx="1"/>
          </p:nvPr>
        </p:nvSpPr>
        <p:spPr>
          <a:xfrm>
            <a:off x="468313" y="1773238"/>
            <a:ext cx="8370887" cy="4535487"/>
          </a:xfrm>
        </p:spPr>
        <p:txBody>
          <a:bodyPr>
            <a:normAutofit lnSpcReduction="10000"/>
          </a:bodyPr>
          <a:lstStyle/>
          <a:p>
            <a:pPr>
              <a:lnSpc>
                <a:spcPct val="80000"/>
              </a:lnSpc>
            </a:pPr>
            <a:r>
              <a:rPr lang="en-US" altLang="zh-CN" sz="2400"/>
              <a:t>17 November 2008</a:t>
            </a:r>
            <a:r>
              <a:rPr lang="zh-CN" altLang="en-US" sz="2400"/>
              <a:t>：</a:t>
            </a:r>
            <a:r>
              <a:rPr lang="en-US" altLang="zh-CN" sz="2400"/>
              <a:t>The World Health Organization says traditional medicines are an effective treatment for modern illnesses and should be integrated into primary health care. The head of the WHO says China, where herbal remedies are prescribed alongside western medicine, is a good model to follow. But as Daniel Schearf reports from Beijing, there are still concerns about the effectiveness and safety of traditional medicines.</a:t>
            </a:r>
          </a:p>
          <a:p>
            <a:pPr>
              <a:lnSpc>
                <a:spcPct val="80000"/>
              </a:lnSpc>
            </a:pPr>
            <a:r>
              <a:rPr lang="en-US" altLang="zh-CN" sz="2400"/>
              <a:t>Chinese traditional medicine has been practiced for over two thousand years. It is used to treat everything from the common cold to cancer. Its holistic approach of herbal remedies, diet, and exercise is gaining popularity in the West. Now the head of the World Health Organization, Margaret Chan, says the ancient remedies should be used together with western medicine to treat modern disease.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Rectangle 2"/>
          <p:cNvSpPr>
            <a:spLocks noGrp="1" noChangeArrowheads="1"/>
          </p:cNvSpPr>
          <p:nvPr>
            <p:ph type="title"/>
          </p:nvPr>
        </p:nvSpPr>
        <p:spPr>
          <a:xfrm>
            <a:off x="539750" y="981075"/>
            <a:ext cx="8299450" cy="719138"/>
          </a:xfrm>
        </p:spPr>
        <p:txBody>
          <a:bodyPr/>
          <a:lstStyle/>
          <a:p>
            <a:r>
              <a:rPr lang="en-GB" altLang="zh-CN" sz="3200"/>
              <a:t>Translation Exercises</a:t>
            </a:r>
            <a:endParaRPr lang="en-US" altLang="zh-CN" sz="3200"/>
          </a:p>
        </p:txBody>
      </p:sp>
      <p:sp>
        <p:nvSpPr>
          <p:cNvPr id="1483779" name="Rectangle 3"/>
          <p:cNvSpPr>
            <a:spLocks noGrp="1" noChangeArrowheads="1"/>
          </p:cNvSpPr>
          <p:nvPr>
            <p:ph idx="1"/>
          </p:nvPr>
        </p:nvSpPr>
        <p:spPr>
          <a:xfrm>
            <a:off x="468313" y="1844675"/>
            <a:ext cx="8370887" cy="4371975"/>
          </a:xfrm>
        </p:spPr>
        <p:txBody>
          <a:bodyPr>
            <a:normAutofit lnSpcReduction="10000"/>
          </a:bodyPr>
          <a:lstStyle/>
          <a:p>
            <a:pPr>
              <a:lnSpc>
                <a:spcPct val="80000"/>
              </a:lnSpc>
            </a:pPr>
            <a:r>
              <a:rPr lang="en-US" altLang="zh-CN" sz="2400"/>
              <a:t>"The two systems of traditional and western medicine need not clash," Chan said. "Within the context of primary health care they can blend together in beneficial harmony, using the best features of each system and compensating for certain weakness in each."Chan spoke in Beijing at the WHO's first-ever conference promoting traditional medicine.</a:t>
            </a:r>
          </a:p>
          <a:p>
            <a:pPr>
              <a:lnSpc>
                <a:spcPct val="80000"/>
              </a:lnSpc>
            </a:pPr>
            <a:r>
              <a:rPr lang="en-US" altLang="zh-CN" sz="2400"/>
              <a:t>The WHO says traditional medicines have fewer side effects than western drugs and can be a cheap, effective treatment for common illnesses such as diarrhea and malaria. Chan says traditional medicine can also help prevent so-called modern lifestyle diseases such as diabetes, heart disease and mental disorders. She says China, where doctors prescribe both medicines, sets a good example. But she warns that not all traditional medicines meet scientific and safety standards.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2"/>
          <p:cNvSpPr>
            <a:spLocks noGrp="1" noChangeArrowheads="1"/>
          </p:cNvSpPr>
          <p:nvPr>
            <p:ph type="title"/>
          </p:nvPr>
        </p:nvSpPr>
        <p:spPr>
          <a:xfrm>
            <a:off x="468313" y="1052513"/>
            <a:ext cx="8347075" cy="647700"/>
          </a:xfrm>
        </p:spPr>
        <p:txBody>
          <a:bodyPr/>
          <a:lstStyle/>
          <a:p>
            <a:r>
              <a:rPr lang="en-GB" altLang="zh-CN" sz="3200"/>
              <a:t>Translation Exercises</a:t>
            </a:r>
            <a:endParaRPr lang="en-US" altLang="zh-CN" sz="3200"/>
          </a:p>
        </p:txBody>
      </p:sp>
      <p:sp>
        <p:nvSpPr>
          <p:cNvPr id="1484803" name="Rectangle 3"/>
          <p:cNvSpPr>
            <a:spLocks noGrp="1" noChangeArrowheads="1"/>
          </p:cNvSpPr>
          <p:nvPr>
            <p:ph idx="1"/>
          </p:nvPr>
        </p:nvSpPr>
        <p:spPr>
          <a:xfrm>
            <a:off x="468313" y="1844675"/>
            <a:ext cx="8370887" cy="4537075"/>
          </a:xfrm>
        </p:spPr>
        <p:txBody>
          <a:bodyPr/>
          <a:lstStyle/>
          <a:p>
            <a:pPr>
              <a:lnSpc>
                <a:spcPct val="90000"/>
              </a:lnSpc>
            </a:pPr>
            <a:r>
              <a:rPr lang="en-US" altLang="zh-CN" sz="2400"/>
              <a:t>"Many traditional medicines have an inadequate evidence base when measured by these standards," Chan stated. "Tests for quality and standards for production tend to be less vigorous and controlled. Products may escape the strict regulations set up to ensure safety. Practitioners may not be certified or licensed.</a:t>
            </a:r>
            <a:r>
              <a:rPr lang="en-GB" altLang="zh-CN" sz="2400"/>
              <a:t>”</a:t>
            </a:r>
            <a:r>
              <a:rPr lang="en-US" altLang="zh-CN" sz="2400"/>
              <a:t> </a:t>
            </a:r>
          </a:p>
          <a:p>
            <a:pPr>
              <a:lnSpc>
                <a:spcPct val="90000"/>
              </a:lnSpc>
            </a:pPr>
            <a:r>
              <a:rPr lang="en-US" altLang="zh-CN" sz="2400"/>
              <a:t>Herbal medicines have long been a focus of research to incorporate their active ingredients into western drugs.But the herbal medicine market is now worth billions and too many are being sold without a clear understanding of their ingredients or how they work.</a:t>
            </a:r>
          </a:p>
          <a:p>
            <a:pPr>
              <a:lnSpc>
                <a:spcPct val="90000"/>
              </a:lnSpc>
            </a:pPr>
            <a:r>
              <a:rPr lang="en-US" altLang="zh-CN" sz="2400"/>
              <a:t>Pediatrician Robbie Parkman, who was in Beijing for the summer Olympics, says that doctors like him </a:t>
            </a:r>
            <a:r>
              <a:rPr lang="en-GB" altLang="zh-CN" sz="2400"/>
              <a:t>are </a:t>
            </a:r>
            <a:r>
              <a:rPr lang="en-US" altLang="zh-CN" sz="2400"/>
              <a:t>concerned.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noChangeArrowheads="1"/>
          </p:cNvSpPr>
          <p:nvPr>
            <p:ph type="title"/>
          </p:nvPr>
        </p:nvSpPr>
        <p:spPr>
          <a:xfrm>
            <a:off x="468313" y="981075"/>
            <a:ext cx="8370887" cy="647700"/>
          </a:xfrm>
        </p:spPr>
        <p:txBody>
          <a:bodyPr/>
          <a:lstStyle/>
          <a:p>
            <a:r>
              <a:rPr lang="en-GB" altLang="zh-CN" sz="3200"/>
              <a:t>Translation Exercises</a:t>
            </a:r>
            <a:endParaRPr lang="en-US" altLang="zh-CN" sz="3200"/>
          </a:p>
        </p:txBody>
      </p:sp>
      <p:sp>
        <p:nvSpPr>
          <p:cNvPr id="1485827" name="Rectangle 3"/>
          <p:cNvSpPr>
            <a:spLocks noGrp="1" noChangeArrowheads="1"/>
          </p:cNvSpPr>
          <p:nvPr>
            <p:ph idx="1"/>
          </p:nvPr>
        </p:nvSpPr>
        <p:spPr>
          <a:xfrm>
            <a:off x="468313" y="1844675"/>
            <a:ext cx="8370887" cy="4371975"/>
          </a:xfrm>
        </p:spPr>
        <p:txBody>
          <a:bodyPr/>
          <a:lstStyle/>
          <a:p>
            <a:pPr>
              <a:lnSpc>
                <a:spcPct val="80000"/>
              </a:lnSpc>
            </a:pPr>
            <a:r>
              <a:rPr lang="en-US" altLang="zh-CN" sz="2400"/>
              <a:t>"I think the holistic part is fine. I think the active ingredient part could be made better," Parkman said. "Because I'm just worried that even if something is working, that you're not going to consistently treat people. “The WHO says integrating traditional medicines into modern health care would encourage scientific research and oversight and ensure they are used safely and effectively.</a:t>
            </a:r>
          </a:p>
          <a:p>
            <a:pPr>
              <a:lnSpc>
                <a:spcPct val="80000"/>
              </a:lnSpc>
            </a:pPr>
            <a:r>
              <a:rPr lang="en-US" altLang="zh-CN" sz="2400"/>
              <a:t>Wang Qi is a professor at Beijing University of Chinese Medicine. He says the biggest challenge to promoting traditional Chinese medicine abroad is scientifically proving it works. "Science can gradually resolve this issue," Wang said. "For us ordinary people, the most important thing is effectiveness. As long as there is a benefit, it is good.” </a:t>
            </a:r>
            <a:br>
              <a:rPr lang="en-US" altLang="zh-CN" sz="2400"/>
            </a:br>
            <a:endParaRPr lang="en-US" altLang="zh-CN"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468313" y="838200"/>
            <a:ext cx="8370887" cy="935038"/>
          </a:xfrm>
        </p:spPr>
        <p:txBody>
          <a:bodyPr/>
          <a:lstStyle/>
          <a:p>
            <a:pPr algn="ctr"/>
            <a:r>
              <a:rPr lang="en-US" altLang="zh-CN" sz="3200"/>
              <a:t>Topics for discussion</a:t>
            </a:r>
          </a:p>
        </p:txBody>
      </p:sp>
      <p:sp>
        <p:nvSpPr>
          <p:cNvPr id="1105923" name="Rectangle 3"/>
          <p:cNvSpPr>
            <a:spLocks noGrp="1" noChangeArrowheads="1"/>
          </p:cNvSpPr>
          <p:nvPr>
            <p:ph idx="1"/>
          </p:nvPr>
        </p:nvSpPr>
        <p:spPr>
          <a:xfrm>
            <a:off x="539750" y="2060575"/>
            <a:ext cx="8299450" cy="4156075"/>
          </a:xfrm>
        </p:spPr>
        <p:txBody>
          <a:bodyPr/>
          <a:lstStyle/>
          <a:p>
            <a:r>
              <a:rPr lang="en-GB" altLang="zh-CN" sz="2800"/>
              <a:t>1. In Mid-Nov., 2010, acupuncture and moxibustion of traditional Chinese medicine were accepted by UNESCO as World Non-Material Cultural Heritage. What do you think of it? </a:t>
            </a:r>
          </a:p>
          <a:p>
            <a:r>
              <a:rPr lang="en-GB" altLang="zh-CN" sz="2800"/>
              <a:t>2. Could you introduce any classic or well-known doctor of traditional Chinese medicine? </a:t>
            </a:r>
          </a:p>
          <a:p>
            <a:r>
              <a:rPr lang="en-GB" altLang="zh-CN" sz="2800"/>
              <a:t>3. What do you think of the combination of Chinese medicine and Western medicine? </a:t>
            </a:r>
            <a:endParaRPr lang="en-US" altLang="zh-CN" sz="2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48637">
            <a:off x="268748" y="3286927"/>
            <a:ext cx="8229600" cy="420656"/>
          </a:xfrm>
        </p:spPr>
        <p:txBody>
          <a:bodyPr>
            <a:noAutofit/>
          </a:bodyPr>
          <a:lstStyle/>
          <a:p>
            <a:pPr algn="ctr"/>
            <a:r>
              <a:rPr lang="en-US" altLang="zh-CN" sz="4900" dirty="0" smtClean="0"/>
              <a:t>See you next time!</a:t>
            </a:r>
            <a:endParaRPr lang="en-NZ" sz="4900" dirty="0"/>
          </a:p>
        </p:txBody>
      </p:sp>
    </p:spTree>
    <p:extLst>
      <p:ext uri="{BB962C8B-B14F-4D97-AF65-F5344CB8AC3E}">
        <p14:creationId xmlns:p14="http://schemas.microsoft.com/office/powerpoint/2010/main" val="1165627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229600" cy="648072"/>
          </a:xfrm>
        </p:spPr>
        <p:txBody>
          <a:bodyPr>
            <a:normAutofit fontScale="90000"/>
          </a:bodyPr>
          <a:lstStyle/>
          <a:p>
            <a:pPr algn="ctr"/>
            <a:r>
              <a:rPr lang="en-US" altLang="zh-CN" dirty="0"/>
              <a:t>Questions Concerning Section A</a:t>
            </a:r>
            <a:br>
              <a:rPr lang="en-US" altLang="zh-CN" dirty="0"/>
            </a:br>
            <a:r>
              <a:rPr lang="en-US" altLang="zh-CN" dirty="0"/>
              <a:t>Chinese Medicine</a:t>
            </a:r>
            <a:endParaRPr lang="en-NZ" dirty="0"/>
          </a:p>
        </p:txBody>
      </p:sp>
      <p:sp>
        <p:nvSpPr>
          <p:cNvPr id="3" name="Content Placeholder 2"/>
          <p:cNvSpPr>
            <a:spLocks noGrp="1"/>
          </p:cNvSpPr>
          <p:nvPr>
            <p:ph idx="1"/>
          </p:nvPr>
        </p:nvSpPr>
        <p:spPr>
          <a:xfrm>
            <a:off x="0" y="1124744"/>
            <a:ext cx="8686800" cy="5199856"/>
          </a:xfrm>
        </p:spPr>
        <p:txBody>
          <a:bodyPr/>
          <a:lstStyle/>
          <a:p>
            <a:pPr marL="0" indent="0">
              <a:buNone/>
            </a:pPr>
            <a:r>
              <a:rPr lang="en-US" dirty="0">
                <a:solidFill>
                  <a:schemeClr val="accent2"/>
                </a:solidFill>
              </a:rPr>
              <a:t>7. What are the 3 greatest Chinese medical works written before the 3rd century B.C.?</a:t>
            </a:r>
          </a:p>
          <a:p>
            <a:pPr marL="0" indent="0">
              <a:buNone/>
            </a:pPr>
            <a:r>
              <a:rPr lang="en-US" dirty="0"/>
              <a:t>8. What’s the earliest existing Chinese medical masterpiece? What do you know about its history, contents and importance?</a:t>
            </a:r>
          </a:p>
          <a:p>
            <a:pPr marL="0" indent="0">
              <a:buNone/>
            </a:pPr>
            <a:r>
              <a:rPr lang="en-US" dirty="0"/>
              <a:t>9. What do you know about the history and contents of the other 2 masterpieces? </a:t>
            </a:r>
          </a:p>
          <a:p>
            <a:pPr marL="0" indent="0">
              <a:buNone/>
            </a:pPr>
            <a:r>
              <a:rPr lang="en-US" dirty="0">
                <a:solidFill>
                  <a:schemeClr val="accent1"/>
                </a:solidFill>
              </a:rPr>
              <a:t>10. How are the properties of medicinal herbs differentiated? </a:t>
            </a:r>
          </a:p>
          <a:p>
            <a:pPr marL="0" indent="0">
              <a:buNone/>
            </a:pPr>
            <a:r>
              <a:rPr lang="en-US" dirty="0">
                <a:solidFill>
                  <a:schemeClr val="accent1"/>
                </a:solidFill>
              </a:rPr>
              <a:t>11. What are the 3 branches of medicine in China? </a:t>
            </a:r>
            <a:endParaRPr lang="en-NZ" dirty="0">
              <a:solidFill>
                <a:schemeClr val="accent1"/>
              </a:solidFill>
            </a:endParaRPr>
          </a:p>
        </p:txBody>
      </p:sp>
      <p:sp>
        <p:nvSpPr>
          <p:cNvPr id="4" name="Action Button: Forward or Next 3">
            <a:hlinkClick r:id="rId2" action="ppaction://hlinksldjump" highlightClick="1"/>
          </p:cNvPr>
          <p:cNvSpPr/>
          <p:nvPr/>
        </p:nvSpPr>
        <p:spPr>
          <a:xfrm>
            <a:off x="5940152" y="1628800"/>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2425512" y="4941168"/>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7740352" y="5439880"/>
            <a:ext cx="50405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3445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64" y="332656"/>
            <a:ext cx="8466683" cy="708688"/>
          </a:xfrm>
        </p:spPr>
        <p:txBody>
          <a:bodyPr>
            <a:normAutofit fontScale="90000"/>
          </a:bodyPr>
          <a:lstStyle/>
          <a:p>
            <a:r>
              <a:rPr lang="en-US" dirty="0" smtClean="0"/>
              <a:t> </a:t>
            </a:r>
            <a:r>
              <a:rPr lang="en-US" dirty="0"/>
              <a:t>What are the 2 theoretic bases of traditional Chinese medicine? What do they mean</a:t>
            </a:r>
            <a:r>
              <a:rPr lang="en-US" dirty="0" smtClean="0"/>
              <a:t>?</a:t>
            </a:r>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556792"/>
            <a:ext cx="4257675"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3" action="ppaction://hlinksldjump" highlightClick="1"/>
          </p:cNvPr>
          <p:cNvSpPr/>
          <p:nvPr/>
        </p:nvSpPr>
        <p:spPr>
          <a:xfrm>
            <a:off x="7871556" y="764704"/>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2633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6096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7504" y="620688"/>
            <a:ext cx="8229600" cy="420656"/>
          </a:xfrm>
        </p:spPr>
        <p:txBody>
          <a:bodyPr>
            <a:normAutofit fontScale="90000"/>
          </a:bodyPr>
          <a:lstStyle/>
          <a:p>
            <a:r>
              <a:rPr lang="en-US" dirty="0" smtClean="0"/>
              <a:t>How </a:t>
            </a:r>
            <a:r>
              <a:rPr lang="en-US" dirty="0"/>
              <a:t>are diagnoses made in Chinese medicine? What are “the 4 methods”? </a:t>
            </a:r>
            <a:endParaRPr lang="en-N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790575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Home 4">
            <a:hlinkClick r:id="rId4" action="ppaction://hlinksldjump" highlightClick="1"/>
          </p:cNvPr>
          <p:cNvSpPr/>
          <p:nvPr/>
        </p:nvSpPr>
        <p:spPr>
          <a:xfrm>
            <a:off x="8028384" y="685488"/>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2847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does treatment proceed to do? </a:t>
            </a:r>
            <a:endParaRPr lang="en-N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534" y="1099216"/>
            <a:ext cx="5292746" cy="533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687" y="1130048"/>
            <a:ext cx="3960440" cy="580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Home 4">
            <a:hlinkClick r:id="rId5" action="ppaction://hlinksldjump" highlightClick="1"/>
          </p:cNvPr>
          <p:cNvSpPr/>
          <p:nvPr/>
        </p:nvSpPr>
        <p:spPr>
          <a:xfrm>
            <a:off x="7871556" y="764704"/>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20154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other therapies are there in Chinese medicine? </a:t>
            </a:r>
            <a:endParaRPr lang="en-N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266767" cy="514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7871556" y="764704"/>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61826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8229600" cy="420656"/>
          </a:xfrm>
        </p:spPr>
        <p:txBody>
          <a:bodyPr>
            <a:normAutofit fontScale="90000"/>
          </a:bodyPr>
          <a:lstStyle/>
          <a:p>
            <a:r>
              <a:rPr lang="en-US" dirty="0"/>
              <a:t>Does traditional Chinese medicine treat only the symptoms? How does it form a unified idea of an illness? </a:t>
            </a:r>
            <a:endParaRPr lang="en-N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628800"/>
            <a:ext cx="7135203" cy="480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7871556" y="764704"/>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0898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8784976" cy="420656"/>
          </a:xfrm>
        </p:spPr>
        <p:txBody>
          <a:bodyPr>
            <a:normAutofit fontScale="90000"/>
          </a:bodyPr>
          <a:lstStyle/>
          <a:p>
            <a:r>
              <a:rPr lang="en-US" dirty="0"/>
              <a:t>What measures are taken in Chinese preventive medicine? </a:t>
            </a:r>
            <a:endParaRPr lang="en-NZ"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19275"/>
            <a:ext cx="45815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791" y="1652029"/>
            <a:ext cx="3496804" cy="355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Home 4">
            <a:hlinkClick r:id="rId5" action="ppaction://hlinksldjump" highlightClick="1"/>
          </p:cNvPr>
          <p:cNvSpPr/>
          <p:nvPr/>
        </p:nvSpPr>
        <p:spPr>
          <a:xfrm>
            <a:off x="8102507" y="1007797"/>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129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6712"/>
            <a:ext cx="8229600" cy="420656"/>
          </a:xfrm>
        </p:spPr>
        <p:txBody>
          <a:bodyPr>
            <a:normAutofit fontScale="90000"/>
          </a:bodyPr>
          <a:lstStyle/>
          <a:p>
            <a:r>
              <a:rPr lang="en-US" altLang="zh-CN" dirty="0">
                <a:solidFill>
                  <a:schemeClr val="accent1"/>
                </a:solidFill>
              </a:rPr>
              <a:t>What are the 3 greatest Chinese medical works written before the 3rd century B.C</a:t>
            </a:r>
            <a:r>
              <a:rPr lang="en-US" altLang="zh-CN" dirty="0" smtClean="0">
                <a:solidFill>
                  <a:schemeClr val="accent1"/>
                </a:solidFill>
              </a:rPr>
              <a:t>.?</a:t>
            </a:r>
            <a:endParaRPr lang="en-NZ" dirty="0">
              <a:solidFill>
                <a:schemeClr val="accent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20992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485" y="1732658"/>
            <a:ext cx="2782663" cy="39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148" y="1738734"/>
            <a:ext cx="2314324" cy="391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tion Button: Home 5">
            <a:hlinkClick r:id="rId5" action="ppaction://hlinksldjump" highlightClick="1"/>
          </p:cNvPr>
          <p:cNvSpPr/>
          <p:nvPr/>
        </p:nvSpPr>
        <p:spPr>
          <a:xfrm>
            <a:off x="8102507" y="1007797"/>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15790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fade">
                                      <p:cBhvr>
                                        <p:cTn id="14" dur="1000"/>
                                        <p:tgtEl>
                                          <p:spTgt spid="7171"/>
                                        </p:tgtEl>
                                      </p:cBhvr>
                                    </p:animEffect>
                                    <p:anim calcmode="lin" valueType="num">
                                      <p:cBhvr>
                                        <p:cTn id="15" dur="1000" fill="hold"/>
                                        <p:tgtEl>
                                          <p:spTgt spid="7171"/>
                                        </p:tgtEl>
                                        <p:attrNameLst>
                                          <p:attrName>ppt_x</p:attrName>
                                        </p:attrNameLst>
                                      </p:cBhvr>
                                      <p:tavLst>
                                        <p:tav tm="0">
                                          <p:val>
                                            <p:strVal val="#ppt_x"/>
                                          </p:val>
                                        </p:tav>
                                        <p:tav tm="100000">
                                          <p:val>
                                            <p:strVal val="#ppt_x"/>
                                          </p:val>
                                        </p:tav>
                                      </p:tavLst>
                                    </p:anim>
                                    <p:anim calcmode="lin" valueType="num">
                                      <p:cBhvr>
                                        <p:cTn id="16"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anim calcmode="lin" valueType="num">
                                      <p:cBhvr>
                                        <p:cTn id="22" dur="1000" fill="hold"/>
                                        <p:tgtEl>
                                          <p:spTgt spid="7172"/>
                                        </p:tgtEl>
                                        <p:attrNameLst>
                                          <p:attrName>ppt_x</p:attrName>
                                        </p:attrNameLst>
                                      </p:cBhvr>
                                      <p:tavLst>
                                        <p:tav tm="0">
                                          <p:val>
                                            <p:strVal val="#ppt_x"/>
                                          </p:val>
                                        </p:tav>
                                        <p:tav tm="100000">
                                          <p:val>
                                            <p:strVal val="#ppt_x"/>
                                          </p:val>
                                        </p:tav>
                                      </p:tavLst>
                                    </p:anim>
                                    <p:anim calcmode="lin" valueType="num">
                                      <p:cBhvr>
                                        <p:cTn id="2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420656"/>
          </a:xfrm>
        </p:spPr>
        <p:txBody>
          <a:bodyPr>
            <a:normAutofit fontScale="90000"/>
          </a:bodyPr>
          <a:lstStyle/>
          <a:p>
            <a:r>
              <a:rPr lang="en-US" altLang="zh-CN" dirty="0">
                <a:solidFill>
                  <a:schemeClr val="accent1"/>
                </a:solidFill>
              </a:rPr>
              <a:t>How are the properties of medicinal herbs differentiated? </a:t>
            </a:r>
            <a:endParaRPr lang="en-NZ" dirty="0">
              <a:solidFill>
                <a:schemeClr val="accent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68" y="1456649"/>
            <a:ext cx="7822232" cy="540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4" action="ppaction://hlinksldjump" highlightClick="1"/>
          </p:cNvPr>
          <p:cNvSpPr/>
          <p:nvPr/>
        </p:nvSpPr>
        <p:spPr>
          <a:xfrm>
            <a:off x="8102507" y="1007797"/>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83321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are the 3 branches of medicine in China? </a:t>
            </a:r>
            <a:endParaRPr lang="en-N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0" y="1772816"/>
            <a:ext cx="7496128" cy="363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Home 4">
            <a:hlinkClick r:id="rId3" action="ppaction://hlinksldjump" highlightClick="1"/>
          </p:cNvPr>
          <p:cNvSpPr/>
          <p:nvPr/>
        </p:nvSpPr>
        <p:spPr>
          <a:xfrm>
            <a:off x="8102507" y="1007797"/>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36967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did </a:t>
            </a:r>
            <a:r>
              <a:rPr lang="en-US" dirty="0" err="1"/>
              <a:t>Bian</a:t>
            </a:r>
            <a:r>
              <a:rPr lang="en-US" dirty="0"/>
              <a:t> </a:t>
            </a:r>
            <a:r>
              <a:rPr lang="en-US" dirty="0" err="1"/>
              <a:t>Que</a:t>
            </a:r>
            <a:r>
              <a:rPr lang="en-US" dirty="0"/>
              <a:t> contribute to Chinese medicine? </a:t>
            </a:r>
            <a:endParaRPr lang="en-N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68760"/>
            <a:ext cx="3302099" cy="429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102507" y="1007797"/>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11264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40" name="Rectangle 4"/>
          <p:cNvSpPr>
            <a:spLocks noGrp="1" noChangeArrowheads="1"/>
          </p:cNvSpPr>
          <p:nvPr>
            <p:ph type="title"/>
          </p:nvPr>
        </p:nvSpPr>
        <p:spPr>
          <a:xfrm>
            <a:off x="1066800" y="838200"/>
            <a:ext cx="7772400" cy="1295400"/>
          </a:xfrm>
        </p:spPr>
        <p:txBody>
          <a:bodyPr/>
          <a:lstStyle/>
          <a:p>
            <a:pPr algn="ctr"/>
            <a:r>
              <a:rPr lang="en-GB" altLang="zh-CN" sz="3200"/>
              <a:t>The Yin-Yang Theory diagram &amp; </a:t>
            </a:r>
            <a:br>
              <a:rPr lang="en-GB" altLang="zh-CN" sz="3200"/>
            </a:br>
            <a:r>
              <a:rPr lang="en-GB" altLang="zh-CN" sz="3200"/>
              <a:t>South Korea’s national flag</a:t>
            </a:r>
            <a:endParaRPr lang="en-US" altLang="zh-CN" sz="3200"/>
          </a:p>
        </p:txBody>
      </p:sp>
      <p:pic>
        <p:nvPicPr>
          <p:cNvPr id="1447941" name="Picture 5" descr="阴阳太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276475"/>
            <a:ext cx="3824287" cy="3933825"/>
          </a:xfrm>
          <a:prstGeom prst="rect">
            <a:avLst/>
          </a:prstGeom>
          <a:noFill/>
          <a:extLst>
            <a:ext uri="{909E8E84-426E-40DD-AFC4-6F175D3DCCD1}">
              <a14:hiddenFill xmlns:a14="http://schemas.microsoft.com/office/drawing/2010/main">
                <a:solidFill>
                  <a:srgbClr val="FFFFFF"/>
                </a:solidFill>
              </a14:hiddenFill>
            </a:ext>
          </a:extLst>
        </p:spPr>
      </p:pic>
      <p:pic>
        <p:nvPicPr>
          <p:cNvPr id="1447942" name="Picture 6" descr="韩国国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213100"/>
            <a:ext cx="2816225" cy="1897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8748464" cy="420656"/>
          </a:xfrm>
        </p:spPr>
        <p:txBody>
          <a:bodyPr>
            <a:normAutofit fontScale="90000"/>
          </a:bodyPr>
          <a:lstStyle/>
          <a:p>
            <a:r>
              <a:rPr lang="en-US" dirty="0"/>
              <a:t>What do you know about </a:t>
            </a:r>
            <a:r>
              <a:rPr lang="en-US" dirty="0" err="1"/>
              <a:t>Shen</a:t>
            </a:r>
            <a:r>
              <a:rPr lang="en-US" dirty="0"/>
              <a:t> </a:t>
            </a:r>
            <a:r>
              <a:rPr lang="en-US" dirty="0" err="1"/>
              <a:t>Nong</a:t>
            </a:r>
            <a:r>
              <a:rPr lang="en-US" dirty="0"/>
              <a:t> and his medical book</a:t>
            </a:r>
            <a:r>
              <a:rPr lang="en-US" dirty="0" smtClean="0"/>
              <a:t>?</a:t>
            </a:r>
            <a:endParaRPr lang="en-N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3952875"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356772"/>
            <a:ext cx="3323865" cy="436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Home 4">
            <a:hlinkClick r:id="rId4" action="ppaction://hlinksldjump" highlightClick="1"/>
          </p:cNvPr>
          <p:cNvSpPr/>
          <p:nvPr/>
        </p:nvSpPr>
        <p:spPr>
          <a:xfrm>
            <a:off x="8239488" y="983821"/>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27146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640960" cy="792088"/>
          </a:xfrm>
        </p:spPr>
        <p:txBody>
          <a:bodyPr>
            <a:normAutofit fontScale="90000"/>
          </a:bodyPr>
          <a:lstStyle/>
          <a:p>
            <a:r>
              <a:rPr lang="en-US" dirty="0"/>
              <a:t>How did Li </a:t>
            </a:r>
            <a:r>
              <a:rPr lang="en-US" dirty="0" err="1"/>
              <a:t>Shizhen</a:t>
            </a:r>
            <a:r>
              <a:rPr lang="en-US" dirty="0"/>
              <a:t> investigate the effects of medicinal herbs? </a:t>
            </a:r>
            <a:endParaRPr lang="en-N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0728"/>
            <a:ext cx="5343525"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102507" y="1007797"/>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69213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2" y="332656"/>
            <a:ext cx="8964488" cy="420656"/>
          </a:xfrm>
        </p:spPr>
        <p:txBody>
          <a:bodyPr>
            <a:normAutofit fontScale="90000"/>
          </a:bodyPr>
          <a:lstStyle/>
          <a:p>
            <a:r>
              <a:rPr lang="en-US" dirty="0"/>
              <a:t>What do you know about Compendium of </a:t>
            </a:r>
            <a:r>
              <a:rPr lang="en-US" dirty="0" err="1"/>
              <a:t>Materia</a:t>
            </a:r>
            <a:r>
              <a:rPr lang="en-US" dirty="0"/>
              <a:t> </a:t>
            </a:r>
            <a:r>
              <a:rPr lang="en-US" dirty="0" err="1"/>
              <a:t>Medica</a:t>
            </a:r>
            <a:r>
              <a:rPr lang="en-US" dirty="0"/>
              <a:t>? </a:t>
            </a:r>
            <a:endParaRPr lang="en-N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769620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102507" y="1007797"/>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01199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229600" cy="420656"/>
          </a:xfrm>
        </p:spPr>
        <p:txBody>
          <a:bodyPr>
            <a:normAutofit fontScale="90000"/>
          </a:bodyPr>
          <a:lstStyle/>
          <a:p>
            <a:r>
              <a:rPr lang="en-US" dirty="0"/>
              <a:t>What do you know about the earliest success with acupuncture and </a:t>
            </a:r>
            <a:r>
              <a:rPr lang="en-US" dirty="0" err="1"/>
              <a:t>moxibustion</a:t>
            </a:r>
            <a:r>
              <a:rPr lang="en-US" dirty="0"/>
              <a:t>? </a:t>
            </a:r>
            <a:endParaRPr lang="en-NZ"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96752"/>
            <a:ext cx="3903116" cy="48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102507" y="1007797"/>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3477061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are acupuncture points? How were they named? </a:t>
            </a:r>
            <a:endParaRPr lang="en-NZ"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052736"/>
            <a:ext cx="4404557" cy="510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102507" y="1007797"/>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1009087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229600" cy="420656"/>
          </a:xfrm>
        </p:spPr>
        <p:txBody>
          <a:bodyPr>
            <a:normAutofit fontScale="90000"/>
          </a:bodyPr>
          <a:lstStyle/>
          <a:p>
            <a:r>
              <a:rPr lang="en-US" dirty="0"/>
              <a:t>How did the discovery of acupuncture points contribute to the theory of channels and collaterals? </a:t>
            </a:r>
            <a:endParaRPr lang="en-NZ"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196752"/>
            <a:ext cx="4335204" cy="49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102507" y="1007797"/>
            <a:ext cx="792088" cy="648072"/>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077939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8" name="Rectangle 4"/>
          <p:cNvSpPr>
            <a:spLocks noGrp="1" noChangeArrowheads="1"/>
          </p:cNvSpPr>
          <p:nvPr>
            <p:ph type="title"/>
          </p:nvPr>
        </p:nvSpPr>
        <p:spPr>
          <a:xfrm>
            <a:off x="1066800" y="1052513"/>
            <a:ext cx="7772400" cy="720725"/>
          </a:xfrm>
        </p:spPr>
        <p:txBody>
          <a:bodyPr/>
          <a:lstStyle/>
          <a:p>
            <a:pPr algn="ctr"/>
            <a:r>
              <a:rPr lang="en-GB" altLang="zh-CN" sz="3200"/>
              <a:t>The Five-Element Theory diagram</a:t>
            </a:r>
            <a:endParaRPr lang="en-US" altLang="zh-CN" sz="3200"/>
          </a:p>
        </p:txBody>
      </p:sp>
      <p:pic>
        <p:nvPicPr>
          <p:cNvPr id="1449989" name="Picture 5" descr="五行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060575"/>
            <a:ext cx="4373562" cy="430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6" name="Rectangle 4"/>
          <p:cNvSpPr>
            <a:spLocks noGrp="1" noChangeArrowheads="1"/>
          </p:cNvSpPr>
          <p:nvPr>
            <p:ph type="title"/>
          </p:nvPr>
        </p:nvSpPr>
        <p:spPr>
          <a:xfrm>
            <a:off x="1066800" y="1052513"/>
            <a:ext cx="7772400" cy="792162"/>
          </a:xfrm>
        </p:spPr>
        <p:txBody>
          <a:bodyPr/>
          <a:lstStyle/>
          <a:p>
            <a:pPr algn="ctr"/>
            <a:r>
              <a:rPr lang="en-GB" altLang="zh-CN" sz="2800"/>
              <a:t>The Theory of Five Elements &amp; Health-Preserving</a:t>
            </a:r>
            <a:endParaRPr lang="en-US" altLang="zh-CN" sz="2800"/>
          </a:p>
        </p:txBody>
      </p:sp>
      <p:pic>
        <p:nvPicPr>
          <p:cNvPr id="1452037" name="Picture 5" descr="五行养生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060575"/>
            <a:ext cx="5013325" cy="434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8" name="Rectangle 4"/>
          <p:cNvSpPr>
            <a:spLocks noGrp="1" noChangeArrowheads="1"/>
          </p:cNvSpPr>
          <p:nvPr>
            <p:ph type="title"/>
          </p:nvPr>
        </p:nvSpPr>
        <p:spPr>
          <a:xfrm>
            <a:off x="900113" y="1052513"/>
            <a:ext cx="7939087" cy="863600"/>
          </a:xfrm>
        </p:spPr>
        <p:txBody>
          <a:bodyPr/>
          <a:lstStyle/>
          <a:p>
            <a:r>
              <a:rPr lang="en-GB" altLang="zh-CN" sz="3200"/>
              <a:t>The earliest medical classic and its translation</a:t>
            </a:r>
            <a:endParaRPr lang="en-US" altLang="zh-CN" sz="3200"/>
          </a:p>
        </p:txBody>
      </p:sp>
      <p:pic>
        <p:nvPicPr>
          <p:cNvPr id="1455109" name="Picture 5" descr="黄帝内经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5654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455110" name="Picture 6" descr="黄帝内经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565400"/>
            <a:ext cx="2952750" cy="378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Rectangle 2"/>
          <p:cNvSpPr>
            <a:spLocks noGrp="1" noChangeArrowheads="1"/>
          </p:cNvSpPr>
          <p:nvPr>
            <p:ph type="title"/>
          </p:nvPr>
        </p:nvSpPr>
        <p:spPr>
          <a:xfrm>
            <a:off x="1066800" y="1196975"/>
            <a:ext cx="3937000" cy="792163"/>
          </a:xfrm>
        </p:spPr>
        <p:txBody>
          <a:bodyPr/>
          <a:lstStyle/>
          <a:p>
            <a:pPr algn="ctr"/>
            <a:r>
              <a:rPr lang="en-GB" altLang="zh-CN" sz="3200"/>
              <a:t>2 other editions</a:t>
            </a:r>
            <a:endParaRPr lang="en-US" altLang="zh-CN" sz="3200"/>
          </a:p>
        </p:txBody>
      </p:sp>
      <p:pic>
        <p:nvPicPr>
          <p:cNvPr id="1457156" name="Picture 4" descr="黄帝内经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963" y="908050"/>
            <a:ext cx="3448050" cy="5473700"/>
          </a:xfrm>
          <a:prstGeom prst="rect">
            <a:avLst/>
          </a:prstGeom>
          <a:noFill/>
          <a:extLst>
            <a:ext uri="{909E8E84-426E-40DD-AFC4-6F175D3DCCD1}">
              <a14:hiddenFill xmlns:a14="http://schemas.microsoft.com/office/drawing/2010/main">
                <a:solidFill>
                  <a:srgbClr val="FFFFFF"/>
                </a:solidFill>
              </a14:hiddenFill>
            </a:ext>
          </a:extLst>
        </p:spPr>
      </p:pic>
      <p:pic>
        <p:nvPicPr>
          <p:cNvPr id="1457157" name="Picture 5" descr="黄帝内经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349500"/>
            <a:ext cx="3309938" cy="3970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80" name="Rectangle 4"/>
          <p:cNvSpPr>
            <a:spLocks noGrp="1" noChangeArrowheads="1"/>
          </p:cNvSpPr>
          <p:nvPr>
            <p:ph type="title"/>
          </p:nvPr>
        </p:nvSpPr>
        <p:spPr>
          <a:xfrm>
            <a:off x="1066800" y="981075"/>
            <a:ext cx="7772400" cy="1368425"/>
          </a:xfrm>
        </p:spPr>
        <p:txBody>
          <a:bodyPr/>
          <a:lstStyle/>
          <a:p>
            <a:pPr algn="ctr"/>
            <a:r>
              <a:rPr lang="en-GB" altLang="zh-CN" sz="3200" i="1"/>
              <a:t>On Typhoid and Other Diseases</a:t>
            </a:r>
            <a:br>
              <a:rPr lang="en-GB" altLang="zh-CN" sz="3200" i="1"/>
            </a:br>
            <a:r>
              <a:rPr lang="en-GB" altLang="zh-CN" sz="3200" i="1"/>
              <a:t>&amp; </a:t>
            </a:r>
            <a:r>
              <a:rPr lang="en-GB" altLang="zh-CN" sz="3200"/>
              <a:t>its author Zhang Zhongjing</a:t>
            </a:r>
            <a:endParaRPr lang="en-US" altLang="zh-CN" sz="3200" i="1"/>
          </a:p>
        </p:txBody>
      </p:sp>
      <p:pic>
        <p:nvPicPr>
          <p:cNvPr id="1458181" name="Picture 5" descr="伤寒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2708275"/>
            <a:ext cx="5040312" cy="3673475"/>
          </a:xfrm>
          <a:prstGeom prst="rect">
            <a:avLst/>
          </a:prstGeom>
          <a:noFill/>
          <a:extLst>
            <a:ext uri="{909E8E84-426E-40DD-AFC4-6F175D3DCCD1}">
              <a14:hiddenFill xmlns:a14="http://schemas.microsoft.com/office/drawing/2010/main">
                <a:solidFill>
                  <a:srgbClr val="FFFFFF"/>
                </a:solidFill>
              </a14:hiddenFill>
            </a:ext>
          </a:extLst>
        </p:spPr>
      </p:pic>
      <p:pic>
        <p:nvPicPr>
          <p:cNvPr id="1458182" name="Picture 6" descr="伤寒张仲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708275"/>
            <a:ext cx="2593975" cy="3624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4510</TotalTime>
  <Words>2676</Words>
  <Application>Microsoft Office PowerPoint</Application>
  <PresentationFormat>On-screen Show (4:3)</PresentationFormat>
  <Paragraphs>91</Paragraphs>
  <Slides>45</Slides>
  <Notes>3</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Flow</vt:lpstr>
      <vt:lpstr>默认设计模板</vt:lpstr>
      <vt:lpstr>Unit 11  Traditional Medicine</vt:lpstr>
      <vt:lpstr>Questions Concerning Section A Chinese Medicine</vt:lpstr>
      <vt:lpstr>Questions Concerning Section A Chinese Medicine</vt:lpstr>
      <vt:lpstr>The Yin-Yang Theory diagram &amp;  South Korea’s national flag</vt:lpstr>
      <vt:lpstr>The Five-Element Theory diagram</vt:lpstr>
      <vt:lpstr>The Theory of Five Elements &amp; Health-Preserving</vt:lpstr>
      <vt:lpstr>The earliest medical classic and its translation</vt:lpstr>
      <vt:lpstr>2 other editions</vt:lpstr>
      <vt:lpstr>On Typhoid and Other Diseases &amp; its author Zhang Zhongjing</vt:lpstr>
      <vt:lpstr>The Herbal Canon of Shen Nong</vt:lpstr>
      <vt:lpstr>Questions Concerning Section B Diagnosis and Pharmacology</vt:lpstr>
      <vt:lpstr>Bian Que (407-310 B.C.), a theorist of diagnosis</vt:lpstr>
      <vt:lpstr>Compendium of Materia Medica </vt:lpstr>
      <vt:lpstr>An illustration in Compendium of Materia Medica</vt:lpstr>
      <vt:lpstr>Li Shizhen </vt:lpstr>
      <vt:lpstr>Questions Concerning Section C Acupuncture and Moxibustion</vt:lpstr>
      <vt:lpstr>Acupuncture on the back, face and head</vt:lpstr>
      <vt:lpstr>Acupuncture and moxibustion</vt:lpstr>
      <vt:lpstr>Channels and collaterals in the skin of the human body</vt:lpstr>
      <vt:lpstr>A guidebook &amp; a dictionary</vt:lpstr>
      <vt:lpstr>Translation Exercises</vt:lpstr>
      <vt:lpstr>Translation Exercises</vt:lpstr>
      <vt:lpstr>Translation Exercises</vt:lpstr>
      <vt:lpstr>Translation Exercises</vt:lpstr>
      <vt:lpstr>Translation Exercises</vt:lpstr>
      <vt:lpstr>Translation Exercises</vt:lpstr>
      <vt:lpstr>Translation Exercises</vt:lpstr>
      <vt:lpstr>Topics for discussion</vt:lpstr>
      <vt:lpstr>See you next time!</vt:lpstr>
      <vt:lpstr> What are the 2 theoretic bases of traditional Chinese medicine? What do they mean?</vt:lpstr>
      <vt:lpstr>How are diagnoses made in Chinese medicine? What are “the 4 methods”? </vt:lpstr>
      <vt:lpstr>What does treatment proceed to do? </vt:lpstr>
      <vt:lpstr>What other therapies are there in Chinese medicine? </vt:lpstr>
      <vt:lpstr>Does traditional Chinese medicine treat only the symptoms? How does it form a unified idea of an illness? </vt:lpstr>
      <vt:lpstr>What measures are taken in Chinese preventive medicine? </vt:lpstr>
      <vt:lpstr>What are the 3 greatest Chinese medical works written before the 3rd century B.C.?</vt:lpstr>
      <vt:lpstr>How are the properties of medicinal herbs differentiated? </vt:lpstr>
      <vt:lpstr>What are the 3 branches of medicine in China? </vt:lpstr>
      <vt:lpstr>What did Bian Que contribute to Chinese medicine? </vt:lpstr>
      <vt:lpstr>What do you know about Shen Nong and his medical book?</vt:lpstr>
      <vt:lpstr>How did Li Shizhen investigate the effects of medicinal herbs? </vt:lpstr>
      <vt:lpstr>What do you know about Compendium of Materia Medica? </vt:lpstr>
      <vt:lpstr>What do you know about the earliest success with acupuncture and moxibustion? </vt:lpstr>
      <vt:lpstr>What are acupuncture points? How were they named? </vt:lpstr>
      <vt:lpstr>How did the discovery of acupuncture points contribute to the theory of channels and collaterals? </vt:lpstr>
    </vt:vector>
  </TitlesOfParts>
  <Company>Legend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Text I   World of the Future</dc:title>
  <dc:creator>Legend User</dc:creator>
  <cp:lastModifiedBy>微软用户</cp:lastModifiedBy>
  <cp:revision>220</cp:revision>
  <dcterms:created xsi:type="dcterms:W3CDTF">2005-10-18T12:50:43Z</dcterms:created>
  <dcterms:modified xsi:type="dcterms:W3CDTF">2014-12-05T02:51:45Z</dcterms:modified>
</cp:coreProperties>
</file>