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9" r:id="rId3"/>
    <p:sldId id="260" r:id="rId4"/>
    <p:sldId id="269" r:id="rId5"/>
    <p:sldId id="280" r:id="rId6"/>
    <p:sldId id="268" r:id="rId7"/>
    <p:sldId id="264" r:id="rId8"/>
    <p:sldId id="277" r:id="rId9"/>
    <p:sldId id="281" r:id="rId10"/>
    <p:sldId id="275" r:id="rId11"/>
    <p:sldId id="272" r:id="rId12"/>
    <p:sldId id="274" r:id="rId13"/>
    <p:sldId id="284" r:id="rId14"/>
    <p:sldId id="283"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等线" panose="02010600030101010101" pitchFamily="2" charset="-122"/>
      <p:regular r:id="rId21"/>
      <p:bold r:id="rId22"/>
    </p:embeddedFont>
    <p:embeddedFont>
      <p:font typeface="等线 Light" panose="02010600030101010101" pitchFamily="2" charset="-122"/>
      <p:regular r:id="rId23"/>
    </p:embeddedFont>
    <p:embeddedFont>
      <p:font typeface="微软雅黑" panose="020B0503020204020204" pitchFamily="34" charset="-122"/>
      <p:regular r:id="rId24"/>
      <p:bold r:id="rId25"/>
    </p:embeddedFont>
  </p:embeddedFont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37" userDrawn="1">
          <p15:clr>
            <a:srgbClr val="A4A3A4"/>
          </p15:clr>
        </p15:guide>
        <p15:guide id="3" orient="horz" pos="1603">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CCF"/>
    <a:srgbClr val="FAF6EA"/>
    <a:srgbClr val="FEFDFC"/>
    <a:srgbClr val="FDFBF5"/>
    <a:srgbClr val="F1E5C2"/>
    <a:srgbClr val="E8D7A2"/>
    <a:srgbClr val="FDFCF9"/>
    <a:srgbClr val="FAF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60" autoAdjust="0"/>
    <p:restoredTop sz="94660"/>
  </p:normalViewPr>
  <p:slideViewPr>
    <p:cSldViewPr snapToGrid="0" showGuides="1">
      <p:cViewPr varScale="1">
        <p:scale>
          <a:sx n="83" d="100"/>
          <a:sy n="83" d="100"/>
        </p:scale>
        <p:origin x="452" y="80"/>
      </p:cViewPr>
      <p:guideLst>
        <p:guide pos="3840"/>
        <p:guide orient="horz" pos="2137"/>
        <p:guide orient="horz" pos="1603"/>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a:ea typeface="宋体"/>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a:ea typeface="宋体"/>
              </a:defRPr>
            </a:lvl1pPr>
          </a:lstStyle>
          <a:p>
            <a:fld id="{3378C9CE-7E16-4CE4-A69A-F491C912CDA2}" type="datetimeFigureOut">
              <a:rPr lang="zh-CN" altLang="en-US" smtClean="0"/>
              <a:pPr/>
              <a:t>2021/5/8</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a:ea typeface="宋体"/>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a:ea typeface="宋体"/>
              </a:defRPr>
            </a:lvl1pPr>
          </a:lstStyle>
          <a:p>
            <a:fld id="{44DFE94B-475C-4D27-8B4A-5552A10F4BB5}" type="slidenum">
              <a:rPr lang="zh-CN" altLang="en-US" smtClean="0"/>
              <a:pPr/>
              <a:t>‹#›</a:t>
            </a:fld>
            <a:endParaRPr lang="zh-CN" altLang="en-US" dirty="0"/>
          </a:p>
        </p:txBody>
      </p:sp>
    </p:spTree>
    <p:extLst>
      <p:ext uri="{BB962C8B-B14F-4D97-AF65-F5344CB8AC3E}">
        <p14:creationId xmlns:p14="http://schemas.microsoft.com/office/powerpoint/2010/main" val="114929703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宋体"/>
        <a:ea typeface="宋体"/>
        <a:cs typeface="+mn-cs"/>
      </a:defRPr>
    </a:lvl1pPr>
    <a:lvl2pPr marL="342900" algn="l" defTabSz="685800" rtl="0" eaLnBrk="1" latinLnBrk="0" hangingPunct="1">
      <a:defRPr sz="900" kern="1200">
        <a:solidFill>
          <a:schemeClr val="tx1"/>
        </a:solidFill>
        <a:latin typeface="宋体"/>
        <a:ea typeface="宋体"/>
        <a:cs typeface="+mn-cs"/>
      </a:defRPr>
    </a:lvl2pPr>
    <a:lvl3pPr marL="685800" algn="l" defTabSz="685800" rtl="0" eaLnBrk="1" latinLnBrk="0" hangingPunct="1">
      <a:defRPr sz="900" kern="1200">
        <a:solidFill>
          <a:schemeClr val="tx1"/>
        </a:solidFill>
        <a:latin typeface="宋体"/>
        <a:ea typeface="宋体"/>
        <a:cs typeface="+mn-cs"/>
      </a:defRPr>
    </a:lvl3pPr>
    <a:lvl4pPr marL="1028700" algn="l" defTabSz="685800" rtl="0" eaLnBrk="1" latinLnBrk="0" hangingPunct="1">
      <a:defRPr sz="900" kern="1200">
        <a:solidFill>
          <a:schemeClr val="tx1"/>
        </a:solidFill>
        <a:latin typeface="宋体"/>
        <a:ea typeface="宋体"/>
        <a:cs typeface="+mn-cs"/>
      </a:defRPr>
    </a:lvl4pPr>
    <a:lvl5pPr marL="1371600" algn="l" defTabSz="685800" rtl="0" eaLnBrk="1" latinLnBrk="0" hangingPunct="1">
      <a:defRPr sz="900" kern="1200">
        <a:solidFill>
          <a:schemeClr val="tx1"/>
        </a:solidFill>
        <a:latin typeface="宋体"/>
        <a:ea typeface="宋体"/>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4ECBA98-624A-422D-89B9-C6A8800C7656}" type="datetimeFigureOut">
              <a:rPr lang="zh-CN" altLang="en-US" smtClean="0"/>
              <a:t>2021/5/8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2D1DB7-B90F-4535-860D-889DE2975D99}" type="slidenum">
              <a:rPr lang="zh-CN" altLang="en-US" smtClean="0"/>
              <a:t>‹#›</a:t>
            </a:fld>
            <a:endParaRPr lang="zh-CN" altLang="en-US"/>
          </a:p>
        </p:txBody>
      </p:sp>
    </p:spTree>
    <p:extLst>
      <p:ext uri="{BB962C8B-B14F-4D97-AF65-F5344CB8AC3E}">
        <p14:creationId xmlns:p14="http://schemas.microsoft.com/office/powerpoint/2010/main" val="16261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ECBA98-624A-422D-89B9-C6A8800C7656}" type="datetimeFigureOut">
              <a:rPr lang="zh-CN" altLang="en-US" smtClean="0"/>
              <a:t>2021/5/8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2D1DB7-B90F-4535-860D-889DE2975D99}" type="slidenum">
              <a:rPr lang="zh-CN" altLang="en-US" smtClean="0"/>
              <a:t>‹#›</a:t>
            </a:fld>
            <a:endParaRPr lang="zh-CN" altLang="en-US"/>
          </a:p>
        </p:txBody>
      </p:sp>
    </p:spTree>
    <p:extLst>
      <p:ext uri="{BB962C8B-B14F-4D97-AF65-F5344CB8AC3E}">
        <p14:creationId xmlns:p14="http://schemas.microsoft.com/office/powerpoint/2010/main" val="139294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ECBA98-624A-422D-89B9-C6A8800C7656}" type="datetimeFigureOut">
              <a:rPr lang="zh-CN" altLang="en-US" smtClean="0"/>
              <a:t>2021/5/8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2D1DB7-B90F-4535-860D-889DE2975D99}" type="slidenum">
              <a:rPr lang="zh-CN" altLang="en-US" smtClean="0"/>
              <a:t>‹#›</a:t>
            </a:fld>
            <a:endParaRPr lang="zh-CN" altLang="en-US"/>
          </a:p>
        </p:txBody>
      </p:sp>
    </p:spTree>
    <p:extLst>
      <p:ext uri="{BB962C8B-B14F-4D97-AF65-F5344CB8AC3E}">
        <p14:creationId xmlns:p14="http://schemas.microsoft.com/office/powerpoint/2010/main" val="991244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ECBA98-624A-422D-89B9-C6A8800C7656}" type="datetimeFigureOut">
              <a:rPr lang="zh-CN" altLang="en-US" smtClean="0"/>
              <a:t>2021/5/8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2D1DB7-B90F-4535-860D-889DE2975D99}" type="slidenum">
              <a:rPr lang="zh-CN" altLang="en-US" smtClean="0"/>
              <a:t>‹#›</a:t>
            </a:fld>
            <a:endParaRPr lang="zh-CN" altLang="en-US"/>
          </a:p>
        </p:txBody>
      </p:sp>
    </p:spTree>
    <p:extLst>
      <p:ext uri="{BB962C8B-B14F-4D97-AF65-F5344CB8AC3E}">
        <p14:creationId xmlns:p14="http://schemas.microsoft.com/office/powerpoint/2010/main" val="417310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4ECBA98-624A-422D-89B9-C6A8800C7656}" type="datetimeFigureOut">
              <a:rPr lang="zh-CN" altLang="en-US" smtClean="0"/>
              <a:t>2021/5/8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2D1DB7-B90F-4535-860D-889DE2975D99}" type="slidenum">
              <a:rPr lang="zh-CN" altLang="en-US" smtClean="0"/>
              <a:t>‹#›</a:t>
            </a:fld>
            <a:endParaRPr lang="zh-CN" altLang="en-US"/>
          </a:p>
        </p:txBody>
      </p:sp>
    </p:spTree>
    <p:extLst>
      <p:ext uri="{BB962C8B-B14F-4D97-AF65-F5344CB8AC3E}">
        <p14:creationId xmlns:p14="http://schemas.microsoft.com/office/powerpoint/2010/main" val="337142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4ECBA98-624A-422D-89B9-C6A8800C7656}" type="datetimeFigureOut">
              <a:rPr lang="zh-CN" altLang="en-US" smtClean="0"/>
              <a:t>2021/5/8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2D1DB7-B90F-4535-860D-889DE2975D99}" type="slidenum">
              <a:rPr lang="zh-CN" altLang="en-US" smtClean="0"/>
              <a:t>‹#›</a:t>
            </a:fld>
            <a:endParaRPr lang="zh-CN" altLang="en-US"/>
          </a:p>
        </p:txBody>
      </p:sp>
    </p:spTree>
    <p:extLst>
      <p:ext uri="{BB962C8B-B14F-4D97-AF65-F5344CB8AC3E}">
        <p14:creationId xmlns:p14="http://schemas.microsoft.com/office/powerpoint/2010/main" val="259333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4ECBA98-624A-422D-89B9-C6A8800C7656}" type="datetimeFigureOut">
              <a:rPr lang="zh-CN" altLang="en-US" smtClean="0"/>
              <a:t>2021/5/8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92D1DB7-B90F-4535-860D-889DE2975D99}" type="slidenum">
              <a:rPr lang="zh-CN" altLang="en-US" smtClean="0"/>
              <a:t>‹#›</a:t>
            </a:fld>
            <a:endParaRPr lang="zh-CN" altLang="en-US"/>
          </a:p>
        </p:txBody>
      </p:sp>
    </p:spTree>
    <p:extLst>
      <p:ext uri="{BB962C8B-B14F-4D97-AF65-F5344CB8AC3E}">
        <p14:creationId xmlns:p14="http://schemas.microsoft.com/office/powerpoint/2010/main" val="248793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4ECBA98-624A-422D-89B9-C6A8800C7656}" type="datetimeFigureOut">
              <a:rPr lang="zh-CN" altLang="en-US" smtClean="0"/>
              <a:t>2021/5/8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92D1DB7-B90F-4535-860D-889DE2975D99}" type="slidenum">
              <a:rPr lang="zh-CN" altLang="en-US" smtClean="0"/>
              <a:t>‹#›</a:t>
            </a:fld>
            <a:endParaRPr lang="zh-CN" altLang="en-US"/>
          </a:p>
        </p:txBody>
      </p:sp>
    </p:spTree>
    <p:extLst>
      <p:ext uri="{BB962C8B-B14F-4D97-AF65-F5344CB8AC3E}">
        <p14:creationId xmlns:p14="http://schemas.microsoft.com/office/powerpoint/2010/main" val="29443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4ECBA98-624A-422D-89B9-C6A8800C7656}" type="datetimeFigureOut">
              <a:rPr lang="zh-CN" altLang="en-US" smtClean="0"/>
              <a:t>2021/5/8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92D1DB7-B90F-4535-860D-889DE2975D99}" type="slidenum">
              <a:rPr lang="zh-CN" altLang="en-US" smtClean="0"/>
              <a:t>‹#›</a:t>
            </a:fld>
            <a:endParaRPr lang="zh-CN" altLang="en-US"/>
          </a:p>
        </p:txBody>
      </p:sp>
    </p:spTree>
    <p:extLst>
      <p:ext uri="{BB962C8B-B14F-4D97-AF65-F5344CB8AC3E}">
        <p14:creationId xmlns:p14="http://schemas.microsoft.com/office/powerpoint/2010/main" val="16937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p:cNvSpPr>
            <a:spLocks noGrp="1"/>
          </p:cNvSpPr>
          <p:nvPr>
            <p:ph type="dt" sz="half" idx="10"/>
          </p:nvPr>
        </p:nvSpPr>
        <p:spPr/>
        <p:txBody>
          <a:bodyPr/>
          <a:lstStyle/>
          <a:p>
            <a:fld id="{94ECBA98-624A-422D-89B9-C6A8800C7656}" type="datetimeFigureOut">
              <a:rPr lang="zh-CN" altLang="en-US" smtClean="0"/>
              <a:t>2021/5/8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2D1DB7-B90F-4535-860D-889DE2975D99}" type="slidenum">
              <a:rPr lang="zh-CN" altLang="en-US" smtClean="0"/>
              <a:t>‹#›</a:t>
            </a:fld>
            <a:endParaRPr lang="zh-CN" altLang="en-US"/>
          </a:p>
        </p:txBody>
      </p:sp>
    </p:spTree>
    <p:extLst>
      <p:ext uri="{BB962C8B-B14F-4D97-AF65-F5344CB8AC3E}">
        <p14:creationId xmlns:p14="http://schemas.microsoft.com/office/powerpoint/2010/main" val="145803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p:cNvSpPr>
            <a:spLocks noGrp="1"/>
          </p:cNvSpPr>
          <p:nvPr>
            <p:ph type="dt" sz="half" idx="10"/>
          </p:nvPr>
        </p:nvSpPr>
        <p:spPr/>
        <p:txBody>
          <a:bodyPr/>
          <a:lstStyle/>
          <a:p>
            <a:fld id="{94ECBA98-624A-422D-89B9-C6A8800C7656}" type="datetimeFigureOut">
              <a:rPr lang="zh-CN" altLang="en-US" smtClean="0"/>
              <a:t>2021/5/8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2D1DB7-B90F-4535-860D-889DE2975D99}" type="slidenum">
              <a:rPr lang="zh-CN" altLang="en-US" smtClean="0"/>
              <a:t>‹#›</a:t>
            </a:fld>
            <a:endParaRPr lang="zh-CN" altLang="en-US"/>
          </a:p>
        </p:txBody>
      </p:sp>
    </p:spTree>
    <p:extLst>
      <p:ext uri="{BB962C8B-B14F-4D97-AF65-F5344CB8AC3E}">
        <p14:creationId xmlns:p14="http://schemas.microsoft.com/office/powerpoint/2010/main" val="351821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latin typeface="宋体"/>
                <a:ea typeface="宋体"/>
              </a:defRPr>
            </a:lvl1pPr>
          </a:lstStyle>
          <a:p>
            <a:fld id="{94ECBA98-624A-422D-89B9-C6A8800C7656}" type="datetimeFigureOut">
              <a:rPr lang="zh-CN" altLang="en-US" smtClean="0"/>
              <a:pPr/>
              <a:t>2021/5/8</a:t>
            </a:fld>
            <a:endParaRPr lang="zh-CN" altLang="en-US" dirty="0"/>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latin typeface="宋体"/>
                <a:ea typeface="宋体"/>
              </a:defRPr>
            </a:lvl1pPr>
          </a:lstStyle>
          <a:p>
            <a:endParaRPr lang="zh-CN" altLang="en-US" dirty="0"/>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latin typeface="宋体"/>
                <a:ea typeface="宋体"/>
              </a:defRPr>
            </a:lvl1pPr>
          </a:lstStyle>
          <a:p>
            <a:fld id="{792D1DB7-B90F-4535-860D-889DE2975D99}" type="slidenum">
              <a:rPr lang="zh-CN" altLang="en-US" smtClean="0"/>
              <a:pPr/>
              <a:t>‹#›</a:t>
            </a:fld>
            <a:endParaRPr lang="zh-CN" altLang="en-US" dirty="0"/>
          </a:p>
        </p:txBody>
      </p:sp>
    </p:spTree>
    <p:extLst>
      <p:ext uri="{BB962C8B-B14F-4D97-AF65-F5344CB8AC3E}">
        <p14:creationId xmlns:p14="http://schemas.microsoft.com/office/powerpoint/2010/main" val="3763492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宋体"/>
          <a:ea typeface="宋体"/>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宋体"/>
          <a:ea typeface="宋体"/>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宋体"/>
          <a:ea typeface="宋体"/>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宋体"/>
          <a:ea typeface="宋体"/>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宋体"/>
          <a:ea typeface="宋体"/>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底图.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27" name="图片 26" descr="fengmian-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60344"/>
            <a:ext cx="9144000" cy="2078736"/>
          </a:xfrm>
          <a:prstGeom prst="rect">
            <a:avLst/>
          </a:prstGeom>
        </p:spPr>
      </p:pic>
      <p:pic>
        <p:nvPicPr>
          <p:cNvPr id="28" name="图片 27" descr="竹子.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694" y="0"/>
            <a:ext cx="3040772" cy="5143500"/>
          </a:xfrm>
          <a:prstGeom prst="rect">
            <a:avLst/>
          </a:prstGeom>
        </p:spPr>
      </p:pic>
      <p:sp>
        <p:nvSpPr>
          <p:cNvPr id="29" name="文本框 28"/>
          <p:cNvSpPr txBox="1"/>
          <p:nvPr/>
        </p:nvSpPr>
        <p:spPr>
          <a:xfrm>
            <a:off x="777278" y="2189886"/>
            <a:ext cx="2954655" cy="646331"/>
          </a:xfrm>
          <a:prstGeom prst="rect">
            <a:avLst/>
          </a:prstGeom>
          <a:noFill/>
        </p:spPr>
        <p:txBody>
          <a:bodyPr wrap="none" rtlCol="0">
            <a:spAutoFit/>
          </a:bodyPr>
          <a:lstStyle/>
          <a:p>
            <a:r>
              <a:rPr kumimoji="1" lang="en-US" altLang="zh-CN" sz="3600" dirty="0">
                <a:latin typeface="宋体"/>
                <a:ea typeface="宋体"/>
              </a:rPr>
              <a:t>Giant Pandas</a:t>
            </a:r>
            <a:endParaRPr kumimoji="1" lang="zh-CN" altLang="en-US" sz="3600" dirty="0">
              <a:latin typeface="宋体"/>
              <a:ea typeface="宋体"/>
            </a:endParaRPr>
          </a:p>
        </p:txBody>
      </p:sp>
      <p:sp>
        <p:nvSpPr>
          <p:cNvPr id="31" name="文本框 30"/>
          <p:cNvSpPr txBox="1"/>
          <p:nvPr/>
        </p:nvSpPr>
        <p:spPr>
          <a:xfrm>
            <a:off x="821066" y="4233810"/>
            <a:ext cx="723275" cy="307777"/>
          </a:xfrm>
          <a:prstGeom prst="rect">
            <a:avLst/>
          </a:prstGeom>
          <a:noFill/>
        </p:spPr>
        <p:txBody>
          <a:bodyPr wrap="none" rtlCol="0">
            <a:spAutoFit/>
          </a:bodyPr>
          <a:lstStyle/>
          <a:p>
            <a:r>
              <a:rPr kumimoji="1" lang="zh-CN" altLang="en-US" dirty="0">
                <a:latin typeface="宋体"/>
                <a:ea typeface="宋体"/>
              </a:rPr>
              <a:t>黄芳芳</a:t>
            </a:r>
          </a:p>
        </p:txBody>
      </p:sp>
      <p:sp>
        <p:nvSpPr>
          <p:cNvPr id="2" name="文本框 1">
            <a:extLst>
              <a:ext uri="{FF2B5EF4-FFF2-40B4-BE49-F238E27FC236}">
                <a16:creationId xmlns:a16="http://schemas.microsoft.com/office/drawing/2014/main" id="{077BE8B6-E5C8-483A-82F4-B8B212EE6757}"/>
              </a:ext>
            </a:extLst>
          </p:cNvPr>
          <p:cNvSpPr txBox="1"/>
          <p:nvPr/>
        </p:nvSpPr>
        <p:spPr>
          <a:xfrm>
            <a:off x="777278" y="3030947"/>
            <a:ext cx="4058295" cy="1138773"/>
          </a:xfrm>
          <a:prstGeom prst="rect">
            <a:avLst/>
          </a:prstGeom>
          <a:noFill/>
        </p:spPr>
        <p:txBody>
          <a:bodyPr wrap="square" rtlCol="0">
            <a:spAutoFit/>
          </a:bodyPr>
          <a:lstStyle/>
          <a:p>
            <a:r>
              <a:rPr lang="en-US" altLang="zh-CN" sz="1800" kern="100" dirty="0">
                <a:effectLst/>
                <a:latin typeface="Times New Roman" panose="02020603050405020304" pitchFamily="18" charset="0"/>
                <a:ea typeface="宋体" panose="02010600030101010101" pitchFamily="2" charset="-122"/>
              </a:rPr>
              <a:t>known as "living fossils" </a:t>
            </a:r>
          </a:p>
          <a:p>
            <a:r>
              <a:rPr lang="en-US" altLang="zh-CN" sz="1800" kern="100" dirty="0">
                <a:effectLst/>
                <a:latin typeface="Times New Roman" panose="02020603050405020304" pitchFamily="18" charset="0"/>
                <a:ea typeface="宋体" panose="02010600030101010101" pitchFamily="2" charset="-122"/>
              </a:rPr>
              <a:t>Chinese "national treasures."</a:t>
            </a:r>
          </a:p>
          <a:p>
            <a:endParaRPr lang="en-US" altLang="zh-CN" sz="1800" kern="100" dirty="0">
              <a:effectLst/>
              <a:latin typeface="Times New Roman" panose="02020603050405020304" pitchFamily="18" charset="0"/>
              <a:ea typeface="宋体" panose="02010600030101010101" pitchFamily="2" charset="-122"/>
            </a:endParaRPr>
          </a:p>
          <a:p>
            <a:r>
              <a:rPr lang="zh-CN" altLang="en-US" dirty="0"/>
              <a:t> </a:t>
            </a:r>
          </a:p>
        </p:txBody>
      </p:sp>
      <p:pic>
        <p:nvPicPr>
          <p:cNvPr id="11" name="Picture 4">
            <a:extLst>
              <a:ext uri="{FF2B5EF4-FFF2-40B4-BE49-F238E27FC236}">
                <a16:creationId xmlns:a16="http://schemas.microsoft.com/office/drawing/2014/main" id="{6702D323-441C-47C7-916F-E0E150662D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534" y="272575"/>
            <a:ext cx="3687726" cy="16877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31700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down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beijingt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grpSp>
        <p:nvGrpSpPr>
          <p:cNvPr id="6" name="组合 5"/>
          <p:cNvGrpSpPr/>
          <p:nvPr/>
        </p:nvGrpSpPr>
        <p:grpSpPr>
          <a:xfrm>
            <a:off x="4644790" y="709274"/>
            <a:ext cx="3056331" cy="2713586"/>
            <a:chOff x="6875170" y="2508759"/>
            <a:chExt cx="4173830" cy="3618113"/>
          </a:xfrm>
        </p:grpSpPr>
        <p:sp>
          <p:nvSpPr>
            <p:cNvPr id="12" name="文本框 11"/>
            <p:cNvSpPr txBox="1"/>
            <p:nvPr/>
          </p:nvSpPr>
          <p:spPr>
            <a:xfrm>
              <a:off x="6875170" y="2508759"/>
              <a:ext cx="4173830" cy="2148707"/>
            </a:xfrm>
            <a:prstGeom prst="rect">
              <a:avLst/>
            </a:prstGeom>
            <a:noFill/>
          </p:spPr>
          <p:txBody>
            <a:bodyPr wrap="square" rtlCol="0">
              <a:spAutoFit/>
            </a:bodyPr>
            <a:lstStyle/>
            <a:p>
              <a:pPr>
                <a:lnSpc>
                  <a:spcPct val="150000"/>
                </a:lnSpc>
              </a:pPr>
              <a:r>
                <a:rPr lang="en-US" altLang="zh-CN" sz="1800" kern="100" dirty="0">
                  <a:latin typeface="Times New Roman" panose="02020603050405020304" pitchFamily="18" charset="0"/>
                  <a:ea typeface="宋体" panose="02010600030101010101" pitchFamily="2" charset="-122"/>
                </a:rPr>
                <a:t>  Eating all kinds of bamboo that can be found in high mountain areas.</a:t>
              </a:r>
            </a:p>
            <a:p>
              <a:pPr>
                <a:lnSpc>
                  <a:spcPct val="150000"/>
                </a:lnSpc>
              </a:pPr>
              <a:endParaRPr lang="zh-CN" altLang="en-US" spc="450" dirty="0">
                <a:solidFill>
                  <a:schemeClr val="tx2">
                    <a:lumMod val="75000"/>
                  </a:schemeClr>
                </a:solidFill>
                <a:latin typeface="宋体"/>
                <a:ea typeface="宋体"/>
                <a:sym typeface="字魂73号-江南手书" panose="00000500000000000000" pitchFamily="2" charset="-122"/>
              </a:endParaRPr>
            </a:p>
          </p:txBody>
        </p:sp>
        <p:sp>
          <p:nvSpPr>
            <p:cNvPr id="10" name="文本框 9"/>
            <p:cNvSpPr txBox="1"/>
            <p:nvPr/>
          </p:nvSpPr>
          <p:spPr>
            <a:xfrm>
              <a:off x="6875170" y="4526434"/>
              <a:ext cx="4173830" cy="1600438"/>
            </a:xfrm>
            <a:prstGeom prst="rect">
              <a:avLst/>
            </a:prstGeom>
            <a:noFill/>
          </p:spPr>
          <p:txBody>
            <a:bodyPr wrap="square" rtlCol="0">
              <a:spAutoFit/>
            </a:bodyPr>
            <a:lstStyle/>
            <a:p>
              <a:pPr marL="0" marR="0" algn="just">
                <a:spcBef>
                  <a:spcPts val="0"/>
                </a:spcBef>
                <a:spcAft>
                  <a:spcPts val="0"/>
                </a:spcAft>
              </a:pPr>
              <a:r>
                <a:rPr lang="en-US" altLang="zh-CN" sz="1800" kern="100" dirty="0">
                  <a:latin typeface="Times New Roman" panose="02020603050405020304" pitchFamily="18" charset="0"/>
                  <a:ea typeface="宋体" panose="02010600030101010101" pitchFamily="2" charset="-122"/>
                </a:rPr>
                <a:t>  Occasionally</a:t>
              </a:r>
              <a:r>
                <a:rPr lang="en-US" altLang="zh-CN" sz="1800" kern="100" dirty="0">
                  <a:solidFill>
                    <a:srgbClr val="0000FF"/>
                  </a:solidFill>
                  <a:effectLst/>
                  <a:latin typeface="Times New Roman" panose="02020603050405020304" pitchFamily="18" charset="0"/>
                  <a:ea typeface="宋体" panose="02010600030101010101" pitchFamily="2" charset="-122"/>
                </a:rPr>
                <a:t> </a:t>
              </a:r>
              <a:r>
                <a:rPr lang="en-US" altLang="zh-CN" sz="1800" kern="100" dirty="0">
                  <a:latin typeface="Times New Roman" panose="02020603050405020304" pitchFamily="18" charset="0"/>
                  <a:ea typeface="宋体" panose="02010600030101010101" pitchFamily="2" charset="-122"/>
                </a:rPr>
                <a:t>eating meat (usually the carcasses</a:t>
              </a:r>
              <a:r>
                <a:rPr lang="zh-CN" altLang="en-US" sz="1800" kern="100" dirty="0">
                  <a:latin typeface="Times New Roman" panose="02020603050405020304" pitchFamily="18" charset="0"/>
                  <a:ea typeface="宋体" panose="02010600030101010101" pitchFamily="2" charset="-122"/>
                </a:rPr>
                <a:t>（尸体）</a:t>
              </a:r>
              <a:r>
                <a:rPr lang="en-US" altLang="zh-CN" sz="1800" kern="100" dirty="0">
                  <a:latin typeface="Times New Roman" panose="02020603050405020304" pitchFamily="18" charset="0"/>
                  <a:ea typeface="宋体" panose="02010600030101010101" pitchFamily="2" charset="-122"/>
                </a:rPr>
                <a:t> of animals or sometimes of </a:t>
              </a:r>
              <a:r>
                <a:rPr lang="en-US" altLang="zh-CN" sz="1800" kern="100" dirty="0" err="1">
                  <a:latin typeface="Times New Roman" panose="02020603050405020304" pitchFamily="18" charset="0"/>
                  <a:ea typeface="宋体" panose="02010600030101010101" pitchFamily="2" charset="-122"/>
                </a:rPr>
                <a:t>rhizomys</a:t>
              </a:r>
              <a:r>
                <a:rPr lang="zh-CN" altLang="en-US" sz="1800" kern="100" dirty="0">
                  <a:latin typeface="Times New Roman" panose="02020603050405020304" pitchFamily="18" charset="0"/>
                  <a:ea typeface="宋体" panose="02010600030101010101" pitchFamily="2" charset="-122"/>
                </a:rPr>
                <a:t>（竹鼠）</a:t>
              </a:r>
              <a:r>
                <a:rPr lang="en-US" altLang="zh-CN" sz="1800" kern="100" dirty="0">
                  <a:latin typeface="Times New Roman" panose="02020603050405020304" pitchFamily="18" charset="0"/>
                  <a:ea typeface="宋体" panose="02010600030101010101" pitchFamily="2" charset="-122"/>
                </a:rPr>
                <a:t>)</a:t>
              </a:r>
            </a:p>
          </p:txBody>
        </p:sp>
      </p:grpSp>
      <p:pic>
        <p:nvPicPr>
          <p:cNvPr id="7170" name="Picture 2">
            <a:extLst>
              <a:ext uri="{FF2B5EF4-FFF2-40B4-BE49-F238E27FC236}">
                <a16:creationId xmlns:a16="http://schemas.microsoft.com/office/drawing/2014/main" id="{AFE563FF-2C9E-4891-83E1-D82E73CFE9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830" b="4511"/>
          <a:stretch/>
        </p:blipFill>
        <p:spPr bwMode="auto">
          <a:xfrm>
            <a:off x="49126" y="625277"/>
            <a:ext cx="4115307" cy="271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903373"/>
      </p:ext>
    </p:extLst>
  </p:cSld>
  <p:clrMapOvr>
    <a:masterClrMapping/>
  </p:clrMapOvr>
  <p:transition spd="slow" advClick="0" advTm="3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descr="beijingt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33" name="文本框 32"/>
          <p:cNvSpPr txBox="1"/>
          <p:nvPr/>
        </p:nvSpPr>
        <p:spPr>
          <a:xfrm>
            <a:off x="359302" y="2948886"/>
            <a:ext cx="2859550" cy="415498"/>
          </a:xfrm>
          <a:prstGeom prst="rect">
            <a:avLst/>
          </a:prstGeom>
          <a:noFill/>
        </p:spPr>
        <p:txBody>
          <a:bodyPr wrap="square" rtlCol="0">
            <a:spAutoFit/>
          </a:bodyPr>
          <a:lstStyle/>
          <a:p>
            <a:pPr algn="ctr"/>
            <a:r>
              <a:rPr lang="en-US" altLang="zh-CN" sz="2100" spc="225" dirty="0">
                <a:solidFill>
                  <a:srgbClr val="44546A"/>
                </a:solidFill>
                <a:latin typeface="宋体"/>
                <a:ea typeface="宋体"/>
                <a:sym typeface="字魂73号-江南手书" panose="00000500000000000000" pitchFamily="2" charset="-122"/>
              </a:rPr>
              <a:t>【</a:t>
            </a:r>
            <a:r>
              <a:rPr lang="en-US" altLang="zh-CN" sz="1800" kern="100" dirty="0">
                <a:latin typeface="Times New Roman" panose="02020603050405020304" pitchFamily="18" charset="0"/>
                <a:ea typeface="宋体" panose="02010600030101010101" pitchFamily="2" charset="-122"/>
              </a:rPr>
              <a:t>tender stems</a:t>
            </a:r>
            <a:r>
              <a:rPr lang="en-US" altLang="zh-CN" sz="2100" spc="225" dirty="0">
                <a:solidFill>
                  <a:srgbClr val="44546A"/>
                </a:solidFill>
                <a:latin typeface="宋体"/>
                <a:ea typeface="宋体"/>
                <a:sym typeface="字魂73号-江南手书" panose="00000500000000000000" pitchFamily="2" charset="-122"/>
              </a:rPr>
              <a:t>】</a:t>
            </a:r>
          </a:p>
        </p:txBody>
      </p:sp>
      <p:sp>
        <p:nvSpPr>
          <p:cNvPr id="38" name="文本框 37"/>
          <p:cNvSpPr txBox="1"/>
          <p:nvPr/>
        </p:nvSpPr>
        <p:spPr>
          <a:xfrm>
            <a:off x="2957655" y="2948886"/>
            <a:ext cx="2675764" cy="415498"/>
          </a:xfrm>
          <a:prstGeom prst="rect">
            <a:avLst/>
          </a:prstGeom>
          <a:noFill/>
        </p:spPr>
        <p:txBody>
          <a:bodyPr wrap="square" rtlCol="0">
            <a:spAutoFit/>
          </a:bodyPr>
          <a:lstStyle/>
          <a:p>
            <a:pPr algn="ctr"/>
            <a:r>
              <a:rPr lang="en-US" altLang="zh-CN" sz="2100" spc="225" dirty="0">
                <a:solidFill>
                  <a:srgbClr val="44546A"/>
                </a:solidFill>
                <a:latin typeface="宋体"/>
                <a:ea typeface="宋体"/>
                <a:sym typeface="字魂73号-江南手书" panose="00000500000000000000" pitchFamily="2" charset="-122"/>
              </a:rPr>
              <a:t>【</a:t>
            </a:r>
            <a:r>
              <a:rPr lang="en-US" altLang="zh-CN" sz="1800" kern="100" dirty="0">
                <a:latin typeface="Times New Roman" panose="02020603050405020304" pitchFamily="18" charset="0"/>
                <a:ea typeface="宋体" panose="02010600030101010101" pitchFamily="2" charset="-122"/>
              </a:rPr>
              <a:t>burgeons</a:t>
            </a:r>
            <a:r>
              <a:rPr lang="en-US" altLang="zh-CN" sz="2100" spc="225" dirty="0">
                <a:solidFill>
                  <a:srgbClr val="44546A"/>
                </a:solidFill>
                <a:latin typeface="宋体"/>
                <a:ea typeface="宋体"/>
                <a:sym typeface="字魂73号-江南手书" panose="00000500000000000000" pitchFamily="2" charset="-122"/>
              </a:rPr>
              <a:t>】</a:t>
            </a:r>
            <a:endParaRPr lang="zh-CN" altLang="en-US" sz="2100" spc="225" dirty="0">
              <a:solidFill>
                <a:srgbClr val="44546A"/>
              </a:solidFill>
              <a:latin typeface="宋体"/>
              <a:ea typeface="宋体"/>
              <a:sym typeface="字魂73号-江南手书" panose="00000500000000000000" pitchFamily="2" charset="-122"/>
            </a:endParaRPr>
          </a:p>
        </p:txBody>
      </p:sp>
      <p:sp>
        <p:nvSpPr>
          <p:cNvPr id="2" name="文本框 1">
            <a:extLst>
              <a:ext uri="{FF2B5EF4-FFF2-40B4-BE49-F238E27FC236}">
                <a16:creationId xmlns:a16="http://schemas.microsoft.com/office/drawing/2014/main" id="{A01886ED-96F9-45D8-8B73-8C607C47CBF6}"/>
              </a:ext>
            </a:extLst>
          </p:cNvPr>
          <p:cNvSpPr txBox="1"/>
          <p:nvPr/>
        </p:nvSpPr>
        <p:spPr>
          <a:xfrm>
            <a:off x="526338" y="447077"/>
            <a:ext cx="7538397" cy="584775"/>
          </a:xfrm>
          <a:prstGeom prst="rect">
            <a:avLst/>
          </a:prstGeom>
          <a:noFill/>
        </p:spPr>
        <p:txBody>
          <a:bodyPr wrap="square" rtlCol="0">
            <a:spAutoFit/>
          </a:bodyPr>
          <a:lstStyle/>
          <a:p>
            <a:r>
              <a:rPr lang="en-US" altLang="zh-CN" sz="1800" kern="100" dirty="0">
                <a:latin typeface="Times New Roman" panose="02020603050405020304" pitchFamily="18" charset="0"/>
                <a:ea typeface="宋体" panose="02010600030101010101" pitchFamily="2" charset="-122"/>
              </a:rPr>
              <a:t>The most nutritious and least cellulose</a:t>
            </a:r>
            <a:r>
              <a:rPr lang="zh-CN" altLang="en-US" sz="1600" kern="100" dirty="0">
                <a:latin typeface="Times New Roman" panose="02020603050405020304" pitchFamily="18" charset="0"/>
                <a:ea typeface="宋体" panose="02010600030101010101" pitchFamily="2" charset="-122"/>
              </a:rPr>
              <a:t>（纤维素）</a:t>
            </a:r>
            <a:r>
              <a:rPr lang="en-US" altLang="zh-CN" sz="1800" kern="100" dirty="0">
                <a:latin typeface="Times New Roman" panose="02020603050405020304" pitchFamily="18" charset="0"/>
                <a:ea typeface="宋体" panose="02010600030101010101" pitchFamily="2" charset="-122"/>
              </a:rPr>
              <a:t>-containing parts of bamboo</a:t>
            </a:r>
          </a:p>
          <a:p>
            <a:endParaRPr lang="zh-CN" altLang="en-US" dirty="0"/>
          </a:p>
        </p:txBody>
      </p:sp>
      <p:sp>
        <p:nvSpPr>
          <p:cNvPr id="13" name="文本框 12">
            <a:extLst>
              <a:ext uri="{FF2B5EF4-FFF2-40B4-BE49-F238E27FC236}">
                <a16:creationId xmlns:a16="http://schemas.microsoft.com/office/drawing/2014/main" id="{38C254E0-557C-42CC-9B8A-E490C1595415}"/>
              </a:ext>
            </a:extLst>
          </p:cNvPr>
          <p:cNvSpPr txBox="1"/>
          <p:nvPr/>
        </p:nvSpPr>
        <p:spPr>
          <a:xfrm>
            <a:off x="5849301" y="2992478"/>
            <a:ext cx="2995022" cy="415498"/>
          </a:xfrm>
          <a:prstGeom prst="rect">
            <a:avLst/>
          </a:prstGeom>
          <a:noFill/>
        </p:spPr>
        <p:txBody>
          <a:bodyPr wrap="square" rtlCol="0">
            <a:spAutoFit/>
          </a:bodyPr>
          <a:lstStyle/>
          <a:p>
            <a:pPr algn="ctr"/>
            <a:r>
              <a:rPr lang="en-US" altLang="zh-CN" sz="2100" spc="225" dirty="0">
                <a:solidFill>
                  <a:srgbClr val="44546A"/>
                </a:solidFill>
                <a:latin typeface="宋体"/>
                <a:ea typeface="宋体"/>
                <a:sym typeface="字魂73号-江南手书" panose="00000500000000000000" pitchFamily="2" charset="-122"/>
              </a:rPr>
              <a:t>【</a:t>
            </a:r>
            <a:r>
              <a:rPr lang="en-US" altLang="zh-CN" sz="1800" kern="100" dirty="0">
                <a:latin typeface="Times New Roman" panose="02020603050405020304" pitchFamily="18" charset="0"/>
                <a:ea typeface="宋体" panose="02010600030101010101" pitchFamily="2" charset="-122"/>
              </a:rPr>
              <a:t>bamboo</a:t>
            </a:r>
            <a:r>
              <a:rPr lang="en-US" altLang="zh-CN" sz="1800" kern="100" dirty="0">
                <a:solidFill>
                  <a:srgbClr val="0000FF"/>
                </a:solidFill>
                <a:effectLst/>
                <a:latin typeface="Times New Roman" panose="02020603050405020304" pitchFamily="18" charset="0"/>
                <a:ea typeface="宋体" panose="02010600030101010101" pitchFamily="2" charset="-122"/>
              </a:rPr>
              <a:t> </a:t>
            </a:r>
            <a:r>
              <a:rPr lang="en-US" altLang="zh-CN" sz="1800" kern="100" dirty="0">
                <a:latin typeface="Times New Roman" panose="02020603050405020304" pitchFamily="18" charset="0"/>
                <a:ea typeface="宋体" panose="02010600030101010101" pitchFamily="2" charset="-122"/>
              </a:rPr>
              <a:t>shoots</a:t>
            </a:r>
            <a:r>
              <a:rPr lang="en-US" altLang="zh-CN" sz="2100" spc="225" dirty="0">
                <a:solidFill>
                  <a:srgbClr val="44546A"/>
                </a:solidFill>
                <a:latin typeface="宋体"/>
                <a:ea typeface="宋体"/>
                <a:sym typeface="字魂73号-江南手书" panose="00000500000000000000" pitchFamily="2" charset="-122"/>
              </a:rPr>
              <a:t>】</a:t>
            </a:r>
            <a:endParaRPr lang="zh-CN" altLang="en-US" sz="2100" spc="225" dirty="0">
              <a:solidFill>
                <a:srgbClr val="44546A"/>
              </a:solidFill>
              <a:latin typeface="宋体"/>
              <a:ea typeface="宋体"/>
              <a:sym typeface="字魂73号-江南手书" panose="00000500000000000000" pitchFamily="2" charset="-122"/>
            </a:endParaRPr>
          </a:p>
        </p:txBody>
      </p:sp>
      <p:pic>
        <p:nvPicPr>
          <p:cNvPr id="3" name="图片 2">
            <a:extLst>
              <a:ext uri="{FF2B5EF4-FFF2-40B4-BE49-F238E27FC236}">
                <a16:creationId xmlns:a16="http://schemas.microsoft.com/office/drawing/2014/main" id="{7ABCD831-6D38-4926-B439-DAE88B1A84BE}"/>
              </a:ext>
            </a:extLst>
          </p:cNvPr>
          <p:cNvPicPr>
            <a:picLocks noChangeAspect="1"/>
          </p:cNvPicPr>
          <p:nvPr/>
        </p:nvPicPr>
        <p:blipFill rotWithShape="1">
          <a:blip r:embed="rId3"/>
          <a:srcRect l="11874" t="-1" b="2158"/>
          <a:stretch/>
        </p:blipFill>
        <p:spPr>
          <a:xfrm>
            <a:off x="359302" y="936366"/>
            <a:ext cx="2598353" cy="1635383"/>
          </a:xfrm>
          <a:prstGeom prst="rect">
            <a:avLst/>
          </a:prstGeom>
        </p:spPr>
      </p:pic>
      <p:pic>
        <p:nvPicPr>
          <p:cNvPr id="7" name="图片 6">
            <a:extLst>
              <a:ext uri="{FF2B5EF4-FFF2-40B4-BE49-F238E27FC236}">
                <a16:creationId xmlns:a16="http://schemas.microsoft.com/office/drawing/2014/main" id="{536490F4-787B-4AC6-9F08-41BA454971AE}"/>
              </a:ext>
            </a:extLst>
          </p:cNvPr>
          <p:cNvPicPr>
            <a:picLocks noChangeAspect="1"/>
          </p:cNvPicPr>
          <p:nvPr/>
        </p:nvPicPr>
        <p:blipFill>
          <a:blip r:embed="rId4"/>
          <a:stretch>
            <a:fillRect/>
          </a:stretch>
        </p:blipFill>
        <p:spPr>
          <a:xfrm>
            <a:off x="3277730" y="928033"/>
            <a:ext cx="2502957" cy="1671304"/>
          </a:xfrm>
          <a:prstGeom prst="rect">
            <a:avLst/>
          </a:prstGeom>
        </p:spPr>
      </p:pic>
      <p:pic>
        <p:nvPicPr>
          <p:cNvPr id="8" name="图片 7">
            <a:extLst>
              <a:ext uri="{FF2B5EF4-FFF2-40B4-BE49-F238E27FC236}">
                <a16:creationId xmlns:a16="http://schemas.microsoft.com/office/drawing/2014/main" id="{17251495-92BA-4002-B61F-22C4D831171F}"/>
              </a:ext>
            </a:extLst>
          </p:cNvPr>
          <p:cNvPicPr>
            <a:picLocks noChangeAspect="1"/>
          </p:cNvPicPr>
          <p:nvPr/>
        </p:nvPicPr>
        <p:blipFill>
          <a:blip r:embed="rId5"/>
          <a:stretch>
            <a:fillRect/>
          </a:stretch>
        </p:blipFill>
        <p:spPr>
          <a:xfrm>
            <a:off x="6100762" y="936366"/>
            <a:ext cx="2428875" cy="1705089"/>
          </a:xfrm>
          <a:prstGeom prst="rect">
            <a:avLst/>
          </a:prstGeom>
        </p:spPr>
      </p:pic>
    </p:spTree>
    <p:extLst>
      <p:ext uri="{BB962C8B-B14F-4D97-AF65-F5344CB8AC3E}">
        <p14:creationId xmlns:p14="http://schemas.microsoft.com/office/powerpoint/2010/main" val="2202517668"/>
      </p:ext>
    </p:extLst>
  </p:cSld>
  <p:clrMapOvr>
    <a:masterClrMapping/>
  </p:clrMapOvr>
  <p:transition spd="slow" advClick="0" advTm="3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beijingt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7" name="文本框 6">
            <a:extLst>
              <a:ext uri="{FF2B5EF4-FFF2-40B4-BE49-F238E27FC236}">
                <a16:creationId xmlns:a16="http://schemas.microsoft.com/office/drawing/2014/main" id="{CC2396C8-488D-443C-A50D-C54844CDAA7A}"/>
              </a:ext>
            </a:extLst>
          </p:cNvPr>
          <p:cNvSpPr txBox="1"/>
          <p:nvPr/>
        </p:nvSpPr>
        <p:spPr>
          <a:xfrm>
            <a:off x="672162" y="646815"/>
            <a:ext cx="4333795" cy="1415772"/>
          </a:xfrm>
          <a:prstGeom prst="rect">
            <a:avLst/>
          </a:prstGeom>
          <a:noFill/>
        </p:spPr>
        <p:txBody>
          <a:bodyPr wrap="square" rtlCol="0">
            <a:spAutoFit/>
          </a:bodyPr>
          <a:lstStyle/>
          <a:p>
            <a:r>
              <a:rPr lang="en-US" altLang="zh-CN" sz="1800" b="1" kern="100" dirty="0">
                <a:latin typeface="Calibri" panose="020F0502020204030204" pitchFamily="34" charset="0"/>
                <a:ea typeface="宋体" panose="02010600030101010101" pitchFamily="2" charset="-122"/>
                <a:cs typeface="Calibri" panose="020F0502020204030204" pitchFamily="34" charset="0"/>
              </a:rPr>
              <a:t>"bamboo bear" </a:t>
            </a:r>
          </a:p>
          <a:p>
            <a:r>
              <a:rPr lang="en-US" altLang="zh-CN" sz="1800" kern="100" dirty="0">
                <a:latin typeface="Calibri" panose="020F0502020204030204" pitchFamily="34" charset="0"/>
                <a:ea typeface="宋体" panose="02010600030101010101" pitchFamily="2" charset="-122"/>
                <a:cs typeface="Calibri" panose="020F0502020204030204" pitchFamily="34" charset="0"/>
              </a:rPr>
              <a:t>The unique dieting characteristics of the giant panda make it known as the "bamboo bear" by the locals.</a:t>
            </a:r>
          </a:p>
          <a:p>
            <a:endParaRPr lang="zh-CN" altLang="en-US" dirty="0"/>
          </a:p>
        </p:txBody>
      </p:sp>
      <p:sp>
        <p:nvSpPr>
          <p:cNvPr id="9" name="文本框 8">
            <a:extLst>
              <a:ext uri="{FF2B5EF4-FFF2-40B4-BE49-F238E27FC236}">
                <a16:creationId xmlns:a16="http://schemas.microsoft.com/office/drawing/2014/main" id="{1D76F77C-5F20-4ACB-81D0-2DBB3CD00DE8}"/>
              </a:ext>
            </a:extLst>
          </p:cNvPr>
          <p:cNvSpPr txBox="1"/>
          <p:nvPr/>
        </p:nvSpPr>
        <p:spPr>
          <a:xfrm>
            <a:off x="672162" y="1880585"/>
            <a:ext cx="4648840" cy="1200329"/>
          </a:xfrm>
          <a:prstGeom prst="rect">
            <a:avLst/>
          </a:prstGeom>
          <a:noFill/>
        </p:spPr>
        <p:txBody>
          <a:bodyPr wrap="square">
            <a:spAutoFit/>
          </a:bodyPr>
          <a:lstStyle/>
          <a:p>
            <a:r>
              <a:rPr lang="en-US" altLang="zh-CN" sz="1800" b="1" kern="100" dirty="0">
                <a:latin typeface="Calibri" panose="020F0502020204030204" pitchFamily="34" charset="0"/>
                <a:ea typeface="宋体" panose="02010600030101010101" pitchFamily="2" charset="-122"/>
                <a:cs typeface="Calibri" panose="020F0502020204030204" pitchFamily="34" charset="0"/>
              </a:rPr>
              <a:t>"cat bear"</a:t>
            </a:r>
          </a:p>
          <a:p>
            <a:r>
              <a:rPr lang="en-US" altLang="zh-CN" sz="1800" kern="100" dirty="0">
                <a:latin typeface="Calibri" panose="020F0502020204030204" pitchFamily="34" charset="0"/>
                <a:ea typeface="宋体" panose="02010600030101010101" pitchFamily="2" charset="-122"/>
                <a:cs typeface="Calibri" panose="020F0502020204030204" pitchFamily="34" charset="0"/>
              </a:rPr>
              <a:t>The scientific name of the giant panda is actually "cat bear", which means "a bear like a cat“.</a:t>
            </a:r>
            <a:endParaRPr lang="zh-CN" altLang="en-US" sz="1800" kern="100" dirty="0">
              <a:latin typeface="Calibri" panose="020F0502020204030204" pitchFamily="34" charset="0"/>
              <a:ea typeface="宋体" panose="02010600030101010101" pitchFamily="2" charset="-122"/>
              <a:cs typeface="Calibri" panose="020F0502020204030204" pitchFamily="34" charset="0"/>
            </a:endParaRPr>
          </a:p>
        </p:txBody>
      </p:sp>
      <p:pic>
        <p:nvPicPr>
          <p:cNvPr id="8194" name="Picture 2" descr="2019æé½å¤§çç«ç¹è²ç ç©¶åºå° ææ¸¸æ»ç¥ é¨ç¥¨ å°å é®ç­ æ¸¸è®°ç¹è¯,æé½ææ¸¸ææ¸¸æ¯ç¹æ¨è å»åªå¿æ»ç¥ ">
            <a:extLst>
              <a:ext uri="{FF2B5EF4-FFF2-40B4-BE49-F238E27FC236}">
                <a16:creationId xmlns:a16="http://schemas.microsoft.com/office/drawing/2014/main" id="{46FB1AD2-D144-4E9F-99E5-EEE3E0966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558" y="3387367"/>
            <a:ext cx="3853733" cy="1756133"/>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40896264-EE8E-43E0-B913-6E7883EAABB1}"/>
              </a:ext>
            </a:extLst>
          </p:cNvPr>
          <p:cNvSpPr txBox="1"/>
          <p:nvPr/>
        </p:nvSpPr>
        <p:spPr>
          <a:xfrm>
            <a:off x="672161" y="3089954"/>
            <a:ext cx="4038152" cy="1477328"/>
          </a:xfrm>
          <a:prstGeom prst="rect">
            <a:avLst/>
          </a:prstGeom>
          <a:noFill/>
        </p:spPr>
        <p:txBody>
          <a:bodyPr wrap="square" rtlCol="0">
            <a:spAutoFit/>
          </a:bodyPr>
          <a:lstStyle/>
          <a:p>
            <a:r>
              <a:rPr lang="en-US" altLang="zh-CN" sz="1800" b="1" kern="100" dirty="0">
                <a:latin typeface="Calibri" panose="020F0502020204030204" pitchFamily="34" charset="0"/>
                <a:ea typeface="宋体" panose="02010600030101010101" pitchFamily="2" charset="-122"/>
                <a:cs typeface="Calibri" panose="020F0502020204030204" pitchFamily="34" charset="0"/>
              </a:rPr>
              <a:t>“white-black bear”</a:t>
            </a:r>
          </a:p>
          <a:p>
            <a:r>
              <a:rPr lang="en-US" altLang="zh-CN" sz="1800" kern="100" dirty="0">
                <a:latin typeface="Calibri" panose="020F0502020204030204" pitchFamily="34" charset="0"/>
                <a:ea typeface="宋体" panose="02010600030101010101" pitchFamily="2" charset="-122"/>
                <a:cs typeface="Calibri" panose="020F0502020204030204" pitchFamily="34" charset="0"/>
              </a:rPr>
              <a:t>It was a French missionary, Armand         David, who let the whole world know of this unique creature. He called it white-black bear.</a:t>
            </a:r>
            <a:endParaRPr lang="zh-CN" altLang="en-US" sz="1800" kern="100" dirty="0">
              <a:latin typeface="Calibri" panose="020F0502020204030204" pitchFamily="34" charset="0"/>
              <a:ea typeface="宋体" panose="02010600030101010101" pitchFamily="2" charset="-122"/>
              <a:cs typeface="Calibri" panose="020F0502020204030204" pitchFamily="34" charset="0"/>
            </a:endParaRPr>
          </a:p>
        </p:txBody>
      </p:sp>
      <p:sp>
        <p:nvSpPr>
          <p:cNvPr id="11" name="矩形 10">
            <a:extLst>
              <a:ext uri="{FF2B5EF4-FFF2-40B4-BE49-F238E27FC236}">
                <a16:creationId xmlns:a16="http://schemas.microsoft.com/office/drawing/2014/main" id="{B95975FA-4B40-4D58-9B91-CE2EDA438141}"/>
              </a:ext>
            </a:extLst>
          </p:cNvPr>
          <p:cNvSpPr/>
          <p:nvPr/>
        </p:nvSpPr>
        <p:spPr>
          <a:xfrm>
            <a:off x="5495727" y="1294468"/>
            <a:ext cx="2843457"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5400" b="1" dirty="0">
                <a:ln/>
                <a:solidFill>
                  <a:schemeClr val="accent3"/>
                </a:solidFill>
              </a:rPr>
              <a:t>Panda</a:t>
            </a:r>
            <a:endParaRPr lang="zh-CN" altLang="en-US" sz="5400" b="1" dirty="0">
              <a:ln/>
              <a:solidFill>
                <a:schemeClr val="accent3"/>
              </a:solidFill>
            </a:endParaRPr>
          </a:p>
        </p:txBody>
      </p:sp>
    </p:spTree>
    <p:extLst>
      <p:ext uri="{BB962C8B-B14F-4D97-AF65-F5344CB8AC3E}">
        <p14:creationId xmlns:p14="http://schemas.microsoft.com/office/powerpoint/2010/main" val="3547320192"/>
      </p:ext>
    </p:extLst>
  </p:cSld>
  <p:clrMapOvr>
    <a:masterClrMapping/>
  </p:clrMapOvr>
  <p:transition spd="slow" advClick="0" advTm="3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beijingt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10" name="文本框 9">
            <a:extLst>
              <a:ext uri="{FF2B5EF4-FFF2-40B4-BE49-F238E27FC236}">
                <a16:creationId xmlns:a16="http://schemas.microsoft.com/office/drawing/2014/main" id="{FB6BC09B-F611-42DD-A29D-1AAA56FEBD3C}"/>
              </a:ext>
            </a:extLst>
          </p:cNvPr>
          <p:cNvSpPr txBox="1"/>
          <p:nvPr/>
        </p:nvSpPr>
        <p:spPr>
          <a:xfrm>
            <a:off x="262672" y="1075754"/>
            <a:ext cx="5293826" cy="2308324"/>
          </a:xfrm>
          <a:prstGeom prst="rect">
            <a:avLst/>
          </a:prstGeom>
          <a:noFill/>
        </p:spPr>
        <p:txBody>
          <a:bodyPr wrap="square">
            <a:spAutoFit/>
          </a:bodyPr>
          <a:lstStyle/>
          <a:p>
            <a:r>
              <a:rPr lang="en-US" altLang="zh-CN" sz="1800" kern="100" dirty="0">
                <a:latin typeface="Calibri" panose="020F0502020204030204" pitchFamily="34" charset="0"/>
                <a:ea typeface="宋体" panose="02010600030101010101" pitchFamily="2" charset="-122"/>
                <a:cs typeface="Calibri" panose="020F0502020204030204" pitchFamily="34" charset="0"/>
              </a:rPr>
              <a:t>   In the early 20th century, wildlife researchers and taxonomists</a:t>
            </a:r>
            <a:r>
              <a:rPr lang="zh-CN" altLang="en-US" sz="1800" kern="100" dirty="0">
                <a:latin typeface="Calibri" panose="020F0502020204030204" pitchFamily="34" charset="0"/>
                <a:ea typeface="宋体" panose="02010600030101010101" pitchFamily="2" charset="-122"/>
                <a:cs typeface="Calibri" panose="020F0502020204030204" pitchFamily="34" charset="0"/>
              </a:rPr>
              <a:t>（</a:t>
            </a:r>
            <a:r>
              <a:rPr lang="zh-CN" altLang="en-US" sz="1600" kern="100" dirty="0">
                <a:latin typeface="Calibri" panose="020F0502020204030204" pitchFamily="34" charset="0"/>
                <a:ea typeface="宋体" panose="02010600030101010101" pitchFamily="2" charset="-122"/>
                <a:cs typeface="Calibri" panose="020F0502020204030204" pitchFamily="34" charset="0"/>
              </a:rPr>
              <a:t>分类学者</a:t>
            </a:r>
            <a:r>
              <a:rPr lang="zh-CN" altLang="en-US" sz="1800" kern="100" dirty="0">
                <a:latin typeface="Calibri" panose="020F0502020204030204" pitchFamily="34" charset="0"/>
                <a:ea typeface="宋体" panose="02010600030101010101" pitchFamily="2" charset="-122"/>
                <a:cs typeface="Calibri" panose="020F0502020204030204" pitchFamily="34" charset="0"/>
              </a:rPr>
              <a:t>）</a:t>
            </a:r>
            <a:r>
              <a:rPr lang="en-US" altLang="zh-CN" sz="1800" kern="100" dirty="0">
                <a:latin typeface="Calibri" panose="020F0502020204030204" pitchFamily="34" charset="0"/>
                <a:ea typeface="宋体" panose="02010600030101010101" pitchFamily="2" charset="-122"/>
                <a:cs typeface="Calibri" panose="020F0502020204030204" pitchFamily="34" charset="0"/>
              </a:rPr>
              <a:t> discovering the giant pandas in China thought they were related to the </a:t>
            </a:r>
            <a:r>
              <a:rPr lang="en-US" altLang="zh-CN" sz="1800" b="1" kern="100" dirty="0">
                <a:latin typeface="Calibri" panose="020F0502020204030204" pitchFamily="34" charset="0"/>
                <a:ea typeface="宋体" panose="02010600030101010101" pitchFamily="2" charset="-122"/>
                <a:cs typeface="Calibri" panose="020F0502020204030204" pitchFamily="34" charset="0"/>
              </a:rPr>
              <a:t>red pandas</a:t>
            </a:r>
            <a:r>
              <a:rPr lang="zh-CN" altLang="en-US" sz="1800" kern="100" dirty="0">
                <a:latin typeface="Calibri" panose="020F0502020204030204" pitchFamily="34" charset="0"/>
                <a:ea typeface="宋体" panose="02010600030101010101" pitchFamily="2" charset="-122"/>
                <a:cs typeface="Calibri" panose="020F0502020204030204" pitchFamily="34" charset="0"/>
              </a:rPr>
              <a:t>（小熊猫）</a:t>
            </a:r>
            <a:r>
              <a:rPr lang="en-US" altLang="zh-CN" sz="1800" kern="100" dirty="0">
                <a:latin typeface="Calibri" panose="020F0502020204030204" pitchFamily="34" charset="0"/>
                <a:ea typeface="宋体" panose="02010600030101010101" pitchFamily="2" charset="-122"/>
                <a:cs typeface="Calibri" panose="020F0502020204030204" pitchFamily="34" charset="0"/>
              </a:rPr>
              <a:t> since they also eat bamboo and share some similar unusual anatomical</a:t>
            </a:r>
            <a:r>
              <a:rPr lang="zh-CN" altLang="en-US" sz="1800" kern="100" dirty="0">
                <a:latin typeface="Calibri" panose="020F0502020204030204" pitchFamily="34" charset="0"/>
                <a:ea typeface="宋体" panose="02010600030101010101" pitchFamily="2" charset="-122"/>
                <a:cs typeface="Calibri" panose="020F0502020204030204" pitchFamily="34" charset="0"/>
              </a:rPr>
              <a:t>（</a:t>
            </a:r>
            <a:r>
              <a:rPr lang="zh-CN" altLang="en-US" sz="1600" kern="100" dirty="0">
                <a:latin typeface="Calibri" panose="020F0502020204030204" pitchFamily="34" charset="0"/>
                <a:ea typeface="宋体" panose="02010600030101010101" pitchFamily="2" charset="-122"/>
                <a:cs typeface="Calibri" panose="020F0502020204030204" pitchFamily="34" charset="0"/>
              </a:rPr>
              <a:t>结构上的</a:t>
            </a:r>
            <a:r>
              <a:rPr lang="zh-CN" altLang="en-US" sz="1800" kern="100" dirty="0">
                <a:latin typeface="Calibri" panose="020F0502020204030204" pitchFamily="34" charset="0"/>
                <a:ea typeface="宋体" panose="02010600030101010101" pitchFamily="2" charset="-122"/>
                <a:cs typeface="Calibri" panose="020F0502020204030204" pitchFamily="34" charset="0"/>
              </a:rPr>
              <a:t>）</a:t>
            </a:r>
            <a:r>
              <a:rPr lang="en-US" altLang="zh-CN" sz="1800" kern="100" dirty="0">
                <a:latin typeface="Calibri" panose="020F0502020204030204" pitchFamily="34" charset="0"/>
                <a:ea typeface="宋体" panose="02010600030101010101" pitchFamily="2" charset="-122"/>
                <a:cs typeface="Calibri" panose="020F0502020204030204" pitchFamily="34" charset="0"/>
              </a:rPr>
              <a:t> features such as a part of their wrist that acts like an opposable thumb. So they started to be called "giant pandas"</a:t>
            </a:r>
          </a:p>
        </p:txBody>
      </p:sp>
      <p:pic>
        <p:nvPicPr>
          <p:cNvPr id="2" name="图片 1">
            <a:extLst>
              <a:ext uri="{FF2B5EF4-FFF2-40B4-BE49-F238E27FC236}">
                <a16:creationId xmlns:a16="http://schemas.microsoft.com/office/drawing/2014/main" id="{29A93B81-16BC-427E-BAE4-BE78AF11EE6F}"/>
              </a:ext>
            </a:extLst>
          </p:cNvPr>
          <p:cNvPicPr>
            <a:picLocks noChangeAspect="1"/>
          </p:cNvPicPr>
          <p:nvPr/>
        </p:nvPicPr>
        <p:blipFill>
          <a:blip r:embed="rId3"/>
          <a:stretch>
            <a:fillRect/>
          </a:stretch>
        </p:blipFill>
        <p:spPr>
          <a:xfrm>
            <a:off x="5556499" y="2666138"/>
            <a:ext cx="3587501" cy="2477362"/>
          </a:xfrm>
          <a:prstGeom prst="rect">
            <a:avLst/>
          </a:prstGeom>
        </p:spPr>
      </p:pic>
      <p:pic>
        <p:nvPicPr>
          <p:cNvPr id="3" name="图片 2">
            <a:extLst>
              <a:ext uri="{FF2B5EF4-FFF2-40B4-BE49-F238E27FC236}">
                <a16:creationId xmlns:a16="http://schemas.microsoft.com/office/drawing/2014/main" id="{D0E1C250-57DB-4956-BB01-CA4961EEB5EF}"/>
              </a:ext>
            </a:extLst>
          </p:cNvPr>
          <p:cNvPicPr>
            <a:picLocks noChangeAspect="1"/>
          </p:cNvPicPr>
          <p:nvPr/>
        </p:nvPicPr>
        <p:blipFill>
          <a:blip r:embed="rId4"/>
          <a:stretch>
            <a:fillRect/>
          </a:stretch>
        </p:blipFill>
        <p:spPr>
          <a:xfrm>
            <a:off x="5891887" y="181105"/>
            <a:ext cx="2916724" cy="1981200"/>
          </a:xfrm>
          <a:prstGeom prst="rect">
            <a:avLst/>
          </a:prstGeom>
        </p:spPr>
      </p:pic>
    </p:spTree>
    <p:extLst>
      <p:ext uri="{BB962C8B-B14F-4D97-AF65-F5344CB8AC3E}">
        <p14:creationId xmlns:p14="http://schemas.microsoft.com/office/powerpoint/2010/main" val="2172318431"/>
      </p:ext>
    </p:extLst>
  </p:cSld>
  <p:clrMapOvr>
    <a:masterClrMapping/>
  </p:clrMapOvr>
  <p:transition spd="slow" advClick="0" advTm="3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底图.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7" name="图片 6" descr="fengmian-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60344"/>
            <a:ext cx="9144000" cy="2078736"/>
          </a:xfrm>
          <a:prstGeom prst="rect">
            <a:avLst/>
          </a:prstGeom>
        </p:spPr>
      </p:pic>
      <p:pic>
        <p:nvPicPr>
          <p:cNvPr id="15" name="图片 14" descr="竹子.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694" y="0"/>
            <a:ext cx="3040772" cy="5143500"/>
          </a:xfrm>
          <a:prstGeom prst="rect">
            <a:avLst/>
          </a:prstGeom>
        </p:spPr>
      </p:pic>
      <p:sp>
        <p:nvSpPr>
          <p:cNvPr id="20" name="文本框 19"/>
          <p:cNvSpPr txBox="1"/>
          <p:nvPr/>
        </p:nvSpPr>
        <p:spPr>
          <a:xfrm>
            <a:off x="777277" y="3114483"/>
            <a:ext cx="2134971" cy="707886"/>
          </a:xfrm>
          <a:prstGeom prst="rect">
            <a:avLst/>
          </a:prstGeom>
          <a:noFill/>
        </p:spPr>
        <p:txBody>
          <a:bodyPr wrap="square" rtlCol="0">
            <a:spAutoFit/>
          </a:bodyPr>
          <a:lstStyle/>
          <a:p>
            <a:r>
              <a:rPr kumimoji="1" lang="en-US" altLang="zh-CN" sz="4000" dirty="0">
                <a:latin typeface="宋体"/>
                <a:ea typeface="宋体"/>
              </a:rPr>
              <a:t>THANKS</a:t>
            </a:r>
            <a:endParaRPr kumimoji="1" lang="zh-CN" altLang="en-US" sz="4000" dirty="0">
              <a:latin typeface="宋体"/>
              <a:ea typeface="宋体"/>
            </a:endParaRPr>
          </a:p>
        </p:txBody>
      </p:sp>
      <p:pic>
        <p:nvPicPr>
          <p:cNvPr id="5123" name="Picture 3" descr="Red Pandas vs Giant Pandas: Differences and Similarities        ">
            <a:extLst>
              <a:ext uri="{FF2B5EF4-FFF2-40B4-BE49-F238E27FC236}">
                <a16:creationId xmlns:a16="http://schemas.microsoft.com/office/drawing/2014/main" id="{3670B318-9096-40AB-8BB8-DE34A863ED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868968" cy="304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53721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底图.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10" name="图片 9" descr="hua-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804"/>
            <a:ext cx="2091208" cy="4234696"/>
          </a:xfrm>
          <a:prstGeom prst="rect">
            <a:avLst/>
          </a:prstGeom>
        </p:spPr>
      </p:pic>
      <p:sp>
        <p:nvSpPr>
          <p:cNvPr id="42" name="文本框 41"/>
          <p:cNvSpPr txBox="1"/>
          <p:nvPr/>
        </p:nvSpPr>
        <p:spPr>
          <a:xfrm>
            <a:off x="2200471" y="985452"/>
            <a:ext cx="3262432" cy="1015663"/>
          </a:xfrm>
          <a:prstGeom prst="rect">
            <a:avLst/>
          </a:prstGeom>
          <a:noFill/>
        </p:spPr>
        <p:txBody>
          <a:bodyPr wrap="none" rtlCol="0">
            <a:spAutoFit/>
          </a:bodyPr>
          <a:lstStyle/>
          <a:p>
            <a:r>
              <a:rPr kumimoji="1" lang="en-US" altLang="zh-CN" sz="6000" dirty="0">
                <a:solidFill>
                  <a:srgbClr val="D9DCCF"/>
                </a:solidFill>
                <a:latin typeface="宋体"/>
                <a:ea typeface="宋体"/>
              </a:rPr>
              <a:t>CONTENTS</a:t>
            </a:r>
            <a:endParaRPr kumimoji="1" lang="zh-CN" altLang="en-US" sz="6000" dirty="0">
              <a:solidFill>
                <a:srgbClr val="D9DCCF"/>
              </a:solidFill>
              <a:latin typeface="宋体"/>
              <a:ea typeface="宋体"/>
            </a:endParaRPr>
          </a:p>
        </p:txBody>
      </p:sp>
      <p:grpSp>
        <p:nvGrpSpPr>
          <p:cNvPr id="57" name="组 56"/>
          <p:cNvGrpSpPr/>
          <p:nvPr/>
        </p:nvGrpSpPr>
        <p:grpSpPr>
          <a:xfrm>
            <a:off x="2277107" y="2463625"/>
            <a:ext cx="348945" cy="656965"/>
            <a:chOff x="2277107" y="2463625"/>
            <a:chExt cx="348945" cy="656965"/>
          </a:xfrm>
        </p:grpSpPr>
        <p:sp>
          <p:nvSpPr>
            <p:cNvPr id="45" name="矩形 44"/>
            <p:cNvSpPr/>
            <p:nvPr/>
          </p:nvSpPr>
          <p:spPr>
            <a:xfrm>
              <a:off x="2277107" y="2562169"/>
              <a:ext cx="142318" cy="558421"/>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6" name="文本框 45"/>
            <p:cNvSpPr txBox="1"/>
            <p:nvPr/>
          </p:nvSpPr>
          <p:spPr>
            <a:xfrm>
              <a:off x="2441321" y="2463625"/>
              <a:ext cx="184731" cy="400110"/>
            </a:xfrm>
            <a:prstGeom prst="rect">
              <a:avLst/>
            </a:prstGeom>
            <a:noFill/>
          </p:spPr>
          <p:txBody>
            <a:bodyPr wrap="none" rtlCol="0">
              <a:spAutoFit/>
            </a:bodyPr>
            <a:lstStyle/>
            <a:p>
              <a:endParaRPr kumimoji="1" lang="en-US" altLang="zh-CN" sz="2000" dirty="0">
                <a:latin typeface="宋体"/>
                <a:ea typeface="宋体"/>
              </a:endParaRPr>
            </a:p>
          </p:txBody>
        </p:sp>
      </p:grpSp>
      <p:grpSp>
        <p:nvGrpSpPr>
          <p:cNvPr id="54" name="组 53"/>
          <p:cNvGrpSpPr/>
          <p:nvPr/>
        </p:nvGrpSpPr>
        <p:grpSpPr>
          <a:xfrm>
            <a:off x="5397178" y="2463625"/>
            <a:ext cx="327050" cy="656965"/>
            <a:chOff x="5397178" y="2463625"/>
            <a:chExt cx="327050" cy="656965"/>
          </a:xfrm>
        </p:grpSpPr>
        <p:sp>
          <p:nvSpPr>
            <p:cNvPr id="48" name="文本框 47"/>
            <p:cNvSpPr txBox="1"/>
            <p:nvPr/>
          </p:nvSpPr>
          <p:spPr>
            <a:xfrm>
              <a:off x="5539497" y="2463625"/>
              <a:ext cx="184731" cy="400110"/>
            </a:xfrm>
            <a:prstGeom prst="rect">
              <a:avLst/>
            </a:prstGeom>
            <a:noFill/>
          </p:spPr>
          <p:txBody>
            <a:bodyPr wrap="none" rtlCol="0">
              <a:spAutoFit/>
            </a:bodyPr>
            <a:lstStyle/>
            <a:p>
              <a:endParaRPr kumimoji="1" lang="zh-CN" altLang="en-US" sz="2000" dirty="0">
                <a:latin typeface="宋体"/>
                <a:ea typeface="宋体"/>
              </a:endParaRPr>
            </a:p>
          </p:txBody>
        </p:sp>
        <p:sp>
          <p:nvSpPr>
            <p:cNvPr id="51" name="矩形 50"/>
            <p:cNvSpPr/>
            <p:nvPr/>
          </p:nvSpPr>
          <p:spPr>
            <a:xfrm>
              <a:off x="5397178" y="2562169"/>
              <a:ext cx="142318" cy="558421"/>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nvGrpSpPr>
          <p:cNvPr id="56" name="组 55"/>
          <p:cNvGrpSpPr/>
          <p:nvPr/>
        </p:nvGrpSpPr>
        <p:grpSpPr>
          <a:xfrm>
            <a:off x="2277107" y="3416226"/>
            <a:ext cx="348945" cy="624117"/>
            <a:chOff x="2277107" y="3416226"/>
            <a:chExt cx="348945" cy="624117"/>
          </a:xfrm>
        </p:grpSpPr>
        <p:sp>
          <p:nvSpPr>
            <p:cNvPr id="49" name="文本框 48"/>
            <p:cNvSpPr txBox="1"/>
            <p:nvPr/>
          </p:nvSpPr>
          <p:spPr>
            <a:xfrm>
              <a:off x="2441321" y="3416226"/>
              <a:ext cx="184731" cy="400110"/>
            </a:xfrm>
            <a:prstGeom prst="rect">
              <a:avLst/>
            </a:prstGeom>
            <a:noFill/>
          </p:spPr>
          <p:txBody>
            <a:bodyPr wrap="none" rtlCol="0">
              <a:spAutoFit/>
            </a:bodyPr>
            <a:lstStyle/>
            <a:p>
              <a:endParaRPr kumimoji="1" lang="zh-CN" altLang="en-US" sz="2000" dirty="0">
                <a:latin typeface="宋体"/>
                <a:ea typeface="宋体"/>
              </a:endParaRPr>
            </a:p>
          </p:txBody>
        </p:sp>
        <p:sp>
          <p:nvSpPr>
            <p:cNvPr id="52" name="矩形 51"/>
            <p:cNvSpPr/>
            <p:nvPr/>
          </p:nvSpPr>
          <p:spPr>
            <a:xfrm>
              <a:off x="2277107" y="3481922"/>
              <a:ext cx="142318" cy="558421"/>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
        <p:nvSpPr>
          <p:cNvPr id="19" name="文本框 18">
            <a:extLst>
              <a:ext uri="{FF2B5EF4-FFF2-40B4-BE49-F238E27FC236}">
                <a16:creationId xmlns:a16="http://schemas.microsoft.com/office/drawing/2014/main" id="{C551EB05-03C0-4570-ACE2-140655B76701}"/>
              </a:ext>
            </a:extLst>
          </p:cNvPr>
          <p:cNvSpPr txBox="1"/>
          <p:nvPr/>
        </p:nvSpPr>
        <p:spPr>
          <a:xfrm>
            <a:off x="2440146" y="2463625"/>
            <a:ext cx="2782961" cy="369332"/>
          </a:xfrm>
          <a:prstGeom prst="rect">
            <a:avLst/>
          </a:prstGeom>
          <a:noFill/>
        </p:spPr>
        <p:txBody>
          <a:bodyPr wrap="square">
            <a:spAutoFit/>
          </a:bodyPr>
          <a:lstStyle/>
          <a:p>
            <a:r>
              <a:rPr lang="en-US" altLang="zh-CN" sz="1800" kern="100" dirty="0">
                <a:latin typeface="Times New Roman" panose="02020603050405020304" pitchFamily="18" charset="0"/>
                <a:ea typeface="宋体" panose="02010600030101010101" pitchFamily="2" charset="-122"/>
              </a:rPr>
              <a:t>The origin of giant pandas</a:t>
            </a:r>
            <a:endParaRPr lang="zh-CN" altLang="en-US" sz="1800" kern="100" dirty="0">
              <a:latin typeface="Times New Roman" panose="02020603050405020304" pitchFamily="18" charset="0"/>
              <a:ea typeface="宋体" panose="02010600030101010101" pitchFamily="2" charset="-122"/>
            </a:endParaRPr>
          </a:p>
        </p:txBody>
      </p:sp>
      <p:sp>
        <p:nvSpPr>
          <p:cNvPr id="21" name="文本框 20">
            <a:extLst>
              <a:ext uri="{FF2B5EF4-FFF2-40B4-BE49-F238E27FC236}">
                <a16:creationId xmlns:a16="http://schemas.microsoft.com/office/drawing/2014/main" id="{3F0FB8A1-7041-4E43-9E25-C30E6D037BE5}"/>
              </a:ext>
            </a:extLst>
          </p:cNvPr>
          <p:cNvSpPr txBox="1"/>
          <p:nvPr/>
        </p:nvSpPr>
        <p:spPr>
          <a:xfrm>
            <a:off x="5539496" y="2616760"/>
            <a:ext cx="2590212" cy="646331"/>
          </a:xfrm>
          <a:prstGeom prst="rect">
            <a:avLst/>
          </a:prstGeom>
          <a:noFill/>
        </p:spPr>
        <p:txBody>
          <a:bodyPr wrap="square">
            <a:spAutoFit/>
          </a:bodyPr>
          <a:lstStyle/>
          <a:p>
            <a:r>
              <a:rPr lang="en-US" altLang="zh-CN" sz="1800" kern="100" dirty="0">
                <a:latin typeface="Times New Roman" panose="02020603050405020304" pitchFamily="18" charset="0"/>
                <a:ea typeface="宋体" panose="02010600030101010101" pitchFamily="2" charset="-122"/>
              </a:rPr>
              <a:t>Appearance features of giant pandas</a:t>
            </a:r>
            <a:endParaRPr lang="zh-CN" altLang="en-US" sz="1800" kern="100" dirty="0">
              <a:latin typeface="Times New Roman" panose="02020603050405020304" pitchFamily="18" charset="0"/>
              <a:ea typeface="宋体" panose="02010600030101010101" pitchFamily="2" charset="-122"/>
            </a:endParaRPr>
          </a:p>
        </p:txBody>
      </p:sp>
      <p:sp>
        <p:nvSpPr>
          <p:cNvPr id="23" name="文本框 22">
            <a:extLst>
              <a:ext uri="{FF2B5EF4-FFF2-40B4-BE49-F238E27FC236}">
                <a16:creationId xmlns:a16="http://schemas.microsoft.com/office/drawing/2014/main" id="{5E1F1475-AD8E-479B-B7D6-43548E326D30}"/>
              </a:ext>
            </a:extLst>
          </p:cNvPr>
          <p:cNvSpPr txBox="1"/>
          <p:nvPr/>
        </p:nvSpPr>
        <p:spPr>
          <a:xfrm>
            <a:off x="2440146" y="3477781"/>
            <a:ext cx="2716306" cy="646331"/>
          </a:xfrm>
          <a:prstGeom prst="rect">
            <a:avLst/>
          </a:prstGeom>
          <a:noFill/>
        </p:spPr>
        <p:txBody>
          <a:bodyPr wrap="square">
            <a:spAutoFit/>
          </a:bodyPr>
          <a:lstStyle/>
          <a:p>
            <a:r>
              <a:rPr lang="en-US" altLang="zh-CN" sz="1800" kern="100" dirty="0">
                <a:latin typeface="Times New Roman" panose="02020603050405020304" pitchFamily="18" charset="0"/>
                <a:ea typeface="宋体" panose="02010600030101010101" pitchFamily="2" charset="-122"/>
              </a:rPr>
              <a:t>The diet features of giant pandas</a:t>
            </a:r>
            <a:endParaRPr lang="zh-CN" altLang="en-US" sz="1800" kern="1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62778721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par>
                                <p:cTn id="18" presetID="22" presetClass="entr" presetSubtype="4"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down)">
                                      <p:cBhvr>
                                        <p:cTn id="20" dur="500"/>
                                        <p:tgtEl>
                                          <p:spTgt spid="54"/>
                                        </p:tgtEl>
                                      </p:cBhvr>
                                    </p:animEffect>
                                  </p:childTnLst>
                                </p:cTn>
                              </p:par>
                              <p:par>
                                <p:cTn id="21" presetID="22" presetClass="entr" presetSubtype="4"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down)">
                                      <p:cBhvr>
                                        <p:cTn id="2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底图.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18" name="图片 17" descr="竹子.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060" y="0"/>
            <a:ext cx="3040772" cy="5143500"/>
          </a:xfrm>
          <a:prstGeom prst="rect">
            <a:avLst/>
          </a:prstGeom>
        </p:spPr>
      </p:pic>
      <p:pic>
        <p:nvPicPr>
          <p:cNvPr id="17" name="图片 16" descr="fengmian-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64764"/>
            <a:ext cx="9143999" cy="2078736"/>
          </a:xfrm>
          <a:prstGeom prst="rect">
            <a:avLst/>
          </a:prstGeom>
        </p:spPr>
      </p:pic>
      <p:grpSp>
        <p:nvGrpSpPr>
          <p:cNvPr id="24" name="组 23"/>
          <p:cNvGrpSpPr/>
          <p:nvPr/>
        </p:nvGrpSpPr>
        <p:grpSpPr>
          <a:xfrm>
            <a:off x="1291819" y="1730012"/>
            <a:ext cx="2813539" cy="777409"/>
            <a:chOff x="1291819" y="1730012"/>
            <a:chExt cx="2813539" cy="777409"/>
          </a:xfrm>
        </p:grpSpPr>
        <p:sp>
          <p:nvSpPr>
            <p:cNvPr id="21" name="矩形 20"/>
            <p:cNvSpPr/>
            <p:nvPr/>
          </p:nvSpPr>
          <p:spPr>
            <a:xfrm>
              <a:off x="1291819" y="1730012"/>
              <a:ext cx="2813539" cy="777409"/>
            </a:xfrm>
            <a:prstGeom prst="rect">
              <a:avLst/>
            </a:prstGeom>
            <a:solidFill>
              <a:srgbClr val="85A7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10" name="直线连接符 9"/>
            <p:cNvCxnSpPr/>
            <p:nvPr/>
          </p:nvCxnSpPr>
          <p:spPr>
            <a:xfrm>
              <a:off x="1576457" y="1740961"/>
              <a:ext cx="0" cy="75551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5" name="组 24"/>
          <p:cNvGrpSpPr/>
          <p:nvPr/>
        </p:nvGrpSpPr>
        <p:grpSpPr>
          <a:xfrm>
            <a:off x="1291819" y="2649765"/>
            <a:ext cx="4576106" cy="777409"/>
            <a:chOff x="1291819" y="2649765"/>
            <a:chExt cx="4576106" cy="777409"/>
          </a:xfrm>
        </p:grpSpPr>
        <p:sp>
          <p:nvSpPr>
            <p:cNvPr id="3" name="矩形 2"/>
            <p:cNvSpPr/>
            <p:nvPr/>
          </p:nvSpPr>
          <p:spPr>
            <a:xfrm>
              <a:off x="1291819" y="2649765"/>
              <a:ext cx="4576106" cy="777409"/>
            </a:xfrm>
            <a:prstGeom prst="rect">
              <a:avLst/>
            </a:prstGeom>
            <a:solidFill>
              <a:srgbClr val="85A7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22" name="直线连接符 21"/>
            <p:cNvCxnSpPr/>
            <p:nvPr/>
          </p:nvCxnSpPr>
          <p:spPr>
            <a:xfrm>
              <a:off x="1576457" y="2649765"/>
              <a:ext cx="0" cy="755512"/>
            </a:xfrm>
            <a:prstGeom prst="line">
              <a:avLst/>
            </a:prstGeom>
          </p:spPr>
          <p:style>
            <a:lnRef idx="2">
              <a:schemeClr val="accent1"/>
            </a:lnRef>
            <a:fillRef idx="0">
              <a:schemeClr val="accent1"/>
            </a:fillRef>
            <a:effectRef idx="1">
              <a:schemeClr val="accent1"/>
            </a:effectRef>
            <a:fontRef idx="minor">
              <a:schemeClr val="tx1"/>
            </a:fontRef>
          </p:style>
        </p:cxnSp>
      </p:grpSp>
      <p:sp>
        <p:nvSpPr>
          <p:cNvPr id="20" name="文本框 19"/>
          <p:cNvSpPr txBox="1"/>
          <p:nvPr/>
        </p:nvSpPr>
        <p:spPr>
          <a:xfrm>
            <a:off x="1740674" y="2784953"/>
            <a:ext cx="3970959" cy="523220"/>
          </a:xfrm>
          <a:prstGeom prst="rect">
            <a:avLst/>
          </a:prstGeom>
          <a:noFill/>
        </p:spPr>
        <p:txBody>
          <a:bodyPr wrap="none" rtlCol="0">
            <a:spAutoFit/>
          </a:bodyPr>
          <a:lstStyle/>
          <a:p>
            <a:r>
              <a:rPr lang="en-US" altLang="zh-CN" sz="2800" kern="100" dirty="0">
                <a:latin typeface="Times New Roman" panose="02020603050405020304" pitchFamily="18" charset="0"/>
                <a:ea typeface="宋体" panose="02010600030101010101" pitchFamily="2" charset="-122"/>
              </a:rPr>
              <a:t>The origin of giant pandas</a:t>
            </a:r>
            <a:endParaRPr lang="zh-CN" altLang="en-US" sz="2800" kern="1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953599277"/>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par>
                                <p:cTn id="18" presetID="2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beijingt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8" name="文本框 7"/>
          <p:cNvSpPr txBox="1"/>
          <p:nvPr/>
        </p:nvSpPr>
        <p:spPr>
          <a:xfrm>
            <a:off x="4024695" y="1063717"/>
            <a:ext cx="4174169" cy="369332"/>
          </a:xfrm>
          <a:prstGeom prst="rect">
            <a:avLst/>
          </a:prstGeom>
          <a:noFill/>
        </p:spPr>
        <p:txBody>
          <a:bodyPr wrap="square" rtlCol="0">
            <a:spAutoFit/>
          </a:bodyPr>
          <a:lstStyle/>
          <a:p>
            <a:pPr marL="0" marR="0" algn="just">
              <a:spcBef>
                <a:spcPts val="0"/>
              </a:spcBef>
              <a:spcAft>
                <a:spcPts val="0"/>
              </a:spcAft>
            </a:pPr>
            <a:r>
              <a:rPr lang="en-US" altLang="zh-CN" sz="1800" kern="100" dirty="0">
                <a:latin typeface="Times New Roman" panose="02020603050405020304" pitchFamily="18" charset="0"/>
                <a:ea typeface="宋体" panose="02010600030101010101" pitchFamily="2" charset="-122"/>
              </a:rPr>
              <a:t>The ancestor : </a:t>
            </a:r>
            <a:r>
              <a:rPr lang="en-US" altLang="zh-CN" sz="1800" kern="100" dirty="0" err="1">
                <a:latin typeface="Times New Roman" panose="02020603050405020304" pitchFamily="18" charset="0"/>
                <a:ea typeface="宋体" panose="02010600030101010101" pitchFamily="2" charset="-122"/>
              </a:rPr>
              <a:t>Ailuaractos</a:t>
            </a:r>
            <a:r>
              <a:rPr lang="zh-CN" altLang="en-US" sz="1800" kern="100" dirty="0">
                <a:latin typeface="Times New Roman" panose="02020603050405020304" pitchFamily="18" charset="0"/>
                <a:ea typeface="宋体" panose="02010600030101010101" pitchFamily="2" charset="-122"/>
              </a:rPr>
              <a:t>（始熊猫）</a:t>
            </a:r>
            <a:endParaRPr lang="en-US" altLang="zh-CN" sz="1800" kern="100" dirty="0">
              <a:latin typeface="Times New Roman" panose="02020603050405020304" pitchFamily="18" charset="0"/>
              <a:ea typeface="宋体" panose="02010600030101010101" pitchFamily="2" charset="-122"/>
            </a:endParaRPr>
          </a:p>
        </p:txBody>
      </p:sp>
      <p:sp>
        <p:nvSpPr>
          <p:cNvPr id="18" name="文本框 17"/>
          <p:cNvSpPr txBox="1"/>
          <p:nvPr/>
        </p:nvSpPr>
        <p:spPr>
          <a:xfrm>
            <a:off x="4024695" y="1758102"/>
            <a:ext cx="4409014" cy="1477328"/>
          </a:xfrm>
          <a:prstGeom prst="rect">
            <a:avLst/>
          </a:prstGeom>
          <a:noFill/>
        </p:spPr>
        <p:txBody>
          <a:bodyPr wrap="square" rtlCol="0">
            <a:spAutoFit/>
          </a:bodyPr>
          <a:lstStyle/>
          <a:p>
            <a:pPr algn="just"/>
            <a:r>
              <a:rPr lang="en-US" altLang="zh-CN" sz="1800" kern="100" dirty="0">
                <a:latin typeface="Times New Roman" panose="02020603050405020304" pitchFamily="18" charset="0"/>
                <a:ea typeface="宋体" panose="02010600030101010101" pitchFamily="2" charset="-122"/>
              </a:rPr>
              <a:t>   The main branch of it continued to evolve in central and southern China. One species of </a:t>
            </a:r>
            <a:r>
              <a:rPr lang="en-US" altLang="zh-CN" sz="1800" kern="100" dirty="0" err="1">
                <a:latin typeface="Times New Roman" panose="02020603050405020304" pitchFamily="18" charset="0"/>
                <a:ea typeface="宋体" panose="02010600030101010101" pitchFamily="2" charset="-122"/>
              </a:rPr>
              <a:t>Ailuaractos</a:t>
            </a:r>
            <a:r>
              <a:rPr lang="en-US" altLang="zh-CN" sz="1800" kern="100" dirty="0">
                <a:latin typeface="Times New Roman" panose="02020603050405020304" pitchFamily="18" charset="0"/>
                <a:ea typeface="宋体" panose="02010600030101010101" pitchFamily="2" charset="-122"/>
              </a:rPr>
              <a:t> appeared in the early Pleistocene(</a:t>
            </a:r>
            <a:r>
              <a:rPr lang="zh-CN" altLang="en-US" kern="100" dirty="0">
                <a:effectLst/>
                <a:latin typeface="微软雅黑" panose="020B0503020204020204" pitchFamily="34" charset="-122"/>
                <a:ea typeface="微软雅黑" panose="020B0503020204020204" pitchFamily="34" charset="-122"/>
              </a:rPr>
              <a:t>更新世</a:t>
            </a:r>
            <a:r>
              <a:rPr lang="en-US" altLang="zh-CN" sz="1800" kern="100" dirty="0">
                <a:latin typeface="Times New Roman" panose="02020603050405020304" pitchFamily="18" charset="0"/>
                <a:ea typeface="宋体" panose="02010600030101010101" pitchFamily="2" charset="-122"/>
              </a:rPr>
              <a:t>) about 3 million years ago, and it was smaller than the current panda.</a:t>
            </a:r>
          </a:p>
        </p:txBody>
      </p:sp>
      <p:pic>
        <p:nvPicPr>
          <p:cNvPr id="2050" name="Picture 2">
            <a:extLst>
              <a:ext uri="{FF2B5EF4-FFF2-40B4-BE49-F238E27FC236}">
                <a16:creationId xmlns:a16="http://schemas.microsoft.com/office/drawing/2014/main" id="{3155B07B-9AC2-49E1-9BE6-A0A568CAF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85" y="1311380"/>
            <a:ext cx="3076575" cy="19240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323279"/>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底图.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18" name="图片 17" descr="竹子.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060" y="0"/>
            <a:ext cx="3040772" cy="5143500"/>
          </a:xfrm>
          <a:prstGeom prst="rect">
            <a:avLst/>
          </a:prstGeom>
        </p:spPr>
      </p:pic>
      <p:pic>
        <p:nvPicPr>
          <p:cNvPr id="17" name="图片 16" descr="fengmian-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64764"/>
            <a:ext cx="9143999" cy="2078736"/>
          </a:xfrm>
          <a:prstGeom prst="rect">
            <a:avLst/>
          </a:prstGeom>
        </p:spPr>
      </p:pic>
      <p:grpSp>
        <p:nvGrpSpPr>
          <p:cNvPr id="24" name="组 23"/>
          <p:cNvGrpSpPr/>
          <p:nvPr/>
        </p:nvGrpSpPr>
        <p:grpSpPr>
          <a:xfrm>
            <a:off x="1291819" y="1730012"/>
            <a:ext cx="2813539" cy="777409"/>
            <a:chOff x="1291819" y="1730012"/>
            <a:chExt cx="2813539" cy="777409"/>
          </a:xfrm>
        </p:grpSpPr>
        <p:sp>
          <p:nvSpPr>
            <p:cNvPr id="21" name="矩形 20"/>
            <p:cNvSpPr/>
            <p:nvPr/>
          </p:nvSpPr>
          <p:spPr>
            <a:xfrm>
              <a:off x="1291819" y="1730012"/>
              <a:ext cx="2813539" cy="777409"/>
            </a:xfrm>
            <a:prstGeom prst="rect">
              <a:avLst/>
            </a:prstGeom>
            <a:solidFill>
              <a:srgbClr val="85A7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10" name="直线连接符 9"/>
            <p:cNvCxnSpPr/>
            <p:nvPr/>
          </p:nvCxnSpPr>
          <p:spPr>
            <a:xfrm>
              <a:off x="1576457" y="1740961"/>
              <a:ext cx="0" cy="75551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5" name="组 24"/>
          <p:cNvGrpSpPr/>
          <p:nvPr/>
        </p:nvGrpSpPr>
        <p:grpSpPr>
          <a:xfrm>
            <a:off x="1291818" y="2649766"/>
            <a:ext cx="6568947" cy="658408"/>
            <a:chOff x="1291819" y="2649765"/>
            <a:chExt cx="4576106" cy="777409"/>
          </a:xfrm>
        </p:grpSpPr>
        <p:sp>
          <p:nvSpPr>
            <p:cNvPr id="3" name="矩形 2"/>
            <p:cNvSpPr/>
            <p:nvPr/>
          </p:nvSpPr>
          <p:spPr>
            <a:xfrm>
              <a:off x="1291819" y="2649765"/>
              <a:ext cx="4576106" cy="777409"/>
            </a:xfrm>
            <a:prstGeom prst="rect">
              <a:avLst/>
            </a:prstGeom>
            <a:solidFill>
              <a:srgbClr val="85A7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22" name="直线连接符 21"/>
            <p:cNvCxnSpPr/>
            <p:nvPr/>
          </p:nvCxnSpPr>
          <p:spPr>
            <a:xfrm>
              <a:off x="1576457" y="2649765"/>
              <a:ext cx="0" cy="755512"/>
            </a:xfrm>
            <a:prstGeom prst="line">
              <a:avLst/>
            </a:prstGeom>
          </p:spPr>
          <p:style>
            <a:lnRef idx="2">
              <a:schemeClr val="accent1"/>
            </a:lnRef>
            <a:fillRef idx="0">
              <a:schemeClr val="accent1"/>
            </a:fillRef>
            <a:effectRef idx="1">
              <a:schemeClr val="accent1"/>
            </a:effectRef>
            <a:fontRef idx="minor">
              <a:schemeClr val="tx1"/>
            </a:fontRef>
          </p:style>
        </p:cxnSp>
      </p:grpSp>
      <p:sp>
        <p:nvSpPr>
          <p:cNvPr id="20" name="文本框 19"/>
          <p:cNvSpPr txBox="1"/>
          <p:nvPr/>
        </p:nvSpPr>
        <p:spPr>
          <a:xfrm>
            <a:off x="1740674" y="2784953"/>
            <a:ext cx="5410455" cy="523220"/>
          </a:xfrm>
          <a:prstGeom prst="rect">
            <a:avLst/>
          </a:prstGeom>
          <a:noFill/>
        </p:spPr>
        <p:txBody>
          <a:bodyPr wrap="none" rtlCol="0">
            <a:spAutoFit/>
          </a:bodyPr>
          <a:lstStyle/>
          <a:p>
            <a:r>
              <a:rPr lang="en-US" altLang="zh-CN" sz="2800" kern="100" dirty="0">
                <a:latin typeface="Times New Roman" panose="02020603050405020304" pitchFamily="18" charset="0"/>
                <a:ea typeface="宋体" panose="02010600030101010101" pitchFamily="2" charset="-122"/>
              </a:rPr>
              <a:t>Appearance</a:t>
            </a:r>
            <a:r>
              <a:rPr lang="en-US" altLang="zh-CN" sz="2800" dirty="0"/>
              <a:t> </a:t>
            </a:r>
            <a:r>
              <a:rPr lang="en-US" altLang="zh-CN" sz="2800" kern="100" dirty="0">
                <a:latin typeface="Times New Roman" panose="02020603050405020304" pitchFamily="18" charset="0"/>
                <a:ea typeface="宋体" panose="02010600030101010101" pitchFamily="2" charset="-122"/>
              </a:rPr>
              <a:t>features of giant pandas</a:t>
            </a:r>
            <a:endParaRPr lang="zh-CN" altLang="en-US" sz="2800" kern="1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78436521"/>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par>
                                <p:cTn id="18" presetID="2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beijingt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1028" name="Picture 4">
            <a:extLst>
              <a:ext uri="{FF2B5EF4-FFF2-40B4-BE49-F238E27FC236}">
                <a16:creationId xmlns:a16="http://schemas.microsoft.com/office/drawing/2014/main" id="{C84896B4-FA40-42B8-9375-1D62CDE68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94" y="902436"/>
            <a:ext cx="3942232" cy="319265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634611" y="1103877"/>
            <a:ext cx="3875458" cy="2991212"/>
          </a:xfrm>
          <a:prstGeom prst="rect">
            <a:avLst/>
          </a:prstGeom>
          <a:solidFill>
            <a:schemeClr val="bg2"/>
          </a:solidFill>
          <a:ln>
            <a:noFill/>
          </a:ln>
          <a:effectLst>
            <a:outerShdw blurRad="50800" dist="381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a:ea typeface="宋体"/>
              <a:sym typeface="字魂73号-江南手书" panose="00000500000000000000" pitchFamily="2" charset="-122"/>
            </a:endParaRPr>
          </a:p>
        </p:txBody>
      </p:sp>
      <p:sp>
        <p:nvSpPr>
          <p:cNvPr id="5" name="矩形 4"/>
          <p:cNvSpPr/>
          <p:nvPr/>
        </p:nvSpPr>
        <p:spPr>
          <a:xfrm>
            <a:off x="3787877" y="1275327"/>
            <a:ext cx="3579872" cy="2679086"/>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a:ea typeface="宋体"/>
              <a:sym typeface="字魂73号-江南手书" panose="00000500000000000000" pitchFamily="2" charset="-122"/>
            </a:endParaRPr>
          </a:p>
        </p:txBody>
      </p:sp>
      <p:sp>
        <p:nvSpPr>
          <p:cNvPr id="2" name="文本框 1">
            <a:extLst>
              <a:ext uri="{FF2B5EF4-FFF2-40B4-BE49-F238E27FC236}">
                <a16:creationId xmlns:a16="http://schemas.microsoft.com/office/drawing/2014/main" id="{D482247F-F1CF-43F5-A615-812419AD8E06}"/>
              </a:ext>
            </a:extLst>
          </p:cNvPr>
          <p:cNvSpPr txBox="1"/>
          <p:nvPr/>
        </p:nvSpPr>
        <p:spPr>
          <a:xfrm>
            <a:off x="4080222" y="1621404"/>
            <a:ext cx="3211926" cy="1692771"/>
          </a:xfrm>
          <a:prstGeom prst="rect">
            <a:avLst/>
          </a:prstGeom>
          <a:noFill/>
        </p:spPr>
        <p:txBody>
          <a:bodyPr wrap="square" rtlCol="0">
            <a:spAutoFit/>
          </a:bodyPr>
          <a:lstStyle/>
          <a:p>
            <a:r>
              <a:rPr lang="en-US" altLang="zh-CN" sz="1800" kern="100" dirty="0">
                <a:effectLst/>
                <a:latin typeface="Times New Roman" panose="02020603050405020304" pitchFamily="18" charset="0"/>
                <a:ea typeface="宋体" panose="02010600030101010101" pitchFamily="2" charset="-122"/>
              </a:rPr>
              <a:t>   Giant pandas are fat like bears, plump and rich, round heads and short tails. The weight is 80-120kg, and its maximum weight can reach 180kg.</a:t>
            </a:r>
          </a:p>
          <a:p>
            <a:endParaRPr lang="zh-CN" altLang="en-US" dirty="0"/>
          </a:p>
        </p:txBody>
      </p:sp>
      <p:sp>
        <p:nvSpPr>
          <p:cNvPr id="8" name="文本框 7">
            <a:extLst>
              <a:ext uri="{FF2B5EF4-FFF2-40B4-BE49-F238E27FC236}">
                <a16:creationId xmlns:a16="http://schemas.microsoft.com/office/drawing/2014/main" id="{F52F51D1-76E5-43D3-8088-770EEF9399EE}"/>
              </a:ext>
            </a:extLst>
          </p:cNvPr>
          <p:cNvSpPr txBox="1"/>
          <p:nvPr/>
        </p:nvSpPr>
        <p:spPr>
          <a:xfrm>
            <a:off x="4199333" y="1313627"/>
            <a:ext cx="1974796" cy="369332"/>
          </a:xfrm>
          <a:prstGeom prst="rect">
            <a:avLst/>
          </a:prstGeom>
          <a:noFill/>
        </p:spPr>
        <p:txBody>
          <a:bodyPr wrap="square" rtlCol="0">
            <a:spAutoFit/>
          </a:bodyPr>
          <a:lstStyle/>
          <a:p>
            <a:r>
              <a:rPr lang="en-US" altLang="zh-CN" sz="1800" b="1" kern="100" dirty="0">
                <a:latin typeface="Times New Roman" panose="02020603050405020304" pitchFamily="18" charset="0"/>
                <a:ea typeface="宋体" panose="02010600030101010101" pitchFamily="2" charset="-122"/>
              </a:rPr>
              <a:t>1. Shape</a:t>
            </a:r>
            <a:endParaRPr lang="zh-CN" altLang="en-US" sz="1800" b="1" kern="1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988727148"/>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beijingt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grpSp>
        <p:nvGrpSpPr>
          <p:cNvPr id="7" name="组合 6"/>
          <p:cNvGrpSpPr/>
          <p:nvPr/>
        </p:nvGrpSpPr>
        <p:grpSpPr>
          <a:xfrm>
            <a:off x="3752798" y="583515"/>
            <a:ext cx="4261648" cy="1664253"/>
            <a:chOff x="8252750" y="1996557"/>
            <a:chExt cx="3920473" cy="2219004"/>
          </a:xfrm>
        </p:grpSpPr>
        <p:sp>
          <p:nvSpPr>
            <p:cNvPr id="5" name="文本框 4"/>
            <p:cNvSpPr txBox="1"/>
            <p:nvPr/>
          </p:nvSpPr>
          <p:spPr>
            <a:xfrm>
              <a:off x="8319600" y="1996557"/>
              <a:ext cx="3567685" cy="492443"/>
            </a:xfrm>
            <a:prstGeom prst="rect">
              <a:avLst/>
            </a:prstGeom>
            <a:noFill/>
          </p:spPr>
          <p:txBody>
            <a:bodyPr wrap="square" rtlCol="0">
              <a:spAutoFit/>
            </a:bodyPr>
            <a:lstStyle/>
            <a:p>
              <a:r>
                <a:rPr lang="en-US" altLang="zh-CN" sz="1800" b="1" kern="100" dirty="0">
                  <a:latin typeface="Times New Roman" panose="02020603050405020304" pitchFamily="18" charset="0"/>
                  <a:ea typeface="宋体" panose="02010600030101010101" pitchFamily="2" charset="-122"/>
                  <a:sym typeface="字魂73号-江南手书" panose="00000500000000000000" pitchFamily="2" charset="-122"/>
                </a:rPr>
                <a:t>2. </a:t>
              </a:r>
              <a:r>
                <a:rPr lang="en-US" altLang="zh-CN" sz="1800" b="1" kern="100" dirty="0" err="1">
                  <a:latin typeface="Times New Roman" panose="02020603050405020304" pitchFamily="18" charset="0"/>
                  <a:ea typeface="宋体" panose="02010600030101010101" pitchFamily="2" charset="-122"/>
                  <a:sym typeface="字魂73号-江南手书" panose="00000500000000000000" pitchFamily="2" charset="-122"/>
                </a:rPr>
                <a:t>Colour</a:t>
              </a:r>
              <a:endParaRPr lang="zh-CN" altLang="en-US" sz="1800" b="1" kern="100" dirty="0">
                <a:latin typeface="Times New Roman" panose="02020603050405020304" pitchFamily="18" charset="0"/>
                <a:ea typeface="宋体" panose="02010600030101010101" pitchFamily="2" charset="-122"/>
                <a:sym typeface="字魂73号-江南手书" panose="00000500000000000000" pitchFamily="2" charset="-122"/>
              </a:endParaRPr>
            </a:p>
          </p:txBody>
        </p:sp>
        <p:sp>
          <p:nvSpPr>
            <p:cNvPr id="6" name="文本框 5"/>
            <p:cNvSpPr txBox="1"/>
            <p:nvPr/>
          </p:nvSpPr>
          <p:spPr>
            <a:xfrm>
              <a:off x="8252750" y="2615122"/>
              <a:ext cx="3920473" cy="1600439"/>
            </a:xfrm>
            <a:prstGeom prst="rect">
              <a:avLst/>
            </a:prstGeom>
            <a:noFill/>
          </p:spPr>
          <p:txBody>
            <a:bodyPr wrap="square" rtlCol="0">
              <a:spAutoFit/>
            </a:bodyPr>
            <a:lstStyle/>
            <a:p>
              <a:pPr marL="0" marR="0" algn="just">
                <a:spcBef>
                  <a:spcPts val="0"/>
                </a:spcBef>
                <a:spcAft>
                  <a:spcPts val="600"/>
                </a:spcAft>
              </a:pPr>
              <a:r>
                <a:rPr lang="en-US" altLang="zh-CN" sz="1800" kern="100" dirty="0">
                  <a:effectLst/>
                  <a:latin typeface="Times New Roman" panose="02020603050405020304" pitchFamily="18" charset="0"/>
                  <a:ea typeface="宋体" panose="02010600030101010101" pitchFamily="2" charset="-122"/>
                </a:rPr>
                <a:t>   The hair color of its head and body is distinct from black and white. </a:t>
              </a:r>
              <a:r>
                <a:rPr lang="en-US" altLang="zh-CN" sz="1800" kern="100" dirty="0">
                  <a:latin typeface="Times New Roman" panose="02020603050405020304" pitchFamily="18" charset="0"/>
                  <a:ea typeface="宋体" panose="02010600030101010101" pitchFamily="2" charset="-122"/>
                </a:rPr>
                <a:t> </a:t>
              </a:r>
              <a:r>
                <a:rPr lang="en-US" altLang="zh-CN" sz="1800" kern="100" dirty="0">
                  <a:effectLst/>
                  <a:latin typeface="Times New Roman" panose="02020603050405020304" pitchFamily="18" charset="0"/>
                  <a:ea typeface="宋体" panose="02010600030101010101" pitchFamily="2" charset="-122"/>
                </a:rPr>
                <a:t>However, it is not pure black, or pure white. It is black with brown through and white with yellow.</a:t>
              </a:r>
            </a:p>
          </p:txBody>
        </p:sp>
      </p:grpSp>
      <p:grpSp>
        <p:nvGrpSpPr>
          <p:cNvPr id="19" name="组合 6"/>
          <p:cNvGrpSpPr/>
          <p:nvPr/>
        </p:nvGrpSpPr>
        <p:grpSpPr>
          <a:xfrm>
            <a:off x="3752798" y="2247768"/>
            <a:ext cx="4888990" cy="2362653"/>
            <a:chOff x="8252750" y="1758306"/>
            <a:chExt cx="3920473" cy="6109838"/>
          </a:xfrm>
        </p:grpSpPr>
        <p:sp>
          <p:nvSpPr>
            <p:cNvPr id="20" name="文本框 19"/>
            <p:cNvSpPr txBox="1"/>
            <p:nvPr/>
          </p:nvSpPr>
          <p:spPr>
            <a:xfrm>
              <a:off x="8311022" y="1758306"/>
              <a:ext cx="3567685" cy="955095"/>
            </a:xfrm>
            <a:prstGeom prst="rect">
              <a:avLst/>
            </a:prstGeom>
            <a:noFill/>
          </p:spPr>
          <p:txBody>
            <a:bodyPr wrap="square" rtlCol="0">
              <a:spAutoFit/>
            </a:bodyPr>
            <a:lstStyle/>
            <a:p>
              <a:r>
                <a:rPr lang="en-US" altLang="zh-CN" sz="1800" b="1" kern="100" dirty="0">
                  <a:latin typeface="Times New Roman" panose="02020603050405020304" pitchFamily="18" charset="0"/>
                  <a:ea typeface="宋体" panose="02010600030101010101" pitchFamily="2" charset="-122"/>
                  <a:sym typeface="字魂73号-江南手书" panose="00000500000000000000" pitchFamily="2" charset="-122"/>
                </a:rPr>
                <a:t>3. Skin</a:t>
              </a:r>
              <a:endParaRPr lang="zh-CN" altLang="en-US" sz="1800" b="1" kern="100" dirty="0">
                <a:latin typeface="Times New Roman" panose="02020603050405020304" pitchFamily="18" charset="0"/>
                <a:ea typeface="宋体" panose="02010600030101010101" pitchFamily="2" charset="-122"/>
                <a:sym typeface="字魂73号-江南手书" panose="00000500000000000000" pitchFamily="2" charset="-122"/>
              </a:endParaRPr>
            </a:p>
          </p:txBody>
        </p:sp>
        <p:sp>
          <p:nvSpPr>
            <p:cNvPr id="21" name="文本框 20"/>
            <p:cNvSpPr txBox="1"/>
            <p:nvPr/>
          </p:nvSpPr>
          <p:spPr>
            <a:xfrm>
              <a:off x="8252750" y="2615123"/>
              <a:ext cx="3920473" cy="5253021"/>
            </a:xfrm>
            <a:prstGeom prst="rect">
              <a:avLst/>
            </a:prstGeom>
            <a:noFill/>
          </p:spPr>
          <p:txBody>
            <a:bodyPr wrap="square" rtlCol="0">
              <a:spAutoFit/>
            </a:bodyPr>
            <a:lstStyle/>
            <a:p>
              <a:pPr marL="0" marR="0" algn="just">
                <a:spcBef>
                  <a:spcPts val="0"/>
                </a:spcBef>
                <a:spcAft>
                  <a:spcPts val="0"/>
                </a:spcAft>
              </a:pPr>
              <a:r>
                <a:rPr lang="en-US" altLang="zh-CN" sz="1800" kern="100" dirty="0">
                  <a:latin typeface="Times New Roman" panose="02020603050405020304" pitchFamily="18" charset="0"/>
                  <a:ea typeface="宋体" panose="02010600030101010101" pitchFamily="2" charset="-122"/>
                </a:rPr>
                <a:t>  The giant panda's skin is </a:t>
              </a:r>
              <a:r>
                <a:rPr lang="en-US" altLang="zh-CN" sz="1800" b="1" kern="100" dirty="0">
                  <a:latin typeface="Times New Roman" panose="02020603050405020304" pitchFamily="18" charset="0"/>
                  <a:ea typeface="宋体" panose="02010600030101010101" pitchFamily="2" charset="-122"/>
                </a:rPr>
                <a:t>thick</a:t>
              </a:r>
              <a:r>
                <a:rPr lang="en-US" altLang="zh-CN" sz="1800" kern="100" dirty="0">
                  <a:latin typeface="Times New Roman" panose="02020603050405020304" pitchFamily="18" charset="0"/>
                  <a:ea typeface="宋体" panose="02010600030101010101" pitchFamily="2" charset="-122"/>
                </a:rPr>
                <a:t>, which can be up to 10 mm at its thickest point. </a:t>
              </a:r>
              <a:r>
                <a:rPr lang="en-US" altLang="zh-CN" sz="1800" u="sng" kern="100" dirty="0">
                  <a:latin typeface="Times New Roman" panose="02020603050405020304" pitchFamily="18" charset="0"/>
                  <a:ea typeface="宋体" panose="02010600030101010101" pitchFamily="2" charset="-122"/>
                </a:rPr>
                <a:t>The skin thickness of different parts of the body is different</a:t>
              </a:r>
              <a:r>
                <a:rPr lang="en-US" altLang="zh-CN" sz="1800" kern="100" dirty="0">
                  <a:latin typeface="Times New Roman" panose="02020603050405020304" pitchFamily="18" charset="0"/>
                  <a:ea typeface="宋体" panose="02010600030101010101" pitchFamily="2" charset="-122"/>
                </a:rPr>
                <a:t>. The back of the body is thicker than the ventral side, and the outside of the body is thicker than the inside of the body. The average thickness of the skin is about 5 mm, and it is white, elastic and tough.</a:t>
              </a:r>
            </a:p>
          </p:txBody>
        </p:sp>
      </p:grpSp>
      <p:pic>
        <p:nvPicPr>
          <p:cNvPr id="3074" name="Picture 2">
            <a:extLst>
              <a:ext uri="{FF2B5EF4-FFF2-40B4-BE49-F238E27FC236}">
                <a16:creationId xmlns:a16="http://schemas.microsoft.com/office/drawing/2014/main" id="{ED597D6B-B0C2-4745-B657-C9D8F2B3E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0277"/>
            <a:ext cx="3711722" cy="247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121132"/>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beijingt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grpSp>
        <p:nvGrpSpPr>
          <p:cNvPr id="12" name="组合 6"/>
          <p:cNvGrpSpPr/>
          <p:nvPr/>
        </p:nvGrpSpPr>
        <p:grpSpPr>
          <a:xfrm>
            <a:off x="414110" y="2324057"/>
            <a:ext cx="5637099" cy="2985048"/>
            <a:chOff x="8131073" y="2003002"/>
            <a:chExt cx="4173830" cy="3980062"/>
          </a:xfrm>
        </p:grpSpPr>
        <p:sp>
          <p:nvSpPr>
            <p:cNvPr id="13" name="文本框 12"/>
            <p:cNvSpPr txBox="1"/>
            <p:nvPr/>
          </p:nvSpPr>
          <p:spPr>
            <a:xfrm>
              <a:off x="8131073" y="2003002"/>
              <a:ext cx="3567685" cy="553997"/>
            </a:xfrm>
            <a:prstGeom prst="rect">
              <a:avLst/>
            </a:prstGeom>
            <a:noFill/>
          </p:spPr>
          <p:txBody>
            <a:bodyPr wrap="square" rtlCol="0">
              <a:spAutoFit/>
            </a:bodyPr>
            <a:lstStyle/>
            <a:p>
              <a:endParaRPr lang="zh-CN" altLang="en-US" sz="2100" spc="225" dirty="0">
                <a:solidFill>
                  <a:srgbClr val="44546A"/>
                </a:solidFill>
                <a:latin typeface="宋体"/>
                <a:ea typeface="宋体"/>
                <a:sym typeface="字魂73号-江南手书" panose="00000500000000000000" pitchFamily="2" charset="-122"/>
              </a:endParaRPr>
            </a:p>
          </p:txBody>
        </p:sp>
        <p:sp>
          <p:nvSpPr>
            <p:cNvPr id="14" name="文本框 13"/>
            <p:cNvSpPr txBox="1"/>
            <p:nvPr/>
          </p:nvSpPr>
          <p:spPr>
            <a:xfrm>
              <a:off x="8131073" y="2172365"/>
              <a:ext cx="4173830" cy="3810699"/>
            </a:xfrm>
            <a:prstGeom prst="rect">
              <a:avLst/>
            </a:prstGeom>
            <a:noFill/>
          </p:spPr>
          <p:txBody>
            <a:bodyPr wrap="square" rtlCol="0">
              <a:spAutoFit/>
            </a:bodyPr>
            <a:lstStyle/>
            <a:p>
              <a:pPr>
                <a:lnSpc>
                  <a:spcPct val="150000"/>
                </a:lnSpc>
              </a:pPr>
              <a:r>
                <a:rPr lang="en-US" altLang="zh-CN" sz="1800" kern="100" dirty="0">
                  <a:effectLst/>
                  <a:latin typeface="Calibri" panose="020F0502020204030204" pitchFamily="34" charset="0"/>
                  <a:ea typeface="宋体" panose="02010600030101010101" pitchFamily="2" charset="-122"/>
                  <a:cs typeface="Calibri" panose="020F0502020204030204" pitchFamily="34" charset="0"/>
                </a:rPr>
                <a:t>    Giant pandas live in the high mountains and deep valleys of the upper reaches of the Yangtze River in China, which are the windward side of the southeast monsoon. The climate is </a:t>
              </a:r>
              <a:r>
                <a:rPr lang="en-US" altLang="zh-CN" sz="1800" b="1" kern="100" dirty="0">
                  <a:effectLst/>
                  <a:latin typeface="Calibri" panose="020F0502020204030204" pitchFamily="34" charset="0"/>
                  <a:ea typeface="宋体" panose="02010600030101010101" pitchFamily="2" charset="-122"/>
                  <a:cs typeface="Calibri" panose="020F0502020204030204" pitchFamily="34" charset="0"/>
                </a:rPr>
                <a:t>warm and humid</a:t>
              </a:r>
              <a:r>
                <a:rPr lang="en-US" altLang="zh-CN" sz="1800" kern="100" dirty="0">
                  <a:effectLst/>
                  <a:latin typeface="Calibri" panose="020F0502020204030204" pitchFamily="34" charset="0"/>
                  <a:ea typeface="宋体" panose="02010600030101010101" pitchFamily="2" charset="-122"/>
                  <a:cs typeface="Calibri" panose="020F0502020204030204" pitchFamily="34" charset="0"/>
                </a:rPr>
                <a:t>, and their humidity is often above 80%. </a:t>
              </a:r>
              <a:r>
                <a:rPr lang="en-US" altLang="zh-CN" sz="1800" u="sng" kern="100" dirty="0">
                  <a:effectLst/>
                  <a:latin typeface="Calibri" panose="020F0502020204030204" pitchFamily="34" charset="0"/>
                  <a:ea typeface="宋体" panose="02010600030101010101" pitchFamily="2" charset="-122"/>
                  <a:cs typeface="Calibri" panose="020F0502020204030204" pitchFamily="34" charset="0"/>
                </a:rPr>
                <a:t>The giant pandas prefer humid environment.</a:t>
              </a:r>
            </a:p>
            <a:p>
              <a:pPr>
                <a:lnSpc>
                  <a:spcPct val="150000"/>
                </a:lnSpc>
              </a:pPr>
              <a:endParaRPr lang="zh-CN" altLang="en-US" spc="450" dirty="0">
                <a:solidFill>
                  <a:schemeClr val="tx2">
                    <a:lumMod val="75000"/>
                  </a:schemeClr>
                </a:solidFill>
                <a:latin typeface="宋体"/>
                <a:ea typeface="宋体"/>
                <a:sym typeface="字魂73号-江南手书" panose="00000500000000000000" pitchFamily="2" charset="-122"/>
              </a:endParaRPr>
            </a:p>
          </p:txBody>
        </p:sp>
      </p:grpSp>
      <p:grpSp>
        <p:nvGrpSpPr>
          <p:cNvPr id="15" name="组合 7"/>
          <p:cNvGrpSpPr/>
          <p:nvPr/>
        </p:nvGrpSpPr>
        <p:grpSpPr>
          <a:xfrm>
            <a:off x="687610" y="144954"/>
            <a:ext cx="4587181" cy="2211601"/>
            <a:chOff x="8252751" y="2005422"/>
            <a:chExt cx="4173830" cy="2948800"/>
          </a:xfrm>
        </p:grpSpPr>
        <p:sp>
          <p:nvSpPr>
            <p:cNvPr id="16" name="文本框 15"/>
            <p:cNvSpPr txBox="1"/>
            <p:nvPr/>
          </p:nvSpPr>
          <p:spPr>
            <a:xfrm>
              <a:off x="8252751" y="2005422"/>
              <a:ext cx="3567685" cy="615553"/>
            </a:xfrm>
            <a:prstGeom prst="rect">
              <a:avLst/>
            </a:prstGeom>
            <a:noFill/>
          </p:spPr>
          <p:txBody>
            <a:bodyPr wrap="square" rtlCol="0">
              <a:spAutoFit/>
            </a:bodyPr>
            <a:lstStyle/>
            <a:p>
              <a:r>
                <a:rPr lang="en-US" altLang="zh-CN" sz="2400" kern="100" dirty="0">
                  <a:effectLst/>
                  <a:latin typeface="Times New Roman" panose="02020603050405020304" pitchFamily="18" charset="0"/>
                  <a:ea typeface="宋体" panose="02010600030101010101" pitchFamily="2" charset="-122"/>
                </a:rPr>
                <a:t>4. vision</a:t>
              </a:r>
              <a:endParaRPr lang="zh-CN" altLang="en-US" sz="2100" spc="225" dirty="0">
                <a:solidFill>
                  <a:srgbClr val="44546A"/>
                </a:solidFill>
                <a:latin typeface="宋体"/>
                <a:ea typeface="宋体"/>
                <a:sym typeface="字魂73号-江南手书" panose="00000500000000000000" pitchFamily="2" charset="-122"/>
              </a:endParaRPr>
            </a:p>
          </p:txBody>
        </p:sp>
        <p:sp>
          <p:nvSpPr>
            <p:cNvPr id="17" name="文本框 16"/>
            <p:cNvSpPr txBox="1"/>
            <p:nvPr/>
          </p:nvSpPr>
          <p:spPr>
            <a:xfrm>
              <a:off x="8252751" y="2615122"/>
              <a:ext cx="4173830" cy="2339100"/>
            </a:xfrm>
            <a:prstGeom prst="rect">
              <a:avLst/>
            </a:prstGeom>
            <a:noFill/>
          </p:spPr>
          <p:txBody>
            <a:bodyPr wrap="square" rtlCol="0">
              <a:spAutoFit/>
            </a:bodyPr>
            <a:lstStyle/>
            <a:p>
              <a:pPr marL="0" marR="0" algn="just">
                <a:spcBef>
                  <a:spcPts val="0"/>
                </a:spcBef>
                <a:spcAft>
                  <a:spcPts val="0"/>
                </a:spcAft>
              </a:pPr>
              <a:r>
                <a:rPr lang="en-US" altLang="zh-CN" sz="1800" kern="100" dirty="0">
                  <a:effectLst/>
                  <a:latin typeface="Times New Roman" panose="02020603050405020304" pitchFamily="18" charset="0"/>
                  <a:ea typeface="宋体" panose="02010600030101010101" pitchFamily="2" charset="-122"/>
                </a:rPr>
                <a:t>    The vision of giant pandas is extremely underdeveloped. This is because giant pandas </a:t>
              </a:r>
              <a:r>
                <a:rPr lang="en-US" altLang="zh-CN" sz="1800" u="sng" kern="100" dirty="0">
                  <a:effectLst/>
                  <a:latin typeface="Times New Roman" panose="02020603050405020304" pitchFamily="18" charset="0"/>
                  <a:ea typeface="宋体" panose="02010600030101010101" pitchFamily="2" charset="-122"/>
                </a:rPr>
                <a:t>live in dense bamboo forests for a long time</a:t>
              </a:r>
              <a:r>
                <a:rPr lang="en-US" altLang="zh-CN" sz="1800" kern="100" dirty="0">
                  <a:effectLst/>
                  <a:latin typeface="Times New Roman" panose="02020603050405020304" pitchFamily="18" charset="0"/>
                  <a:ea typeface="宋体" panose="02010600030101010101" pitchFamily="2" charset="-122"/>
                </a:rPr>
                <a:t>. The light is very dark and there are many obstacles, making their eyes very short and shallow.</a:t>
              </a:r>
            </a:p>
          </p:txBody>
        </p:sp>
      </p:grpSp>
      <p:pic>
        <p:nvPicPr>
          <p:cNvPr id="18" name="Picture 2">
            <a:extLst>
              <a:ext uri="{FF2B5EF4-FFF2-40B4-BE49-F238E27FC236}">
                <a16:creationId xmlns:a16="http://schemas.microsoft.com/office/drawing/2014/main" id="{1C8F163D-67E7-438B-9CA5-6A6EBA0D3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962" y="532157"/>
            <a:ext cx="3497329" cy="246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38584"/>
      </p:ext>
    </p:extLst>
  </p:cSld>
  <p:clrMapOvr>
    <a:masterClrMapping/>
  </p:clrMapOvr>
  <mc:AlternateContent xmlns:mc="http://schemas.openxmlformats.org/markup-compatibility/2006" xmlns:p14="http://schemas.microsoft.com/office/powerpoint/2010/main">
    <mc:Choice Requires="p14">
      <p:transition spd="slow" p14:dur="800" advClick="0" advTm="3000">
        <p:circle/>
      </p:transition>
    </mc:Choice>
    <mc:Fallback xmlns="">
      <p:transition spd="slow" advClick="0" advTm="3000">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底图.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18" name="图片 17" descr="竹子.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060" y="0"/>
            <a:ext cx="3040772" cy="5143500"/>
          </a:xfrm>
          <a:prstGeom prst="rect">
            <a:avLst/>
          </a:prstGeom>
        </p:spPr>
      </p:pic>
      <p:pic>
        <p:nvPicPr>
          <p:cNvPr id="17" name="图片 16" descr="fengmian-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64764"/>
            <a:ext cx="9143999" cy="2078736"/>
          </a:xfrm>
          <a:prstGeom prst="rect">
            <a:avLst/>
          </a:prstGeom>
        </p:spPr>
      </p:pic>
      <p:grpSp>
        <p:nvGrpSpPr>
          <p:cNvPr id="24" name="组 23"/>
          <p:cNvGrpSpPr/>
          <p:nvPr/>
        </p:nvGrpSpPr>
        <p:grpSpPr>
          <a:xfrm>
            <a:off x="1291819" y="1730012"/>
            <a:ext cx="2813539" cy="777409"/>
            <a:chOff x="1291819" y="1730012"/>
            <a:chExt cx="2813539" cy="777409"/>
          </a:xfrm>
        </p:grpSpPr>
        <p:sp>
          <p:nvSpPr>
            <p:cNvPr id="21" name="矩形 20"/>
            <p:cNvSpPr/>
            <p:nvPr/>
          </p:nvSpPr>
          <p:spPr>
            <a:xfrm>
              <a:off x="1291819" y="1730012"/>
              <a:ext cx="2813539" cy="777409"/>
            </a:xfrm>
            <a:prstGeom prst="rect">
              <a:avLst/>
            </a:prstGeom>
            <a:solidFill>
              <a:srgbClr val="85A7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10" name="直线连接符 9"/>
            <p:cNvCxnSpPr/>
            <p:nvPr/>
          </p:nvCxnSpPr>
          <p:spPr>
            <a:xfrm>
              <a:off x="1576457" y="1740961"/>
              <a:ext cx="0" cy="75551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5" name="组 24"/>
          <p:cNvGrpSpPr/>
          <p:nvPr/>
        </p:nvGrpSpPr>
        <p:grpSpPr>
          <a:xfrm>
            <a:off x="1291818" y="2649765"/>
            <a:ext cx="5915805" cy="777409"/>
            <a:chOff x="1291819" y="2649765"/>
            <a:chExt cx="4576106" cy="777409"/>
          </a:xfrm>
        </p:grpSpPr>
        <p:sp>
          <p:nvSpPr>
            <p:cNvPr id="3" name="矩形 2"/>
            <p:cNvSpPr/>
            <p:nvPr/>
          </p:nvSpPr>
          <p:spPr>
            <a:xfrm>
              <a:off x="1291819" y="2649765"/>
              <a:ext cx="4576106" cy="777409"/>
            </a:xfrm>
            <a:prstGeom prst="rect">
              <a:avLst/>
            </a:prstGeom>
            <a:solidFill>
              <a:srgbClr val="85A7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22" name="直线连接符 21"/>
            <p:cNvCxnSpPr/>
            <p:nvPr/>
          </p:nvCxnSpPr>
          <p:spPr>
            <a:xfrm>
              <a:off x="1576457" y="2649765"/>
              <a:ext cx="0" cy="755512"/>
            </a:xfrm>
            <a:prstGeom prst="line">
              <a:avLst/>
            </a:prstGeom>
          </p:spPr>
          <p:style>
            <a:lnRef idx="2">
              <a:schemeClr val="accent1"/>
            </a:lnRef>
            <a:fillRef idx="0">
              <a:schemeClr val="accent1"/>
            </a:fillRef>
            <a:effectRef idx="1">
              <a:schemeClr val="accent1"/>
            </a:effectRef>
            <a:fontRef idx="minor">
              <a:schemeClr val="tx1"/>
            </a:fontRef>
          </p:style>
        </p:cxnSp>
      </p:grpSp>
      <p:sp>
        <p:nvSpPr>
          <p:cNvPr id="20" name="文本框 19"/>
          <p:cNvSpPr txBox="1"/>
          <p:nvPr/>
        </p:nvSpPr>
        <p:spPr>
          <a:xfrm>
            <a:off x="1740674" y="2784953"/>
            <a:ext cx="4883068" cy="523220"/>
          </a:xfrm>
          <a:prstGeom prst="rect">
            <a:avLst/>
          </a:prstGeom>
          <a:noFill/>
        </p:spPr>
        <p:txBody>
          <a:bodyPr wrap="none" rtlCol="0">
            <a:spAutoFit/>
          </a:bodyPr>
          <a:lstStyle/>
          <a:p>
            <a:r>
              <a:rPr lang="en-US" altLang="zh-CN" sz="2800" kern="100" dirty="0">
                <a:latin typeface="Times New Roman" panose="02020603050405020304" pitchFamily="18" charset="0"/>
                <a:ea typeface="宋体" panose="02010600030101010101" pitchFamily="2" charset="-122"/>
              </a:rPr>
              <a:t>The</a:t>
            </a:r>
            <a:r>
              <a:rPr lang="en-US" altLang="zh-CN" sz="2800" dirty="0"/>
              <a:t> </a:t>
            </a:r>
            <a:r>
              <a:rPr lang="en-US" altLang="zh-CN" sz="2800" kern="100" dirty="0">
                <a:latin typeface="Times New Roman" panose="02020603050405020304" pitchFamily="18" charset="0"/>
                <a:ea typeface="宋体" panose="02010600030101010101" pitchFamily="2" charset="-122"/>
              </a:rPr>
              <a:t>diet features of giant pandas</a:t>
            </a:r>
            <a:endParaRPr lang="zh-CN" altLang="en-US" sz="2800" kern="1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018326201"/>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par>
                                <p:cTn id="18" presetID="2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微信公众号：PPT模板不求人  原创设计">
  <a:themeElements>
    <a:clrScheme name="Office">
      <a:dk1>
        <a:srgbClr val="000000"/>
      </a:dk1>
      <a:lt1>
        <a:srgbClr val="FFFFFF"/>
      </a:lt1>
      <a:dk2>
        <a:srgbClr val="44546A"/>
      </a:dk2>
      <a:lt2>
        <a:srgbClr val="E7E6E6"/>
      </a:lt2>
      <a:accent1>
        <a:srgbClr val="456268"/>
      </a:accent1>
      <a:accent2>
        <a:srgbClr val="79A3B1"/>
      </a:accent2>
      <a:accent3>
        <a:srgbClr val="CEE6F0"/>
      </a:accent3>
      <a:accent4>
        <a:srgbClr val="F5EED7"/>
      </a:accent4>
      <a:accent5>
        <a:srgbClr val="749DAA"/>
      </a:accent5>
      <a:accent6>
        <a:srgbClr val="456268"/>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56268"/>
    </a:accent1>
    <a:accent2>
      <a:srgbClr val="79A3B1"/>
    </a:accent2>
    <a:accent3>
      <a:srgbClr val="CEE6F0"/>
    </a:accent3>
    <a:accent4>
      <a:srgbClr val="F5EED7"/>
    </a:accent4>
    <a:accent5>
      <a:srgbClr val="749DAA"/>
    </a:accent5>
    <a:accent6>
      <a:srgbClr val="456268"/>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456268"/>
    </a:accent1>
    <a:accent2>
      <a:srgbClr val="79A3B1"/>
    </a:accent2>
    <a:accent3>
      <a:srgbClr val="CEE6F0"/>
    </a:accent3>
    <a:accent4>
      <a:srgbClr val="F5EED7"/>
    </a:accent4>
    <a:accent5>
      <a:srgbClr val="749DAA"/>
    </a:accent5>
    <a:accent6>
      <a:srgbClr val="456268"/>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1001</TotalTime>
  <Words>577</Words>
  <Application>Microsoft Office PowerPoint</Application>
  <PresentationFormat>全屏显示(16:9)</PresentationFormat>
  <Paragraphs>39</Paragraphs>
  <Slides>14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宋体</vt:lpstr>
      <vt:lpstr>Arial</vt:lpstr>
      <vt:lpstr>Times New Roman</vt:lpstr>
      <vt:lpstr>微软雅黑</vt:lpstr>
      <vt:lpstr>等线</vt:lpstr>
      <vt:lpstr>等线 Light</vt:lpstr>
      <vt:lpstr>Calibri</vt:lpstr>
      <vt:lpstr>微信公众号：PPT模板不求人  原创设计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微信公众号：PPT模板不求人  原创设计</dc:creator>
  <cp:keywords/>
  <dc:description/>
  <cp:lastModifiedBy>芳芳 黄</cp:lastModifiedBy>
  <cp:revision>97</cp:revision>
  <cp:lastPrinted>2021-03-04T08:33:44Z</cp:lastPrinted>
  <dcterms:created xsi:type="dcterms:W3CDTF">2020-12-25T13:17:44Z</dcterms:created>
  <dcterms:modified xsi:type="dcterms:W3CDTF">2021-05-08T05:48:58Z</dcterms:modified>
  <cp:category/>
</cp:coreProperties>
</file>