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3" r:id="rId2"/>
    <p:sldId id="527" r:id="rId3"/>
    <p:sldId id="564" r:id="rId4"/>
    <p:sldId id="568" r:id="rId5"/>
    <p:sldId id="565" r:id="rId6"/>
    <p:sldId id="528" r:id="rId7"/>
    <p:sldId id="567" r:id="rId8"/>
    <p:sldId id="277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8FBAF-B91D-487F-BEB6-FA567764C3E5}" type="datetimeFigureOut">
              <a:rPr lang="de-DE" smtClean="0"/>
              <a:t>25.03.2022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6375-2EF4-40DE-B664-8D482C601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61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‹Nr.›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ruhr-uni-bochum.de/uvu/images/5/56/03_How_to_Read_Classics_Again.pptx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iki.rub.de/uvu/index.php/How_to_Make_People_Read_Classics_Again%3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10" Type="http://schemas.openxmlformats.org/officeDocument/2006/relationships/hyperlink" Target="https://wiki.ruhr-uni-bochum.de/uvu/images/2/2e/Classic_Culture_or_Popular_Culture.docx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iki.ruhr-uni-bochum.de/uvu/images/a/ae/03_Zheng_Dongqin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36649"/>
            <a:ext cx="8352928" cy="3508375"/>
          </a:xfrm>
        </p:spPr>
        <p:txBody>
          <a:bodyPr>
            <a:noAutofit/>
          </a:bodyPr>
          <a:lstStyle/>
          <a:p>
            <a:r>
              <a:rPr lang="zh-CN" altLang="de-DE" sz="9600" b="1" dirty="0">
                <a:latin typeface="KaiTi" panose="02010609060101010101" pitchFamily="49" charset="-122"/>
                <a:ea typeface="KaiTi" panose="02010609060101010101" pitchFamily="49" charset="-122"/>
              </a:rPr>
              <a:t>中华典籍外译</a:t>
            </a:r>
            <a:br>
              <a:rPr lang="de-DE" altLang="zh-CN" sz="595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de-DE" altLang="zh-CN" sz="4800" b="1" i="1" dirty="0"/>
              <a:t>Chinese Classics Translation</a:t>
            </a:r>
            <a:br>
              <a:rPr lang="de-DE" altLang="zh-CN" sz="4800" b="1" i="1" dirty="0"/>
            </a:br>
            <a:r>
              <a:rPr lang="de-DE" altLang="zh-CN" sz="2800" b="1" i="1" dirty="0" err="1"/>
              <a:t>for</a:t>
            </a:r>
            <a:r>
              <a:rPr lang="de-DE" altLang="zh-CN" sz="2800" b="1" i="1" dirty="0"/>
              <a:t> Master </a:t>
            </a:r>
            <a:r>
              <a:rPr lang="de-DE" altLang="zh-CN" sz="2800" b="1" i="1" dirty="0" err="1"/>
              <a:t>Students</a:t>
            </a:r>
            <a:r>
              <a:rPr lang="de-DE" altLang="zh-CN" sz="2800" b="1" i="1" dirty="0"/>
              <a:t> </a:t>
            </a:r>
            <a:r>
              <a:rPr lang="de-DE" altLang="zh-CN" sz="2800" b="1" i="1" dirty="0" err="1"/>
              <a:t>of</a:t>
            </a:r>
            <a:r>
              <a:rPr lang="de-DE" altLang="zh-CN" sz="2800" b="1" i="1" dirty="0"/>
              <a:t> Translation Studies</a:t>
            </a:r>
            <a:endParaRPr lang="de-DE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280920" cy="3024336"/>
          </a:xfrm>
        </p:spPr>
        <p:txBody>
          <a:bodyPr>
            <a:noAutofit/>
          </a:bodyPr>
          <a:lstStyle/>
          <a:p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 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-2021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b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中国文化基础 周五第九和第十节课</a:t>
            </a:r>
            <a:r>
              <a:rPr lang="de-DE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14:30-16:10</a:t>
            </a:r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de-DE" altLang="zh-C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上课地点：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线上</a:t>
            </a:r>
            <a:r>
              <a:rPr lang="de-DE" altLang="zh-C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VooV</a:t>
            </a:r>
            <a:endParaRPr lang="de-DE" altLang="zh-C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助教：</a:t>
            </a:r>
            <a:r>
              <a:rPr lang="de-DE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Li Xin </a:t>
            </a:r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李欣 </a:t>
            </a:r>
            <a:r>
              <a:rPr lang="de-DE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– </a:t>
            </a:r>
            <a:r>
              <a:rPr lang="de-DE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Session </a:t>
            </a:r>
            <a:r>
              <a:rPr lang="de-DE" altLang="zh-CN" sz="2400" dirty="0" err="1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no</a:t>
            </a:r>
            <a:r>
              <a:rPr lang="de-DE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. 5</a:t>
            </a:r>
          </a:p>
          <a:p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吴漠汀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特聘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教授</a:t>
            </a:r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de-DE" altLang="zh-CN" sz="24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Distinguished</a:t>
            </a:r>
            <a:r>
              <a:rPr lang="de-DE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Professor Dr. Martin Woesler</a:t>
            </a:r>
          </a:p>
          <a:p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培高德 教授 </a:t>
            </a: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Professor Dr. Cord Eberspächer</a:t>
            </a:r>
          </a:p>
          <a:p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湖南师范大学外国学院 </a:t>
            </a:r>
            <a:r>
              <a:rPr lang="de-DE" altLang="zh-CN" sz="18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Foreign</a:t>
            </a:r>
            <a:r>
              <a:rPr lang="de-DE" altLang="zh-CN" sz="18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Studies College, Hunan Normal University</a:t>
            </a:r>
            <a:endParaRPr lang="de-DE" altLang="zh-CN" sz="2400" dirty="0">
              <a:solidFill>
                <a:schemeClr val="tx1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学期题目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82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 2.25 Organizational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things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intro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concept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 „classic“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2 3.4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Canonization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 3.11 Early Translation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4 3.18 Reception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Red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Chamber Dreams in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5 3.25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How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make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people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read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again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6 4.1 Western Classics in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clothes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Utopian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7 4.8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Attractiveness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Classics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part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softpower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8 4.15 Chinese Classics in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Germany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9 4.22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Sinicization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– Politics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Cultural Export: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10 4.29 Chinese Classics in World Lit.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Anthologies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and World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Literary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History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Books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11 5.6 Translation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Modern Classics: Mo Yan,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Yu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Hua, Liu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Cixin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etc.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12 5.13 Chinese Classics on Overseas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Bookfairs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13 5.20 Cinema Movie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Adaptions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Classics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14 5.27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Lessons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learn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from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Classics: Integration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or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Sharpening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Cultural Profile?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15 6.3 Final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Discussion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16 6.10 Final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9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.png"/>
          <p:cNvPicPr>
            <a:picLocks noChangeAspect="1"/>
          </p:cNvPicPr>
          <p:nvPr/>
        </p:nvPicPr>
        <p:blipFill>
          <a:blip r:embed="rId2" cstate="print"/>
          <a:srcRect l="14063" t="46249" r="75000" b="35001"/>
          <a:stretch>
            <a:fillRect/>
          </a:stretch>
        </p:blipFill>
        <p:spPr bwMode="auto">
          <a:xfrm>
            <a:off x="9144000" y="37147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4+.png"/>
          <p:cNvPicPr>
            <a:picLocks noChangeAspect="1"/>
          </p:cNvPicPr>
          <p:nvPr/>
        </p:nvPicPr>
        <p:blipFill>
          <a:blip r:embed="rId3" cstate="print"/>
          <a:srcRect l="58594" t="50000" r="30469" b="32500"/>
          <a:stretch>
            <a:fillRect/>
          </a:stretch>
        </p:blipFill>
        <p:spPr bwMode="auto">
          <a:xfrm>
            <a:off x="9358313" y="4214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5.png"/>
          <p:cNvPicPr>
            <a:picLocks noChangeAspect="1"/>
          </p:cNvPicPr>
          <p:nvPr/>
        </p:nvPicPr>
        <p:blipFill>
          <a:blip r:embed="rId4" cstate="print"/>
          <a:srcRect l="72656" t="47501" r="19531" b="43750"/>
          <a:stretch>
            <a:fillRect/>
          </a:stretch>
        </p:blipFill>
        <p:spPr bwMode="auto">
          <a:xfrm>
            <a:off x="9144000" y="3071813"/>
            <a:ext cx="714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.png"/>
          <p:cNvPicPr>
            <a:picLocks noChangeAspect="1"/>
          </p:cNvPicPr>
          <p:nvPr/>
        </p:nvPicPr>
        <p:blipFill>
          <a:blip r:embed="rId5" cstate="print"/>
          <a:srcRect l="3123" b="12166"/>
          <a:stretch>
            <a:fillRect/>
          </a:stretch>
        </p:blipFill>
        <p:spPr bwMode="auto">
          <a:xfrm>
            <a:off x="-32" y="2636912"/>
            <a:ext cx="106538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00694" y="4714884"/>
            <a:ext cx="286007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de-DE" sz="32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n-ea"/>
              </a:rPr>
              <a:t>吴漠汀教授</a:t>
            </a:r>
            <a:endParaRPr lang="de-DE" altLang="zh-CN" sz="3200" b="1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n-ea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 Dr. Martin </a:t>
            </a:r>
            <a:r>
              <a:rPr lang="de-DE" altLang="zh-CN" sz="2000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Woesler</a:t>
            </a:r>
            <a:endParaRPr lang="de-DE" altLang="zh-CN" sz="2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altLang="zh-CN" sz="32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Hunan Normal University</a:t>
            </a: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 2022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43" y="404664"/>
            <a:ext cx="78968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5400" b="1" i="1" dirty="0" err="1"/>
              <a:t>How</a:t>
            </a:r>
            <a:r>
              <a:rPr lang="de-DE" altLang="zh-CN" sz="5400" b="1" i="1" dirty="0"/>
              <a:t> </a:t>
            </a:r>
            <a:r>
              <a:rPr lang="de-DE" altLang="zh-CN" sz="5400" b="1" i="1" dirty="0" err="1"/>
              <a:t>to</a:t>
            </a:r>
            <a:r>
              <a:rPr lang="de-DE" altLang="zh-CN" sz="5400" b="1" i="1" dirty="0"/>
              <a:t> </a:t>
            </a:r>
            <a:r>
              <a:rPr lang="de-DE" altLang="zh-CN" sz="5400" b="1" i="1" dirty="0" err="1"/>
              <a:t>make</a:t>
            </a:r>
            <a:r>
              <a:rPr lang="de-DE" altLang="zh-CN" sz="5400" b="1" i="1" dirty="0"/>
              <a:t> </a:t>
            </a:r>
            <a:r>
              <a:rPr lang="de-DE" altLang="zh-CN" sz="5400" b="1" i="1" dirty="0" err="1"/>
              <a:t>people</a:t>
            </a:r>
            <a:r>
              <a:rPr lang="de-DE" altLang="zh-CN" sz="5400" b="1" i="1" dirty="0"/>
              <a:t> </a:t>
            </a:r>
            <a:br>
              <a:rPr lang="de-DE" altLang="zh-CN" sz="5400" b="1" i="1" dirty="0"/>
            </a:br>
            <a:r>
              <a:rPr lang="de-DE" altLang="zh-CN" sz="5400" b="1" i="1" dirty="0" err="1"/>
              <a:t>read</a:t>
            </a:r>
            <a:r>
              <a:rPr lang="de-DE" altLang="zh-CN" sz="5400" b="1" i="1" dirty="0"/>
              <a:t> </a:t>
            </a:r>
            <a:r>
              <a:rPr lang="de-DE" altLang="zh-CN" sz="5400" b="1" i="1" dirty="0" err="1"/>
              <a:t>classics</a:t>
            </a:r>
            <a:r>
              <a:rPr lang="de-DE" altLang="zh-CN" sz="5400" b="1" i="1" dirty="0"/>
              <a:t> </a:t>
            </a:r>
            <a:r>
              <a:rPr lang="de-DE" altLang="zh-CN" sz="5400" b="1" i="1" dirty="0" err="1"/>
              <a:t>again</a:t>
            </a:r>
            <a:r>
              <a:rPr lang="de-DE" altLang="zh-CN" sz="5400" b="1" i="1" dirty="0"/>
              <a:t>?</a:t>
            </a:r>
            <a:br>
              <a:rPr lang="de-DE" altLang="zh-CN" sz="5400" b="1" i="1" dirty="0"/>
            </a:br>
            <a:r>
              <a:rPr lang="de-DE" altLang="zh-CN" sz="3200" b="1" i="1" dirty="0" err="1"/>
              <a:t>for</a:t>
            </a:r>
            <a:r>
              <a:rPr lang="de-DE" altLang="zh-CN" sz="3200" b="1" i="1" dirty="0"/>
              <a:t> Master </a:t>
            </a:r>
            <a:r>
              <a:rPr lang="de-DE" altLang="zh-CN" sz="3200" b="1" i="1" dirty="0" err="1"/>
              <a:t>Students</a:t>
            </a:r>
            <a:r>
              <a:rPr lang="de-DE" altLang="zh-CN" sz="3200" b="1" i="1" dirty="0"/>
              <a:t> </a:t>
            </a:r>
            <a:r>
              <a:rPr lang="de-DE" altLang="zh-CN" sz="3200" b="1" i="1" dirty="0" err="1"/>
              <a:t>of</a:t>
            </a:r>
            <a:r>
              <a:rPr lang="de-DE" altLang="zh-CN" sz="3200" b="1" i="1" dirty="0"/>
              <a:t> Translation Studies</a:t>
            </a:r>
            <a:endParaRPr lang="de-DE" altLang="zh-CN" sz="32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2E1F66-91E2-488A-BFAB-165BA8759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3" y="0"/>
            <a:ext cx="1115616" cy="11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8488 C -0.01319 0.09297 -0.03784 0.1013 -0.06007 0.09482 C -0.08229 0.08858 -0.096 0.05181 -0.12187 0.04695 C -0.14774 0.04186 -0.19548 0.06638 -0.21562 0.06452 C -0.23576 0.06291 -0.23923 0.04972 -0.24253 0.03654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8604 C -0.01597 0.09922 -0.04184 0.11263 -0.06146 0.10384 C -0.08108 0.09482 -0.08073 0.04464 -0.10747 0.03261 C -0.13421 0.02082 -0.19375 0.04626 -0.22188 0.03261 C -0.25 0.0192 -0.25209 -0.03307 -0.27587 -0.04833 C -0.29966 -0.06359 -0.3415 -0.03954 -0.36476 -0.05874 C -0.38803 -0.0777 -0.40625 -0.15726 -0.41546 -0.16281 " pathEditMode="relative" rAng="0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0.08488 C -0.01927 0.09297 -0.05591 0.10107 -0.11111 0.0902 C -0.16632 0.07933 -0.24913 0.01943 -0.31424 0.01897 C -0.37934 0.01874 -0.44948 0.10199 -0.50156 0.08765 C -0.55365 0.07331 -0.56823 -0.03654 -0.62691 -0.0673 C -0.68559 -0.09805 -0.81719 -0.09852 -0.854 -0.09782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.png"/>
          <p:cNvPicPr>
            <a:picLocks noChangeAspect="1"/>
          </p:cNvPicPr>
          <p:nvPr/>
        </p:nvPicPr>
        <p:blipFill>
          <a:blip r:embed="rId2" cstate="print"/>
          <a:srcRect l="14063" t="46249" r="75000" b="35001"/>
          <a:stretch>
            <a:fillRect/>
          </a:stretch>
        </p:blipFill>
        <p:spPr bwMode="auto">
          <a:xfrm>
            <a:off x="9144000" y="37147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4+.png"/>
          <p:cNvPicPr>
            <a:picLocks noChangeAspect="1"/>
          </p:cNvPicPr>
          <p:nvPr/>
        </p:nvPicPr>
        <p:blipFill>
          <a:blip r:embed="rId3" cstate="print"/>
          <a:srcRect l="58594" t="50000" r="30469" b="32500"/>
          <a:stretch>
            <a:fillRect/>
          </a:stretch>
        </p:blipFill>
        <p:spPr bwMode="auto">
          <a:xfrm>
            <a:off x="9358313" y="4214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5.png"/>
          <p:cNvPicPr>
            <a:picLocks noChangeAspect="1"/>
          </p:cNvPicPr>
          <p:nvPr/>
        </p:nvPicPr>
        <p:blipFill>
          <a:blip r:embed="rId4" cstate="print"/>
          <a:srcRect l="72656" t="47501" r="19531" b="43750"/>
          <a:stretch>
            <a:fillRect/>
          </a:stretch>
        </p:blipFill>
        <p:spPr bwMode="auto">
          <a:xfrm>
            <a:off x="9144000" y="3071813"/>
            <a:ext cx="714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.png"/>
          <p:cNvPicPr>
            <a:picLocks noChangeAspect="1"/>
          </p:cNvPicPr>
          <p:nvPr/>
        </p:nvPicPr>
        <p:blipFill>
          <a:blip r:embed="rId5" cstate="print"/>
          <a:srcRect l="3123" b="12166"/>
          <a:stretch>
            <a:fillRect/>
          </a:stretch>
        </p:blipFill>
        <p:spPr bwMode="auto">
          <a:xfrm>
            <a:off x="-32" y="2636912"/>
            <a:ext cx="106538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00694" y="4714884"/>
            <a:ext cx="286007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de-DE" sz="32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n-ea"/>
              </a:rPr>
              <a:t>吴漠汀教授</a:t>
            </a:r>
            <a:endParaRPr lang="de-DE" altLang="zh-CN" sz="3200" b="1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n-ea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 Dr. Martin </a:t>
            </a:r>
            <a:r>
              <a:rPr lang="de-DE" altLang="zh-CN" sz="2000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Woesler</a:t>
            </a:r>
            <a:endParaRPr lang="de-DE" altLang="zh-CN" sz="2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altLang="zh-CN" sz="32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Hunan Normal University</a:t>
            </a: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 2022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43" y="404664"/>
            <a:ext cx="7896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5000" b="1" dirty="0">
                <a:latin typeface="+mj-lt"/>
                <a:ea typeface="KaiTi" panose="02010609060101010101" pitchFamily="49" charset="-122"/>
              </a:rPr>
              <a:t>Student Input</a:t>
            </a:r>
            <a:endParaRPr lang="de-DE" altLang="zh-CN" sz="5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2E1F66-91E2-488A-BFAB-165BA8759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3" y="0"/>
            <a:ext cx="1115616" cy="111561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8377A69-448D-41EE-A80E-38B502D108CC}"/>
              </a:ext>
            </a:extLst>
          </p:cNvPr>
          <p:cNvSpPr txBox="1"/>
          <p:nvPr/>
        </p:nvSpPr>
        <p:spPr>
          <a:xfrm>
            <a:off x="593617" y="1502152"/>
            <a:ext cx="81548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7"/>
              </a:rPr>
              <a:t>https://wiki.rub.de/uvu/index.php/How_to_Make_People_Read_Classics_Again%3F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Presentation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Xie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Xiaoying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谢晓莹 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03 How to Read Classics Again.pptx"/>
              </a:rPr>
              <a:t>How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03 How to Read Classics Again.pptx"/>
              </a:rPr>
              <a:t>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03 How to Read Classics Again.pptx"/>
              </a:rPr>
              <a:t>to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03 How to Read Classics Again.pptx"/>
              </a:rPr>
              <a:t> Read Classics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8" tooltip="03 How to Read Classics Again.pptx"/>
              </a:rPr>
              <a:t>Again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review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handout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Zheng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Dongqin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郑冬琴 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03 Zheng Dongqin.pptx"/>
              </a:rPr>
              <a:t>How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03 Zheng Dongqin.pptx"/>
              </a:rPr>
              <a:t>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03 Zheng Dongqin.pptx"/>
              </a:rPr>
              <a:t>to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03 Zheng Dongqin.pptx"/>
              </a:rPr>
              <a:t> Read Classics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9" tooltip="03 Zheng Dongqin.pptx"/>
              </a:rPr>
              <a:t>Again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Zheng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Dongqin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argumentative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debate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live in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Popular Culture,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list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arguments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posted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here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Wang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Siqi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王思琪、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Tong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Lüeya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zh-CN" alt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童略雅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handout: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10" tooltip="Classic Culture or Popular Culture.docx"/>
              </a:rPr>
              <a:t>Classic</a:t>
            </a:r>
            <a:r>
              <a:rPr lang="de-DE" b="0" i="0" u="none" strike="noStrike" dirty="0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10" tooltip="Classic Culture or Popular Culture.docx"/>
              </a:rPr>
              <a:t> Culture </a:t>
            </a:r>
            <a:r>
              <a:rPr lang="de-DE" b="0" i="0" u="none" strike="noStrike" dirty="0" err="1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10" tooltip="Classic Culture or Popular Culture.docx"/>
              </a:rPr>
              <a:t>or</a:t>
            </a:r>
            <a:r>
              <a:rPr lang="de-DE" b="0" i="0" u="none" strike="noStrike">
                <a:solidFill>
                  <a:srgbClr val="002BB8"/>
                </a:solidFill>
                <a:effectLst/>
                <a:latin typeface="Arial" panose="020B0604020202020204" pitchFamily="34" charset="0"/>
                <a:hlinkClick r:id="rId10" tooltip="Classic Culture or Popular Culture.docx"/>
              </a:rPr>
              <a:t> Popular Culture?</a:t>
            </a:r>
            <a:endParaRPr lang="de-DE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38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8488 C -0.01319 0.09297 -0.03784 0.1013 -0.06007 0.09482 C -0.08229 0.08858 -0.096 0.05181 -0.12187 0.04695 C -0.14774 0.04186 -0.19548 0.06638 -0.21562 0.06452 C -0.23576 0.06291 -0.23923 0.04972 -0.24253 0.03654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8604 C -0.01597 0.09922 -0.04184 0.11263 -0.06146 0.10384 C -0.08108 0.09482 -0.08073 0.04464 -0.10747 0.03261 C -0.13421 0.02082 -0.19375 0.04626 -0.22188 0.03261 C -0.25 0.0192 -0.25209 -0.03307 -0.27587 -0.04833 C -0.29966 -0.06359 -0.3415 -0.03954 -0.36476 -0.05874 C -0.38803 -0.0777 -0.40625 -0.15726 -0.41546 -0.16281 " pathEditMode="relative" rAng="0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0.08488 C -0.01927 0.09297 -0.05591 0.10107 -0.11111 0.0902 C -0.16632 0.07933 -0.24913 0.01943 -0.31424 0.01897 C -0.37934 0.01874 -0.44948 0.10199 -0.50156 0.08765 C -0.55365 0.07331 -0.56823 -0.03654 -0.62691 -0.0673 C -0.68559 -0.09805 -0.81719 -0.09852 -0.854 -0.09782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.png"/>
          <p:cNvPicPr>
            <a:picLocks noChangeAspect="1"/>
          </p:cNvPicPr>
          <p:nvPr/>
        </p:nvPicPr>
        <p:blipFill>
          <a:blip r:embed="rId2" cstate="print"/>
          <a:srcRect l="14063" t="46249" r="75000" b="35001"/>
          <a:stretch>
            <a:fillRect/>
          </a:stretch>
        </p:blipFill>
        <p:spPr bwMode="auto">
          <a:xfrm>
            <a:off x="9144000" y="3714750"/>
            <a:ext cx="1000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4+.png"/>
          <p:cNvPicPr>
            <a:picLocks noChangeAspect="1"/>
          </p:cNvPicPr>
          <p:nvPr/>
        </p:nvPicPr>
        <p:blipFill>
          <a:blip r:embed="rId3" cstate="print"/>
          <a:srcRect l="58594" t="50000" r="30469" b="32500"/>
          <a:stretch>
            <a:fillRect/>
          </a:stretch>
        </p:blipFill>
        <p:spPr bwMode="auto">
          <a:xfrm>
            <a:off x="9358313" y="421481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5.png"/>
          <p:cNvPicPr>
            <a:picLocks noChangeAspect="1"/>
          </p:cNvPicPr>
          <p:nvPr/>
        </p:nvPicPr>
        <p:blipFill>
          <a:blip r:embed="rId4" cstate="print"/>
          <a:srcRect l="72656" t="47501" r="19531" b="43750"/>
          <a:stretch>
            <a:fillRect/>
          </a:stretch>
        </p:blipFill>
        <p:spPr bwMode="auto">
          <a:xfrm>
            <a:off x="9144000" y="3071813"/>
            <a:ext cx="7143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1.png"/>
          <p:cNvPicPr>
            <a:picLocks noChangeAspect="1"/>
          </p:cNvPicPr>
          <p:nvPr/>
        </p:nvPicPr>
        <p:blipFill>
          <a:blip r:embed="rId5" cstate="print"/>
          <a:srcRect l="3123" b="12166"/>
          <a:stretch>
            <a:fillRect/>
          </a:stretch>
        </p:blipFill>
        <p:spPr bwMode="auto">
          <a:xfrm>
            <a:off x="-32" y="2636912"/>
            <a:ext cx="106538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00694" y="4714884"/>
            <a:ext cx="286007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de-DE" sz="3200" b="1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n-ea"/>
              </a:rPr>
              <a:t>吴漠汀教授</a:t>
            </a:r>
            <a:endParaRPr lang="de-DE" altLang="zh-CN" sz="3200" b="1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n-ea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Prof. Dr. Martin </a:t>
            </a:r>
            <a:r>
              <a:rPr lang="de-DE" altLang="zh-CN" sz="2000" dirty="0" err="1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Woesler</a:t>
            </a:r>
            <a:endParaRPr lang="de-DE" altLang="zh-CN" sz="2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altLang="zh-CN" sz="32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Hunan Normal University</a:t>
            </a:r>
          </a:p>
          <a:p>
            <a:r>
              <a:rPr lang="de-DE" altLang="zh-CN" sz="2000" dirty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Spring 2022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43" y="404664"/>
            <a:ext cx="7896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5000" b="1" dirty="0">
                <a:latin typeface="+mj-lt"/>
                <a:ea typeface="KaiTi" panose="02010609060101010101" pitchFamily="49" charset="-122"/>
              </a:rPr>
              <a:t>Teacher Input</a:t>
            </a:r>
            <a:endParaRPr lang="de-DE" altLang="zh-CN" sz="5000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2E1F66-91E2-488A-BFAB-165BA8759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003" y="0"/>
            <a:ext cx="1115616" cy="111561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8377A69-448D-41EE-A80E-38B502D108CC}"/>
              </a:ext>
            </a:extLst>
          </p:cNvPr>
          <p:cNvSpPr txBox="1"/>
          <p:nvPr/>
        </p:nvSpPr>
        <p:spPr>
          <a:xfrm>
            <a:off x="593617" y="1502152"/>
            <a:ext cx="815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D-Book (3 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video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clips</a:t>
            </a:r>
            <a:r>
              <a:rPr lang="de-D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l"/>
            <a:endParaRPr lang="de-D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de-DE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Discussion</a:t>
            </a:r>
            <a:endParaRPr lang="de-D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419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8488 C -0.01319 0.09297 -0.03784 0.1013 -0.06007 0.09482 C -0.08229 0.08858 -0.096 0.05181 -0.12187 0.04695 C -0.14774 0.04186 -0.19548 0.06638 -0.21562 0.06452 C -0.23576 0.06291 -0.23923 0.04972 -0.24253 0.03654 " pathEditMode="relative" rAng="0" ptsTypes="aaaaA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8604 C -0.01597 0.09922 -0.04184 0.11263 -0.06146 0.10384 C -0.08108 0.09482 -0.08073 0.04464 -0.10747 0.03261 C -0.13421 0.02082 -0.19375 0.04626 -0.22188 0.03261 C -0.25 0.0192 -0.25209 -0.03307 -0.27587 -0.04833 C -0.29966 -0.06359 -0.3415 -0.03954 -0.36476 -0.05874 C -0.38803 -0.0777 -0.40625 -0.15726 -0.41546 -0.16281 " pathEditMode="relative" rAng="0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11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3 0.08488 C -0.01927 0.09297 -0.05591 0.10107 -0.11111 0.0902 C -0.16632 0.07933 -0.24913 0.01943 -0.31424 0.01897 C -0.37934 0.01874 -0.44948 0.10199 -0.50156 0.08765 C -0.55365 0.07331 -0.56823 -0.03654 -0.62691 -0.0673 C -0.68559 -0.09805 -0.81719 -0.09852 -0.854 -0.09782 " pathEditMode="relative" rAng="0" ptsTypes="aaaa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00" y="-83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82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 2.25 Organizational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things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intro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concept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 „classic“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2 3.4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Canonization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3 3.11 Early Translation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4 3.18 Reception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Red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Chamber Dreams in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5 3.25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How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make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people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read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again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6 4.1 Western Classics in Chinese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clothes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The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Utopian</a:t>
            </a:r>
            <a:r>
              <a:rPr lang="de-DE" sz="18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1800" dirty="0">
              <a:solidFill>
                <a:srgbClr val="FF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7 4.8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Attractiveness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Classics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part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softpower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8 4.15 Chinese Classics in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Germany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9 4.22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Sinicization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– Politics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Cultural Export: The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10 4.29 Chinese Classics in World Lit.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Anthologies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and World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Literary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History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Books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11 5.6 Translation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Modern Classics: Mo Yan,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Yu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Hua, Liu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Cixin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etc.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12 5.13 Chinese Classics on Overseas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Bookfairs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13 5.20 Cinema Movie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Adaptions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Chinese Classics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14 5.27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Lessons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learn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from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Classics: Integration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or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Sharpening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Cultural Profile?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15 6.3 Final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Discussion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16 6.10 Final </a:t>
            </a:r>
            <a:r>
              <a:rPr lang="de-DE" sz="18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</a:t>
            </a:r>
            <a:endParaRPr lang="de-DE" sz="18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58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82554"/>
          </a:xfrm>
        </p:spPr>
        <p:txBody>
          <a:bodyPr>
            <a:noAutofit/>
          </a:bodyPr>
          <a:lstStyle/>
          <a:p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Read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paper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provided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for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Western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classics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in Chinese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clothes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 The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example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Utopian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literature</a:t>
            </a:r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Take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the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quiz</a:t>
            </a:r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Translation</a:t>
            </a:r>
          </a:p>
          <a:p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Correction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of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translation</a:t>
            </a:r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endParaRPr lang="de-DE" sz="24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Please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choose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your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final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exam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paper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and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start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4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writing</a:t>
            </a:r>
            <a:r>
              <a:rPr lang="de-DE" sz="24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(grade)</a:t>
            </a:r>
          </a:p>
        </p:txBody>
      </p:sp>
    </p:spTree>
    <p:extLst>
      <p:ext uri="{BB962C8B-B14F-4D97-AF65-F5344CB8AC3E}">
        <p14:creationId xmlns:p14="http://schemas.microsoft.com/office/powerpoint/2010/main" val="153267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png"/>
          <p:cNvPicPr>
            <a:picLocks noChangeAspect="1"/>
          </p:cNvPicPr>
          <p:nvPr/>
        </p:nvPicPr>
        <p:blipFill>
          <a:blip r:embed="rId2" cstate="print"/>
          <a:srcRect l="3123" b="12166"/>
          <a:stretch>
            <a:fillRect/>
          </a:stretch>
        </p:blipFill>
        <p:spPr bwMode="auto">
          <a:xfrm>
            <a:off x="0" y="3627461"/>
            <a:ext cx="78295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6.png"/>
          <p:cNvPicPr>
            <a:picLocks noChangeAspect="1"/>
          </p:cNvPicPr>
          <p:nvPr/>
        </p:nvPicPr>
        <p:blipFill>
          <a:blip r:embed="rId3" cstate="print"/>
          <a:srcRect l="53906"/>
          <a:stretch>
            <a:fillRect/>
          </a:stretch>
        </p:blipFill>
        <p:spPr bwMode="auto">
          <a:xfrm>
            <a:off x="5761038" y="2262211"/>
            <a:ext cx="33909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714612" y="2643182"/>
            <a:ext cx="3201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800" b="1" dirty="0">
                <a:latin typeface="华文行楷" pitchFamily="2" charset="-122"/>
                <a:ea typeface="华文行楷" pitchFamily="2" charset="-122"/>
              </a:rPr>
              <a:t>謝謝觀賞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Bildschirmpräsentation (4:3)</PresentationFormat>
  <Paragraphs>79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楷体</vt:lpstr>
      <vt:lpstr>楷体</vt:lpstr>
      <vt:lpstr>宋体</vt:lpstr>
      <vt:lpstr>华文行楷</vt:lpstr>
      <vt:lpstr>Arial</vt:lpstr>
      <vt:lpstr>Calibri</vt:lpstr>
      <vt:lpstr>Times New Roman</vt:lpstr>
      <vt:lpstr>Office 主题</vt:lpstr>
      <vt:lpstr>中华典籍外译 Chinese Classics Translation for Master Students of Translation Studies</vt:lpstr>
      <vt:lpstr>Schedule 学期题目</vt:lpstr>
      <vt:lpstr>PowerPoint-Präsentation</vt:lpstr>
      <vt:lpstr>PowerPoint-Präsentation</vt:lpstr>
      <vt:lpstr>PowerPoint-Präsentation</vt:lpstr>
      <vt:lpstr>Preparation for next session</vt:lpstr>
      <vt:lpstr>Preparation for next session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-</cp:lastModifiedBy>
  <cp:revision>84</cp:revision>
  <dcterms:created xsi:type="dcterms:W3CDTF">2012-05-20T08:41:50Z</dcterms:created>
  <dcterms:modified xsi:type="dcterms:W3CDTF">2022-03-25T07:21:37Z</dcterms:modified>
</cp:coreProperties>
</file>