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8"/>
  </p:handoutMasterIdLst>
  <p:sldIdLst>
    <p:sldId id="256" r:id="rId3"/>
    <p:sldId id="257" r:id="rId5"/>
    <p:sldId id="300" r:id="rId6"/>
    <p:sldId id="271" r:id="rId7"/>
    <p:sldId id="275" r:id="rId8"/>
    <p:sldId id="258" r:id="rId9"/>
    <p:sldId id="301" r:id="rId10"/>
    <p:sldId id="302" r:id="rId11"/>
    <p:sldId id="307" r:id="rId12"/>
    <p:sldId id="305" r:id="rId13"/>
    <p:sldId id="306" r:id="rId14"/>
    <p:sldId id="311" r:id="rId15"/>
    <p:sldId id="308" r:id="rId16"/>
    <p:sldId id="310" r:id="rId17"/>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8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483810881" name="WPS_1679281038" initials="W" lastIdx="1" clrIdx="2"/>
  <p:cmAuthor id="1" name="WPS" initials="W" lastIdx="1" clrIdx="0"/>
  <p:cmAuthor id="2" name="作者" initials="A" lastIdx="0" clrIdx="1"/>
  <p:cmAuthor id="1426867346" name="何云峰" initials="何" lastIdx="2"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86374"/>
  </p:normalViewPr>
  <p:slideViewPr>
    <p:cSldViewPr snapToGrid="0" showGuides="1">
      <p:cViewPr varScale="1">
        <p:scale>
          <a:sx n="127" d="100"/>
          <a:sy n="127" d="100"/>
        </p:scale>
        <p:origin x="1952" y="184"/>
      </p:cViewPr>
      <p:guideLst>
        <p:guide orient="horz" pos="2160"/>
        <p:guide pos="3783"/>
      </p:guideLst>
    </p:cSldViewPr>
  </p:slideViewPr>
  <p:outlineViewPr>
    <p:cViewPr>
      <p:scale>
        <a:sx n="33" d="100"/>
        <a:sy n="33" d="100"/>
      </p:scale>
      <p:origin x="0" y="0"/>
    </p:cViewPr>
  </p:outlin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1"/>
        </a:solid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a:defRPr sz="2400"/>
            </a:lvl1pPr>
            <a:lvl2pPr>
              <a:defRPr sz="2400"/>
            </a:lvl2pPr>
            <a:lvl3pPr>
              <a:defRPr sz="2400"/>
            </a:lvl3pPr>
            <a:lvl4pPr>
              <a:defRPr sz="2400"/>
            </a:lvl4pPr>
            <a:lvl5pPr>
              <a:defRPr sz="24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bg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a:defRPr>
                <a:solidFill>
                  <a:schemeClr val="bg1"/>
                </a:solidFill>
              </a:defRPr>
            </a:lvl1pPr>
          </a:lstStyle>
          <a:p>
            <a:pPr lvl="0"/>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24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2400"/>
            </a:lvl1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62.xml"/><Relationship Id="rId17" Type="http://schemas.openxmlformats.org/officeDocument/2006/relationships/image" Target="../media/image1.png"/><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pic>
        <p:nvPicPr>
          <p:cNvPr id="7" name="图片 6" descr="图片1 (1)"/>
          <p:cNvPicPr>
            <a:picLocks noChangeAspect="1"/>
          </p:cNvPicPr>
          <p:nvPr userDrawn="1"/>
        </p:nvPicPr>
        <p:blipFill>
          <a:blip r:embed="rId17"/>
          <a:stretch>
            <a:fillRect/>
          </a:stretch>
        </p:blipFill>
        <p:spPr>
          <a:xfrm>
            <a:off x="9103995" y="96520"/>
            <a:ext cx="2938145" cy="779145"/>
          </a:xfrm>
          <a:prstGeom prst="rect">
            <a:avLst/>
          </a:prstGeom>
        </p:spPr>
      </p:pic>
    </p:spTree>
    <p:custDataLst>
      <p:tags r:id="rId18"/>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bg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90204" pitchFamily="34" charset="0"/>
        <a:buChar char="●"/>
        <a:defRPr sz="2400" u="none" strike="noStrike" kern="1200" cap="none" spc="150" normalizeH="0" baseline="0">
          <a:solidFill>
            <a:schemeClr val="bg1"/>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90204" pitchFamily="34" charset="0"/>
        <a:buChar char="●"/>
        <a:tabLst>
          <a:tab pos="1609725" algn="l"/>
          <a:tab pos="1609725" algn="l"/>
          <a:tab pos="1609725" algn="l"/>
          <a:tab pos="1609725" algn="l"/>
        </a:tabLst>
        <a:defRPr sz="2400" u="none" strike="noStrike" kern="1200" cap="none" spc="150" normalizeH="0" baseline="0">
          <a:solidFill>
            <a:schemeClr val="bg1"/>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90204" pitchFamily="34" charset="0"/>
        <a:buChar char="●"/>
        <a:defRPr sz="2400" u="none" strike="noStrike" kern="1200" cap="none" spc="150" normalizeH="0" baseline="0">
          <a:solidFill>
            <a:schemeClr val="bg1"/>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2400" u="none" strike="noStrike" kern="1200" cap="none" spc="150" normalizeH="0" baseline="0">
          <a:solidFill>
            <a:schemeClr val="bg1"/>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90204" pitchFamily="34" charset="0"/>
        <a:buChar char="•"/>
        <a:defRPr sz="2400" u="none" strike="noStrike" kern="1200" cap="none" spc="150" normalizeH="0" baseline="0">
          <a:solidFill>
            <a:schemeClr val="bg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r>
              <a:rPr lang="en-US" altLang="zh-CN" sz="4800"/>
              <a:t>Chinese Bossy Fictions &amp; Micro-dramas</a:t>
            </a:r>
            <a:endParaRPr lang="en-US" altLang="zh-CN" sz="4800"/>
          </a:p>
        </p:txBody>
      </p:sp>
      <p:sp>
        <p:nvSpPr>
          <p:cNvPr id="6" name="副标题 5"/>
          <p:cNvSpPr>
            <a:spLocks noGrp="1"/>
          </p:cNvSpPr>
          <p:nvPr>
            <p:ph type="subTitle" idx="1"/>
          </p:nvPr>
        </p:nvSpPr>
        <p:spPr/>
        <p:txBody>
          <a:bodyPr/>
          <a:p>
            <a:r>
              <a:rPr lang="en-US" altLang="zh-CN" sz="3200"/>
              <a:t>He Yunfeng</a:t>
            </a:r>
            <a:endParaRPr lang="en-US" altLang="zh-CN" sz="3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165545" y="2956630"/>
            <a:ext cx="10969200" cy="705600"/>
          </a:xfrm>
        </p:spPr>
        <p:txBody>
          <a:bodyPr>
            <a:noAutofit/>
          </a:bodyPr>
          <a:p>
            <a:r>
              <a:rPr lang="en-US" altLang="zh-CN" sz="6000"/>
              <a:t>Interactive Part</a:t>
            </a:r>
            <a:endParaRPr lang="en-US" altLang="zh-CN" sz="6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0" y="149225"/>
            <a:ext cx="9165590" cy="1523365"/>
          </a:xfrm>
        </p:spPr>
        <p:txBody>
          <a:bodyPr>
            <a:noAutofit/>
          </a:bodyPr>
          <a:p>
            <a:r>
              <a:rPr lang="en-US" altLang="zh-CN" sz="4000">
                <a:sym typeface="+mn-ea"/>
              </a:rPr>
              <a:t>What would you like to see most</a:t>
            </a:r>
            <a:br>
              <a:rPr lang="en-US" altLang="zh-CN" sz="4000">
                <a:sym typeface="+mn-ea"/>
              </a:rPr>
            </a:br>
            <a:r>
              <a:rPr lang="en-US" altLang="zh-CN" sz="4000">
                <a:sym typeface="+mn-ea"/>
              </a:rPr>
              <a:t>         in the next scene</a:t>
            </a:r>
            <a:r>
              <a:rPr lang="zh-CN" altLang="en-US" sz="4000">
                <a:sym typeface="+mn-ea"/>
              </a:rPr>
              <a:t>？</a:t>
            </a:r>
            <a:endParaRPr lang="zh-CN" altLang="en-US" sz="4000">
              <a:sym typeface="+mn-ea"/>
            </a:endParaRPr>
          </a:p>
        </p:txBody>
      </p:sp>
      <p:sp>
        <p:nvSpPr>
          <p:cNvPr id="3" name="内容占位符 2"/>
          <p:cNvSpPr>
            <a:spLocks noGrp="1"/>
          </p:cNvSpPr>
          <p:nvPr>
            <p:ph idx="1"/>
          </p:nvPr>
        </p:nvSpPr>
        <p:spPr>
          <a:xfrm>
            <a:off x="0" y="829945"/>
            <a:ext cx="7417435" cy="5808980"/>
          </a:xfrm>
        </p:spPr>
        <p:txBody>
          <a:bodyPr>
            <a:noAutofit/>
          </a:bodyPr>
          <a:p>
            <a:pPr marL="0" indent="0">
              <a:buNone/>
            </a:pPr>
            <a:endParaRPr lang="en-US" altLang="zh-CN" sz="2800"/>
          </a:p>
          <a:p>
            <a:r>
              <a:rPr lang="en-US" altLang="zh-CN" sz="2800"/>
              <a:t>A. Polite negotiation</a:t>
            </a:r>
            <a:endParaRPr lang="en-US" altLang="zh-CN" sz="2800"/>
          </a:p>
          <a:p>
            <a:pPr marL="0" indent="0">
              <a:buNone/>
            </a:pPr>
            <a:r>
              <a:rPr lang="en-US" altLang="zh-CN" sz="2800"/>
              <a:t>     (</a:t>
            </a:r>
            <a:r>
              <a:rPr lang="zh-CN" altLang="en-US" sz="2800"/>
              <a:t>男主角出现，礼貌地与经理协商</a:t>
            </a:r>
            <a:r>
              <a:rPr lang="en-US" altLang="zh-CN" sz="2800"/>
              <a:t>)</a:t>
            </a:r>
            <a:endParaRPr lang="en-US" altLang="zh-CN" sz="2800"/>
          </a:p>
          <a:p>
            <a:endParaRPr lang="en-US" altLang="zh-CN" sz="2800"/>
          </a:p>
          <a:p>
            <a:r>
              <a:rPr lang="en-US" altLang="zh-CN" sz="2800"/>
              <a:t>B. Abuse of wealth and power</a:t>
            </a:r>
            <a:endParaRPr lang="en-US" altLang="zh-CN" sz="2800"/>
          </a:p>
          <a:p>
            <a:pPr marL="0" indent="0">
              <a:buNone/>
            </a:pPr>
            <a:r>
              <a:rPr lang="en-US" altLang="zh-CN" sz="2800"/>
              <a:t>      (</a:t>
            </a:r>
            <a:r>
              <a:rPr lang="zh-CN" altLang="en-US" sz="2800"/>
              <a:t>男主角出现，使用钞能力摆平</a:t>
            </a:r>
            <a:r>
              <a:rPr lang="en-US" altLang="zh-CN" sz="2800"/>
              <a:t>)</a:t>
            </a:r>
            <a:endParaRPr lang="zh-CN" altLang="en-US" sz="2800"/>
          </a:p>
          <a:p>
            <a:endParaRPr lang="en-US" altLang="zh-CN" sz="2800"/>
          </a:p>
          <a:p>
            <a:r>
              <a:rPr lang="en-US" altLang="zh-CN" sz="2800"/>
              <a:t>C. Silent dismissal</a:t>
            </a:r>
            <a:endParaRPr lang="en-US" altLang="zh-CN"/>
          </a:p>
          <a:p>
            <a:pPr marL="0" indent="0">
              <a:buNone/>
            </a:pPr>
            <a:r>
              <a:rPr lang="en-US" altLang="zh-CN" sz="2800"/>
              <a:t>     (</a:t>
            </a:r>
            <a:r>
              <a:rPr lang="zh-CN" altLang="en-US" sz="2800"/>
              <a:t>男主角出现，装作无事发生并转身离开</a:t>
            </a:r>
            <a:r>
              <a:rPr lang="en-US" altLang="zh-CN" sz="2800"/>
              <a:t>)</a:t>
            </a:r>
            <a:endParaRPr lang="en-US" altLang="zh-CN" sz="2800"/>
          </a:p>
        </p:txBody>
      </p:sp>
      <p:pic>
        <p:nvPicPr>
          <p:cNvPr id="8" name="图片 7" descr="xyz"/>
          <p:cNvPicPr>
            <a:picLocks noChangeAspect="1"/>
          </p:cNvPicPr>
          <p:nvPr/>
        </p:nvPicPr>
        <p:blipFill>
          <a:blip r:embed="rId1"/>
          <a:stretch>
            <a:fillRect/>
          </a:stretch>
        </p:blipFill>
        <p:spPr>
          <a:xfrm>
            <a:off x="7701915" y="1969135"/>
            <a:ext cx="3530600" cy="35306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70840" y="937895"/>
            <a:ext cx="11992610" cy="6219825"/>
          </a:xfrm>
        </p:spPr>
        <p:txBody>
          <a:bodyPr/>
          <a:p>
            <a:pPr marL="0" indent="0">
              <a:buNone/>
            </a:pPr>
            <a:r>
              <a:rPr lang="en-US" altLang="zh-CN" sz="2800"/>
              <a:t>A. Politely negotiate with the manager.</a:t>
            </a:r>
            <a:endParaRPr lang="en-US" altLang="zh-CN" sz="2800"/>
          </a:p>
          <a:p>
            <a:pPr marL="0" indent="0">
              <a:buNone/>
            </a:pPr>
            <a:r>
              <a:rPr lang="en-US" altLang="zh-CN" sz="2800"/>
              <a:t>C. Ignore them and just walks away.</a:t>
            </a:r>
            <a:endParaRPr lang="en-US" altLang="zh-CN" sz="2800"/>
          </a:p>
          <a:p>
            <a:endParaRPr lang="en-US" altLang="zh-CN" sz="2800"/>
          </a:p>
          <a:p>
            <a:pPr marL="0" indent="0">
              <a:buNone/>
            </a:pPr>
            <a:r>
              <a:rPr lang="en-US" altLang="zh-CN" sz="2800"/>
              <a:t>       </a:t>
            </a:r>
            <a:r>
              <a:rPr lang="en-US" altLang="zh-CN" sz="2800">
                <a:solidFill>
                  <a:srgbClr val="FF0000"/>
                </a:solidFill>
              </a:rPr>
              <a:t>More reasonable</a:t>
            </a:r>
            <a:r>
              <a:rPr lang="en-US" altLang="zh-CN" sz="2800"/>
              <a:t> choices in real life</a:t>
            </a:r>
            <a:endParaRPr lang="en-US" altLang="zh-CN" sz="2800"/>
          </a:p>
          <a:p>
            <a:pPr marL="0" indent="0">
              <a:buNone/>
            </a:pPr>
            <a:endParaRPr lang="en-US" altLang="zh-CN" sz="2800"/>
          </a:p>
          <a:p>
            <a:pPr marL="0" indent="0">
              <a:buNone/>
            </a:pPr>
            <a:r>
              <a:rPr lang="en-US" altLang="zh-CN" sz="2800"/>
              <a:t>B.  Use wealth and power to solve the problem</a:t>
            </a:r>
            <a:endParaRPr lang="en-US" altLang="zh-CN" sz="2800"/>
          </a:p>
          <a:p>
            <a:pPr marL="0" indent="0">
              <a:buNone/>
            </a:pPr>
            <a:r>
              <a:rPr lang="en-US" altLang="zh-CN" sz="2800"/>
              <a:t>                             </a:t>
            </a:r>
            <a:endParaRPr lang="en-US" altLang="zh-CN" sz="2800"/>
          </a:p>
          <a:p>
            <a:pPr marL="0" indent="0">
              <a:buNone/>
            </a:pPr>
            <a:r>
              <a:rPr lang="en-US" altLang="zh-CN" sz="2800"/>
              <a:t>                   </a:t>
            </a:r>
            <a:r>
              <a:rPr lang="en-US" altLang="zh-CN" sz="2800">
                <a:solidFill>
                  <a:srgbClr val="FF0000"/>
                </a:solidFill>
              </a:rPr>
              <a:t>Most selected</a:t>
            </a:r>
            <a:r>
              <a:rPr lang="en-US" altLang="zh-CN" sz="2800"/>
              <a:t> </a:t>
            </a:r>
            <a:endParaRPr lang="en-US" altLang="zh-CN" sz="2800"/>
          </a:p>
        </p:txBody>
      </p:sp>
      <p:sp>
        <p:nvSpPr>
          <p:cNvPr id="4" name="下箭头 3"/>
          <p:cNvSpPr/>
          <p:nvPr/>
        </p:nvSpPr>
        <p:spPr>
          <a:xfrm>
            <a:off x="3850005" y="2211070"/>
            <a:ext cx="579120" cy="878205"/>
          </a:xfrm>
          <a:prstGeom prst="downArrow">
            <a:avLst/>
          </a:prstGeom>
          <a:solidFill>
            <a:schemeClr val="accent3"/>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下箭头 5"/>
          <p:cNvSpPr/>
          <p:nvPr/>
        </p:nvSpPr>
        <p:spPr>
          <a:xfrm>
            <a:off x="3850005" y="4986020"/>
            <a:ext cx="579120" cy="878205"/>
          </a:xfrm>
          <a:prstGeom prst="downArrow">
            <a:avLst/>
          </a:prstGeom>
          <a:solidFill>
            <a:schemeClr val="accent3"/>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文本框 6"/>
          <p:cNvSpPr txBox="1"/>
          <p:nvPr/>
        </p:nvSpPr>
        <p:spPr>
          <a:xfrm>
            <a:off x="7482205" y="5452110"/>
            <a:ext cx="4064000" cy="1405890"/>
          </a:xfrm>
          <a:prstGeom prst="rect">
            <a:avLst/>
          </a:prstGeom>
          <a:noFill/>
        </p:spPr>
        <p:txBody>
          <a:bodyPr wrap="square" rtlCol="0">
            <a:noAutofit/>
          </a:bodyPr>
          <a:p>
            <a:r>
              <a:rPr lang="en-US" altLang="zh-CN" sz="8800">
                <a:solidFill>
                  <a:schemeClr val="bg1"/>
                </a:solidFill>
              </a:rPr>
              <a:t>WHY?</a:t>
            </a:r>
            <a:endParaRPr lang="en-US" altLang="zh-CN" sz="8800">
              <a:solidFill>
                <a:schemeClr val="bg1"/>
              </a:solidFill>
            </a:endParaRPr>
          </a:p>
        </p:txBody>
      </p:sp>
    </p:spTree>
  </p:cSld>
  <p:clrMapOvr>
    <a:masterClrMapping/>
  </p:clrMapOvr>
  <p:timing>
    <p:tnLst>
      <p:par>
        <p:cTn id="1" dur="indefinite" restart="never" nodeType="tmRoot"/>
      </p:par>
    </p:tnLst>
    <p:bldLst>
      <p:bldP spid="4" grpId="1" animBg="1"/>
      <p:bldP spid="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61620" y="411480"/>
            <a:ext cx="10968990" cy="6035040"/>
          </a:xfrm>
        </p:spPr>
        <p:txBody>
          <a:bodyPr>
            <a:noAutofit/>
          </a:bodyPr>
          <a:p>
            <a:pPr marL="0" indent="0">
              <a:buNone/>
            </a:pPr>
            <a:r>
              <a:rPr lang="en-US" altLang="zh-CN" sz="2800"/>
              <a:t>When watching bossy micro-dramas,</a:t>
            </a:r>
            <a:endParaRPr lang="en-US" altLang="zh-CN" sz="2800"/>
          </a:p>
          <a:p>
            <a:pPr marL="0" indent="0">
              <a:buNone/>
            </a:pPr>
            <a:r>
              <a:rPr lang="en-US" altLang="zh-CN" sz="2800"/>
              <a:t>Unconsciously,</a:t>
            </a:r>
            <a:endParaRPr lang="en-US" altLang="zh-CN" sz="2800"/>
          </a:p>
          <a:p>
            <a:pPr marL="0" indent="0">
              <a:buNone/>
            </a:pPr>
            <a:r>
              <a:rPr lang="en-US" altLang="zh-CN" sz="2800"/>
              <a:t>we tend to expect ... </a:t>
            </a:r>
            <a:endParaRPr lang="en-US" altLang="zh-CN" sz="2800"/>
          </a:p>
          <a:p>
            <a:pPr marL="0" indent="0">
              <a:buNone/>
            </a:pPr>
            <a:endParaRPr lang="en-US" altLang="zh-CN" sz="2800"/>
          </a:p>
          <a:p>
            <a:pPr marL="0" indent="0">
              <a:buNone/>
            </a:pPr>
            <a:r>
              <a:rPr lang="en-US" altLang="zh-CN" sz="2800"/>
              <a:t>               A </a:t>
            </a:r>
            <a:r>
              <a:rPr lang="en-US" altLang="zh-CN" sz="2800">
                <a:solidFill>
                  <a:srgbClr val="FF0000"/>
                </a:solidFill>
              </a:rPr>
              <a:t>desire</a:t>
            </a:r>
            <a:r>
              <a:rPr lang="en-US" altLang="zh-CN" sz="2800"/>
              <a:t> to escape the reality </a:t>
            </a:r>
            <a:endParaRPr lang="en-US" altLang="zh-CN" sz="2800"/>
          </a:p>
          <a:p>
            <a:pPr marL="0" indent="0">
              <a:buNone/>
            </a:pPr>
            <a:r>
              <a:rPr lang="en-US" altLang="zh-CN" sz="2800"/>
              <a:t>   and experience the wealth and power in the micro-dramas.</a:t>
            </a:r>
            <a:endParaRPr lang="en-US" altLang="zh-CN" sz="2800"/>
          </a:p>
          <a:p>
            <a:pPr marL="0" indent="0">
              <a:buNone/>
            </a:pPr>
            <a:endParaRPr lang="en-US" altLang="zh-CN" sz="2800"/>
          </a:p>
          <a:p>
            <a:pPr marL="0" indent="0">
              <a:buNone/>
            </a:pPr>
            <a:r>
              <a:rPr lang="en-US" altLang="zh-CN" sz="2800"/>
              <a:t>   Surreal and dreamlike feeling</a:t>
            </a:r>
            <a:endParaRPr lang="en-US" altLang="zh-CN" sz="2800"/>
          </a:p>
        </p:txBody>
      </p:sp>
      <p:sp>
        <p:nvSpPr>
          <p:cNvPr id="4" name="文本框 3"/>
          <p:cNvSpPr txBox="1"/>
          <p:nvPr/>
        </p:nvSpPr>
        <p:spPr>
          <a:xfrm>
            <a:off x="4091305" y="1896110"/>
            <a:ext cx="6282690" cy="764540"/>
          </a:xfrm>
          <a:prstGeom prst="rect">
            <a:avLst/>
          </a:prstGeom>
          <a:noFill/>
        </p:spPr>
        <p:txBody>
          <a:bodyPr wrap="square" rtlCol="0">
            <a:noAutofit/>
          </a:bodyPr>
          <a:p>
            <a:r>
              <a:rPr lang="en-US" altLang="zh-CN" sz="2800">
                <a:solidFill>
                  <a:srgbClr val="FF0000"/>
                </a:solidFill>
                <a:sym typeface="+mn-ea"/>
              </a:rPr>
              <a:t>instant gratification / feel-good content</a:t>
            </a:r>
            <a:endParaRPr lang="en-US" altLang="zh-CN" sz="2800">
              <a:solidFill>
                <a:srgbClr val="FF0000"/>
              </a:solidFill>
              <a:sym typeface="+mn-ea"/>
            </a:endParaRPr>
          </a:p>
        </p:txBody>
      </p:sp>
      <p:sp>
        <p:nvSpPr>
          <p:cNvPr id="6" name="下箭头 5"/>
          <p:cNvSpPr/>
          <p:nvPr/>
        </p:nvSpPr>
        <p:spPr>
          <a:xfrm>
            <a:off x="5167630" y="2431415"/>
            <a:ext cx="698500" cy="837565"/>
          </a:xfrm>
          <a:prstGeom prst="downArrow">
            <a:avLst/>
          </a:prstGeom>
          <a:solidFill>
            <a:schemeClr val="tx2"/>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下箭头 6"/>
          <p:cNvSpPr/>
          <p:nvPr/>
        </p:nvSpPr>
        <p:spPr>
          <a:xfrm rot="2040000">
            <a:off x="2731770" y="4500245"/>
            <a:ext cx="645795" cy="859155"/>
          </a:xfrm>
          <a:prstGeom prst="downArrow">
            <a:avLst/>
          </a:prstGeom>
          <a:solidFill>
            <a:schemeClr val="tx2"/>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右箭头 8"/>
          <p:cNvSpPr/>
          <p:nvPr/>
        </p:nvSpPr>
        <p:spPr>
          <a:xfrm>
            <a:off x="6005195" y="5300345"/>
            <a:ext cx="1248410" cy="541020"/>
          </a:xfrm>
          <a:prstGeom prst="rightArrow">
            <a:avLst/>
          </a:prstGeom>
          <a:solidFill>
            <a:schemeClr val="tx2"/>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文本框 9"/>
          <p:cNvSpPr txBox="1"/>
          <p:nvPr/>
        </p:nvSpPr>
        <p:spPr>
          <a:xfrm>
            <a:off x="7516495" y="5134610"/>
            <a:ext cx="4064000" cy="706755"/>
          </a:xfrm>
          <a:prstGeom prst="rect">
            <a:avLst/>
          </a:prstGeom>
          <a:noFill/>
        </p:spPr>
        <p:txBody>
          <a:bodyPr wrap="square" rtlCol="0">
            <a:spAutoFit/>
          </a:bodyPr>
          <a:p>
            <a:r>
              <a:rPr lang="en-US" altLang="zh-CN" sz="4000">
                <a:solidFill>
                  <a:srgbClr val="FF0000"/>
                </a:solidFill>
              </a:rPr>
              <a:t>ADDICTION</a:t>
            </a:r>
            <a:endParaRPr lang="en-US" altLang="zh-CN" sz="40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linds(horizontal)">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blinds(horizontal)">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linds(horizontal)">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blinds(horizontal)">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blinds(horizontal)">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10">
                                            <p:txEl>
                                              <p:pRg st="0" end="0"/>
                                            </p:txEl>
                                          </p:spTgt>
                                        </p:tgtEl>
                                        <p:attrNameLst>
                                          <p:attrName>style.visibility</p:attrName>
                                        </p:attrNameLst>
                                      </p:cBhvr>
                                      <p:to>
                                        <p:strVal val="visible"/>
                                      </p:to>
                                    </p:set>
                                    <p:animEffect transition="in" filter="blinds(horizontal)">
                                      <p:cBhvr>
                                        <p:cTn id="5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9" grpId="0" animBg="1"/>
      <p:bldP spid="9"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Is it WRONG to </a:t>
            </a:r>
            <a:r>
              <a:rPr lang="en-US" altLang="zh-CN"/>
              <a:t>enjoy the bossy genres?</a:t>
            </a:r>
            <a:endParaRPr lang="en-US" altLang="zh-CN"/>
          </a:p>
        </p:txBody>
      </p:sp>
      <p:sp>
        <p:nvSpPr>
          <p:cNvPr id="3" name="内容占位符 2"/>
          <p:cNvSpPr>
            <a:spLocks noGrp="1"/>
          </p:cNvSpPr>
          <p:nvPr>
            <p:ph idx="1"/>
          </p:nvPr>
        </p:nvSpPr>
        <p:spPr/>
        <p:txBody>
          <a:bodyPr/>
          <a:p>
            <a:pPr marL="0" indent="0">
              <a:buNone/>
            </a:pPr>
            <a:endParaRPr lang="en-US" altLang="zh-CN" sz="3600"/>
          </a:p>
          <a:p>
            <a:r>
              <a:rPr lang="en-US" altLang="zh-CN" sz="3600"/>
              <a:t>L</a:t>
            </a:r>
            <a:r>
              <a:rPr lang="en-US" altLang="zh-CN" sz="3600"/>
              <a:t>iving in a dream bubble can be dangerous</a:t>
            </a:r>
            <a:endParaRPr lang="en-US" altLang="zh-CN" sz="3600"/>
          </a:p>
          <a:p>
            <a:endParaRPr lang="en-US" altLang="zh-CN" sz="3600"/>
          </a:p>
          <a:p>
            <a:pPr marL="0" indent="0">
              <a:buNone/>
            </a:pPr>
            <a:r>
              <a:rPr lang="en-US" altLang="zh-CN" sz="3600"/>
              <a:t>                   </a:t>
            </a:r>
            <a:r>
              <a:rPr lang="en-US" altLang="zh-CN" sz="6600"/>
              <a:t>THANK YOU!</a:t>
            </a:r>
            <a:endParaRPr lang="en-US" altLang="zh-CN" sz="3600"/>
          </a:p>
          <a:p>
            <a:pPr marL="0" indent="0">
              <a:buNone/>
            </a:pPr>
            <a:endParaRPr lang="en-US" altLang="zh-CN" sz="3600"/>
          </a:p>
          <a:p>
            <a:pPr marL="0" indent="0">
              <a:buNone/>
            </a:pPr>
            <a:endParaRPr lang="en-US" altLang="zh-CN" sz="3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Autofit/>
          </a:bodyPr>
          <a:p>
            <a:r>
              <a:rPr lang="en-US" altLang="zh-CN" sz="5400"/>
              <a:t>Chinese Bossy Fiction</a:t>
            </a:r>
            <a:endParaRPr lang="en-US" altLang="zh-CN" sz="5400"/>
          </a:p>
        </p:txBody>
      </p:sp>
      <p:sp>
        <p:nvSpPr>
          <p:cNvPr id="6" name="内容占位符 5"/>
          <p:cNvSpPr/>
          <p:nvPr>
            <p:ph idx="1"/>
          </p:nvPr>
        </p:nvSpPr>
        <p:spPr/>
        <p:txBody>
          <a:bodyPr>
            <a:noAutofit/>
          </a:bodyPr>
          <a:p>
            <a:r>
              <a:rPr lang="en-US" altLang="zh-CN" sz="4000">
                <a:sym typeface="+mn-ea"/>
              </a:rPr>
              <a:t>2010~</a:t>
            </a:r>
            <a:endParaRPr lang="en-US" altLang="zh-CN" sz="4000">
              <a:sym typeface="+mn-ea"/>
            </a:endParaRPr>
          </a:p>
          <a:p>
            <a:pPr marL="0" indent="0">
              <a:buNone/>
            </a:pPr>
            <a:endParaRPr lang="en-US" altLang="zh-CN" sz="4000"/>
          </a:p>
          <a:p>
            <a:r>
              <a:rPr lang="en-US" altLang="zh-CN" sz="4000"/>
              <a:t>Jinjiang Literature City</a:t>
            </a:r>
            <a:endParaRPr lang="en-US" altLang="zh-CN" sz="4000"/>
          </a:p>
          <a:p>
            <a:r>
              <a:rPr lang="en-US" altLang="zh-CN" sz="4000"/>
              <a:t>Qidian</a:t>
            </a:r>
            <a:r>
              <a:rPr lang="en-US" altLang="zh-CN" sz="4800"/>
              <a:t> </a:t>
            </a:r>
            <a:endParaRPr lang="en-US" altLang="zh-CN" sz="4800"/>
          </a:p>
          <a:p>
            <a:endParaRPr lang="en-US" altLang="zh-CN" sz="4800"/>
          </a:p>
          <a:p>
            <a:endParaRPr lang="en-US" altLang="zh-CN" sz="4800"/>
          </a:p>
          <a:p>
            <a:pPr marL="0" indent="0">
              <a:buNone/>
            </a:pPr>
            <a:endParaRPr lang="en-US" altLang="zh-CN" sz="4800"/>
          </a:p>
          <a:p>
            <a:pPr marL="0" indent="0">
              <a:buNone/>
            </a:pPr>
            <a:endParaRPr lang="en-US" altLang="zh-CN" sz="4800"/>
          </a:p>
        </p:txBody>
      </p:sp>
      <p:pic>
        <p:nvPicPr>
          <p:cNvPr id="7" name="图片 6"/>
          <p:cNvPicPr>
            <a:picLocks noChangeAspect="1"/>
          </p:cNvPicPr>
          <p:nvPr/>
        </p:nvPicPr>
        <p:blipFill>
          <a:blip r:embed="rId1"/>
          <a:stretch>
            <a:fillRect/>
          </a:stretch>
        </p:blipFill>
        <p:spPr>
          <a:xfrm>
            <a:off x="9074150" y="3429000"/>
            <a:ext cx="1568450" cy="1584960"/>
          </a:xfrm>
          <a:prstGeom prst="rect">
            <a:avLst/>
          </a:prstGeom>
        </p:spPr>
      </p:pic>
      <p:pic>
        <p:nvPicPr>
          <p:cNvPr id="8" name="图片 7"/>
          <p:cNvPicPr>
            <a:picLocks noChangeAspect="1"/>
          </p:cNvPicPr>
          <p:nvPr/>
        </p:nvPicPr>
        <p:blipFill>
          <a:blip r:embed="rId2"/>
          <a:stretch>
            <a:fillRect/>
          </a:stretch>
        </p:blipFill>
        <p:spPr>
          <a:xfrm>
            <a:off x="7505700" y="3429000"/>
            <a:ext cx="1568450" cy="158496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08400" y="348685"/>
            <a:ext cx="10969200" cy="705600"/>
          </a:xfrm>
        </p:spPr>
        <p:txBody>
          <a:bodyPr>
            <a:noAutofit/>
          </a:bodyPr>
          <a:p>
            <a:r>
              <a:rPr lang="en-US" altLang="zh-CN" sz="5400"/>
              <a:t>Themes</a:t>
            </a:r>
            <a:endParaRPr lang="en-US" altLang="zh-CN" sz="5400"/>
          </a:p>
        </p:txBody>
      </p:sp>
      <p:sp>
        <p:nvSpPr>
          <p:cNvPr id="3" name="内容占位符 2"/>
          <p:cNvSpPr>
            <a:spLocks noGrp="1"/>
          </p:cNvSpPr>
          <p:nvPr>
            <p:ph idx="1"/>
          </p:nvPr>
        </p:nvSpPr>
        <p:spPr/>
        <p:txBody>
          <a:bodyPr>
            <a:noAutofit/>
          </a:bodyPr>
          <a:p>
            <a:r>
              <a:rPr lang="en-US" altLang="zh-CN" sz="3600"/>
              <a:t>Forced marriage</a:t>
            </a:r>
            <a:endParaRPr lang="en-US" altLang="zh-CN" sz="3600"/>
          </a:p>
          <a:p>
            <a:endParaRPr lang="en-US" altLang="zh-CN" sz="3600">
              <a:sym typeface="+mn-ea"/>
            </a:endParaRPr>
          </a:p>
          <a:p>
            <a:r>
              <a:rPr lang="en-US" altLang="zh-CN" sz="3600">
                <a:sym typeface="+mn-ea"/>
              </a:rPr>
              <a:t>Romance(CEO-employee)</a:t>
            </a:r>
            <a:endParaRPr lang="en-US" altLang="zh-CN" sz="3600">
              <a:sym typeface="+mn-ea"/>
            </a:endParaRPr>
          </a:p>
          <a:p>
            <a:endParaRPr lang="en-US" altLang="zh-CN" sz="3600"/>
          </a:p>
          <a:p>
            <a:r>
              <a:rPr lang="en-US" altLang="zh-CN" sz="3600"/>
              <a:t>Revenge</a:t>
            </a:r>
            <a:endParaRPr lang="en-US" altLang="zh-CN" sz="3600"/>
          </a:p>
          <a:p>
            <a:endParaRPr lang="en-US" altLang="zh-CN" sz="3600"/>
          </a:p>
          <a:p>
            <a:pPr marL="0" indent="0">
              <a:buNone/>
            </a:pPr>
            <a:endParaRPr lang="en-US" altLang="zh-CN" sz="3600"/>
          </a:p>
        </p:txBody>
      </p:sp>
      <p:pic>
        <p:nvPicPr>
          <p:cNvPr id="4" name="图片 3"/>
          <p:cNvPicPr>
            <a:picLocks noChangeAspect="1"/>
          </p:cNvPicPr>
          <p:nvPr/>
        </p:nvPicPr>
        <p:blipFill>
          <a:blip r:embed="rId1"/>
          <a:stretch>
            <a:fillRect/>
          </a:stretch>
        </p:blipFill>
        <p:spPr>
          <a:xfrm>
            <a:off x="9693275" y="3965575"/>
            <a:ext cx="2148840" cy="2892425"/>
          </a:xfrm>
          <a:prstGeom prst="rect">
            <a:avLst/>
          </a:prstGeom>
        </p:spPr>
      </p:pic>
      <p:pic>
        <p:nvPicPr>
          <p:cNvPr id="5" name="图片 4"/>
          <p:cNvPicPr>
            <a:picLocks noChangeAspect="1"/>
          </p:cNvPicPr>
          <p:nvPr/>
        </p:nvPicPr>
        <p:blipFill>
          <a:blip r:embed="rId2"/>
          <a:stretch>
            <a:fillRect/>
          </a:stretch>
        </p:blipFill>
        <p:spPr>
          <a:xfrm>
            <a:off x="9693275" y="854075"/>
            <a:ext cx="2148840" cy="2574925"/>
          </a:xfrm>
          <a:prstGeom prst="rect">
            <a:avLst/>
          </a:prstGeom>
        </p:spPr>
      </p:pic>
      <p:pic>
        <p:nvPicPr>
          <p:cNvPr id="6" name="图片 5"/>
          <p:cNvPicPr>
            <a:picLocks noChangeAspect="1"/>
          </p:cNvPicPr>
          <p:nvPr/>
        </p:nvPicPr>
        <p:blipFill>
          <a:blip r:embed="rId3"/>
          <a:stretch>
            <a:fillRect/>
          </a:stretch>
        </p:blipFill>
        <p:spPr>
          <a:xfrm>
            <a:off x="7190740" y="2231390"/>
            <a:ext cx="2148840" cy="2717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标题 9"/>
          <p:cNvSpPr>
            <a:spLocks noGrp="1"/>
          </p:cNvSpPr>
          <p:nvPr>
            <p:ph type="title"/>
          </p:nvPr>
        </p:nvSpPr>
        <p:spPr/>
        <p:txBody>
          <a:bodyPr/>
          <a:p>
            <a:endParaRPr lang="zh-CN" altLang="en-US"/>
          </a:p>
        </p:txBody>
      </p:sp>
      <p:sp>
        <p:nvSpPr>
          <p:cNvPr id="11" name="内容占位符 10"/>
          <p:cNvSpPr>
            <a:spLocks noGrp="1"/>
          </p:cNvSpPr>
          <p:nvPr>
            <p:ph idx="1"/>
          </p:nvPr>
        </p:nvSpPr>
        <p:spPr/>
        <p:txBody>
          <a:bodyPr/>
          <a:p>
            <a:endParaRPr lang="zh-CN" altLang="en-US"/>
          </a:p>
        </p:txBody>
      </p:sp>
      <p:pic>
        <p:nvPicPr>
          <p:cNvPr id="6" name="图片 5"/>
          <p:cNvPicPr>
            <a:picLocks noChangeAspect="1"/>
          </p:cNvPicPr>
          <p:nvPr/>
        </p:nvPicPr>
        <p:blipFill>
          <a:blip r:embed="rId1"/>
          <a:stretch>
            <a:fillRect/>
          </a:stretch>
        </p:blipFill>
        <p:spPr>
          <a:xfrm>
            <a:off x="4663440" y="0"/>
            <a:ext cx="7528560" cy="6858000"/>
          </a:xfrm>
          <a:prstGeom prst="rect">
            <a:avLst/>
          </a:prstGeom>
        </p:spPr>
      </p:pic>
      <p:pic>
        <p:nvPicPr>
          <p:cNvPr id="5" name="图片 4"/>
          <p:cNvPicPr>
            <a:picLocks noChangeAspect="1"/>
          </p:cNvPicPr>
          <p:nvPr/>
        </p:nvPicPr>
        <p:blipFill>
          <a:blip r:embed="rId2"/>
          <a:stretch>
            <a:fillRect/>
          </a:stretch>
        </p:blipFill>
        <p:spPr>
          <a:xfrm>
            <a:off x="0" y="0"/>
            <a:ext cx="4662805"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Excerpt from the 1</a:t>
            </a:r>
            <a:r>
              <a:rPr lang="en-US" altLang="zh-CN"/>
              <a:t>st chapter</a:t>
            </a:r>
            <a:endParaRPr lang="en-US" altLang="zh-CN"/>
          </a:p>
        </p:txBody>
      </p:sp>
      <p:sp>
        <p:nvSpPr>
          <p:cNvPr id="3" name="内容占位符 2"/>
          <p:cNvSpPr>
            <a:spLocks noGrp="1"/>
          </p:cNvSpPr>
          <p:nvPr>
            <p:ph idx="1"/>
          </p:nvPr>
        </p:nvSpPr>
        <p:spPr>
          <a:xfrm>
            <a:off x="608400" y="949380"/>
            <a:ext cx="10969200" cy="4759200"/>
          </a:xfrm>
        </p:spPr>
        <p:txBody>
          <a:bodyPr>
            <a:noAutofit/>
          </a:bodyPr>
          <a:p>
            <a:pPr marL="0" indent="0">
              <a:buNone/>
            </a:pPr>
            <a:endParaRPr lang="en-US" altLang="zh-CN" sz="3200"/>
          </a:p>
          <a:p>
            <a:r>
              <a:rPr lang="zh-CN" altLang="en-US" sz="3200"/>
              <a:t>唐宁忍得眼泪直掉，她怎么也没想到，她明天就要登记的未婚夫，竟然带着小三在她床前偷情。</a:t>
            </a:r>
            <a:endParaRPr lang="zh-CN" altLang="en-US" sz="3200"/>
          </a:p>
          <a:p>
            <a:endParaRPr lang="zh-CN" altLang="en-US" sz="3200"/>
          </a:p>
          <a:p>
            <a:r>
              <a:rPr lang="en-US" altLang="zh-CN" sz="3200"/>
              <a:t>Tangning tried to hold back her tears but could feel them slowly trickling down her face. Who would have thought, the man she was to marry the next day would be cheating right in front of her.</a:t>
            </a:r>
            <a:endParaRPr lang="en-US" altLang="zh-CN" sz="3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Chinese Bossy Micro-drama</a:t>
            </a:r>
            <a:endParaRPr lang="en-US" altLang="zh-CN"/>
          </a:p>
        </p:txBody>
      </p:sp>
      <p:sp>
        <p:nvSpPr>
          <p:cNvPr id="3" name="内容占位符 2"/>
          <p:cNvSpPr>
            <a:spLocks noGrp="1"/>
          </p:cNvSpPr>
          <p:nvPr>
            <p:ph idx="1"/>
          </p:nvPr>
        </p:nvSpPr>
        <p:spPr/>
        <p:txBody>
          <a:bodyPr/>
          <a:p>
            <a:r>
              <a:rPr lang="en-US" altLang="zh-CN" sz="3200"/>
              <a:t>Video-form of the bossy fictions</a:t>
            </a:r>
            <a:endParaRPr lang="en-US" altLang="zh-CN" sz="3200"/>
          </a:p>
          <a:p>
            <a:endParaRPr lang="en-US" altLang="zh-CN" sz="3200"/>
          </a:p>
          <a:p>
            <a:endParaRPr lang="en-US" altLang="zh-CN" sz="3200"/>
          </a:p>
          <a:p>
            <a:r>
              <a:rPr lang="en-US" altLang="zh-CN" sz="3200"/>
              <a:t>Tailored for mobile platforms</a:t>
            </a:r>
            <a:endParaRPr lang="en-US" altLang="zh-CN" sz="3200"/>
          </a:p>
        </p:txBody>
      </p:sp>
      <p:pic>
        <p:nvPicPr>
          <p:cNvPr id="4" name="图片 3"/>
          <p:cNvPicPr>
            <a:picLocks noChangeAspect="1"/>
          </p:cNvPicPr>
          <p:nvPr/>
        </p:nvPicPr>
        <p:blipFill>
          <a:blip r:embed="rId1"/>
          <a:stretch>
            <a:fillRect/>
          </a:stretch>
        </p:blipFill>
        <p:spPr>
          <a:xfrm>
            <a:off x="6814820" y="3531870"/>
            <a:ext cx="2546350" cy="2317750"/>
          </a:xfrm>
          <a:prstGeom prst="rect">
            <a:avLst/>
          </a:prstGeom>
        </p:spPr>
      </p:pic>
      <p:pic>
        <p:nvPicPr>
          <p:cNvPr id="5" name="图片 4"/>
          <p:cNvPicPr>
            <a:picLocks noChangeAspect="1"/>
          </p:cNvPicPr>
          <p:nvPr/>
        </p:nvPicPr>
        <p:blipFill>
          <a:blip r:embed="rId2"/>
          <a:stretch>
            <a:fillRect/>
          </a:stretch>
        </p:blipFill>
        <p:spPr>
          <a:xfrm>
            <a:off x="9361170" y="3531870"/>
            <a:ext cx="2545715" cy="231711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a:sym typeface="+mn-ea"/>
              </a:rPr>
              <a:t>Minute-long, vertical </a:t>
            </a:r>
            <a:endParaRPr lang="zh-CN" altLang="en-US"/>
          </a:p>
        </p:txBody>
      </p:sp>
      <p:pic>
        <p:nvPicPr>
          <p:cNvPr id="8" name="内容占位符 7"/>
          <p:cNvPicPr>
            <a:picLocks noChangeAspect="1"/>
          </p:cNvPicPr>
          <p:nvPr>
            <p:ph idx="1"/>
          </p:nvPr>
        </p:nvPicPr>
        <p:blipFill>
          <a:blip r:embed="rId1"/>
          <a:stretch>
            <a:fillRect/>
          </a:stretch>
        </p:blipFill>
        <p:spPr>
          <a:xfrm>
            <a:off x="607695" y="1704975"/>
            <a:ext cx="7736205" cy="4759325"/>
          </a:xfrm>
          <a:prstGeom prst="rect">
            <a:avLst/>
          </a:prstGeom>
        </p:spPr>
      </p:pic>
      <p:pic>
        <p:nvPicPr>
          <p:cNvPr id="9" name="图片 8"/>
          <p:cNvPicPr>
            <a:picLocks noChangeAspect="1"/>
          </p:cNvPicPr>
          <p:nvPr/>
        </p:nvPicPr>
        <p:blipFill>
          <a:blip r:embed="rId2"/>
          <a:stretch>
            <a:fillRect/>
          </a:stretch>
        </p:blipFill>
        <p:spPr>
          <a:xfrm>
            <a:off x="8343900" y="0"/>
            <a:ext cx="3848100" cy="64643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Themes: revenge, betrayal and romance</a:t>
            </a:r>
            <a:endParaRPr lang="zh-CN" altLang="en-US"/>
          </a:p>
        </p:txBody>
      </p:sp>
      <p:pic>
        <p:nvPicPr>
          <p:cNvPr id="4" name="内容占位符 3"/>
          <p:cNvPicPr>
            <a:picLocks noChangeAspect="1"/>
          </p:cNvPicPr>
          <p:nvPr>
            <p:ph idx="1"/>
          </p:nvPr>
        </p:nvPicPr>
        <p:blipFill>
          <a:blip r:embed="rId1"/>
          <a:stretch>
            <a:fillRect/>
          </a:stretch>
        </p:blipFill>
        <p:spPr>
          <a:xfrm>
            <a:off x="7747635" y="1490345"/>
            <a:ext cx="3829685" cy="4759325"/>
          </a:xfrm>
          <a:prstGeom prst="rect">
            <a:avLst/>
          </a:prstGeom>
        </p:spPr>
      </p:pic>
      <p:pic>
        <p:nvPicPr>
          <p:cNvPr id="5" name="图片 4"/>
          <p:cNvPicPr>
            <a:picLocks noChangeAspect="1"/>
          </p:cNvPicPr>
          <p:nvPr/>
        </p:nvPicPr>
        <p:blipFill>
          <a:blip r:embed="rId2"/>
          <a:stretch>
            <a:fillRect/>
          </a:stretch>
        </p:blipFill>
        <p:spPr>
          <a:xfrm>
            <a:off x="4064635" y="1490980"/>
            <a:ext cx="3683000" cy="4758690"/>
          </a:xfrm>
          <a:prstGeom prst="rect">
            <a:avLst/>
          </a:prstGeom>
        </p:spPr>
      </p:pic>
      <p:pic>
        <p:nvPicPr>
          <p:cNvPr id="6" name="图片 5"/>
          <p:cNvPicPr>
            <a:picLocks noChangeAspect="1"/>
          </p:cNvPicPr>
          <p:nvPr/>
        </p:nvPicPr>
        <p:blipFill>
          <a:blip r:embed="rId3"/>
          <a:stretch>
            <a:fillRect/>
          </a:stretch>
        </p:blipFill>
        <p:spPr>
          <a:xfrm>
            <a:off x="521335" y="1490345"/>
            <a:ext cx="3543300" cy="475869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Commercialization</a:t>
            </a:r>
            <a:endParaRPr lang="zh-CN" altLang="en-US"/>
          </a:p>
        </p:txBody>
      </p:sp>
      <p:sp>
        <p:nvSpPr>
          <p:cNvPr id="3" name="内容占位符 2"/>
          <p:cNvSpPr>
            <a:spLocks noGrp="1"/>
          </p:cNvSpPr>
          <p:nvPr>
            <p:ph idx="1"/>
          </p:nvPr>
        </p:nvSpPr>
        <p:spPr/>
        <p:txBody>
          <a:bodyPr/>
          <a:p>
            <a:endParaRPr lang="zh-CN" altLang="en-US"/>
          </a:p>
          <a:p>
            <a:endParaRPr lang="zh-CN" altLang="en-US"/>
          </a:p>
        </p:txBody>
      </p:sp>
      <p:pic>
        <p:nvPicPr>
          <p:cNvPr id="10" name="内容占位符 7"/>
          <p:cNvPicPr>
            <a:picLocks noChangeAspect="1"/>
          </p:cNvPicPr>
          <p:nvPr/>
        </p:nvPicPr>
        <p:blipFill>
          <a:blip r:embed="rId1"/>
          <a:stretch>
            <a:fillRect/>
          </a:stretch>
        </p:blipFill>
        <p:spPr>
          <a:xfrm>
            <a:off x="608330" y="1490345"/>
            <a:ext cx="9049385" cy="4977765"/>
          </a:xfrm>
          <a:prstGeom prst="rect">
            <a:avLst/>
          </a:prstGeom>
        </p:spPr>
      </p:pic>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1_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1382</Words>
  <Application>WPS 文字</Application>
  <PresentationFormat>宽屏</PresentationFormat>
  <Paragraphs>91</Paragraphs>
  <Slides>14</Slides>
  <Notes>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14</vt:i4>
      </vt:variant>
    </vt:vector>
  </HeadingPairs>
  <TitlesOfParts>
    <vt:vector size="27" baseType="lpstr">
      <vt:lpstr>Arial</vt:lpstr>
      <vt:lpstr>宋体</vt:lpstr>
      <vt:lpstr>Wingdings</vt:lpstr>
      <vt:lpstr>Wingdings</vt:lpstr>
      <vt:lpstr>微软雅黑</vt:lpstr>
      <vt:lpstr>汉仪旗黑</vt:lpstr>
      <vt:lpstr>宋体</vt:lpstr>
      <vt:lpstr>Arial Unicode MS</vt:lpstr>
      <vt:lpstr>汉仪书宋二KW</vt:lpstr>
      <vt:lpstr>Calibri</vt:lpstr>
      <vt:lpstr>Helvetica Neue</vt:lpstr>
      <vt:lpstr>微软雅黑</vt:lpstr>
      <vt:lpstr>1_WPS</vt:lpstr>
      <vt:lpstr>Chinese Bossy Fictions &amp; Micro-dramas</vt:lpstr>
      <vt:lpstr>Chinese Bossy Fiction</vt:lpstr>
      <vt:lpstr>Themes</vt:lpstr>
      <vt:lpstr>PowerPoint 演示文稿</vt:lpstr>
      <vt:lpstr>Excerpt from the 1st chapter</vt:lpstr>
      <vt:lpstr>Chinese Bossy Micro-drama</vt:lpstr>
      <vt:lpstr>Minute-long, vertical </vt:lpstr>
      <vt:lpstr>Themes: revenge, betrayal and romance</vt:lpstr>
      <vt:lpstr>Commercialization</vt:lpstr>
      <vt:lpstr>Interactive Part</vt:lpstr>
      <vt:lpstr>What would you like to see most          in the next scene？</vt:lpstr>
      <vt:lpstr>PowerPoint 演示文稿</vt:lpstr>
      <vt:lpstr>PowerPoint 演示文稿</vt:lpstr>
      <vt:lpstr>Is it WRONG to enjoy the bossy genres?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何云峰</cp:lastModifiedBy>
  <cp:revision>44</cp:revision>
  <dcterms:created xsi:type="dcterms:W3CDTF">2025-04-25T04:38:48Z</dcterms:created>
  <dcterms:modified xsi:type="dcterms:W3CDTF">2025-04-25T04:38:48Z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2052-6.14.0.8924</vt:lpwstr>
  </property>
  <property fmtid="{D5CDD505-2E9C-101B-9397-08002B2CF9AE}" pid="3" name="ICV">
    <vt:lpwstr>639EAB84E8A192F8D8110B68E7D862E6_43</vt:lpwstr>
  </property>
</Properties>
</file>