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6" r:id="rId3"/>
    <p:sldId id="257" r:id="rId5"/>
    <p:sldId id="1281" r:id="rId6"/>
    <p:sldId id="258" r:id="rId7"/>
    <p:sldId id="1256" r:id="rId8"/>
    <p:sldId id="1279" r:id="rId9"/>
    <p:sldId id="1280" r:id="rId10"/>
    <p:sldId id="1258" r:id="rId11"/>
    <p:sldId id="1257" r:id="rId12"/>
    <p:sldId id="1282" r:id="rId13"/>
    <p:sldId id="1262" r:id="rId14"/>
    <p:sldId id="1283" r:id="rId15"/>
    <p:sldId id="1284" r:id="rId16"/>
    <p:sldId id="1285" r:id="rId17"/>
    <p:sldId id="1286" r:id="rId18"/>
    <p:sldId id="1263" r:id="rId19"/>
    <p:sldId id="1260" r:id="rId20"/>
    <p:sldId id="1287" r:id="rId21"/>
    <p:sldId id="1288" r:id="rId22"/>
    <p:sldId id="1289" r:id="rId23"/>
    <p:sldId id="1290" r:id="rId24"/>
    <p:sldId id="1314" r:id="rId25"/>
    <p:sldId id="1302" r:id="rId26"/>
    <p:sldId id="1303" r:id="rId27"/>
    <p:sldId id="1304" r:id="rId28"/>
    <p:sldId id="1305" r:id="rId29"/>
    <p:sldId id="1306" r:id="rId30"/>
    <p:sldId id="1307" r:id="rId31"/>
    <p:sldId id="1308" r:id="rId32"/>
    <p:sldId id="1309" r:id="rId33"/>
    <p:sldId id="1310" r:id="rId34"/>
    <p:sldId id="1311" r:id="rId35"/>
    <p:sldId id="1312" r:id="rId36"/>
    <p:sldId id="1313" r:id="rId37"/>
    <p:sldId id="1274" r:id="rId38"/>
  </p:sldIdLst>
  <p:sldSz cx="12192000" cy="6858000"/>
  <p:notesSz cx="6858000" cy="9144000"/>
  <p:embeddedFontLst>
    <p:embeddedFont>
      <p:font typeface="娃娃体-简" panose="040B0500000000000000" charset="-122"/>
      <p:regular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3485836592@163.com" initials="1"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0000FF"/>
    <a:srgbClr val="003366"/>
    <a:srgbClr val="72120D"/>
    <a:srgbClr val="800000"/>
    <a:srgbClr val="B83F4A"/>
    <a:srgbClr val="003D7A"/>
    <a:srgbClr val="002E5C"/>
    <a:srgbClr val="73354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2.xml"/><Relationship Id="rId43" Type="http://schemas.openxmlformats.org/officeDocument/2006/relationships/font" Target="fonts/font1.fntdata"/><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E785D-9191-4092-A23F-91BC680817B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C3CA7-8F8B-4018-AC4E-CA40A2770C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3C3CA7-8F8B-4018-AC4E-CA40A2770C4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003366"/>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31028"/>
          <a:stretch>
            <a:fillRect/>
          </a:stretch>
        </p:blipFill>
        <p:spPr>
          <a:xfrm>
            <a:off x="0" y="236853"/>
            <a:ext cx="12192000" cy="6621147"/>
          </a:xfrm>
          <a:prstGeom prst="rect">
            <a:avLst/>
          </a:prstGeom>
        </p:spPr>
      </p:pic>
      <p:sp>
        <p:nvSpPr>
          <p:cNvPr id="2" name="矩形 1"/>
          <p:cNvSpPr/>
          <p:nvPr userDrawn="1"/>
        </p:nvSpPr>
        <p:spPr>
          <a:xfrm>
            <a:off x="0" y="0"/>
            <a:ext cx="12192000" cy="6858000"/>
          </a:xfrm>
          <a:prstGeom prst="rect">
            <a:avLst/>
          </a:prstGeom>
          <a:solidFill>
            <a:srgbClr val="003366">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7.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31294" b="13531"/>
          <a:stretch>
            <a:fillRect/>
          </a:stretch>
        </p:blipFill>
        <p:spPr>
          <a:xfrm>
            <a:off x="0" y="1561355"/>
            <a:ext cx="12192000" cy="5296645"/>
          </a:xfrm>
          <a:prstGeom prst="rect">
            <a:avLst/>
          </a:prstGeom>
        </p:spPr>
      </p:pic>
      <p:sp>
        <p:nvSpPr>
          <p:cNvPr id="20" name="矩形 19"/>
          <p:cNvSpPr/>
          <p:nvPr/>
        </p:nvSpPr>
        <p:spPr>
          <a:xfrm>
            <a:off x="0" y="-2"/>
            <a:ext cx="12192000" cy="6858000"/>
          </a:xfrm>
          <a:prstGeom prst="rect">
            <a:avLst/>
          </a:prstGeom>
          <a:solidFill>
            <a:srgbClr val="002E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36826" t="10352" r="31250" b="8953"/>
          <a:stretch>
            <a:fillRect/>
          </a:stretch>
        </p:blipFill>
        <p:spPr>
          <a:xfrm>
            <a:off x="8950800" y="833219"/>
            <a:ext cx="461666" cy="1166931"/>
          </a:xfrm>
          <a:prstGeom prst="rect">
            <a:avLst/>
          </a:prstGeom>
        </p:spPr>
      </p:pic>
      <p:sp>
        <p:nvSpPr>
          <p:cNvPr id="27" name="矩形: 圆角 26"/>
          <p:cNvSpPr/>
          <p:nvPr/>
        </p:nvSpPr>
        <p:spPr>
          <a:xfrm>
            <a:off x="11317355" y="376408"/>
            <a:ext cx="516836" cy="160679"/>
          </a:xfrm>
          <a:prstGeom prst="round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p:cNvSpPr/>
          <p:nvPr/>
        </p:nvSpPr>
        <p:spPr>
          <a:xfrm>
            <a:off x="11317355" y="604801"/>
            <a:ext cx="516836" cy="160679"/>
          </a:xfrm>
          <a:prstGeom prst="round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p:cNvSpPr/>
          <p:nvPr/>
        </p:nvSpPr>
        <p:spPr>
          <a:xfrm>
            <a:off x="11317355" y="833194"/>
            <a:ext cx="516836" cy="160679"/>
          </a:xfrm>
          <a:prstGeom prst="round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l="13913" t="16748" r="11521" b="14413"/>
          <a:stretch>
            <a:fillRect/>
          </a:stretch>
        </p:blipFill>
        <p:spPr>
          <a:xfrm>
            <a:off x="393188" y="3609866"/>
            <a:ext cx="477448" cy="440782"/>
          </a:xfrm>
          <a:prstGeom prst="rect">
            <a:avLst/>
          </a:prstGeom>
        </p:spPr>
      </p:pic>
      <p:sp>
        <p:nvSpPr>
          <p:cNvPr id="35" name="文本框 34"/>
          <p:cNvSpPr txBox="1"/>
          <p:nvPr/>
        </p:nvSpPr>
        <p:spPr>
          <a:xfrm>
            <a:off x="306673" y="4161757"/>
            <a:ext cx="553998" cy="1343214"/>
          </a:xfrm>
          <a:prstGeom prst="rect">
            <a:avLst/>
          </a:prstGeom>
          <a:noFill/>
        </p:spPr>
        <p:txBody>
          <a:bodyPr vert="eaVert" wrap="square" rtlCol="0">
            <a:spAutoFit/>
          </a:bodyPr>
          <a:lstStyle/>
          <a:p>
            <a:r>
              <a:rPr lang="zh-CN" altLang="en-US" sz="1200" spc="200" dirty="0">
                <a:solidFill>
                  <a:schemeClr val="bg1"/>
                </a:solidFill>
                <a:latin typeface="+mj-ea"/>
              </a:rPr>
              <a:t>大雪江南见未曾</a:t>
            </a:r>
            <a:endParaRPr lang="en-US" altLang="zh-CN" sz="1200" spc="200" dirty="0">
              <a:solidFill>
                <a:schemeClr val="bg1"/>
              </a:solidFill>
              <a:latin typeface="+mj-ea"/>
            </a:endParaRPr>
          </a:p>
          <a:p>
            <a:r>
              <a:rPr lang="zh-CN" altLang="en-US" sz="1200" spc="200" dirty="0">
                <a:solidFill>
                  <a:schemeClr val="bg1"/>
                </a:solidFill>
                <a:latin typeface="+mj-ea"/>
              </a:rPr>
              <a:t>今年方始是严凝</a:t>
            </a:r>
            <a:r>
              <a:rPr lang="en-US" altLang="zh-CN" sz="1200" spc="300" dirty="0">
                <a:solidFill>
                  <a:schemeClr val="bg1"/>
                </a:solidFill>
                <a:latin typeface="+mj-ea"/>
              </a:rPr>
              <a:t> </a:t>
            </a:r>
            <a:endParaRPr lang="en-US" altLang="zh-CN" sz="1050" spc="300" dirty="0">
              <a:solidFill>
                <a:schemeClr val="bg1"/>
              </a:solidFill>
              <a:latin typeface="+mj-ea"/>
              <a:ea typeface="+mj-ea"/>
            </a:endParaRPr>
          </a:p>
        </p:txBody>
      </p:sp>
      <p:sp>
        <p:nvSpPr>
          <p:cNvPr id="2" name="文本框 1"/>
          <p:cNvSpPr txBox="1"/>
          <p:nvPr/>
        </p:nvSpPr>
        <p:spPr>
          <a:xfrm>
            <a:off x="2231390" y="832485"/>
            <a:ext cx="9791700" cy="1198880"/>
          </a:xfrm>
          <a:prstGeom prst="rect">
            <a:avLst/>
          </a:prstGeom>
          <a:noFill/>
        </p:spPr>
        <p:txBody>
          <a:bodyPr wrap="square" rtlCol="0">
            <a:spAutoFit/>
          </a:bodyPr>
          <a:p>
            <a:r>
              <a:rPr lang="en-US" altLang="zh-CN" sz="6600">
                <a:solidFill>
                  <a:schemeClr val="bg1"/>
                </a:solidFill>
                <a:latin typeface="Times New Roman Regular" panose="02020503050405090304" charset="0"/>
                <a:ea typeface="楷体" charset="0"/>
                <a:cs typeface="Times New Roman Regular" panose="02020503050405090304" charset="0"/>
              </a:rPr>
              <a:t>Language </a:t>
            </a:r>
            <a:r>
              <a:rPr lang="en-US" altLang="zh-CN" sz="7200">
                <a:solidFill>
                  <a:schemeClr val="bg1"/>
                </a:solidFill>
                <a:latin typeface="Times New Roman Regular" panose="02020503050405090304" charset="0"/>
                <a:ea typeface="楷体" charset="0"/>
                <a:cs typeface="Times New Roman Regular" panose="02020503050405090304" charset="0"/>
              </a:rPr>
              <a:t>Styles</a:t>
            </a:r>
            <a:endParaRPr lang="en-US" altLang="zh-CN" sz="7200">
              <a:solidFill>
                <a:schemeClr val="bg1"/>
              </a:solidFill>
              <a:latin typeface="Times New Roman Regular" panose="02020503050405090304" charset="0"/>
              <a:ea typeface="楷体" charset="0"/>
              <a:cs typeface="Times New Roman Regular" panose="02020503050405090304" charset="0"/>
            </a:endParaRPr>
          </a:p>
        </p:txBody>
      </p:sp>
      <p:sp>
        <p:nvSpPr>
          <p:cNvPr id="3" name="文本框 2"/>
          <p:cNvSpPr txBox="1"/>
          <p:nvPr/>
        </p:nvSpPr>
        <p:spPr>
          <a:xfrm>
            <a:off x="2320925" y="2482215"/>
            <a:ext cx="7091680" cy="1568450"/>
          </a:xfrm>
          <a:prstGeom prst="rect">
            <a:avLst/>
          </a:prstGeom>
          <a:noFill/>
        </p:spPr>
        <p:txBody>
          <a:bodyPr wrap="square" rtlCol="0">
            <a:spAutoFit/>
          </a:bodyPr>
          <a:p>
            <a:r>
              <a:rPr lang="en-US" altLang="zh-CN" sz="2400" b="1">
                <a:solidFill>
                  <a:schemeClr val="bg1"/>
                </a:solidFill>
                <a:latin typeface="华文楷体" panose="02010600040101010101" charset="-122"/>
                <a:ea typeface="华文楷体" panose="02010600040101010101" charset="-122"/>
              </a:rPr>
              <a:t>Group members:  </a:t>
            </a:r>
            <a:r>
              <a:rPr lang="en-US" altLang="zh-CN" sz="2400" b="1">
                <a:solidFill>
                  <a:srgbClr val="FFFF00"/>
                </a:solidFill>
                <a:latin typeface="华文楷体" panose="02010600040101010101" charset="-122"/>
                <a:ea typeface="华文楷体" panose="02010600040101010101" charset="-122"/>
              </a:rPr>
              <a:t>Bian Wangqian, </a:t>
            </a:r>
            <a:endParaRPr lang="en-US" altLang="zh-CN" sz="2400" b="1">
              <a:solidFill>
                <a:srgbClr val="FFFF00"/>
              </a:solidFill>
              <a:latin typeface="华文楷体" panose="02010600040101010101" charset="-122"/>
              <a:ea typeface="华文楷体" panose="02010600040101010101" charset="-122"/>
            </a:endParaRPr>
          </a:p>
          <a:p>
            <a:r>
              <a:rPr lang="en-US" altLang="zh-CN" sz="2400" b="1">
                <a:solidFill>
                  <a:srgbClr val="FFFF00"/>
                </a:solidFill>
                <a:latin typeface="华文楷体" panose="02010600040101010101" charset="-122"/>
                <a:ea typeface="华文楷体" panose="02010600040101010101" charset="-122"/>
              </a:rPr>
              <a:t>                              Wang Siqi,</a:t>
            </a:r>
            <a:endParaRPr lang="en-US" altLang="zh-CN" sz="2400" b="1">
              <a:solidFill>
                <a:srgbClr val="FFFF00"/>
              </a:solidFill>
              <a:latin typeface="华文楷体" panose="02010600040101010101" charset="-122"/>
              <a:ea typeface="华文楷体" panose="02010600040101010101" charset="-122"/>
            </a:endParaRPr>
          </a:p>
          <a:p>
            <a:r>
              <a:rPr lang="en-US" altLang="zh-CN" sz="2400" b="1">
                <a:solidFill>
                  <a:srgbClr val="FFFF00"/>
                </a:solidFill>
                <a:latin typeface="华文楷体" panose="02010600040101010101" charset="-122"/>
                <a:ea typeface="华文楷体" panose="02010600040101010101" charset="-122"/>
              </a:rPr>
              <a:t>                              Li Ying, </a:t>
            </a:r>
            <a:endParaRPr lang="en-US" altLang="zh-CN" sz="2400" b="1">
              <a:solidFill>
                <a:srgbClr val="FFFF00"/>
              </a:solidFill>
              <a:latin typeface="华文楷体" panose="02010600040101010101" charset="-122"/>
              <a:ea typeface="华文楷体" panose="02010600040101010101" charset="-122"/>
            </a:endParaRPr>
          </a:p>
          <a:p>
            <a:r>
              <a:rPr lang="en-US" altLang="zh-CN" sz="2400" b="1">
                <a:solidFill>
                  <a:srgbClr val="FFFF00"/>
                </a:solidFill>
                <a:latin typeface="华文楷体" panose="02010600040101010101" charset="-122"/>
                <a:ea typeface="华文楷体" panose="02010600040101010101" charset="-122"/>
              </a:rPr>
              <a:t>                              Tuo Shumei</a:t>
            </a:r>
            <a:endParaRPr lang="en-US" altLang="zh-CN" sz="2400" b="1">
              <a:solidFill>
                <a:srgbClr val="FFFF00"/>
              </a:solidFill>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E5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143"/>
          <a:stretch>
            <a:fillRect/>
          </a:stretch>
        </p:blipFill>
        <p:spPr>
          <a:xfrm>
            <a:off x="47625" y="2330648"/>
            <a:ext cx="10164418" cy="4527136"/>
          </a:xfrm>
          <a:prstGeom prst="rect">
            <a:avLst/>
          </a:prstGeom>
        </p:spPr>
      </p:pic>
      <p:sp>
        <p:nvSpPr>
          <p:cNvPr id="4" name="文本框 3"/>
          <p:cNvSpPr txBox="1"/>
          <p:nvPr/>
        </p:nvSpPr>
        <p:spPr>
          <a:xfrm rot="16200000">
            <a:off x="6234430" y="-718185"/>
            <a:ext cx="1290320" cy="8046720"/>
          </a:xfrm>
          <a:prstGeom prst="rect">
            <a:avLst/>
          </a:prstGeom>
          <a:noFill/>
        </p:spPr>
        <p:txBody>
          <a:bodyPr vert="eaVert" wrap="square" rtlCol="0">
            <a:spAutoFit/>
          </a:bodyPr>
          <a:lstStyle>
            <a:defPPr>
              <a:defRPr lang="zh-CN"/>
            </a:defPPr>
            <a:lvl1pPr>
              <a:defRPr sz="4400" spc="200">
                <a:solidFill>
                  <a:srgbClr val="FCF9F4"/>
                </a:solidFill>
                <a:latin typeface="汉仪细中圆简" panose="02010609000101010101" pitchFamily="49" charset="-122"/>
                <a:ea typeface="汉仪细中圆简" panose="0201060900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schemeClr val="bg1"/>
                </a:solidFill>
                <a:latin typeface="华文中宋" panose="02010600040101010101" pitchFamily="2" charset="-122"/>
                <a:ea typeface="华文中宋" panose="02010600040101010101" pitchFamily="2" charset="-122"/>
                <a:sym typeface="+mn-ea"/>
              </a:rPr>
              <a:t>Official Language in China</a:t>
            </a:r>
            <a:endParaRPr lang="zh-CN" altLang="en-US" sz="3600" b="1" dirty="0">
              <a:solidFill>
                <a:schemeClr val="bg1"/>
              </a:solidFill>
              <a:latin typeface="华文中宋" panose="02010600040101010101" pitchFamily="2" charset="-122"/>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600" i="0" u="none" strike="noStrike" kern="1200" cap="none" spc="20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7" name="文本框 6"/>
          <p:cNvSpPr txBox="1"/>
          <p:nvPr/>
        </p:nvSpPr>
        <p:spPr>
          <a:xfrm>
            <a:off x="1325245" y="618490"/>
            <a:ext cx="43014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Part two</a:t>
            </a:r>
            <a:endParaRPr kumimoji="0" lang="en-US" altLang="zh-CN" sz="66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13913" t="16748" r="11521" b="14413"/>
          <a:stretch>
            <a:fillRect/>
          </a:stretch>
        </p:blipFill>
        <p:spPr>
          <a:xfrm>
            <a:off x="2300497" y="2782916"/>
            <a:ext cx="477448" cy="44078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r="21747"/>
          <a:stretch>
            <a:fillRect/>
          </a:stretch>
        </p:blipFill>
        <p:spPr bwMode="auto">
          <a:xfrm>
            <a:off x="3225904" y="1855917"/>
            <a:ext cx="2373975" cy="454844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rot="16200000">
            <a:off x="7018020" y="1033145"/>
            <a:ext cx="3737610" cy="5645150"/>
          </a:xfrm>
          <a:prstGeom prst="rect">
            <a:avLst/>
          </a:prstGeom>
        </p:spPr>
        <p:txBody>
          <a:bodyPr vert="eaVert" wrap="square">
            <a:spAutoFit/>
          </a:bodyPr>
          <a:lstStyle/>
          <a:p>
            <a:pPr>
              <a:lnSpc>
                <a:spcPct val="150000"/>
              </a:lnSpc>
            </a:pPr>
            <a:r>
              <a:rPr lang="zh-CN" altLang="en-US" sz="2800" dirty="0">
                <a:solidFill>
                  <a:schemeClr val="bg1"/>
                </a:solidFill>
                <a:latin typeface="Times New Roman Regular" panose="02020503050405090304" charset="0"/>
                <a:ea typeface="等线 Light" panose="02010600030101010101" pitchFamily="2" charset="-122"/>
                <a:cs typeface="Times New Roman Regular" panose="02020503050405090304" charset="0"/>
              </a:rPr>
              <a:t>A</a:t>
            </a:r>
            <a:r>
              <a:rPr lang="zh-CN" altLang="en-US" sz="2800" dirty="0">
                <a:solidFill>
                  <a:schemeClr val="bg1"/>
                </a:solidFill>
                <a:latin typeface="Times New Roman Regular" panose="02020503050405090304" charset="0"/>
                <a:ea typeface="华文楷体" panose="02010600040101010101" charset="-122"/>
                <a:cs typeface="Times New Roman Regular" panose="02020503050405090304" charset="0"/>
              </a:rPr>
              <a:t>n </a:t>
            </a:r>
            <a:r>
              <a:rPr lang="zh-CN" altLang="en-US" sz="2800" u="sng" dirty="0">
                <a:solidFill>
                  <a:schemeClr val="bg1"/>
                </a:solidFill>
                <a:latin typeface="Times New Roman Regular" panose="02020503050405090304" charset="0"/>
                <a:ea typeface="华文楷体" panose="02010600040101010101" charset="-122"/>
                <a:cs typeface="Times New Roman Regular" panose="02020503050405090304" charset="0"/>
              </a:rPr>
              <a:t>official language</a:t>
            </a:r>
            <a:r>
              <a:rPr lang="zh-CN" altLang="en-US" sz="2800" dirty="0">
                <a:solidFill>
                  <a:schemeClr val="bg1"/>
                </a:solidFill>
                <a:latin typeface="Times New Roman Regular" panose="02020503050405090304" charset="0"/>
                <a:ea typeface="华文楷体" panose="02010600040101010101" charset="-122"/>
                <a:cs typeface="Times New Roman Regular" panose="02020503050405090304" charset="0"/>
              </a:rPr>
              <a:t> is a language with a legal role that is determined by the actual needs of life in a country, including the</a:t>
            </a:r>
            <a:r>
              <a:rPr lang="zh-CN" altLang="en-US" sz="2800" u="sng" dirty="0">
                <a:solidFill>
                  <a:schemeClr val="bg1"/>
                </a:solidFill>
                <a:latin typeface="Times New Roman Regular" panose="02020503050405090304" charset="0"/>
                <a:ea typeface="华文楷体" panose="02010600040101010101" charset="-122"/>
                <a:cs typeface="Times New Roman Regular" panose="02020503050405090304" charset="0"/>
              </a:rPr>
              <a:t> national language</a:t>
            </a:r>
            <a:r>
              <a:rPr lang="zh-CN" altLang="en-US" sz="2800" dirty="0">
                <a:solidFill>
                  <a:schemeClr val="bg1"/>
                </a:solidFill>
                <a:latin typeface="Times New Roman Regular" panose="02020503050405090304" charset="0"/>
                <a:ea typeface="华文楷体" panose="02010600040101010101" charset="-122"/>
                <a:cs typeface="Times New Roman Regular" panose="02020503050405090304" charset="0"/>
              </a:rPr>
              <a:t> and t</a:t>
            </a:r>
            <a:r>
              <a:rPr lang="zh-CN" altLang="en-US" sz="2800" u="sng" dirty="0">
                <a:solidFill>
                  <a:schemeClr val="bg1"/>
                </a:solidFill>
                <a:latin typeface="Times New Roman Regular" panose="02020503050405090304" charset="0"/>
                <a:ea typeface="华文楷体" panose="02010600040101010101" charset="-122"/>
                <a:cs typeface="Times New Roman Regular" panose="02020503050405090304" charset="0"/>
              </a:rPr>
              <a:t>he general language</a:t>
            </a:r>
            <a:r>
              <a:rPr lang="zh-CN" altLang="en-US" sz="2800" dirty="0">
                <a:solidFill>
                  <a:schemeClr val="bg1"/>
                </a:solidFill>
                <a:latin typeface="Times New Roman Regular" panose="02020503050405090304" charset="0"/>
                <a:ea typeface="华文楷体" panose="02010600040101010101" charset="-122"/>
                <a:cs typeface="Times New Roman Regular" panose="02020503050405090304" charset="0"/>
              </a:rPr>
              <a:t>.</a:t>
            </a:r>
            <a:endParaRPr lang="zh-CN" altLang="en-US" sz="1400" dirty="0">
              <a:solidFill>
                <a:schemeClr val="bg1"/>
              </a:solidFill>
              <a:latin typeface="华文楷体" panose="02010600040101010101" charset="-122"/>
              <a:ea typeface="华文楷体" panose="02010600040101010101" charset="-122"/>
              <a:cs typeface="Times New Roman Regular" panose="02020503050405090304" charset="0"/>
            </a:endParaRPr>
          </a:p>
          <a:p>
            <a:pPr>
              <a:lnSpc>
                <a:spcPct val="150000"/>
              </a:lnSpc>
            </a:pPr>
            <a:endParaRPr lang="zh-CN" altLang="en-US" sz="1400" dirty="0">
              <a:solidFill>
                <a:schemeClr val="bg1"/>
              </a:solidFill>
              <a:latin typeface="华文楷体" panose="02010600040101010101" charset="-122"/>
              <a:ea typeface="华文楷体" panose="02010600040101010101" charset="-122"/>
              <a:cs typeface="Times New Roman Regular" panose="0202050305040509030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5895" y="5724449"/>
            <a:ext cx="680223" cy="680223"/>
          </a:xfrm>
          <a:prstGeom prst="rect">
            <a:avLst/>
          </a:prstGeom>
        </p:spPr>
      </p:pic>
      <p:pic>
        <p:nvPicPr>
          <p:cNvPr id="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r="21747"/>
          <a:stretch>
            <a:fillRect/>
          </a:stretch>
        </p:blipFill>
        <p:spPr bwMode="auto">
          <a:xfrm>
            <a:off x="704377" y="1855917"/>
            <a:ext cx="2373975" cy="4548449"/>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3735705" y="219710"/>
            <a:ext cx="5674360" cy="811530"/>
          </a:xfrm>
          <a:prstGeom prst="rect">
            <a:avLst/>
          </a:prstGeom>
          <a:noFill/>
        </p:spPr>
        <p:txBody>
          <a:bodyPr vert="horz" wrap="square" rtlCol="0">
            <a:spAutoFit/>
          </a:bodyPr>
          <a:p>
            <a:pPr algn="ctr">
              <a:lnSpc>
                <a:spcPct val="130000"/>
              </a:lnSpc>
            </a:pPr>
            <a:r>
              <a:rPr lang="en-US" sz="3600" b="1">
                <a:solidFill>
                  <a:schemeClr val="bg1"/>
                </a:solidFill>
                <a:latin typeface="Times New Roman Regular" panose="02020503050405090304" charset="0"/>
                <a:ea typeface="娃娃体-简" panose="040B0500000000000000" charset="-122"/>
                <a:cs typeface="Times New Roman Regular" panose="02020503050405090304" charset="0"/>
              </a:rPr>
              <a:t>Official Language</a:t>
            </a:r>
            <a:r>
              <a:rPr lang="en-US" sz="3600" b="1">
                <a:solidFill>
                  <a:schemeClr val="bg1"/>
                </a:solidFill>
                <a:latin typeface="华文楷体" panose="02010600040101010101" charset="-122"/>
                <a:ea typeface="华文楷体" panose="02010600040101010101" charset="-122"/>
                <a:cs typeface="华文楷体" panose="02010600040101010101" charset="-122"/>
              </a:rPr>
              <a:t>(</a:t>
            </a:r>
            <a:r>
              <a:rPr lang="zh-CN" altLang="en-US" sz="3600" b="1">
                <a:solidFill>
                  <a:schemeClr val="bg1"/>
                </a:solidFill>
                <a:latin typeface="华文楷体" panose="02010600040101010101" charset="-122"/>
                <a:ea typeface="华文楷体" panose="02010600040101010101" charset="-122"/>
                <a:cs typeface="华文楷体" panose="02010600040101010101" charset="-122"/>
              </a:rPr>
              <a:t>官方语</a:t>
            </a:r>
            <a:r>
              <a:rPr lang="en-US" sz="3600" b="1">
                <a:solidFill>
                  <a:schemeClr val="bg1"/>
                </a:solidFill>
                <a:latin typeface="华文楷体" panose="02010600040101010101" charset="-122"/>
                <a:ea typeface="华文楷体" panose="02010600040101010101" charset="-122"/>
                <a:cs typeface="华文楷体" panose="02010600040101010101" charset="-122"/>
              </a:rPr>
              <a:t>)</a:t>
            </a:r>
            <a:endParaRPr lang="en-US" sz="3600" b="1" spc="2000" dirty="0">
              <a:solidFill>
                <a:schemeClr val="bg1"/>
              </a:solidFill>
              <a:uFillTx/>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670" y="1441450"/>
            <a:ext cx="11293475" cy="1291590"/>
          </a:xfrm>
          <a:prstGeom prst="rect">
            <a:avLst/>
          </a:prstGeom>
        </p:spPr>
        <p:txBody>
          <a:bodyPr vert="horz" wrap="square">
            <a:spAutoFit/>
          </a:bodyPr>
          <a:lstStyle/>
          <a:p>
            <a:pPr algn="l">
              <a:lnSpc>
                <a:spcPct val="130000"/>
              </a:lnSpc>
            </a:pPr>
            <a:r>
              <a:rPr sz="2000" b="1" dirty="0">
                <a:solidFill>
                  <a:schemeClr val="bg1"/>
                </a:solidFill>
                <a:latin typeface="华文楷体" panose="02010600040101010101" charset="-122"/>
                <a:ea typeface="华文楷体" panose="02010600040101010101" charset="-122"/>
                <a:sym typeface="+mn-ea"/>
              </a:rPr>
              <a:t>The national language is the official language that symbolizes the dignity of the nation and is used to sing the national anthem</a:t>
            </a:r>
            <a:r>
              <a:rPr lang="en-US" sz="2000" b="1" dirty="0">
                <a:solidFill>
                  <a:schemeClr val="bg1"/>
                </a:solidFill>
                <a:latin typeface="华文楷体" panose="02010600040101010101" charset="-122"/>
                <a:ea typeface="华文楷体" panose="02010600040101010101" charset="-122"/>
                <a:sym typeface="+mn-ea"/>
              </a:rPr>
              <a:t>.The national language is naturally the official language, but not necessarily the general language. </a:t>
            </a:r>
            <a:endParaRPr lang="en-US" sz="2000" b="1" dirty="0">
              <a:solidFill>
                <a:schemeClr val="bg1"/>
              </a:solidFill>
              <a:latin typeface="华文楷体" panose="02010600040101010101" charset="-122"/>
              <a:ea typeface="华文楷体" panose="02010600040101010101" charset="-122"/>
              <a:sym typeface="+mn-ea"/>
            </a:endParaRPr>
          </a:p>
        </p:txBody>
      </p:sp>
      <p:pic>
        <p:nvPicPr>
          <p:cNvPr id="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20119"/>
          <a:stretch>
            <a:fillRect/>
          </a:stretch>
        </p:blipFill>
        <p:spPr bwMode="auto">
          <a:xfrm>
            <a:off x="386686" y="3372930"/>
            <a:ext cx="11680248" cy="236085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5036" y="3724085"/>
            <a:ext cx="862892" cy="862892"/>
          </a:xfrm>
          <a:prstGeom prst="rect">
            <a:avLst/>
          </a:prstGeom>
        </p:spPr>
      </p:pic>
      <p:sp>
        <p:nvSpPr>
          <p:cNvPr id="9" name="文本框 8"/>
          <p:cNvSpPr txBox="1"/>
          <p:nvPr/>
        </p:nvSpPr>
        <p:spPr>
          <a:xfrm>
            <a:off x="4000500" y="172085"/>
            <a:ext cx="5842635" cy="811530"/>
          </a:xfrm>
          <a:prstGeom prst="rect">
            <a:avLst/>
          </a:prstGeom>
          <a:noFill/>
        </p:spPr>
        <p:txBody>
          <a:bodyPr vert="horz" wrap="square" rtlCol="0">
            <a:spAutoFit/>
          </a:bodyPr>
          <a:lstStyle/>
          <a:p>
            <a:pPr algn="ctr">
              <a:lnSpc>
                <a:spcPct val="130000"/>
              </a:lnSpc>
            </a:pPr>
            <a:r>
              <a:rPr lang="en-US" sz="3600" b="1">
                <a:solidFill>
                  <a:schemeClr val="bg1"/>
                </a:solidFill>
                <a:latin typeface="娃娃体-简" panose="040B0500000000000000" charset="-122"/>
                <a:ea typeface="娃娃体-简" panose="040B0500000000000000" charset="-122"/>
                <a:cs typeface="Times New Roman Regular" panose="02020503050405090304" charset="0"/>
              </a:rPr>
              <a:t>National Language</a:t>
            </a:r>
            <a:r>
              <a:rPr lang="zh-CN" altLang="en-US" sz="3600" b="1">
                <a:solidFill>
                  <a:schemeClr val="bg1"/>
                </a:solidFill>
                <a:latin typeface="娃娃体-简" panose="040B0500000000000000" charset="-122"/>
                <a:ea typeface="娃娃体-简" panose="040B0500000000000000" charset="-122"/>
                <a:cs typeface="Times New Roman Regular" panose="02020503050405090304" charset="0"/>
              </a:rPr>
              <a:t>（国语）</a:t>
            </a:r>
            <a:endParaRPr lang="zh-CN" altLang="en-US" sz="3600" b="1">
              <a:solidFill>
                <a:schemeClr val="bg1"/>
              </a:solidFill>
              <a:latin typeface="娃娃体-简" panose="040B0500000000000000" charset="-122"/>
              <a:ea typeface="娃娃体-简" panose="040B0500000000000000" charset="-122"/>
              <a:cs typeface="Times New Roman Regular" panose="02020503050405090304" charset="0"/>
            </a:endParaRPr>
          </a:p>
        </p:txBody>
      </p:sp>
      <p:sp>
        <p:nvSpPr>
          <p:cNvPr id="12" name="椭圆 11"/>
          <p:cNvSpPr/>
          <p:nvPr/>
        </p:nvSpPr>
        <p:spPr>
          <a:xfrm>
            <a:off x="898459" y="983481"/>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1</a:t>
            </a:r>
            <a:endParaRPr lang="en-US" altLang="zh-CN" dirty="0">
              <a:latin typeface="腾祥铁山楷书简" panose="01010104010101010101" pitchFamily="2" charset="-122"/>
              <a:ea typeface="腾祥铁山楷书简" panose="01010104010101010101" pitchFamily="2" charset="-122"/>
            </a:endParaRPr>
          </a:p>
        </p:txBody>
      </p:sp>
      <p:sp>
        <p:nvSpPr>
          <p:cNvPr id="6" name="Shape 326"/>
          <p:cNvSpPr/>
          <p:nvPr/>
        </p:nvSpPr>
        <p:spPr>
          <a:xfrm>
            <a:off x="1422323" y="951078"/>
            <a:ext cx="3131974" cy="490220"/>
          </a:xfrm>
          <a:prstGeom prst="rect">
            <a:avLst/>
          </a:prstGeom>
          <a:noFill/>
          <a:ln>
            <a:noFill/>
          </a:ln>
        </p:spPr>
        <p:txBody>
          <a:bodyPr wrap="square" lIns="91425" tIns="45700" rIns="91425" bIns="45700" anchor="t" anchorCtr="0">
            <a:spAutoFit/>
            <a:scene3d>
              <a:camera prst="orthographicFront"/>
              <a:lightRig rig="threePt" dir="t"/>
            </a:scene3d>
          </a:bodyPr>
          <a:p>
            <a:pPr marL="0" marR="0" lvl="0" indent="0" algn="l" defTabSz="914400" rtl="0" eaLnBrk="1" fontAlgn="auto" latinLnBrk="0" hangingPunct="1">
              <a:lnSpc>
                <a:spcPct val="130000"/>
              </a:lnSpc>
              <a:spcBef>
                <a:spcPts val="0"/>
              </a:spcBef>
              <a:spcAft>
                <a:spcPts val="0"/>
              </a:spcAft>
              <a:buClrTx/>
              <a:buSzPct val="25000"/>
              <a:buFontTx/>
              <a:buNone/>
              <a:defRPr/>
            </a:pPr>
            <a:r>
              <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rPr>
              <a:t>Definition</a:t>
            </a:r>
            <a:endPar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670" y="1441450"/>
            <a:ext cx="11293475" cy="891540"/>
          </a:xfrm>
          <a:prstGeom prst="rect">
            <a:avLst/>
          </a:prstGeom>
        </p:spPr>
        <p:txBody>
          <a:bodyPr vert="horz" wrap="square">
            <a:spAutoFit/>
          </a:bodyPr>
          <a:lstStyle/>
          <a:p>
            <a:pPr algn="l">
              <a:lnSpc>
                <a:spcPct val="130000"/>
              </a:lnSpc>
            </a:pPr>
            <a:r>
              <a:rPr sz="2000" b="1" dirty="0">
                <a:solidFill>
                  <a:schemeClr val="bg1"/>
                </a:solidFill>
                <a:latin typeface="华文楷体" panose="02010600040101010101" charset="-122"/>
                <a:ea typeface="华文楷体" panose="02010600040101010101" charset="-122"/>
                <a:sym typeface="+mn-ea"/>
              </a:rPr>
              <a:t>The general language is the most popular official language, and plays the most important role in the actual linguistic life of a country, especially in the fields of administration, education and media. </a:t>
            </a:r>
            <a:endParaRPr sz="2000" b="1" dirty="0">
              <a:solidFill>
                <a:schemeClr val="bg1"/>
              </a:solidFill>
              <a:latin typeface="华文楷体" panose="02010600040101010101" charset="-122"/>
              <a:ea typeface="华文楷体" panose="02010600040101010101" charset="-122"/>
              <a:sym typeface="+mn-ea"/>
            </a:endParaRPr>
          </a:p>
        </p:txBody>
      </p:sp>
      <p:pic>
        <p:nvPicPr>
          <p:cNvPr id="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20119"/>
          <a:stretch>
            <a:fillRect/>
          </a:stretch>
        </p:blipFill>
        <p:spPr bwMode="auto">
          <a:xfrm>
            <a:off x="386686" y="3372930"/>
            <a:ext cx="11680248" cy="236085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5036" y="3724085"/>
            <a:ext cx="862892" cy="862892"/>
          </a:xfrm>
          <a:prstGeom prst="rect">
            <a:avLst/>
          </a:prstGeom>
        </p:spPr>
      </p:pic>
      <p:sp>
        <p:nvSpPr>
          <p:cNvPr id="9" name="文本框 8"/>
          <p:cNvSpPr txBox="1"/>
          <p:nvPr/>
        </p:nvSpPr>
        <p:spPr>
          <a:xfrm>
            <a:off x="4000500" y="172085"/>
            <a:ext cx="5842635" cy="811530"/>
          </a:xfrm>
          <a:prstGeom prst="rect">
            <a:avLst/>
          </a:prstGeom>
          <a:noFill/>
        </p:spPr>
        <p:txBody>
          <a:bodyPr vert="horz" wrap="square" rtlCol="0">
            <a:spAutoFit/>
          </a:bodyPr>
          <a:lstStyle/>
          <a:p>
            <a:pPr algn="ctr">
              <a:lnSpc>
                <a:spcPct val="130000"/>
              </a:lnSpc>
            </a:pPr>
            <a:r>
              <a:rPr lang="en-US" sz="3600" b="1">
                <a:solidFill>
                  <a:schemeClr val="bg1"/>
                </a:solidFill>
                <a:latin typeface="Times New Roman Regular" panose="02020503050405090304" charset="0"/>
                <a:ea typeface="娃娃体-简" panose="040B0500000000000000" charset="-122"/>
                <a:cs typeface="Times New Roman Regular" panose="02020503050405090304" charset="0"/>
              </a:rPr>
              <a:t>General Language</a:t>
            </a:r>
            <a:r>
              <a:rPr lang="zh-CN" altLang="en-US" sz="3600" b="1">
                <a:solidFill>
                  <a:schemeClr val="bg1"/>
                </a:solidFill>
                <a:latin typeface="Times New Roman Regular" panose="02020503050405090304" charset="0"/>
                <a:ea typeface="娃娃体-简" panose="040B0500000000000000" charset="-122"/>
                <a:cs typeface="Times New Roman Regular" panose="02020503050405090304" charset="0"/>
              </a:rPr>
              <a:t>（</a:t>
            </a:r>
            <a:r>
              <a:rPr lang="zh-CN" altLang="en-US" sz="3600" b="1">
                <a:solidFill>
                  <a:schemeClr val="bg1"/>
                </a:solidFill>
                <a:latin typeface="华文楷体" panose="02010600040101010101" charset="-122"/>
                <a:ea typeface="华文楷体" panose="02010600040101010101" charset="-122"/>
                <a:cs typeface="Times New Roman Regular" panose="02020503050405090304" charset="0"/>
              </a:rPr>
              <a:t>通用语</a:t>
            </a:r>
            <a:r>
              <a:rPr lang="zh-CN" altLang="en-US" sz="3600" b="1">
                <a:solidFill>
                  <a:schemeClr val="bg1"/>
                </a:solidFill>
                <a:latin typeface="娃娃体-简" panose="040B0500000000000000" charset="-122"/>
                <a:ea typeface="娃娃体-简" panose="040B0500000000000000" charset="-122"/>
                <a:cs typeface="Times New Roman Regular" panose="02020503050405090304" charset="0"/>
              </a:rPr>
              <a:t>）</a:t>
            </a:r>
            <a:endParaRPr lang="zh-CN" altLang="en-US" sz="3600" b="1">
              <a:solidFill>
                <a:schemeClr val="bg1"/>
              </a:solidFill>
              <a:latin typeface="娃娃体-简" panose="040B0500000000000000" charset="-122"/>
              <a:ea typeface="娃娃体-简" panose="040B0500000000000000" charset="-122"/>
              <a:cs typeface="Times New Roman Regular" panose="02020503050405090304" charset="0"/>
            </a:endParaRPr>
          </a:p>
        </p:txBody>
      </p:sp>
      <p:sp>
        <p:nvSpPr>
          <p:cNvPr id="12" name="椭圆 11"/>
          <p:cNvSpPr/>
          <p:nvPr/>
        </p:nvSpPr>
        <p:spPr>
          <a:xfrm>
            <a:off x="898459" y="983481"/>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1</a:t>
            </a:r>
            <a:endParaRPr lang="en-US" altLang="zh-CN" dirty="0">
              <a:latin typeface="腾祥铁山楷书简" panose="01010104010101010101" pitchFamily="2" charset="-122"/>
              <a:ea typeface="腾祥铁山楷书简" panose="01010104010101010101" pitchFamily="2" charset="-122"/>
            </a:endParaRPr>
          </a:p>
        </p:txBody>
      </p:sp>
      <p:sp>
        <p:nvSpPr>
          <p:cNvPr id="6" name="Shape 326"/>
          <p:cNvSpPr/>
          <p:nvPr/>
        </p:nvSpPr>
        <p:spPr>
          <a:xfrm>
            <a:off x="1422323" y="951078"/>
            <a:ext cx="3131974" cy="490220"/>
          </a:xfrm>
          <a:prstGeom prst="rect">
            <a:avLst/>
          </a:prstGeom>
          <a:noFill/>
          <a:ln>
            <a:noFill/>
          </a:ln>
        </p:spPr>
        <p:txBody>
          <a:bodyPr wrap="square" lIns="91425" tIns="45700" rIns="91425" bIns="45700" anchor="t" anchorCtr="0">
            <a:spAutoFit/>
            <a:scene3d>
              <a:camera prst="orthographicFront"/>
              <a:lightRig rig="threePt" dir="t"/>
            </a:scene3d>
          </a:bodyPr>
          <a:p>
            <a:pPr marL="0" marR="0" lvl="0" indent="0" algn="l" defTabSz="914400" rtl="0" eaLnBrk="1" fontAlgn="auto" latinLnBrk="0" hangingPunct="1">
              <a:lnSpc>
                <a:spcPct val="130000"/>
              </a:lnSpc>
              <a:spcBef>
                <a:spcPts val="0"/>
              </a:spcBef>
              <a:spcAft>
                <a:spcPts val="0"/>
              </a:spcAft>
              <a:buClrTx/>
              <a:buSzPct val="25000"/>
              <a:buFontTx/>
              <a:buNone/>
              <a:defRPr/>
            </a:pPr>
            <a:r>
              <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rPr>
              <a:t>Definition</a:t>
            </a:r>
            <a:endPar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104900" y="421005"/>
            <a:ext cx="10208895" cy="708025"/>
          </a:xfrm>
          <a:prstGeom prst="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Times New Roman Bold" panose="02020503050405090304" charset="0"/>
                <a:ea typeface="娃娃体-简" panose="040B0500000000000000" charset="-122"/>
                <a:cs typeface="Times New Roman Bold" panose="02020503050405090304" charset="0"/>
                <a:sym typeface="+mn-ea"/>
              </a:rPr>
              <a:t>How to Address the Official Language of China</a:t>
            </a:r>
            <a:endParaRPr lang="en-US" altLang="zh-CN" sz="2400" b="1">
              <a:latin typeface="Times New Roman Bold" panose="02020503050405090304" charset="0"/>
              <a:ea typeface="娃娃体-简" panose="040B0500000000000000" charset="-122"/>
              <a:cs typeface="Times New Roman Bold" panose="02020503050405090304" charset="0"/>
              <a:sym typeface="+mn-ea"/>
            </a:endParaRPr>
          </a:p>
        </p:txBody>
      </p:sp>
      <p:sp>
        <p:nvSpPr>
          <p:cNvPr id="2" name="圆角矩形 1"/>
          <p:cNvSpPr/>
          <p:nvPr/>
        </p:nvSpPr>
        <p:spPr>
          <a:xfrm>
            <a:off x="1104900" y="1508760"/>
            <a:ext cx="1345565" cy="6305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2800" b="1">
                <a:solidFill>
                  <a:srgbClr val="0000FF"/>
                </a:solidFill>
                <a:latin typeface="华文楷体" panose="02010600040101010101" charset="-122"/>
                <a:ea typeface="华文楷体" panose="02010600040101010101" charset="-122"/>
              </a:rPr>
              <a:t>kou-yu</a:t>
            </a:r>
            <a:endParaRPr lang="en-US" altLang="zh-CN" sz="2800" b="1">
              <a:solidFill>
                <a:srgbClr val="0000FF"/>
              </a:solidFill>
              <a:latin typeface="华文楷体" panose="02010600040101010101" charset="-122"/>
              <a:ea typeface="华文楷体" panose="02010600040101010101" charset="-122"/>
            </a:endParaRPr>
          </a:p>
        </p:txBody>
      </p:sp>
      <p:sp>
        <p:nvSpPr>
          <p:cNvPr id="3" name="圆角矩形 2"/>
          <p:cNvSpPr/>
          <p:nvPr/>
        </p:nvSpPr>
        <p:spPr>
          <a:xfrm>
            <a:off x="0" y="2417445"/>
            <a:ext cx="3501390" cy="29197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华文楷体" panose="02010600040101010101" charset="-122"/>
                <a:ea typeface="华文楷体" panose="02010600040101010101" charset="-122"/>
                <a:cs typeface="华文楷体" panose="02010600040101010101" charset="-122"/>
              </a:rPr>
              <a:t>The term “Kou-yu” came into being after the founding of the Republic of China, and the "Provisional Education Conference" held in Beijing in July 1912 affirmed the name "K</a:t>
            </a:r>
            <a:r>
              <a:rPr lang="en-US" altLang="zh-CN" b="1">
                <a:latin typeface="华文楷体" panose="02010600040101010101" charset="-122"/>
                <a:ea typeface="华文楷体" panose="02010600040101010101" charset="-122"/>
                <a:cs typeface="华文楷体" panose="02010600040101010101" charset="-122"/>
              </a:rPr>
              <a:t>ou</a:t>
            </a:r>
            <a:r>
              <a:rPr lang="zh-CN" altLang="en-US" b="1">
                <a:latin typeface="华文楷体" panose="02010600040101010101" charset="-122"/>
                <a:ea typeface="华文楷体" panose="02010600040101010101" charset="-122"/>
                <a:cs typeface="华文楷体" panose="02010600040101010101" charset="-122"/>
              </a:rPr>
              <a:t>-yu" and decided to implement it nationwide</a:t>
            </a:r>
            <a:endParaRPr lang="zh-CN" altLang="en-US" b="1">
              <a:latin typeface="华文楷体" panose="02010600040101010101" charset="-122"/>
              <a:ea typeface="华文楷体" panose="02010600040101010101" charset="-122"/>
              <a:cs typeface="华文楷体" panose="02010600040101010101" charset="-122"/>
            </a:endParaRPr>
          </a:p>
        </p:txBody>
      </p:sp>
      <p:sp>
        <p:nvSpPr>
          <p:cNvPr id="4" name="圆角矩形 3"/>
          <p:cNvSpPr/>
          <p:nvPr/>
        </p:nvSpPr>
        <p:spPr>
          <a:xfrm>
            <a:off x="5120640" y="1508760"/>
            <a:ext cx="1951355" cy="6305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2800" b="1">
                <a:solidFill>
                  <a:srgbClr val="0000FF"/>
                </a:solidFill>
                <a:latin typeface="华文楷体" panose="02010600040101010101" charset="-122"/>
                <a:ea typeface="华文楷体" panose="02010600040101010101" charset="-122"/>
              </a:rPr>
              <a:t>Putonghua</a:t>
            </a:r>
            <a:endParaRPr lang="en-US" altLang="zh-CN" sz="2800" b="1">
              <a:solidFill>
                <a:srgbClr val="0000FF"/>
              </a:solidFill>
              <a:latin typeface="华文楷体" panose="02010600040101010101" charset="-122"/>
              <a:ea typeface="华文楷体" panose="02010600040101010101" charset="-122"/>
            </a:endParaRPr>
          </a:p>
        </p:txBody>
      </p:sp>
      <p:sp>
        <p:nvSpPr>
          <p:cNvPr id="5" name="圆角矩形 4"/>
          <p:cNvSpPr/>
          <p:nvPr/>
        </p:nvSpPr>
        <p:spPr>
          <a:xfrm>
            <a:off x="9261475" y="1508760"/>
            <a:ext cx="1699895" cy="6305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2800" b="1">
                <a:solidFill>
                  <a:srgbClr val="0000FF"/>
                </a:solidFill>
                <a:latin typeface="华文楷体" panose="02010600040101010101" charset="-122"/>
                <a:ea typeface="华文楷体" panose="02010600040101010101" charset="-122"/>
              </a:rPr>
              <a:t>Chinese</a:t>
            </a:r>
            <a:endParaRPr lang="en-US" altLang="zh-CN" sz="2800" b="1">
              <a:solidFill>
                <a:srgbClr val="0000FF"/>
              </a:solidFill>
              <a:latin typeface="华文楷体" panose="02010600040101010101" charset="-122"/>
              <a:ea typeface="华文楷体" panose="02010600040101010101" charset="-122"/>
            </a:endParaRPr>
          </a:p>
        </p:txBody>
      </p:sp>
      <p:sp>
        <p:nvSpPr>
          <p:cNvPr id="7" name="圆角矩形 6"/>
          <p:cNvSpPr/>
          <p:nvPr/>
        </p:nvSpPr>
        <p:spPr>
          <a:xfrm>
            <a:off x="4640580" y="2239010"/>
            <a:ext cx="2912110" cy="4257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en-US" altLang="zh-CN" b="1">
                <a:latin typeface="华文楷体" panose="02010600040101010101" charset="-122"/>
                <a:ea typeface="华文楷体" panose="02010600040101010101" charset="-122"/>
                <a:cs typeface="华文楷体" panose="02010600040101010101" charset="-122"/>
              </a:rPr>
              <a:t>1.In 1955, Putonghua replaced “Kou-yu” ;</a:t>
            </a:r>
            <a:endParaRPr lang="en-US" altLang="zh-CN" b="1">
              <a:latin typeface="华文楷体" panose="02010600040101010101" charset="-122"/>
              <a:ea typeface="华文楷体" panose="02010600040101010101" charset="-122"/>
              <a:cs typeface="华文楷体" panose="02010600040101010101" charset="-122"/>
            </a:endParaRPr>
          </a:p>
          <a:p>
            <a:pPr algn="l"/>
            <a:r>
              <a:rPr lang="en-US" altLang="zh-CN" b="1">
                <a:latin typeface="华文楷体" panose="02010600040101010101" charset="-122"/>
                <a:ea typeface="华文楷体" panose="02010600040101010101" charset="-122"/>
                <a:cs typeface="华文楷体" panose="02010600040101010101" charset="-122"/>
              </a:rPr>
              <a:t>2.Putonghua, is the modern standard Chinese language with the Peking pronunciation and the northern dialect.</a:t>
            </a:r>
            <a:endParaRPr lang="en-US" altLang="zh-CN" b="1">
              <a:latin typeface="华文楷体" panose="02010600040101010101" charset="-122"/>
              <a:ea typeface="华文楷体" panose="02010600040101010101" charset="-122"/>
              <a:cs typeface="华文楷体" panose="02010600040101010101" charset="-122"/>
            </a:endParaRPr>
          </a:p>
          <a:p>
            <a:pPr algn="l"/>
            <a:r>
              <a:rPr lang="en-US" altLang="zh-CN" b="1">
                <a:latin typeface="华文楷体" panose="02010600040101010101" charset="-122"/>
                <a:ea typeface="华文楷体" panose="02010600040101010101" charset="-122"/>
                <a:cs typeface="华文楷体" panose="02010600040101010101" charset="-122"/>
              </a:rPr>
              <a:t>3.Putonghua is also one of the six working language of the United Nation and an important means of communication between China and foreign countries.</a:t>
            </a:r>
            <a:endParaRPr lang="en-US" altLang="zh-CN" b="1">
              <a:latin typeface="华文楷体" panose="02010600040101010101" charset="-122"/>
              <a:ea typeface="华文楷体" panose="02010600040101010101" charset="-122"/>
              <a:cs typeface="华文楷体" panose="02010600040101010101" charset="-122"/>
            </a:endParaRPr>
          </a:p>
        </p:txBody>
      </p:sp>
      <p:sp>
        <p:nvSpPr>
          <p:cNvPr id="8" name="圆角矩形 7"/>
          <p:cNvSpPr/>
          <p:nvPr/>
        </p:nvSpPr>
        <p:spPr>
          <a:xfrm>
            <a:off x="8803005" y="2460625"/>
            <a:ext cx="2616835" cy="2821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华文楷体" panose="02010600040101010101" charset="-122"/>
                <a:ea typeface="华文楷体" panose="02010600040101010101" charset="-122"/>
                <a:cs typeface="华文楷体" panose="02010600040101010101" charset="-122"/>
              </a:rPr>
              <a:t>Chinese. It is generally considered to be the language of the Han people, the main language of China.</a:t>
            </a:r>
            <a:endParaRPr lang="zh-CN" altLang="en-US" b="1">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E5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143"/>
          <a:stretch>
            <a:fillRect/>
          </a:stretch>
        </p:blipFill>
        <p:spPr>
          <a:xfrm>
            <a:off x="0" y="2330648"/>
            <a:ext cx="10164418" cy="4527136"/>
          </a:xfrm>
          <a:prstGeom prst="rect">
            <a:avLst/>
          </a:prstGeom>
        </p:spPr>
      </p:pic>
      <p:sp>
        <p:nvSpPr>
          <p:cNvPr id="4" name="文本框 3"/>
          <p:cNvSpPr txBox="1"/>
          <p:nvPr/>
        </p:nvSpPr>
        <p:spPr>
          <a:xfrm rot="16200000">
            <a:off x="6445250" y="-929005"/>
            <a:ext cx="1290320" cy="8333740"/>
          </a:xfrm>
          <a:prstGeom prst="rect">
            <a:avLst/>
          </a:prstGeom>
          <a:noFill/>
        </p:spPr>
        <p:txBody>
          <a:bodyPr vert="eaVert" wrap="square" rtlCol="0">
            <a:spAutoFit/>
          </a:bodyPr>
          <a:lstStyle>
            <a:defPPr>
              <a:defRPr lang="zh-CN"/>
            </a:defPPr>
            <a:lvl1pPr>
              <a:defRPr sz="4400" spc="200">
                <a:solidFill>
                  <a:srgbClr val="FCF9F4"/>
                </a:solidFill>
                <a:latin typeface="汉仪细中圆简" panose="02010609000101010101" pitchFamily="49" charset="-122"/>
                <a:ea typeface="汉仪细中圆简" panose="0201060900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schemeClr val="bg1"/>
                </a:solidFill>
                <a:latin typeface="华文中宋" panose="02010600040101010101" pitchFamily="2" charset="-122"/>
                <a:ea typeface="华文中宋" panose="02010600040101010101" pitchFamily="2" charset="-122"/>
                <a:sym typeface="+mn-ea"/>
              </a:rPr>
              <a:t>Written and Spoken Chinese</a:t>
            </a:r>
            <a:endParaRPr lang="zh-CN" altLang="en-US" sz="3600" b="1" dirty="0">
              <a:solidFill>
                <a:schemeClr val="bg1"/>
              </a:solidFill>
              <a:latin typeface="华文中宋" panose="02010600040101010101" pitchFamily="2" charset="-122"/>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600" i="0" u="none" strike="noStrike" kern="1200" cap="none" spc="20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7" name="文本框 6"/>
          <p:cNvSpPr txBox="1"/>
          <p:nvPr/>
        </p:nvSpPr>
        <p:spPr>
          <a:xfrm>
            <a:off x="1325245" y="618490"/>
            <a:ext cx="43014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Part three</a:t>
            </a:r>
            <a:endParaRPr kumimoji="0" lang="en-US" altLang="zh-CN" sz="66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13913" t="16748" r="11521" b="14413"/>
          <a:stretch>
            <a:fillRect/>
          </a:stretch>
        </p:blipFill>
        <p:spPr>
          <a:xfrm>
            <a:off x="2300497" y="2782916"/>
            <a:ext cx="477448" cy="44078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185039" y="635833"/>
            <a:ext cx="630431" cy="630431"/>
          </a:xfrm>
          <a:prstGeom prst="rect">
            <a:avLst/>
          </a:prstGeom>
        </p:spPr>
      </p:pic>
      <p:sp>
        <p:nvSpPr>
          <p:cNvPr id="7" name="矩形 6"/>
          <p:cNvSpPr/>
          <p:nvPr/>
        </p:nvSpPr>
        <p:spPr>
          <a:xfrm>
            <a:off x="778510" y="1466215"/>
            <a:ext cx="9409430" cy="491490"/>
          </a:xfrm>
          <a:prstGeom prst="rect">
            <a:avLst/>
          </a:prstGeom>
          <a:solidFill>
            <a:srgbClr val="FFC000"/>
          </a:solidFill>
        </p:spPr>
        <p:txBody>
          <a:bodyPr vert="horz" wrap="square">
            <a:spAutoFit/>
          </a:bodyPr>
          <a:lstStyle/>
          <a:p>
            <a:pPr lvl="0">
              <a:lnSpc>
                <a:spcPct val="130000"/>
              </a:lnSpc>
            </a:pPr>
            <a:r>
              <a:rPr lang="en-US" altLang="zh-CN" sz="2000" b="1" dirty="0">
                <a:solidFill>
                  <a:srgbClr val="0000FF"/>
                </a:solidFill>
                <a:latin typeface="Times New Roman Bold" panose="02020503050405090304" charset="0"/>
                <a:ea typeface="华文楷体" panose="02010600040101010101" charset="-122"/>
                <a:cs typeface="Times New Roman Bold" panose="02020503050405090304" charset="0"/>
              </a:rPr>
              <a:t>1.T</a:t>
            </a:r>
            <a:r>
              <a:rPr lang="zh-CN" altLang="en-US" sz="2000" b="1" dirty="0">
                <a:solidFill>
                  <a:srgbClr val="0000FF"/>
                </a:solidFill>
                <a:latin typeface="Times New Roman Bold" panose="02020503050405090304" charset="0"/>
                <a:ea typeface="华文楷体" panose="02010600040101010101" charset="-122"/>
                <a:cs typeface="Times New Roman Bold" panose="02020503050405090304" charset="0"/>
              </a:rPr>
              <a:t>here has not been a widespread spoken language in history</a:t>
            </a:r>
            <a:r>
              <a:rPr lang="en-US" altLang="zh-CN" sz="2000" b="1" dirty="0">
                <a:solidFill>
                  <a:srgbClr val="0000FF"/>
                </a:solidFill>
                <a:latin typeface="Times New Roman Bold" panose="02020503050405090304" charset="0"/>
                <a:ea typeface="华文楷体" panose="02010600040101010101" charset="-122"/>
                <a:cs typeface="Times New Roman Bold" panose="02020503050405090304" charset="0"/>
              </a:rPr>
              <a:t>.</a:t>
            </a:r>
            <a:endParaRPr lang="en-US" altLang="zh-CN" sz="2000" b="1" dirty="0">
              <a:solidFill>
                <a:srgbClr val="0000FF"/>
              </a:solidFill>
              <a:latin typeface="Times New Roman Bold" panose="02020503050405090304" charset="0"/>
              <a:ea typeface="华文楷体" panose="02010600040101010101" charset="-122"/>
              <a:cs typeface="Times New Roman Bold" panose="02020503050405090304" charset="0"/>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1186" y="687903"/>
            <a:ext cx="630430" cy="630430"/>
          </a:xfrm>
          <a:prstGeom prst="rect">
            <a:avLst/>
          </a:prstGeom>
        </p:spPr>
      </p:pic>
      <p:sp>
        <p:nvSpPr>
          <p:cNvPr id="9" name="矩形 8"/>
          <p:cNvSpPr/>
          <p:nvPr/>
        </p:nvSpPr>
        <p:spPr>
          <a:xfrm>
            <a:off x="778510" y="528320"/>
            <a:ext cx="9409430" cy="737870"/>
          </a:xfrm>
          <a:prstGeom prst="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latin typeface="Times New Roman Bold" panose="02020503050405090304" charset="0"/>
                <a:ea typeface="娃娃体-简" panose="040B0500000000000000" charset="-122"/>
                <a:cs typeface="Times New Roman Bold" panose="02020503050405090304" charset="0"/>
                <a:sym typeface="+mn-ea"/>
              </a:rPr>
              <a:t>Spoken Chinese</a:t>
            </a:r>
            <a:r>
              <a:rPr lang="en-US" altLang="zh-CN" sz="2400" b="1">
                <a:latin typeface="Times New Roman Bold" panose="02020503050405090304" charset="0"/>
                <a:ea typeface="娃娃体-简" panose="040B0500000000000000" charset="-122"/>
                <a:cs typeface="Times New Roman Bold" panose="02020503050405090304" charset="0"/>
                <a:sym typeface="+mn-ea"/>
              </a:rPr>
              <a:t> </a:t>
            </a:r>
            <a:endParaRPr lang="en-US" altLang="zh-CN" sz="2400" b="1">
              <a:latin typeface="Times New Roman Bold" panose="02020503050405090304" charset="0"/>
              <a:ea typeface="娃娃体-简" panose="040B0500000000000000" charset="-122"/>
              <a:cs typeface="Times New Roman Bold" panose="02020503050405090304" charset="0"/>
              <a:sym typeface="+mn-ea"/>
            </a:endParaRPr>
          </a:p>
        </p:txBody>
      </p:sp>
      <p:sp>
        <p:nvSpPr>
          <p:cNvPr id="15" name="矩形 14"/>
          <p:cNvSpPr/>
          <p:nvPr/>
        </p:nvSpPr>
        <p:spPr>
          <a:xfrm>
            <a:off x="777875" y="2157730"/>
            <a:ext cx="9410065" cy="1291590"/>
          </a:xfrm>
          <a:prstGeom prst="rect">
            <a:avLst/>
          </a:prstGeom>
          <a:solidFill>
            <a:srgbClr val="FFC000"/>
          </a:solidFill>
        </p:spPr>
        <p:txBody>
          <a:bodyPr vert="horz" wrap="square">
            <a:spAutoFit/>
          </a:bodyPr>
          <a:p>
            <a:pPr lvl="0" algn="l">
              <a:lnSpc>
                <a:spcPct val="130000"/>
              </a:lnSpc>
            </a:pPr>
            <a:r>
              <a:rPr lang="en-US" altLang="zh-CN" sz="2000" b="1" dirty="0">
                <a:solidFill>
                  <a:srgbClr val="0000FF"/>
                </a:solidFill>
                <a:latin typeface="Times New Roman Bold" panose="02020503050405090304" charset="0"/>
                <a:ea typeface="华文楷体" panose="02010600040101010101" charset="-122"/>
                <a:cs typeface="Times New Roman Bold" panose="02020503050405090304" charset="0"/>
              </a:rPr>
              <a:t>2.since the Spring and Autumn Period, China has had a relatively unified </a:t>
            </a:r>
            <a:r>
              <a:rPr lang="en-US" altLang="zh-CN" sz="2000" b="1" dirty="0">
                <a:solidFill>
                  <a:srgbClr val="FF0000"/>
                </a:solidFill>
                <a:latin typeface="Times New Roman Bold" panose="02020503050405090304" charset="0"/>
                <a:ea typeface="华文楷体" panose="02010600040101010101" charset="-122"/>
                <a:cs typeface="Times New Roman Bold" panose="02020503050405090304" charset="0"/>
              </a:rPr>
              <a:t>"general language"</a:t>
            </a:r>
            <a:r>
              <a:rPr lang="en-US" altLang="zh-CN" sz="2000" b="1" dirty="0">
                <a:solidFill>
                  <a:srgbClr val="0000FF"/>
                </a:solidFill>
                <a:latin typeface="Times New Roman Bold" panose="02020503050405090304" charset="0"/>
                <a:ea typeface="华文楷体" panose="02010600040101010101" charset="-122"/>
                <a:cs typeface="Times New Roman Bold" panose="02020503050405090304" charset="0"/>
              </a:rPr>
              <a:t>, known in ancient times as</a:t>
            </a:r>
            <a:r>
              <a:rPr lang="en-US" altLang="zh-CN" sz="2000" b="1" dirty="0">
                <a:solidFill>
                  <a:srgbClr val="FF0000"/>
                </a:solidFill>
                <a:latin typeface="Times New Roman Bold" panose="02020503050405090304" charset="0"/>
                <a:ea typeface="华文楷体" panose="02010600040101010101" charset="-122"/>
                <a:cs typeface="Times New Roman Bold" panose="02020503050405090304" charset="0"/>
              </a:rPr>
              <a:t> Yayan or Xiayan</a:t>
            </a:r>
            <a:r>
              <a:rPr lang="en-US" altLang="zh-CN" sz="2000" b="1" dirty="0">
                <a:solidFill>
                  <a:srgbClr val="0000FF"/>
                </a:solidFill>
                <a:latin typeface="Times New Roman Bold" panose="02020503050405090304" charset="0"/>
                <a:ea typeface="华文楷体" panose="02010600040101010101" charset="-122"/>
                <a:cs typeface="Times New Roman Bold" panose="02020503050405090304" charset="0"/>
              </a:rPr>
              <a:t>, the common language of the Hua and Xia tribes.</a:t>
            </a:r>
            <a:endParaRPr lang="en-US" altLang="zh-CN" sz="2000" b="1" dirty="0">
              <a:solidFill>
                <a:srgbClr val="0000FF"/>
              </a:solidFill>
              <a:latin typeface="Times New Roman Bold" panose="02020503050405090304" charset="0"/>
              <a:ea typeface="华文楷体" panose="02010600040101010101" charset="-122"/>
              <a:cs typeface="Times New Roman Bold" panose="02020503050405090304" charset="0"/>
            </a:endParaRPr>
          </a:p>
        </p:txBody>
      </p:sp>
      <p:sp>
        <p:nvSpPr>
          <p:cNvPr id="100" name="文本框 99"/>
          <p:cNvSpPr txBox="1"/>
          <p:nvPr/>
        </p:nvSpPr>
        <p:spPr>
          <a:xfrm>
            <a:off x="763270" y="3649345"/>
            <a:ext cx="9424670" cy="398780"/>
          </a:xfrm>
          <a:prstGeom prst="rect">
            <a:avLst/>
          </a:prstGeom>
          <a:solidFill>
            <a:srgbClr val="FFC000"/>
          </a:solidFill>
          <a:ln w="9525">
            <a:noFill/>
          </a:ln>
        </p:spPr>
        <p:txBody>
          <a:bodyPr wrap="square">
            <a:spAutoFit/>
          </a:bodyPr>
          <a:p>
            <a:pPr marL="0" indent="0" algn="l"/>
            <a:r>
              <a:rPr lang="en-US" altLang="zh-CN" sz="2000" b="1">
                <a:solidFill>
                  <a:srgbClr val="0000FF"/>
                </a:solidFill>
                <a:latin typeface="Times New Roman Bold" panose="02020503050405090304" charset="0"/>
                <a:cs typeface="Times New Roman Bold" panose="02020503050405090304" charset="0"/>
              </a:rPr>
              <a:t>3.Starting from Yuan, </a:t>
            </a:r>
            <a:r>
              <a:rPr lang="en-US" altLang="zh-CN" sz="2000" b="1">
                <a:solidFill>
                  <a:srgbClr val="FF0000"/>
                </a:solidFill>
                <a:latin typeface="Times New Roman Bold" panose="02020503050405090304" charset="0"/>
                <a:cs typeface="Times New Roman Bold" panose="02020503050405090304" charset="0"/>
              </a:rPr>
              <a:t>the capital dialect began to become a new Yayan</a:t>
            </a:r>
            <a:r>
              <a:rPr lang="en-US" altLang="zh-CN" sz="2000" b="1">
                <a:solidFill>
                  <a:srgbClr val="0000FF"/>
                </a:solidFill>
                <a:latin typeface="Times New Roman Bold" panose="02020503050405090304" charset="0"/>
                <a:cs typeface="Times New Roman Bold" panose="02020503050405090304" charset="0"/>
              </a:rPr>
              <a:t>.</a:t>
            </a:r>
            <a:endParaRPr lang="en-US" altLang="zh-CN" sz="2000" b="1">
              <a:solidFill>
                <a:srgbClr val="0000FF"/>
              </a:solidFill>
              <a:latin typeface="Times New Roman Bold" panose="02020503050405090304" charset="0"/>
              <a:cs typeface="Times New Roman Bold" panose="02020503050405090304" charset="0"/>
            </a:endParaRPr>
          </a:p>
        </p:txBody>
      </p:sp>
      <p:sp>
        <p:nvSpPr>
          <p:cNvPr id="16" name="文本框 15"/>
          <p:cNvSpPr txBox="1"/>
          <p:nvPr/>
        </p:nvSpPr>
        <p:spPr>
          <a:xfrm>
            <a:off x="763270" y="4248150"/>
            <a:ext cx="9408795" cy="706755"/>
          </a:xfrm>
          <a:prstGeom prst="rect">
            <a:avLst/>
          </a:prstGeom>
          <a:solidFill>
            <a:srgbClr val="FFC000"/>
          </a:solidFill>
          <a:ln w="9525">
            <a:noFill/>
          </a:ln>
        </p:spPr>
        <p:txBody>
          <a:bodyPr wrap="square">
            <a:spAutoFit/>
          </a:bodyPr>
          <a:p>
            <a:pPr marL="0" indent="0" algn="l"/>
            <a:r>
              <a:rPr lang="en-US" altLang="zh-CN" sz="2000" b="1">
                <a:solidFill>
                  <a:srgbClr val="0000FF"/>
                </a:solidFill>
                <a:latin typeface="Times New Roman Bold" panose="02020503050405090304" charset="0"/>
                <a:cs typeface="Times New Roman Bold" panose="02020503050405090304" charset="0"/>
              </a:rPr>
              <a:t>4.By the Ming Dynasty, the general spoken language, </a:t>
            </a:r>
            <a:r>
              <a:rPr lang="en-US" altLang="zh-CN" sz="2000" b="1">
                <a:solidFill>
                  <a:srgbClr val="FF0000"/>
                </a:solidFill>
                <a:latin typeface="Times New Roman Bold" panose="02020503050405090304" charset="0"/>
                <a:cs typeface="Times New Roman Bold" panose="02020503050405090304" charset="0"/>
              </a:rPr>
              <a:t>Cuon Hoa(</a:t>
            </a:r>
            <a:r>
              <a:rPr lang="zh-CN" altLang="en-US" sz="2000" b="1">
                <a:solidFill>
                  <a:srgbClr val="FF0000"/>
                </a:solidFill>
                <a:latin typeface="Times New Roman Bold" panose="02020503050405090304" charset="0"/>
                <a:cs typeface="Times New Roman Bold" panose="02020503050405090304" charset="0"/>
              </a:rPr>
              <a:t>官话</a:t>
            </a:r>
            <a:r>
              <a:rPr lang="en-US" altLang="zh-CN" sz="2000" b="1">
                <a:solidFill>
                  <a:srgbClr val="FF0000"/>
                </a:solidFill>
                <a:latin typeface="Times New Roman Bold" panose="02020503050405090304" charset="0"/>
                <a:cs typeface="Times New Roman Bold" panose="02020503050405090304" charset="0"/>
              </a:rPr>
              <a:t>)</a:t>
            </a:r>
            <a:r>
              <a:rPr lang="en-US" altLang="zh-CN" sz="2000" b="1">
                <a:solidFill>
                  <a:srgbClr val="0000FF"/>
                </a:solidFill>
                <a:latin typeface="Times New Roman Bold" panose="02020503050405090304" charset="0"/>
                <a:cs typeface="Times New Roman Bold" panose="02020503050405090304" charset="0"/>
              </a:rPr>
              <a:t>, which was dominated by the Beijing dialects, appeared and also became quite widespread.</a:t>
            </a:r>
            <a:endParaRPr lang="en-US" altLang="zh-CN" sz="2000" b="1">
              <a:solidFill>
                <a:srgbClr val="0000FF"/>
              </a:solidFill>
              <a:latin typeface="Times New Roman Bold" panose="02020503050405090304" charset="0"/>
              <a:cs typeface="Times New Roman Bold" panose="02020503050405090304" charset="0"/>
            </a:endParaRPr>
          </a:p>
        </p:txBody>
      </p:sp>
      <p:sp>
        <p:nvSpPr>
          <p:cNvPr id="18" name="文本框 17"/>
          <p:cNvSpPr txBox="1"/>
          <p:nvPr/>
        </p:nvSpPr>
        <p:spPr>
          <a:xfrm>
            <a:off x="763270" y="5154930"/>
            <a:ext cx="9408160" cy="1014730"/>
          </a:xfrm>
          <a:prstGeom prst="rect">
            <a:avLst/>
          </a:prstGeom>
          <a:solidFill>
            <a:srgbClr val="FFC000"/>
          </a:solidFill>
          <a:ln w="9525">
            <a:noFill/>
          </a:ln>
        </p:spPr>
        <p:txBody>
          <a:bodyPr wrap="square">
            <a:spAutoFit/>
          </a:bodyPr>
          <a:p>
            <a:pPr marL="0" indent="0" algn="l"/>
            <a:r>
              <a:rPr lang="en-US" altLang="zh-CN" sz="2000" b="1">
                <a:solidFill>
                  <a:srgbClr val="0000FF"/>
                </a:solidFill>
                <a:latin typeface="Times New Roman Bold" panose="02020503050405090304" charset="0"/>
                <a:cs typeface="Times New Roman Bold" panose="02020503050405090304" charset="0"/>
              </a:rPr>
              <a:t>5.</a:t>
            </a:r>
            <a:r>
              <a:rPr lang="en-US" altLang="zh-CN" sz="2000" b="1">
                <a:solidFill>
                  <a:srgbClr val="FF0000"/>
                </a:solidFill>
                <a:latin typeface="Times New Roman Bold" panose="02020503050405090304" charset="0"/>
                <a:cs typeface="Times New Roman Bold" panose="02020503050405090304" charset="0"/>
              </a:rPr>
              <a:t>"Beijing Mandarin"</a:t>
            </a:r>
            <a:r>
              <a:rPr lang="en-US" altLang="zh-CN" sz="2000" b="1">
                <a:solidFill>
                  <a:srgbClr val="0000FF"/>
                </a:solidFill>
                <a:latin typeface="Times New Roman Bold" panose="02020503050405090304" charset="0"/>
                <a:cs typeface="Times New Roman Bold" panose="02020503050405090304" charset="0"/>
              </a:rPr>
              <a:t> even gained massive popularity and gradually became the general standard spoken language in modern China, as well as the prototype of Putonghua in modern China.</a:t>
            </a:r>
            <a:endParaRPr lang="en-US" altLang="zh-CN" sz="2000" b="1">
              <a:solidFill>
                <a:srgbClr val="0000FF"/>
              </a:solidFill>
              <a:latin typeface="Times New Roman Bold" panose="02020503050405090304" charset="0"/>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32815" y="1365250"/>
            <a:ext cx="9846945" cy="4768215"/>
            <a:chOff x="3153567" y="1278725"/>
            <a:chExt cx="6308725" cy="2160270"/>
          </a:xfrm>
        </p:grpSpPr>
        <p:sp>
          <p:nvSpPr>
            <p:cNvPr id="3" name="矩形 2"/>
            <p:cNvSpPr/>
            <p:nvPr/>
          </p:nvSpPr>
          <p:spPr>
            <a:xfrm>
              <a:off x="3153567" y="1278725"/>
              <a:ext cx="6308725" cy="2160270"/>
            </a:xfrm>
            <a:prstGeom prst="rect">
              <a:avLst/>
            </a:prstGeom>
            <a:solidFill>
              <a:srgbClr val="3E5A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5" name="文本框 4"/>
            <p:cNvSpPr txBox="1"/>
            <p:nvPr/>
          </p:nvSpPr>
          <p:spPr>
            <a:xfrm>
              <a:off x="3286194" y="1347771"/>
              <a:ext cx="6176010" cy="91054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1.</a:t>
              </a:r>
              <a:r>
                <a:rPr kumimoji="0" lang="zh-CN" altLang="en-US"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Spoken language has a number of phonetic expressions.</a:t>
              </a:r>
              <a:endParaRPr kumimoji="0" lang="zh-CN" altLang="en-US" b="0" i="0" u="none" strike="noStrike" kern="1200" cap="none" spc="0" normalizeH="0" baseline="0" noProof="0" dirty="0">
                <a:ln>
                  <a:noFill/>
                </a:ln>
                <a:solidFill>
                  <a:schemeClr val="bg1"/>
                </a:solidFill>
                <a:effectLst/>
                <a:uLnTx/>
                <a:uFillTx/>
                <a:latin typeface="+mj-ea"/>
                <a:ea typeface="+mj-ea"/>
                <a:cs typeface="+mn-cs"/>
              </a:endParaRPr>
            </a:p>
            <a:p>
              <a:pPr marL="285750" marR="0" lvl="0" indent="-285750"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en-US" altLang="zh-CN" b="1" i="0" u="none" strike="noStrike" kern="1200" cap="none" spc="0" normalizeH="0" baseline="0" noProof="0" dirty="0">
                  <a:ln>
                    <a:noFill/>
                  </a:ln>
                  <a:solidFill>
                    <a:prstClr val="white"/>
                  </a:solidFill>
                  <a:effectLst/>
                  <a:uLnTx/>
                  <a:uFillTx/>
                  <a:latin typeface="华文楷体" panose="02010600040101010101" charset="-122"/>
                  <a:ea typeface="华文楷体" panose="02010600040101010101" charset="-122"/>
                  <a:cs typeface="华文楷体" panose="02010600040101010101" charset="-122"/>
                </a:rPr>
                <a:t>T</a:t>
              </a:r>
              <a:r>
                <a:rPr kumimoji="0" lang="zh-CN" altLang="en-US" b="1" i="0" u="none" strike="noStrike" kern="1200" cap="none" spc="0" normalizeH="0" baseline="0" noProof="0" dirty="0">
                  <a:ln>
                    <a:noFill/>
                  </a:ln>
                  <a:solidFill>
                    <a:prstClr val="white"/>
                  </a:solidFill>
                  <a:effectLst/>
                  <a:uLnTx/>
                  <a:uFillTx/>
                  <a:latin typeface="华文楷体" panose="02010600040101010101" charset="-122"/>
                  <a:ea typeface="华文楷体" panose="02010600040101010101" charset="-122"/>
                  <a:cs typeface="华文楷体" panose="02010600040101010101" charset="-122"/>
                </a:rPr>
                <a:t>he last syllable of commonly used words in spoken Chinese is often read lightly</a:t>
              </a:r>
              <a:r>
                <a:rPr kumimoji="0" lang="en-US" altLang="zh-CN" b="1" i="0" u="none" strike="noStrike" kern="1200" cap="none" spc="0" normalizeH="0" baseline="0" noProof="0" dirty="0">
                  <a:ln>
                    <a:noFill/>
                  </a:ln>
                  <a:solidFill>
                    <a:prstClr val="white"/>
                  </a:solidFill>
                  <a:effectLst/>
                  <a:uLnTx/>
                  <a:uFillTx/>
                  <a:latin typeface="华文楷体" panose="02010600040101010101" charset="-122"/>
                  <a:ea typeface="华文楷体" panose="02010600040101010101" charset="-122"/>
                  <a:cs typeface="华文楷体" panose="02010600040101010101" charset="-122"/>
                </a:rPr>
                <a:t>,such as: </a:t>
              </a:r>
              <a:r>
                <a:rPr kumimoji="0" lang="zh-CN" altLang="en-US" b="1" i="0" u="none" strike="noStrike" kern="1200" cap="none" spc="0" normalizeH="0" baseline="0" noProof="0" dirty="0">
                  <a:ln>
                    <a:noFill/>
                  </a:ln>
                  <a:solidFill>
                    <a:prstClr val="white"/>
                  </a:solidFill>
                  <a:effectLst/>
                  <a:uLnTx/>
                  <a:uFillTx/>
                  <a:latin typeface="华文楷体" panose="02010600040101010101" charset="-122"/>
                  <a:ea typeface="华文楷体" panose="02010600040101010101" charset="-122"/>
                  <a:cs typeface="华文楷体" panose="02010600040101010101" charset="-122"/>
                </a:rPr>
                <a:t>豆腐、衣服</a:t>
              </a:r>
              <a:endParaRPr kumimoji="0" lang="zh-CN" altLang="en-US" b="1" i="0" u="none" strike="noStrike" kern="1200" cap="none" spc="0" normalizeH="0" baseline="0" noProof="0" dirty="0">
                <a:ln>
                  <a:noFill/>
                </a:ln>
                <a:solidFill>
                  <a:prstClr val="white"/>
                </a:solidFill>
                <a:effectLst/>
                <a:uLnTx/>
                <a:uFillTx/>
                <a:latin typeface="华文楷体" panose="02010600040101010101" charset="-122"/>
                <a:ea typeface="华文楷体" panose="02010600040101010101" charset="-122"/>
                <a:cs typeface="华文楷体" panose="02010600040101010101" charset="-122"/>
              </a:endParaRPr>
            </a:p>
            <a:p>
              <a:pPr marL="285750" marR="0" lvl="0" indent="-285750"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zh-CN" altLang="en-US" b="1" i="0" u="none" strike="noStrike" kern="1200" cap="none" spc="0" normalizeH="0" baseline="0" noProof="0" dirty="0">
                  <a:ln>
                    <a:noFill/>
                  </a:ln>
                  <a:solidFill>
                    <a:prstClr val="white"/>
                  </a:solidFill>
                  <a:effectLst/>
                  <a:uLnTx/>
                  <a:uFillTx/>
                  <a:latin typeface="华文楷体" panose="02010600040101010101" charset="-122"/>
                  <a:ea typeface="华文楷体" panose="02010600040101010101" charset="-122"/>
                  <a:cs typeface="华文楷体" panose="02010600040101010101" charset="-122"/>
                </a:rPr>
                <a:t>Spoken intonation can express subtle feelings, and can also be used as a means to distinguish the tone of statements, questions</a:t>
              </a:r>
              <a:r>
                <a:rPr kumimoji="0" lang="en-US" altLang="zh-CN" b="1" i="0" u="none" strike="noStrike" kern="1200" cap="none" spc="0" normalizeH="0" baseline="0" noProof="0" dirty="0">
                  <a:ln>
                    <a:noFill/>
                  </a:ln>
                  <a:solidFill>
                    <a:prstClr val="white"/>
                  </a:solidFill>
                  <a:effectLst/>
                  <a:uLnTx/>
                  <a:uFillTx/>
                  <a:latin typeface="华文楷体" panose="02010600040101010101" charset="-122"/>
                  <a:ea typeface="华文楷体" panose="02010600040101010101" charset="-122"/>
                  <a:cs typeface="华文楷体" panose="02010600040101010101" charset="-122"/>
                </a:rPr>
                <a:t>.</a:t>
              </a:r>
              <a:endParaRPr kumimoji="0" lang="en-US" altLang="zh-CN" b="1" i="0" u="none" strike="noStrike" kern="1200" cap="none" spc="0" normalizeH="0" baseline="0" noProof="0" dirty="0">
                <a:ln>
                  <a:noFill/>
                </a:ln>
                <a:solidFill>
                  <a:prstClr val="white"/>
                </a:solidFill>
                <a:effectLst/>
                <a:uLnTx/>
                <a:uFillTx/>
                <a:latin typeface="华文楷体" panose="02010600040101010101" charset="-122"/>
                <a:ea typeface="华文楷体" panose="02010600040101010101" charset="-122"/>
                <a:cs typeface="华文楷体" panose="02010600040101010101" charset="-122"/>
              </a:endParaRPr>
            </a:p>
          </p:txBody>
        </p:sp>
      </p:grpSp>
      <p:sp>
        <p:nvSpPr>
          <p:cNvPr id="13" name="文本框 12"/>
          <p:cNvSpPr txBox="1"/>
          <p:nvPr/>
        </p:nvSpPr>
        <p:spPr>
          <a:xfrm rot="16200000">
            <a:off x="5560695" y="-4812665"/>
            <a:ext cx="798195" cy="10913745"/>
          </a:xfrm>
          <a:prstGeom prst="rect">
            <a:avLst/>
          </a:prstGeom>
          <a:solidFill>
            <a:srgbClr val="FF0000"/>
          </a:solidFill>
        </p:spPr>
        <p:txBody>
          <a:bodyPr vert="eaVert" wrap="square" rtlCol="0" anchor="ctr" anchorCtr="0">
            <a:spAutoFit/>
          </a:bodyPr>
          <a:lstStyle>
            <a:defPPr>
              <a:defRPr lang="zh-CN"/>
            </a:defPPr>
            <a:lvl1pPr>
              <a:defRPr sz="4400" spc="200">
                <a:solidFill>
                  <a:srgbClr val="FCF9F4"/>
                </a:solidFill>
                <a:latin typeface="汉仪细中圆简" panose="02010609000101010101" pitchFamily="49" charset="-122"/>
                <a:ea typeface="汉仪细中圆简" panose="0201060900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Characteristics of</a:t>
            </a:r>
            <a:r>
              <a:rPr lang="zh-CN" altLang="en-US"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 </a:t>
            </a:r>
            <a:r>
              <a:rPr lang="en-US" altLang="zh-CN"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Modern </a:t>
            </a:r>
            <a:r>
              <a:rPr lang="zh-CN" altLang="en-US"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Spoken Chinese</a:t>
            </a:r>
            <a:endParaRPr kumimoji="0" lang="zh-CN" altLang="en-US" sz="3600" b="1" i="0" u="none" strike="noStrike" kern="1200" cap="none" spc="200" normalizeH="0" baseline="0" noProof="0" dirty="0">
              <a:ln>
                <a:noFill/>
              </a:ln>
              <a:solidFill>
                <a:schemeClr val="bg1"/>
              </a:solidFill>
              <a:effectLst/>
              <a:uLnTx/>
              <a:uFillTx/>
              <a:latin typeface="华文中宋" panose="02010600040101010101" pitchFamily="2" charset="-122"/>
              <a:ea typeface="华文中宋" panose="02010600040101010101" pitchFamily="2" charset="-122"/>
              <a:cs typeface="+mn-cs"/>
            </a:endParaRPr>
          </a:p>
        </p:txBody>
      </p:sp>
      <p:sp>
        <p:nvSpPr>
          <p:cNvPr id="18" name="文本框 17"/>
          <p:cNvSpPr txBox="1"/>
          <p:nvPr/>
        </p:nvSpPr>
        <p:spPr>
          <a:xfrm>
            <a:off x="1109345" y="3527425"/>
            <a:ext cx="9493885" cy="2129790"/>
          </a:xfrm>
          <a:prstGeom prst="rect">
            <a:avLst/>
          </a:prstGeom>
          <a:noFill/>
        </p:spPr>
        <p:txBody>
          <a:bodyPr wrap="square" rtlCol="0">
            <a:spAutoFit/>
          </a:bodyPr>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2.</a:t>
            </a:r>
            <a:r>
              <a:rPr kumimoji="0" lang="zh-CN" altLang="en-US"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In terms of vocabulary, colloquial language has its own words, mainly common words with colloquial color</a:t>
            </a:r>
            <a:r>
              <a:rPr kumimoji="0" lang="en-US" altLang="zh-CN"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a:t>
            </a:r>
            <a:endParaRPr kumimoji="0" lang="en-US" altLang="zh-CN"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endParaRPr>
          </a:p>
          <a:p>
            <a:pPr marL="285750" marR="0" lvl="0" indent="-285750"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en-US" altLang="zh-CN"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an ending with “儿(er)”,such as: </a:t>
            </a:r>
            <a:r>
              <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今儿（</a:t>
            </a:r>
            <a:r>
              <a:rPr kumimoji="0" lang="en-US" altLang="zh-CN"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today</a:t>
            </a:r>
            <a:r>
              <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）、花儿（</a:t>
            </a:r>
            <a:r>
              <a:rPr kumimoji="0" lang="en-US" altLang="zh-CN"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flower</a:t>
            </a:r>
            <a:r>
              <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a:t>
            </a:r>
            <a:endPar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endParaRPr>
          </a:p>
          <a:p>
            <a:pPr marL="285750" marR="0" lvl="0" indent="-285750"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a large number of overlapping words and familiar words in mosaic format, such as: 亮晶晶(gleaming), 冷冰冰(icy), 坑坑洼洼(of roads surface being bumpy and rough)</a:t>
            </a:r>
            <a:r>
              <a:rPr kumimoji="0" lang="en-US" altLang="zh-CN"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a:t>
            </a:r>
            <a:endParaRPr kumimoji="0" lang="en-US" altLang="zh-CN"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32815" y="1348740"/>
            <a:ext cx="9846945" cy="4768215"/>
            <a:chOff x="3153567" y="1271245"/>
            <a:chExt cx="6308725" cy="2160270"/>
          </a:xfrm>
        </p:grpSpPr>
        <p:sp>
          <p:nvSpPr>
            <p:cNvPr id="3" name="矩形 2"/>
            <p:cNvSpPr/>
            <p:nvPr/>
          </p:nvSpPr>
          <p:spPr>
            <a:xfrm>
              <a:off x="3153567" y="1271245"/>
              <a:ext cx="6308725" cy="2160270"/>
            </a:xfrm>
            <a:prstGeom prst="rect">
              <a:avLst/>
            </a:prstGeom>
            <a:solidFill>
              <a:srgbClr val="3E5A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5" name="文本框 4"/>
            <p:cNvSpPr txBox="1"/>
            <p:nvPr/>
          </p:nvSpPr>
          <p:spPr>
            <a:xfrm>
              <a:off x="3286194" y="1347771"/>
              <a:ext cx="6176010" cy="74742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3.</a:t>
              </a:r>
              <a:r>
                <a:rPr kumimoji="0" lang="zh-CN" altLang="en-US"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The flexibility of the use of words in spoken Chinese </a:t>
              </a:r>
              <a:endParaRPr kumimoji="0" lang="zh-CN" altLang="en-US" sz="2400"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endParaRPr>
            </a:p>
            <a:p>
              <a:pPr marL="342900" marR="0" lvl="0" indent="-342900"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the use of words, that is, nouns are often used as verbs or adjectives, such as:把孩子奶大(to raise a child up)</a:t>
              </a:r>
              <a:endPar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endParaRPr>
            </a:p>
            <a:p>
              <a:pPr marL="342900" marR="0" lvl="0" indent="-342900"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rPr>
                <a:t>Secondly, multi-syllable words are split up to use, such as: 努一把力(make efforts)</a:t>
              </a:r>
              <a:endParaRPr kumimoji="0" lang="zh-CN" altLang="en-US" b="1" i="0" u="none" strike="noStrike" kern="1200" cap="none" spc="0" normalizeH="0" baseline="0" noProof="0" dirty="0">
                <a:ln>
                  <a:noFill/>
                </a:ln>
                <a:solidFill>
                  <a:schemeClr val="bg1"/>
                </a:solidFill>
                <a:effectLst/>
                <a:uLnTx/>
                <a:uFillTx/>
                <a:latin typeface="Times New Roman Regular" panose="02020503050405090304" charset="0"/>
                <a:ea typeface="+mj-ea"/>
                <a:cs typeface="Times New Roman Regular" panose="02020503050405090304" charset="0"/>
              </a:endParaRPr>
            </a:p>
          </p:txBody>
        </p:sp>
      </p:grpSp>
      <p:sp>
        <p:nvSpPr>
          <p:cNvPr id="13" name="文本框 12"/>
          <p:cNvSpPr txBox="1"/>
          <p:nvPr/>
        </p:nvSpPr>
        <p:spPr>
          <a:xfrm rot="16200000">
            <a:off x="5560695" y="-4812665"/>
            <a:ext cx="798195" cy="10913745"/>
          </a:xfrm>
          <a:prstGeom prst="rect">
            <a:avLst/>
          </a:prstGeom>
          <a:solidFill>
            <a:srgbClr val="FF0000"/>
          </a:solidFill>
        </p:spPr>
        <p:txBody>
          <a:bodyPr vert="eaVert" wrap="square" rtlCol="0" anchor="ctr" anchorCtr="0">
            <a:spAutoFit/>
          </a:bodyPr>
          <a:lstStyle>
            <a:defPPr>
              <a:defRPr lang="zh-CN"/>
            </a:defPPr>
            <a:lvl1pPr>
              <a:defRPr sz="4400" spc="200">
                <a:solidFill>
                  <a:srgbClr val="FCF9F4"/>
                </a:solidFill>
                <a:latin typeface="汉仪细中圆简" panose="02010609000101010101" pitchFamily="49" charset="-122"/>
                <a:ea typeface="汉仪细中圆简" panose="0201060900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Characteristics of</a:t>
            </a:r>
            <a:r>
              <a:rPr lang="zh-CN" altLang="en-US"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 </a:t>
            </a:r>
            <a:r>
              <a:rPr lang="en-US" altLang="zh-CN"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Modern </a:t>
            </a:r>
            <a:r>
              <a:rPr lang="zh-CN" altLang="en-US"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Spoken Chinese</a:t>
            </a:r>
            <a:endParaRPr kumimoji="0" lang="zh-CN" altLang="en-US" sz="3600" b="1" i="0" u="none" strike="noStrike" kern="1200" cap="none" spc="200" normalizeH="0" baseline="0" noProof="0" dirty="0">
              <a:ln>
                <a:noFill/>
              </a:ln>
              <a:solidFill>
                <a:schemeClr val="bg1"/>
              </a:solidFill>
              <a:effectLst/>
              <a:uLnTx/>
              <a:uFillTx/>
              <a:latin typeface="华文中宋" panose="02010600040101010101" pitchFamily="2" charset="-122"/>
              <a:ea typeface="华文中宋" panose="02010600040101010101" pitchFamily="2" charset="-122"/>
              <a:cs typeface="+mn-cs"/>
            </a:endParaRPr>
          </a:p>
        </p:txBody>
      </p:sp>
      <p:sp>
        <p:nvSpPr>
          <p:cNvPr id="7" name="圆角矩形 6"/>
          <p:cNvSpPr/>
          <p:nvPr/>
        </p:nvSpPr>
        <p:spPr>
          <a:xfrm>
            <a:off x="502285" y="4217670"/>
            <a:ext cx="10914380" cy="23107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sz="2400" b="1">
                <a:solidFill>
                  <a:srgbClr val="FFFF00"/>
                </a:solidFill>
                <a:latin typeface="华文楷体" panose="02010600040101010101" charset="-122"/>
                <a:ea typeface="华文楷体" panose="02010600040101010101" charset="-122"/>
                <a:cs typeface="华文楷体" panose="02010600040101010101" charset="-122"/>
              </a:rPr>
              <a:t>To summarize, the main characteristics of Chinese spoken language are: focus on the role of speech in communication</a:t>
            </a:r>
            <a:r>
              <a:rPr lang="en-US" altLang="zh-CN" sz="2400" b="1">
                <a:solidFill>
                  <a:srgbClr val="FFFF00"/>
                </a:solidFill>
                <a:latin typeface="华文楷体" panose="02010600040101010101" charset="-122"/>
                <a:ea typeface="华文楷体" panose="02010600040101010101" charset="-122"/>
                <a:cs typeface="华文楷体" panose="02010600040101010101" charset="-122"/>
              </a:rPr>
              <a:t>,use a wide range of words, especially common colloquial vocabulary,short sentences, sometimes incomplete, less use of compound sentences; relatively simple structure of the discourse, allowing the topic to change from time to time, and not valuing the coherence of the whole text and so on.</a:t>
            </a:r>
            <a:endParaRPr lang="en-US" altLang="zh-CN" sz="2400" b="1">
              <a:solidFill>
                <a:srgbClr val="FFFF0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 t="24690" r="23642"/>
          <a:stretch>
            <a:fillRect/>
          </a:stretch>
        </p:blipFill>
        <p:spPr bwMode="auto">
          <a:xfrm>
            <a:off x="1001348" y="1563369"/>
            <a:ext cx="3465321" cy="484193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099823" y="2289139"/>
            <a:ext cx="1084570" cy="327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5553075" y="1894840"/>
            <a:ext cx="6376035" cy="1170305"/>
          </a:xfrm>
          <a:prstGeom prst="rect">
            <a:avLst/>
          </a:prstGeom>
        </p:spPr>
        <p:txBody>
          <a:bodyPr wrap="square">
            <a:spAutoFit/>
          </a:bodyPr>
          <a:lstStyle/>
          <a:p>
            <a:pPr>
              <a:lnSpc>
                <a:spcPct val="130000"/>
              </a:lnSpc>
            </a:pPr>
            <a:r>
              <a:rPr 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rPr>
              <a:t>It </a:t>
            </a:r>
            <a:r>
              <a:rPr dirty="0">
                <a:solidFill>
                  <a:schemeClr val="bg1"/>
                </a:solidFill>
                <a:latin typeface="Times New Roman Regular" panose="02020503050405090304" charset="0"/>
                <a:ea typeface="等线 Light" panose="02010600030101010101" pitchFamily="2" charset="-122"/>
                <a:cs typeface="Times New Roman Regular" panose="02020503050405090304" charset="0"/>
              </a:rPr>
              <a:t>is characterized by the integrity and vividness of linguistic images, the richness of language, and a high degree of aesthetic sensibility.  </a:t>
            </a:r>
            <a:endParaRPr 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endParaRPr>
          </a:p>
        </p:txBody>
      </p:sp>
      <p:sp>
        <p:nvSpPr>
          <p:cNvPr id="5" name="矩形 4"/>
          <p:cNvSpPr/>
          <p:nvPr/>
        </p:nvSpPr>
        <p:spPr>
          <a:xfrm>
            <a:off x="5552666" y="1419679"/>
            <a:ext cx="5923280" cy="460375"/>
          </a:xfrm>
          <a:prstGeom prst="rect">
            <a:avLst/>
          </a:prstGeom>
        </p:spPr>
        <p:txBody>
          <a:bodyPr vert="horz" wrap="none">
            <a:spAutoFit/>
          </a:bodyPr>
          <a:lstStyle/>
          <a:p>
            <a:pPr algn="l"/>
            <a:r>
              <a:rPr lang="en-US" altLang="zh-CN"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Literary style</a:t>
            </a:r>
            <a:r>
              <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a:t>
            </a:r>
            <a:r>
              <a:rPr lang="en-US" sz="2400" dirty="0">
                <a:solidFill>
                  <a:schemeClr val="bg1"/>
                </a:solidFill>
                <a:latin typeface="Times New Roman Regular" panose="02020503050405090304" charset="0"/>
                <a:ea typeface="等线 Light" panose="02010600030101010101" pitchFamily="2" charset="-122"/>
                <a:cs typeface="Times New Roman Regular" panose="02020503050405090304" charset="0"/>
                <a:sym typeface="+mn-ea"/>
              </a:rPr>
              <a:t>(novels,plays,poems,songs)</a:t>
            </a:r>
            <a:r>
              <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a:t>
            </a:r>
            <a:endPar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endParaRPr>
          </a:p>
        </p:txBody>
      </p:sp>
      <p:sp>
        <p:nvSpPr>
          <p:cNvPr id="6" name="椭圆 5"/>
          <p:cNvSpPr/>
          <p:nvPr/>
        </p:nvSpPr>
        <p:spPr>
          <a:xfrm>
            <a:off x="4867030" y="1377511"/>
            <a:ext cx="686299" cy="686299"/>
          </a:xfrm>
          <a:prstGeom prst="ellipse">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华文中宋" panose="02010600040101010101" pitchFamily="2" charset="-122"/>
                <a:ea typeface="华文中宋" panose="02010600040101010101" pitchFamily="2" charset="-122"/>
              </a:rPr>
              <a:t>壹</a:t>
            </a:r>
            <a:endParaRPr lang="zh-CN" altLang="en-US" sz="2800" dirty="0">
              <a:latin typeface="华文中宋" panose="02010600040101010101" pitchFamily="2" charset="-122"/>
              <a:ea typeface="华文中宋" panose="02010600040101010101" pitchFamily="2" charset="-122"/>
            </a:endParaRPr>
          </a:p>
        </p:txBody>
      </p:sp>
      <p:sp>
        <p:nvSpPr>
          <p:cNvPr id="7" name="矩形 6"/>
          <p:cNvSpPr/>
          <p:nvPr/>
        </p:nvSpPr>
        <p:spPr>
          <a:xfrm>
            <a:off x="5553075" y="3509010"/>
            <a:ext cx="6036945" cy="810260"/>
          </a:xfrm>
          <a:prstGeom prst="rect">
            <a:avLst/>
          </a:prstGeom>
        </p:spPr>
        <p:txBody>
          <a:bodyPr wrap="square">
            <a:spAutoFit/>
          </a:bodyPr>
          <a:lstStyle/>
          <a:p>
            <a:pPr algn="l">
              <a:lnSpc>
                <a:spcPct val="130000"/>
              </a:lnSpc>
            </a:pPr>
            <a:r>
              <a:rPr sz="1800" dirty="0">
                <a:solidFill>
                  <a:schemeClr val="bg1"/>
                </a:solidFill>
                <a:latin typeface="Times New Roman Regular" panose="02020503050405090304" charset="0"/>
                <a:ea typeface="等线 Light" panose="02010600030101010101" pitchFamily="2" charset="-122"/>
                <a:cs typeface="Times New Roman Regular" panose="02020503050405090304" charset="0"/>
              </a:rPr>
              <a:t>It distinguishes itself by the accuracy of concepts, the rigor of judgments and the thoroughness and precision of reasoning. </a:t>
            </a:r>
            <a:endParaRPr sz="1400" dirty="0">
              <a:solidFill>
                <a:schemeClr val="bg1"/>
              </a:solidFill>
              <a:latin typeface="等线 Light" panose="02010600030101010101" pitchFamily="2" charset="-122"/>
              <a:ea typeface="等线 Light" panose="02010600030101010101" pitchFamily="2" charset="-122"/>
            </a:endParaRPr>
          </a:p>
        </p:txBody>
      </p:sp>
      <p:sp>
        <p:nvSpPr>
          <p:cNvPr id="8" name="矩形 7"/>
          <p:cNvSpPr/>
          <p:nvPr/>
        </p:nvSpPr>
        <p:spPr>
          <a:xfrm>
            <a:off x="5553301" y="3096123"/>
            <a:ext cx="5879465" cy="460375"/>
          </a:xfrm>
          <a:prstGeom prst="rect">
            <a:avLst/>
          </a:prstGeom>
        </p:spPr>
        <p:txBody>
          <a:bodyPr vert="horz" wrap="none">
            <a:spAutoFit/>
          </a:bodyPr>
          <a:lstStyle/>
          <a:p>
            <a:pPr algn="l"/>
            <a:r>
              <a:rPr lang="en-US" altLang="zh-CN"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S</a:t>
            </a:r>
            <a:r>
              <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cientific style（</a:t>
            </a:r>
            <a:r>
              <a:rPr lang="en-US" sz="2400" dirty="0">
                <a:solidFill>
                  <a:schemeClr val="bg1"/>
                </a:solidFill>
                <a:latin typeface="Times New Roman Regular" panose="02020503050405090304" charset="0"/>
                <a:ea typeface="等线 Light" panose="02010600030101010101" pitchFamily="2" charset="-122"/>
                <a:cs typeface="Times New Roman Regular" panose="02020503050405090304" charset="0"/>
              </a:rPr>
              <a:t>textbooks and dictionaries</a:t>
            </a:r>
            <a:r>
              <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a:t>
            </a:r>
            <a:endPar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endParaRPr>
          </a:p>
        </p:txBody>
      </p:sp>
      <p:sp>
        <p:nvSpPr>
          <p:cNvPr id="9" name="椭圆 8"/>
          <p:cNvSpPr/>
          <p:nvPr/>
        </p:nvSpPr>
        <p:spPr>
          <a:xfrm>
            <a:off x="4866535" y="3094643"/>
            <a:ext cx="686299" cy="686299"/>
          </a:xfrm>
          <a:prstGeom prst="ellipse">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华文中宋" panose="02010600040101010101" pitchFamily="2" charset="-122"/>
                <a:ea typeface="华文中宋" panose="02010600040101010101" pitchFamily="2" charset="-122"/>
              </a:rPr>
              <a:t>贰</a:t>
            </a:r>
            <a:endParaRPr lang="zh-CN" altLang="en-US" sz="2800" dirty="0">
              <a:latin typeface="华文中宋" panose="02010600040101010101" pitchFamily="2" charset="-122"/>
              <a:ea typeface="华文中宋" panose="02010600040101010101" pitchFamily="2" charset="-122"/>
            </a:endParaRPr>
          </a:p>
        </p:txBody>
      </p:sp>
      <p:sp>
        <p:nvSpPr>
          <p:cNvPr id="10" name="矩形 9"/>
          <p:cNvSpPr/>
          <p:nvPr/>
        </p:nvSpPr>
        <p:spPr>
          <a:xfrm>
            <a:off x="5681980" y="5143500"/>
            <a:ext cx="6091555" cy="1170305"/>
          </a:xfrm>
          <a:prstGeom prst="rect">
            <a:avLst/>
          </a:prstGeom>
        </p:spPr>
        <p:txBody>
          <a:bodyPr wrap="square">
            <a:spAutoFit/>
          </a:bodyPr>
          <a:lstStyle/>
          <a:p>
            <a:pPr>
              <a:lnSpc>
                <a:spcPct val="130000"/>
              </a:lnSpc>
            </a:pPr>
            <a:r>
              <a:rPr sz="1800" dirty="0">
                <a:solidFill>
                  <a:schemeClr val="bg1"/>
                </a:solidFill>
                <a:latin typeface="Times New Roman Regular" panose="02020503050405090304" charset="0"/>
                <a:ea typeface="等线 Light" panose="02010600030101010101" pitchFamily="2" charset="-122"/>
                <a:cs typeface="Times New Roman Regular" panose="02020503050405090304" charset="0"/>
              </a:rPr>
              <a:t>The language of political discourse is strongly combative, and readers can see the writer’s passionate stance clearly. It is characterized by the use of both scientific and literary language.</a:t>
            </a:r>
            <a:endParaRPr sz="1400" dirty="0">
              <a:solidFill>
                <a:schemeClr val="bg1"/>
              </a:solidFill>
              <a:latin typeface="等线 Light" panose="02010600030101010101" pitchFamily="2" charset="-122"/>
              <a:ea typeface="等线 Light" panose="02010600030101010101" pitchFamily="2" charset="-122"/>
            </a:endParaRPr>
          </a:p>
        </p:txBody>
      </p:sp>
      <p:sp>
        <p:nvSpPr>
          <p:cNvPr id="11" name="矩形 10"/>
          <p:cNvSpPr/>
          <p:nvPr/>
        </p:nvSpPr>
        <p:spPr>
          <a:xfrm>
            <a:off x="5552666" y="4629934"/>
            <a:ext cx="6821170" cy="460375"/>
          </a:xfrm>
          <a:prstGeom prst="rect">
            <a:avLst/>
          </a:prstGeom>
        </p:spPr>
        <p:txBody>
          <a:bodyPr vert="horz" wrap="none">
            <a:spAutoFit/>
          </a:bodyPr>
          <a:lstStyle/>
          <a:p>
            <a:pPr algn="l"/>
            <a:r>
              <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Political style（</a:t>
            </a:r>
            <a:r>
              <a:rPr lang="zh-CN" altLang="en-US" b="1" dirty="0">
                <a:solidFill>
                  <a:schemeClr val="bg1"/>
                </a:solidFill>
                <a:latin typeface="Times New Roman Bold" panose="02020503050405090304" charset="0"/>
                <a:ea typeface="华文中宋" panose="02010600040101010101" pitchFamily="2" charset="-122"/>
                <a:cs typeface="Times New Roman Bold" panose="02020503050405090304" charset="0"/>
              </a:rPr>
              <a:t>editorials, commentaries ，political speeches）</a:t>
            </a:r>
            <a:endParaRPr lang="zh-CN" altLang="en-US" b="1" dirty="0">
              <a:solidFill>
                <a:schemeClr val="bg1"/>
              </a:solidFill>
              <a:latin typeface="Times New Roman Bold" panose="02020503050405090304" charset="0"/>
              <a:ea typeface="华文中宋" panose="02010600040101010101" pitchFamily="2" charset="-122"/>
              <a:cs typeface="Times New Roman Bold" panose="02020503050405090304" charset="0"/>
            </a:endParaRPr>
          </a:p>
        </p:txBody>
      </p:sp>
      <p:sp>
        <p:nvSpPr>
          <p:cNvPr id="12" name="椭圆 11"/>
          <p:cNvSpPr/>
          <p:nvPr/>
        </p:nvSpPr>
        <p:spPr>
          <a:xfrm>
            <a:off x="4866455" y="4623236"/>
            <a:ext cx="686299" cy="686299"/>
          </a:xfrm>
          <a:prstGeom prst="ellipse">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华文中宋" panose="02010600040101010101" pitchFamily="2" charset="-122"/>
                <a:ea typeface="华文中宋" panose="02010600040101010101" pitchFamily="2" charset="-122"/>
              </a:rPr>
              <a:t>叁</a:t>
            </a:r>
            <a:endParaRPr lang="zh-CN" altLang="en-US" sz="2800" dirty="0">
              <a:latin typeface="华文中宋" panose="02010600040101010101" pitchFamily="2" charset="-122"/>
              <a:ea typeface="华文中宋" panose="02010600040101010101" pitchFamily="2" charset="-122"/>
            </a:endParaRPr>
          </a:p>
        </p:txBody>
      </p:sp>
      <p:cxnSp>
        <p:nvCxnSpPr>
          <p:cNvPr id="14" name="直接连接符 13"/>
          <p:cNvCxnSpPr/>
          <p:nvPr/>
        </p:nvCxnSpPr>
        <p:spPr>
          <a:xfrm>
            <a:off x="4866640" y="3020060"/>
            <a:ext cx="5191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00295" y="4462145"/>
            <a:ext cx="5191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6802" y="4936180"/>
            <a:ext cx="604591" cy="604591"/>
          </a:xfrm>
          <a:prstGeom prst="rect">
            <a:avLst/>
          </a:prstGeom>
        </p:spPr>
      </p:pic>
      <p:sp>
        <p:nvSpPr>
          <p:cNvPr id="18" name="文本框 17"/>
          <p:cNvSpPr txBox="1"/>
          <p:nvPr/>
        </p:nvSpPr>
        <p:spPr>
          <a:xfrm rot="16200000">
            <a:off x="5917565" y="-4878070"/>
            <a:ext cx="798195" cy="109137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eaVert" wrap="square" rtlCol="0" anchor="ctr" anchorCtr="0">
            <a:spAutoFit/>
          </a:bodyPr>
          <a:lstStyle>
            <a:defPPr>
              <a:defRPr lang="zh-CN"/>
            </a:defPPr>
            <a:lvl1pPr>
              <a:defRPr sz="4400" spc="200">
                <a:solidFill>
                  <a:srgbClr val="FCF9F4"/>
                </a:solidFill>
                <a:latin typeface="汉仪细中圆简" panose="02010609000101010101" pitchFamily="49" charset="-122"/>
                <a:ea typeface="汉仪细中圆简" panose="0201060900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C</a:t>
            </a:r>
            <a:r>
              <a:rPr lang="en-US"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lassification of Written Chinese</a:t>
            </a:r>
            <a:endParaRPr kumimoji="0" lang="en-US" sz="3600" b="1" i="0" u="none" strike="noStrike" kern="1200" cap="none" spc="200" normalizeH="0" baseline="0" noProof="0" dirty="0">
              <a:ln>
                <a:noFill/>
              </a:ln>
              <a:solidFill>
                <a:schemeClr val="bg1"/>
              </a:solidFill>
              <a:effectLst/>
              <a:uLnTx/>
              <a:uFillTx/>
              <a:latin typeface="华文中宋" panose="02010600040101010101" pitchFamily="2" charset="-122"/>
              <a:ea typeface="华文中宋" panose="0201060004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E5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413128"/>
            <a:ext cx="12192000" cy="4445000"/>
          </a:xfrm>
          <a:prstGeom prst="rect">
            <a:avLst/>
          </a:prstGeom>
        </p:spPr>
      </p:pic>
      <p:grpSp>
        <p:nvGrpSpPr>
          <p:cNvPr id="42" name="组合 41"/>
          <p:cNvGrpSpPr/>
          <p:nvPr/>
        </p:nvGrpSpPr>
        <p:grpSpPr>
          <a:xfrm>
            <a:off x="3268856" y="1075500"/>
            <a:ext cx="485775" cy="485775"/>
            <a:chOff x="4800600" y="457200"/>
            <a:chExt cx="765810" cy="765810"/>
          </a:xfrm>
        </p:grpSpPr>
        <p:sp>
          <p:nvSpPr>
            <p:cNvPr id="43" name="矩形 42"/>
            <p:cNvSpPr/>
            <p:nvPr/>
          </p:nvSpPr>
          <p:spPr>
            <a:xfrm>
              <a:off x="4800600" y="457200"/>
              <a:ext cx="765810" cy="765810"/>
            </a:xfrm>
            <a:prstGeom prst="rect">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4876800" y="533400"/>
              <a:ext cx="598170" cy="598170"/>
            </a:xfrm>
            <a:prstGeom prst="rect">
              <a:avLst/>
            </a:prstGeom>
            <a:solidFill>
              <a:srgbClr val="83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华文中宋" panose="02010600040101010101" pitchFamily="2" charset="-122"/>
                  <a:ea typeface="华文中宋" panose="02010600040101010101" pitchFamily="2" charset="-122"/>
                </a:rPr>
                <a:t>壹</a:t>
              </a:r>
              <a:endParaRPr lang="zh-CN" altLang="en-US" sz="2000" dirty="0">
                <a:latin typeface="华文中宋" panose="02010600040101010101" pitchFamily="2" charset="-122"/>
                <a:ea typeface="华文中宋" panose="02010600040101010101" pitchFamily="2" charset="-122"/>
              </a:endParaRPr>
            </a:p>
          </p:txBody>
        </p:sp>
      </p:grpSp>
      <p:sp>
        <p:nvSpPr>
          <p:cNvPr id="45" name="文本框 44"/>
          <p:cNvSpPr txBox="1"/>
          <p:nvPr/>
        </p:nvSpPr>
        <p:spPr>
          <a:xfrm rot="16200000">
            <a:off x="6693535" y="-1555115"/>
            <a:ext cx="613410" cy="5836285"/>
          </a:xfrm>
          <a:prstGeom prst="rect">
            <a:avLst/>
          </a:prstGeom>
          <a:solidFill>
            <a:schemeClr val="accent2"/>
          </a:solidFill>
        </p:spPr>
        <p:txBody>
          <a:bodyPr vert="eaVert" wrap="square" rtlCol="0">
            <a:spAutoFit/>
          </a:bodyPr>
          <a:lstStyle>
            <a:defPPr>
              <a:defRPr lang="zh-CN"/>
            </a:defPPr>
            <a:lvl1pPr>
              <a:defRPr sz="4400" spc="200">
                <a:solidFill>
                  <a:srgbClr val="FCF9F4"/>
                </a:solidFill>
                <a:latin typeface="汉仪细中圆简" panose="02010609000101010101" pitchFamily="49" charset="-122"/>
                <a:ea typeface="汉仪细中圆简" panose="02010609000101010101" pitchFamily="49" charset="-122"/>
              </a:defRPr>
            </a:lvl1pPr>
          </a:lstStyle>
          <a:p>
            <a:r>
              <a:rPr lang="zh-CN" altLang="en-US" sz="2800" dirty="0">
                <a:solidFill>
                  <a:schemeClr val="bg1"/>
                </a:solidFill>
                <a:latin typeface="华文中宋" panose="02010600040101010101" pitchFamily="2" charset="-122"/>
                <a:ea typeface="华文中宋" panose="02010600040101010101" pitchFamily="2" charset="-122"/>
              </a:rPr>
              <a:t> </a:t>
            </a:r>
            <a:r>
              <a:rPr lang="zh-CN" altLang="en-US" sz="2800" b="1" dirty="0">
                <a:solidFill>
                  <a:schemeClr val="bg1"/>
                </a:solidFill>
                <a:latin typeface="华文中宋" panose="02010600040101010101" pitchFamily="2" charset="-122"/>
                <a:ea typeface="华文中宋" panose="02010600040101010101" pitchFamily="2" charset="-122"/>
              </a:rPr>
              <a:t>Introduction to Language Styles</a:t>
            </a:r>
            <a:endParaRPr lang="zh-CN" altLang="en-US" sz="2800" b="1" dirty="0">
              <a:solidFill>
                <a:schemeClr val="bg1"/>
              </a:solidFill>
              <a:latin typeface="华文中宋" panose="02010600040101010101" pitchFamily="2" charset="-122"/>
              <a:ea typeface="华文中宋" panose="02010600040101010101" pitchFamily="2" charset="-122"/>
            </a:endParaRPr>
          </a:p>
        </p:txBody>
      </p:sp>
      <p:grpSp>
        <p:nvGrpSpPr>
          <p:cNvPr id="48" name="组合 47"/>
          <p:cNvGrpSpPr/>
          <p:nvPr/>
        </p:nvGrpSpPr>
        <p:grpSpPr>
          <a:xfrm>
            <a:off x="3253616" y="2085785"/>
            <a:ext cx="485775" cy="485775"/>
            <a:chOff x="4800600" y="457200"/>
            <a:chExt cx="765810" cy="765810"/>
          </a:xfrm>
        </p:grpSpPr>
        <p:sp>
          <p:nvSpPr>
            <p:cNvPr id="49" name="矩形 48"/>
            <p:cNvSpPr/>
            <p:nvPr/>
          </p:nvSpPr>
          <p:spPr>
            <a:xfrm>
              <a:off x="4800600" y="457200"/>
              <a:ext cx="765810" cy="765810"/>
            </a:xfrm>
            <a:prstGeom prst="rect">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4876800" y="533400"/>
              <a:ext cx="598170" cy="598170"/>
            </a:xfrm>
            <a:prstGeom prst="rect">
              <a:avLst/>
            </a:prstGeom>
            <a:solidFill>
              <a:srgbClr val="83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华文中宋" panose="02010600040101010101" pitchFamily="2" charset="-122"/>
                  <a:ea typeface="华文中宋" panose="02010600040101010101" pitchFamily="2" charset="-122"/>
                </a:rPr>
                <a:t>贰</a:t>
              </a:r>
              <a:endParaRPr lang="zh-CN" altLang="en-US" sz="2000" dirty="0">
                <a:latin typeface="华文中宋" panose="02010600040101010101" pitchFamily="2" charset="-122"/>
                <a:ea typeface="华文中宋" panose="02010600040101010101" pitchFamily="2" charset="-122"/>
              </a:endParaRPr>
            </a:p>
          </p:txBody>
        </p:sp>
      </p:grpSp>
      <p:grpSp>
        <p:nvGrpSpPr>
          <p:cNvPr id="56" name="组合 55"/>
          <p:cNvGrpSpPr/>
          <p:nvPr/>
        </p:nvGrpSpPr>
        <p:grpSpPr>
          <a:xfrm>
            <a:off x="3268856" y="4154615"/>
            <a:ext cx="485775" cy="485775"/>
            <a:chOff x="4800600" y="457200"/>
            <a:chExt cx="765810" cy="765810"/>
          </a:xfrm>
        </p:grpSpPr>
        <p:sp>
          <p:nvSpPr>
            <p:cNvPr id="57" name="矩形 56"/>
            <p:cNvSpPr/>
            <p:nvPr/>
          </p:nvSpPr>
          <p:spPr>
            <a:xfrm>
              <a:off x="4800600" y="457200"/>
              <a:ext cx="765810" cy="765810"/>
            </a:xfrm>
            <a:prstGeom prst="rect">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4868672" y="540288"/>
              <a:ext cx="598633" cy="598633"/>
            </a:xfrm>
            <a:prstGeom prst="rect">
              <a:avLst/>
            </a:prstGeom>
            <a:solidFill>
              <a:srgbClr val="83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华文中宋" panose="02010600040101010101" pitchFamily="2" charset="-122"/>
                  <a:ea typeface="华文中宋" panose="02010600040101010101" pitchFamily="2" charset="-122"/>
                </a:rPr>
                <a:t>肆</a:t>
              </a:r>
              <a:endParaRPr lang="zh-CN" altLang="en-US" sz="2000" dirty="0">
                <a:latin typeface="华文中宋" panose="02010600040101010101" pitchFamily="2" charset="-122"/>
                <a:ea typeface="华文中宋" panose="02010600040101010101" pitchFamily="2" charset="-122"/>
              </a:endParaRPr>
            </a:p>
          </p:txBody>
        </p:sp>
      </p:grpSp>
      <p:sp>
        <p:nvSpPr>
          <p:cNvPr id="59" name="文本框 58"/>
          <p:cNvSpPr txBox="1"/>
          <p:nvPr/>
        </p:nvSpPr>
        <p:spPr>
          <a:xfrm rot="16200000">
            <a:off x="6726555" y="-694690"/>
            <a:ext cx="613410" cy="5902325"/>
          </a:xfrm>
          <a:prstGeom prst="rect">
            <a:avLst/>
          </a:prstGeom>
          <a:solidFill>
            <a:schemeClr val="accent2"/>
          </a:solidFill>
        </p:spPr>
        <p:txBody>
          <a:bodyPr vert="eaVert" wrap="square" rtlCol="0">
            <a:spAutoFit/>
          </a:bodyPr>
          <a:lstStyle>
            <a:defPPr>
              <a:defRPr lang="zh-CN"/>
            </a:defPPr>
            <a:lvl1pPr>
              <a:defRPr sz="2800" spc="200">
                <a:solidFill>
                  <a:srgbClr val="354366"/>
                </a:solidFill>
                <a:latin typeface="苏新诗柳楷简" panose="02010600000101010101" pitchFamily="2" charset="-122"/>
                <a:ea typeface="苏新诗柳楷简" panose="02010600000101010101" pitchFamily="2" charset="-122"/>
              </a:defRPr>
            </a:lvl1pPr>
          </a:lstStyle>
          <a:p>
            <a:r>
              <a:rPr lang="zh-CN" altLang="en-US" b="1" dirty="0">
                <a:solidFill>
                  <a:schemeClr val="bg1"/>
                </a:solidFill>
                <a:latin typeface="华文中宋" panose="02010600040101010101" pitchFamily="2" charset="-122"/>
                <a:ea typeface="华文中宋" panose="02010600040101010101" pitchFamily="2" charset="-122"/>
              </a:rPr>
              <a:t>Official Language in China</a:t>
            </a:r>
            <a:endParaRPr lang="zh-CN" altLang="en-US" b="1" dirty="0">
              <a:solidFill>
                <a:schemeClr val="bg1"/>
              </a:solidFill>
              <a:latin typeface="华文中宋" panose="02010600040101010101" pitchFamily="2" charset="-122"/>
              <a:ea typeface="华文中宋" panose="02010600040101010101" pitchFamily="2" charset="-122"/>
            </a:endParaRPr>
          </a:p>
        </p:txBody>
      </p:sp>
      <p:sp>
        <p:nvSpPr>
          <p:cNvPr id="66" name="矩形 65"/>
          <p:cNvSpPr/>
          <p:nvPr/>
        </p:nvSpPr>
        <p:spPr>
          <a:xfrm>
            <a:off x="4895215" y="0"/>
            <a:ext cx="3936365" cy="829945"/>
          </a:xfrm>
          <a:prstGeom prst="rect">
            <a:avLst/>
          </a:prstGeom>
        </p:spPr>
        <p:txBody>
          <a:bodyPr wrap="square">
            <a:spAutoFit/>
          </a:bodyPr>
          <a:lstStyle/>
          <a:p>
            <a:r>
              <a:rPr lang="en-US" altLang="zh-CN" sz="4800" b="1" dirty="0">
                <a:solidFill>
                  <a:schemeClr val="bg1"/>
                </a:solidFill>
                <a:latin typeface="华文中宋" panose="02010600040101010101" pitchFamily="2" charset="-122"/>
                <a:ea typeface="华文中宋" panose="02010600040101010101" pitchFamily="2" charset="-122"/>
              </a:rPr>
              <a:t>CONTENTS</a:t>
            </a:r>
            <a:endParaRPr lang="en-US" altLang="zh-CN" sz="4800" b="1" dirty="0">
              <a:solidFill>
                <a:schemeClr val="bg1"/>
              </a:solidFill>
              <a:latin typeface="华文中宋" panose="02010600040101010101" pitchFamily="2" charset="-122"/>
              <a:ea typeface="华文中宋" panose="02010600040101010101" pitchFamily="2"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5134" y="4722435"/>
            <a:ext cx="685920" cy="685920"/>
          </a:xfrm>
          <a:prstGeom prst="rect">
            <a:avLst/>
          </a:prstGeom>
        </p:spPr>
      </p:pic>
      <p:grpSp>
        <p:nvGrpSpPr>
          <p:cNvPr id="2" name="组合 1"/>
          <p:cNvGrpSpPr/>
          <p:nvPr/>
        </p:nvGrpSpPr>
        <p:grpSpPr>
          <a:xfrm>
            <a:off x="3258696" y="3125280"/>
            <a:ext cx="485775" cy="485775"/>
            <a:chOff x="4800600" y="457200"/>
            <a:chExt cx="765810" cy="765810"/>
          </a:xfrm>
        </p:grpSpPr>
        <p:sp>
          <p:nvSpPr>
            <p:cNvPr id="3" name="矩形 2"/>
            <p:cNvSpPr/>
            <p:nvPr/>
          </p:nvSpPr>
          <p:spPr>
            <a:xfrm>
              <a:off x="4800600" y="457200"/>
              <a:ext cx="765810" cy="765810"/>
            </a:xfrm>
            <a:prstGeom prst="rect">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v</a:t>
              </a:r>
              <a:endParaRPr lang="en-US" altLang="zh-CN"/>
            </a:p>
          </p:txBody>
        </p:sp>
        <p:sp>
          <p:nvSpPr>
            <p:cNvPr id="4" name="矩形 3"/>
            <p:cNvSpPr/>
            <p:nvPr/>
          </p:nvSpPr>
          <p:spPr>
            <a:xfrm>
              <a:off x="4876800" y="533400"/>
              <a:ext cx="598170" cy="598170"/>
            </a:xfrm>
            <a:prstGeom prst="rect">
              <a:avLst/>
            </a:prstGeom>
            <a:solidFill>
              <a:srgbClr val="83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latin typeface="华文中宋" panose="02010600040101010101" pitchFamily="2" charset="-122"/>
                  <a:ea typeface="华文中宋" panose="02010600040101010101" pitchFamily="2" charset="-122"/>
                </a:rPr>
                <a:t>叁</a:t>
              </a:r>
              <a:endParaRPr lang="zh-CN" altLang="en-US" sz="2000" dirty="0">
                <a:latin typeface="华文中宋" panose="02010600040101010101" pitchFamily="2" charset="-122"/>
                <a:ea typeface="华文中宋" panose="02010600040101010101" pitchFamily="2" charset="-122"/>
              </a:endParaRPr>
            </a:p>
          </p:txBody>
        </p:sp>
      </p:grpSp>
      <p:grpSp>
        <p:nvGrpSpPr>
          <p:cNvPr id="6" name="组合 5"/>
          <p:cNvGrpSpPr/>
          <p:nvPr/>
        </p:nvGrpSpPr>
        <p:grpSpPr>
          <a:xfrm>
            <a:off x="3316681" y="5175250"/>
            <a:ext cx="490779" cy="485775"/>
            <a:chOff x="4792711" y="457200"/>
            <a:chExt cx="773699" cy="765810"/>
          </a:xfrm>
        </p:grpSpPr>
        <p:sp>
          <p:nvSpPr>
            <p:cNvPr id="7" name="矩形 6"/>
            <p:cNvSpPr/>
            <p:nvPr/>
          </p:nvSpPr>
          <p:spPr>
            <a:xfrm>
              <a:off x="4800600" y="457200"/>
              <a:ext cx="765810" cy="765810"/>
            </a:xfrm>
            <a:prstGeom prst="rect">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4792711" y="490354"/>
              <a:ext cx="598170" cy="598170"/>
            </a:xfrm>
            <a:prstGeom prst="rect">
              <a:avLst/>
            </a:prstGeom>
            <a:solidFill>
              <a:srgbClr val="83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latin typeface="华文中宋" panose="02010600040101010101" pitchFamily="2" charset="-122"/>
                  <a:ea typeface="华文中宋" panose="02010600040101010101" pitchFamily="2" charset="-122"/>
                </a:rPr>
                <a:t>伍</a:t>
              </a:r>
              <a:endParaRPr lang="zh-CN" altLang="en-US" sz="2000" dirty="0">
                <a:latin typeface="华文中宋" panose="02010600040101010101" pitchFamily="2" charset="-122"/>
                <a:ea typeface="华文中宋" panose="02010600040101010101" pitchFamily="2" charset="-122"/>
              </a:endParaRPr>
            </a:p>
          </p:txBody>
        </p:sp>
      </p:grpSp>
      <p:sp>
        <p:nvSpPr>
          <p:cNvPr id="9" name="文本框 8"/>
          <p:cNvSpPr txBox="1"/>
          <p:nvPr/>
        </p:nvSpPr>
        <p:spPr>
          <a:xfrm rot="16200000">
            <a:off x="6693535" y="341630"/>
            <a:ext cx="613410" cy="5902325"/>
          </a:xfrm>
          <a:prstGeom prst="rect">
            <a:avLst/>
          </a:prstGeom>
          <a:solidFill>
            <a:schemeClr val="accent2"/>
          </a:solidFill>
        </p:spPr>
        <p:txBody>
          <a:bodyPr vert="eaVert" wrap="square" rtlCol="0">
            <a:spAutoFit/>
          </a:bodyPr>
          <a:lstStyle>
            <a:defPPr>
              <a:defRPr lang="zh-CN"/>
            </a:defPPr>
            <a:lvl1pPr>
              <a:defRPr sz="2800" spc="200">
                <a:solidFill>
                  <a:srgbClr val="354366"/>
                </a:solidFill>
                <a:latin typeface="苏新诗柳楷简" panose="02010600000101010101" pitchFamily="2" charset="-122"/>
                <a:ea typeface="苏新诗柳楷简" panose="02010600000101010101" pitchFamily="2" charset="-122"/>
              </a:defRPr>
            </a:lvl1pPr>
          </a:lstStyle>
          <a:p>
            <a:r>
              <a:rPr lang="zh-CN" altLang="en-US" b="1" dirty="0">
                <a:solidFill>
                  <a:schemeClr val="bg1"/>
                </a:solidFill>
                <a:latin typeface="华文中宋" panose="02010600040101010101" pitchFamily="2" charset="-122"/>
                <a:ea typeface="华文中宋" panose="02010600040101010101" pitchFamily="2" charset="-122"/>
              </a:rPr>
              <a:t> Written and Spoken Chinese</a:t>
            </a:r>
            <a:endParaRPr lang="zh-CN" altLang="en-US" b="1" dirty="0">
              <a:solidFill>
                <a:schemeClr val="bg1"/>
              </a:solidFill>
              <a:latin typeface="华文中宋" panose="02010600040101010101" pitchFamily="2" charset="-122"/>
              <a:ea typeface="华文中宋" panose="02010600040101010101" pitchFamily="2" charset="-122"/>
            </a:endParaRPr>
          </a:p>
        </p:txBody>
      </p:sp>
      <p:sp>
        <p:nvSpPr>
          <p:cNvPr id="10" name="文本框 9"/>
          <p:cNvSpPr txBox="1"/>
          <p:nvPr/>
        </p:nvSpPr>
        <p:spPr>
          <a:xfrm rot="16200000">
            <a:off x="6726555" y="1377950"/>
            <a:ext cx="613410" cy="5902325"/>
          </a:xfrm>
          <a:prstGeom prst="rect">
            <a:avLst/>
          </a:prstGeom>
          <a:solidFill>
            <a:schemeClr val="accent2"/>
          </a:solidFill>
        </p:spPr>
        <p:txBody>
          <a:bodyPr vert="eaVert" wrap="square" rtlCol="0">
            <a:spAutoFit/>
          </a:bodyPr>
          <a:lstStyle>
            <a:defPPr>
              <a:defRPr lang="zh-CN"/>
            </a:defPPr>
            <a:lvl1pPr>
              <a:defRPr sz="2800" spc="200">
                <a:solidFill>
                  <a:srgbClr val="354366"/>
                </a:solidFill>
                <a:latin typeface="苏新诗柳楷简" panose="02010600000101010101" pitchFamily="2" charset="-122"/>
                <a:ea typeface="苏新诗柳楷简" panose="02010600000101010101" pitchFamily="2" charset="-122"/>
              </a:defRPr>
            </a:lvl1pPr>
          </a:lstStyle>
          <a:p>
            <a:r>
              <a:rPr lang="zh-CN" altLang="en-US" b="1" dirty="0">
                <a:solidFill>
                  <a:schemeClr val="bg1"/>
                </a:solidFill>
                <a:latin typeface="华文中宋" panose="02010600040101010101" pitchFamily="2" charset="-122"/>
                <a:ea typeface="华文中宋" panose="02010600040101010101" pitchFamily="2" charset="-122"/>
              </a:rPr>
              <a:t> Slang</a:t>
            </a:r>
            <a:endParaRPr lang="zh-CN" altLang="en-US" b="1" dirty="0">
              <a:solidFill>
                <a:schemeClr val="bg1"/>
              </a:solidFill>
              <a:latin typeface="华文中宋" panose="02010600040101010101" pitchFamily="2" charset="-122"/>
              <a:ea typeface="华文中宋" panose="02010600040101010101" pitchFamily="2" charset="-122"/>
            </a:endParaRPr>
          </a:p>
        </p:txBody>
      </p:sp>
      <p:sp>
        <p:nvSpPr>
          <p:cNvPr id="11" name="文本框 10"/>
          <p:cNvSpPr txBox="1"/>
          <p:nvPr/>
        </p:nvSpPr>
        <p:spPr>
          <a:xfrm rot="16200000">
            <a:off x="6693535" y="2434590"/>
            <a:ext cx="613410" cy="5902325"/>
          </a:xfrm>
          <a:prstGeom prst="rect">
            <a:avLst/>
          </a:prstGeom>
          <a:solidFill>
            <a:schemeClr val="accent2"/>
          </a:solidFill>
        </p:spPr>
        <p:txBody>
          <a:bodyPr vert="eaVert" wrap="square" rtlCol="0">
            <a:spAutoFit/>
          </a:bodyPr>
          <a:lstStyle>
            <a:defPPr>
              <a:defRPr lang="zh-CN"/>
            </a:defPPr>
            <a:lvl1pPr>
              <a:defRPr sz="2800" spc="200">
                <a:solidFill>
                  <a:srgbClr val="354366"/>
                </a:solidFill>
                <a:latin typeface="苏新诗柳楷简" panose="02010600000101010101" pitchFamily="2" charset="-122"/>
                <a:ea typeface="苏新诗柳楷简" panose="02010600000101010101" pitchFamily="2" charset="-122"/>
              </a:defRPr>
            </a:lvl1pPr>
          </a:lstStyle>
          <a:p>
            <a:r>
              <a:rPr lang="zh-CN" altLang="en-US" b="1" dirty="0">
                <a:solidFill>
                  <a:schemeClr val="bg1"/>
                </a:solidFill>
                <a:latin typeface="华文中宋" panose="02010600040101010101" pitchFamily="2" charset="-122"/>
                <a:ea typeface="华文中宋" panose="02010600040101010101" pitchFamily="2" charset="-122"/>
              </a:rPr>
              <a:t> </a:t>
            </a:r>
            <a:r>
              <a:rPr lang="en-US" altLang="zh-CN" b="1" dirty="0">
                <a:solidFill>
                  <a:schemeClr val="bg1"/>
                </a:solidFill>
                <a:latin typeface="华文中宋" panose="02010600040101010101" pitchFamily="2" charset="-122"/>
                <a:ea typeface="华文中宋" panose="02010600040101010101" pitchFamily="2" charset="-122"/>
              </a:rPr>
              <a:t>Dialects</a:t>
            </a:r>
            <a:endParaRPr lang="en-US" altLang="zh-CN" b="1"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 t="24690" r="23642"/>
          <a:stretch>
            <a:fillRect/>
          </a:stretch>
        </p:blipFill>
        <p:spPr bwMode="auto">
          <a:xfrm>
            <a:off x="1001348" y="1563369"/>
            <a:ext cx="3465321" cy="48419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553075" y="1894840"/>
            <a:ext cx="6376035" cy="1170305"/>
          </a:xfrm>
          <a:prstGeom prst="rect">
            <a:avLst/>
          </a:prstGeom>
        </p:spPr>
        <p:txBody>
          <a:bodyPr wrap="square">
            <a:spAutoFit/>
          </a:bodyPr>
          <a:lstStyle/>
          <a:p>
            <a:pPr>
              <a:lnSpc>
                <a:spcPct val="130000"/>
              </a:lnSpc>
            </a:pPr>
            <a:r>
              <a:rPr 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rPr>
              <a:t>It </a:t>
            </a:r>
            <a:r>
              <a:rPr dirty="0">
                <a:solidFill>
                  <a:schemeClr val="bg1"/>
                </a:solidFill>
                <a:latin typeface="Times New Roman Regular" panose="02020503050405090304" charset="0"/>
                <a:ea typeface="等线 Light" panose="02010600030101010101" pitchFamily="2" charset="-122"/>
                <a:cs typeface="Times New Roman Regular" panose="02020503050405090304" charset="0"/>
              </a:rPr>
              <a:t>is characterized by the simplicity, accuracy and rigor of matters. The language entails a high degree of factual accuracy and certainty of the specialized words used properly. </a:t>
            </a:r>
            <a:endParaRPr dirty="0">
              <a:solidFill>
                <a:schemeClr val="bg1"/>
              </a:solidFill>
              <a:latin typeface="Times New Roman Regular" panose="02020503050405090304" charset="0"/>
              <a:ea typeface="等线 Light" panose="02010600030101010101" pitchFamily="2" charset="-122"/>
              <a:cs typeface="Times New Roman Regular" panose="02020503050405090304" charset="0"/>
            </a:endParaRPr>
          </a:p>
        </p:txBody>
      </p:sp>
      <p:sp>
        <p:nvSpPr>
          <p:cNvPr id="5" name="矩形 4"/>
          <p:cNvSpPr/>
          <p:nvPr/>
        </p:nvSpPr>
        <p:spPr>
          <a:xfrm>
            <a:off x="5552666" y="1419679"/>
            <a:ext cx="5217160" cy="460375"/>
          </a:xfrm>
          <a:prstGeom prst="rect">
            <a:avLst/>
          </a:prstGeom>
        </p:spPr>
        <p:txBody>
          <a:bodyPr vert="horz" wrap="none">
            <a:spAutoFit/>
          </a:bodyPr>
          <a:lstStyle/>
          <a:p>
            <a:pPr algn="l"/>
            <a:r>
              <a:rPr lang="en-US" altLang="zh-CN"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Official  style</a:t>
            </a:r>
            <a:r>
              <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rPr>
              <a:t>（</a:t>
            </a:r>
            <a:r>
              <a:rPr lang="en-US" sz="2400" dirty="0">
                <a:solidFill>
                  <a:schemeClr val="bg1"/>
                </a:solidFill>
                <a:latin typeface="Times New Roman Regular" panose="02020503050405090304" charset="0"/>
                <a:ea typeface="等线 Light" panose="02010600030101010101" pitchFamily="2" charset="-122"/>
                <a:cs typeface="Times New Roman Regular" panose="02020503050405090304" charset="0"/>
                <a:sym typeface="+mn-ea"/>
              </a:rPr>
              <a:t>official letters, bulletins)</a:t>
            </a:r>
            <a:endParaRPr lang="zh-CN" altLang="en-US" sz="2400" b="1" dirty="0">
              <a:solidFill>
                <a:srgbClr val="FFFF00"/>
              </a:solidFill>
              <a:latin typeface="Times New Roman Bold" panose="02020503050405090304" charset="0"/>
              <a:ea typeface="华文中宋" panose="02010600040101010101" pitchFamily="2" charset="-122"/>
              <a:cs typeface="Times New Roman Bold" panose="02020503050405090304" charset="0"/>
            </a:endParaRPr>
          </a:p>
        </p:txBody>
      </p:sp>
      <p:sp>
        <p:nvSpPr>
          <p:cNvPr id="6" name="椭圆 5"/>
          <p:cNvSpPr/>
          <p:nvPr/>
        </p:nvSpPr>
        <p:spPr>
          <a:xfrm>
            <a:off x="4867030" y="1377511"/>
            <a:ext cx="686299" cy="686299"/>
          </a:xfrm>
          <a:prstGeom prst="ellipse">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华文中宋" panose="02010600040101010101" pitchFamily="2" charset="-122"/>
                <a:ea typeface="华文中宋" panose="02010600040101010101" pitchFamily="2" charset="-122"/>
              </a:rPr>
              <a:t>肆</a:t>
            </a:r>
            <a:endParaRPr lang="zh-CN" altLang="en-US" sz="2800" dirty="0">
              <a:latin typeface="华文中宋" panose="02010600040101010101" pitchFamily="2" charset="-122"/>
              <a:ea typeface="华文中宋" panose="02010600040101010101" pitchFamily="2" charset="-122"/>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6802" y="4936180"/>
            <a:ext cx="604591" cy="604591"/>
          </a:xfrm>
          <a:prstGeom prst="rect">
            <a:avLst/>
          </a:prstGeom>
        </p:spPr>
      </p:pic>
      <p:sp>
        <p:nvSpPr>
          <p:cNvPr id="18" name="文本框 17"/>
          <p:cNvSpPr txBox="1"/>
          <p:nvPr/>
        </p:nvSpPr>
        <p:spPr>
          <a:xfrm rot="16200000">
            <a:off x="5917565" y="-4878070"/>
            <a:ext cx="798195" cy="109137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eaVert" wrap="square" rtlCol="0" anchor="ctr" anchorCtr="0">
            <a:spAutoFit/>
          </a:bodyPr>
          <a:lstStyle>
            <a:defPPr>
              <a:defRPr lang="zh-CN"/>
            </a:defPPr>
            <a:lvl1pPr>
              <a:defRPr sz="4400" spc="200">
                <a:solidFill>
                  <a:srgbClr val="FCF9F4"/>
                </a:solidFill>
                <a:latin typeface="汉仪细中圆简" panose="02010609000101010101" pitchFamily="49" charset="-122"/>
                <a:ea typeface="汉仪细中圆简" panose="0201060900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C</a:t>
            </a:r>
            <a:r>
              <a:rPr lang="en-US" sz="4000" dirty="0">
                <a:solidFill>
                  <a:schemeClr val="bg1"/>
                </a:solidFill>
                <a:latin typeface="Times New Roman Regular" panose="02020503050405090304" charset="0"/>
                <a:ea typeface="华文中宋" panose="02010600040101010101" pitchFamily="2" charset="-122"/>
                <a:cs typeface="Times New Roman Regular" panose="02020503050405090304" charset="0"/>
                <a:sym typeface="+mn-ea"/>
              </a:rPr>
              <a:t>lassification of Written Chinese</a:t>
            </a:r>
            <a:endParaRPr kumimoji="0" lang="en-US" sz="3600" b="1" i="0" u="none" strike="noStrike" kern="1200" cap="none" spc="200" normalizeH="0" baseline="0" noProof="0" dirty="0">
              <a:ln>
                <a:noFill/>
              </a:ln>
              <a:solidFill>
                <a:schemeClr val="bg1"/>
              </a:solidFill>
              <a:effectLst/>
              <a:uLnTx/>
              <a:uFillTx/>
              <a:latin typeface="华文中宋" panose="02010600040101010101" pitchFamily="2" charset="-122"/>
              <a:ea typeface="华文中宋" panose="0201060004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253" y="1714500"/>
            <a:ext cx="12225253" cy="3543299"/>
          </a:xfrm>
          <a:prstGeom prst="rect">
            <a:avLst/>
          </a:prstGeom>
          <a:solidFill>
            <a:srgbClr val="721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10550" y="3871912"/>
            <a:ext cx="3981450" cy="2986087"/>
          </a:xfrm>
          <a:prstGeom prst="rect">
            <a:avLst/>
          </a:prstGeom>
        </p:spPr>
      </p:pic>
      <p:sp>
        <p:nvSpPr>
          <p:cNvPr id="4" name="矩形 3"/>
          <p:cNvSpPr/>
          <p:nvPr/>
        </p:nvSpPr>
        <p:spPr>
          <a:xfrm>
            <a:off x="533400" y="2381250"/>
            <a:ext cx="2076450" cy="38290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981325" y="704850"/>
            <a:ext cx="1876425" cy="382905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419090" y="2195830"/>
            <a:ext cx="6379210" cy="2953385"/>
          </a:xfrm>
          <a:prstGeom prst="rect">
            <a:avLst/>
          </a:prstGeom>
        </p:spPr>
        <p:txBody>
          <a:bodyPr vert="horz" wrap="square">
            <a:spAutoFit/>
          </a:bodyPr>
          <a:lstStyle/>
          <a:p>
            <a:pPr>
              <a:lnSpc>
                <a:spcPct val="150000"/>
              </a:lnSpc>
            </a:pPr>
            <a:r>
              <a:rPr lang="en-US" altLang="zh-CN" sz="1400" b="1" dirty="0">
                <a:solidFill>
                  <a:schemeClr val="bg1">
                    <a:lumMod val="85000"/>
                  </a:schemeClr>
                </a:solidFill>
                <a:latin typeface="Times New Roman Regular" panose="02020503050405090304" charset="0"/>
                <a:ea typeface="方正清刻本悦宋简体" charset="-122"/>
                <a:cs typeface="Times New Roman Regular" panose="02020503050405090304" charset="0"/>
              </a:rPr>
              <a:t>A</a:t>
            </a:r>
            <a:r>
              <a:rPr lang="zh-CN" altLang="en-US" sz="1400" b="1" dirty="0">
                <a:solidFill>
                  <a:schemeClr val="bg1">
                    <a:lumMod val="85000"/>
                  </a:schemeClr>
                </a:solidFill>
                <a:latin typeface="Times New Roman Regular" panose="02020503050405090304" charset="0"/>
                <a:ea typeface="方正清刻本悦宋简体" charset="-122"/>
                <a:cs typeface="Times New Roman Regular" panose="02020503050405090304" charset="0"/>
              </a:rPr>
              <a:t>lthough language styles have their respective independent characteristics, but they are interrelated and influenced by each other. The popular scientific discourse has both literary and artistic components, and generally uses figurative techniques. Political discourse has the characteristics of what both scientific and literary discourse has. The official discourse then reflects the logical laws of the world and the way it works and is considered scientific. Therefore, we can see that there is no insurmountable boundary between the various language styles and there is always a connection between them, more or less. </a:t>
            </a:r>
            <a:endParaRPr lang="zh-CN" altLang="en-US" sz="1200" b="1" dirty="0">
              <a:solidFill>
                <a:schemeClr val="bg1">
                  <a:lumMod val="85000"/>
                </a:schemeClr>
              </a:solidFill>
              <a:latin typeface="方正清刻本悦宋简体" charset="-122"/>
              <a:ea typeface="方正清刻本悦宋简体" charset="-122"/>
            </a:endParaRPr>
          </a:p>
          <a:p>
            <a:pPr>
              <a:lnSpc>
                <a:spcPct val="150000"/>
              </a:lnSpc>
            </a:pPr>
            <a:endParaRPr lang="zh-CN" altLang="en-US" sz="1200" b="1" dirty="0">
              <a:solidFill>
                <a:schemeClr val="bg1">
                  <a:lumMod val="85000"/>
                </a:schemeClr>
              </a:solidFill>
              <a:latin typeface="方正清刻本悦宋简体" charset="-122"/>
              <a:ea typeface="方正清刻本悦宋简体" charset="-122"/>
            </a:endParaRPr>
          </a:p>
        </p:txBody>
      </p:sp>
      <p:sp>
        <p:nvSpPr>
          <p:cNvPr id="9" name="矩形 8"/>
          <p:cNvSpPr/>
          <p:nvPr/>
        </p:nvSpPr>
        <p:spPr>
          <a:xfrm>
            <a:off x="533626" y="704713"/>
            <a:ext cx="2125345" cy="583565"/>
          </a:xfrm>
          <a:prstGeom prst="rect">
            <a:avLst/>
          </a:prstGeom>
        </p:spPr>
        <p:txBody>
          <a:bodyPr vert="horz" wrap="none">
            <a:spAutoFit/>
          </a:bodyPr>
          <a:p>
            <a:pPr algn="l"/>
            <a:r>
              <a:rPr lang="en-US" sz="3200" b="1" dirty="0">
                <a:solidFill>
                  <a:srgbClr val="FFFF00"/>
                </a:solidFill>
                <a:latin typeface="Times New Roman Bold" panose="02020503050405090304" charset="0"/>
                <a:ea typeface="华文中宋" panose="02010600040101010101" pitchFamily="2" charset="-122"/>
                <a:cs typeface="Times New Roman Bold" panose="02020503050405090304" charset="0"/>
              </a:rPr>
              <a:t>Conclusion</a:t>
            </a:r>
            <a:endParaRPr lang="en-US" sz="3200" b="1" dirty="0">
              <a:solidFill>
                <a:srgbClr val="FFFF00"/>
              </a:solidFill>
              <a:latin typeface="Times New Roman Bold" panose="02020503050405090304" charset="0"/>
              <a:ea typeface="华文中宋" panose="02010600040101010101" pitchFamily="2" charset="-122"/>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E5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143"/>
          <a:stretch>
            <a:fillRect/>
          </a:stretch>
        </p:blipFill>
        <p:spPr>
          <a:xfrm>
            <a:off x="6606540" y="2228850"/>
            <a:ext cx="5912485" cy="4526915"/>
          </a:xfrm>
          <a:prstGeom prst="rect">
            <a:avLst/>
          </a:prstGeom>
        </p:spPr>
      </p:pic>
      <p:sp>
        <p:nvSpPr>
          <p:cNvPr id="2" name="文本框 1"/>
          <p:cNvSpPr txBox="1"/>
          <p:nvPr/>
        </p:nvSpPr>
        <p:spPr>
          <a:xfrm>
            <a:off x="11129010" y="2228850"/>
            <a:ext cx="542290" cy="110680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66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8" name="文本框 7"/>
          <p:cNvSpPr txBox="1"/>
          <p:nvPr/>
        </p:nvSpPr>
        <p:spPr>
          <a:xfrm>
            <a:off x="330200" y="194310"/>
            <a:ext cx="11779885" cy="5815965"/>
          </a:xfrm>
          <a:prstGeom prst="rect">
            <a:avLst/>
          </a:prstGeom>
          <a:noFill/>
        </p:spPr>
        <p:txBody>
          <a:bodyPr wrap="square" rtlCol="0">
            <a:spAutoFit/>
          </a:bodyPr>
          <a:p>
            <a:endParaRPr lang="zh-CN" altLang="en-US" sz="2800" b="1">
              <a:solidFill>
                <a:schemeClr val="bg1"/>
              </a:solidFill>
            </a:endParaRPr>
          </a:p>
          <a:p>
            <a:pPr algn="ctr"/>
            <a:r>
              <a:rPr lang="en-US" altLang="zh-CN" sz="3600" b="1">
                <a:solidFill>
                  <a:schemeClr val="bg1"/>
                </a:solidFill>
                <a:latin typeface="Times New Roman Regular" panose="02020503050405090304" charset="0"/>
                <a:cs typeface="Times New Roman Regular" panose="02020503050405090304" charset="0"/>
              </a:rPr>
              <a:t>Part four</a:t>
            </a:r>
            <a:r>
              <a:rPr lang="zh-CN" altLang="en-US" sz="3600" b="1">
                <a:solidFill>
                  <a:schemeClr val="bg1"/>
                </a:solidFill>
                <a:latin typeface="Times New Roman Regular" panose="02020503050405090304" charset="0"/>
                <a:cs typeface="Times New Roman Regular" panose="02020503050405090304" charset="0"/>
              </a:rPr>
              <a:t>：</a:t>
            </a:r>
            <a:r>
              <a:rPr lang="en-US" altLang="zh-CN" sz="3600" b="1">
                <a:solidFill>
                  <a:schemeClr val="bg1"/>
                </a:solidFill>
                <a:latin typeface="Times New Roman Regular" panose="02020503050405090304" charset="0"/>
                <a:cs typeface="Times New Roman Regular" panose="02020503050405090304" charset="0"/>
              </a:rPr>
              <a:t>Slang</a:t>
            </a:r>
            <a:endParaRPr lang="en-US" altLang="zh-CN" sz="3600" b="1">
              <a:solidFill>
                <a:schemeClr val="bg1"/>
              </a:solidFill>
            </a:endParaRPr>
          </a:p>
          <a:p>
            <a:pPr marL="0" lvl="0" indent="0">
              <a:buNone/>
            </a:pPr>
            <a:endParaRPr lang="zh-CN" altLang="en-US" sz="2800" b="1">
              <a:solidFill>
                <a:schemeClr val="bg1"/>
              </a:solidFill>
            </a:endParaRPr>
          </a:p>
          <a:p>
            <a:pPr marL="0" lvl="0" indent="0">
              <a:buNone/>
            </a:pPr>
            <a:r>
              <a:rPr lang="en-US" altLang="zh-CN" sz="2800" b="1">
                <a:solidFill>
                  <a:schemeClr val="bg1"/>
                </a:solidFill>
                <a:latin typeface="Times New Roman Bold" panose="02020503050405090304" charset="0"/>
                <a:cs typeface="Times New Roman Bold" panose="02020503050405090304" charset="0"/>
              </a:rPr>
              <a:t>4.1.1 Definition:</a:t>
            </a:r>
            <a:endParaRPr lang="en-US" altLang="zh-CN" sz="2800" b="1">
              <a:solidFill>
                <a:schemeClr val="bg1"/>
              </a:solidFill>
              <a:latin typeface="Times New Roman Bold" panose="02020503050405090304" charset="0"/>
              <a:cs typeface="Times New Roman Bold" panose="02020503050405090304" charset="0"/>
            </a:endParaRPr>
          </a:p>
          <a:p>
            <a:pPr lvl="0" indent="0">
              <a:buFont typeface="Arial" panose="020B0604020202090204" pitchFamily="34" charset="0"/>
              <a:buNone/>
            </a:pP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lvl="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A type of language consisting of words and phrases that are considered to be very </a:t>
            </a:r>
            <a:r>
              <a:rPr lang="en-US" altLang="zh-CN" sz="2800" b="1">
                <a:solidFill>
                  <a:srgbClr val="C00000"/>
                </a:solidFill>
                <a:latin typeface="Times New Roman Bold" panose="02020503050405090304" charset="0"/>
                <a:cs typeface="Times New Roman Bold" panose="02020503050405090304" charset="0"/>
              </a:rPr>
              <a:t>informal</a:t>
            </a:r>
            <a:r>
              <a:rPr lang="en-US" altLang="zh-CN" sz="2800" b="1">
                <a:solidFill>
                  <a:schemeClr val="bg1"/>
                </a:solidFill>
                <a:latin typeface="Times New Roman Bold" panose="02020503050405090304" charset="0"/>
                <a:cs typeface="Times New Roman Bold" panose="02020503050405090304" charset="0"/>
              </a:rPr>
              <a:t>, more </a:t>
            </a:r>
            <a:r>
              <a:rPr lang="en-US" altLang="zh-CN" sz="2800" b="1">
                <a:solidFill>
                  <a:srgbClr val="C00000"/>
                </a:solidFill>
                <a:latin typeface="Times New Roman Bold" panose="02020503050405090304" charset="0"/>
                <a:cs typeface="Times New Roman Bold" panose="02020503050405090304" charset="0"/>
              </a:rPr>
              <a:t>common </a:t>
            </a:r>
            <a:r>
              <a:rPr lang="en-US" altLang="zh-CN" sz="2800" b="1">
                <a:solidFill>
                  <a:schemeClr val="bg1"/>
                </a:solidFill>
                <a:latin typeface="Times New Roman Bold" panose="02020503050405090304" charset="0"/>
                <a:cs typeface="Times New Roman Bold" panose="02020503050405090304" charset="0"/>
              </a:rPr>
              <a:t>in speech </a:t>
            </a:r>
            <a:r>
              <a:rPr lang="en-US" altLang="zh-CN" sz="2800" b="1">
                <a:solidFill>
                  <a:srgbClr val="C00000"/>
                </a:solidFill>
                <a:latin typeface="Times New Roman Bold" panose="02020503050405090304" charset="0"/>
                <a:cs typeface="Times New Roman Bold" panose="02020503050405090304" charset="0"/>
              </a:rPr>
              <a:t>than</a:t>
            </a:r>
            <a:r>
              <a:rPr lang="en-US" altLang="zh-CN" sz="2800" b="1">
                <a:solidFill>
                  <a:schemeClr val="bg1"/>
                </a:solidFill>
                <a:latin typeface="Times New Roman Bold" panose="02020503050405090304" charset="0"/>
                <a:cs typeface="Times New Roman Bold" panose="02020503050405090304" charset="0"/>
              </a:rPr>
              <a:t> in </a:t>
            </a:r>
            <a:r>
              <a:rPr lang="en-US" altLang="zh-CN" sz="2800" b="1">
                <a:solidFill>
                  <a:srgbClr val="C00000"/>
                </a:solidFill>
                <a:latin typeface="Times New Roman Bold" panose="02020503050405090304" charset="0"/>
                <a:cs typeface="Times New Roman Bold" panose="02020503050405090304" charset="0"/>
              </a:rPr>
              <a:t>writing.</a:t>
            </a:r>
            <a:endParaRPr lang="en-US" altLang="zh-CN" sz="2800" b="1">
              <a:solidFill>
                <a:srgbClr val="C00000"/>
              </a:solidFill>
              <a:latin typeface="Times New Roman Bold" panose="02020503050405090304" charset="0"/>
              <a:cs typeface="Times New Roman Bold" panose="02020503050405090304" charset="0"/>
            </a:endParaRPr>
          </a:p>
          <a:p>
            <a:pPr lvl="0" indent="0">
              <a:buFont typeface="Arial" panose="020B0604020202090204" pitchFamily="34" charset="0"/>
              <a:buNone/>
            </a:pPr>
            <a:r>
              <a:rPr lang="en-US" altLang="zh-CN" sz="2800" b="1">
                <a:solidFill>
                  <a:srgbClr val="C00000"/>
                </a:solidFill>
                <a:latin typeface="Times New Roman Bold" panose="02020503050405090304" charset="0"/>
                <a:cs typeface="Times New Roman Bold" panose="02020503050405090304" charset="0"/>
              </a:rPr>
              <a:t> </a:t>
            </a:r>
            <a:endParaRPr lang="en-US" altLang="zh-CN" sz="2800" b="1">
              <a:solidFill>
                <a:srgbClr val="C00000"/>
              </a:solidFill>
              <a:latin typeface="Times New Roman Bold" panose="02020503050405090304" charset="0"/>
              <a:cs typeface="Times New Roman Bold" panose="02020503050405090304" charset="0"/>
            </a:endParaRPr>
          </a:p>
          <a:p>
            <a:pPr marL="457200" lvl="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 Restricted to a </a:t>
            </a:r>
            <a:r>
              <a:rPr lang="en-US" altLang="zh-CN" sz="2800" b="1">
                <a:solidFill>
                  <a:srgbClr val="C00000"/>
                </a:solidFill>
                <a:latin typeface="Times New Roman Bold" panose="02020503050405090304" charset="0"/>
                <a:cs typeface="Times New Roman Bold" panose="02020503050405090304" charset="0"/>
              </a:rPr>
              <a:t>particular context or group of people</a:t>
            </a: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lvl="0" indent="-457200">
              <a:buFont typeface="Arial" panose="020B0604020202090204" pitchFamily="34" charset="0"/>
              <a:buChar char="•"/>
            </a:pPr>
            <a:endParaRPr lang="en-US" altLang="zh-CN" sz="2800" b="1">
              <a:solidFill>
                <a:schemeClr val="bg1"/>
              </a:solidFill>
              <a:latin typeface="Times New Roman Bold" panose="02020503050405090304" charset="0"/>
              <a:cs typeface="Times New Roman Bold" panose="02020503050405090304" charset="0"/>
            </a:endParaRPr>
          </a:p>
          <a:p>
            <a:pPr marL="457200" lvl="0" indent="-457200">
              <a:buFont typeface="Arial" panose="020B0604020202090204" pitchFamily="34" charset="0"/>
              <a:buChar char="•"/>
            </a:pPr>
            <a:endParaRPr lang="en-US" altLang="zh-CN" sz="2800" b="1">
              <a:solidFill>
                <a:schemeClr val="bg1"/>
              </a:solidFill>
              <a:latin typeface="Times New Roman Bold" panose="02020503050405090304" charset="0"/>
              <a:cs typeface="Times New Roman Bold" panose="02020503050405090304" charset="0"/>
            </a:endParaRPr>
          </a:p>
          <a:p>
            <a:pPr marL="457200" lvl="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  A nonstandard variety of speech characterized by </a:t>
            </a:r>
            <a:r>
              <a:rPr lang="en-US" altLang="zh-CN" sz="2800" b="1">
                <a:solidFill>
                  <a:srgbClr val="C00000"/>
                </a:solidFill>
                <a:latin typeface="Times New Roman Bold" panose="02020503050405090304" charset="0"/>
                <a:cs typeface="Times New Roman Bold" panose="02020503050405090304" charset="0"/>
              </a:rPr>
              <a:t>newly coined</a:t>
            </a:r>
            <a:r>
              <a:rPr lang="en-US" altLang="zh-CN" sz="2800" b="1">
                <a:solidFill>
                  <a:schemeClr val="bg1"/>
                </a:solidFill>
                <a:latin typeface="Times New Roman Bold" panose="02020503050405090304" charset="0"/>
                <a:cs typeface="Times New Roman Bold" panose="02020503050405090304" charset="0"/>
              </a:rPr>
              <a:t> and </a:t>
            </a:r>
            <a:r>
              <a:rPr lang="en-US" altLang="zh-CN" sz="2800" b="1">
                <a:solidFill>
                  <a:srgbClr val="C00000"/>
                </a:solidFill>
                <a:latin typeface="Times New Roman Bold" panose="02020503050405090304" charset="0"/>
                <a:cs typeface="Times New Roman Bold" panose="02020503050405090304" charset="0"/>
              </a:rPr>
              <a:t>rapidly changing</a:t>
            </a:r>
            <a:r>
              <a:rPr lang="en-US" altLang="zh-CN" sz="2800" b="1">
                <a:solidFill>
                  <a:schemeClr val="bg1"/>
                </a:solidFill>
                <a:latin typeface="Times New Roman Bold" panose="02020503050405090304" charset="0"/>
                <a:cs typeface="Times New Roman Bold" panose="02020503050405090304" charset="0"/>
              </a:rPr>
              <a:t> words and phrases.</a:t>
            </a:r>
            <a:endParaRPr lang="en-US" altLang="zh-CN" sz="2800" b="1">
              <a:solidFill>
                <a:schemeClr val="bg1"/>
              </a:solidFill>
              <a:latin typeface="Times New Roman Bold" panose="02020503050405090304" charset="0"/>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253" y="1714500"/>
            <a:ext cx="12225253" cy="3543299"/>
          </a:xfrm>
          <a:prstGeom prst="rect">
            <a:avLst/>
          </a:prstGeom>
          <a:solidFill>
            <a:srgbClr val="721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10550" y="3871912"/>
            <a:ext cx="3981450" cy="2986087"/>
          </a:xfrm>
          <a:prstGeom prst="rect">
            <a:avLst/>
          </a:prstGeom>
        </p:spPr>
      </p:pic>
      <p:sp>
        <p:nvSpPr>
          <p:cNvPr id="7" name="矩形 6"/>
          <p:cNvSpPr/>
          <p:nvPr/>
        </p:nvSpPr>
        <p:spPr>
          <a:xfrm>
            <a:off x="50165" y="1583055"/>
            <a:ext cx="12092305" cy="6554470"/>
          </a:xfrm>
          <a:prstGeom prst="rect">
            <a:avLst/>
          </a:prstGeom>
        </p:spPr>
        <p:txBody>
          <a:bodyPr vert="horz" wrap="square">
            <a:spAutoFit/>
          </a:bodyPr>
          <a:lstStyle/>
          <a:p>
            <a:pPr>
              <a:lnSpc>
                <a:spcPct val="150000"/>
              </a:lnSpc>
            </a:pPr>
            <a:r>
              <a:rPr lang="en-US" altLang="zh-CN" sz="2800" b="1" dirty="0">
                <a:solidFill>
                  <a:schemeClr val="bg1">
                    <a:lumMod val="85000"/>
                  </a:schemeClr>
                </a:solidFill>
                <a:latin typeface="+mn-ea"/>
              </a:rPr>
              <a:t>  </a:t>
            </a:r>
            <a:r>
              <a:rPr lang="zh-CN" altLang="en-US" sz="2800" b="1" dirty="0">
                <a:solidFill>
                  <a:schemeClr val="bg1">
                    <a:lumMod val="85000"/>
                  </a:schemeClr>
                </a:solidFill>
                <a:latin typeface="Times New Roman Bold" panose="02020503050405090304" charset="0"/>
                <a:cs typeface="Times New Roman Bold" panose="02020503050405090304" charset="0"/>
              </a:rPr>
              <a:t>Slang emanates from </a:t>
            </a:r>
            <a:r>
              <a:rPr lang="zh-CN" altLang="en-US" sz="2800" b="1" dirty="0">
                <a:solidFill>
                  <a:srgbClr val="FFFF00"/>
                </a:solidFill>
                <a:latin typeface="Times New Roman Bold" panose="02020503050405090304" charset="0"/>
                <a:cs typeface="Times New Roman Bold" panose="02020503050405090304" charset="0"/>
              </a:rPr>
              <a:t>conflicts in values</a:t>
            </a:r>
            <a:r>
              <a:rPr lang="en-US" altLang="zh-CN" sz="2800" b="1" dirty="0">
                <a:solidFill>
                  <a:schemeClr val="bg1">
                    <a:lumMod val="85000"/>
                  </a:schemeClr>
                </a:solidFill>
                <a:latin typeface="Times New Roman Bold" panose="02020503050405090304" charset="0"/>
                <a:cs typeface="Times New Roman Bold" panose="02020503050405090304" charset="0"/>
              </a:rPr>
              <a:t> (</a:t>
            </a:r>
            <a:r>
              <a:rPr lang="zh-CN" altLang="en-US" sz="2800" b="1" dirty="0">
                <a:solidFill>
                  <a:schemeClr val="bg1">
                    <a:lumMod val="85000"/>
                  </a:schemeClr>
                </a:solidFill>
                <a:latin typeface="Times New Roman Bold" panose="02020503050405090304" charset="0"/>
                <a:cs typeface="Times New Roman Bold" panose="02020503050405090304" charset="0"/>
              </a:rPr>
              <a:t>superficial </a:t>
            </a:r>
            <a:r>
              <a:rPr lang="en-US" altLang="zh-CN" sz="2800" b="1" dirty="0">
                <a:solidFill>
                  <a:schemeClr val="bg1">
                    <a:lumMod val="85000"/>
                  </a:schemeClr>
                </a:solidFill>
                <a:latin typeface="Times New Roman Bold" panose="02020503050405090304" charset="0"/>
                <a:cs typeface="Times New Roman Bold" panose="02020503050405090304" charset="0"/>
              </a:rPr>
              <a:t>or</a:t>
            </a:r>
            <a:r>
              <a:rPr lang="zh-CN" altLang="en-US" sz="2800" b="1" dirty="0">
                <a:solidFill>
                  <a:schemeClr val="bg1">
                    <a:lumMod val="85000"/>
                  </a:schemeClr>
                </a:solidFill>
                <a:latin typeface="Times New Roman Bold" panose="02020503050405090304" charset="0"/>
                <a:cs typeface="Times New Roman Bold" panose="02020503050405090304" charset="0"/>
              </a:rPr>
              <a:t> fundamental</a:t>
            </a:r>
            <a:r>
              <a:rPr lang="en-US" altLang="zh-CN" sz="2800" b="1" dirty="0">
                <a:solidFill>
                  <a:schemeClr val="bg1">
                    <a:lumMod val="85000"/>
                  </a:schemeClr>
                </a:solidFill>
                <a:latin typeface="Times New Roman Bold" panose="02020503050405090304" charset="0"/>
                <a:cs typeface="Times New Roman Bold" panose="02020503050405090304" charset="0"/>
              </a:rPr>
              <a:t>)</a:t>
            </a:r>
            <a:endParaRPr lang="en-US" altLang="zh-CN" sz="2800" b="1" dirty="0">
              <a:solidFill>
                <a:schemeClr val="bg1">
                  <a:lumMod val="85000"/>
                </a:schemeClr>
              </a:solidFill>
              <a:latin typeface="Times New Roman Bold" panose="02020503050405090304" charset="0"/>
              <a:cs typeface="Times New Roman Bold" panose="02020503050405090304" charset="0"/>
            </a:endParaRPr>
          </a:p>
          <a:p>
            <a:pPr>
              <a:lnSpc>
                <a:spcPct val="150000"/>
              </a:lnSpc>
            </a:pPr>
            <a:r>
              <a:rPr lang="en-US" altLang="zh-CN" sz="2800" b="1" dirty="0">
                <a:solidFill>
                  <a:schemeClr val="bg1">
                    <a:lumMod val="85000"/>
                  </a:schemeClr>
                </a:solidFill>
                <a:latin typeface="Times New Roman Bold" panose="02020503050405090304" charset="0"/>
                <a:cs typeface="Times New Roman Bold" panose="02020503050405090304" charset="0"/>
              </a:rPr>
              <a:t> Slang may be</a:t>
            </a:r>
            <a:r>
              <a:rPr lang="en-US" altLang="zh-CN" sz="2800" b="1" dirty="0">
                <a:solidFill>
                  <a:srgbClr val="00B050"/>
                </a:solidFill>
                <a:latin typeface="Times New Roman Bold" panose="02020503050405090304" charset="0"/>
                <a:cs typeface="Times New Roman Bold" panose="02020503050405090304" charset="0"/>
              </a:rPr>
              <a:t> created</a:t>
            </a:r>
            <a:r>
              <a:rPr lang="en-US" altLang="zh-CN" sz="2800" b="1" dirty="0">
                <a:solidFill>
                  <a:schemeClr val="bg1">
                    <a:lumMod val="85000"/>
                  </a:schemeClr>
                </a:solidFill>
                <a:latin typeface="Times New Roman Bold" panose="02020503050405090304" charset="0"/>
                <a:cs typeface="Times New Roman Bold" panose="02020503050405090304" charset="0"/>
              </a:rPr>
              <a:t> When an individual </a:t>
            </a:r>
            <a:r>
              <a:rPr lang="en-US" altLang="zh-CN" sz="2800" b="1" dirty="0">
                <a:solidFill>
                  <a:srgbClr val="00B050"/>
                </a:solidFill>
                <a:latin typeface="Times New Roman Bold" panose="02020503050405090304" charset="0"/>
                <a:cs typeface="Times New Roman Bold" panose="02020503050405090304" charset="0"/>
              </a:rPr>
              <a:t>applies language in a new way</a:t>
            </a:r>
            <a:r>
              <a:rPr lang="en-US" altLang="zh-CN" sz="2800" b="1" dirty="0">
                <a:solidFill>
                  <a:schemeClr val="bg1">
                    <a:lumMod val="85000"/>
                  </a:schemeClr>
                </a:solidFill>
                <a:latin typeface="Times New Roman Bold" panose="02020503050405090304" charset="0"/>
                <a:cs typeface="Times New Roman Bold" panose="02020503050405090304" charset="0"/>
              </a:rPr>
              <a:t> to express  his </a:t>
            </a:r>
            <a:r>
              <a:rPr lang="en-US" altLang="zh-CN" sz="2800" b="1" dirty="0">
                <a:solidFill>
                  <a:srgbClr val="00B050"/>
                </a:solidFill>
                <a:latin typeface="Times New Roman Bold" panose="02020503050405090304" charset="0"/>
                <a:cs typeface="Times New Roman Bold" panose="02020503050405090304" charset="0"/>
              </a:rPr>
              <a:t>emotion</a:t>
            </a:r>
            <a:r>
              <a:rPr lang="en-US" altLang="zh-CN" sz="2800" b="1" dirty="0">
                <a:solidFill>
                  <a:schemeClr val="bg1">
                    <a:lumMod val="85000"/>
                  </a:schemeClr>
                </a:solidFill>
                <a:latin typeface="Times New Roman Bold" panose="02020503050405090304" charset="0"/>
                <a:cs typeface="Times New Roman Bold" panose="02020503050405090304" charset="0"/>
              </a:rPr>
              <a:t> (hostility, ridicule, or contempt, often with sharp wit)</a:t>
            </a:r>
            <a:endParaRPr lang="en-US" altLang="zh-CN" sz="2800" b="1" dirty="0">
              <a:solidFill>
                <a:schemeClr val="bg1">
                  <a:lumMod val="85000"/>
                </a:schemeClr>
              </a:solidFill>
              <a:latin typeface="Times New Roman Bold" panose="02020503050405090304" charset="0"/>
              <a:cs typeface="Times New Roman Bold" panose="02020503050405090304" charset="0"/>
            </a:endParaRPr>
          </a:p>
          <a:p>
            <a:pPr>
              <a:lnSpc>
                <a:spcPct val="150000"/>
              </a:lnSpc>
            </a:pPr>
            <a:r>
              <a:rPr lang="en-US" altLang="zh-CN" sz="2800" b="1" dirty="0">
                <a:solidFill>
                  <a:schemeClr val="bg1">
                    <a:lumMod val="85000"/>
                  </a:schemeClr>
                </a:solidFill>
                <a:latin typeface="Times New Roman Bold" panose="02020503050405090304" charset="0"/>
                <a:cs typeface="Times New Roman Bold" panose="02020503050405090304" charset="0"/>
              </a:rPr>
              <a:t>Slang is produced largely by </a:t>
            </a:r>
            <a:r>
              <a:rPr lang="en-US" altLang="zh-CN" sz="2800" b="1" dirty="0">
                <a:solidFill>
                  <a:srgbClr val="00B050"/>
                </a:solidFill>
                <a:latin typeface="Times New Roman Bold" panose="02020503050405090304" charset="0"/>
                <a:cs typeface="Times New Roman Bold" panose="02020503050405090304" charset="0"/>
              </a:rPr>
              <a:t>social forces </a:t>
            </a:r>
            <a:r>
              <a:rPr lang="en-US" altLang="zh-CN" sz="2800" b="1" dirty="0">
                <a:solidFill>
                  <a:schemeClr val="bg1">
                    <a:lumMod val="85000"/>
                  </a:schemeClr>
                </a:solidFill>
                <a:latin typeface="Times New Roman Bold" panose="02020503050405090304" charset="0"/>
                <a:cs typeface="Times New Roman Bold" panose="02020503050405090304" charset="0"/>
              </a:rPr>
              <a:t>rather than by an individual </a:t>
            </a:r>
            <a:endParaRPr lang="en-US" altLang="zh-CN" sz="2800" b="1" dirty="0">
              <a:solidFill>
                <a:schemeClr val="bg1">
                  <a:lumMod val="85000"/>
                </a:schemeClr>
              </a:solidFill>
              <a:latin typeface="Times New Roman Bold" panose="02020503050405090304" charset="0"/>
              <a:cs typeface="Times New Roman Bold" panose="02020503050405090304" charset="0"/>
            </a:endParaRPr>
          </a:p>
          <a:p>
            <a:pPr>
              <a:lnSpc>
                <a:spcPct val="150000"/>
              </a:lnSpc>
            </a:pPr>
            <a:r>
              <a:rPr lang="en-US" altLang="zh-CN" sz="2800" b="1" dirty="0">
                <a:solidFill>
                  <a:schemeClr val="bg1">
                    <a:lumMod val="85000"/>
                  </a:schemeClr>
                </a:solidFill>
                <a:latin typeface="Times New Roman Bold" panose="02020503050405090304" charset="0"/>
                <a:cs typeface="Times New Roman Bold" panose="02020503050405090304" charset="0"/>
              </a:rPr>
              <a:t>This is </a:t>
            </a:r>
            <a:r>
              <a:rPr lang="en-US" altLang="zh-CN" sz="2800" b="1" dirty="0">
                <a:solidFill>
                  <a:srgbClr val="00B050"/>
                </a:solidFill>
                <a:latin typeface="Times New Roman Bold" panose="02020503050405090304" charset="0"/>
                <a:cs typeface="Times New Roman Bold" panose="02020503050405090304" charset="0"/>
              </a:rPr>
              <a:t>one reason</a:t>
            </a:r>
            <a:r>
              <a:rPr lang="en-US" altLang="zh-CN" sz="2800" b="1" dirty="0">
                <a:solidFill>
                  <a:schemeClr val="bg1">
                    <a:lumMod val="85000"/>
                  </a:schemeClr>
                </a:solidFill>
                <a:latin typeface="Times New Roman Bold" panose="02020503050405090304" charset="0"/>
                <a:cs typeface="Times New Roman Bold" panose="02020503050405090304" charset="0"/>
              </a:rPr>
              <a:t> why it is difficult to </a:t>
            </a:r>
            <a:r>
              <a:rPr lang="en-US" altLang="zh-CN" sz="2800" b="1" dirty="0">
                <a:solidFill>
                  <a:srgbClr val="00B050"/>
                </a:solidFill>
                <a:latin typeface="Times New Roman Bold" panose="02020503050405090304" charset="0"/>
                <a:cs typeface="Times New Roman Bold" panose="02020503050405090304" charset="0"/>
              </a:rPr>
              <a:t>determine the origin of slang terms</a:t>
            </a:r>
            <a:r>
              <a:rPr lang="en-US" altLang="zh-CN" sz="2800" b="1" dirty="0">
                <a:solidFill>
                  <a:schemeClr val="bg1">
                    <a:lumMod val="85000"/>
                  </a:schemeClr>
                </a:solidFill>
                <a:latin typeface="Times New Roman Bold" panose="02020503050405090304" charset="0"/>
                <a:cs typeface="Times New Roman Bold" panose="02020503050405090304" charset="0"/>
              </a:rPr>
              <a:t>.</a:t>
            </a:r>
            <a:endParaRPr lang="en-US" altLang="zh-CN" sz="2800" b="1" dirty="0">
              <a:solidFill>
                <a:schemeClr val="bg1">
                  <a:lumMod val="85000"/>
                </a:schemeClr>
              </a:solidFill>
              <a:latin typeface="Times New Roman Bold" panose="02020503050405090304" charset="0"/>
              <a:cs typeface="Times New Roman Bold" panose="02020503050405090304" charset="0"/>
            </a:endParaRPr>
          </a:p>
          <a:p>
            <a:pPr>
              <a:lnSpc>
                <a:spcPct val="150000"/>
              </a:lnSpc>
            </a:pPr>
            <a:endParaRPr lang="en-US" altLang="zh-CN" sz="2800" b="1" dirty="0">
              <a:solidFill>
                <a:schemeClr val="bg1">
                  <a:lumMod val="85000"/>
                </a:schemeClr>
              </a:solidFill>
              <a:latin typeface="Times New Roman Bold" panose="02020503050405090304" charset="0"/>
              <a:cs typeface="Times New Roman Bold" panose="02020503050405090304" charset="0"/>
            </a:endParaRPr>
          </a:p>
          <a:p>
            <a:pPr>
              <a:lnSpc>
                <a:spcPct val="150000"/>
              </a:lnSpc>
            </a:pPr>
            <a:endParaRPr lang="en-US" altLang="zh-CN" sz="2800" b="1" dirty="0">
              <a:solidFill>
                <a:schemeClr val="bg1">
                  <a:lumMod val="85000"/>
                </a:schemeClr>
              </a:solidFill>
              <a:latin typeface="+mn-ea"/>
            </a:endParaRPr>
          </a:p>
          <a:p>
            <a:pPr>
              <a:lnSpc>
                <a:spcPct val="150000"/>
              </a:lnSpc>
            </a:pPr>
            <a:endParaRPr lang="en-US" altLang="zh-CN" sz="2800" b="1" dirty="0">
              <a:solidFill>
                <a:schemeClr val="bg1">
                  <a:lumMod val="85000"/>
                </a:schemeClr>
              </a:solidFill>
              <a:latin typeface="+mn-ea"/>
            </a:endParaRPr>
          </a:p>
          <a:p>
            <a:pPr>
              <a:lnSpc>
                <a:spcPct val="150000"/>
              </a:lnSpc>
            </a:pPr>
            <a:endParaRPr lang="en-US" altLang="zh-CN" sz="2800" b="1" dirty="0">
              <a:solidFill>
                <a:schemeClr val="bg1">
                  <a:lumMod val="85000"/>
                </a:schemeClr>
              </a:solidFill>
              <a:latin typeface="+mn-ea"/>
            </a:endParaRPr>
          </a:p>
          <a:p>
            <a:pPr>
              <a:lnSpc>
                <a:spcPct val="150000"/>
              </a:lnSpc>
            </a:pPr>
            <a:endParaRPr lang="en-US" altLang="zh-CN" sz="2800" b="1" dirty="0">
              <a:solidFill>
                <a:schemeClr val="bg1">
                  <a:lumMod val="85000"/>
                </a:schemeClr>
              </a:solidFill>
              <a:latin typeface="+mn-ea"/>
            </a:endParaRPr>
          </a:p>
        </p:txBody>
      </p:sp>
      <p:sp>
        <p:nvSpPr>
          <p:cNvPr id="10" name="文本框 9"/>
          <p:cNvSpPr txBox="1"/>
          <p:nvPr/>
        </p:nvSpPr>
        <p:spPr>
          <a:xfrm>
            <a:off x="188595" y="85725"/>
            <a:ext cx="4971415" cy="583565"/>
          </a:xfrm>
          <a:prstGeom prst="rect">
            <a:avLst/>
          </a:prstGeom>
          <a:noFill/>
        </p:spPr>
        <p:txBody>
          <a:bodyPr wrap="square" rtlCol="0">
            <a:spAutoFit/>
          </a:bodyPr>
          <a:p>
            <a:r>
              <a:rPr lang="en-US" altLang="zh-CN" sz="3200" b="1">
                <a:solidFill>
                  <a:schemeClr val="bg1"/>
                </a:solidFill>
                <a:latin typeface="Times New Roman Bold" panose="02020503050405090304" charset="0"/>
                <a:cs typeface="Times New Roman Bold" panose="02020503050405090304" charset="0"/>
              </a:rPr>
              <a:t>4.1.2: </a:t>
            </a:r>
            <a:r>
              <a:rPr lang="en-US" altLang="zh-CN" sz="2800" b="1">
                <a:solidFill>
                  <a:schemeClr val="bg1"/>
                </a:solidFill>
                <a:latin typeface="Times New Roman Bold" panose="02020503050405090304" charset="0"/>
                <a:cs typeface="Times New Roman Bold" panose="02020503050405090304" charset="0"/>
              </a:rPr>
              <a:t>Origin and creation</a:t>
            </a:r>
            <a:endParaRPr lang="en-US" altLang="zh-CN" sz="2800" b="1">
              <a:solidFill>
                <a:schemeClr val="bg1"/>
              </a:solidFill>
              <a:latin typeface="Times New Roman Bold" panose="02020503050405090304" charset="0"/>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412866" y="2909413"/>
            <a:ext cx="3193869" cy="2082878"/>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7145" y="4085104"/>
            <a:ext cx="630430" cy="630430"/>
          </a:xfrm>
          <a:prstGeom prst="rect">
            <a:avLst/>
          </a:prstGeom>
        </p:spPr>
      </p:pic>
      <p:sp>
        <p:nvSpPr>
          <p:cNvPr id="7" name="文本框 6"/>
          <p:cNvSpPr txBox="1"/>
          <p:nvPr/>
        </p:nvSpPr>
        <p:spPr>
          <a:xfrm>
            <a:off x="424180" y="238125"/>
            <a:ext cx="4632960" cy="521970"/>
          </a:xfrm>
          <a:prstGeom prst="rect">
            <a:avLst/>
          </a:prstGeom>
          <a:noFill/>
        </p:spPr>
        <p:txBody>
          <a:bodyPr wrap="square" rtlCol="0">
            <a:spAutoFit/>
          </a:bodyPr>
          <a:p>
            <a:r>
              <a:rPr lang="en-US" altLang="zh-CN" sz="2800" b="1">
                <a:solidFill>
                  <a:schemeClr val="bg1"/>
                </a:solidFill>
                <a:latin typeface="Times New Roman Bold" panose="02020503050405090304" charset="0"/>
                <a:cs typeface="Times New Roman Bold" panose="02020503050405090304" charset="0"/>
              </a:rPr>
              <a:t>4.2 Characteristics</a:t>
            </a:r>
            <a:endParaRPr lang="en-US" altLang="zh-CN" sz="2800" b="1">
              <a:solidFill>
                <a:schemeClr val="bg1"/>
              </a:solidFill>
              <a:latin typeface="Times New Roman Bold" panose="02020503050405090304" charset="0"/>
              <a:cs typeface="Times New Roman Bold" panose="02020503050405090304" charset="0"/>
            </a:endParaRPr>
          </a:p>
        </p:txBody>
      </p:sp>
      <p:sp>
        <p:nvSpPr>
          <p:cNvPr id="8" name="文本框 7"/>
          <p:cNvSpPr txBox="1"/>
          <p:nvPr/>
        </p:nvSpPr>
        <p:spPr>
          <a:xfrm>
            <a:off x="424180" y="1137920"/>
            <a:ext cx="11460480" cy="6123940"/>
          </a:xfrm>
          <a:prstGeom prst="rect">
            <a:avLst/>
          </a:prstGeom>
          <a:noFill/>
        </p:spPr>
        <p:txBody>
          <a:bodyPr wrap="square" rtlCol="0">
            <a:spAutoFit/>
          </a:bodyPr>
          <a:p>
            <a:r>
              <a:rPr lang="zh-CN" altLang="en-US" sz="2800" b="1">
                <a:solidFill>
                  <a:schemeClr val="bg1"/>
                </a:solidFill>
                <a:latin typeface="Times New Roman Bold" panose="02020503050405090304" charset="0"/>
                <a:cs typeface="Times New Roman Bold" panose="02020503050405090304" charset="0"/>
              </a:rPr>
              <a:t>1.</a:t>
            </a:r>
            <a:r>
              <a:rPr lang="zh-CN" altLang="en-US" sz="2800" b="1">
                <a:solidFill>
                  <a:srgbClr val="C00000"/>
                </a:solidFill>
                <a:latin typeface="Times New Roman Bold" panose="02020503050405090304" charset="0"/>
                <a:cs typeface="Times New Roman Bold" panose="02020503050405090304" charset="0"/>
              </a:rPr>
              <a:t> </a:t>
            </a:r>
            <a:r>
              <a:rPr lang="en-US" altLang="zh-CN" sz="2800" b="1">
                <a:solidFill>
                  <a:srgbClr val="C00000"/>
                </a:solidFill>
                <a:latin typeface="Times New Roman Bold" panose="02020503050405090304" charset="0"/>
                <a:cs typeface="Times New Roman Bold" panose="02020503050405090304" charset="0"/>
              </a:rPr>
              <a:t>M</a:t>
            </a:r>
            <a:r>
              <a:rPr lang="zh-CN" altLang="en-US" sz="2800" b="1">
                <a:solidFill>
                  <a:srgbClr val="C00000"/>
                </a:solidFill>
                <a:latin typeface="Times New Roman Bold" panose="02020503050405090304" charset="0"/>
                <a:cs typeface="Times New Roman Bold" panose="02020503050405090304" charset="0"/>
              </a:rPr>
              <a:t>arker</a:t>
            </a:r>
            <a:r>
              <a:rPr lang="zh-CN" altLang="en-US" sz="2800" b="1">
                <a:solidFill>
                  <a:schemeClr val="bg1"/>
                </a:solidFill>
                <a:latin typeface="Times New Roman Bold" panose="02020503050405090304" charset="0"/>
                <a:cs typeface="Times New Roman Bold" panose="02020503050405090304" charset="0"/>
              </a:rPr>
              <a:t> of in-group </a:t>
            </a:r>
            <a:r>
              <a:rPr lang="zh-CN" altLang="en-US" sz="2800" b="1">
                <a:solidFill>
                  <a:srgbClr val="C00000"/>
                </a:solidFill>
                <a:latin typeface="Times New Roman Bold" panose="02020503050405090304" charset="0"/>
                <a:cs typeface="Times New Roman Bold" panose="02020503050405090304" charset="0"/>
              </a:rPr>
              <a:t>solidarity</a:t>
            </a:r>
            <a:endParaRPr lang="zh-CN" altLang="en-US" sz="2800" b="1">
              <a:solidFill>
                <a:schemeClr val="bg1"/>
              </a:solidFill>
              <a:latin typeface="Times New Roman Bold" panose="02020503050405090304" charset="0"/>
              <a:cs typeface="Times New Roman Bold" panose="02020503050405090304" charset="0"/>
            </a:endParaRPr>
          </a:p>
          <a:p>
            <a:endParaRPr lang="en-US" altLang="zh-CN" sz="2800" b="1">
              <a:solidFill>
                <a:schemeClr val="bg1"/>
              </a:solidFill>
              <a:latin typeface="Times New Roman Bold" panose="02020503050405090304" charset="0"/>
              <a:cs typeface="Times New Roman Bold" panose="02020503050405090304" charset="0"/>
            </a:endParaRPr>
          </a:p>
          <a:p>
            <a:r>
              <a:rPr lang="en-US" altLang="zh-CN" sz="2800" b="1">
                <a:solidFill>
                  <a:schemeClr val="bg1"/>
                </a:solidFill>
                <a:latin typeface="Times New Roman Bold" panose="02020503050405090304" charset="0"/>
                <a:cs typeface="Times New Roman Bold" panose="02020503050405090304" charset="0"/>
              </a:rPr>
              <a:t>2</a:t>
            </a:r>
            <a:r>
              <a:rPr lang="en-US" altLang="zh-CN" sz="2800" b="1">
                <a:solidFill>
                  <a:srgbClr val="C00000"/>
                </a:solidFill>
                <a:latin typeface="Times New Roman Bold" panose="02020503050405090304" charset="0"/>
                <a:cs typeface="Times New Roman Bold" panose="02020503050405090304" charset="0"/>
              </a:rPr>
              <a:t>. Correlate</a:t>
            </a:r>
            <a:r>
              <a:rPr lang="en-US" altLang="zh-CN" sz="2800" b="1">
                <a:solidFill>
                  <a:schemeClr val="bg1"/>
                </a:solidFill>
                <a:latin typeface="Times New Roman Bold" panose="02020503050405090304" charset="0"/>
                <a:cs typeface="Times New Roman Bold" panose="02020503050405090304" charset="0"/>
              </a:rPr>
              <a:t> of human groups with shared experiences,  (children at a </a:t>
            </a:r>
            <a:r>
              <a:rPr lang="en-US" altLang="zh-CN" sz="2800" b="1">
                <a:solidFill>
                  <a:srgbClr val="C00000"/>
                </a:solidFill>
                <a:latin typeface="Times New Roman Bold" panose="02020503050405090304" charset="0"/>
                <a:cs typeface="Times New Roman Bold" panose="02020503050405090304" charset="0"/>
              </a:rPr>
              <a:t>certain school</a:t>
            </a:r>
            <a:r>
              <a:rPr lang="en-US" altLang="zh-CN" sz="2800" b="1">
                <a:solidFill>
                  <a:schemeClr val="bg1"/>
                </a:solidFill>
                <a:latin typeface="Times New Roman Bold" panose="02020503050405090304" charset="0"/>
                <a:cs typeface="Times New Roman Bold" panose="02020503050405090304" charset="0"/>
              </a:rPr>
              <a:t> or of a </a:t>
            </a:r>
            <a:r>
              <a:rPr lang="en-US" altLang="zh-CN" sz="2800" b="1">
                <a:solidFill>
                  <a:srgbClr val="C00000"/>
                </a:solidFill>
                <a:latin typeface="Times New Roman Bold" panose="02020503050405090304" charset="0"/>
                <a:cs typeface="Times New Roman Bold" panose="02020503050405090304" charset="0"/>
              </a:rPr>
              <a:t>certain age</a:t>
            </a:r>
            <a:r>
              <a:rPr lang="en-US" altLang="zh-CN" sz="2800" b="1">
                <a:solidFill>
                  <a:schemeClr val="bg1"/>
                </a:solidFill>
                <a:latin typeface="Times New Roman Bold" panose="02020503050405090304" charset="0"/>
                <a:cs typeface="Times New Roman Bold" panose="02020503050405090304" charset="0"/>
              </a:rPr>
              <a:t>, a member of a </a:t>
            </a:r>
            <a:r>
              <a:rPr lang="en-US" altLang="zh-CN" sz="2800" b="1">
                <a:solidFill>
                  <a:srgbClr val="C00000"/>
                </a:solidFill>
                <a:latin typeface="Times New Roman Bold" panose="02020503050405090304" charset="0"/>
                <a:cs typeface="Times New Roman Bold" panose="02020503050405090304" charset="0"/>
              </a:rPr>
              <a:t>certain socially definable group</a:t>
            </a:r>
            <a:r>
              <a:rPr lang="en-US" altLang="zh-CN" sz="2800" b="1">
                <a:solidFill>
                  <a:schemeClr val="bg1"/>
                </a:solidFill>
                <a:latin typeface="Times New Roman Bold" panose="02020503050405090304" charset="0"/>
                <a:cs typeface="Times New Roman Bold" panose="02020503050405090304" charset="0"/>
              </a:rPr>
              <a:t>)</a:t>
            </a:r>
            <a:endParaRPr lang="en-US" altLang="zh-CN" sz="2800" b="1">
              <a:solidFill>
                <a:schemeClr val="bg1"/>
              </a:solidFill>
              <a:latin typeface="Times New Roman Bold" panose="02020503050405090304" charset="0"/>
              <a:cs typeface="Times New Roman Bold" panose="02020503050405090304" charset="0"/>
            </a:endParaRPr>
          </a:p>
          <a:p>
            <a:endParaRPr lang="en-US" altLang="zh-CN" sz="2800" b="1">
              <a:solidFill>
                <a:schemeClr val="bg1"/>
              </a:solidFill>
              <a:latin typeface="Times New Roman Bold" panose="02020503050405090304" charset="0"/>
              <a:cs typeface="Times New Roman Bold" panose="02020503050405090304" charset="0"/>
            </a:endParaRPr>
          </a:p>
          <a:p>
            <a:r>
              <a:rPr lang="en-US" altLang="zh-CN" sz="2800" b="1">
                <a:solidFill>
                  <a:schemeClr val="bg1"/>
                </a:solidFill>
                <a:latin typeface="Times New Roman Bold" panose="02020503050405090304" charset="0"/>
                <a:cs typeface="Times New Roman Bold" panose="02020503050405090304" charset="0"/>
              </a:rPr>
              <a:t>3. </a:t>
            </a:r>
            <a:r>
              <a:rPr lang="en-US" altLang="zh-CN" sz="2800" b="1">
                <a:solidFill>
                  <a:srgbClr val="C00000"/>
                </a:solidFill>
                <a:latin typeface="Times New Roman Bold" panose="02020503050405090304" charset="0"/>
                <a:cs typeface="Times New Roman Bold" panose="02020503050405090304" charset="0"/>
              </a:rPr>
              <a:t>A</a:t>
            </a:r>
            <a:r>
              <a:rPr lang="en-US" altLang="zh-CN" sz="2800" b="1">
                <a:solidFill>
                  <a:schemeClr val="bg1"/>
                </a:solidFill>
                <a:latin typeface="Times New Roman Bold" panose="02020503050405090304" charset="0"/>
                <a:cs typeface="Times New Roman Bold" panose="02020503050405090304" charset="0"/>
              </a:rPr>
              <a:t> </a:t>
            </a:r>
            <a:r>
              <a:rPr lang="en-US" altLang="zh-CN" sz="2800" b="1">
                <a:solidFill>
                  <a:srgbClr val="C00000"/>
                </a:solidFill>
                <a:latin typeface="Times New Roman Bold" panose="02020503050405090304" charset="0"/>
                <a:cs typeface="Times New Roman Bold" panose="02020503050405090304" charset="0"/>
              </a:rPr>
              <a:t>high birth and death rate.</a:t>
            </a:r>
            <a:endParaRPr lang="en-US" altLang="zh-CN" sz="2800" b="1">
              <a:solidFill>
                <a:srgbClr val="C00000"/>
              </a:solidFill>
              <a:latin typeface="Times New Roman Bold" panose="02020503050405090304" charset="0"/>
              <a:cs typeface="Times New Roman Bold" panose="02020503050405090304" charset="0"/>
            </a:endParaRPr>
          </a:p>
          <a:p>
            <a:endParaRPr lang="en-US" altLang="zh-CN" sz="2800" b="1">
              <a:solidFill>
                <a:schemeClr val="bg1"/>
              </a:solidFill>
              <a:latin typeface="Times New Roman Bold" panose="02020503050405090304" charset="0"/>
              <a:cs typeface="Times New Roman Bold" panose="02020503050405090304" charset="0"/>
            </a:endParaRPr>
          </a:p>
          <a:p>
            <a:r>
              <a:rPr lang="en-US" altLang="zh-CN" sz="2800" b="1">
                <a:solidFill>
                  <a:schemeClr val="bg1"/>
                </a:solidFill>
                <a:latin typeface="Times New Roman Bold" panose="02020503050405090304" charset="0"/>
                <a:cs typeface="Times New Roman Bold" panose="02020503050405090304" charset="0"/>
              </a:rPr>
              <a:t>4. </a:t>
            </a:r>
            <a:r>
              <a:rPr lang="en-US" altLang="zh-CN" sz="2800" b="1">
                <a:solidFill>
                  <a:srgbClr val="C00000"/>
                </a:solidFill>
                <a:latin typeface="Times New Roman Bold" panose="02020503050405090304" charset="0"/>
                <a:cs typeface="Times New Roman Bold" panose="02020503050405090304" charset="0"/>
              </a:rPr>
              <a:t>Excessive use</a:t>
            </a:r>
            <a:r>
              <a:rPr lang="en-US" altLang="zh-CN" sz="2800" b="1">
                <a:solidFill>
                  <a:schemeClr val="bg1"/>
                </a:solidFill>
                <a:latin typeface="Times New Roman Bold" panose="02020503050405090304" charset="0"/>
                <a:cs typeface="Times New Roman Bold" panose="02020503050405090304" charset="0"/>
              </a:rPr>
              <a:t> tends to</a:t>
            </a:r>
            <a:r>
              <a:rPr lang="en-US" altLang="zh-CN" sz="2800" b="1">
                <a:solidFill>
                  <a:srgbClr val="C00000"/>
                </a:solidFill>
                <a:latin typeface="Times New Roman Bold" panose="02020503050405090304" charset="0"/>
                <a:cs typeface="Times New Roman Bold" panose="02020503050405090304" charset="0"/>
              </a:rPr>
              <a:t> dull the lustre</a:t>
            </a:r>
            <a:r>
              <a:rPr lang="en-US" altLang="zh-CN" sz="2800" b="1">
                <a:solidFill>
                  <a:schemeClr val="bg1"/>
                </a:solidFill>
                <a:latin typeface="Times New Roman Bold" panose="02020503050405090304" charset="0"/>
                <a:cs typeface="Times New Roman Bold" panose="02020503050405090304" charset="0"/>
              </a:rPr>
              <a:t> of even the most colourful and descriptive words and phrases.</a:t>
            </a:r>
            <a:endParaRPr lang="en-US" altLang="zh-CN" sz="2800" b="1">
              <a:solidFill>
                <a:schemeClr val="bg1"/>
              </a:solidFill>
              <a:latin typeface="Times New Roman Bold" panose="02020503050405090304" charset="0"/>
              <a:cs typeface="Times New Roman Bold" panose="02020503050405090304" charset="0"/>
            </a:endParaRPr>
          </a:p>
          <a:p>
            <a:endParaRPr lang="en-US" altLang="zh-CN" sz="2800" b="1">
              <a:solidFill>
                <a:schemeClr val="bg1"/>
              </a:solidFill>
              <a:latin typeface="Times New Roman Bold" panose="02020503050405090304" charset="0"/>
              <a:cs typeface="Times New Roman Bold" panose="02020503050405090304" charset="0"/>
            </a:endParaRPr>
          </a:p>
          <a:p>
            <a:r>
              <a:rPr lang="en-US" altLang="zh-CN" sz="2800" b="1">
                <a:gradFill>
                  <a:gsLst>
                    <a:gs pos="0">
                      <a:srgbClr val="FBFB11"/>
                    </a:gs>
                    <a:gs pos="100000">
                      <a:srgbClr val="838309"/>
                    </a:gs>
                  </a:gsLst>
                  <a:lin scaled="0"/>
                </a:gradFill>
                <a:latin typeface="Times New Roman Bold" panose="02020503050405090304" charset="0"/>
                <a:cs typeface="Times New Roman Bold" panose="02020503050405090304" charset="0"/>
              </a:rPr>
              <a:t>Rate of turnover </a:t>
            </a:r>
            <a:r>
              <a:rPr lang="en-US" altLang="zh-CN" sz="2800" b="1">
                <a:solidFill>
                  <a:schemeClr val="bg1"/>
                </a:solidFill>
                <a:latin typeface="Times New Roman Bold" panose="02020503050405090304" charset="0"/>
                <a:cs typeface="Times New Roman Bold" panose="02020503050405090304" charset="0"/>
              </a:rPr>
              <a:t>in slang words is encouraged by the </a:t>
            </a:r>
            <a:r>
              <a:rPr lang="en-US" altLang="zh-CN" sz="2800" b="1">
                <a:solidFill>
                  <a:srgbClr val="C00000"/>
                </a:solidFill>
                <a:latin typeface="Times New Roman Bold" panose="02020503050405090304" charset="0"/>
                <a:cs typeface="Times New Roman Bold" panose="02020503050405090304" charset="0"/>
              </a:rPr>
              <a:t>mass media</a:t>
            </a:r>
            <a:endParaRPr lang="en-US" altLang="zh-CN" sz="2800" b="1">
              <a:solidFill>
                <a:schemeClr val="bg1"/>
              </a:solidFill>
              <a:latin typeface="Times New Roman Bold" panose="02020503050405090304" charset="0"/>
              <a:cs typeface="Times New Roman Bold" panose="02020503050405090304" charset="0"/>
            </a:endParaRPr>
          </a:p>
          <a:p>
            <a:endParaRPr lang="en-US" altLang="zh-CN" sz="2800" b="1">
              <a:solidFill>
                <a:schemeClr val="bg1"/>
              </a:solidFill>
              <a:latin typeface="+mn-ea"/>
            </a:endParaRPr>
          </a:p>
          <a:p>
            <a:endParaRPr lang="en-US" altLang="zh-CN" sz="2800" b="1">
              <a:solidFill>
                <a:schemeClr val="bg1"/>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81280" y="370840"/>
            <a:ext cx="3251200" cy="521970"/>
          </a:xfrm>
          <a:prstGeom prst="rect">
            <a:avLst/>
          </a:prstGeom>
          <a:noFill/>
        </p:spPr>
        <p:txBody>
          <a:bodyPr wrap="square" rtlCol="0">
            <a:spAutoFit/>
          </a:bodyPr>
          <a:p>
            <a:r>
              <a:rPr lang="en-US" altLang="zh-CN" sz="2800" b="1">
                <a:solidFill>
                  <a:schemeClr val="bg1"/>
                </a:solidFill>
                <a:latin typeface="Times New Roman Bold" panose="02020503050405090304" charset="0"/>
                <a:cs typeface="Times New Roman Bold" panose="02020503050405090304" charset="0"/>
              </a:rPr>
              <a:t>4.3 Internet Slang</a:t>
            </a:r>
            <a:endParaRPr lang="en-US" altLang="zh-CN" sz="2800" b="1">
              <a:solidFill>
                <a:schemeClr val="bg1"/>
              </a:solidFill>
              <a:latin typeface="Times New Roman Bold" panose="02020503050405090304" charset="0"/>
              <a:cs typeface="Times New Roman Bold" panose="02020503050405090304" charset="0"/>
            </a:endParaRPr>
          </a:p>
        </p:txBody>
      </p:sp>
      <p:sp>
        <p:nvSpPr>
          <p:cNvPr id="20" name="文本框 19"/>
          <p:cNvSpPr txBox="1"/>
          <p:nvPr/>
        </p:nvSpPr>
        <p:spPr>
          <a:xfrm>
            <a:off x="554990" y="892810"/>
            <a:ext cx="10854690" cy="6554470"/>
          </a:xfrm>
          <a:prstGeom prst="rect">
            <a:avLst/>
          </a:prstGeom>
          <a:noFill/>
        </p:spPr>
        <p:txBody>
          <a:bodyPr wrap="square" rtlCol="0">
            <a:spAutoFit/>
          </a:bodyPr>
          <a:p>
            <a:r>
              <a:rPr lang="en-US" altLang="zh-CN" sz="2800" b="1">
                <a:solidFill>
                  <a:schemeClr val="bg1"/>
                </a:solidFill>
              </a:rPr>
              <a:t>  </a:t>
            </a:r>
            <a:endParaRPr lang="en-US" altLang="zh-CN" sz="2800" b="1">
              <a:solidFill>
                <a:schemeClr val="bg1"/>
              </a:solidFill>
            </a:endParaRPr>
          </a:p>
          <a:p>
            <a:r>
              <a:rPr lang="en-US" altLang="zh-CN" sz="2800" b="1">
                <a:solidFill>
                  <a:schemeClr val="bg1"/>
                </a:solidFill>
                <a:latin typeface="Times New Roman Bold" panose="02020503050405090304" charset="0"/>
                <a:cs typeface="Times New Roman Bold" panose="02020503050405090304" charset="0"/>
              </a:rPr>
              <a:t>4.3.1Change of ways in popularize  slang</a:t>
            </a:r>
            <a:endParaRPr lang="en-US" altLang="zh-CN" sz="2800" b="1">
              <a:solidFill>
                <a:schemeClr val="bg1"/>
              </a:solidFill>
              <a:latin typeface="Times New Roman Bold" panose="02020503050405090304" charset="0"/>
              <a:cs typeface="Times New Roman Bold" panose="02020503050405090304" charset="0"/>
            </a:endParaRPr>
          </a:p>
          <a:p>
            <a:endParaRPr lang="zh-CN" altLang="en-US"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zh-CN" altLang="en-US" sz="2800" b="1">
                <a:solidFill>
                  <a:schemeClr val="bg1"/>
                </a:solidFill>
                <a:latin typeface="Times New Roman Bold" panose="02020503050405090304" charset="0"/>
                <a:cs typeface="Times New Roman Bold" panose="02020503050405090304" charset="0"/>
              </a:rPr>
              <a:t>In the</a:t>
            </a:r>
            <a:r>
              <a:rPr lang="zh-CN" altLang="en-US" sz="2800" b="1">
                <a:solidFill>
                  <a:srgbClr val="C00000"/>
                </a:solidFill>
                <a:latin typeface="Times New Roman Bold" panose="02020503050405090304" charset="0"/>
                <a:cs typeface="Times New Roman Bold" panose="02020503050405090304" charset="0"/>
              </a:rPr>
              <a:t> past</a:t>
            </a:r>
            <a:r>
              <a:rPr lang="en-US" altLang="zh-CN" sz="2800" b="1">
                <a:solidFill>
                  <a:schemeClr val="bg1"/>
                </a:solidFill>
                <a:latin typeface="Times New Roman Bold" panose="02020503050405090304" charset="0"/>
                <a:cs typeface="Times New Roman Bold" panose="02020503050405090304" charset="0"/>
              </a:rPr>
              <a:t>: </a:t>
            </a:r>
            <a:r>
              <a:rPr lang="zh-CN" altLang="en-US" sz="2800" b="1">
                <a:solidFill>
                  <a:schemeClr val="bg1"/>
                </a:solidFill>
                <a:latin typeface="Times New Roman Bold" panose="02020503050405090304" charset="0"/>
                <a:cs typeface="Times New Roman Bold" panose="02020503050405090304" charset="0"/>
              </a:rPr>
              <a:t>much of Chinese slang was developed through ancient stories that </a:t>
            </a:r>
            <a:r>
              <a:rPr lang="zh-CN" altLang="en-US" sz="2800" b="1">
                <a:solidFill>
                  <a:srgbClr val="C00000"/>
                </a:solidFill>
                <a:latin typeface="Times New Roman Bold" panose="02020503050405090304" charset="0"/>
                <a:cs typeface="Times New Roman Bold" panose="02020503050405090304" charset="0"/>
              </a:rPr>
              <a:t>were passed down through generations.</a:t>
            </a:r>
            <a:endParaRPr lang="zh-CN" altLang="en-US" sz="2800" b="1">
              <a:solidFill>
                <a:srgbClr val="C00000"/>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  At </a:t>
            </a:r>
            <a:r>
              <a:rPr lang="en-US" altLang="zh-CN" sz="2800" b="1">
                <a:solidFill>
                  <a:srgbClr val="C00000"/>
                </a:solidFill>
                <a:latin typeface="Times New Roman Bold" panose="02020503050405090304" charset="0"/>
                <a:cs typeface="Times New Roman Bold" panose="02020503050405090304" charset="0"/>
              </a:rPr>
              <a:t>present</a:t>
            </a:r>
            <a:r>
              <a:rPr lang="en-US" altLang="zh-CN" sz="2800" b="1">
                <a:solidFill>
                  <a:schemeClr val="bg1"/>
                </a:solidFill>
                <a:latin typeface="Times New Roman Bold" panose="02020503050405090304" charset="0"/>
                <a:cs typeface="Times New Roman Bold" panose="02020503050405090304" charset="0"/>
              </a:rPr>
              <a:t>: </a:t>
            </a:r>
            <a:r>
              <a:rPr lang="zh-CN" altLang="en-US" sz="2800" b="1">
                <a:solidFill>
                  <a:schemeClr val="bg1"/>
                </a:solidFill>
                <a:latin typeface="Times New Roman Bold" panose="02020503050405090304" charset="0"/>
                <a:cs typeface="Times New Roman Bold" panose="02020503050405090304" charset="0"/>
              </a:rPr>
              <a:t>with the rise of the Internet and texting, a new</a:t>
            </a:r>
            <a:r>
              <a:rPr lang="en-US" altLang="zh-CN" sz="2800" b="1">
                <a:solidFill>
                  <a:schemeClr val="bg1"/>
                </a:solidFill>
                <a:latin typeface="Times New Roman Bold" panose="02020503050405090304" charset="0"/>
                <a:cs typeface="Times New Roman Bold" panose="02020503050405090304" charset="0"/>
              </a:rPr>
              <a:t> </a:t>
            </a:r>
            <a:r>
              <a:rPr lang="zh-CN" altLang="en-US" sz="2800" b="1">
                <a:solidFill>
                  <a:schemeClr val="bg1"/>
                </a:solidFill>
                <a:latin typeface="Times New Roman Bold" panose="02020503050405090304" charset="0"/>
                <a:cs typeface="Times New Roman Bold" panose="02020503050405090304" charset="0"/>
              </a:rPr>
              <a:t>development of language is forming---- </a:t>
            </a:r>
            <a:r>
              <a:rPr lang="zh-CN" altLang="en-US" sz="2800" b="1">
                <a:solidFill>
                  <a:srgbClr val="C00000"/>
                </a:solidFill>
                <a:latin typeface="Times New Roman Bold" panose="02020503050405090304" charset="0"/>
                <a:cs typeface="Times New Roman Bold" panose="02020503050405090304" charset="0"/>
              </a:rPr>
              <a:t>internet slang.</a:t>
            </a:r>
            <a:endParaRPr lang="zh-CN" altLang="en-US" sz="2800" b="1">
              <a:solidFill>
                <a:srgbClr val="C00000"/>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  </a:t>
            </a:r>
            <a:r>
              <a:rPr lang="zh-CN" altLang="en-US" sz="2800" b="1">
                <a:solidFill>
                  <a:schemeClr val="bg1"/>
                </a:solidFill>
                <a:latin typeface="Times New Roman Bold" panose="02020503050405090304" charset="0"/>
                <a:cs typeface="Times New Roman Bold" panose="02020503050405090304" charset="0"/>
              </a:rPr>
              <a:t>Internet Slang </a:t>
            </a:r>
            <a:r>
              <a:rPr lang="zh-CN" altLang="en-US" sz="2800" b="1">
                <a:solidFill>
                  <a:srgbClr val="C00000"/>
                </a:solidFill>
                <a:latin typeface="Times New Roman Bold" panose="02020503050405090304" charset="0"/>
                <a:cs typeface="Times New Roman Bold" panose="02020503050405090304" charset="0"/>
              </a:rPr>
              <a:t>represents a main type of Chinese modern slangs </a:t>
            </a:r>
            <a:endParaRPr lang="zh-CN" altLang="en-US" sz="2800" b="1">
              <a:solidFill>
                <a:srgbClr val="C00000"/>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zh-CN" altLang="en-US" sz="2800" b="1">
                <a:solidFill>
                  <a:srgbClr val="C00000"/>
                </a:solidFill>
                <a:latin typeface="Times New Roman Bold" panose="02020503050405090304" charset="0"/>
                <a:cs typeface="Times New Roman Bold" panose="02020503050405090304" charset="0"/>
              </a:rPr>
              <a:t> </a:t>
            </a:r>
            <a:endParaRPr lang="zh-CN" altLang="en-US" sz="2800" b="1">
              <a:solidFill>
                <a:srgbClr val="C00000"/>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rgbClr val="C00000"/>
                </a:solidFill>
                <a:latin typeface="Times New Roman Bold" panose="02020503050405090304" charset="0"/>
                <a:cs typeface="Times New Roman Bold" panose="02020503050405090304" charset="0"/>
              </a:rPr>
              <a:t>   </a:t>
            </a:r>
            <a:r>
              <a:rPr lang="zh-CN" altLang="en-US" sz="2800" b="1">
                <a:solidFill>
                  <a:schemeClr val="bg1"/>
                </a:solidFill>
                <a:latin typeface="Times New Roman Bold" panose="02020503050405090304" charset="0"/>
                <a:cs typeface="Times New Roman Bold" panose="02020503050405090304" charset="0"/>
              </a:rPr>
              <a:t>The </a:t>
            </a:r>
            <a:r>
              <a:rPr lang="en-US" altLang="zh-CN" sz="2800" b="1">
                <a:solidFill>
                  <a:srgbClr val="C00000"/>
                </a:solidFill>
                <a:latin typeface="Times New Roman Bold" panose="02020503050405090304" charset="0"/>
                <a:cs typeface="Times New Roman Bold" panose="02020503050405090304" charset="0"/>
              </a:rPr>
              <a:t>uniformity </a:t>
            </a:r>
            <a:r>
              <a:rPr lang="zh-CN" altLang="en-US" sz="2800" b="1">
                <a:solidFill>
                  <a:schemeClr val="bg1"/>
                </a:solidFill>
                <a:latin typeface="Times New Roman Bold" panose="02020503050405090304" charset="0"/>
                <a:cs typeface="Times New Roman Bold" panose="02020503050405090304" charset="0"/>
              </a:rPr>
              <a:t>in Chinese slang  is the </a:t>
            </a:r>
            <a:r>
              <a:rPr lang="zh-CN" altLang="en-US" sz="2800" b="1">
                <a:solidFill>
                  <a:srgbClr val="C00000"/>
                </a:solidFill>
                <a:latin typeface="Times New Roman Bold" panose="02020503050405090304" charset="0"/>
                <a:cs typeface="Times New Roman Bold" panose="02020503050405090304" charset="0"/>
              </a:rPr>
              <a:t>use</a:t>
            </a:r>
            <a:r>
              <a:rPr lang="zh-CN" altLang="en-US" sz="2800" b="1">
                <a:solidFill>
                  <a:schemeClr val="bg1"/>
                </a:solidFill>
                <a:latin typeface="Times New Roman Bold" panose="02020503050405090304" charset="0"/>
                <a:cs typeface="Times New Roman Bold" panose="02020503050405090304" charset="0"/>
              </a:rPr>
              <a:t> of Chinese slang </a:t>
            </a:r>
            <a:r>
              <a:rPr lang="zh-CN" altLang="en-US" sz="2800" b="1">
                <a:solidFill>
                  <a:srgbClr val="C00000"/>
                </a:solidFill>
                <a:latin typeface="Times New Roman Bold" panose="02020503050405090304" charset="0"/>
                <a:cs typeface="Times New Roman Bold" panose="02020503050405090304" charset="0"/>
              </a:rPr>
              <a:t>on the internet.</a:t>
            </a:r>
            <a:endParaRPr lang="zh-CN" altLang="en-US" sz="2800" b="1">
              <a:solidFill>
                <a:srgbClr val="C00000"/>
              </a:solidFill>
              <a:latin typeface="Times New Roman Bold" panose="02020503050405090304" charset="0"/>
              <a:cs typeface="Times New Roman Bold" panose="02020503050405090304" charset="0"/>
            </a:endParaRPr>
          </a:p>
          <a:p>
            <a:pPr marL="457200" indent="-457200"/>
            <a:endParaRPr lang="zh-CN" altLang="en-US" sz="2800" b="1">
              <a:solidFill>
                <a:srgbClr val="C00000"/>
              </a:solidFill>
            </a:endParaRPr>
          </a:p>
          <a:p>
            <a:endParaRPr lang="zh-CN" altLang="en-US" sz="2800" b="1">
              <a:solidFill>
                <a:srgbClr val="C0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71220" y="0"/>
            <a:ext cx="11473815" cy="11171555"/>
          </a:xfrm>
          <a:prstGeom prst="rect">
            <a:avLst/>
          </a:prstGeom>
          <a:noFill/>
        </p:spPr>
        <p:txBody>
          <a:bodyPr wrap="square" rtlCol="0">
            <a:spAutoFit/>
          </a:bodyPr>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4.3.2 Different  types of i</a:t>
            </a:r>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nternet slang </a:t>
            </a:r>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1.Chinese Slang About Society</a:t>
            </a:r>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r>
              <a:rPr lang="en-US" altLang="zh-CN" sz="2400" b="1">
                <a:solidFill>
                  <a:schemeClr val="bg1"/>
                </a:solidFill>
                <a:latin typeface="Times New Roman Regular" panose="02020503050405090304" charset="0"/>
                <a:ea typeface="等线" panose="02010600030101010101" charset="-122"/>
                <a:cs typeface="Times New Roman Regular" panose="02020503050405090304" charset="0"/>
              </a:rPr>
              <a:t>  </a:t>
            </a:r>
            <a:endParaRPr lang="en-US" altLang="zh-CN" sz="2400" b="1">
              <a:solidFill>
                <a:schemeClr val="bg1"/>
              </a:solidFill>
              <a:latin typeface="Times New Roman Regular" panose="02020503050405090304" charset="0"/>
              <a:ea typeface="等线" panose="02010600030101010101" charset="-122"/>
              <a:cs typeface="Times New Roman Regular" panose="02020503050405090304" charset="0"/>
            </a:endParaRPr>
          </a:p>
          <a:p>
            <a:r>
              <a:rPr lang="en-US" altLang="zh-CN" sz="2400" b="1">
                <a:solidFill>
                  <a:schemeClr val="bg1"/>
                </a:solidFill>
                <a:latin typeface="Times New Roman Regular" panose="02020503050405090304" charset="0"/>
                <a:ea typeface="等线" panose="02010600030101010101" charset="-122"/>
                <a:cs typeface="Times New Roman Regular" panose="02020503050405090304" charset="0"/>
              </a:rPr>
              <a:t>Singles Day  光棍节 (guānggùn jié)</a:t>
            </a:r>
            <a:endParaRPr lang="en-US" altLang="zh-CN" sz="2400" b="1">
              <a:solidFill>
                <a:schemeClr val="bg1"/>
              </a:solidFill>
              <a:latin typeface="Times New Roman Regular" panose="02020503050405090304" charset="0"/>
              <a:ea typeface="等线" panose="02010600030101010101" charset="-122"/>
              <a:cs typeface="Times New Roman Regular" panose="02020503050405090304" charset="0"/>
            </a:endParaRPr>
          </a:p>
          <a:p>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Singles day is on the 11th of November every year </a:t>
            </a:r>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rPr>
              <a:t>because the date looks like four single people standing beside each other (11.11). </a:t>
            </a:r>
            <a:endPar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rPr>
              <a:t> </a:t>
            </a:r>
            <a:endPar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2.Chinese Slang Using Numbers</a:t>
            </a:r>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rPr>
              <a:t>     </a:t>
            </a:r>
            <a:endPar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Many </a:t>
            </a:r>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sym typeface="+mn-ea"/>
              </a:rPr>
              <a:t>Chinese numbers sound very similar</a:t>
            </a:r>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 to how </a:t>
            </a:r>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sym typeface="+mn-ea"/>
              </a:rPr>
              <a:t>another character may sound, </a:t>
            </a:r>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therefore mimicking the meaning. </a:t>
            </a:r>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endParaRPr>
          </a:p>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666</a:t>
            </a:r>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the colloquialism 666 (liùliùliù) comes from 牛牛牛 (niuniuniu) </a:t>
            </a:r>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sym typeface="+mn-ea"/>
              </a:rPr>
              <a:t>meaning awesome, excellent. </a:t>
            </a:r>
            <a:endPar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rgbClr val="C00000"/>
                </a:solidFill>
                <a:latin typeface="等线" panose="02010600030101010101" charset="-122"/>
                <a:ea typeface="等线" panose="02010600030101010101" charset="-122"/>
              </a:rPr>
              <a:t>                  </a:t>
            </a:r>
            <a:endParaRPr lang="en-US" altLang="zh-CN" sz="2800" b="1">
              <a:solidFill>
                <a:srgbClr val="C00000"/>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endParaRPr lang="en-US" altLang="zh-CN" sz="2800" b="1">
              <a:solidFill>
                <a:srgbClr val="C00000"/>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955" y="273050"/>
            <a:ext cx="4726940" cy="521970"/>
          </a:xfrm>
          <a:prstGeom prst="rect">
            <a:avLst/>
          </a:prstGeom>
          <a:noFill/>
        </p:spPr>
        <p:txBody>
          <a:bodyPr wrap="none" rtlCol="0" anchor="t">
            <a:spAutoFit/>
          </a:bodyPr>
          <a:p>
            <a:pPr algn="l"/>
            <a:r>
              <a:rPr lang="en-US" altLang="zh-CN" sz="2800" b="1">
                <a:solidFill>
                  <a:schemeClr val="bg1"/>
                </a:solidFill>
                <a:latin typeface="Times New Roman Bold" panose="02020503050405090304" charset="0"/>
                <a:ea typeface="等线" panose="02010600030101010101" charset="-122"/>
                <a:cs typeface="Times New Roman Bold" panose="02020503050405090304" charset="0"/>
                <a:sym typeface="+mn-ea"/>
              </a:rPr>
              <a:t>3.Chinese Slang Using Letters</a:t>
            </a: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sym typeface="+mn-ea"/>
            </a:endParaRPr>
          </a:p>
        </p:txBody>
      </p:sp>
      <p:sp>
        <p:nvSpPr>
          <p:cNvPr id="3" name="文本框 2"/>
          <p:cNvSpPr txBox="1"/>
          <p:nvPr/>
        </p:nvSpPr>
        <p:spPr>
          <a:xfrm>
            <a:off x="326390" y="924560"/>
            <a:ext cx="11581765" cy="3969385"/>
          </a:xfrm>
          <a:prstGeom prst="rect">
            <a:avLst/>
          </a:prstGeom>
          <a:noFill/>
        </p:spPr>
        <p:txBody>
          <a:bodyPr wrap="square" rtlCol="0">
            <a:spAutoFit/>
          </a:bodyPr>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YYDS </a:t>
            </a:r>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endParaRPr>
          </a:p>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YYDS </a:t>
            </a:r>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is like the</a:t>
            </a:r>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rPr>
              <a:t> equivalent of GOAT </a:t>
            </a:r>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a:t>
            </a:r>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sym typeface="+mn-ea"/>
              </a:rPr>
              <a:t>the greatest of all time ）</a:t>
            </a:r>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in English. </a:t>
            </a:r>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It’s an </a:t>
            </a:r>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rPr>
              <a:t>abbreviation of the Chinese </a:t>
            </a:r>
            <a:r>
              <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rPr>
              <a:t>永远的神 (yǒnɡyuǎn de shén) which </a:t>
            </a:r>
            <a:r>
              <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rPr>
              <a:t>literally means “forever the God”. </a:t>
            </a:r>
            <a:endParaRPr lang="en-US" altLang="zh-CN" sz="2800" b="1">
              <a:solidFill>
                <a:srgbClr val="C00000"/>
              </a:solidFill>
              <a:latin typeface="Times New Roman Regular" panose="02020503050405090304" charset="0"/>
              <a:ea typeface="等线" panose="02010600030101010101" charset="-122"/>
              <a:cs typeface="Times New Roman Regular" panose="02020503050405090304" charset="0"/>
            </a:endParaRPr>
          </a:p>
          <a:p>
            <a:endParaRPr lang="en-US" altLang="zh-CN" sz="2800" b="1">
              <a:solidFill>
                <a:schemeClr val="bg1"/>
              </a:solidFill>
              <a:latin typeface="Times New Roman Regular" panose="02020503050405090304" charset="0"/>
              <a:ea typeface="等线" panose="02010600030101010101" charset="-122"/>
              <a:cs typeface="Times New Roman Regular" panose="02020503050405090304" charset="0"/>
            </a:endParaRPr>
          </a:p>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955" y="273050"/>
            <a:ext cx="8295005" cy="1383665"/>
          </a:xfrm>
          <a:prstGeom prst="rect">
            <a:avLst/>
          </a:prstGeom>
          <a:noFill/>
        </p:spPr>
        <p:txBody>
          <a:bodyPr wrap="square" rtlCol="0" anchor="t">
            <a:spAutoFit/>
          </a:bodyPr>
          <a:p>
            <a:pPr algn="l"/>
            <a:endParaRPr lang="en-US" altLang="zh-CN" sz="2800" b="1">
              <a:solidFill>
                <a:schemeClr val="bg1"/>
              </a:solidFill>
              <a:latin typeface="等线" panose="02010600030101010101" charset="-122"/>
              <a:ea typeface="等线" panose="02010600030101010101" charset="-122"/>
              <a:sym typeface="+mn-ea"/>
            </a:endParaRPr>
          </a:p>
          <a:p>
            <a:pPr algn="l"/>
            <a:r>
              <a:rPr lang="en-US" altLang="zh-CN" sz="2800" b="1">
                <a:solidFill>
                  <a:schemeClr val="bg1"/>
                </a:solidFill>
                <a:latin typeface="Times New Roman Bold" panose="02020503050405090304" charset="0"/>
                <a:ea typeface="等线" panose="02010600030101010101" charset="-122"/>
                <a:cs typeface="Times New Roman Bold" panose="02020503050405090304" charset="0"/>
                <a:sym typeface="+mn-ea"/>
              </a:rPr>
              <a:t>4.4 The Significance:</a:t>
            </a: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algn="l"/>
            <a:endParaRPr lang="zh-CN" altLang="en-US" sz="2800" b="1">
              <a:latin typeface="Times New Roman Bold" panose="02020503050405090304" charset="0"/>
              <a:cs typeface="Times New Roman Bold" panose="02020503050405090304" charset="0"/>
            </a:endParaRPr>
          </a:p>
        </p:txBody>
      </p:sp>
      <p:sp>
        <p:nvSpPr>
          <p:cNvPr id="3" name="文本框 2"/>
          <p:cNvSpPr txBox="1"/>
          <p:nvPr/>
        </p:nvSpPr>
        <p:spPr>
          <a:xfrm>
            <a:off x="326390" y="924560"/>
            <a:ext cx="11581765" cy="3384550"/>
          </a:xfrm>
          <a:prstGeom prst="rect">
            <a:avLst/>
          </a:prstGeom>
          <a:noFill/>
        </p:spPr>
        <p:txBody>
          <a:bodyPr wrap="square" rtlCol="0">
            <a:spAutoFit/>
          </a:bodyPr>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pPr algn="l">
              <a:buClrTx/>
              <a:buSzTx/>
              <a:buFontTx/>
            </a:pPr>
            <a:r>
              <a:rPr lang="zh-CN" altLang="en-US"/>
              <a:t> </a:t>
            </a:r>
            <a:endParaRPr lang="zh-CN" altLang="en-US"/>
          </a:p>
          <a:p>
            <a:pPr algn="l">
              <a:buClrTx/>
              <a:buSzTx/>
              <a:buFontTx/>
            </a:pPr>
            <a:r>
              <a:rPr lang="en-US" altLang="zh-CN" sz="2800" b="1">
                <a:solidFill>
                  <a:schemeClr val="bg1"/>
                </a:solidFill>
                <a:latin typeface="等线" panose="02010600030101010101" charset="-122"/>
                <a:ea typeface="等线" panose="02010600030101010101" charset="-122"/>
              </a:rPr>
              <a:t> </a:t>
            </a: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Understand</a:t>
            </a:r>
            <a:r>
              <a:rPr lang="en-US" altLang="zh-CN" sz="2800" b="1">
                <a:solidFill>
                  <a:srgbClr val="C00000"/>
                </a:solidFill>
                <a:latin typeface="Times New Roman Bold" panose="02020503050405090304" charset="0"/>
                <a:ea typeface="等线" panose="02010600030101010101" charset="-122"/>
                <a:cs typeface="Times New Roman Bold" panose="02020503050405090304" charset="0"/>
              </a:rPr>
              <a:t> what’s going on in reality </a:t>
            </a: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with the locals.</a:t>
            </a: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algn="l">
              <a:buClrTx/>
              <a:buSzTx/>
              <a:buFontTx/>
            </a:pP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algn="l">
              <a:buClrTx/>
              <a:buSzTx/>
              <a:buFontTx/>
            </a:pP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 Improve your </a:t>
            </a:r>
            <a:r>
              <a:rPr lang="en-US" altLang="zh-CN" sz="2800" b="1">
                <a:solidFill>
                  <a:srgbClr val="C00000"/>
                </a:solidFill>
                <a:latin typeface="Times New Roman Bold" panose="02020503050405090304" charset="0"/>
                <a:ea typeface="等线" panose="02010600030101010101" charset="-122"/>
                <a:cs typeface="Times New Roman Bold" panose="02020503050405090304" charset="0"/>
              </a:rPr>
              <a:t>day-to-day communication in China.</a:t>
            </a: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algn="l">
              <a:buClrTx/>
              <a:buSzTx/>
              <a:buFontTx/>
            </a:pP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 </a:t>
            </a: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algn="l">
              <a:buClrTx/>
              <a:buSzTx/>
              <a:buFontTx/>
            </a:pP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 Better</a:t>
            </a:r>
            <a:r>
              <a:rPr lang="en-US" altLang="zh-CN" sz="2800" b="1">
                <a:solidFill>
                  <a:srgbClr val="C00000"/>
                </a:solidFill>
                <a:latin typeface="Times New Roman Bold" panose="02020503050405090304" charset="0"/>
                <a:ea typeface="等线" panose="02010600030101010101" charset="-122"/>
                <a:cs typeface="Times New Roman Bold" panose="02020503050405090304" charset="0"/>
              </a:rPr>
              <a:t> appreciate and adapt to Chinese culture.</a:t>
            </a:r>
            <a:endParaRPr lang="en-US" altLang="zh-CN" sz="2800" b="1">
              <a:solidFill>
                <a:srgbClr val="C00000"/>
              </a:solidFill>
              <a:latin typeface="Times New Roman Bold" panose="02020503050405090304" charset="0"/>
              <a:ea typeface="等线" panose="02010600030101010101" charset="-122"/>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955" y="273050"/>
            <a:ext cx="11963400" cy="4954270"/>
          </a:xfrm>
          <a:prstGeom prst="rect">
            <a:avLst/>
          </a:prstGeom>
          <a:noFill/>
        </p:spPr>
        <p:txBody>
          <a:bodyPr wrap="square" rtlCol="0" anchor="t">
            <a:spAutoFit/>
          </a:bodyPr>
          <a:p>
            <a:pPr algn="l"/>
            <a:endParaRPr lang="en-US" altLang="zh-CN" sz="2800" b="1">
              <a:solidFill>
                <a:schemeClr val="bg1"/>
              </a:solidFill>
              <a:latin typeface="等线" panose="02010600030101010101" charset="-122"/>
              <a:ea typeface="等线" panose="02010600030101010101" charset="-122"/>
              <a:sym typeface="+mn-ea"/>
            </a:endParaRPr>
          </a:p>
          <a:p>
            <a:pPr algn="ctr"/>
            <a:r>
              <a:rPr lang="en-US" altLang="zh-CN" sz="3600" b="1">
                <a:solidFill>
                  <a:schemeClr val="bg1"/>
                </a:solidFill>
                <a:latin typeface="Times New Roman Regular" panose="02020503050405090304" charset="0"/>
                <a:cs typeface="Times New Roman Regular" panose="02020503050405090304" charset="0"/>
                <a:sym typeface="+mn-ea"/>
              </a:rPr>
              <a:t>Part five</a:t>
            </a:r>
            <a:r>
              <a:rPr lang="zh-CN" altLang="en-US" sz="3600" b="1">
                <a:solidFill>
                  <a:schemeClr val="bg1"/>
                </a:solidFill>
                <a:latin typeface="Times New Roman Regular" panose="02020503050405090304" charset="0"/>
                <a:cs typeface="Times New Roman Regular" panose="02020503050405090304" charset="0"/>
                <a:sym typeface="+mn-ea"/>
              </a:rPr>
              <a:t>：</a:t>
            </a:r>
            <a:r>
              <a:rPr lang="en-US" altLang="zh-CN" sz="3600" b="1">
                <a:solidFill>
                  <a:schemeClr val="bg1"/>
                </a:solidFill>
                <a:latin typeface="Times New Roman Regular" panose="02020503050405090304" charset="0"/>
                <a:cs typeface="Times New Roman Regular" panose="02020503050405090304" charset="0"/>
                <a:sym typeface="+mn-ea"/>
              </a:rPr>
              <a:t>Dialects</a:t>
            </a:r>
            <a:endParaRPr lang="en-US" altLang="zh-CN" sz="3200" b="1">
              <a:solidFill>
                <a:schemeClr val="bg1"/>
              </a:solidFill>
              <a:latin typeface="Times New Roman Regular" panose="02020503050405090304" charset="0"/>
              <a:ea typeface="等线" panose="02010600030101010101" charset="-122"/>
              <a:cs typeface="Times New Roman Regular" panose="02020503050405090304" charset="0"/>
            </a:endParaRPr>
          </a:p>
          <a:p>
            <a:pPr algn="l"/>
            <a:endParaRPr lang="en-US" altLang="zh-CN" sz="2800" b="1">
              <a:solidFill>
                <a:schemeClr val="bg1"/>
              </a:solidFill>
              <a:sym typeface="+mn-ea"/>
            </a:endParaRPr>
          </a:p>
          <a:p>
            <a:pPr algn="l"/>
            <a:r>
              <a:rPr lang="en-US" altLang="zh-CN" sz="2800" b="1">
                <a:solidFill>
                  <a:schemeClr val="bg1"/>
                </a:solidFill>
                <a:latin typeface="Times New Roman Bold" panose="02020503050405090304" charset="0"/>
                <a:cs typeface="Times New Roman Bold" panose="02020503050405090304" charset="0"/>
                <a:sym typeface="+mn-ea"/>
              </a:rPr>
              <a:t>4.1. Definition: a variety of a language that is distinguished from other varieties of the same language by features of phonology, grammar, and vocabulary, and by its use by a group of speakers who are set off from others </a:t>
            </a:r>
            <a:r>
              <a:rPr lang="en-US" altLang="zh-CN" sz="2800" b="1">
                <a:solidFill>
                  <a:srgbClr val="C00000"/>
                </a:solidFill>
                <a:latin typeface="Times New Roman Bold" panose="02020503050405090304" charset="0"/>
                <a:cs typeface="Times New Roman Bold" panose="02020503050405090304" charset="0"/>
                <a:sym typeface="+mn-ea"/>
              </a:rPr>
              <a:t>geographically or socially</a:t>
            </a:r>
            <a:r>
              <a:rPr lang="en-US" altLang="zh-CN" sz="2800" b="1">
                <a:solidFill>
                  <a:schemeClr val="bg1"/>
                </a:solidFill>
                <a:latin typeface="Times New Roman Bold" panose="02020503050405090304" charset="0"/>
                <a:cs typeface="Times New Roman Bold" panose="02020503050405090304" charset="0"/>
                <a:sym typeface="+mn-ea"/>
              </a:rPr>
              <a:t>.</a:t>
            </a:r>
            <a:endParaRPr lang="en-US" altLang="zh-CN" sz="2800" b="1">
              <a:solidFill>
                <a:schemeClr val="bg1"/>
              </a:solidFill>
              <a:latin typeface="Times New Roman Bold" panose="02020503050405090304" charset="0"/>
              <a:cs typeface="Times New Roman Bold" panose="02020503050405090304" charset="0"/>
              <a:sym typeface="+mn-ea"/>
            </a:endParaRPr>
          </a:p>
          <a:p>
            <a:pPr algn="l"/>
            <a:r>
              <a:rPr lang="en-US" altLang="zh-CN" sz="2800" b="1">
                <a:solidFill>
                  <a:schemeClr val="bg1"/>
                </a:solidFill>
                <a:latin typeface="Times New Roman Bold" panose="02020503050405090304" charset="0"/>
                <a:cs typeface="Times New Roman Bold" panose="02020503050405090304" charset="0"/>
                <a:sym typeface="+mn-ea"/>
              </a:rPr>
              <a:t> </a:t>
            </a:r>
            <a:endParaRPr lang="en-US" altLang="zh-CN" sz="2800" b="1">
              <a:solidFill>
                <a:schemeClr val="bg1"/>
              </a:solidFill>
              <a:latin typeface="Times New Roman Bold" panose="02020503050405090304" charset="0"/>
              <a:cs typeface="Times New Roman Bold" panose="02020503050405090304" charset="0"/>
              <a:sym typeface="+mn-ea"/>
            </a:endParaRPr>
          </a:p>
          <a:p>
            <a:pPr algn="l"/>
            <a:r>
              <a:rPr lang="en-US" altLang="zh-CN" sz="2800" b="1">
                <a:solidFill>
                  <a:schemeClr val="bg1"/>
                </a:solidFill>
                <a:latin typeface="Times New Roman Bold" panose="02020503050405090304" charset="0"/>
                <a:cs typeface="Times New Roman Bold" panose="02020503050405090304" charset="0"/>
                <a:sym typeface="+mn-ea"/>
              </a:rPr>
              <a:t>one thing in common: they all share the</a:t>
            </a:r>
            <a:r>
              <a:rPr lang="en-US" altLang="zh-CN" sz="2800" b="1">
                <a:solidFill>
                  <a:srgbClr val="C00000"/>
                </a:solidFill>
                <a:latin typeface="Times New Roman Bold" panose="02020503050405090304" charset="0"/>
                <a:cs typeface="Times New Roman Bold" panose="02020503050405090304" charset="0"/>
                <a:sym typeface="+mn-ea"/>
              </a:rPr>
              <a:t> same writing system</a:t>
            </a:r>
            <a:r>
              <a:rPr lang="en-US" altLang="zh-CN" sz="2800" b="1">
                <a:solidFill>
                  <a:schemeClr val="bg1"/>
                </a:solidFill>
                <a:latin typeface="Times New Roman Bold" panose="02020503050405090304" charset="0"/>
                <a:cs typeface="Times New Roman Bold" panose="02020503050405090304" charset="0"/>
                <a:sym typeface="+mn-ea"/>
              </a:rPr>
              <a:t> based on Chinese characters.</a:t>
            </a:r>
            <a:endParaRPr lang="en-US" altLang="zh-CN" sz="2800" b="1">
              <a:solidFill>
                <a:schemeClr val="bg1"/>
              </a:solidFill>
              <a:latin typeface="Times New Roman Bold" panose="02020503050405090304" charset="0"/>
              <a:cs typeface="Times New Roman Bold" panose="02020503050405090304" charset="0"/>
              <a:sym typeface="+mn-ea"/>
            </a:endParaRPr>
          </a:p>
          <a:p>
            <a:pPr algn="l"/>
            <a:endParaRPr lang="zh-CN" altLang="en-US" sz="2800" b="1">
              <a:latin typeface="Times New Roman Bold" panose="02020503050405090304" charset="0"/>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E5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143"/>
          <a:stretch>
            <a:fillRect/>
          </a:stretch>
        </p:blipFill>
        <p:spPr>
          <a:xfrm>
            <a:off x="47625" y="2330648"/>
            <a:ext cx="10164418" cy="4527136"/>
          </a:xfrm>
          <a:prstGeom prst="rect">
            <a:avLst/>
          </a:prstGeom>
        </p:spPr>
      </p:pic>
      <p:sp>
        <p:nvSpPr>
          <p:cNvPr id="4" name="文本框 3"/>
          <p:cNvSpPr txBox="1"/>
          <p:nvPr/>
        </p:nvSpPr>
        <p:spPr>
          <a:xfrm rot="16200000">
            <a:off x="6110605" y="-882015"/>
            <a:ext cx="736600" cy="8046720"/>
          </a:xfrm>
          <a:prstGeom prst="rect">
            <a:avLst/>
          </a:prstGeom>
          <a:noFill/>
        </p:spPr>
        <p:txBody>
          <a:bodyPr vert="eaVert" wrap="square" rtlCol="0">
            <a:spAutoFit/>
          </a:bodyPr>
          <a:lstStyle>
            <a:defPPr>
              <a:defRPr lang="zh-CN"/>
            </a:defPPr>
            <a:lvl1pPr>
              <a:defRPr sz="4400" spc="200">
                <a:solidFill>
                  <a:srgbClr val="FCF9F4"/>
                </a:solidFill>
                <a:latin typeface="汉仪细中圆简" panose="02010609000101010101" pitchFamily="49" charset="-122"/>
                <a:ea typeface="汉仪细中圆简" panose="0201060900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dirty="0">
                <a:solidFill>
                  <a:schemeClr val="bg1"/>
                </a:solidFill>
                <a:latin typeface="华文中宋" panose="02010600040101010101" pitchFamily="2" charset="-122"/>
                <a:ea typeface="华文中宋" panose="02010600040101010101" pitchFamily="2" charset="-122"/>
                <a:sym typeface="+mn-ea"/>
              </a:rPr>
              <a:t>I</a:t>
            </a:r>
            <a:r>
              <a:rPr lang="zh-CN" altLang="en-US" sz="3600" b="1" dirty="0">
                <a:solidFill>
                  <a:schemeClr val="bg1"/>
                </a:solidFill>
                <a:latin typeface="华文中宋" panose="02010600040101010101" pitchFamily="2" charset="-122"/>
                <a:ea typeface="华文中宋" panose="02010600040101010101" pitchFamily="2" charset="-122"/>
                <a:sym typeface="+mn-ea"/>
              </a:rPr>
              <a:t>ntroduction to Language Styles</a:t>
            </a:r>
            <a:endParaRPr kumimoji="0" lang="en-US" altLang="zh-CN" sz="3600" b="0" i="0" u="none" strike="noStrike" kern="1200" cap="none" spc="20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7" name="文本框 6"/>
          <p:cNvSpPr txBox="1"/>
          <p:nvPr/>
        </p:nvSpPr>
        <p:spPr>
          <a:xfrm>
            <a:off x="1325245" y="618490"/>
            <a:ext cx="43014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Part one</a:t>
            </a:r>
            <a:endParaRPr kumimoji="0" lang="en-US" altLang="zh-CN" sz="66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26" name="椭圆 25"/>
          <p:cNvSpPr/>
          <p:nvPr/>
        </p:nvSpPr>
        <p:spPr>
          <a:xfrm>
            <a:off x="756854" y="2163946"/>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腾祥铁山楷书简" panose="01010104010101010101" pitchFamily="2" charset="-122"/>
              <a:ea typeface="腾祥铁山楷书简" panose="01010104010101010101" pitchFamily="2" charset="-122"/>
            </a:endParaRPr>
          </a:p>
        </p:txBody>
      </p:sp>
      <p:sp>
        <p:nvSpPr>
          <p:cNvPr id="27" name="椭圆 26"/>
          <p:cNvSpPr/>
          <p:nvPr/>
        </p:nvSpPr>
        <p:spPr>
          <a:xfrm>
            <a:off x="756854" y="2589494"/>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腾祥铁山楷书简" panose="01010104010101010101" pitchFamily="2" charset="-122"/>
              <a:ea typeface="腾祥铁山楷书简" panose="01010104010101010101" pitchFamily="2" charset="-122"/>
            </a:endParaRPr>
          </a:p>
        </p:txBody>
      </p:sp>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13913" t="16748" r="11521" b="14413"/>
          <a:stretch>
            <a:fillRect/>
          </a:stretch>
        </p:blipFill>
        <p:spPr>
          <a:xfrm>
            <a:off x="690137" y="3509356"/>
            <a:ext cx="477448" cy="440782"/>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433" y="4135768"/>
            <a:ext cx="862892" cy="86289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955" y="165735"/>
            <a:ext cx="8295005" cy="953135"/>
          </a:xfrm>
          <a:prstGeom prst="rect">
            <a:avLst/>
          </a:prstGeom>
          <a:noFill/>
        </p:spPr>
        <p:txBody>
          <a:bodyPr wrap="square" rtlCol="0" anchor="t">
            <a:spAutoFit/>
          </a:bodyPr>
          <a:p>
            <a:endParaRPr lang="en-US" altLang="zh-CN" sz="2800" b="1">
              <a:solidFill>
                <a:schemeClr val="bg1"/>
              </a:solidFill>
              <a:latin typeface="等线" panose="02010600030101010101" charset="-122"/>
              <a:ea typeface="等线" panose="02010600030101010101" charset="-122"/>
              <a:sym typeface="+mn-ea"/>
            </a:endParaRPr>
          </a:p>
          <a:p>
            <a:r>
              <a:rPr lang="en-US" altLang="zh-CN" sz="2800" b="1">
                <a:solidFill>
                  <a:schemeClr val="bg1"/>
                </a:solidFill>
                <a:latin typeface="Times New Roman Bold" panose="02020503050405090304" charset="0"/>
                <a:cs typeface="Times New Roman Bold" panose="02020503050405090304" charset="0"/>
              </a:rPr>
              <a:t>5.2 Varieties of</a:t>
            </a:r>
            <a:r>
              <a:rPr lang="zh-CN" altLang="en-US" sz="2800" b="1">
                <a:latin typeface="Times New Roman Bold" panose="02020503050405090304" charset="0"/>
                <a:cs typeface="Times New Roman Bold" panose="02020503050405090304" charset="0"/>
              </a:rPr>
              <a:t> </a:t>
            </a:r>
            <a:r>
              <a:rPr lang="en-US" altLang="zh-CN" sz="2800" b="1">
                <a:solidFill>
                  <a:schemeClr val="bg1"/>
                </a:solidFill>
                <a:latin typeface="Times New Roman Bold" panose="02020503050405090304" charset="0"/>
                <a:cs typeface="Times New Roman Bold" panose="02020503050405090304" charset="0"/>
              </a:rPr>
              <a:t>Dialects</a:t>
            </a:r>
            <a:endParaRPr lang="zh-CN" altLang="en-US" sz="2800" b="1">
              <a:latin typeface="Times New Roman Bold" panose="02020503050405090304" charset="0"/>
              <a:cs typeface="Times New Roman Bold" panose="02020503050405090304" charset="0"/>
            </a:endParaRPr>
          </a:p>
        </p:txBody>
      </p:sp>
      <p:sp>
        <p:nvSpPr>
          <p:cNvPr id="3" name="文本框 2"/>
          <p:cNvSpPr txBox="1"/>
          <p:nvPr/>
        </p:nvSpPr>
        <p:spPr>
          <a:xfrm>
            <a:off x="914400" y="2110740"/>
            <a:ext cx="11581765" cy="1660525"/>
          </a:xfrm>
          <a:prstGeom prst="rect">
            <a:avLst/>
          </a:prstGeom>
          <a:noFill/>
        </p:spPr>
        <p:txBody>
          <a:bodyPr wrap="square" rtlCol="0">
            <a:spAutoFit/>
          </a:bodyPr>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pPr>
              <a:buClrTx/>
              <a:buSzTx/>
              <a:buFontTx/>
            </a:pPr>
            <a:r>
              <a:rPr lang="zh-CN" altLang="en-US"/>
              <a:t> </a:t>
            </a:r>
            <a:endParaRPr lang="zh-CN" altLang="en-US"/>
          </a:p>
          <a:p>
            <a:pPr>
              <a:buClrTx/>
              <a:buSzTx/>
              <a:buFontTx/>
            </a:pPr>
            <a:endParaRPr lang="en-US" altLang="zh-CN" sz="2800" b="1">
              <a:solidFill>
                <a:schemeClr val="bg1"/>
              </a:solidFill>
              <a:latin typeface="等线" panose="02010600030101010101" charset="-122"/>
              <a:ea typeface="等线" panose="02010600030101010101" charset="-122"/>
            </a:endParaRPr>
          </a:p>
        </p:txBody>
      </p:sp>
      <p:sp>
        <p:nvSpPr>
          <p:cNvPr id="100" name="文本框 99"/>
          <p:cNvSpPr txBox="1"/>
          <p:nvPr/>
        </p:nvSpPr>
        <p:spPr>
          <a:xfrm>
            <a:off x="147320" y="1274445"/>
            <a:ext cx="12044680" cy="5446395"/>
          </a:xfrm>
          <a:prstGeom prst="rect">
            <a:avLst/>
          </a:prstGeom>
          <a:noFill/>
          <a:ln w="9525">
            <a:noFill/>
          </a:ln>
        </p:spPr>
        <p:txBody>
          <a:bodyPr wrap="square">
            <a:spAutoFit/>
          </a:bodyPr>
          <a:p>
            <a:pPr indent="0"/>
            <a:r>
              <a:rPr lang="en-US" altLang="zh-CN" sz="2800" b="1">
                <a:solidFill>
                  <a:schemeClr val="bg1"/>
                </a:solidFill>
                <a:latin typeface="Times New Roman Bold" panose="02020503050405090304" charset="0"/>
                <a:cs typeface="Times New Roman Bold" panose="02020503050405090304" charset="0"/>
              </a:rPr>
              <a:t>5.2.1 Geographic dialects (or regionalects)</a:t>
            </a:r>
            <a:endParaRPr lang="en-US" altLang="zh-CN" sz="2800" b="1">
              <a:solidFill>
                <a:schemeClr val="bg1"/>
              </a:solidFill>
              <a:latin typeface="Times New Roman Bold" panose="02020503050405090304" charset="0"/>
              <a:cs typeface="Times New Roman Bold" panose="02020503050405090304" charset="0"/>
            </a:endParaRPr>
          </a:p>
          <a:p>
            <a:pPr indent="0"/>
            <a:r>
              <a:rPr lang="en-US" altLang="zh-CN" sz="2800" b="1">
                <a:solidFill>
                  <a:schemeClr val="bg1"/>
                </a:solidFill>
                <a:latin typeface="Times New Roman Bold" panose="02020503050405090304" charset="0"/>
                <a:cs typeface="Times New Roman Bold" panose="02020503050405090304" charset="0"/>
              </a:rPr>
              <a:t>  It can be roughly classified into</a:t>
            </a:r>
            <a:r>
              <a:rPr lang="en-US" altLang="zh-CN" sz="2800" b="1">
                <a:solidFill>
                  <a:srgbClr val="C00000"/>
                </a:solidFill>
                <a:latin typeface="Times New Roman Bold" panose="02020503050405090304" charset="0"/>
                <a:cs typeface="Times New Roman Bold" panose="02020503050405090304" charset="0"/>
              </a:rPr>
              <a:t> seven large groups</a:t>
            </a: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indent="0"/>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gradFill>
                  <a:gsLst>
                    <a:gs pos="0">
                      <a:srgbClr val="FECF40"/>
                    </a:gs>
                    <a:gs pos="100000">
                      <a:srgbClr val="846C21"/>
                    </a:gs>
                  </a:gsLst>
                  <a:lin scaled="0"/>
                </a:gradFill>
                <a:latin typeface="Times New Roman Bold" panose="02020503050405090304" charset="0"/>
                <a:cs typeface="Times New Roman Bold" panose="02020503050405090304" charset="0"/>
              </a:rPr>
              <a:t>Putonghua</a:t>
            </a:r>
            <a:r>
              <a:rPr lang="en-US" altLang="zh-CN" sz="2800" b="1">
                <a:solidFill>
                  <a:schemeClr val="bg1"/>
                </a:solidFill>
                <a:latin typeface="Times New Roman Bold" panose="02020503050405090304" charset="0"/>
                <a:cs typeface="Times New Roman Bold" panose="02020503050405090304" charset="0"/>
              </a:rPr>
              <a:t> (Mandarin)</a:t>
            </a:r>
            <a:r>
              <a:rPr lang="en-US" altLang="zh-CN" sz="2800" b="1">
                <a:solidFill>
                  <a:schemeClr val="bg1"/>
                </a:solidFill>
                <a:latin typeface="Times New Roman Bold" panose="02020503050405090304" charset="0"/>
                <a:cs typeface="Times New Roman Bold" panose="02020503050405090304" charset="0"/>
                <a:sym typeface="+mn-ea"/>
              </a:rPr>
              <a:t>,  </a:t>
            </a:r>
            <a:r>
              <a:rPr lang="en-US" altLang="zh-CN" sz="2000" b="1">
                <a:solidFill>
                  <a:schemeClr val="bg1"/>
                </a:solidFill>
                <a:latin typeface="Times New Roman Bold" panose="02020503050405090304" charset="0"/>
                <a:cs typeface="Times New Roman Bold" panose="02020503050405090304" charset="0"/>
              </a:rPr>
              <a:t>mainly based off of the </a:t>
            </a:r>
            <a:r>
              <a:rPr lang="en-US" altLang="zh-CN" sz="2000" b="1">
                <a:solidFill>
                  <a:srgbClr val="C00000"/>
                </a:solidFill>
                <a:latin typeface="Times New Roman Bold" panose="02020503050405090304" charset="0"/>
                <a:cs typeface="Times New Roman Bold" panose="02020503050405090304" charset="0"/>
              </a:rPr>
              <a:t>Beijing dialect</a:t>
            </a:r>
            <a:r>
              <a:rPr lang="en-US" altLang="zh-CN" sz="2000" b="1">
                <a:solidFill>
                  <a:schemeClr val="bg1"/>
                </a:solidFill>
                <a:latin typeface="Times New Roman Bold" panose="02020503050405090304" charset="0"/>
                <a:cs typeface="Times New Roman Bold" panose="02020503050405090304" charset="0"/>
              </a:rPr>
              <a:t>.</a:t>
            </a: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accent4"/>
                </a:solidFill>
                <a:latin typeface="Times New Roman Bold" panose="02020503050405090304" charset="0"/>
                <a:cs typeface="Times New Roman Bold" panose="02020503050405090304" charset="0"/>
              </a:rPr>
              <a:t>Gan, </a:t>
            </a:r>
            <a:r>
              <a:rPr lang="en-US" altLang="zh-CN" sz="2000" b="1">
                <a:solidFill>
                  <a:schemeClr val="bg1"/>
                </a:solidFill>
                <a:latin typeface="Times New Roman Bold" panose="02020503050405090304" charset="0"/>
                <a:cs typeface="Times New Roman Bold" panose="02020503050405090304" charset="0"/>
              </a:rPr>
              <a:t>(Hunan, Hubei, Anhui, and Fujian.)</a:t>
            </a:r>
            <a:r>
              <a:rPr lang="en-US" altLang="zh-CN" sz="2800" b="1">
                <a:solidFill>
                  <a:schemeClr val="bg1"/>
                </a:solidFill>
                <a:latin typeface="Times New Roman Bold" panose="02020503050405090304" charset="0"/>
                <a:cs typeface="Times New Roman Bold" panose="02020503050405090304" charset="0"/>
              </a:rPr>
              <a:t>   </a:t>
            </a:r>
            <a:r>
              <a:rPr lang="en-US" altLang="zh-CN" sz="2800" b="1">
                <a:solidFill>
                  <a:schemeClr val="accent4"/>
                </a:solidFill>
                <a:latin typeface="Times New Roman Bold" panose="02020503050405090304" charset="0"/>
                <a:cs typeface="Times New Roman Bold" panose="02020503050405090304" charset="0"/>
              </a:rPr>
              <a:t>Kejia</a:t>
            </a:r>
            <a:r>
              <a:rPr lang="en-US" altLang="zh-CN" sz="2800" b="1">
                <a:solidFill>
                  <a:schemeClr val="bg1"/>
                </a:solidFill>
                <a:latin typeface="Times New Roman Bold" panose="02020503050405090304" charset="0"/>
                <a:cs typeface="Times New Roman Bold" panose="02020503050405090304" charset="0"/>
              </a:rPr>
              <a:t> (Hakka) </a:t>
            </a:r>
            <a:r>
              <a:rPr lang="en-US" altLang="zh-CN" sz="2000" b="1">
                <a:solidFill>
                  <a:schemeClr val="bg1"/>
                </a:solidFill>
                <a:latin typeface="Times New Roman Bold" panose="02020503050405090304" charset="0"/>
                <a:cs typeface="Times New Roman Bold" panose="02020503050405090304" charset="0"/>
              </a:rPr>
              <a:t>Southern China and Taiwan East Asia,                    </a:t>
            </a:r>
            <a:endParaRPr lang="en-US" altLang="zh-CN" sz="2000" b="1">
              <a:solidFill>
                <a:schemeClr val="bg1"/>
              </a:solidFill>
              <a:latin typeface="Times New Roman Bold" panose="02020503050405090304" charset="0"/>
              <a:cs typeface="Times New Roman Bold" panose="02020503050405090304" charset="0"/>
            </a:endParaRPr>
          </a:p>
          <a:p>
            <a:pPr marL="342900" indent="-342900">
              <a:buFont typeface="Arial" panose="020B0604020202090204" pitchFamily="34" charset="0"/>
              <a:buChar char="•"/>
            </a:pPr>
            <a:endParaRPr lang="en-US" altLang="zh-CN" sz="20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accent4"/>
                </a:solidFill>
                <a:latin typeface="Times New Roman Bold" panose="02020503050405090304" charset="0"/>
                <a:cs typeface="Times New Roman Bold" panose="02020503050405090304" charset="0"/>
              </a:rPr>
              <a:t>Min, </a:t>
            </a:r>
            <a:r>
              <a:rPr lang="en-US" altLang="zh-CN" sz="2800" b="1">
                <a:solidFill>
                  <a:schemeClr val="bg1"/>
                </a:solidFill>
                <a:latin typeface="Times New Roman Bold" panose="02020503050405090304" charset="0"/>
                <a:cs typeface="Times New Roman Bold" panose="02020503050405090304" charset="0"/>
              </a:rPr>
              <a:t>(</a:t>
            </a:r>
            <a:r>
              <a:rPr lang="en-US" altLang="zh-CN" sz="2000" b="1">
                <a:solidFill>
                  <a:schemeClr val="bg1"/>
                </a:solidFill>
                <a:latin typeface="Times New Roman Bold" panose="02020503050405090304" charset="0"/>
                <a:cs typeface="Times New Roman Bold" panose="02020503050405090304" charset="0"/>
              </a:rPr>
              <a:t> Fujian)                                                </a:t>
            </a:r>
            <a:r>
              <a:rPr lang="en-US" altLang="zh-CN" sz="2800" b="1">
                <a:solidFill>
                  <a:schemeClr val="accent4"/>
                </a:solidFill>
                <a:latin typeface="Times New Roman Bold" panose="02020503050405090304" charset="0"/>
                <a:cs typeface="Times New Roman Bold" panose="02020503050405090304" charset="0"/>
              </a:rPr>
              <a:t> Wu</a:t>
            </a:r>
            <a:r>
              <a:rPr lang="en-US" altLang="zh-CN" sz="2800" b="1">
                <a:solidFill>
                  <a:schemeClr val="bg1"/>
                </a:solidFill>
                <a:latin typeface="Times New Roman Bold" panose="02020503050405090304" charset="0"/>
                <a:cs typeface="Times New Roman Bold" panose="02020503050405090304" charset="0"/>
              </a:rPr>
              <a:t> (</a:t>
            </a:r>
            <a:r>
              <a:rPr lang="en-US" altLang="zh-CN" sz="2000" b="1">
                <a:solidFill>
                  <a:schemeClr val="bg1"/>
                </a:solidFill>
                <a:latin typeface="Times New Roman Bold" panose="02020503050405090304" charset="0"/>
                <a:cs typeface="Times New Roman Bold" panose="02020503050405090304" charset="0"/>
              </a:rPr>
              <a:t>Shanghai, Zhejiang Province,) </a:t>
            </a:r>
            <a:endParaRPr lang="en-US" altLang="zh-CN" sz="20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accent4"/>
                </a:solidFill>
                <a:latin typeface="Times New Roman Bold" panose="02020503050405090304" charset="0"/>
                <a:cs typeface="Times New Roman Bold" panose="02020503050405090304" charset="0"/>
              </a:rPr>
              <a:t>Xiang</a:t>
            </a:r>
            <a:r>
              <a:rPr lang="en-US" altLang="zh-CN" sz="2000" b="1">
                <a:solidFill>
                  <a:schemeClr val="accent4"/>
                </a:solidFill>
                <a:latin typeface="Times New Roman Bold" panose="02020503050405090304" charset="0"/>
                <a:cs typeface="Times New Roman Bold" panose="02020503050405090304" charset="0"/>
              </a:rPr>
              <a:t>,</a:t>
            </a:r>
            <a:r>
              <a:rPr lang="en-US" altLang="zh-CN" sz="2000" b="1">
                <a:solidFill>
                  <a:schemeClr val="bg1"/>
                </a:solidFill>
                <a:latin typeface="Times New Roman Bold" panose="02020503050405090304" charset="0"/>
                <a:cs typeface="Times New Roman Bold" panose="02020503050405090304" charset="0"/>
              </a:rPr>
              <a:t>(Hunan province )                     </a:t>
            </a:r>
            <a:r>
              <a:rPr lang="en-US" altLang="zh-CN" sz="2800" b="1">
                <a:solidFill>
                  <a:schemeClr val="bg1"/>
                </a:solidFill>
                <a:latin typeface="Times New Roman Bold" panose="02020503050405090304" charset="0"/>
                <a:cs typeface="Times New Roman Bold" panose="02020503050405090304" charset="0"/>
              </a:rPr>
              <a:t>  </a:t>
            </a:r>
            <a:r>
              <a:rPr lang="en-US" altLang="zh-CN" sz="2800" b="1">
                <a:solidFill>
                  <a:schemeClr val="accent4"/>
                </a:solidFill>
                <a:latin typeface="Times New Roman Bold" panose="02020503050405090304" charset="0"/>
                <a:cs typeface="Times New Roman Bold" panose="02020503050405090304" charset="0"/>
              </a:rPr>
              <a:t>  Yue</a:t>
            </a:r>
            <a:r>
              <a:rPr lang="en-US" altLang="zh-CN" sz="2800" b="1">
                <a:solidFill>
                  <a:schemeClr val="bg1"/>
                </a:solidFill>
                <a:latin typeface="Times New Roman Bold" panose="02020503050405090304" charset="0"/>
                <a:cs typeface="Times New Roman Bold" panose="02020503050405090304" charset="0"/>
              </a:rPr>
              <a:t> (Cantonese). </a:t>
            </a:r>
            <a:endParaRPr lang="en-US" altLang="zh-CN" sz="2800" b="1">
              <a:solidFill>
                <a:schemeClr val="bg1"/>
              </a:solidFill>
              <a:latin typeface="Times New Roman Bold" panose="02020503050405090304" charset="0"/>
              <a:cs typeface="Times New Roman Bold" panose="02020503050405090304" charset="0"/>
            </a:endParaRPr>
          </a:p>
          <a:p>
            <a:pPr marL="457200" indent="-457200"/>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indent="-457200"/>
            <a:r>
              <a:rPr lang="en-US" altLang="zh-CN" sz="2800" b="1">
                <a:solidFill>
                  <a:schemeClr val="bg1"/>
                </a:solidFill>
                <a:latin typeface="Times New Roman Bold" panose="02020503050405090304" charset="0"/>
                <a:cs typeface="Times New Roman Bold" panose="02020503050405090304" charset="0"/>
              </a:rPr>
              <a:t>  Each language group </a:t>
            </a:r>
            <a:r>
              <a:rPr lang="en-US" altLang="zh-CN" sz="2800" b="1">
                <a:solidFill>
                  <a:srgbClr val="C00000"/>
                </a:solidFill>
                <a:latin typeface="Times New Roman Bold" panose="02020503050405090304" charset="0"/>
                <a:cs typeface="Times New Roman Bold" panose="02020503050405090304" charset="0"/>
              </a:rPr>
              <a:t>contains a large number of dialects.</a:t>
            </a: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955" y="273050"/>
            <a:ext cx="8295005" cy="953135"/>
          </a:xfrm>
          <a:prstGeom prst="rect">
            <a:avLst/>
          </a:prstGeom>
          <a:noFill/>
        </p:spPr>
        <p:txBody>
          <a:bodyPr wrap="square" rtlCol="0" anchor="t">
            <a:spAutoFit/>
          </a:bodyPr>
          <a:p>
            <a:endParaRPr lang="en-US" altLang="zh-CN" sz="2800" b="1">
              <a:solidFill>
                <a:schemeClr val="bg1"/>
              </a:solidFill>
              <a:latin typeface="等线" panose="02010600030101010101" charset="-122"/>
              <a:ea typeface="等线" panose="02010600030101010101" charset="-122"/>
              <a:sym typeface="+mn-ea"/>
            </a:endParaRPr>
          </a:p>
          <a:p>
            <a:r>
              <a:rPr lang="en-US" altLang="zh-CN" sz="2800" b="1">
                <a:solidFill>
                  <a:schemeClr val="bg1"/>
                </a:solidFill>
                <a:latin typeface="Times New Roman Bold" panose="02020503050405090304" charset="0"/>
                <a:cs typeface="Times New Roman Bold" panose="02020503050405090304" charset="0"/>
              </a:rPr>
              <a:t>5.3  The</a:t>
            </a:r>
            <a:r>
              <a:rPr lang="en-US" altLang="zh-CN" sz="2800" b="1">
                <a:solidFill>
                  <a:srgbClr val="FFC000"/>
                </a:solidFill>
                <a:latin typeface="Times New Roman Bold" panose="02020503050405090304" charset="0"/>
                <a:cs typeface="Times New Roman Bold" panose="02020503050405090304" charset="0"/>
              </a:rPr>
              <a:t> Status Quo</a:t>
            </a:r>
            <a:r>
              <a:rPr lang="en-US" altLang="zh-CN" sz="2800" b="1">
                <a:solidFill>
                  <a:schemeClr val="bg1"/>
                </a:solidFill>
                <a:latin typeface="Times New Roman Bold" panose="02020503050405090304" charset="0"/>
                <a:cs typeface="Times New Roman Bold" panose="02020503050405090304" charset="0"/>
              </a:rPr>
              <a:t> of Regionalects</a:t>
            </a:r>
            <a:endParaRPr lang="en-US" altLang="zh-CN" sz="2800" b="1">
              <a:solidFill>
                <a:schemeClr val="bg1"/>
              </a:solidFill>
              <a:latin typeface="Times New Roman Bold" panose="02020503050405090304" charset="0"/>
              <a:cs typeface="Times New Roman Bold" panose="02020503050405090304" charset="0"/>
            </a:endParaRPr>
          </a:p>
        </p:txBody>
      </p:sp>
      <p:sp>
        <p:nvSpPr>
          <p:cNvPr id="3" name="文本框 2"/>
          <p:cNvSpPr txBox="1"/>
          <p:nvPr/>
        </p:nvSpPr>
        <p:spPr>
          <a:xfrm>
            <a:off x="914400" y="2110740"/>
            <a:ext cx="11581765" cy="1660525"/>
          </a:xfrm>
          <a:prstGeom prst="rect">
            <a:avLst/>
          </a:prstGeom>
          <a:noFill/>
        </p:spPr>
        <p:txBody>
          <a:bodyPr wrap="square" rtlCol="0">
            <a:spAutoFit/>
          </a:bodyPr>
          <a:p>
            <a:endParaRPr lang="en-US" altLang="zh-CN" sz="2800" b="1">
              <a:solidFill>
                <a:schemeClr val="bg1"/>
              </a:solidFill>
              <a:latin typeface="等线" panose="02010600030101010101" charset="-122"/>
              <a:ea typeface="等线" panose="02010600030101010101" charset="-122"/>
            </a:endParaRPr>
          </a:p>
          <a:p>
            <a:endParaRPr lang="en-US" altLang="zh-CN" sz="2800" b="1">
              <a:solidFill>
                <a:schemeClr val="bg1"/>
              </a:solidFill>
              <a:latin typeface="等线" panose="02010600030101010101" charset="-122"/>
              <a:ea typeface="等线" panose="02010600030101010101" charset="-122"/>
            </a:endParaRPr>
          </a:p>
          <a:p>
            <a:pPr>
              <a:buClrTx/>
              <a:buSzTx/>
              <a:buFontTx/>
            </a:pPr>
            <a:r>
              <a:rPr lang="zh-CN" altLang="en-US"/>
              <a:t> </a:t>
            </a:r>
            <a:endParaRPr lang="zh-CN" altLang="en-US"/>
          </a:p>
          <a:p>
            <a:pPr>
              <a:buClrTx/>
              <a:buSzTx/>
              <a:buFontTx/>
            </a:pPr>
            <a:endParaRPr lang="en-US" altLang="zh-CN" sz="2800" b="1">
              <a:solidFill>
                <a:schemeClr val="bg1"/>
              </a:solidFill>
              <a:latin typeface="等线" panose="02010600030101010101" charset="-122"/>
              <a:ea typeface="等线" panose="02010600030101010101" charset="-122"/>
            </a:endParaRPr>
          </a:p>
        </p:txBody>
      </p:sp>
      <p:sp>
        <p:nvSpPr>
          <p:cNvPr id="100" name="文本框 99"/>
          <p:cNvSpPr txBox="1"/>
          <p:nvPr/>
        </p:nvSpPr>
        <p:spPr>
          <a:xfrm>
            <a:off x="147955" y="1435735"/>
            <a:ext cx="12044680" cy="3538220"/>
          </a:xfrm>
          <a:prstGeom prst="rect">
            <a:avLst/>
          </a:prstGeom>
          <a:noFill/>
          <a:ln w="9525">
            <a:noFill/>
          </a:ln>
        </p:spPr>
        <p:txBody>
          <a:bodyPr wrap="square">
            <a:spAutoFit/>
          </a:bodyPr>
          <a:p>
            <a:pPr marL="457200" indent="-457200">
              <a:buFont typeface="Arial" panose="020B0604020202090204" pitchFamily="34" charset="0"/>
              <a:buChar char="•"/>
            </a:pPr>
            <a:r>
              <a:rPr lang="en-US" altLang="zh-CN" sz="2800" b="1">
                <a:solidFill>
                  <a:schemeClr val="accent6"/>
                </a:solidFill>
                <a:latin typeface="Times New Roman Bold" panose="02020503050405090304" charset="0"/>
                <a:cs typeface="Times New Roman Bold" panose="02020503050405090304" charset="0"/>
              </a:rPr>
              <a:t>Shrinking</a:t>
            </a:r>
            <a:r>
              <a:rPr lang="en-US" altLang="zh-CN" sz="2800" b="1">
                <a:solidFill>
                  <a:schemeClr val="bg1"/>
                </a:solidFill>
                <a:latin typeface="Times New Roman Bold" panose="02020503050405090304" charset="0"/>
                <a:cs typeface="Times New Roman Bold" panose="02020503050405090304" charset="0"/>
              </a:rPr>
              <a:t> or even dying out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endParaRPr lang="en-US" altLang="zh-CN" sz="2800" b="1">
              <a:solidFill>
                <a:schemeClr val="accent6"/>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accent6"/>
                </a:solidFill>
                <a:latin typeface="Times New Roman Bold" panose="02020503050405090304" charset="0"/>
                <a:cs typeface="Times New Roman Bold" panose="02020503050405090304" charset="0"/>
              </a:rPr>
              <a:t>Alien </a:t>
            </a:r>
            <a:r>
              <a:rPr lang="en-US" altLang="zh-CN" sz="2800" b="1">
                <a:solidFill>
                  <a:schemeClr val="bg1"/>
                </a:solidFill>
                <a:latin typeface="Times New Roman Bold" panose="02020503050405090304" charset="0"/>
                <a:cs typeface="Times New Roman Bold" panose="02020503050405090304" charset="0"/>
              </a:rPr>
              <a:t>to young people.</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endParaRPr lang="en-US" altLang="zh-CN" sz="2800" b="1">
              <a:solidFill>
                <a:schemeClr val="accent6"/>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accent6"/>
                </a:solidFill>
                <a:latin typeface="Times New Roman Bold" panose="02020503050405090304" charset="0"/>
                <a:cs typeface="Times New Roman Bold" panose="02020503050405090304" charset="0"/>
              </a:rPr>
              <a:t>Assimilated</a:t>
            </a:r>
            <a:r>
              <a:rPr lang="en-US" altLang="zh-CN" sz="2800" b="1">
                <a:solidFill>
                  <a:schemeClr val="bg1"/>
                </a:solidFill>
                <a:latin typeface="Times New Roman Bold" panose="02020503050405090304" charset="0"/>
                <a:cs typeface="Times New Roman Bold" panose="02020503050405090304" charset="0"/>
              </a:rPr>
              <a:t> by mandarin.</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Gradually </a:t>
            </a:r>
            <a:r>
              <a:rPr lang="en-US" altLang="zh-CN" sz="2800" b="1">
                <a:solidFill>
                  <a:schemeClr val="accent6"/>
                </a:solidFill>
                <a:latin typeface="Times New Roman Bold" panose="02020503050405090304" charset="0"/>
                <a:cs typeface="Times New Roman Bold" panose="02020503050405090304" charset="0"/>
              </a:rPr>
              <a:t>lost their soil</a:t>
            </a:r>
            <a:r>
              <a:rPr lang="en-US" altLang="zh-CN" sz="2800" b="1">
                <a:solidFill>
                  <a:schemeClr val="bg1"/>
                </a:solidFill>
                <a:latin typeface="Times New Roman Bold" panose="02020503050405090304" charset="0"/>
                <a:cs typeface="Times New Roman Bold" panose="02020503050405090304" charset="0"/>
              </a:rPr>
              <a:t> and the young people are gradually alienated from the regional culture embedded in the dialects</a:t>
            </a:r>
            <a:endParaRPr lang="en-US" altLang="zh-CN" sz="2800" b="1">
              <a:solidFill>
                <a:schemeClr val="bg1"/>
              </a:solidFill>
              <a:latin typeface="Times New Roman Bold" panose="02020503050405090304" charset="0"/>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955" y="273050"/>
            <a:ext cx="10655300" cy="953135"/>
          </a:xfrm>
          <a:prstGeom prst="rect">
            <a:avLst/>
          </a:prstGeom>
          <a:noFill/>
        </p:spPr>
        <p:txBody>
          <a:bodyPr wrap="square" rtlCol="0" anchor="t">
            <a:spAutoFit/>
          </a:bodyPr>
          <a:p>
            <a:endParaRPr lang="en-US" altLang="zh-CN" sz="2800" b="1">
              <a:solidFill>
                <a:schemeClr val="bg1"/>
              </a:solidFill>
              <a:latin typeface="等线" panose="02010600030101010101" charset="-122"/>
              <a:ea typeface="等线" panose="02010600030101010101" charset="-122"/>
              <a:sym typeface="+mn-ea"/>
            </a:endParaRPr>
          </a:p>
          <a:p>
            <a:r>
              <a:rPr lang="en-US" altLang="zh-CN" sz="2800" b="1">
                <a:solidFill>
                  <a:schemeClr val="bg1"/>
                </a:solidFill>
                <a:latin typeface="Times New Roman Bold" panose="02020503050405090304" charset="0"/>
                <a:cs typeface="Times New Roman Bold" panose="02020503050405090304" charset="0"/>
              </a:rPr>
              <a:t>5.4 </a:t>
            </a:r>
            <a:r>
              <a:rPr lang="en-US" altLang="zh-CN" sz="2800" b="1">
                <a:solidFill>
                  <a:srgbClr val="92D050"/>
                </a:solidFill>
                <a:latin typeface="Times New Roman Bold" panose="02020503050405090304" charset="0"/>
                <a:cs typeface="Times New Roman Bold" panose="02020503050405090304" charset="0"/>
              </a:rPr>
              <a:t>  Four reasons</a:t>
            </a:r>
            <a:r>
              <a:rPr lang="en-US" altLang="zh-CN" sz="2800" b="1">
                <a:solidFill>
                  <a:schemeClr val="bg1"/>
                </a:solidFill>
                <a:latin typeface="Times New Roman Bold" panose="02020503050405090304" charset="0"/>
                <a:cs typeface="Times New Roman Bold" panose="02020503050405090304" charset="0"/>
              </a:rPr>
              <a:t> that can better explain this situation. </a:t>
            </a:r>
            <a:endParaRPr lang="en-US" altLang="zh-CN" sz="2800" b="1">
              <a:solidFill>
                <a:schemeClr val="bg1"/>
              </a:solidFill>
              <a:latin typeface="Times New Roman Bold" panose="02020503050405090304" charset="0"/>
              <a:cs typeface="Times New Roman Bold" panose="02020503050405090304" charset="0"/>
            </a:endParaRPr>
          </a:p>
        </p:txBody>
      </p:sp>
      <p:sp>
        <p:nvSpPr>
          <p:cNvPr id="3" name="文本框 2"/>
          <p:cNvSpPr txBox="1"/>
          <p:nvPr/>
        </p:nvSpPr>
        <p:spPr>
          <a:xfrm>
            <a:off x="0" y="2110740"/>
            <a:ext cx="12496165" cy="3538220"/>
          </a:xfrm>
          <a:prstGeom prst="rect">
            <a:avLst/>
          </a:prstGeom>
          <a:noFill/>
        </p:spPr>
        <p:txBody>
          <a:bodyPr wrap="square" rtlCol="0">
            <a:spAutoFit/>
          </a:bodyPr>
          <a:p>
            <a:pPr marL="457200" indent="-457200">
              <a:buFont typeface="Arial" panose="020B0604020202090204" pitchFamily="34" charset="0"/>
              <a:buChar char="•"/>
            </a:pPr>
            <a:r>
              <a:rPr lang="en-US" altLang="zh-CN" sz="2800" b="1">
                <a:solidFill>
                  <a:schemeClr val="bg1"/>
                </a:solidFill>
                <a:latin typeface="等线" panose="02010600030101010101" charset="-122"/>
                <a:ea typeface="等线" panose="02010600030101010101" charset="-122"/>
              </a:rPr>
              <a:t> </a:t>
            </a: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Development and convenience of</a:t>
            </a:r>
            <a:r>
              <a:rPr lang="en-US" altLang="zh-CN" sz="2800" b="1">
                <a:solidFill>
                  <a:srgbClr val="C00000"/>
                </a:solidFill>
                <a:latin typeface="Times New Roman Bold" panose="02020503050405090304" charset="0"/>
                <a:ea typeface="等线" panose="02010600030101010101" charset="-122"/>
                <a:cs typeface="Times New Roman Bold" panose="02020503050405090304" charset="0"/>
              </a:rPr>
              <a:t> transportation </a:t>
            </a: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marL="457200" indent="-457200">
              <a:buFont typeface="Arial" panose="020B0604020202090204" pitchFamily="34" charset="0"/>
              <a:buChar char="•"/>
            </a:pP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 The </a:t>
            </a:r>
            <a:r>
              <a:rPr lang="en-US" altLang="zh-CN" sz="2800" b="1">
                <a:solidFill>
                  <a:srgbClr val="C00000"/>
                </a:solidFill>
                <a:latin typeface="Times New Roman Bold" panose="02020503050405090304" charset="0"/>
                <a:ea typeface="等线" panose="02010600030101010101" charset="-122"/>
                <a:cs typeface="Times New Roman Bold" panose="02020503050405090304" charset="0"/>
              </a:rPr>
              <a:t>promotion of Mandarin</a:t>
            </a: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marL="457200" indent="-457200">
              <a:buFont typeface="Arial" panose="020B0604020202090204" pitchFamily="34" charset="0"/>
              <a:buChar char="•"/>
            </a:pP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marL="457200" indent="-457200">
              <a:buFont typeface="Arial" panose="020B0604020202090204" pitchFamily="34" charset="0"/>
              <a:buChar char="•"/>
            </a:pPr>
            <a:r>
              <a:rPr lang="en-US" altLang="zh-CN" sz="2800" b="1">
                <a:solidFill>
                  <a:srgbClr val="C00000"/>
                </a:solidFill>
                <a:latin typeface="Times New Roman Bold" panose="02020503050405090304" charset="0"/>
                <a:ea typeface="等线" panose="02010600030101010101" charset="-122"/>
                <a:cs typeface="Times New Roman Bold" panose="02020503050405090304" charset="0"/>
              </a:rPr>
              <a:t>Television and Internet media</a:t>
            </a: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 that require and promote Mandarin.</a:t>
            </a: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marL="457200" indent="-457200">
              <a:buFont typeface="Arial" panose="020B0604020202090204" pitchFamily="34" charset="0"/>
              <a:buChar char="•"/>
            </a:pPr>
            <a:endParaRPr lang="en-US" altLang="zh-CN" sz="2800" b="1">
              <a:solidFill>
                <a:schemeClr val="bg1"/>
              </a:solidFill>
              <a:latin typeface="Times New Roman Bold" panose="02020503050405090304" charset="0"/>
              <a:ea typeface="等线" panose="02010600030101010101" charset="-122"/>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Many young people </a:t>
            </a:r>
            <a:r>
              <a:rPr lang="en-US" altLang="zh-CN" sz="2800" b="1">
                <a:solidFill>
                  <a:srgbClr val="C00000"/>
                </a:solidFill>
                <a:latin typeface="Times New Roman Bold" panose="02020503050405090304" charset="0"/>
                <a:ea typeface="等线" panose="02010600030101010101" charset="-122"/>
                <a:cs typeface="Times New Roman Bold" panose="02020503050405090304" charset="0"/>
              </a:rPr>
              <a:t>took pride in speaking Mandarin </a:t>
            </a:r>
            <a:r>
              <a:rPr lang="en-US" altLang="zh-CN" sz="2800" b="1">
                <a:solidFill>
                  <a:schemeClr val="bg1"/>
                </a:solidFill>
                <a:latin typeface="Times New Roman Bold" panose="02020503050405090304" charset="0"/>
                <a:ea typeface="等线" panose="02010600030101010101" charset="-122"/>
                <a:cs typeface="Times New Roman Bold" panose="02020503050405090304" charset="0"/>
              </a:rPr>
              <a:t>and felt that the regionalect are</a:t>
            </a:r>
            <a:r>
              <a:rPr lang="en-US" altLang="zh-CN" sz="2800" b="1">
                <a:solidFill>
                  <a:srgbClr val="C00000"/>
                </a:solidFill>
                <a:latin typeface="Times New Roman Bold" panose="02020503050405090304" charset="0"/>
                <a:ea typeface="等线" panose="02010600030101010101" charset="-122"/>
                <a:cs typeface="Times New Roman Bold" panose="02020503050405090304" charset="0"/>
              </a:rPr>
              <a:t> too old-fashioned. </a:t>
            </a:r>
            <a:endParaRPr lang="en-US" altLang="zh-CN" sz="2800" b="1">
              <a:solidFill>
                <a:srgbClr val="C00000"/>
              </a:solidFill>
              <a:latin typeface="Times New Roman Bold" panose="02020503050405090304" charset="0"/>
              <a:ea typeface="等线" panose="02010600030101010101" charset="-122"/>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955" y="262255"/>
            <a:ext cx="10743565" cy="953135"/>
          </a:xfrm>
          <a:prstGeom prst="rect">
            <a:avLst/>
          </a:prstGeom>
          <a:noFill/>
        </p:spPr>
        <p:txBody>
          <a:bodyPr wrap="square" rtlCol="0" anchor="t">
            <a:spAutoFit/>
          </a:bodyPr>
          <a:p>
            <a:endParaRPr lang="en-US" altLang="zh-CN" sz="2800" b="1">
              <a:solidFill>
                <a:schemeClr val="bg1"/>
              </a:solidFill>
              <a:latin typeface="等线" panose="02010600030101010101" charset="-122"/>
              <a:ea typeface="等线" panose="02010600030101010101" charset="-122"/>
              <a:sym typeface="+mn-ea"/>
            </a:endParaRPr>
          </a:p>
          <a:p>
            <a:r>
              <a:rPr lang="en-US" altLang="zh-CN" sz="2800" b="1">
                <a:solidFill>
                  <a:schemeClr val="bg1"/>
                </a:solidFill>
                <a:latin typeface="Times New Roman Bold" panose="02020503050405090304" charset="0"/>
                <a:cs typeface="Times New Roman Bold" panose="02020503050405090304" charset="0"/>
              </a:rPr>
              <a:t>5.5 </a:t>
            </a:r>
            <a:r>
              <a:rPr lang="en-US" altLang="zh-CN" sz="2800" b="1">
                <a:solidFill>
                  <a:srgbClr val="C00000"/>
                </a:solidFill>
                <a:latin typeface="Times New Roman Bold" panose="02020503050405090304" charset="0"/>
                <a:cs typeface="Times New Roman Bold" panose="02020503050405090304" charset="0"/>
              </a:rPr>
              <a:t>Approaches</a:t>
            </a:r>
            <a:r>
              <a:rPr lang="en-US" altLang="zh-CN" sz="2800" b="1">
                <a:solidFill>
                  <a:schemeClr val="bg1"/>
                </a:solidFill>
                <a:latin typeface="Times New Roman Bold" panose="02020503050405090304" charset="0"/>
                <a:cs typeface="Times New Roman Bold" panose="02020503050405090304" charset="0"/>
              </a:rPr>
              <a:t> to Protecting and Promoting Regionalects</a:t>
            </a:r>
            <a:r>
              <a:rPr lang="en-US" altLang="zh-CN" sz="2800" b="1">
                <a:solidFill>
                  <a:srgbClr val="92D050"/>
                </a:solidFill>
                <a:latin typeface="Times New Roman Bold" panose="02020503050405090304" charset="0"/>
                <a:cs typeface="Times New Roman Bold" panose="02020503050405090304" charset="0"/>
              </a:rPr>
              <a:t> </a:t>
            </a:r>
            <a:r>
              <a:rPr lang="en-US" altLang="zh-CN" sz="2800" b="1">
                <a:solidFill>
                  <a:srgbClr val="92D050"/>
                </a:solidFill>
              </a:rPr>
              <a:t> </a:t>
            </a:r>
            <a:endParaRPr lang="en-US" altLang="zh-CN" sz="2800" b="1">
              <a:solidFill>
                <a:schemeClr val="bg1"/>
              </a:solidFill>
            </a:endParaRPr>
          </a:p>
        </p:txBody>
      </p:sp>
      <p:sp>
        <p:nvSpPr>
          <p:cNvPr id="3" name="文本框 2"/>
          <p:cNvSpPr txBox="1"/>
          <p:nvPr/>
        </p:nvSpPr>
        <p:spPr>
          <a:xfrm>
            <a:off x="0" y="2121535"/>
            <a:ext cx="12496165" cy="2676525"/>
          </a:xfrm>
          <a:prstGeom prst="rect">
            <a:avLst/>
          </a:prstGeom>
          <a:noFill/>
        </p:spPr>
        <p:txBody>
          <a:bodyPr wrap="square" rtlCol="0">
            <a:spAutoFit/>
          </a:bodyPr>
          <a:p>
            <a:pPr marL="457200" indent="-457200">
              <a:buFont typeface="Arial" panose="020B0604020202090204" pitchFamily="34" charset="0"/>
              <a:buChar char="•"/>
            </a:pPr>
            <a:r>
              <a:rPr lang="en-US" altLang="zh-CN" sz="2800" b="1">
                <a:solidFill>
                  <a:srgbClr val="C00000"/>
                </a:solidFill>
                <a:latin typeface="Times New Roman Bold" panose="02020503050405090304" charset="0"/>
                <a:cs typeface="Times New Roman Bold" panose="02020503050405090304" charset="0"/>
              </a:rPr>
              <a:t>Issue a policy </a:t>
            </a:r>
            <a:r>
              <a:rPr lang="en-US" altLang="zh-CN" sz="2800" b="1">
                <a:solidFill>
                  <a:schemeClr val="bg1"/>
                </a:solidFill>
                <a:latin typeface="Times New Roman Bold" panose="02020503050405090304" charset="0"/>
                <a:cs typeface="Times New Roman Bold" panose="02020503050405090304" charset="0"/>
              </a:rPr>
              <a:t>to protect the regionalects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rgbClr val="C00000"/>
                </a:solidFill>
                <a:latin typeface="Times New Roman Bold" panose="02020503050405090304" charset="0"/>
                <a:cs typeface="Times New Roman Bold" panose="02020503050405090304" charset="0"/>
              </a:rPr>
              <a:t>Mass media</a:t>
            </a:r>
            <a:r>
              <a:rPr lang="en-US" altLang="zh-CN" sz="2800" b="1">
                <a:solidFill>
                  <a:schemeClr val="bg1"/>
                </a:solidFill>
                <a:latin typeface="Times New Roman Bold" panose="02020503050405090304" charset="0"/>
                <a:cs typeface="Times New Roman Bold" panose="02020503050405090304" charset="0"/>
              </a:rPr>
              <a:t> has to play its own role in promoting the vernacular language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endParaRPr lang="en-US" altLang="zh-CN" sz="2800" b="1">
              <a:solidFill>
                <a:schemeClr val="bg1"/>
              </a:solidFill>
              <a:latin typeface="Times New Roman Bold" panose="02020503050405090304" charset="0"/>
              <a:cs typeface="Times New Roman Bold" panose="02020503050405090304" charset="0"/>
            </a:endParaRPr>
          </a:p>
          <a:p>
            <a:pPr marL="457200" indent="-457200">
              <a:buFont typeface="Arial" panose="020B0604020202090204" pitchFamily="34" charset="0"/>
              <a:buChar char="•"/>
            </a:pPr>
            <a:r>
              <a:rPr lang="en-US" altLang="zh-CN" sz="2800" b="1">
                <a:solidFill>
                  <a:schemeClr val="bg1"/>
                </a:solidFill>
                <a:latin typeface="Times New Roman Bold" panose="02020503050405090304" charset="0"/>
                <a:cs typeface="Times New Roman Bold" panose="02020503050405090304" charset="0"/>
              </a:rPr>
              <a:t>It can also be </a:t>
            </a:r>
            <a:r>
              <a:rPr lang="en-US" altLang="zh-CN" sz="2800" b="1">
                <a:solidFill>
                  <a:srgbClr val="C00000"/>
                </a:solidFill>
                <a:latin typeface="Times New Roman Bold" panose="02020503050405090304" charset="0"/>
                <a:cs typeface="Times New Roman Bold" panose="02020503050405090304" charset="0"/>
              </a:rPr>
              <a:t>used in television programmes</a:t>
            </a:r>
            <a:r>
              <a:rPr lang="en-US" altLang="zh-CN" sz="2800" b="1">
                <a:solidFill>
                  <a:schemeClr val="bg1"/>
                </a:solidFill>
                <a:latin typeface="Times New Roman Bold" panose="02020503050405090304" charset="0"/>
                <a:cs typeface="Times New Roman Bold" panose="02020503050405090304" charset="0"/>
              </a:rPr>
              <a:t> where appropriate.  </a:t>
            </a:r>
            <a:endParaRPr lang="en-US" altLang="zh-CN" sz="2800" b="1">
              <a:solidFill>
                <a:srgbClr val="C00000"/>
              </a:solidFill>
              <a:latin typeface="Times New Roman Bold" panose="02020503050405090304" charset="0"/>
              <a:ea typeface="等线" panose="02010600030101010101" charset="-122"/>
              <a:cs typeface="Times New Roman Bold"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955" y="262255"/>
            <a:ext cx="10743565" cy="4399915"/>
          </a:xfrm>
          <a:prstGeom prst="rect">
            <a:avLst/>
          </a:prstGeom>
          <a:noFill/>
        </p:spPr>
        <p:txBody>
          <a:bodyPr wrap="square" rtlCol="0" anchor="t">
            <a:spAutoFit/>
          </a:bodyPr>
          <a:p>
            <a:endParaRPr lang="en-US" altLang="zh-CN" sz="2800" b="1">
              <a:solidFill>
                <a:schemeClr val="bg1"/>
              </a:solidFill>
              <a:latin typeface="等线" panose="02010600030101010101" charset="-122"/>
              <a:ea typeface="等线" panose="02010600030101010101" charset="-122"/>
              <a:sym typeface="+mn-ea"/>
            </a:endParaRPr>
          </a:p>
          <a:p>
            <a:r>
              <a:rPr lang="en-US" altLang="zh-CN" sz="2800" b="1">
                <a:solidFill>
                  <a:schemeClr val="bg1"/>
                </a:solidFill>
                <a:latin typeface="Times New Roman Bold" panose="02020503050405090304" charset="0"/>
                <a:cs typeface="Times New Roman Bold" panose="02020503050405090304" charset="0"/>
              </a:rPr>
              <a:t>5.6  Social dialects </a:t>
            </a:r>
            <a:endParaRPr lang="en-US" altLang="zh-CN" sz="2800" b="1">
              <a:solidFill>
                <a:schemeClr val="bg1"/>
              </a:solidFill>
              <a:latin typeface="Times New Roman Bold" panose="02020503050405090304" charset="0"/>
              <a:cs typeface="Times New Roman Bold" panose="02020503050405090304" charset="0"/>
            </a:endParaRPr>
          </a:p>
          <a:p>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r>
              <a:rPr lang="en-US" altLang="zh-CN" sz="2800" b="1">
                <a:solidFill>
                  <a:schemeClr val="bg1"/>
                </a:solidFill>
                <a:latin typeface="Times New Roman Bold" panose="02020503050405090304" charset="0"/>
                <a:cs typeface="Times New Roman Bold" panose="02020503050405090304" charset="0"/>
              </a:rPr>
              <a:t>Definition: A variety of speech associated with </a:t>
            </a:r>
            <a:r>
              <a:rPr lang="en-US" altLang="zh-CN" sz="2800" b="1">
                <a:solidFill>
                  <a:srgbClr val="C00000"/>
                </a:solidFill>
                <a:latin typeface="Times New Roman Bold" panose="02020503050405090304" charset="0"/>
                <a:cs typeface="Times New Roman Bold" panose="02020503050405090304" charset="0"/>
              </a:rPr>
              <a:t>a particular social class or occupational group within a society.</a:t>
            </a:r>
            <a:endParaRPr lang="en-US" altLang="zh-CN" sz="2800" b="1">
              <a:solidFill>
                <a:srgbClr val="C00000"/>
              </a:solidFill>
              <a:latin typeface="Times New Roman Bold" panose="02020503050405090304" charset="0"/>
              <a:cs typeface="Times New Roman Bold" panose="02020503050405090304" charset="0"/>
            </a:endParaRPr>
          </a:p>
          <a:p>
            <a:r>
              <a:rPr lang="en-US" altLang="zh-CN" sz="2800" b="1">
                <a:solidFill>
                  <a:schemeClr val="bg1"/>
                </a:solidFill>
                <a:latin typeface="Times New Roman Bold" panose="02020503050405090304" charset="0"/>
                <a:cs typeface="Times New Roman Bold" panose="02020503050405090304" charset="0"/>
              </a:rPr>
              <a:t> </a:t>
            </a:r>
            <a:endParaRPr lang="en-US" altLang="zh-CN" sz="2800" b="1">
              <a:solidFill>
                <a:schemeClr val="bg1"/>
              </a:solidFill>
              <a:latin typeface="Times New Roman Bold" panose="02020503050405090304" charset="0"/>
              <a:cs typeface="Times New Roman Bold" panose="02020503050405090304" charset="0"/>
            </a:endParaRPr>
          </a:p>
          <a:p>
            <a:r>
              <a:rPr lang="en-US" altLang="zh-CN" sz="2800" b="1">
                <a:solidFill>
                  <a:schemeClr val="bg1"/>
                </a:solidFill>
                <a:latin typeface="Times New Roman Bold" panose="02020503050405090304" charset="0"/>
                <a:cs typeface="Times New Roman Bold" panose="02020503050405090304" charset="0"/>
              </a:rPr>
              <a:t>It includes professional </a:t>
            </a:r>
            <a:r>
              <a:rPr lang="en-US" altLang="zh-CN" sz="2800" b="1">
                <a:solidFill>
                  <a:srgbClr val="C00000"/>
                </a:solidFill>
                <a:latin typeface="Times New Roman Bold" panose="02020503050405090304" charset="0"/>
                <a:cs typeface="Times New Roman Bold" panose="02020503050405090304" charset="0"/>
              </a:rPr>
              <a:t>terminology, jargon, cant,</a:t>
            </a:r>
            <a:r>
              <a:rPr lang="en-US" altLang="zh-CN" sz="2800" b="1">
                <a:solidFill>
                  <a:schemeClr val="bg1"/>
                </a:solidFill>
                <a:latin typeface="Times New Roman Bold" panose="02020503050405090304" charset="0"/>
                <a:cs typeface="Times New Roman Bold" panose="02020503050405090304" charset="0"/>
              </a:rPr>
              <a:t> etc. </a:t>
            </a:r>
            <a:endParaRPr lang="en-US" altLang="zh-CN" sz="2800" b="1">
              <a:solidFill>
                <a:schemeClr val="bg1"/>
              </a:solidFill>
              <a:latin typeface="Times New Roman Bold" panose="02020503050405090304" charset="0"/>
              <a:cs typeface="Times New Roman Bold" panose="02020503050405090304" charset="0"/>
            </a:endParaRPr>
          </a:p>
          <a:p>
            <a:endParaRPr lang="en-US" altLang="zh-CN" sz="2800" b="1">
              <a:solidFill>
                <a:srgbClr val="C00000"/>
              </a:solidFill>
              <a:latin typeface="Times New Roman Bold" panose="02020503050405090304" charset="0"/>
              <a:cs typeface="Times New Roman Bold" panose="02020503050405090304" charset="0"/>
            </a:endParaRPr>
          </a:p>
          <a:p>
            <a:r>
              <a:rPr lang="en-US" altLang="zh-CN" sz="2800" b="1">
                <a:solidFill>
                  <a:srgbClr val="C00000"/>
                </a:solidFill>
                <a:latin typeface="Times New Roman Bold" panose="02020503050405090304" charset="0"/>
                <a:cs typeface="Times New Roman Bold" panose="02020503050405090304" charset="0"/>
              </a:rPr>
              <a:t>Social factors </a:t>
            </a:r>
            <a:r>
              <a:rPr lang="en-US" altLang="zh-CN" sz="2800" b="1">
                <a:solidFill>
                  <a:schemeClr val="bg1"/>
                </a:solidFill>
                <a:latin typeface="Times New Roman Bold" panose="02020503050405090304" charset="0"/>
                <a:cs typeface="Times New Roman Bold" panose="02020503050405090304" charset="0"/>
              </a:rPr>
              <a:t>that </a:t>
            </a:r>
            <a:r>
              <a:rPr lang="en-US" altLang="zh-CN" sz="2800" b="1">
                <a:solidFill>
                  <a:srgbClr val="C00000"/>
                </a:solidFill>
                <a:latin typeface="Times New Roman Bold" panose="02020503050405090304" charset="0"/>
                <a:cs typeface="Times New Roman Bold" panose="02020503050405090304" charset="0"/>
              </a:rPr>
              <a:t>influence sociolects</a:t>
            </a:r>
            <a:r>
              <a:rPr lang="en-US" altLang="zh-CN" sz="2800" b="1">
                <a:solidFill>
                  <a:schemeClr val="bg1"/>
                </a:solidFill>
                <a:latin typeface="Times New Roman Bold" panose="02020503050405090304" charset="0"/>
                <a:cs typeface="Times New Roman Bold" panose="02020503050405090304" charset="0"/>
              </a:rPr>
              <a:t> include socio-economic status, age, occupation, and gender and so on. </a:t>
            </a:r>
            <a:endParaRPr lang="en-US" altLang="zh-CN" sz="2800" b="1">
              <a:solidFill>
                <a:schemeClr val="bg1"/>
              </a:solidFill>
              <a:latin typeface="Times New Roman Bold" panose="02020503050405090304" charset="0"/>
              <a:cs typeface="Times New Roman Bold" panose="02020503050405090304" charset="0"/>
            </a:endParaRPr>
          </a:p>
        </p:txBody>
      </p:sp>
      <p:sp>
        <p:nvSpPr>
          <p:cNvPr id="3" name="文本框 2"/>
          <p:cNvSpPr txBox="1"/>
          <p:nvPr/>
        </p:nvSpPr>
        <p:spPr>
          <a:xfrm>
            <a:off x="391795" y="4636135"/>
            <a:ext cx="12496165" cy="521970"/>
          </a:xfrm>
          <a:prstGeom prst="rect">
            <a:avLst/>
          </a:prstGeom>
          <a:noFill/>
        </p:spPr>
        <p:txBody>
          <a:bodyPr wrap="square" rtlCol="0">
            <a:spAutoFit/>
          </a:bodyPr>
          <a:p>
            <a:pPr marL="457200" indent="-457200">
              <a:buFont typeface="Arial" panose="020B0604020202090204" pitchFamily="34" charset="0"/>
              <a:buChar char="•"/>
            </a:pPr>
            <a:endParaRPr lang="en-US" altLang="zh-CN" sz="2800" b="1">
              <a:solidFill>
                <a:srgbClr val="C00000"/>
              </a:solidFill>
              <a:latin typeface="等线" panose="02010600030101010101" charset="-122"/>
              <a:ea typeface="等线" panose="0201060003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31294" b="13531"/>
          <a:stretch>
            <a:fillRect/>
          </a:stretch>
        </p:blipFill>
        <p:spPr>
          <a:xfrm>
            <a:off x="0" y="1561355"/>
            <a:ext cx="12192000" cy="5296645"/>
          </a:xfrm>
          <a:prstGeom prst="rect">
            <a:avLst/>
          </a:prstGeom>
        </p:spPr>
      </p:pic>
      <p:sp>
        <p:nvSpPr>
          <p:cNvPr id="20" name="矩形 19"/>
          <p:cNvSpPr/>
          <p:nvPr/>
        </p:nvSpPr>
        <p:spPr>
          <a:xfrm>
            <a:off x="0" y="0"/>
            <a:ext cx="12192000" cy="6858000"/>
          </a:xfrm>
          <a:prstGeom prst="rect">
            <a:avLst/>
          </a:prstGeom>
          <a:solidFill>
            <a:srgbClr val="002E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4340065" y="833287"/>
            <a:ext cx="1659890" cy="3372092"/>
          </a:xfrm>
          <a:prstGeom prst="rect">
            <a:avLst/>
          </a:prstGeom>
          <a:noFill/>
        </p:spPr>
        <p:txBody>
          <a:bodyPr vert="eaVert" wrap="square" rtlCol="0">
            <a:spAutoFit/>
          </a:bodyPr>
          <a:lstStyle/>
          <a:p>
            <a:r>
              <a:rPr lang="zh-CN" altLang="en-US" sz="9600" dirty="0">
                <a:solidFill>
                  <a:schemeClr val="bg1"/>
                </a:solidFill>
                <a:latin typeface="华文中宋" panose="02010600040101010101" pitchFamily="2" charset="-122"/>
                <a:ea typeface="华文中宋" panose="02010600040101010101" pitchFamily="2" charset="-122"/>
              </a:rPr>
              <a:t>感谢</a:t>
            </a:r>
            <a:endParaRPr lang="zh-CN" altLang="en-US" sz="9600" dirty="0">
              <a:solidFill>
                <a:schemeClr val="bg1"/>
              </a:solidFill>
              <a:latin typeface="华文中宋" panose="02010600040101010101" pitchFamily="2" charset="-122"/>
              <a:ea typeface="华文中宋" panose="02010600040101010101" pitchFamily="2" charset="-122"/>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36826" t="10352" r="31250" b="8953"/>
          <a:stretch>
            <a:fillRect/>
          </a:stretch>
        </p:blipFill>
        <p:spPr>
          <a:xfrm>
            <a:off x="5999955" y="2545179"/>
            <a:ext cx="461666" cy="1166931"/>
          </a:xfrm>
          <a:prstGeom prst="rect">
            <a:avLst/>
          </a:prstGeom>
        </p:spPr>
      </p:pic>
      <p:sp>
        <p:nvSpPr>
          <p:cNvPr id="19" name="文本框 18"/>
          <p:cNvSpPr txBox="1"/>
          <p:nvPr/>
        </p:nvSpPr>
        <p:spPr>
          <a:xfrm>
            <a:off x="6001879" y="2632009"/>
            <a:ext cx="459740" cy="978029"/>
          </a:xfrm>
          <a:prstGeom prst="rect">
            <a:avLst/>
          </a:prstGeom>
          <a:noFill/>
        </p:spPr>
        <p:txBody>
          <a:bodyPr vert="eaVert" wrap="square" rtlCol="0">
            <a:spAutoFit/>
          </a:bodyPr>
          <a:lstStyle/>
          <a:p>
            <a:endParaRPr lang="zh-CN" altLang="en-US" dirty="0">
              <a:solidFill>
                <a:schemeClr val="bg1"/>
              </a:solidFill>
              <a:latin typeface="腾祥铁山楷书简" panose="01010104010101010101" pitchFamily="2" charset="-122"/>
              <a:ea typeface="腾祥铁山楷书简" panose="01010104010101010101" pitchFamily="2" charset="-122"/>
            </a:endParaRPr>
          </a:p>
        </p:txBody>
      </p:sp>
      <p:sp>
        <p:nvSpPr>
          <p:cNvPr id="27" name="矩形: 圆角 26"/>
          <p:cNvSpPr/>
          <p:nvPr/>
        </p:nvSpPr>
        <p:spPr>
          <a:xfrm>
            <a:off x="11317355" y="376408"/>
            <a:ext cx="516836" cy="160679"/>
          </a:xfrm>
          <a:prstGeom prst="round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p:cNvSpPr/>
          <p:nvPr/>
        </p:nvSpPr>
        <p:spPr>
          <a:xfrm>
            <a:off x="11317355" y="604801"/>
            <a:ext cx="516836" cy="160679"/>
          </a:xfrm>
          <a:prstGeom prst="round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p:cNvSpPr/>
          <p:nvPr/>
        </p:nvSpPr>
        <p:spPr>
          <a:xfrm>
            <a:off x="11317355" y="833194"/>
            <a:ext cx="516836" cy="160679"/>
          </a:xfrm>
          <a:prstGeom prst="round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24345" y="1561355"/>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腾祥铁山楷书简" panose="01010104010101010101" pitchFamily="2" charset="-122"/>
                <a:ea typeface="腾祥铁山楷书简" panose="01010104010101010101" pitchFamily="2" charset="-122"/>
              </a:rPr>
              <a:t>古</a:t>
            </a:r>
            <a:endParaRPr lang="zh-CN" altLang="en-US" dirty="0">
              <a:latin typeface="腾祥铁山楷书简" panose="01010104010101010101" pitchFamily="2" charset="-122"/>
              <a:ea typeface="腾祥铁山楷书简" panose="01010104010101010101" pitchFamily="2" charset="-122"/>
            </a:endParaRPr>
          </a:p>
        </p:txBody>
      </p:sp>
      <p:sp>
        <p:nvSpPr>
          <p:cNvPr id="22" name="椭圆 21"/>
          <p:cNvSpPr/>
          <p:nvPr/>
        </p:nvSpPr>
        <p:spPr>
          <a:xfrm>
            <a:off x="424345" y="2058081"/>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腾祥铁山楷书简" panose="01010104010101010101" pitchFamily="2" charset="-122"/>
                <a:ea typeface="腾祥铁山楷书简" panose="01010104010101010101" pitchFamily="2" charset="-122"/>
              </a:rPr>
              <a:t>典</a:t>
            </a:r>
            <a:endParaRPr lang="zh-CN" altLang="en-US" dirty="0">
              <a:latin typeface="腾祥铁山楷书简" panose="01010104010101010101" pitchFamily="2" charset="-122"/>
              <a:ea typeface="腾祥铁山楷书简" panose="01010104010101010101" pitchFamily="2" charset="-122"/>
            </a:endParaRPr>
          </a:p>
        </p:txBody>
      </p:sp>
      <p:sp>
        <p:nvSpPr>
          <p:cNvPr id="23" name="椭圆 22"/>
          <p:cNvSpPr/>
          <p:nvPr/>
        </p:nvSpPr>
        <p:spPr>
          <a:xfrm>
            <a:off x="424345" y="2545224"/>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腾祥铁山楷书简" panose="01010104010101010101" pitchFamily="2" charset="-122"/>
                <a:ea typeface="腾祥铁山楷书简" panose="01010104010101010101" pitchFamily="2" charset="-122"/>
              </a:rPr>
              <a:t>建</a:t>
            </a:r>
            <a:endParaRPr lang="zh-CN" altLang="en-US" dirty="0">
              <a:latin typeface="腾祥铁山楷书简" panose="01010104010101010101" pitchFamily="2" charset="-122"/>
              <a:ea typeface="腾祥铁山楷书简" panose="01010104010101010101" pitchFamily="2" charset="-122"/>
            </a:endParaRPr>
          </a:p>
        </p:txBody>
      </p:sp>
      <p:sp>
        <p:nvSpPr>
          <p:cNvPr id="24" name="椭圆 23"/>
          <p:cNvSpPr/>
          <p:nvPr/>
        </p:nvSpPr>
        <p:spPr>
          <a:xfrm>
            <a:off x="424345" y="3034054"/>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腾祥铁山楷书简" panose="01010104010101010101" pitchFamily="2" charset="-122"/>
                <a:ea typeface="腾祥铁山楷书简" panose="01010104010101010101" pitchFamily="2" charset="-122"/>
              </a:rPr>
              <a:t>筑</a:t>
            </a:r>
            <a:endParaRPr lang="zh-CN" altLang="en-US" dirty="0">
              <a:latin typeface="腾祥铁山楷书简" panose="01010104010101010101" pitchFamily="2" charset="-122"/>
              <a:ea typeface="腾祥铁山楷书简" panose="01010104010101010101" pitchFamily="2" charset="-122"/>
            </a:endParaRPr>
          </a:p>
        </p:txBody>
      </p:sp>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l="13913" t="16748" r="11521" b="14413"/>
          <a:stretch>
            <a:fillRect/>
          </a:stretch>
        </p:blipFill>
        <p:spPr>
          <a:xfrm>
            <a:off x="393188" y="3609866"/>
            <a:ext cx="477448" cy="440782"/>
          </a:xfrm>
          <a:prstGeom prst="rect">
            <a:avLst/>
          </a:prstGeom>
        </p:spPr>
      </p:pic>
      <p:sp>
        <p:nvSpPr>
          <p:cNvPr id="30" name="文本框 29"/>
          <p:cNvSpPr txBox="1"/>
          <p:nvPr/>
        </p:nvSpPr>
        <p:spPr>
          <a:xfrm>
            <a:off x="860675" y="1561355"/>
            <a:ext cx="430887" cy="4157606"/>
          </a:xfrm>
          <a:prstGeom prst="rect">
            <a:avLst/>
          </a:prstGeom>
          <a:noFill/>
        </p:spPr>
        <p:txBody>
          <a:bodyPr vert="eaVert" wrap="square" rtlCol="0">
            <a:spAutoFit/>
          </a:bodyPr>
          <a:lstStyle/>
          <a:p>
            <a:r>
              <a:rPr lang="zh-CN" altLang="en-US" sz="1600" dirty="0">
                <a:solidFill>
                  <a:schemeClr val="bg1"/>
                </a:solidFill>
                <a:latin typeface="华文中宋" panose="02010600040101010101" pitchFamily="2" charset="-122"/>
                <a:ea typeface="华文中宋" panose="02010600040101010101" pitchFamily="2" charset="-122"/>
              </a:rPr>
              <a:t>世间无限丹青手 一片伤心画不成</a:t>
            </a:r>
            <a:endParaRPr lang="zh-CN" altLang="en-US" sz="1400" dirty="0">
              <a:solidFill>
                <a:schemeClr val="bg1"/>
              </a:solidFill>
              <a:latin typeface="华文中宋" panose="02010600040101010101" pitchFamily="2" charset="-122"/>
              <a:ea typeface="华文中宋" panose="02010600040101010101" pitchFamily="2" charset="-122"/>
            </a:endParaRPr>
          </a:p>
        </p:txBody>
      </p:sp>
      <p:sp>
        <p:nvSpPr>
          <p:cNvPr id="35" name="文本框 34"/>
          <p:cNvSpPr txBox="1"/>
          <p:nvPr/>
        </p:nvSpPr>
        <p:spPr>
          <a:xfrm>
            <a:off x="306673" y="4161757"/>
            <a:ext cx="553998" cy="1343214"/>
          </a:xfrm>
          <a:prstGeom prst="rect">
            <a:avLst/>
          </a:prstGeom>
          <a:noFill/>
        </p:spPr>
        <p:txBody>
          <a:bodyPr vert="eaVert" wrap="square" rtlCol="0">
            <a:spAutoFit/>
          </a:bodyPr>
          <a:lstStyle/>
          <a:p>
            <a:r>
              <a:rPr lang="zh-CN" altLang="en-US" sz="1200" spc="200" dirty="0">
                <a:solidFill>
                  <a:schemeClr val="bg1"/>
                </a:solidFill>
                <a:latin typeface="+mj-ea"/>
              </a:rPr>
              <a:t>大雪江南见未曾</a:t>
            </a:r>
            <a:endParaRPr lang="en-US" altLang="zh-CN" sz="1200" spc="200" dirty="0">
              <a:solidFill>
                <a:schemeClr val="bg1"/>
              </a:solidFill>
              <a:latin typeface="+mj-ea"/>
            </a:endParaRPr>
          </a:p>
          <a:p>
            <a:r>
              <a:rPr lang="zh-CN" altLang="en-US" sz="1200" spc="200" dirty="0">
                <a:solidFill>
                  <a:schemeClr val="bg1"/>
                </a:solidFill>
                <a:latin typeface="+mj-ea"/>
              </a:rPr>
              <a:t>今年方始是严凝</a:t>
            </a:r>
            <a:r>
              <a:rPr lang="en-US" altLang="zh-CN" sz="1200" spc="300" dirty="0">
                <a:solidFill>
                  <a:schemeClr val="bg1"/>
                </a:solidFill>
                <a:latin typeface="+mj-ea"/>
              </a:rPr>
              <a:t> </a:t>
            </a:r>
            <a:endParaRPr lang="en-US" altLang="zh-CN" sz="1050" spc="300" dirty="0">
              <a:solidFill>
                <a:schemeClr val="bg1"/>
              </a:solidFill>
              <a:latin typeface="+mj-ea"/>
              <a:ea typeface="+mj-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E5C"/>
        </a:solidFill>
        <a:effectLst/>
      </p:bgPr>
    </p:bg>
    <p:spTree>
      <p:nvGrpSpPr>
        <p:cNvPr id="1" name=""/>
        <p:cNvGrpSpPr/>
        <p:nvPr/>
      </p:nvGrpSpPr>
      <p:grpSpPr>
        <a:xfrm>
          <a:off x="0" y="0"/>
          <a:ext cx="0" cy="0"/>
          <a:chOff x="0" y="0"/>
          <a:chExt cx="0" cy="0"/>
        </a:xfrm>
      </p:grpSpPr>
      <p:sp>
        <p:nvSpPr>
          <p:cNvPr id="12" name="椭圆 11"/>
          <p:cNvSpPr/>
          <p:nvPr/>
        </p:nvSpPr>
        <p:spPr>
          <a:xfrm>
            <a:off x="898459" y="983481"/>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1</a:t>
            </a:r>
            <a:endParaRPr lang="en-US" altLang="zh-CN" dirty="0">
              <a:latin typeface="腾祥铁山楷书简" panose="01010104010101010101" pitchFamily="2" charset="-122"/>
              <a:ea typeface="腾祥铁山楷书简" panose="01010104010101010101" pitchFamily="2" charset="-122"/>
            </a:endParaRPr>
          </a:p>
        </p:txBody>
      </p:sp>
      <p:sp>
        <p:nvSpPr>
          <p:cNvPr id="8" name="文本框 7"/>
          <p:cNvSpPr txBox="1"/>
          <p:nvPr/>
        </p:nvSpPr>
        <p:spPr>
          <a:xfrm>
            <a:off x="750570" y="303530"/>
            <a:ext cx="9226550" cy="645160"/>
          </a:xfrm>
          <a:prstGeom prst="rect">
            <a:avLst/>
          </a:prstGeom>
          <a:noFill/>
        </p:spPr>
        <p:txBody>
          <a:bodyPr wrap="square" rtlCol="0">
            <a:spAutoFit/>
          </a:bodyPr>
          <a:p>
            <a:pPr algn="ctr"/>
            <a:r>
              <a:rPr lang="en-US" altLang="zh-CN" sz="3600" b="1">
                <a:solidFill>
                  <a:schemeClr val="bg1"/>
                </a:solidFill>
                <a:latin typeface="娃娃体-简" panose="040B0500000000000000" charset="-122"/>
                <a:ea typeface="娃娃体-简" panose="040B0500000000000000" charset="-122"/>
                <a:cs typeface="Times New Roman Regular" panose="02020503050405090304" charset="0"/>
              </a:rPr>
              <a:t>1</a:t>
            </a:r>
            <a:r>
              <a:rPr lang="en-US" altLang="zh-CN" sz="3600" b="1">
                <a:solidFill>
                  <a:schemeClr val="bg1"/>
                </a:solidFill>
                <a:latin typeface="华文楷体" panose="02010600040101010101" charset="-122"/>
                <a:ea typeface="华文楷体" panose="02010600040101010101" charset="-122"/>
                <a:cs typeface="Times New Roman Regular" panose="02020503050405090304" charset="0"/>
              </a:rPr>
              <a:t>.Background</a:t>
            </a:r>
            <a:endParaRPr lang="en-US" altLang="zh-CN" sz="3600" b="1">
              <a:solidFill>
                <a:schemeClr val="bg1"/>
              </a:solidFill>
              <a:latin typeface="华文楷体" panose="02010600040101010101" charset="-122"/>
              <a:ea typeface="华文楷体" panose="02010600040101010101" charset="-122"/>
              <a:cs typeface="Times New Roman Regular" panose="02020503050405090304" charset="0"/>
            </a:endParaRPr>
          </a:p>
        </p:txBody>
      </p:sp>
      <p:sp>
        <p:nvSpPr>
          <p:cNvPr id="9" name="文本框 8"/>
          <p:cNvSpPr txBox="1"/>
          <p:nvPr/>
        </p:nvSpPr>
        <p:spPr>
          <a:xfrm>
            <a:off x="1309370" y="935355"/>
            <a:ext cx="7054215" cy="521970"/>
          </a:xfrm>
          <a:prstGeom prst="rect">
            <a:avLst/>
          </a:prstGeom>
          <a:noFill/>
        </p:spPr>
        <p:txBody>
          <a:bodyPr wrap="square" rtlCol="0">
            <a:spAutoFit/>
          </a:bodyPr>
          <a:p>
            <a:r>
              <a:rPr lang="en-US" altLang="zh-CN" sz="2800" b="1">
                <a:solidFill>
                  <a:schemeClr val="bg1"/>
                </a:solidFill>
                <a:latin typeface="华文楷体" panose="02010600040101010101" charset="-122"/>
                <a:ea typeface="华文楷体" panose="02010600040101010101" charset="-122"/>
                <a:cs typeface="华文楷体" panose="02010600040101010101" charset="-122"/>
              </a:rPr>
              <a:t>Language style</a:t>
            </a:r>
            <a:r>
              <a:rPr lang="zh-CN" altLang="en-US" sz="2800" b="1">
                <a:solidFill>
                  <a:schemeClr val="bg1"/>
                </a:solidFill>
                <a:latin typeface="华文楷体" panose="02010600040101010101" charset="-122"/>
                <a:ea typeface="华文楷体" panose="02010600040101010101" charset="-122"/>
                <a:cs typeface="华文楷体" panose="02010600040101010101" charset="-122"/>
              </a:rPr>
              <a:t>，</a:t>
            </a:r>
            <a:r>
              <a:rPr lang="en-US" altLang="zh-CN" sz="2800" b="1">
                <a:solidFill>
                  <a:schemeClr val="bg1"/>
                </a:solidFill>
                <a:latin typeface="华文楷体" panose="02010600040101010101" charset="-122"/>
                <a:ea typeface="华文楷体" panose="02010600040101010101" charset="-122"/>
                <a:cs typeface="华文楷体" panose="02010600040101010101" charset="-122"/>
              </a:rPr>
              <a:t>also called </a:t>
            </a:r>
            <a:r>
              <a:rPr lang="en-US" altLang="zh-CN" sz="2800" b="1" u="sng">
                <a:solidFill>
                  <a:srgbClr val="FF0000"/>
                </a:solidFill>
                <a:latin typeface="华文楷体" panose="02010600040101010101" charset="-122"/>
                <a:ea typeface="华文楷体" panose="02010600040101010101" charset="-122"/>
                <a:cs typeface="华文楷体" panose="02010600040101010101" charset="-122"/>
              </a:rPr>
              <a:t>functional style</a:t>
            </a:r>
            <a:endParaRPr lang="en-US" altLang="zh-CN" sz="2800" b="1" u="sng">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11" name="文本框 10"/>
          <p:cNvSpPr txBox="1"/>
          <p:nvPr/>
        </p:nvSpPr>
        <p:spPr>
          <a:xfrm>
            <a:off x="898525" y="1584960"/>
            <a:ext cx="9374505" cy="706755"/>
          </a:xfrm>
          <a:prstGeom prst="rect">
            <a:avLst/>
          </a:prstGeom>
          <a:noFill/>
        </p:spPr>
        <p:txBody>
          <a:bodyPr wrap="square" rtlCol="0">
            <a:spAutoFit/>
          </a:bodyPr>
          <a:p>
            <a:r>
              <a:rPr lang="en-US" altLang="zh-CN" sz="2000">
                <a:solidFill>
                  <a:schemeClr val="bg1"/>
                </a:solidFill>
                <a:latin typeface="Times New Roman Regular" panose="02020503050405090304" charset="0"/>
                <a:ea typeface="娃娃体-简" panose="040B0500000000000000" charset="-122"/>
                <a:cs typeface="Times New Roman Regular" panose="02020503050405090304" charset="0"/>
              </a:rPr>
              <a:t>About 1920s-1930s,Soviet linguistics studied language style</a:t>
            </a:r>
            <a:r>
              <a:rPr lang="zh-CN" altLang="en-US" sz="2000">
                <a:solidFill>
                  <a:schemeClr val="bg1"/>
                </a:solidFill>
                <a:latin typeface="Times New Roman Regular" panose="02020503050405090304" charset="0"/>
                <a:ea typeface="娃娃体-简" panose="040B0500000000000000" charset="-122"/>
                <a:cs typeface="Times New Roman Regular" panose="02020503050405090304" charset="0"/>
              </a:rPr>
              <a:t>，</a:t>
            </a:r>
            <a:r>
              <a:rPr lang="en-US" altLang="zh-CN" sz="2000">
                <a:solidFill>
                  <a:schemeClr val="bg1"/>
                </a:solidFill>
                <a:latin typeface="Times New Roman Regular" panose="02020503050405090304" charset="0"/>
                <a:ea typeface="娃娃体-简" panose="040B0500000000000000" charset="-122"/>
                <a:cs typeface="Times New Roman Regular" panose="02020503050405090304" charset="0"/>
              </a:rPr>
              <a:t>they believed that language styles can be various according to the differences in the communicative environment.</a:t>
            </a:r>
            <a:endParaRPr lang="en-US" altLang="zh-CN" sz="2000">
              <a:solidFill>
                <a:schemeClr val="bg1"/>
              </a:solidFill>
              <a:latin typeface="Times New Roman Regular" panose="02020503050405090304" charset="0"/>
              <a:ea typeface="娃娃体-简" panose="040B0500000000000000" charset="-122"/>
              <a:cs typeface="Times New Roman Regular" panose="02020503050405090304" charset="0"/>
            </a:endParaRPr>
          </a:p>
        </p:txBody>
      </p:sp>
      <p:sp>
        <p:nvSpPr>
          <p:cNvPr id="13" name="椭圆 12"/>
          <p:cNvSpPr/>
          <p:nvPr/>
        </p:nvSpPr>
        <p:spPr>
          <a:xfrm>
            <a:off x="898459" y="2687186"/>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2</a:t>
            </a:r>
            <a:endParaRPr lang="en-US" altLang="zh-CN" dirty="0">
              <a:latin typeface="腾祥铁山楷书简" panose="01010104010101010101" pitchFamily="2" charset="-122"/>
              <a:ea typeface="腾祥铁山楷书简" panose="01010104010101010101" pitchFamily="2" charset="-122"/>
            </a:endParaRPr>
          </a:p>
        </p:txBody>
      </p:sp>
      <p:grpSp>
        <p:nvGrpSpPr>
          <p:cNvPr id="21" name="组合 20"/>
          <p:cNvGrpSpPr/>
          <p:nvPr/>
        </p:nvGrpSpPr>
        <p:grpSpPr>
          <a:xfrm>
            <a:off x="898525" y="3007360"/>
            <a:ext cx="5695950" cy="1624330"/>
            <a:chOff x="4906" y="4456"/>
            <a:chExt cx="8970" cy="2558"/>
          </a:xfrm>
        </p:grpSpPr>
        <p:sp>
          <p:nvSpPr>
            <p:cNvPr id="14" name="圆角矩形 13"/>
            <p:cNvSpPr/>
            <p:nvPr/>
          </p:nvSpPr>
          <p:spPr>
            <a:xfrm>
              <a:off x="10814" y="4456"/>
              <a:ext cx="3063" cy="10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b="1">
                  <a:latin typeface="华文楷体" panose="02010600040101010101" charset="-122"/>
                  <a:ea typeface="华文楷体" panose="02010600040101010101" charset="-122"/>
                </a:rPr>
                <a:t>stylus(Latin)</a:t>
              </a:r>
              <a:endParaRPr lang="en-US" altLang="zh-CN" b="1">
                <a:latin typeface="华文楷体" panose="02010600040101010101" charset="-122"/>
                <a:ea typeface="华文楷体" panose="02010600040101010101" charset="-122"/>
              </a:endParaRPr>
            </a:p>
          </p:txBody>
        </p:sp>
        <p:sp>
          <p:nvSpPr>
            <p:cNvPr id="15" name="圆角矩形 14"/>
            <p:cNvSpPr/>
            <p:nvPr/>
          </p:nvSpPr>
          <p:spPr>
            <a:xfrm>
              <a:off x="10814" y="5980"/>
              <a:ext cx="3063" cy="10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a:latin typeface="Times New Roman Regular" panose="02020503050405090304" charset="0"/>
                  <a:ea typeface="娃娃体-简" panose="040B0500000000000000" charset="-122"/>
                  <a:cs typeface="Times New Roman Regular" panose="02020503050405090304" charset="0"/>
                </a:rPr>
                <a:t>stylos(Greek)</a:t>
              </a:r>
              <a:endParaRPr lang="en-US" altLang="zh-CN">
                <a:latin typeface="Times New Roman Regular" panose="02020503050405090304" charset="0"/>
                <a:ea typeface="娃娃体-简" panose="040B0500000000000000" charset="-122"/>
                <a:cs typeface="Times New Roman Regular" panose="02020503050405090304" charset="0"/>
              </a:endParaRPr>
            </a:p>
          </p:txBody>
        </p:sp>
        <p:sp>
          <p:nvSpPr>
            <p:cNvPr id="16" name="圆角矩形 15"/>
            <p:cNvSpPr/>
            <p:nvPr/>
          </p:nvSpPr>
          <p:spPr>
            <a:xfrm>
              <a:off x="4906" y="5054"/>
              <a:ext cx="3063" cy="10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b="1">
                  <a:latin typeface="华文楷体" panose="02010600040101010101" charset="-122"/>
                  <a:ea typeface="华文楷体" panose="02010600040101010101" charset="-122"/>
                </a:rPr>
                <a:t>style/Yuti</a:t>
              </a:r>
              <a:endParaRPr lang="en-US" altLang="zh-CN" b="1">
                <a:latin typeface="华文楷体" panose="02010600040101010101" charset="-122"/>
                <a:ea typeface="华文楷体" panose="02010600040101010101" charset="-122"/>
              </a:endParaRPr>
            </a:p>
          </p:txBody>
        </p:sp>
        <p:sp>
          <p:nvSpPr>
            <p:cNvPr id="18" name="左大括号 17"/>
            <p:cNvSpPr/>
            <p:nvPr/>
          </p:nvSpPr>
          <p:spPr>
            <a:xfrm>
              <a:off x="10413" y="4765"/>
              <a:ext cx="253" cy="1859"/>
            </a:xfrm>
            <a:prstGeom prst="leftBrac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9" name="左箭头 18"/>
            <p:cNvSpPr/>
            <p:nvPr/>
          </p:nvSpPr>
          <p:spPr>
            <a:xfrm>
              <a:off x="8040" y="5100"/>
              <a:ext cx="2389" cy="88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20" name="文本框 19"/>
            <p:cNvSpPr txBox="1"/>
            <p:nvPr/>
          </p:nvSpPr>
          <p:spPr>
            <a:xfrm>
              <a:off x="8040" y="5188"/>
              <a:ext cx="2583" cy="1016"/>
            </a:xfrm>
            <a:prstGeom prst="rect">
              <a:avLst/>
            </a:prstGeom>
            <a:noFill/>
          </p:spPr>
          <p:txBody>
            <a:bodyPr wrap="square" rtlCol="0">
              <a:spAutoFit/>
            </a:bodyPr>
            <a:p>
              <a:r>
                <a:rPr lang="en-US" altLang="zh-CN" b="1">
                  <a:solidFill>
                    <a:schemeClr val="bg1"/>
                  </a:solidFill>
                  <a:sym typeface="+mn-ea"/>
                </a:rPr>
                <a:t>originated from</a:t>
              </a:r>
              <a:endParaRPr lang="en-US" altLang="zh-CN" b="1">
                <a:solidFill>
                  <a:schemeClr val="bg1"/>
                </a:solidFill>
              </a:endParaRPr>
            </a:p>
            <a:p>
              <a:endParaRPr lang="en-US" altLang="zh-CN" b="1">
                <a:solidFill>
                  <a:schemeClr val="bg1"/>
                </a:solidFill>
              </a:endParaRPr>
            </a:p>
          </p:txBody>
        </p:sp>
      </p:grpSp>
      <p:sp>
        <p:nvSpPr>
          <p:cNvPr id="4" name="椭圆 3"/>
          <p:cNvSpPr/>
          <p:nvPr/>
        </p:nvSpPr>
        <p:spPr>
          <a:xfrm>
            <a:off x="898459" y="4831581"/>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3</a:t>
            </a:r>
            <a:endParaRPr lang="en-US" altLang="zh-CN" dirty="0">
              <a:latin typeface="腾祥铁山楷书简" panose="01010104010101010101" pitchFamily="2" charset="-122"/>
              <a:ea typeface="腾祥铁山楷书简" panose="01010104010101010101" pitchFamily="2" charset="-122"/>
            </a:endParaRPr>
          </a:p>
        </p:txBody>
      </p:sp>
      <p:sp>
        <p:nvSpPr>
          <p:cNvPr id="5" name="文本框 4"/>
          <p:cNvSpPr txBox="1"/>
          <p:nvPr/>
        </p:nvSpPr>
        <p:spPr>
          <a:xfrm>
            <a:off x="1309370" y="2640965"/>
            <a:ext cx="7054215" cy="521970"/>
          </a:xfrm>
          <a:prstGeom prst="rect">
            <a:avLst/>
          </a:prstGeom>
          <a:noFill/>
        </p:spPr>
        <p:txBody>
          <a:bodyPr wrap="square" rtlCol="0">
            <a:spAutoFit/>
          </a:bodyPr>
          <a:p>
            <a:r>
              <a:rPr lang="en-US" altLang="zh-CN" sz="2800" b="1">
                <a:solidFill>
                  <a:schemeClr val="bg1"/>
                </a:solidFill>
                <a:latin typeface="华文楷体" panose="02010600040101010101" charset="-122"/>
                <a:ea typeface="华文楷体" panose="02010600040101010101" charset="-122"/>
                <a:cs typeface="娃娃体-简" panose="040B0500000000000000" charset="-122"/>
              </a:rPr>
              <a:t>Word origination</a:t>
            </a:r>
            <a:endParaRPr lang="en-US" altLang="zh-CN" sz="2800" b="1">
              <a:solidFill>
                <a:schemeClr val="bg1"/>
              </a:solidFill>
              <a:latin typeface="华文楷体" panose="02010600040101010101" charset="-122"/>
              <a:ea typeface="华文楷体" panose="02010600040101010101" charset="-122"/>
              <a:cs typeface="娃娃体-简" panose="040B0500000000000000" charset="-122"/>
            </a:endParaRPr>
          </a:p>
        </p:txBody>
      </p:sp>
      <p:sp>
        <p:nvSpPr>
          <p:cNvPr id="6" name="文本框 5"/>
          <p:cNvSpPr txBox="1"/>
          <p:nvPr/>
        </p:nvSpPr>
        <p:spPr>
          <a:xfrm>
            <a:off x="1309370" y="4785995"/>
            <a:ext cx="7054215" cy="521970"/>
          </a:xfrm>
          <a:prstGeom prst="rect">
            <a:avLst/>
          </a:prstGeom>
          <a:noFill/>
        </p:spPr>
        <p:txBody>
          <a:bodyPr wrap="square" rtlCol="0">
            <a:spAutoFit/>
          </a:bodyPr>
          <a:p>
            <a:r>
              <a:rPr lang="en-US" altLang="zh-CN" sz="2800" b="1">
                <a:solidFill>
                  <a:schemeClr val="bg1"/>
                </a:solidFill>
                <a:latin typeface="华文楷体" panose="02010600040101010101" charset="-122"/>
                <a:ea typeface="华文楷体" panose="02010600040101010101" charset="-122"/>
                <a:cs typeface="娃娃体-简" panose="040B0500000000000000" charset="-122"/>
              </a:rPr>
              <a:t>The meanings of style</a:t>
            </a:r>
            <a:endParaRPr lang="en-US" altLang="zh-CN" sz="2800" b="1">
              <a:solidFill>
                <a:schemeClr val="bg1"/>
              </a:solidFill>
              <a:latin typeface="华文楷体" panose="02010600040101010101" charset="-122"/>
              <a:ea typeface="华文楷体" panose="02010600040101010101" charset="-122"/>
              <a:cs typeface="娃娃体-简" panose="040B0500000000000000" charset="-122"/>
            </a:endParaRPr>
          </a:p>
        </p:txBody>
      </p:sp>
      <p:grpSp>
        <p:nvGrpSpPr>
          <p:cNvPr id="27" name="组合 26"/>
          <p:cNvGrpSpPr/>
          <p:nvPr/>
        </p:nvGrpSpPr>
        <p:grpSpPr>
          <a:xfrm>
            <a:off x="509905" y="5214620"/>
            <a:ext cx="10151745" cy="960120"/>
            <a:chOff x="803" y="8212"/>
            <a:chExt cx="15987" cy="1512"/>
          </a:xfrm>
        </p:grpSpPr>
        <p:sp>
          <p:nvSpPr>
            <p:cNvPr id="23" name="圆角矩形 22"/>
            <p:cNvSpPr/>
            <p:nvPr/>
          </p:nvSpPr>
          <p:spPr>
            <a:xfrm>
              <a:off x="13030" y="8487"/>
              <a:ext cx="3760" cy="8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b="1">
                  <a:latin typeface="娃娃体-简" panose="040B0500000000000000" charset="-122"/>
                  <a:ea typeface="娃娃体-简" panose="040B0500000000000000" charset="-122"/>
                </a:rPr>
                <a:t>t</a:t>
              </a:r>
              <a:r>
                <a:rPr lang="en-US" altLang="zh-CN" b="1">
                  <a:latin typeface="Times New Roman Bold" panose="02020503050405090304" charset="0"/>
                  <a:ea typeface="娃娃体-简" panose="040B0500000000000000" charset="-122"/>
                  <a:cs typeface="Times New Roman Bold" panose="02020503050405090304" charset="0"/>
                </a:rPr>
                <a:t>he style of a literary work</a:t>
              </a:r>
              <a:endParaRPr lang="en-US" altLang="zh-CN" b="1">
                <a:latin typeface="Times New Roman Bold" panose="02020503050405090304" charset="0"/>
                <a:ea typeface="娃娃体-简" panose="040B0500000000000000" charset="-122"/>
                <a:cs typeface="Times New Roman Bold" panose="02020503050405090304" charset="0"/>
              </a:endParaRPr>
            </a:p>
          </p:txBody>
        </p:sp>
        <p:grpSp>
          <p:nvGrpSpPr>
            <p:cNvPr id="26" name="组合 25"/>
            <p:cNvGrpSpPr/>
            <p:nvPr/>
          </p:nvGrpSpPr>
          <p:grpSpPr>
            <a:xfrm>
              <a:off x="803" y="8212"/>
              <a:ext cx="12227" cy="1512"/>
              <a:chOff x="0" y="8212"/>
              <a:chExt cx="12227" cy="1512"/>
            </a:xfrm>
          </p:grpSpPr>
          <p:sp>
            <p:nvSpPr>
              <p:cNvPr id="3" name="圆角矩形 2"/>
              <p:cNvSpPr/>
              <p:nvPr/>
            </p:nvSpPr>
            <p:spPr>
              <a:xfrm>
                <a:off x="0" y="8602"/>
                <a:ext cx="3317" cy="60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a:latin typeface="Times New Roman Regular" panose="02020503050405090304" charset="0"/>
                    <a:ea typeface="娃娃体-简" panose="040B0500000000000000" charset="-122"/>
                    <a:cs typeface="Times New Roman Regular" panose="02020503050405090304" charset="0"/>
                  </a:rPr>
                  <a:t>t</a:t>
                </a:r>
                <a:r>
                  <a:rPr lang="en-US" altLang="zh-CN" b="1">
                    <a:latin typeface="Times New Roman Bold" panose="02020503050405090304" charset="0"/>
                    <a:ea typeface="娃娃体-简" panose="040B0500000000000000" charset="-122"/>
                    <a:cs typeface="Times New Roman Bold" panose="02020503050405090304" charset="0"/>
                  </a:rPr>
                  <a:t>he way of writing</a:t>
                </a:r>
                <a:endParaRPr lang="en-US" altLang="zh-CN" b="1">
                  <a:latin typeface="Times New Roman Bold" panose="02020503050405090304" charset="0"/>
                  <a:ea typeface="娃娃体-简" panose="040B0500000000000000" charset="-122"/>
                  <a:cs typeface="Times New Roman Bold" panose="02020503050405090304" charset="0"/>
                </a:endParaRPr>
              </a:p>
            </p:txBody>
          </p:sp>
          <p:sp>
            <p:nvSpPr>
              <p:cNvPr id="7" name="虚尾箭头 6"/>
              <p:cNvSpPr/>
              <p:nvPr/>
            </p:nvSpPr>
            <p:spPr>
              <a:xfrm>
                <a:off x="3317" y="8727"/>
                <a:ext cx="647" cy="421"/>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0" name="圆角矩形 9"/>
              <p:cNvSpPr/>
              <p:nvPr/>
            </p:nvSpPr>
            <p:spPr>
              <a:xfrm>
                <a:off x="3964" y="8360"/>
                <a:ext cx="3485" cy="12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b="1">
                    <a:latin typeface="Times New Roman Regular" panose="02020503050405090304" charset="0"/>
                    <a:ea typeface="娃娃体-简" panose="040B0500000000000000" charset="-122"/>
                    <a:cs typeface="Times New Roman Regular" panose="02020503050405090304" charset="0"/>
                  </a:rPr>
                  <a:t>the way of writing or expressing ideas</a:t>
                </a:r>
                <a:endParaRPr lang="en-US" altLang="zh-CN" b="1">
                  <a:latin typeface="Times New Roman Regular" panose="02020503050405090304" charset="0"/>
                  <a:ea typeface="娃娃体-简" panose="040B0500000000000000" charset="-122"/>
                  <a:cs typeface="Times New Roman Regular" panose="02020503050405090304" charset="0"/>
                </a:endParaRPr>
              </a:p>
              <a:p>
                <a:pPr algn="ctr"/>
                <a:endParaRPr lang="en-US" altLang="zh-CN" b="1">
                  <a:latin typeface="Times New Roman Regular" panose="02020503050405090304" charset="0"/>
                  <a:ea typeface="娃娃体-简" panose="040B0500000000000000" charset="-122"/>
                  <a:cs typeface="Times New Roman Regular" panose="02020503050405090304" charset="0"/>
                </a:endParaRPr>
              </a:p>
            </p:txBody>
          </p:sp>
          <p:sp>
            <p:nvSpPr>
              <p:cNvPr id="17" name="圆角矩形 16"/>
              <p:cNvSpPr/>
              <p:nvPr/>
            </p:nvSpPr>
            <p:spPr>
              <a:xfrm>
                <a:off x="8096" y="8212"/>
                <a:ext cx="3485" cy="15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b="1">
                    <a:latin typeface="Times New Roman Bold" panose="02020503050405090304" charset="0"/>
                    <a:ea typeface="娃娃体-简" panose="040B0500000000000000" charset="-122"/>
                    <a:cs typeface="Times New Roman Bold" panose="02020503050405090304" charset="0"/>
                  </a:rPr>
                  <a:t>The style of a writer's work in a certain era</a:t>
                </a:r>
                <a:endParaRPr lang="en-US" altLang="zh-CN" b="1">
                  <a:latin typeface="Times New Roman Bold" panose="02020503050405090304" charset="0"/>
                  <a:ea typeface="娃娃体-简" panose="040B0500000000000000" charset="-122"/>
                  <a:cs typeface="Times New Roman Bold" panose="02020503050405090304" charset="0"/>
                </a:endParaRPr>
              </a:p>
            </p:txBody>
          </p:sp>
          <p:sp>
            <p:nvSpPr>
              <p:cNvPr id="22" name="虚尾箭头 21"/>
              <p:cNvSpPr/>
              <p:nvPr/>
            </p:nvSpPr>
            <p:spPr>
              <a:xfrm>
                <a:off x="7449" y="8764"/>
                <a:ext cx="647" cy="421"/>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24" name="虚尾箭头 23"/>
              <p:cNvSpPr/>
              <p:nvPr/>
            </p:nvSpPr>
            <p:spPr>
              <a:xfrm>
                <a:off x="11581" y="8831"/>
                <a:ext cx="647" cy="421"/>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2"/>
          <p:cNvPicPr>
            <a:picLocks noChangeAspect="1"/>
          </p:cNvPicPr>
          <p:nvPr/>
        </p:nvPicPr>
        <p:blipFill rotWithShape="1">
          <a:blip r:embed="rId1">
            <a:extLst>
              <a:ext uri="{28A0092B-C50C-407E-A947-70E740481C1C}">
                <a14:useLocalDpi xmlns:a14="http://schemas.microsoft.com/office/drawing/2010/main" val="0"/>
              </a:ext>
            </a:extLst>
          </a:blip>
          <a:srcRect t="22567" b="5739"/>
          <a:stretch>
            <a:fillRect/>
          </a:stretch>
        </p:blipFill>
        <p:spPr>
          <a:xfrm>
            <a:off x="0" y="1762087"/>
            <a:ext cx="12192000" cy="2276164"/>
          </a:xfrm>
          <a:prstGeom prst="rect">
            <a:avLst/>
          </a:prstGeom>
          <a:solidFill>
            <a:srgbClr val="5F6977"/>
          </a:solidFill>
          <a:ln>
            <a:noFill/>
          </a:ln>
        </p:spPr>
      </p:pic>
      <p:sp>
        <p:nvSpPr>
          <p:cNvPr id="3" name="Shape 326"/>
          <p:cNvSpPr/>
          <p:nvPr/>
        </p:nvSpPr>
        <p:spPr>
          <a:xfrm>
            <a:off x="115" y="4729963"/>
            <a:ext cx="3131974" cy="1369695"/>
          </a:xfrm>
          <a:prstGeom prst="rect">
            <a:avLst/>
          </a:prstGeom>
          <a:noFill/>
          <a:ln>
            <a:noFill/>
          </a:ln>
        </p:spPr>
        <p:txBody>
          <a:bodyPr wrap="square" lIns="91425" tIns="45700" rIns="91425" bIns="45700" anchor="t" anchorCtr="0">
            <a:spAutoFit/>
          </a:bodyPr>
          <a:lstStyle/>
          <a:p>
            <a:pPr marL="0" marR="0" lvl="0" indent="0" algn="ctr" defTabSz="914400" rtl="0" eaLnBrk="1" fontAlgn="auto" latinLnBrk="0" hangingPunct="1">
              <a:lnSpc>
                <a:spcPct val="130000"/>
              </a:lnSpc>
              <a:spcBef>
                <a:spcPts val="0"/>
              </a:spcBef>
              <a:spcAft>
                <a:spcPts val="0"/>
              </a:spcAft>
              <a:buClrTx/>
              <a:buSzPct val="25000"/>
              <a:buFontTx/>
              <a:buNone/>
              <a:defRPr/>
            </a:pPr>
            <a:r>
              <a:rPr kumimoji="0" lang="en-US" altLang="zh-CN" sz="3600" b="1" i="0" u="none" strike="noStrike" cap="none" spc="0" normalizeH="0" baseline="0">
                <a:solidFill>
                  <a:schemeClr val="bg1"/>
                </a:solidFill>
                <a:latin typeface="Times New Roman Bold" panose="02020503050405090304" charset="0"/>
                <a:ea typeface="娃娃体-简" panose="040B0500000000000000" charset="-122"/>
                <a:cs typeface="Times New Roman Bold" panose="02020503050405090304" charset="0"/>
                <a:sym typeface="+mn-lt"/>
              </a:rPr>
              <a:t>type of writing</a:t>
            </a:r>
            <a:endParaRPr kumimoji="0" lang="en-US" altLang="zh-CN" sz="2800" b="1" i="0" u="none" strike="noStrike" kern="0" cap="none" spc="0" normalizeH="0" baseline="0" noProof="0" dirty="0">
              <a:ln>
                <a:noFill/>
              </a:ln>
              <a:solidFill>
                <a:srgbClr val="FFFFFF"/>
              </a:solidFill>
              <a:effectLst/>
              <a:uLnTx/>
              <a:uFillTx/>
              <a:latin typeface="华文楷体" panose="02010600040101010101" charset="-122"/>
              <a:ea typeface="华文楷体" panose="02010600040101010101" charset="-122"/>
              <a:cs typeface="+mn-ea"/>
              <a:sym typeface="+mn-lt"/>
            </a:endParaRPr>
          </a:p>
          <a:p>
            <a:pPr marL="0" marR="0" lvl="0" indent="0" algn="ctr" defTabSz="914400" rtl="0" eaLnBrk="1" fontAlgn="auto" latinLnBrk="0" hangingPunct="1">
              <a:lnSpc>
                <a:spcPct val="130000"/>
              </a:lnSpc>
              <a:spcBef>
                <a:spcPts val="0"/>
              </a:spcBef>
              <a:spcAft>
                <a:spcPts val="0"/>
              </a:spcAft>
              <a:buClrTx/>
              <a:buSzPct val="25000"/>
              <a:buFontTx/>
              <a:buNone/>
              <a:defRPr/>
            </a:pPr>
            <a:r>
              <a:rPr kumimoji="0" lang="zh-CN" altLang="en-US" sz="2800" b="1" i="0" u="none" strike="noStrike" kern="0" cap="none" spc="0" normalizeH="0" baseline="0" noProof="0" dirty="0">
                <a:ln>
                  <a:noFill/>
                </a:ln>
                <a:solidFill>
                  <a:srgbClr val="FFFFFF"/>
                </a:solidFill>
                <a:effectLst/>
                <a:uLnTx/>
                <a:uFillTx/>
                <a:latin typeface="华文楷体" panose="02010600040101010101" charset="-122"/>
                <a:ea typeface="华文楷体" panose="02010600040101010101" charset="-122"/>
                <a:cs typeface="+mn-ea"/>
                <a:sym typeface="+mn-lt"/>
              </a:rPr>
              <a:t>文体</a:t>
            </a:r>
            <a:endParaRPr kumimoji="0" lang="zh-CN" altLang="en-US" sz="2800" b="1" i="0" u="none" strike="noStrike" kern="0" cap="none" spc="0" normalizeH="0" baseline="0" noProof="0" dirty="0">
              <a:ln>
                <a:noFill/>
              </a:ln>
              <a:solidFill>
                <a:srgbClr val="FFFFFF"/>
              </a:solidFill>
              <a:effectLst/>
              <a:uLnTx/>
              <a:uFillTx/>
              <a:latin typeface="华文楷体" panose="02010600040101010101" charset="-122"/>
              <a:ea typeface="华文楷体" panose="02010600040101010101" charset="-122"/>
              <a:cs typeface="+mn-ea"/>
              <a:sym typeface="+mn-lt"/>
            </a:endParaRPr>
          </a:p>
        </p:txBody>
      </p:sp>
      <p:sp>
        <p:nvSpPr>
          <p:cNvPr id="5" name="Shape 326"/>
          <p:cNvSpPr/>
          <p:nvPr/>
        </p:nvSpPr>
        <p:spPr>
          <a:xfrm>
            <a:off x="3213658" y="4098138"/>
            <a:ext cx="3131974" cy="490220"/>
          </a:xfrm>
          <a:prstGeom prst="rect">
            <a:avLst/>
          </a:prstGeom>
          <a:noFill/>
          <a:ln>
            <a:noFill/>
          </a:ln>
        </p:spPr>
        <p:txBody>
          <a:bodyPr wrap="square" lIns="91425" tIns="45700" rIns="91425" bIns="45700" anchor="t" anchorCtr="0">
            <a:spAutoFit/>
            <a:scene3d>
              <a:camera prst="orthographicFront"/>
              <a:lightRig rig="threePt" dir="t"/>
            </a:scene3d>
          </a:bodyPr>
          <a:lstStyle/>
          <a:p>
            <a:pPr marL="0" marR="0" lvl="0" indent="0" algn="ctr" defTabSz="914400" rtl="0" eaLnBrk="1" fontAlgn="auto" latinLnBrk="0" hangingPunct="1">
              <a:lnSpc>
                <a:spcPct val="130000"/>
              </a:lnSpc>
              <a:spcBef>
                <a:spcPts val="0"/>
              </a:spcBef>
              <a:spcAft>
                <a:spcPts val="0"/>
              </a:spcAft>
              <a:buClrTx/>
              <a:buSzPct val="25000"/>
              <a:buFontTx/>
              <a:buNone/>
              <a:defRPr/>
            </a:pPr>
            <a:r>
              <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rPr>
              <a:t>1.Chinese scholarship</a:t>
            </a:r>
            <a:endPar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endParaRPr>
          </a:p>
        </p:txBody>
      </p:sp>
      <p:sp>
        <p:nvSpPr>
          <p:cNvPr id="6" name="矩形 5"/>
          <p:cNvSpPr/>
          <p:nvPr/>
        </p:nvSpPr>
        <p:spPr>
          <a:xfrm>
            <a:off x="3213735" y="4648835"/>
            <a:ext cx="4698365" cy="1753235"/>
          </a:xfrm>
          <a:prstGeom prst="rect">
            <a:avLst/>
          </a:prstGeom>
        </p:spPr>
        <p:txBody>
          <a:bodyPr wrap="square">
            <a:spAutoFit/>
          </a:bodyPr>
          <a:lstStyle/>
          <a:p>
            <a:pPr lvl="0" algn="l">
              <a:lnSpc>
                <a:spcPct val="150000"/>
              </a:lnSpc>
              <a:buSzPct val="25000"/>
              <a:defRPr/>
            </a:pPr>
            <a:r>
              <a:rPr lang="en-US" b="1" kern="0" dirty="0">
                <a:solidFill>
                  <a:srgbClr val="FF0000"/>
                </a:solidFill>
                <a:latin typeface="华文楷体" panose="02010600040101010101" charset="-122"/>
                <a:ea typeface="华文楷体" panose="02010600040101010101" charset="-122"/>
                <a:cs typeface="+mn-ea"/>
                <a:sym typeface="+mn-lt"/>
              </a:rPr>
              <a:t>First</a:t>
            </a:r>
            <a:r>
              <a:rPr lang="en-US" b="1" kern="0" dirty="0">
                <a:solidFill>
                  <a:srgbClr val="FFFFFF"/>
                </a:solidFill>
                <a:latin typeface="华文楷体" panose="02010600040101010101" charset="-122"/>
                <a:ea typeface="华文楷体" panose="02010600040101010101" charset="-122"/>
                <a:cs typeface="+mn-ea"/>
                <a:sym typeface="+mn-lt"/>
              </a:rPr>
              <a:t>, it refers to the style of a writer and an essay.</a:t>
            </a:r>
            <a:endParaRPr lang="en-US" b="1" kern="0" dirty="0">
              <a:solidFill>
                <a:srgbClr val="FFFFFF"/>
              </a:solidFill>
              <a:latin typeface="华文楷体" panose="02010600040101010101" charset="-122"/>
              <a:ea typeface="华文楷体" panose="02010600040101010101" charset="-122"/>
              <a:cs typeface="+mn-ea"/>
              <a:sym typeface="+mn-lt"/>
            </a:endParaRPr>
          </a:p>
          <a:p>
            <a:pPr lvl="0" algn="l">
              <a:lnSpc>
                <a:spcPct val="150000"/>
              </a:lnSpc>
              <a:buSzPct val="25000"/>
              <a:defRPr/>
            </a:pPr>
            <a:r>
              <a:rPr lang="en-US" b="1" kern="0" dirty="0">
                <a:solidFill>
                  <a:srgbClr val="FF0000"/>
                </a:solidFill>
                <a:latin typeface="华文楷体" panose="02010600040101010101" charset="-122"/>
                <a:ea typeface="华文楷体" panose="02010600040101010101" charset="-122"/>
                <a:cs typeface="+mn-ea"/>
                <a:sym typeface="+mn-lt"/>
              </a:rPr>
              <a:t>Second</a:t>
            </a:r>
            <a:r>
              <a:rPr lang="en-US" b="1" kern="0" dirty="0">
                <a:solidFill>
                  <a:srgbClr val="FFFFFF"/>
                </a:solidFill>
                <a:latin typeface="华文楷体" panose="02010600040101010101" charset="-122"/>
                <a:ea typeface="华文楷体" panose="02010600040101010101" charset="-122"/>
                <a:cs typeface="+mn-ea"/>
                <a:sym typeface="+mn-lt"/>
              </a:rPr>
              <a:t>, it refers to the genre of an essay, and later specifically to the genre of an essay.</a:t>
            </a:r>
            <a:endParaRPr lang="en-US" b="1" kern="0" dirty="0">
              <a:solidFill>
                <a:srgbClr val="FFFFFF"/>
              </a:solidFill>
              <a:latin typeface="华文楷体" panose="02010600040101010101" charset="-122"/>
              <a:ea typeface="华文楷体" panose="02010600040101010101" charset="-122"/>
              <a:cs typeface="+mn-ea"/>
              <a:sym typeface="+mn-lt"/>
            </a:endParaRPr>
          </a:p>
        </p:txBody>
      </p:sp>
      <p:sp>
        <p:nvSpPr>
          <p:cNvPr id="7" name="Shape 326"/>
          <p:cNvSpPr/>
          <p:nvPr/>
        </p:nvSpPr>
        <p:spPr>
          <a:xfrm>
            <a:off x="8676371" y="4118458"/>
            <a:ext cx="3131974" cy="449580"/>
          </a:xfrm>
          <a:prstGeom prst="rect">
            <a:avLst/>
          </a:prstGeom>
          <a:noFill/>
          <a:ln>
            <a:noFill/>
          </a:ln>
        </p:spPr>
        <p:txBody>
          <a:bodyPr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Tx/>
              <a:buSzPct val="25000"/>
              <a:buFontTx/>
              <a:buNone/>
              <a:defRPr/>
            </a:pPr>
            <a:r>
              <a:rPr kumimoji="0" lang="en-US" altLang="zh-CN"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rPr>
              <a:t>2.Ding Jinguo (2008)</a:t>
            </a:r>
            <a:endParaRPr kumimoji="0" lang="en-US" altLang="zh-CN"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endParaRPr>
          </a:p>
        </p:txBody>
      </p:sp>
      <p:sp>
        <p:nvSpPr>
          <p:cNvPr id="8" name="矩形 7"/>
          <p:cNvSpPr/>
          <p:nvPr/>
        </p:nvSpPr>
        <p:spPr>
          <a:xfrm>
            <a:off x="7994015" y="4772025"/>
            <a:ext cx="4197350" cy="922020"/>
          </a:xfrm>
          <a:prstGeom prst="rect">
            <a:avLst/>
          </a:prstGeom>
        </p:spPr>
        <p:txBody>
          <a:bodyPr wrap="square">
            <a:spAutoFit/>
          </a:bodyPr>
          <a:lstStyle/>
          <a:p>
            <a:pPr lvl="0" algn="l">
              <a:lnSpc>
                <a:spcPct val="150000"/>
              </a:lnSpc>
              <a:buSzPct val="25000"/>
              <a:defRPr/>
            </a:pPr>
            <a:r>
              <a:rPr b="1" kern="0" dirty="0">
                <a:solidFill>
                  <a:srgbClr val="FFFFFF"/>
                </a:solidFill>
                <a:latin typeface="华文楷体" panose="02010600040101010101" charset="-122"/>
                <a:ea typeface="华文楷体" panose="02010600040101010101" charset="-122"/>
                <a:cs typeface="+mn-ea"/>
                <a:sym typeface="+mn-lt"/>
              </a:rPr>
              <a:t>type of writing is the genre of an article, focusing on written expression. </a:t>
            </a:r>
            <a:endParaRPr b="1" kern="0" dirty="0">
              <a:solidFill>
                <a:srgbClr val="FFFFFF"/>
              </a:solidFill>
              <a:latin typeface="华文楷体" panose="02010600040101010101" charset="-122"/>
              <a:ea typeface="华文楷体" panose="02010600040101010101" charset="-122"/>
              <a:cs typeface="+mn-ea"/>
              <a:sym typeface="+mn-lt"/>
            </a:endParaRPr>
          </a:p>
        </p:txBody>
      </p:sp>
      <p:sp>
        <p:nvSpPr>
          <p:cNvPr id="12" name="文本框 11"/>
          <p:cNvSpPr txBox="1"/>
          <p:nvPr/>
        </p:nvSpPr>
        <p:spPr>
          <a:xfrm>
            <a:off x="1922145" y="424815"/>
            <a:ext cx="9226550" cy="645160"/>
          </a:xfrm>
          <a:prstGeom prst="rect">
            <a:avLst/>
          </a:prstGeom>
          <a:noFill/>
        </p:spPr>
        <p:txBody>
          <a:bodyPr wrap="square" rtlCol="0">
            <a:spAutoFit/>
          </a:bodyPr>
          <a:p>
            <a:r>
              <a:rPr lang="en-US" altLang="zh-CN" sz="3600" b="1">
                <a:solidFill>
                  <a:schemeClr val="bg1"/>
                </a:solidFill>
                <a:latin typeface="娃娃体-简" panose="040B0500000000000000" charset="-122"/>
                <a:ea typeface="娃娃体-简" panose="040B0500000000000000" charset="-122"/>
                <a:cs typeface="Times New Roman Regular" panose="02020503050405090304" charset="0"/>
              </a:rPr>
              <a:t> </a:t>
            </a:r>
            <a:r>
              <a:rPr lang="en-US" altLang="zh-CN" sz="3600">
                <a:solidFill>
                  <a:schemeClr val="bg1"/>
                </a:solidFill>
                <a:latin typeface="Times New Roman Regular" panose="02020503050405090304" charset="0"/>
                <a:ea typeface="娃娃体-简" panose="040B0500000000000000" charset="-122"/>
                <a:cs typeface="Times New Roman Regular" panose="02020503050405090304" charset="0"/>
              </a:rPr>
              <a:t>2.</a:t>
            </a:r>
            <a:r>
              <a:rPr lang="en-US" altLang="zh-CN" sz="3600" b="1">
                <a:solidFill>
                  <a:schemeClr val="bg1"/>
                </a:solidFill>
                <a:latin typeface="Times New Roman Regular" panose="02020503050405090304" charset="0"/>
                <a:ea typeface="娃娃体-简" panose="040B0500000000000000" charset="-122"/>
                <a:cs typeface="Times New Roman Regular" panose="02020503050405090304" charset="0"/>
              </a:rPr>
              <a:t>Genre, Type of Writing and Styl</a:t>
            </a:r>
            <a:r>
              <a:rPr lang="en-US" altLang="zh-CN" sz="3600" b="1">
                <a:solidFill>
                  <a:schemeClr val="bg1"/>
                </a:solidFill>
                <a:latin typeface="娃娃体-简" panose="040B0500000000000000" charset="-122"/>
                <a:ea typeface="娃娃体-简" panose="040B0500000000000000" charset="-122"/>
                <a:cs typeface="Times New Roman Regular" panose="02020503050405090304" charset="0"/>
              </a:rPr>
              <a:t>e</a:t>
            </a:r>
            <a:endParaRPr lang="en-US" altLang="zh-CN" sz="3600" b="1">
              <a:solidFill>
                <a:schemeClr val="bg1"/>
              </a:solidFill>
              <a:latin typeface="娃娃体-简" panose="040B0500000000000000" charset="-122"/>
              <a:ea typeface="娃娃体-简" panose="040B0500000000000000" charset="-122"/>
              <a:cs typeface="Times New Roman Regular" panose="02020503050405090304" charset="0"/>
            </a:endParaRPr>
          </a:p>
        </p:txBody>
      </p:sp>
      <p:sp>
        <p:nvSpPr>
          <p:cNvPr id="4" name="圆角矩形 3"/>
          <p:cNvSpPr/>
          <p:nvPr/>
        </p:nvSpPr>
        <p:spPr>
          <a:xfrm>
            <a:off x="3409950" y="6402070"/>
            <a:ext cx="7068185" cy="4489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2400" b="1">
                <a:solidFill>
                  <a:srgbClr val="FF0000"/>
                </a:solidFill>
                <a:latin typeface="华文楷体" panose="02010600040101010101" charset="-122"/>
                <a:ea typeface="华文楷体" panose="02010600040101010101" charset="-122"/>
                <a:cs typeface="华文楷体" panose="02010600040101010101" charset="-122"/>
              </a:rPr>
              <a:t>characteristics</a:t>
            </a:r>
            <a:r>
              <a:rPr lang="zh-CN" altLang="en-US" sz="2000" b="1">
                <a:latin typeface="华文楷体" panose="02010600040101010101" charset="-122"/>
                <a:ea typeface="华文楷体" panose="02010600040101010101" charset="-122"/>
                <a:cs typeface="华文楷体" panose="02010600040101010101" charset="-122"/>
              </a:rPr>
              <a:t>：</a:t>
            </a:r>
            <a:r>
              <a:rPr lang="en-US" altLang="zh-CN" sz="2000" b="1">
                <a:latin typeface="华文楷体" panose="02010600040101010101" charset="-122"/>
                <a:ea typeface="华文楷体" panose="02010600040101010101" charset="-122"/>
                <a:cs typeface="华文楷体" panose="02010600040101010101" charset="-122"/>
              </a:rPr>
              <a:t>normative/of public agreement/mandatory</a:t>
            </a:r>
            <a:endParaRPr lang="en-US" altLang="zh-CN" sz="2000" b="1">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4087" y="1441260"/>
            <a:ext cx="11168037" cy="1170305"/>
          </a:xfrm>
          <a:prstGeom prst="rect">
            <a:avLst/>
          </a:prstGeom>
        </p:spPr>
        <p:txBody>
          <a:bodyPr vert="horz" wrap="square">
            <a:spAutoFit/>
          </a:bodyPr>
          <a:lstStyle/>
          <a:p>
            <a:pPr algn="l">
              <a:lnSpc>
                <a:spcPct val="130000"/>
              </a:lnSpc>
            </a:pPr>
            <a:r>
              <a:rPr lang="zh-CN" altLang="en-US" sz="1800" b="1" dirty="0">
                <a:solidFill>
                  <a:schemeClr val="bg1"/>
                </a:solidFill>
                <a:latin typeface="华文楷体" panose="02010600040101010101" charset="-122"/>
                <a:ea typeface="华文楷体" panose="02010600040101010101" charset="-122"/>
              </a:rPr>
              <a:t>Genre </a:t>
            </a:r>
            <a:r>
              <a:rPr lang="zh-CN" altLang="en-US" sz="1400" b="1" dirty="0">
                <a:solidFill>
                  <a:schemeClr val="bg1"/>
                </a:solidFill>
                <a:latin typeface="等线 Light" panose="02010600030101010101" pitchFamily="2" charset="-122"/>
                <a:ea typeface="等线 Light" panose="02010600030101010101" pitchFamily="2" charset="-122"/>
              </a:rPr>
              <a:t>i</a:t>
            </a:r>
            <a:r>
              <a:rPr lang="zh-CN" altLang="en-US" b="1" dirty="0">
                <a:solidFill>
                  <a:schemeClr val="bg1"/>
                </a:solidFill>
                <a:latin typeface="华文楷体" panose="02010600040101010101" charset="-122"/>
                <a:ea typeface="华文楷体" panose="02010600040101010101" charset="-122"/>
              </a:rPr>
              <a:t>s a specific, personal discourse or discourse text that has been repeatedly used to form an agreed-upon paradigm for all members of a particular linguistic community, and is the result of a typology of the selective relationship between language use and context.</a:t>
            </a:r>
            <a:endParaRPr lang="zh-CN" altLang="en-US" b="1" dirty="0">
              <a:solidFill>
                <a:schemeClr val="bg1"/>
              </a:solidFill>
              <a:latin typeface="华文楷体" panose="02010600040101010101" charset="-122"/>
              <a:ea typeface="华文楷体" panose="02010600040101010101" charset="-122"/>
            </a:endParaRPr>
          </a:p>
        </p:txBody>
      </p:sp>
      <p:pic>
        <p:nvPicPr>
          <p:cNvPr id="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20119"/>
          <a:stretch>
            <a:fillRect/>
          </a:stretch>
        </p:blipFill>
        <p:spPr bwMode="auto">
          <a:xfrm>
            <a:off x="386686" y="3372930"/>
            <a:ext cx="11680248" cy="236085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5036" y="3724085"/>
            <a:ext cx="862892" cy="862892"/>
          </a:xfrm>
          <a:prstGeom prst="rect">
            <a:avLst/>
          </a:prstGeom>
        </p:spPr>
      </p:pic>
      <p:sp>
        <p:nvSpPr>
          <p:cNvPr id="9" name="文本框 8"/>
          <p:cNvSpPr txBox="1"/>
          <p:nvPr/>
        </p:nvSpPr>
        <p:spPr>
          <a:xfrm>
            <a:off x="4000500" y="172085"/>
            <a:ext cx="4453255" cy="811530"/>
          </a:xfrm>
          <a:prstGeom prst="rect">
            <a:avLst/>
          </a:prstGeom>
          <a:noFill/>
        </p:spPr>
        <p:txBody>
          <a:bodyPr vert="horz" wrap="square" rtlCol="0">
            <a:spAutoFit/>
          </a:bodyPr>
          <a:lstStyle/>
          <a:p>
            <a:pPr algn="ctr">
              <a:lnSpc>
                <a:spcPct val="130000"/>
              </a:lnSpc>
            </a:pPr>
            <a:r>
              <a:rPr lang="en-US" altLang="zh-CN" sz="3600">
                <a:solidFill>
                  <a:schemeClr val="bg1"/>
                </a:solidFill>
                <a:latin typeface="Times New Roman Regular" panose="02020503050405090304" charset="0"/>
                <a:ea typeface="娃娃体-简" panose="040B0500000000000000" charset="-122"/>
                <a:cs typeface="Times New Roman Regular" panose="02020503050405090304" charset="0"/>
              </a:rPr>
              <a:t>Genre(</a:t>
            </a:r>
            <a:r>
              <a:rPr lang="zh-CN" altLang="en-US" sz="3600">
                <a:solidFill>
                  <a:schemeClr val="bg1"/>
                </a:solidFill>
                <a:latin typeface="Times New Roman Regular" panose="02020503050405090304" charset="0"/>
                <a:ea typeface="娃娃体-简" panose="040B0500000000000000" charset="-122"/>
                <a:cs typeface="Times New Roman Regular" panose="02020503050405090304" charset="0"/>
              </a:rPr>
              <a:t>语体</a:t>
            </a:r>
            <a:r>
              <a:rPr lang="en-US" altLang="zh-CN" sz="3600">
                <a:solidFill>
                  <a:schemeClr val="bg1"/>
                </a:solidFill>
                <a:latin typeface="Times New Roman Regular" panose="02020503050405090304" charset="0"/>
                <a:ea typeface="娃娃体-简" panose="040B0500000000000000" charset="-122"/>
                <a:cs typeface="Times New Roman Regular" panose="02020503050405090304" charset="0"/>
              </a:rPr>
              <a:t>)</a:t>
            </a:r>
            <a:endParaRPr lang="en-US" altLang="zh-CN" sz="3600" spc="2000" dirty="0">
              <a:solidFill>
                <a:schemeClr val="bg1"/>
              </a:solidFill>
              <a:uFillTx/>
              <a:latin typeface="Times New Roman Regular" panose="02020503050405090304" charset="0"/>
              <a:ea typeface="STKaiti" panose="02010600040101010101" charset="-122"/>
              <a:cs typeface="Times New Roman Regular" panose="02020503050405090304" charset="0"/>
            </a:endParaRPr>
          </a:p>
        </p:txBody>
      </p:sp>
      <p:sp>
        <p:nvSpPr>
          <p:cNvPr id="12" name="椭圆 11"/>
          <p:cNvSpPr/>
          <p:nvPr/>
        </p:nvSpPr>
        <p:spPr>
          <a:xfrm>
            <a:off x="898459" y="983481"/>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1</a:t>
            </a:r>
            <a:endParaRPr lang="en-US" altLang="zh-CN" dirty="0">
              <a:latin typeface="腾祥铁山楷书简" panose="01010104010101010101" pitchFamily="2" charset="-122"/>
              <a:ea typeface="腾祥铁山楷书简" panose="01010104010101010101" pitchFamily="2" charset="-122"/>
            </a:endParaRPr>
          </a:p>
        </p:txBody>
      </p:sp>
      <p:sp>
        <p:nvSpPr>
          <p:cNvPr id="6" name="Shape 326"/>
          <p:cNvSpPr/>
          <p:nvPr/>
        </p:nvSpPr>
        <p:spPr>
          <a:xfrm>
            <a:off x="1422323" y="951078"/>
            <a:ext cx="3131974" cy="490220"/>
          </a:xfrm>
          <a:prstGeom prst="rect">
            <a:avLst/>
          </a:prstGeom>
          <a:noFill/>
          <a:ln>
            <a:noFill/>
          </a:ln>
        </p:spPr>
        <p:txBody>
          <a:bodyPr wrap="square" lIns="91425" tIns="45700" rIns="91425" bIns="45700" anchor="t" anchorCtr="0">
            <a:spAutoFit/>
            <a:scene3d>
              <a:camera prst="orthographicFront"/>
              <a:lightRig rig="threePt" dir="t"/>
            </a:scene3d>
          </a:bodyPr>
          <a:p>
            <a:pPr marL="0" marR="0" lvl="0" indent="0" algn="l" defTabSz="914400" rtl="0" eaLnBrk="1" fontAlgn="auto" latinLnBrk="0" hangingPunct="1">
              <a:lnSpc>
                <a:spcPct val="130000"/>
              </a:lnSpc>
              <a:spcBef>
                <a:spcPts val="0"/>
              </a:spcBef>
              <a:spcAft>
                <a:spcPts val="0"/>
              </a:spcAft>
              <a:buClrTx/>
              <a:buSzPct val="25000"/>
              <a:buFontTx/>
              <a:buNone/>
              <a:defRPr/>
            </a:pPr>
            <a:r>
              <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rPr>
              <a:t>Definition</a:t>
            </a:r>
            <a:endPar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670" y="1441450"/>
            <a:ext cx="11293475" cy="1291590"/>
          </a:xfrm>
          <a:prstGeom prst="rect">
            <a:avLst/>
          </a:prstGeom>
        </p:spPr>
        <p:txBody>
          <a:bodyPr vert="horz" wrap="square">
            <a:spAutoFit/>
          </a:bodyPr>
          <a:lstStyle/>
          <a:p>
            <a:pPr algn="l">
              <a:lnSpc>
                <a:spcPct val="130000"/>
              </a:lnSpc>
            </a:pPr>
            <a:r>
              <a:rPr lang="zh-CN" altLang="en-US" sz="2000" b="1" dirty="0">
                <a:solidFill>
                  <a:schemeClr val="bg1"/>
                </a:solidFill>
                <a:latin typeface="华文楷体" panose="02010600040101010101" charset="-122"/>
                <a:ea typeface="华文楷体" panose="02010600040101010101" charset="-122"/>
                <a:sym typeface="+mn-ea"/>
              </a:rPr>
              <a:t>It links the subject of creation, the object of discourse and the subject of appreciation, allowing individuals to give full play to their subjective initiative in the use of language and to create individual styles</a:t>
            </a:r>
            <a:r>
              <a:rPr lang="en-US" altLang="zh-CN" sz="2000" b="1" dirty="0">
                <a:solidFill>
                  <a:schemeClr val="bg1"/>
                </a:solidFill>
                <a:latin typeface="华文楷体" panose="02010600040101010101" charset="-122"/>
                <a:ea typeface="华文楷体" panose="02010600040101010101" charset="-122"/>
                <a:sym typeface="+mn-ea"/>
              </a:rPr>
              <a:t>.</a:t>
            </a:r>
            <a:endParaRPr lang="en-US" altLang="zh-CN" sz="2000" b="1" dirty="0">
              <a:solidFill>
                <a:schemeClr val="bg1"/>
              </a:solidFill>
              <a:latin typeface="华文楷体" panose="02010600040101010101" charset="-122"/>
              <a:ea typeface="华文楷体" panose="02010600040101010101" charset="-122"/>
              <a:sym typeface="+mn-ea"/>
            </a:endParaRPr>
          </a:p>
        </p:txBody>
      </p:sp>
      <p:pic>
        <p:nvPicPr>
          <p:cNvPr id="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20119"/>
          <a:stretch>
            <a:fillRect/>
          </a:stretch>
        </p:blipFill>
        <p:spPr bwMode="auto">
          <a:xfrm>
            <a:off x="386686" y="3372930"/>
            <a:ext cx="11680248" cy="236085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5036" y="3724085"/>
            <a:ext cx="862892" cy="862892"/>
          </a:xfrm>
          <a:prstGeom prst="rect">
            <a:avLst/>
          </a:prstGeom>
        </p:spPr>
      </p:pic>
      <p:sp>
        <p:nvSpPr>
          <p:cNvPr id="9" name="文本框 8"/>
          <p:cNvSpPr txBox="1"/>
          <p:nvPr/>
        </p:nvSpPr>
        <p:spPr>
          <a:xfrm>
            <a:off x="4000500" y="172085"/>
            <a:ext cx="4453255" cy="811530"/>
          </a:xfrm>
          <a:prstGeom prst="rect">
            <a:avLst/>
          </a:prstGeom>
          <a:noFill/>
        </p:spPr>
        <p:txBody>
          <a:bodyPr vert="horz" wrap="square" rtlCol="0">
            <a:spAutoFit/>
          </a:bodyPr>
          <a:lstStyle/>
          <a:p>
            <a:pPr algn="ctr">
              <a:lnSpc>
                <a:spcPct val="130000"/>
              </a:lnSpc>
            </a:pPr>
            <a:r>
              <a:rPr lang="en-US" altLang="zh-CN" sz="3600" b="1">
                <a:solidFill>
                  <a:schemeClr val="bg1"/>
                </a:solidFill>
                <a:latin typeface="Times New Roman Regular" panose="02020503050405090304" charset="0"/>
                <a:ea typeface="娃娃体-简" panose="040B0500000000000000" charset="-122"/>
                <a:cs typeface="Times New Roman Regular" panose="02020503050405090304" charset="0"/>
              </a:rPr>
              <a:t>Style(</a:t>
            </a:r>
            <a:r>
              <a:rPr lang="zh-CN" altLang="en-US" sz="3600" b="1">
                <a:solidFill>
                  <a:schemeClr val="bg1"/>
                </a:solidFill>
                <a:latin typeface="Times New Roman Regular" panose="02020503050405090304" charset="0"/>
                <a:ea typeface="娃娃体-简" panose="040B0500000000000000" charset="-122"/>
                <a:cs typeface="Times New Roman Regular" panose="02020503050405090304" charset="0"/>
              </a:rPr>
              <a:t>风格</a:t>
            </a:r>
            <a:r>
              <a:rPr lang="en-US" altLang="zh-CN" sz="3600" b="1">
                <a:solidFill>
                  <a:schemeClr val="bg1"/>
                </a:solidFill>
                <a:latin typeface="Times New Roman Regular" panose="02020503050405090304" charset="0"/>
                <a:ea typeface="娃娃体-简" panose="040B0500000000000000" charset="-122"/>
                <a:cs typeface="Times New Roman Regular" panose="02020503050405090304" charset="0"/>
              </a:rPr>
              <a:t>)</a:t>
            </a:r>
            <a:endParaRPr lang="en-US" altLang="zh-CN" sz="3600" b="1" spc="2000" dirty="0">
              <a:solidFill>
                <a:schemeClr val="bg1"/>
              </a:solidFill>
              <a:uFillTx/>
              <a:latin typeface="Times New Roman Regular" panose="02020503050405090304" charset="0"/>
              <a:ea typeface="STKaiti" panose="02010600040101010101" charset="-122"/>
            </a:endParaRPr>
          </a:p>
        </p:txBody>
      </p:sp>
      <p:sp>
        <p:nvSpPr>
          <p:cNvPr id="12" name="椭圆 11"/>
          <p:cNvSpPr/>
          <p:nvPr/>
        </p:nvSpPr>
        <p:spPr>
          <a:xfrm>
            <a:off x="898459" y="983481"/>
            <a:ext cx="410817" cy="425272"/>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1</a:t>
            </a:r>
            <a:endParaRPr lang="en-US" altLang="zh-CN" dirty="0">
              <a:latin typeface="腾祥铁山楷书简" panose="01010104010101010101" pitchFamily="2" charset="-122"/>
              <a:ea typeface="腾祥铁山楷书简" panose="01010104010101010101" pitchFamily="2" charset="-122"/>
            </a:endParaRPr>
          </a:p>
        </p:txBody>
      </p:sp>
      <p:sp>
        <p:nvSpPr>
          <p:cNvPr id="6" name="Shape 326"/>
          <p:cNvSpPr/>
          <p:nvPr/>
        </p:nvSpPr>
        <p:spPr>
          <a:xfrm>
            <a:off x="1422323" y="951078"/>
            <a:ext cx="3131974" cy="490220"/>
          </a:xfrm>
          <a:prstGeom prst="rect">
            <a:avLst/>
          </a:prstGeom>
          <a:noFill/>
          <a:ln>
            <a:noFill/>
          </a:ln>
        </p:spPr>
        <p:txBody>
          <a:bodyPr wrap="square" lIns="91425" tIns="45700" rIns="91425" bIns="45700" anchor="t" anchorCtr="0">
            <a:spAutoFit/>
            <a:scene3d>
              <a:camera prst="orthographicFront"/>
              <a:lightRig rig="threePt" dir="t"/>
            </a:scene3d>
          </a:bodyPr>
          <a:p>
            <a:pPr marL="0" marR="0" lvl="0" indent="0" algn="l" defTabSz="914400" rtl="0" eaLnBrk="1" fontAlgn="auto" latinLnBrk="0" hangingPunct="1">
              <a:lnSpc>
                <a:spcPct val="130000"/>
              </a:lnSpc>
              <a:spcBef>
                <a:spcPts val="0"/>
              </a:spcBef>
              <a:spcAft>
                <a:spcPts val="0"/>
              </a:spcAft>
              <a:buClrTx/>
              <a:buSzPct val="25000"/>
              <a:buFontTx/>
              <a:buNone/>
              <a:defRPr/>
            </a:pPr>
            <a:r>
              <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rPr>
              <a:t>Definition</a:t>
            </a:r>
            <a:endParaRPr kumimoji="0" lang="en-US" altLang="zh-CN" sz="20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latin typeface="华文楷体" panose="02010600040101010101" charset="-122"/>
              <a:ea typeface="华文楷体" panose="02010600040101010101"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104900" y="421005"/>
            <a:ext cx="10208895" cy="708025"/>
          </a:xfrm>
          <a:prstGeom prst="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Times New Roman Bold" panose="02020503050405090304" charset="0"/>
                <a:ea typeface="娃娃体-简" panose="040B0500000000000000" charset="-122"/>
                <a:cs typeface="Times New Roman Bold" panose="02020503050405090304" charset="0"/>
                <a:sym typeface="+mn-ea"/>
              </a:rPr>
              <a:t>th</a:t>
            </a:r>
            <a:r>
              <a:rPr lang="en-US" altLang="zh-CN" sz="2400">
                <a:latin typeface="Times New Roman Regular" panose="02020503050405090304" charset="0"/>
                <a:ea typeface="娃娃体-简" panose="040B0500000000000000" charset="-122"/>
                <a:cs typeface="Times New Roman Regular" panose="02020503050405090304" charset="0"/>
                <a:sym typeface="+mn-ea"/>
              </a:rPr>
              <a:t>e difference of type of writing ,genre and style</a:t>
            </a:r>
            <a:endParaRPr lang="en-US" altLang="zh-CN" sz="2400">
              <a:latin typeface="Times New Roman Regular" panose="02020503050405090304" charset="0"/>
              <a:ea typeface="娃娃体-简" panose="040B0500000000000000" charset="-122"/>
              <a:cs typeface="Times New Roman Regular" panose="02020503050405090304" charset="0"/>
              <a:sym typeface="+mn-ea"/>
            </a:endParaRPr>
          </a:p>
        </p:txBody>
      </p:sp>
      <p:graphicFrame>
        <p:nvGraphicFramePr>
          <p:cNvPr id="14" name="表格 13"/>
          <p:cNvGraphicFramePr/>
          <p:nvPr>
            <p:custDataLst>
              <p:tags r:id="rId1"/>
            </p:custDataLst>
          </p:nvPr>
        </p:nvGraphicFramePr>
        <p:xfrm>
          <a:off x="1536700" y="1889125"/>
          <a:ext cx="8578215" cy="2615565"/>
        </p:xfrm>
        <a:graphic>
          <a:graphicData uri="http://schemas.openxmlformats.org/drawingml/2006/table">
            <a:tbl>
              <a:tblPr firstRow="1" bandRow="1">
                <a:tableStyleId>{21E4AEA4-8DFA-4A89-87EB-49C32662AFE0}</a:tableStyleId>
              </a:tblPr>
              <a:tblGrid>
                <a:gridCol w="2821305"/>
                <a:gridCol w="2916555"/>
                <a:gridCol w="2840355"/>
              </a:tblGrid>
              <a:tr h="582295">
                <a:tc>
                  <a:txBody>
                    <a:bodyPr/>
                    <a:p>
                      <a:pPr algn="ctr">
                        <a:buNone/>
                      </a:pPr>
                      <a:r>
                        <a:rPr lang="en-US" altLang="zh-CN" sz="2400">
                          <a:latin typeface="华文楷体" panose="02010600040101010101" charset="-122"/>
                          <a:ea typeface="华文楷体" panose="02010600040101010101" charset="-122"/>
                          <a:cs typeface="华文楷体" panose="02010600040101010101" charset="-122"/>
                        </a:rPr>
                        <a:t>type of writing(</a:t>
                      </a:r>
                      <a:r>
                        <a:rPr lang="zh-CN" altLang="en-US" sz="2400">
                          <a:latin typeface="华文楷体" panose="02010600040101010101" charset="-122"/>
                          <a:ea typeface="华文楷体" panose="02010600040101010101" charset="-122"/>
                          <a:cs typeface="华文楷体" panose="02010600040101010101" charset="-122"/>
                        </a:rPr>
                        <a:t>文体</a:t>
                      </a:r>
                      <a:r>
                        <a:rPr lang="en-US" altLang="zh-CN" sz="2400">
                          <a:latin typeface="华文楷体" panose="02010600040101010101" charset="-122"/>
                          <a:ea typeface="华文楷体" panose="02010600040101010101" charset="-122"/>
                          <a:cs typeface="华文楷体" panose="02010600040101010101" charset="-122"/>
                        </a:rPr>
                        <a:t>)</a:t>
                      </a:r>
                      <a:endParaRPr lang="en-US" altLang="zh-CN" sz="2400">
                        <a:latin typeface="华文楷体" panose="02010600040101010101" charset="-122"/>
                        <a:ea typeface="华文楷体" panose="02010600040101010101" charset="-122"/>
                        <a:cs typeface="华文楷体" panose="02010600040101010101" charset="-122"/>
                      </a:endParaRPr>
                    </a:p>
                  </a:txBody>
                  <a:tcPr/>
                </a:tc>
                <a:tc>
                  <a:txBody>
                    <a:bodyPr/>
                    <a:p>
                      <a:pPr algn="ctr">
                        <a:buNone/>
                      </a:pPr>
                      <a:r>
                        <a:rPr lang="en-US" altLang="zh-CN" sz="2400">
                          <a:latin typeface="华文楷体" panose="02010600040101010101" charset="-122"/>
                          <a:ea typeface="华文楷体" panose="02010600040101010101" charset="-122"/>
                          <a:cs typeface="华文楷体" panose="02010600040101010101" charset="-122"/>
                        </a:rPr>
                        <a:t>genre</a:t>
                      </a:r>
                      <a:r>
                        <a:rPr lang="zh-CN" altLang="en-US" sz="2400">
                          <a:latin typeface="华文楷体" panose="02010600040101010101" charset="-122"/>
                          <a:ea typeface="华文楷体" panose="02010600040101010101" charset="-122"/>
                          <a:cs typeface="华文楷体" panose="02010600040101010101" charset="-122"/>
                        </a:rPr>
                        <a:t>（语体）</a:t>
                      </a:r>
                      <a:endParaRPr lang="zh-CN" altLang="en-US" sz="2400">
                        <a:latin typeface="华文楷体" panose="02010600040101010101" charset="-122"/>
                        <a:ea typeface="华文楷体" panose="02010600040101010101" charset="-122"/>
                        <a:cs typeface="华文楷体" panose="02010600040101010101" charset="-122"/>
                      </a:endParaRPr>
                    </a:p>
                  </a:txBody>
                  <a:tcPr/>
                </a:tc>
                <a:tc>
                  <a:txBody>
                    <a:bodyPr/>
                    <a:p>
                      <a:pPr algn="ctr">
                        <a:buNone/>
                      </a:pPr>
                      <a:r>
                        <a:rPr lang="en-US" altLang="zh-CN" sz="2400">
                          <a:latin typeface="华文楷体" panose="02010600040101010101" charset="-122"/>
                          <a:ea typeface="华文楷体" panose="02010600040101010101" charset="-122"/>
                          <a:cs typeface="华文楷体" panose="02010600040101010101" charset="-122"/>
                        </a:rPr>
                        <a:t>style</a:t>
                      </a:r>
                      <a:r>
                        <a:rPr lang="zh-CN" altLang="en-US" sz="2400">
                          <a:latin typeface="华文楷体" panose="02010600040101010101" charset="-122"/>
                          <a:ea typeface="华文楷体" panose="02010600040101010101" charset="-122"/>
                          <a:cs typeface="华文楷体" panose="02010600040101010101" charset="-122"/>
                        </a:rPr>
                        <a:t>（风格）</a:t>
                      </a:r>
                      <a:endParaRPr lang="zh-CN" altLang="en-US" sz="2400">
                        <a:latin typeface="华文楷体" panose="02010600040101010101" charset="-122"/>
                        <a:ea typeface="华文楷体" panose="02010600040101010101" charset="-122"/>
                        <a:cs typeface="华文楷体" panose="02010600040101010101" charset="-122"/>
                      </a:endParaRPr>
                    </a:p>
                  </a:txBody>
                  <a:tcPr/>
                </a:tc>
              </a:tr>
              <a:tr h="701040">
                <a:tc>
                  <a:txBody>
                    <a:bodyPr/>
                    <a:p>
                      <a:pPr algn="ctr">
                        <a:buNone/>
                      </a:pPr>
                      <a:r>
                        <a:rPr lang="zh-CN" altLang="en-US" sz="2400" b="1">
                          <a:latin typeface="华文楷体" panose="02010600040101010101" charset="-122"/>
                          <a:ea typeface="华文楷体" panose="02010600040101010101" charset="-122"/>
                        </a:rPr>
                        <a:t>distinctly national</a:t>
                      </a:r>
                      <a:endParaRPr lang="zh-CN" altLang="en-US" sz="2400" b="1">
                        <a:latin typeface="华文楷体" panose="02010600040101010101" charset="-122"/>
                        <a:ea typeface="华文楷体" panose="02010600040101010101" charset="-122"/>
                      </a:endParaRPr>
                    </a:p>
                  </a:txBody>
                  <a:tcPr anchor="ctr" anchorCtr="0"/>
                </a:tc>
                <a:tc>
                  <a:txBody>
                    <a:bodyPr/>
                    <a:p>
                      <a:pPr algn="ctr">
                        <a:buNone/>
                      </a:pPr>
                      <a:r>
                        <a:rPr lang="zh-CN" altLang="en-US" sz="2000" b="1">
                          <a:latin typeface="华文楷体" panose="02010600040101010101" charset="-122"/>
                          <a:ea typeface="华文楷体" panose="02010600040101010101" charset="-122"/>
                        </a:rPr>
                        <a:t>interlingual commonalities</a:t>
                      </a:r>
                      <a:endParaRPr lang="zh-CN" altLang="en-US" sz="2000" b="1">
                        <a:latin typeface="华文楷体" panose="02010600040101010101" charset="-122"/>
                        <a:ea typeface="华文楷体" panose="02010600040101010101" charset="-122"/>
                      </a:endParaRPr>
                    </a:p>
                  </a:txBody>
                  <a:tcPr anchor="ctr" anchorCtr="0"/>
                </a:tc>
                <a:tc>
                  <a:txBody>
                    <a:bodyPr/>
                    <a:p>
                      <a:pPr algn="ctr">
                        <a:buNone/>
                      </a:pPr>
                      <a:endParaRPr lang="en-US" altLang="zh-CN" sz="2000" b="1">
                        <a:latin typeface="华文楷体" panose="02010600040101010101" charset="-122"/>
                        <a:ea typeface="华文楷体" panose="02010600040101010101" charset="-122"/>
                      </a:endParaRPr>
                    </a:p>
                  </a:txBody>
                  <a:tcPr anchor="ctr" anchorCtr="0"/>
                </a:tc>
              </a:tr>
              <a:tr h="666115">
                <a:tc>
                  <a:txBody>
                    <a:bodyPr/>
                    <a:p>
                      <a:pPr algn="ctr">
                        <a:buNone/>
                      </a:pPr>
                      <a:endParaRPr lang="zh-CN" altLang="en-US" sz="2000" b="1">
                        <a:latin typeface="华文楷体" panose="02010600040101010101" charset="-122"/>
                        <a:ea typeface="华文楷体" panose="02010600040101010101" charset="-122"/>
                      </a:endParaRPr>
                    </a:p>
                  </a:txBody>
                  <a:tcPr anchor="ctr" anchorCtr="0"/>
                </a:tc>
                <a:tc gridSpan="2">
                  <a:txBody>
                    <a:bodyPr/>
                    <a:p>
                      <a:pPr algn="ctr">
                        <a:buNone/>
                      </a:pPr>
                      <a:r>
                        <a:rPr lang="en-US" altLang="zh-CN" sz="2000" b="1">
                          <a:latin typeface="华文楷体" panose="02010600040101010101" charset="-122"/>
                          <a:ea typeface="华文楷体" panose="02010600040101010101" charset="-122"/>
                        </a:rPr>
                        <a:t>The basis for the existence of style is genre</a:t>
                      </a:r>
                      <a:endParaRPr lang="en-US" altLang="zh-CN" sz="2000" b="1">
                        <a:latin typeface="华文楷体" panose="02010600040101010101" charset="-122"/>
                        <a:ea typeface="华文楷体" panose="02010600040101010101" charset="-122"/>
                      </a:endParaRPr>
                    </a:p>
                  </a:txBody>
                  <a:tcPr anchor="ctr" anchorCtr="0"/>
                </a:tc>
                <a:tc hMerge="1">
                  <a:tcPr/>
                </a:tc>
              </a:tr>
              <a:tr h="666115">
                <a:tc>
                  <a:txBody>
                    <a:bodyPr/>
                    <a:p>
                      <a:pPr algn="ctr">
                        <a:buNone/>
                      </a:pPr>
                      <a:endParaRPr lang="zh-CN" altLang="en-US" sz="2000" b="1">
                        <a:latin typeface="华文楷体" panose="02010600040101010101" charset="-122"/>
                        <a:ea typeface="华文楷体" panose="02010600040101010101" charset="-122"/>
                      </a:endParaRPr>
                    </a:p>
                  </a:txBody>
                  <a:tcPr anchor="ctr" anchorCtr="0"/>
                </a:tc>
                <a:tc>
                  <a:txBody>
                    <a:bodyPr/>
                    <a:p>
                      <a:pPr algn="ctr">
                        <a:buNone/>
                      </a:pPr>
                      <a:r>
                        <a:rPr lang="en-US" altLang="zh-CN" sz="2000" b="1">
                          <a:latin typeface="华文楷体" panose="02010600040101010101" charset="-122"/>
                          <a:ea typeface="华文楷体" panose="02010600040101010101" charset="-122"/>
                        </a:rPr>
                        <a:t>social</a:t>
                      </a:r>
                      <a:endParaRPr lang="en-US" altLang="zh-CN" sz="2000" b="1">
                        <a:latin typeface="华文楷体" panose="02010600040101010101" charset="-122"/>
                        <a:ea typeface="华文楷体" panose="02010600040101010101" charset="-122"/>
                      </a:endParaRPr>
                    </a:p>
                  </a:txBody>
                  <a:tcPr anchor="ctr" anchorCtr="0"/>
                </a:tc>
                <a:tc>
                  <a:txBody>
                    <a:bodyPr/>
                    <a:p>
                      <a:pPr algn="ctr">
                        <a:buNone/>
                      </a:pPr>
                      <a:r>
                        <a:rPr lang="en-US" altLang="zh-CN" sz="2000" b="1">
                          <a:latin typeface="华文楷体" panose="02010600040101010101" charset="-122"/>
                          <a:ea typeface="华文楷体" panose="02010600040101010101" charset="-122"/>
                        </a:rPr>
                        <a:t>individual and subjective</a:t>
                      </a:r>
                      <a:endParaRPr lang="en-US" altLang="zh-CN" sz="2000" b="1">
                        <a:latin typeface="华文楷体" panose="02010600040101010101" charset="-122"/>
                        <a:ea typeface="华文楷体" panose="02010600040101010101" charset="-122"/>
                      </a:endParaRPr>
                    </a:p>
                  </a:txBody>
                  <a:tcPr anchor="ctr" anchorCtr="0"/>
                </a:tc>
              </a:tr>
            </a:tbl>
          </a:graphicData>
        </a:graphic>
      </p:graphicFrame>
      <p:sp>
        <p:nvSpPr>
          <p:cNvPr id="19" name="矩形 18"/>
          <p:cNvSpPr/>
          <p:nvPr/>
        </p:nvSpPr>
        <p:spPr>
          <a:xfrm>
            <a:off x="991235" y="4815840"/>
            <a:ext cx="10209530" cy="1591310"/>
          </a:xfrm>
          <a:prstGeom prst="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b="1">
                <a:latin typeface="娃娃体-简" panose="040B0500000000000000" charset="-122"/>
                <a:ea typeface="娃娃体-简" panose="040B0500000000000000" charset="-122"/>
                <a:cs typeface="Times New Roman Regular" panose="02020503050405090304" charset="0"/>
                <a:sym typeface="+mn-ea"/>
              </a:rPr>
              <a:t> </a:t>
            </a:r>
            <a:r>
              <a:rPr lang="en-US" altLang="zh-CN" sz="2400" b="1">
                <a:latin typeface="Times New Roman Bold" panose="02020503050405090304" charset="0"/>
                <a:ea typeface="娃娃体-简" panose="040B0500000000000000" charset="-122"/>
                <a:cs typeface="Times New Roman Bold" panose="02020503050405090304" charset="0"/>
                <a:sym typeface="+mn-ea"/>
              </a:rPr>
              <a:t>Actually, Mr. Ding Jingguo named them separately </a:t>
            </a:r>
            <a:r>
              <a:rPr lang="en-US" altLang="zh-CN" sz="2400" b="1" u="sng">
                <a:solidFill>
                  <a:srgbClr val="FFFF00"/>
                </a:solidFill>
                <a:latin typeface="Times New Roman Bold" panose="02020503050405090304" charset="0"/>
                <a:ea typeface="娃娃体-简" panose="040B0500000000000000" charset="-122"/>
                <a:cs typeface="Times New Roman Bold" panose="02020503050405090304" charset="0"/>
                <a:sym typeface="+mn-ea"/>
              </a:rPr>
              <a:t>in order to distinguish them</a:t>
            </a:r>
            <a:r>
              <a:rPr lang="en-US" altLang="zh-CN" sz="2400" b="1">
                <a:latin typeface="Times New Roman Bold" panose="02020503050405090304" charset="0"/>
                <a:ea typeface="娃娃体-简" panose="040B0500000000000000" charset="-122"/>
                <a:cs typeface="Times New Roman Bold" panose="02020503050405090304" charset="0"/>
                <a:sym typeface="+mn-ea"/>
              </a:rPr>
              <a:t>, and for the sake of unification, </a:t>
            </a:r>
            <a:r>
              <a:rPr lang="en-US" altLang="zh-CN" sz="2400" b="1">
                <a:solidFill>
                  <a:srgbClr val="FFFF00"/>
                </a:solidFill>
                <a:latin typeface="Times New Roman Bold" panose="02020503050405090304" charset="0"/>
                <a:ea typeface="娃娃体-简" panose="040B0500000000000000" charset="-122"/>
                <a:cs typeface="Times New Roman Bold" panose="02020503050405090304" charset="0"/>
                <a:sym typeface="+mn-ea"/>
              </a:rPr>
              <a:t>we use “style” to illustrate Yuti</a:t>
            </a:r>
            <a:r>
              <a:rPr lang="en-US" altLang="zh-CN" sz="2400" b="1">
                <a:latin typeface="Times New Roman Bold" panose="02020503050405090304" charset="0"/>
                <a:ea typeface="娃娃体-简" panose="040B0500000000000000" charset="-122"/>
                <a:cs typeface="Times New Roman Bold" panose="02020503050405090304" charset="0"/>
                <a:sym typeface="+mn-ea"/>
              </a:rPr>
              <a:t> in pinyin in this presentation.</a:t>
            </a:r>
            <a:endParaRPr lang="en-US" altLang="zh-CN" sz="2400" b="1">
              <a:latin typeface="Times New Roman Bold" panose="02020503050405090304" charset="0"/>
              <a:ea typeface="娃娃体-简" panose="040B0500000000000000" charset="-122"/>
              <a:cs typeface="Times New Roman Bold" panose="0202050305040509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84350" y="384810"/>
            <a:ext cx="8622665" cy="708025"/>
          </a:xfrm>
          <a:prstGeom prst="rect">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Bold" panose="02020503050405090304" charset="0"/>
                <a:ea typeface="娃娃体-简" panose="040B0500000000000000" charset="-122"/>
                <a:cs typeface="Times New Roman Bold" panose="02020503050405090304" charset="0"/>
                <a:sym typeface="+mn-ea"/>
              </a:rPr>
              <a:t>Definition  of Language Styles</a:t>
            </a:r>
            <a:endParaRPr lang="en-US" altLang="zh-CN" sz="2400" b="1">
              <a:latin typeface="Times New Roman Bold" panose="02020503050405090304" charset="0"/>
              <a:ea typeface="娃娃体-简" panose="040B0500000000000000" charset="-122"/>
              <a:cs typeface="Times New Roman Bold" panose="02020503050405090304" charset="0"/>
              <a:sym typeface="+mn-ea"/>
            </a:endParaRPr>
          </a:p>
        </p:txBody>
      </p:sp>
      <p:grpSp>
        <p:nvGrpSpPr>
          <p:cNvPr id="21" name="组合 20"/>
          <p:cNvGrpSpPr/>
          <p:nvPr/>
        </p:nvGrpSpPr>
        <p:grpSpPr>
          <a:xfrm>
            <a:off x="711835" y="1454785"/>
            <a:ext cx="11721465" cy="2231390"/>
            <a:chOff x="683" y="6181"/>
            <a:chExt cx="18459" cy="3514"/>
          </a:xfrm>
        </p:grpSpPr>
        <p:sp>
          <p:nvSpPr>
            <p:cNvPr id="7" name="矩形 6"/>
            <p:cNvSpPr/>
            <p:nvPr/>
          </p:nvSpPr>
          <p:spPr>
            <a:xfrm>
              <a:off x="716" y="6181"/>
              <a:ext cx="18426" cy="710"/>
            </a:xfrm>
            <a:prstGeom prst="rect">
              <a:avLst/>
            </a:prstGeom>
          </p:spPr>
          <p:txBody>
            <a:bodyPr vert="horz" wrap="square">
              <a:spAutoFit/>
            </a:bodyPr>
            <a:lstStyle/>
            <a:p>
              <a:pPr algn="l">
                <a:lnSpc>
                  <a:spcPct val="130000"/>
                </a:lnSpc>
              </a:pPr>
              <a:r>
                <a:rPr lang="zh-CN" altLang="en-US" sz="1200" dirty="0">
                  <a:solidFill>
                    <a:schemeClr val="bg1"/>
                  </a:solidFill>
                  <a:latin typeface="等线 Light" panose="02010600030101010101" pitchFamily="2" charset="-122"/>
                  <a:ea typeface="等线 Light" panose="02010600030101010101" pitchFamily="2" charset="-122"/>
                </a:rPr>
                <a:t> </a:t>
              </a:r>
              <a:r>
                <a:rPr lang="en-US" altLang="zh-CN" dirty="0">
                  <a:solidFill>
                    <a:schemeClr val="bg1"/>
                  </a:solidFill>
                  <a:latin typeface="Times New Roman Regular" panose="02020503050405090304" charset="0"/>
                  <a:ea typeface="等线 Light" panose="02010600030101010101" pitchFamily="2" charset="-122"/>
                  <a:cs typeface="Times New Roman Regular" panose="02020503050405090304" charset="0"/>
                </a:rPr>
                <a:t>It is </a:t>
              </a:r>
              <a:r>
                <a:rPr lang="zh-CN" alt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rPr>
                <a:t>as an alias for “vernacular” as opposed to “the classical Chinese”, </a:t>
              </a:r>
              <a:r>
                <a:rPr lang="zh-CN" altLang="en-US" b="1" u="sng" dirty="0">
                  <a:solidFill>
                    <a:srgbClr val="FFFF00"/>
                  </a:solidFill>
                  <a:latin typeface="Times New Roman Bold" panose="02020503050405090304" charset="0"/>
                  <a:ea typeface="等线 Light" panose="02010600030101010101" pitchFamily="2" charset="-122"/>
                  <a:cs typeface="Times New Roman Bold" panose="02020503050405090304" charset="0"/>
                </a:rPr>
                <a:t>referring to the system of language and writing</a:t>
              </a:r>
              <a:endParaRPr lang="zh-CN" altLang="en-US" b="1" u="sng" dirty="0">
                <a:solidFill>
                  <a:srgbClr val="FFFF00"/>
                </a:solidFill>
                <a:latin typeface="Times New Roman Bold" panose="02020503050405090304" charset="0"/>
                <a:ea typeface="等线 Light" panose="02010600030101010101" pitchFamily="2" charset="-122"/>
                <a:cs typeface="Times New Roman Bold" panose="02020503050405090304" charset="0"/>
              </a:endParaRPr>
            </a:p>
          </p:txBody>
        </p:sp>
        <p:sp>
          <p:nvSpPr>
            <p:cNvPr id="9" name="矩形 8"/>
            <p:cNvSpPr/>
            <p:nvPr/>
          </p:nvSpPr>
          <p:spPr>
            <a:xfrm>
              <a:off x="683" y="7143"/>
              <a:ext cx="17835" cy="1276"/>
            </a:xfrm>
            <a:prstGeom prst="rect">
              <a:avLst/>
            </a:prstGeom>
          </p:spPr>
          <p:txBody>
            <a:bodyPr vert="horz" wrap="square">
              <a:spAutoFit/>
            </a:bodyPr>
            <a:lstStyle/>
            <a:p>
              <a:pPr algn="l">
                <a:lnSpc>
                  <a:spcPct val="130000"/>
                </a:lnSpc>
              </a:pPr>
              <a:r>
                <a:rPr lang="zh-CN" altLang="en-US" sz="1200" dirty="0">
                  <a:solidFill>
                    <a:schemeClr val="bg1"/>
                  </a:solidFill>
                  <a:latin typeface="等线 Light" panose="02010600030101010101" pitchFamily="2" charset="-122"/>
                  <a:ea typeface="等线 Light" panose="02010600030101010101" pitchFamily="2" charset="-122"/>
                </a:rPr>
                <a:t> </a:t>
              </a:r>
              <a:r>
                <a:rPr lang="zh-CN" alt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rPr>
                <a:t>The appearance of "style" in rhetorical works began in 1932 with the first edition of Chen Wangdao's Rhetoric, which Chen called the style of language, or rhetorical style or rhetorical category</a:t>
              </a:r>
              <a:r>
                <a:rPr lang="en-US" altLang="zh-CN" dirty="0">
                  <a:solidFill>
                    <a:schemeClr val="bg1"/>
                  </a:solidFill>
                  <a:latin typeface="Times New Roman Regular" panose="02020503050405090304" charset="0"/>
                  <a:ea typeface="等线 Light" panose="02010600030101010101" pitchFamily="2" charset="-122"/>
                  <a:cs typeface="Times New Roman Regular" panose="02020503050405090304" charset="0"/>
                </a:rPr>
                <a:t>.</a:t>
              </a:r>
              <a:endParaRPr lang="en-US" altLang="zh-CN" dirty="0">
                <a:solidFill>
                  <a:schemeClr val="bg1"/>
                </a:solidFill>
                <a:latin typeface="Times New Roman Regular" panose="02020503050405090304" charset="0"/>
                <a:ea typeface="等线 Light" panose="02010600030101010101" pitchFamily="2" charset="-122"/>
                <a:cs typeface="Times New Roman Regular" panose="02020503050405090304" charset="0"/>
              </a:endParaRPr>
            </a:p>
          </p:txBody>
        </p:sp>
        <p:sp>
          <p:nvSpPr>
            <p:cNvPr id="17" name="矩形 16"/>
            <p:cNvSpPr/>
            <p:nvPr/>
          </p:nvSpPr>
          <p:spPr>
            <a:xfrm>
              <a:off x="716" y="8419"/>
              <a:ext cx="17519" cy="1276"/>
            </a:xfrm>
            <a:prstGeom prst="rect">
              <a:avLst/>
            </a:prstGeom>
          </p:spPr>
          <p:txBody>
            <a:bodyPr vert="horz" wrap="square">
              <a:spAutoFit/>
            </a:bodyPr>
            <a:p>
              <a:pPr algn="l">
                <a:lnSpc>
                  <a:spcPct val="130000"/>
                </a:lnSpc>
              </a:pPr>
              <a:r>
                <a:rPr lang="zh-CN" altLang="en-US" sz="1600" dirty="0">
                  <a:solidFill>
                    <a:schemeClr val="bg1"/>
                  </a:solidFill>
                  <a:latin typeface="Times New Roman Regular" panose="02020503050405090304" charset="0"/>
                  <a:ea typeface="等线 Light" panose="02010600030101010101" pitchFamily="2" charset="-122"/>
                  <a:cs typeface="Times New Roman Regular" panose="02020503050405090304" charset="0"/>
                </a:rPr>
                <a:t> </a:t>
              </a:r>
              <a:r>
                <a:rPr lang="zh-CN" alt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rPr>
                <a:t>In general,</a:t>
              </a:r>
              <a:r>
                <a:rPr lang="zh-CN" altLang="en-US" b="1" dirty="0">
                  <a:solidFill>
                    <a:schemeClr val="bg1"/>
                  </a:solidFill>
                  <a:latin typeface="Times New Roman Bold" panose="02020503050405090304" charset="0"/>
                  <a:ea typeface="等线 Light" panose="02010600030101010101" pitchFamily="2" charset="-122"/>
                  <a:cs typeface="Times New Roman Bold" panose="02020503050405090304" charset="0"/>
                </a:rPr>
                <a:t> </a:t>
              </a:r>
              <a:r>
                <a:rPr lang="zh-CN" altLang="en-US" b="1" u="sng" dirty="0">
                  <a:solidFill>
                    <a:srgbClr val="FFFF00"/>
                  </a:solidFill>
                  <a:latin typeface="Times New Roman Bold" panose="02020503050405090304" charset="0"/>
                  <a:ea typeface="等线 Light" panose="02010600030101010101" pitchFamily="2" charset="-122"/>
                  <a:cs typeface="Times New Roman Bold" panose="02020503050405090304" charset="0"/>
                </a:rPr>
                <a:t>the study of language styles in the perspective of linguistics</a:t>
              </a:r>
              <a:r>
                <a:rPr lang="zh-CN" altLang="en-US" u="sng" dirty="0">
                  <a:solidFill>
                    <a:srgbClr val="FFFF00"/>
                  </a:solidFill>
                  <a:latin typeface="Times New Roman Regular" panose="02020503050405090304" charset="0"/>
                  <a:ea typeface="等线 Light" panose="02010600030101010101" pitchFamily="2" charset="-122"/>
                  <a:cs typeface="Times New Roman Regular" panose="02020503050405090304" charset="0"/>
                </a:rPr>
                <a:t> </a:t>
              </a:r>
              <a:r>
                <a:rPr lang="zh-CN" alt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rPr>
                <a:t>in China started late, and it is generally believed that the study started in the mid-1950s after the founding of New China.</a:t>
              </a:r>
              <a:endParaRPr lang="zh-CN" alt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endParaRPr>
            </a:p>
          </p:txBody>
        </p:sp>
      </p:grpSp>
      <p:sp>
        <p:nvSpPr>
          <p:cNvPr id="26" name="椭圆 25"/>
          <p:cNvSpPr/>
          <p:nvPr/>
        </p:nvSpPr>
        <p:spPr>
          <a:xfrm>
            <a:off x="454660" y="1577340"/>
            <a:ext cx="298450" cy="328295"/>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1</a:t>
            </a:r>
            <a:endParaRPr lang="en-US" altLang="zh-CN" dirty="0">
              <a:latin typeface="腾祥铁山楷书简" panose="01010104010101010101" pitchFamily="2" charset="-122"/>
              <a:ea typeface="腾祥铁山楷书简" panose="01010104010101010101" pitchFamily="2" charset="-122"/>
            </a:endParaRPr>
          </a:p>
        </p:txBody>
      </p:sp>
      <p:sp>
        <p:nvSpPr>
          <p:cNvPr id="18" name="椭圆 17"/>
          <p:cNvSpPr/>
          <p:nvPr/>
        </p:nvSpPr>
        <p:spPr>
          <a:xfrm>
            <a:off x="454660" y="2267585"/>
            <a:ext cx="298450" cy="328295"/>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2</a:t>
            </a:r>
            <a:endParaRPr lang="en-US" altLang="zh-CN" dirty="0">
              <a:latin typeface="腾祥铁山楷书简" panose="01010104010101010101" pitchFamily="2" charset="-122"/>
              <a:ea typeface="腾祥铁山楷书简" panose="01010104010101010101" pitchFamily="2" charset="-122"/>
            </a:endParaRPr>
          </a:p>
        </p:txBody>
      </p:sp>
      <p:sp>
        <p:nvSpPr>
          <p:cNvPr id="22" name="矩形 21"/>
          <p:cNvSpPr/>
          <p:nvPr/>
        </p:nvSpPr>
        <p:spPr>
          <a:xfrm>
            <a:off x="753110" y="3848735"/>
            <a:ext cx="11124565" cy="1529715"/>
          </a:xfrm>
          <a:prstGeom prst="rect">
            <a:avLst/>
          </a:prstGeom>
        </p:spPr>
        <p:txBody>
          <a:bodyPr vert="horz" wrap="square">
            <a:spAutoFit/>
          </a:bodyPr>
          <a:p>
            <a:pPr algn="l">
              <a:lnSpc>
                <a:spcPct val="130000"/>
              </a:lnSpc>
            </a:pPr>
            <a:r>
              <a:rPr lang="zh-CN" altLang="en-US" sz="1600" b="1" dirty="0">
                <a:solidFill>
                  <a:srgbClr val="FFFF00"/>
                </a:solidFill>
                <a:latin typeface="Times New Roman Bold" panose="02020503050405090304" charset="0"/>
                <a:ea typeface="等线 Light" panose="02010600030101010101" pitchFamily="2" charset="-122"/>
                <a:cs typeface="Times New Roman Bold" panose="02020503050405090304" charset="0"/>
              </a:rPr>
              <a:t> </a:t>
            </a:r>
            <a:r>
              <a:rPr lang="zh-CN" altLang="en-US" b="1" dirty="0">
                <a:solidFill>
                  <a:srgbClr val="FFFF00"/>
                </a:solidFill>
                <a:latin typeface="Times New Roman Bold" panose="02020503050405090304" charset="0"/>
                <a:ea typeface="等线 Light" panose="02010600030101010101" pitchFamily="2" charset="-122"/>
                <a:cs typeface="Times New Roman Bold" panose="02020503050405090304" charset="0"/>
              </a:rPr>
              <a:t>Zhang Gong defines</a:t>
            </a:r>
            <a:r>
              <a:rPr lang="zh-CN" alt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rPr>
              <a:t> style in this way: “The speaker or the writer, according to the content of expression, the purpose of communication, the characteristics of the audience or readers, the occasion of communication and other factors, choose to use the national language materials (words and phrases), which naturally carry some characteristics. So the style is formed by the combination of such characteristics.  </a:t>
            </a:r>
            <a:endParaRPr lang="zh-CN" altLang="en-US" dirty="0">
              <a:solidFill>
                <a:schemeClr val="bg1"/>
              </a:solidFill>
              <a:latin typeface="Times New Roman Regular" panose="02020503050405090304" charset="0"/>
              <a:ea typeface="等线 Light" panose="02010600030101010101" pitchFamily="2" charset="-122"/>
              <a:cs typeface="Times New Roman Regular" panose="02020503050405090304" charset="0"/>
            </a:endParaRPr>
          </a:p>
        </p:txBody>
      </p:sp>
      <p:sp>
        <p:nvSpPr>
          <p:cNvPr id="23" name="椭圆 22"/>
          <p:cNvSpPr/>
          <p:nvPr/>
        </p:nvSpPr>
        <p:spPr>
          <a:xfrm>
            <a:off x="454660" y="4217670"/>
            <a:ext cx="298450" cy="328295"/>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4</a:t>
            </a:r>
            <a:endParaRPr lang="en-US" altLang="zh-CN" dirty="0">
              <a:latin typeface="腾祥铁山楷书简" panose="01010104010101010101" pitchFamily="2" charset="-122"/>
              <a:ea typeface="腾祥铁山楷书简" panose="01010104010101010101" pitchFamily="2" charset="-122"/>
            </a:endParaRPr>
          </a:p>
        </p:txBody>
      </p:sp>
      <p:sp>
        <p:nvSpPr>
          <p:cNvPr id="24" name="椭圆 23"/>
          <p:cNvSpPr/>
          <p:nvPr/>
        </p:nvSpPr>
        <p:spPr>
          <a:xfrm>
            <a:off x="434340" y="3032125"/>
            <a:ext cx="298450" cy="328295"/>
          </a:xfrm>
          <a:prstGeom prst="ellipse">
            <a:avLst/>
          </a:prstGeom>
          <a:solidFill>
            <a:srgbClr val="B8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腾祥铁山楷书简" panose="01010104010101010101" pitchFamily="2" charset="-122"/>
                <a:ea typeface="腾祥铁山楷书简" panose="01010104010101010101" pitchFamily="2" charset="-122"/>
              </a:rPr>
              <a:t>3</a:t>
            </a:r>
            <a:endParaRPr lang="en-US" altLang="zh-CN" dirty="0">
              <a:latin typeface="腾祥铁山楷书简" panose="01010104010101010101" pitchFamily="2" charset="-122"/>
              <a:ea typeface="腾祥铁山楷书简" panose="01010104010101010101" pitchFamily="2" charset="-122"/>
            </a:endParaRPr>
          </a:p>
        </p:txBody>
      </p:sp>
      <p:grpSp>
        <p:nvGrpSpPr>
          <p:cNvPr id="33" name="组合 32"/>
          <p:cNvGrpSpPr/>
          <p:nvPr/>
        </p:nvGrpSpPr>
        <p:grpSpPr>
          <a:xfrm>
            <a:off x="1024255" y="5033645"/>
            <a:ext cx="9712960" cy="1824990"/>
            <a:chOff x="0" y="8053"/>
            <a:chExt cx="15296" cy="2874"/>
          </a:xfrm>
        </p:grpSpPr>
        <p:sp>
          <p:nvSpPr>
            <p:cNvPr id="25" name="下箭头 24"/>
            <p:cNvSpPr/>
            <p:nvPr/>
          </p:nvSpPr>
          <p:spPr>
            <a:xfrm>
              <a:off x="4091" y="8512"/>
              <a:ext cx="470" cy="51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27" name="圆角矩形 26"/>
            <p:cNvSpPr/>
            <p:nvPr/>
          </p:nvSpPr>
          <p:spPr>
            <a:xfrm>
              <a:off x="0" y="9071"/>
              <a:ext cx="10006" cy="11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2800" b="1">
                  <a:solidFill>
                    <a:srgbClr val="FF0000"/>
                  </a:solidFill>
                  <a:latin typeface="华文楷体" panose="02010600040101010101" charset="-122"/>
                  <a:ea typeface="华文楷体" panose="02010600040101010101" charset="-122"/>
                </a:rPr>
                <a:t>oral language+ </a:t>
              </a:r>
              <a:r>
                <a:rPr lang="en-US" altLang="zh-CN" sz="2800" b="1" u="sng">
                  <a:solidFill>
                    <a:srgbClr val="FF0000"/>
                  </a:solidFill>
                  <a:latin typeface="华文楷体" panose="02010600040101010101" charset="-122"/>
                  <a:ea typeface="华文楷体" panose="02010600040101010101" charset="-122"/>
                </a:rPr>
                <a:t>written language</a:t>
              </a:r>
              <a:endParaRPr lang="en-US" altLang="zh-CN" sz="2800" b="1" u="sng">
                <a:solidFill>
                  <a:srgbClr val="FF0000"/>
                </a:solidFill>
                <a:latin typeface="华文楷体" panose="02010600040101010101" charset="-122"/>
                <a:ea typeface="华文楷体" panose="02010600040101010101" charset="-122"/>
              </a:endParaRPr>
            </a:p>
          </p:txBody>
        </p:sp>
        <p:sp>
          <p:nvSpPr>
            <p:cNvPr id="28" name="左大括号 27"/>
            <p:cNvSpPr/>
            <p:nvPr/>
          </p:nvSpPr>
          <p:spPr>
            <a:xfrm>
              <a:off x="10139" y="8358"/>
              <a:ext cx="470" cy="2569"/>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p>
              <a:pPr algn="ctr"/>
              <a:endParaRPr lang="zh-CN" altLang="en-US">
                <a:solidFill>
                  <a:schemeClr val="accent2"/>
                </a:solidFill>
              </a:endParaRPr>
            </a:p>
          </p:txBody>
        </p:sp>
        <p:sp>
          <p:nvSpPr>
            <p:cNvPr id="29" name="文本框 28"/>
            <p:cNvSpPr txBox="1"/>
            <p:nvPr/>
          </p:nvSpPr>
          <p:spPr>
            <a:xfrm>
              <a:off x="10742" y="8053"/>
              <a:ext cx="4542" cy="628"/>
            </a:xfrm>
            <a:prstGeom prst="rect">
              <a:avLst/>
            </a:prstGeom>
            <a:solidFill>
              <a:srgbClr val="FFC000"/>
            </a:solidFill>
          </p:spPr>
          <p:txBody>
            <a:bodyPr wrap="square" rtlCol="0">
              <a:spAutoFit/>
            </a:bodyPr>
            <a:p>
              <a:pPr algn="ctr"/>
              <a:r>
                <a:rPr lang="en-US" altLang="zh-CN" sz="2000" b="1">
                  <a:solidFill>
                    <a:srgbClr val="0000FF"/>
                  </a:solidFill>
                  <a:latin typeface="华文楷体" panose="02010600040101010101" charset="-122"/>
                  <a:ea typeface="华文楷体" panose="02010600040101010101" charset="-122"/>
                </a:rPr>
                <a:t>1.literary style</a:t>
              </a:r>
              <a:endParaRPr lang="en-US" altLang="zh-CN" sz="2000" b="1">
                <a:solidFill>
                  <a:srgbClr val="0000FF"/>
                </a:solidFill>
                <a:latin typeface="华文楷体" panose="02010600040101010101" charset="-122"/>
                <a:ea typeface="华文楷体" panose="02010600040101010101" charset="-122"/>
              </a:endParaRPr>
            </a:p>
          </p:txBody>
        </p:sp>
        <p:sp>
          <p:nvSpPr>
            <p:cNvPr id="30" name="文本框 29"/>
            <p:cNvSpPr txBox="1"/>
            <p:nvPr/>
          </p:nvSpPr>
          <p:spPr>
            <a:xfrm>
              <a:off x="10754" y="8726"/>
              <a:ext cx="4542" cy="628"/>
            </a:xfrm>
            <a:prstGeom prst="rect">
              <a:avLst/>
            </a:prstGeom>
            <a:solidFill>
              <a:srgbClr val="FFC000"/>
            </a:solidFill>
          </p:spPr>
          <p:txBody>
            <a:bodyPr wrap="square" rtlCol="0">
              <a:spAutoFit/>
            </a:bodyPr>
            <a:p>
              <a:pPr algn="ctr"/>
              <a:r>
                <a:rPr lang="en-US" altLang="zh-CN" sz="2000" b="1">
                  <a:solidFill>
                    <a:srgbClr val="0000FF"/>
                  </a:solidFill>
                  <a:latin typeface="华文楷体" panose="02010600040101010101" charset="-122"/>
                  <a:ea typeface="华文楷体" panose="02010600040101010101" charset="-122"/>
                </a:rPr>
                <a:t>2.scientific style</a:t>
              </a:r>
              <a:endParaRPr lang="en-US" altLang="zh-CN" sz="2000" b="1">
                <a:solidFill>
                  <a:srgbClr val="0000FF"/>
                </a:solidFill>
                <a:latin typeface="华文楷体" panose="02010600040101010101" charset="-122"/>
                <a:ea typeface="华文楷体" panose="02010600040101010101" charset="-122"/>
              </a:endParaRPr>
            </a:p>
          </p:txBody>
        </p:sp>
        <p:sp>
          <p:nvSpPr>
            <p:cNvPr id="31" name="文本框 30"/>
            <p:cNvSpPr txBox="1"/>
            <p:nvPr/>
          </p:nvSpPr>
          <p:spPr>
            <a:xfrm>
              <a:off x="10754" y="9399"/>
              <a:ext cx="4542" cy="628"/>
            </a:xfrm>
            <a:prstGeom prst="rect">
              <a:avLst/>
            </a:prstGeom>
            <a:solidFill>
              <a:srgbClr val="FFC000"/>
            </a:solidFill>
          </p:spPr>
          <p:txBody>
            <a:bodyPr wrap="square" rtlCol="0">
              <a:spAutoFit/>
            </a:bodyPr>
            <a:p>
              <a:pPr algn="ctr"/>
              <a:r>
                <a:rPr lang="en-US" altLang="zh-CN" sz="2000" b="1">
                  <a:solidFill>
                    <a:srgbClr val="0000FF"/>
                  </a:solidFill>
                  <a:latin typeface="华文楷体" panose="02010600040101010101" charset="-122"/>
                  <a:ea typeface="华文楷体" panose="02010600040101010101" charset="-122"/>
                </a:rPr>
                <a:t>3.politicl style</a:t>
              </a:r>
              <a:endParaRPr lang="en-US" altLang="zh-CN" sz="2000" b="1">
                <a:solidFill>
                  <a:srgbClr val="0000FF"/>
                </a:solidFill>
                <a:latin typeface="华文楷体" panose="02010600040101010101" charset="-122"/>
                <a:ea typeface="华文楷体" panose="02010600040101010101" charset="-122"/>
              </a:endParaRPr>
            </a:p>
          </p:txBody>
        </p:sp>
        <p:sp>
          <p:nvSpPr>
            <p:cNvPr id="32" name="文本框 31"/>
            <p:cNvSpPr txBox="1"/>
            <p:nvPr/>
          </p:nvSpPr>
          <p:spPr>
            <a:xfrm>
              <a:off x="10742" y="10129"/>
              <a:ext cx="4542" cy="628"/>
            </a:xfrm>
            <a:prstGeom prst="rect">
              <a:avLst/>
            </a:prstGeom>
            <a:solidFill>
              <a:srgbClr val="FFC000"/>
            </a:solidFill>
          </p:spPr>
          <p:txBody>
            <a:bodyPr wrap="square" rtlCol="0">
              <a:spAutoFit/>
            </a:bodyPr>
            <a:p>
              <a:pPr algn="ctr"/>
              <a:r>
                <a:rPr lang="en-US" altLang="zh-CN" sz="2000" b="1">
                  <a:solidFill>
                    <a:srgbClr val="0000FF"/>
                  </a:solidFill>
                  <a:latin typeface="华文楷体" panose="02010600040101010101" charset="-122"/>
                  <a:ea typeface="华文楷体" panose="02010600040101010101" charset="-122"/>
                </a:rPr>
                <a:t> 4.official style</a:t>
              </a:r>
              <a:endParaRPr lang="en-US" altLang="zh-CN" sz="2000" b="1">
                <a:solidFill>
                  <a:srgbClr val="0000FF"/>
                </a:solidFill>
                <a:latin typeface="华文楷体" panose="02010600040101010101" charset="-122"/>
                <a:ea typeface="华文楷体" panose="02010600040101010101"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pageCurlDouble"/>
      </p:transition>
    </mc:Choice>
    <mc:Fallback>
      <p:transition spd="slow" advTm="2000">
        <p:fade/>
      </p:transition>
    </mc:Fallback>
  </mc:AlternateContent>
</p:sld>
</file>

<file path=ppt/tags/tag1.xml><?xml version="1.0" encoding="utf-8"?>
<p:tagLst xmlns:p="http://schemas.openxmlformats.org/presentationml/2006/main">
  <p:tag name="KSO_WM_UNIT_TABLE_BEAUTIFY" val="smartTable{9719064e-8da6-409f-8f21-072a1699b5f7}"/>
  <p:tag name="TABLE_ENDDRAG_ORIGIN_RECT" val="675*212"/>
  <p:tag name="TABLE_ENDDRAG_RECT" val="138*120*675*205"/>
</p:tagLst>
</file>

<file path=ppt/tags/tag2.xml><?xml version="1.0" encoding="utf-8"?>
<p:tagLst xmlns:p="http://schemas.openxmlformats.org/presentationml/2006/main">
  <p:tag name="ISPRING_FIRST_PUBLISH" val="1"/>
  <p:tag name="ISPRING_PRESENTATION_TITLE" val="故宫雪景"/>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12567</Words>
  <Application>WPS 演示</Application>
  <PresentationFormat>宽屏</PresentationFormat>
  <Paragraphs>444</Paragraphs>
  <Slides>35</Slides>
  <Notes>26</Notes>
  <HiddenSlides>0</HiddenSlides>
  <MMClips>0</MMClips>
  <ScaleCrop>false</ScaleCrop>
  <HeadingPairs>
    <vt:vector size="6" baseType="variant">
      <vt:variant>
        <vt:lpstr>已用的字体</vt:lpstr>
      </vt:variant>
      <vt:variant>
        <vt:i4>35</vt:i4>
      </vt:variant>
      <vt:variant>
        <vt:lpstr>主题</vt:lpstr>
      </vt:variant>
      <vt:variant>
        <vt:i4>1</vt:i4>
      </vt:variant>
      <vt:variant>
        <vt:lpstr>幻灯片标题</vt:lpstr>
      </vt:variant>
      <vt:variant>
        <vt:i4>35</vt:i4>
      </vt:variant>
    </vt:vector>
  </HeadingPairs>
  <TitlesOfParts>
    <vt:vector size="71" baseType="lpstr">
      <vt:lpstr>Arial</vt:lpstr>
      <vt:lpstr>方正书宋_GBK</vt:lpstr>
      <vt:lpstr>Wingdings</vt:lpstr>
      <vt:lpstr>楷体</vt:lpstr>
      <vt:lpstr>汉仪楷体KW</vt:lpstr>
      <vt:lpstr>华文楷体</vt:lpstr>
      <vt:lpstr>华文中宋</vt:lpstr>
      <vt:lpstr>华文宋体</vt:lpstr>
      <vt:lpstr>汉仪细中圆简</vt:lpstr>
      <vt:lpstr>苏新诗柳楷简</vt:lpstr>
      <vt:lpstr>腾祥铁山楷书简</vt:lpstr>
      <vt:lpstr>苹方-简</vt:lpstr>
      <vt:lpstr>娃娃体-简</vt:lpstr>
      <vt:lpstr>Times New Roman Regular</vt:lpstr>
      <vt:lpstr>Times New Roman Bold</vt:lpstr>
      <vt:lpstr>等线 Light</vt:lpstr>
      <vt:lpstr>汉仪中等线KW</vt:lpstr>
      <vt:lpstr>STKaiti</vt:lpstr>
      <vt:lpstr>微软雅黑 Light</vt:lpstr>
      <vt:lpstr>方正清刻本悦宋简体</vt:lpstr>
      <vt:lpstr>等线</vt:lpstr>
      <vt:lpstr>微软雅黑</vt:lpstr>
      <vt:lpstr>汉仪旗黑</vt:lpstr>
      <vt:lpstr>宋体</vt:lpstr>
      <vt:lpstr>Arial Unicode MS</vt:lpstr>
      <vt:lpstr>Thonburi</vt:lpstr>
      <vt:lpstr>汉仪书宋二KW</vt:lpstr>
      <vt:lpstr>华文中宋</vt:lpstr>
      <vt:lpstr>微软雅黑 Light</vt:lpstr>
      <vt:lpstr>方正清刻本悦宋简体</vt:lpstr>
      <vt:lpstr>汉仪细中圆简</vt:lpstr>
      <vt:lpstr>等线</vt:lpstr>
      <vt:lpstr>等线 Light</vt:lpstr>
      <vt:lpstr>腾祥铁山楷书简</vt:lpstr>
      <vt:lpstr>苏新诗柳楷简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故宫雪景</dc:title>
  <dc:creator>13485836592@163.com</dc:creator>
  <cp:lastModifiedBy>mac</cp:lastModifiedBy>
  <cp:revision>92</cp:revision>
  <dcterms:created xsi:type="dcterms:W3CDTF">2022-04-27T13:44:08Z</dcterms:created>
  <dcterms:modified xsi:type="dcterms:W3CDTF">2022-04-27T13:44:08Z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2052-3.9.3.6359</vt:lpwstr>
  </property>
</Properties>
</file>