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9" r:id="rId5"/>
    <p:sldId id="278" r:id="rId6"/>
    <p:sldId id="259" r:id="rId7"/>
    <p:sldId id="260" r:id="rId8"/>
    <p:sldId id="261" r:id="rId9"/>
    <p:sldId id="262" r:id="rId10"/>
    <p:sldId id="263" r:id="rId11"/>
    <p:sldId id="277" r:id="rId12"/>
    <p:sldId id="268" r:id="rId13"/>
    <p:sldId id="270" r:id="rId14"/>
    <p:sldId id="272" r:id="rId15"/>
    <p:sldId id="273" r:id="rId16"/>
    <p:sldId id="283"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54" d="100"/>
          <a:sy n="154" d="100"/>
        </p:scale>
        <p:origin x="156"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609600" y="1143000"/>
            <a:ext cx="5943600" cy="2780248"/>
          </a:xfrm>
          <a:prstGeom prst="rect">
            <a:avLst/>
          </a:prstGeom>
          <a:ln/>
        </p:spPr>
        <p:txBody>
          <a:bodyPr vert="horz" wrap="square" lIns="114300" tIns="57150" rIns="114300" bIns="57150" rtlCol="0" anchor="t" anchorCtr="0">
            <a:spAutoFit/>
          </a:bodyPr>
          <a:lstStyle/>
          <a:p>
            <a:pPr>
              <a:lnSpc>
                <a:spcPct val="120000"/>
              </a:lnSpc>
            </a:pPr>
            <a:r>
              <a:rPr lang="en-US" sz="4950" b="1" dirty="0">
                <a:solidFill>
                  <a:schemeClr val="dk1">
                    <a:alpha val="100000"/>
                  </a:schemeClr>
                </a:solidFill>
                <a:latin typeface="Microsoft Yahei"/>
                <a:ea typeface="Microsoft Yahei"/>
                <a:cs typeface="Microsoft Yahei"/>
              </a:rPr>
              <a:t>Cultural output of Chinese Mobile Games</a:t>
            </a:r>
          </a:p>
        </p:txBody>
      </p:sp>
      <p:sp>
        <p:nvSpPr>
          <p:cNvPr id="3" name="TextBox 3"/>
          <p:cNvSpPr txBox="1"/>
          <p:nvPr/>
        </p:nvSpPr>
        <p:spPr>
          <a:xfrm>
            <a:off x="795421" y="4229808"/>
            <a:ext cx="2400300" cy="457689"/>
          </a:xfrm>
          <a:prstGeom prst="rect">
            <a:avLst/>
          </a:prstGeom>
          <a:ln/>
        </p:spPr>
        <p:txBody>
          <a:bodyPr vert="horz" wrap="square" lIns="114300" tIns="57150" rIns="114300" bIns="57150" rtlCol="0" anchor="ctr" anchorCtr="0">
            <a:spAutoFit/>
          </a:bodyPr>
          <a:lstStyle/>
          <a:p>
            <a:pPr algn="ctr">
              <a:lnSpc>
                <a:spcPct val="120000"/>
              </a:lnSpc>
            </a:pPr>
            <a:endParaRPr lang="en-US" sz="2025" dirty="0">
              <a:solidFill>
                <a:srgbClr val="FFFFFF">
                  <a:alpha val="100000"/>
                </a:srgbClr>
              </a:solidFill>
              <a:latin typeface="Microsoft Yahei"/>
              <a:ea typeface="Microsoft Yahei"/>
              <a:cs typeface="Microsoft Yahei"/>
            </a:endParaRPr>
          </a:p>
        </p:txBody>
      </p:sp>
      <p:sp>
        <p:nvSpPr>
          <p:cNvPr id="4" name="TextBox 4"/>
          <p:cNvSpPr txBox="1"/>
          <p:nvPr/>
        </p:nvSpPr>
        <p:spPr>
          <a:xfrm>
            <a:off x="685800" y="4164308"/>
            <a:ext cx="5175605" cy="588687"/>
          </a:xfrm>
          <a:prstGeom prst="rect">
            <a:avLst/>
          </a:prstGeom>
          <a:ln/>
        </p:spPr>
        <p:txBody>
          <a:bodyPr vert="horz" wrap="square" lIns="114300" tIns="57150" rIns="114300" bIns="57150" rtlCol="0" anchor="ctr" anchorCtr="0">
            <a:spAutoFit/>
          </a:bodyPr>
          <a:lstStyle/>
          <a:p>
            <a:pPr algn="ctr">
              <a:lnSpc>
                <a:spcPct val="120000"/>
              </a:lnSpc>
            </a:pPr>
            <a:r>
              <a:rPr lang="zh-CN" altLang="en-US" sz="2800" b="1" dirty="0">
                <a:solidFill>
                  <a:schemeClr val="dk1">
                    <a:alpha val="100000"/>
                  </a:schemeClr>
                </a:solidFill>
                <a:latin typeface="Microsoft Yahei"/>
                <a:ea typeface="Microsoft Yahei"/>
                <a:cs typeface="Microsoft Yahei"/>
              </a:rPr>
              <a:t>汇报人：           刘沛楠</a:t>
            </a:r>
            <a:endParaRPr lang="en-US" sz="2800" b="1" dirty="0">
              <a:solidFill>
                <a:schemeClr val="dk1">
                  <a:alpha val="100000"/>
                </a:schemeClr>
              </a:solidFill>
              <a:latin typeface="Microsoft Yahei"/>
              <a:ea typeface="Microsoft Yahei"/>
              <a:cs typeface="Microsoft Yahe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365248" y="1093216"/>
            <a:ext cx="7405389" cy="1138956"/>
          </a:xfrm>
          <a:prstGeom prst="rect">
            <a:avLst/>
          </a:prstGeom>
          <a:ln/>
        </p:spPr>
        <p:txBody>
          <a:bodyPr vert="horz" wrap="square" lIns="66008" tIns="33052" rIns="66008" bIns="33052" rtlCol="0" anchor="ctr" anchorCtr="0">
            <a:noAutofit/>
          </a:bodyPr>
          <a:lstStyle/>
          <a:p>
            <a:pPr>
              <a:lnSpc>
                <a:spcPct val="100000"/>
              </a:lnSpc>
            </a:pPr>
            <a:r>
              <a:rPr lang="en-US" sz="8400" b="1">
                <a:solidFill>
                  <a:schemeClr val="accent1">
                    <a:alpha val="100000"/>
                  </a:schemeClr>
                </a:solidFill>
                <a:latin typeface="Microsoft Yahei"/>
                <a:ea typeface="Microsoft Yahei"/>
                <a:cs typeface="Microsoft Yahei"/>
              </a:rPr>
              <a:t>03</a:t>
            </a:r>
          </a:p>
        </p:txBody>
      </p:sp>
      <p:sp>
        <p:nvSpPr>
          <p:cNvPr id="3" name="TextBox 3"/>
          <p:cNvSpPr txBox="1"/>
          <p:nvPr/>
        </p:nvSpPr>
        <p:spPr>
          <a:xfrm>
            <a:off x="1981200" y="2057400"/>
            <a:ext cx="5863918" cy="2148840"/>
          </a:xfrm>
          <a:prstGeom prst="rect">
            <a:avLst/>
          </a:prstGeom>
          <a:ln/>
        </p:spPr>
        <p:txBody>
          <a:bodyPr vert="horz" wrap="square" lIns="91440" tIns="45720" rIns="91440" bIns="45720" rtlCol="0" anchor="t" anchorCtr="0">
            <a:spAutoFit/>
          </a:bodyPr>
          <a:lstStyle/>
          <a:p>
            <a:pPr>
              <a:lnSpc>
                <a:spcPct val="120000"/>
              </a:lnSpc>
              <a:spcBef>
                <a:spcPts val="375"/>
              </a:spcBef>
            </a:pPr>
            <a:r>
              <a:rPr lang="en-US" sz="5400" b="1" dirty="0">
                <a:solidFill>
                  <a:schemeClr val="dk1">
                    <a:alpha val="100000"/>
                  </a:schemeClr>
                </a:solidFill>
                <a:latin typeface="Microsoft Yahei"/>
                <a:ea typeface="Microsoft Yahei"/>
                <a:cs typeface="Microsoft Yahei"/>
              </a:rPr>
              <a:t>Tencent: Dominating the Chinese Mobile Game Market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a:extLst>
            <a:ext uri="{FF2B5EF4-FFF2-40B4-BE49-F238E27FC236}">
              <a16:creationId xmlns:a16="http://schemas.microsoft.com/office/drawing/2014/main" id="{B6BFE42F-BD09-A051-D837-BDB2BD34DFE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218C0AF-8698-8B02-024D-D1DC1B9C1B0B}"/>
              </a:ext>
            </a:extLst>
          </p:cNvPr>
          <p:cNvSpPr txBox="1"/>
          <p:nvPr/>
        </p:nvSpPr>
        <p:spPr>
          <a:xfrm>
            <a:off x="476023" y="265328"/>
            <a:ext cx="11239500" cy="914400"/>
          </a:xfrm>
          <a:prstGeom prst="rect">
            <a:avLst/>
          </a:prstGeom>
          <a:ln/>
        </p:spPr>
        <p:txBody>
          <a:bodyPr vert="horz" wrap="square" lIns="123825" tIns="123825" rIns="57150" bIns="123825" rtlCol="0" anchor="ctr" anchorCtr="0">
            <a:noAutofit/>
          </a:bodyPr>
          <a:lstStyle/>
          <a:p>
            <a:pPr>
              <a:lnSpc>
                <a:spcPct val="140000"/>
              </a:lnSpc>
            </a:pPr>
            <a:r>
              <a:rPr lang="en-US" sz="3000" b="1" dirty="0">
                <a:solidFill>
                  <a:schemeClr val="dk2">
                    <a:alpha val="100000"/>
                  </a:schemeClr>
                </a:solidFill>
                <a:latin typeface="Microsoft Yahei"/>
                <a:ea typeface="Microsoft Yahei"/>
                <a:cs typeface="Microsoft Yahei"/>
              </a:rPr>
              <a:t>Popular Games Developed by </a:t>
            </a:r>
            <a:r>
              <a:rPr lang="en-US" altLang="zh-CN" sz="3000" b="1" dirty="0">
                <a:solidFill>
                  <a:schemeClr val="dk2">
                    <a:alpha val="100000"/>
                  </a:schemeClr>
                </a:solidFill>
                <a:latin typeface="Microsoft Yahei"/>
                <a:ea typeface="Microsoft Yahei"/>
                <a:cs typeface="Microsoft Yahei"/>
              </a:rPr>
              <a:t>Tencent</a:t>
            </a:r>
            <a:endParaRPr lang="en-US" sz="3000" b="1" dirty="0">
              <a:solidFill>
                <a:schemeClr val="dk2">
                  <a:alpha val="100000"/>
                </a:schemeClr>
              </a:solidFill>
              <a:latin typeface="Microsoft Yahei"/>
              <a:ea typeface="Microsoft Yahei"/>
              <a:cs typeface="Microsoft Yahei"/>
            </a:endParaRPr>
          </a:p>
        </p:txBody>
      </p:sp>
      <p:sp>
        <p:nvSpPr>
          <p:cNvPr id="4" name="AutoShape 4">
            <a:extLst>
              <a:ext uri="{FF2B5EF4-FFF2-40B4-BE49-F238E27FC236}">
                <a16:creationId xmlns:a16="http://schemas.microsoft.com/office/drawing/2014/main" id="{BA5DB9D6-CA9E-183B-8AC0-4FB53926E5B8}"/>
              </a:ext>
            </a:extLst>
          </p:cNvPr>
          <p:cNvSpPr/>
          <p:nvPr/>
        </p:nvSpPr>
        <p:spPr>
          <a:xfrm>
            <a:off x="3144038" y="1439549"/>
            <a:ext cx="3543300" cy="1001602"/>
          </a:xfrm>
          <a:prstGeom prst="rect">
            <a:avLst/>
          </a:prstGeom>
          <a:noFill/>
          <a:ln/>
        </p:spPr>
        <p:txBody>
          <a:bodyPr vert="horz" wrap="square" lIns="91440" tIns="45720" rIns="91440" bIns="45720" rtlCol="0" anchor="ctr" anchorCtr="0">
            <a:noAutofit/>
          </a:bodyPr>
          <a:lstStyle/>
          <a:p>
            <a:pPr algn="l">
              <a:lnSpc>
                <a:spcPct val="120000"/>
              </a:lnSpc>
              <a:defRPr/>
            </a:pPr>
            <a:r>
              <a:rPr lang="en-US" sz="2400" b="1" dirty="0">
                <a:solidFill>
                  <a:schemeClr val="accent1">
                    <a:alpha val="100000"/>
                  </a:schemeClr>
                </a:solidFill>
                <a:latin typeface="Microsoft Yahei"/>
                <a:ea typeface="Microsoft Yahei"/>
                <a:cs typeface="Microsoft Yahei"/>
              </a:rPr>
              <a:t>Honor of Kings</a:t>
            </a:r>
            <a:endParaRPr lang="en-US" sz="1100" dirty="0"/>
          </a:p>
        </p:txBody>
      </p:sp>
      <p:sp>
        <p:nvSpPr>
          <p:cNvPr id="5" name="TextBox 5">
            <a:extLst>
              <a:ext uri="{FF2B5EF4-FFF2-40B4-BE49-F238E27FC236}">
                <a16:creationId xmlns:a16="http://schemas.microsoft.com/office/drawing/2014/main" id="{F1F1D23F-A874-4783-C89E-3DC4C58C6842}"/>
              </a:ext>
            </a:extLst>
          </p:cNvPr>
          <p:cNvSpPr txBox="1"/>
          <p:nvPr/>
        </p:nvSpPr>
        <p:spPr>
          <a:xfrm>
            <a:off x="489633" y="1584381"/>
            <a:ext cx="1368351" cy="681990"/>
          </a:xfrm>
          <a:prstGeom prst="rect">
            <a:avLst/>
          </a:prstGeom>
          <a:ln/>
        </p:spPr>
        <p:txBody>
          <a:bodyPr vert="horz" wrap="square" lIns="91440" tIns="45720" rIns="91440" bIns="45720" rtlCol="0" anchor="t" anchorCtr="0">
            <a:noAutofit/>
          </a:bodyPr>
          <a:lstStyle/>
          <a:p>
            <a:pPr algn="ctr">
              <a:lnSpc>
                <a:spcPct val="100000"/>
              </a:lnSpc>
              <a:spcBef>
                <a:spcPts val="375"/>
              </a:spcBef>
            </a:pPr>
            <a:r>
              <a:rPr lang="en-US" sz="3600" dirty="0">
                <a:solidFill>
                  <a:srgbClr val="FFFFFF">
                    <a:alpha val="100000"/>
                  </a:srgbClr>
                </a:solidFill>
                <a:latin typeface="Microsoft Yahei"/>
                <a:ea typeface="Microsoft Yahei"/>
                <a:cs typeface="Microsoft Yahei"/>
              </a:rPr>
              <a:t>01</a:t>
            </a:r>
          </a:p>
        </p:txBody>
      </p:sp>
      <p:sp>
        <p:nvSpPr>
          <p:cNvPr id="6" name="TextBox 6">
            <a:extLst>
              <a:ext uri="{FF2B5EF4-FFF2-40B4-BE49-F238E27FC236}">
                <a16:creationId xmlns:a16="http://schemas.microsoft.com/office/drawing/2014/main" id="{A633EF69-00D7-514B-BCB9-779DF5B4B3F2}"/>
              </a:ext>
            </a:extLst>
          </p:cNvPr>
          <p:cNvSpPr txBox="1"/>
          <p:nvPr/>
        </p:nvSpPr>
        <p:spPr>
          <a:xfrm>
            <a:off x="732330" y="2612902"/>
            <a:ext cx="4857750" cy="1000125"/>
          </a:xfrm>
          <a:prstGeom prst="rect">
            <a:avLst/>
          </a:prstGeom>
          <a:ln/>
        </p:spPr>
        <p:txBody>
          <a:bodyPr vert="horz" wrap="square" lIns="0" tIns="0" rIns="0" bIns="0" rtlCol="0" anchor="t" anchorCtr="0">
            <a:noAutofit/>
          </a:bodyPr>
          <a:lstStyle/>
          <a:p>
            <a:pPr algn="l">
              <a:spcBef>
                <a:spcPct val="0"/>
              </a:spcBef>
            </a:pPr>
            <a:r>
              <a:rPr lang="en-US" altLang="zh-CN" sz="1600" dirty="0">
                <a:solidFill>
                  <a:srgbClr val="05073B"/>
                </a:solidFill>
                <a:latin typeface="-apple-system"/>
              </a:rPr>
              <a:t>a Multiplayer Online Battle Arena (MOBA) game. The game features two teams competing against each other on a predefined map, with the ultimate objective of destroying the opposing team’s base.</a:t>
            </a:r>
            <a:endParaRPr lang="en-US" sz="1500" dirty="0">
              <a:solidFill>
                <a:schemeClr val="dk1">
                  <a:alpha val="100000"/>
                </a:schemeClr>
              </a:solidFill>
              <a:latin typeface="Microsoft Yahei"/>
              <a:ea typeface="Microsoft Yahei"/>
              <a:cs typeface="Microsoft Yahei"/>
            </a:endParaRPr>
          </a:p>
        </p:txBody>
      </p:sp>
      <p:sp>
        <p:nvSpPr>
          <p:cNvPr id="8" name="AutoShape 8">
            <a:extLst>
              <a:ext uri="{FF2B5EF4-FFF2-40B4-BE49-F238E27FC236}">
                <a16:creationId xmlns:a16="http://schemas.microsoft.com/office/drawing/2014/main" id="{678148E2-97E8-9989-E092-8D0E824A462B}"/>
              </a:ext>
            </a:extLst>
          </p:cNvPr>
          <p:cNvSpPr/>
          <p:nvPr/>
        </p:nvSpPr>
        <p:spPr>
          <a:xfrm>
            <a:off x="8898836" y="1424575"/>
            <a:ext cx="3543300" cy="1001602"/>
          </a:xfrm>
          <a:prstGeom prst="rect">
            <a:avLst/>
          </a:prstGeom>
          <a:noFill/>
          <a:ln/>
        </p:spPr>
        <p:txBody>
          <a:bodyPr vert="horz" wrap="square" lIns="91440" tIns="45720" rIns="91440" bIns="45720" rtlCol="0" anchor="ctr" anchorCtr="0">
            <a:noAutofit/>
          </a:bodyPr>
          <a:lstStyle/>
          <a:p>
            <a:pPr algn="l">
              <a:lnSpc>
                <a:spcPct val="120000"/>
              </a:lnSpc>
              <a:defRPr/>
            </a:pPr>
            <a:r>
              <a:rPr lang="en-US" sz="2400" b="1" dirty="0" err="1">
                <a:solidFill>
                  <a:schemeClr val="accent1">
                    <a:alpha val="100000"/>
                  </a:schemeClr>
                </a:solidFill>
                <a:latin typeface="Microsoft Yahei"/>
                <a:ea typeface="Microsoft Yahei"/>
                <a:cs typeface="Microsoft Yahei"/>
              </a:rPr>
              <a:t>Teamfight</a:t>
            </a:r>
            <a:r>
              <a:rPr lang="en-US" sz="2400" b="1" dirty="0">
                <a:solidFill>
                  <a:schemeClr val="accent1">
                    <a:alpha val="100000"/>
                  </a:schemeClr>
                </a:solidFill>
                <a:latin typeface="Microsoft Yahei"/>
                <a:ea typeface="Microsoft Yahei"/>
                <a:cs typeface="Microsoft Yahei"/>
              </a:rPr>
              <a:t> Tactics</a:t>
            </a:r>
            <a:endParaRPr lang="en-US" sz="1100" dirty="0"/>
          </a:p>
        </p:txBody>
      </p:sp>
      <p:sp>
        <p:nvSpPr>
          <p:cNvPr id="9" name="TextBox 9">
            <a:extLst>
              <a:ext uri="{FF2B5EF4-FFF2-40B4-BE49-F238E27FC236}">
                <a16:creationId xmlns:a16="http://schemas.microsoft.com/office/drawing/2014/main" id="{185F088B-F357-C3D0-7A4F-C43504DD6B68}"/>
              </a:ext>
            </a:extLst>
          </p:cNvPr>
          <p:cNvSpPr txBox="1"/>
          <p:nvPr/>
        </p:nvSpPr>
        <p:spPr>
          <a:xfrm>
            <a:off x="6066649" y="1584381"/>
            <a:ext cx="1368351" cy="681990"/>
          </a:xfrm>
          <a:prstGeom prst="rect">
            <a:avLst/>
          </a:prstGeom>
          <a:ln/>
        </p:spPr>
        <p:txBody>
          <a:bodyPr vert="horz" wrap="square" lIns="91440" tIns="45720" rIns="91440" bIns="45720" rtlCol="0" anchor="t" anchorCtr="0">
            <a:noAutofit/>
          </a:bodyPr>
          <a:lstStyle/>
          <a:p>
            <a:pPr algn="ctr">
              <a:lnSpc>
                <a:spcPct val="100000"/>
              </a:lnSpc>
              <a:spcBef>
                <a:spcPts val="375"/>
              </a:spcBef>
            </a:pPr>
            <a:r>
              <a:rPr lang="en-US" sz="3600" dirty="0">
                <a:solidFill>
                  <a:srgbClr val="FFFFFF">
                    <a:alpha val="100000"/>
                  </a:srgbClr>
                </a:solidFill>
                <a:latin typeface="Microsoft Yahei"/>
                <a:ea typeface="Microsoft Yahei"/>
                <a:cs typeface="Microsoft Yahei"/>
              </a:rPr>
              <a:t>02</a:t>
            </a:r>
          </a:p>
        </p:txBody>
      </p:sp>
      <p:sp>
        <p:nvSpPr>
          <p:cNvPr id="10" name="TextBox 10">
            <a:extLst>
              <a:ext uri="{FF2B5EF4-FFF2-40B4-BE49-F238E27FC236}">
                <a16:creationId xmlns:a16="http://schemas.microsoft.com/office/drawing/2014/main" id="{FE6BC0A9-E6C7-2C9F-CD44-A3FD07CE4383}"/>
              </a:ext>
            </a:extLst>
          </p:cNvPr>
          <p:cNvSpPr txBox="1"/>
          <p:nvPr/>
        </p:nvSpPr>
        <p:spPr>
          <a:xfrm>
            <a:off x="6727511" y="2658308"/>
            <a:ext cx="4857750" cy="1000125"/>
          </a:xfrm>
          <a:prstGeom prst="rect">
            <a:avLst/>
          </a:prstGeom>
          <a:ln/>
        </p:spPr>
        <p:txBody>
          <a:bodyPr vert="horz" wrap="square" lIns="0" tIns="0" rIns="0" bIns="0" rtlCol="0" anchor="t" anchorCtr="0">
            <a:noAutofit/>
          </a:bodyPr>
          <a:lstStyle/>
          <a:p>
            <a:pPr algn="l">
              <a:lnSpc>
                <a:spcPct val="140000"/>
              </a:lnSpc>
              <a:spcBef>
                <a:spcPct val="0"/>
              </a:spcBef>
            </a:pPr>
            <a:r>
              <a:rPr lang="en-US" sz="1500" dirty="0">
                <a:solidFill>
                  <a:schemeClr val="dk1">
                    <a:alpha val="100000"/>
                  </a:schemeClr>
                </a:solidFill>
                <a:latin typeface="Microsoft Yahei"/>
                <a:ea typeface="Microsoft Yahei"/>
                <a:cs typeface="Microsoft Yahei"/>
              </a:rPr>
              <a:t> an auto-battler mobile game authorized by "League of Legends" and specifically designed for the mobile platform.</a:t>
            </a:r>
          </a:p>
        </p:txBody>
      </p:sp>
      <p:sp>
        <p:nvSpPr>
          <p:cNvPr id="12" name="AutoShape 12">
            <a:extLst>
              <a:ext uri="{FF2B5EF4-FFF2-40B4-BE49-F238E27FC236}">
                <a16:creationId xmlns:a16="http://schemas.microsoft.com/office/drawing/2014/main" id="{57626FB1-BEC2-A5DC-A9FD-02DC296721DC}"/>
              </a:ext>
            </a:extLst>
          </p:cNvPr>
          <p:cNvSpPr/>
          <p:nvPr/>
        </p:nvSpPr>
        <p:spPr>
          <a:xfrm>
            <a:off x="3217319" y="4171086"/>
            <a:ext cx="3543300" cy="1001602"/>
          </a:xfrm>
          <a:prstGeom prst="rect">
            <a:avLst/>
          </a:prstGeom>
          <a:noFill/>
          <a:ln/>
        </p:spPr>
        <p:txBody>
          <a:bodyPr vert="horz" wrap="square" lIns="91440" tIns="45720" rIns="91440" bIns="45720" rtlCol="0" anchor="ctr" anchorCtr="0">
            <a:noAutofit/>
          </a:bodyPr>
          <a:lstStyle/>
          <a:p>
            <a:pPr algn="l">
              <a:lnSpc>
                <a:spcPct val="120000"/>
              </a:lnSpc>
              <a:defRPr/>
            </a:pPr>
            <a:r>
              <a:rPr lang="en-US" sz="2400" b="1" dirty="0">
                <a:solidFill>
                  <a:schemeClr val="accent1">
                    <a:alpha val="100000"/>
                  </a:schemeClr>
                </a:solidFill>
                <a:latin typeface="Microsoft Yahei"/>
                <a:ea typeface="Microsoft Yahei"/>
                <a:cs typeface="Microsoft Yahei"/>
              </a:rPr>
              <a:t>PUBG Mobile</a:t>
            </a:r>
            <a:endParaRPr lang="en-US" sz="1100" dirty="0"/>
          </a:p>
        </p:txBody>
      </p:sp>
      <p:sp>
        <p:nvSpPr>
          <p:cNvPr id="13" name="TextBox 13">
            <a:extLst>
              <a:ext uri="{FF2B5EF4-FFF2-40B4-BE49-F238E27FC236}">
                <a16:creationId xmlns:a16="http://schemas.microsoft.com/office/drawing/2014/main" id="{07797181-F8E4-D930-1B46-40ABE15BE76E}"/>
              </a:ext>
            </a:extLst>
          </p:cNvPr>
          <p:cNvSpPr txBox="1"/>
          <p:nvPr/>
        </p:nvSpPr>
        <p:spPr>
          <a:xfrm>
            <a:off x="486290" y="4400796"/>
            <a:ext cx="1368351" cy="681990"/>
          </a:xfrm>
          <a:prstGeom prst="rect">
            <a:avLst/>
          </a:prstGeom>
          <a:ln/>
        </p:spPr>
        <p:txBody>
          <a:bodyPr vert="horz" wrap="square" lIns="91440" tIns="45720" rIns="91440" bIns="45720" rtlCol="0" anchor="t" anchorCtr="0">
            <a:noAutofit/>
          </a:bodyPr>
          <a:lstStyle/>
          <a:p>
            <a:pPr algn="ctr">
              <a:lnSpc>
                <a:spcPct val="100000"/>
              </a:lnSpc>
              <a:spcBef>
                <a:spcPts val="375"/>
              </a:spcBef>
            </a:pPr>
            <a:r>
              <a:rPr lang="en-US" sz="3600" dirty="0">
                <a:solidFill>
                  <a:srgbClr val="FFFFFF">
                    <a:alpha val="100000"/>
                  </a:srgbClr>
                </a:solidFill>
                <a:latin typeface="Microsoft Yahei"/>
                <a:ea typeface="Microsoft Yahei"/>
                <a:cs typeface="Microsoft Yahei"/>
              </a:rPr>
              <a:t>03</a:t>
            </a:r>
          </a:p>
        </p:txBody>
      </p:sp>
      <p:sp>
        <p:nvSpPr>
          <p:cNvPr id="14" name="TextBox 14">
            <a:extLst>
              <a:ext uri="{FF2B5EF4-FFF2-40B4-BE49-F238E27FC236}">
                <a16:creationId xmlns:a16="http://schemas.microsoft.com/office/drawing/2014/main" id="{FBCC13E3-E746-98EE-951A-E1C798CAB140}"/>
              </a:ext>
            </a:extLst>
          </p:cNvPr>
          <p:cNvSpPr txBox="1"/>
          <p:nvPr/>
        </p:nvSpPr>
        <p:spPr>
          <a:xfrm>
            <a:off x="699748" y="5402398"/>
            <a:ext cx="5363558" cy="1000125"/>
          </a:xfrm>
          <a:prstGeom prst="rect">
            <a:avLst/>
          </a:prstGeom>
          <a:ln/>
        </p:spPr>
        <p:txBody>
          <a:bodyPr vert="horz" wrap="square" lIns="0" tIns="0" rIns="0" bIns="0" rtlCol="0" anchor="t" anchorCtr="0">
            <a:noAutofit/>
          </a:bodyPr>
          <a:lstStyle/>
          <a:p>
            <a:pPr algn="l">
              <a:lnSpc>
                <a:spcPct val="150000"/>
              </a:lnSpc>
              <a:spcBef>
                <a:spcPct val="0"/>
              </a:spcBef>
            </a:pPr>
            <a:r>
              <a:rPr lang="en-US" altLang="zh-CN" sz="1600" b="0" i="0" dirty="0">
                <a:solidFill>
                  <a:srgbClr val="060607"/>
                </a:solidFill>
                <a:effectLst/>
                <a:latin typeface="-apple-system"/>
              </a:rPr>
              <a:t> </a:t>
            </a:r>
            <a:r>
              <a:rPr lang="en-US" altLang="zh-CN" sz="1600" dirty="0">
                <a:solidFill>
                  <a:srgbClr val="060607"/>
                </a:solidFill>
                <a:latin typeface="-apple-system"/>
              </a:rPr>
              <a:t>A</a:t>
            </a:r>
            <a:r>
              <a:rPr lang="en-US" altLang="zh-CN" b="0" i="0" dirty="0">
                <a:solidFill>
                  <a:srgbClr val="060607"/>
                </a:solidFill>
                <a:effectLst/>
                <a:latin typeface="-apple-system"/>
              </a:rPr>
              <a:t> free-to-play battle royale game.</a:t>
            </a:r>
            <a:r>
              <a:rPr lang="en-US" altLang="zh-CN" sz="1600" dirty="0">
                <a:solidFill>
                  <a:schemeClr val="dk1">
                    <a:alpha val="100000"/>
                  </a:schemeClr>
                </a:solidFill>
                <a:latin typeface="Microsoft Yahei"/>
                <a:ea typeface="Microsoft Yahei"/>
                <a:cs typeface="Microsoft Yahei"/>
              </a:rPr>
              <a:t> </a:t>
            </a:r>
            <a:r>
              <a:rPr lang="en-US" altLang="zh-CN" sz="1500" dirty="0">
                <a:solidFill>
                  <a:schemeClr val="dk1">
                    <a:alpha val="100000"/>
                  </a:schemeClr>
                </a:solidFill>
                <a:latin typeface="Microsoft Yahei"/>
                <a:ea typeface="Microsoft Yahei"/>
                <a:cs typeface="Microsoft Yahei"/>
              </a:rPr>
              <a:t>Players take on the role of a soldier, collecting various resources across the map to compete against other players and survive until the end.</a:t>
            </a:r>
            <a:endParaRPr lang="en-US" sz="1500" dirty="0">
              <a:solidFill>
                <a:schemeClr val="dk1">
                  <a:alpha val="100000"/>
                </a:schemeClr>
              </a:solidFill>
              <a:latin typeface="Microsoft Yahei"/>
              <a:ea typeface="Microsoft Yahei"/>
              <a:cs typeface="Microsoft Yahei"/>
            </a:endParaRPr>
          </a:p>
        </p:txBody>
      </p:sp>
      <p:sp>
        <p:nvSpPr>
          <p:cNvPr id="16" name="AutoShape 16">
            <a:extLst>
              <a:ext uri="{FF2B5EF4-FFF2-40B4-BE49-F238E27FC236}">
                <a16:creationId xmlns:a16="http://schemas.microsoft.com/office/drawing/2014/main" id="{BB27BCAF-FEDB-7C5A-6286-BC0E80A9BE64}"/>
              </a:ext>
            </a:extLst>
          </p:cNvPr>
          <p:cNvSpPr/>
          <p:nvPr/>
        </p:nvSpPr>
        <p:spPr>
          <a:xfrm>
            <a:off x="8974112" y="4135411"/>
            <a:ext cx="3543300" cy="1001602"/>
          </a:xfrm>
          <a:prstGeom prst="rect">
            <a:avLst/>
          </a:prstGeom>
          <a:noFill/>
          <a:ln/>
        </p:spPr>
        <p:txBody>
          <a:bodyPr vert="horz" wrap="square" lIns="91440" tIns="45720" rIns="91440" bIns="45720" rtlCol="0" anchor="ctr" anchorCtr="0">
            <a:noAutofit/>
          </a:bodyPr>
          <a:lstStyle/>
          <a:p>
            <a:pPr algn="l">
              <a:lnSpc>
                <a:spcPct val="120000"/>
              </a:lnSpc>
              <a:defRPr/>
            </a:pPr>
            <a:r>
              <a:rPr lang="en-US" altLang="zh-CN" sz="2400" b="1" dirty="0">
                <a:solidFill>
                  <a:schemeClr val="accent1">
                    <a:alpha val="100000"/>
                  </a:schemeClr>
                </a:solidFill>
                <a:latin typeface="Microsoft Yahei"/>
                <a:ea typeface="Microsoft Yahei"/>
                <a:cs typeface="Microsoft Yahei"/>
              </a:rPr>
              <a:t>League of Legends: Wild Rift </a:t>
            </a:r>
            <a:endParaRPr lang="en-US" sz="1100" dirty="0"/>
          </a:p>
        </p:txBody>
      </p:sp>
      <p:sp>
        <p:nvSpPr>
          <p:cNvPr id="17" name="TextBox 17">
            <a:extLst>
              <a:ext uri="{FF2B5EF4-FFF2-40B4-BE49-F238E27FC236}">
                <a16:creationId xmlns:a16="http://schemas.microsoft.com/office/drawing/2014/main" id="{F876154E-D2F4-BF67-0EF6-CB9C9C79098F}"/>
              </a:ext>
            </a:extLst>
          </p:cNvPr>
          <p:cNvSpPr txBox="1"/>
          <p:nvPr/>
        </p:nvSpPr>
        <p:spPr>
          <a:xfrm>
            <a:off x="6063306" y="4400796"/>
            <a:ext cx="1368351" cy="681990"/>
          </a:xfrm>
          <a:prstGeom prst="rect">
            <a:avLst/>
          </a:prstGeom>
          <a:ln/>
        </p:spPr>
        <p:txBody>
          <a:bodyPr vert="horz" wrap="square" lIns="91440" tIns="45720" rIns="91440" bIns="45720" rtlCol="0" anchor="t" anchorCtr="0">
            <a:noAutofit/>
          </a:bodyPr>
          <a:lstStyle/>
          <a:p>
            <a:pPr algn="ctr">
              <a:lnSpc>
                <a:spcPct val="100000"/>
              </a:lnSpc>
              <a:spcBef>
                <a:spcPts val="375"/>
              </a:spcBef>
            </a:pPr>
            <a:r>
              <a:rPr lang="en-US" sz="3600" dirty="0">
                <a:solidFill>
                  <a:srgbClr val="FFFFFF">
                    <a:alpha val="100000"/>
                  </a:srgbClr>
                </a:solidFill>
                <a:latin typeface="Microsoft Yahei"/>
                <a:ea typeface="Microsoft Yahei"/>
                <a:cs typeface="Microsoft Yahei"/>
              </a:rPr>
              <a:t>04</a:t>
            </a:r>
          </a:p>
        </p:txBody>
      </p:sp>
      <p:sp>
        <p:nvSpPr>
          <p:cNvPr id="18" name="TextBox 18">
            <a:extLst>
              <a:ext uri="{FF2B5EF4-FFF2-40B4-BE49-F238E27FC236}">
                <a16:creationId xmlns:a16="http://schemas.microsoft.com/office/drawing/2014/main" id="{B3700E44-A7AA-C4CF-D229-C64FA6E99AC5}"/>
              </a:ext>
            </a:extLst>
          </p:cNvPr>
          <p:cNvSpPr txBox="1"/>
          <p:nvPr/>
        </p:nvSpPr>
        <p:spPr>
          <a:xfrm>
            <a:off x="6257487" y="5383006"/>
            <a:ext cx="5458036" cy="1000125"/>
          </a:xfrm>
          <a:prstGeom prst="rect">
            <a:avLst/>
          </a:prstGeom>
          <a:ln/>
        </p:spPr>
        <p:txBody>
          <a:bodyPr vert="horz" wrap="square" lIns="0" tIns="0" rIns="0" bIns="0" rtlCol="0" anchor="t" anchorCtr="0">
            <a:noAutofit/>
          </a:bodyPr>
          <a:lstStyle/>
          <a:p>
            <a:pPr algn="l">
              <a:lnSpc>
                <a:spcPct val="140000"/>
              </a:lnSpc>
              <a:spcBef>
                <a:spcPct val="0"/>
              </a:spcBef>
            </a:pPr>
            <a:r>
              <a:rPr lang="en-US" sz="1500" dirty="0">
                <a:solidFill>
                  <a:schemeClr val="dk1">
                    <a:alpha val="100000"/>
                  </a:schemeClr>
                </a:solidFill>
                <a:latin typeface="Microsoft Yahei"/>
                <a:ea typeface="Microsoft Yahei"/>
                <a:cs typeface="Microsoft Yahei"/>
              </a:rPr>
              <a:t> A Multiplayer Online Battle Arena (MOBA) game. The game features two teams competing against each other on a predefined map, with the ultimate objective of destroying the opposing team’s base.</a:t>
            </a:r>
          </a:p>
          <a:p>
            <a:pPr algn="l">
              <a:lnSpc>
                <a:spcPct val="140000"/>
              </a:lnSpc>
              <a:spcBef>
                <a:spcPct val="0"/>
              </a:spcBef>
            </a:pPr>
            <a:endParaRPr lang="en-US" sz="1500" dirty="0">
              <a:solidFill>
                <a:schemeClr val="dk1">
                  <a:alpha val="100000"/>
                </a:schemeClr>
              </a:solidFill>
              <a:latin typeface="Microsoft Yahei"/>
              <a:ea typeface="Microsoft Yahei"/>
              <a:cs typeface="Microsoft Yahei"/>
            </a:endParaRPr>
          </a:p>
        </p:txBody>
      </p:sp>
      <p:pic>
        <p:nvPicPr>
          <p:cNvPr id="3" name="图片 2">
            <a:extLst>
              <a:ext uri="{FF2B5EF4-FFF2-40B4-BE49-F238E27FC236}">
                <a16:creationId xmlns:a16="http://schemas.microsoft.com/office/drawing/2014/main" id="{E4EBEAE2-CCD5-63F3-2A75-110C54254055}"/>
              </a:ext>
            </a:extLst>
          </p:cNvPr>
          <p:cNvPicPr>
            <a:picLocks noChangeAspect="1"/>
          </p:cNvPicPr>
          <p:nvPr/>
        </p:nvPicPr>
        <p:blipFill>
          <a:blip r:embed="rId3"/>
          <a:stretch>
            <a:fillRect/>
          </a:stretch>
        </p:blipFill>
        <p:spPr>
          <a:xfrm>
            <a:off x="1337576" y="945371"/>
            <a:ext cx="1711495" cy="1711495"/>
          </a:xfrm>
          <a:prstGeom prst="rect">
            <a:avLst/>
          </a:prstGeom>
        </p:spPr>
      </p:pic>
      <p:pic>
        <p:nvPicPr>
          <p:cNvPr id="7" name="图片 6">
            <a:extLst>
              <a:ext uri="{FF2B5EF4-FFF2-40B4-BE49-F238E27FC236}">
                <a16:creationId xmlns:a16="http://schemas.microsoft.com/office/drawing/2014/main" id="{7C832D36-97CA-28CE-A982-E9F1F688C801}"/>
              </a:ext>
            </a:extLst>
          </p:cNvPr>
          <p:cNvPicPr>
            <a:picLocks noChangeAspect="1"/>
          </p:cNvPicPr>
          <p:nvPr/>
        </p:nvPicPr>
        <p:blipFill>
          <a:blip r:embed="rId4"/>
          <a:stretch>
            <a:fillRect/>
          </a:stretch>
        </p:blipFill>
        <p:spPr>
          <a:xfrm>
            <a:off x="6904926" y="945371"/>
            <a:ext cx="1763184" cy="1763184"/>
          </a:xfrm>
          <a:prstGeom prst="rect">
            <a:avLst/>
          </a:prstGeom>
        </p:spPr>
      </p:pic>
      <p:pic>
        <p:nvPicPr>
          <p:cNvPr id="11" name="图片 10">
            <a:extLst>
              <a:ext uri="{FF2B5EF4-FFF2-40B4-BE49-F238E27FC236}">
                <a16:creationId xmlns:a16="http://schemas.microsoft.com/office/drawing/2014/main" id="{04EBFADE-40C8-117E-7C13-4C9A10B78AD1}"/>
              </a:ext>
            </a:extLst>
          </p:cNvPr>
          <p:cNvPicPr>
            <a:picLocks noChangeAspect="1"/>
          </p:cNvPicPr>
          <p:nvPr/>
        </p:nvPicPr>
        <p:blipFill>
          <a:blip r:embed="rId5"/>
          <a:stretch>
            <a:fillRect/>
          </a:stretch>
        </p:blipFill>
        <p:spPr>
          <a:xfrm>
            <a:off x="1363322" y="3622898"/>
            <a:ext cx="1747268" cy="1747268"/>
          </a:xfrm>
          <a:prstGeom prst="rect">
            <a:avLst/>
          </a:prstGeom>
        </p:spPr>
      </p:pic>
      <p:pic>
        <p:nvPicPr>
          <p:cNvPr id="15" name="图片 14">
            <a:extLst>
              <a:ext uri="{FF2B5EF4-FFF2-40B4-BE49-F238E27FC236}">
                <a16:creationId xmlns:a16="http://schemas.microsoft.com/office/drawing/2014/main" id="{83A6AF23-8A4E-38BD-9107-19D9BC9C4F52}"/>
              </a:ext>
            </a:extLst>
          </p:cNvPr>
          <p:cNvPicPr>
            <a:picLocks noChangeAspect="1"/>
          </p:cNvPicPr>
          <p:nvPr/>
        </p:nvPicPr>
        <p:blipFill>
          <a:blip r:embed="rId6"/>
          <a:stretch>
            <a:fillRect/>
          </a:stretch>
        </p:blipFill>
        <p:spPr>
          <a:xfrm>
            <a:off x="6948627" y="3613027"/>
            <a:ext cx="1804369" cy="1804369"/>
          </a:xfrm>
          <a:prstGeom prst="rect">
            <a:avLst/>
          </a:prstGeom>
        </p:spPr>
      </p:pic>
    </p:spTree>
    <p:extLst>
      <p:ext uri="{BB962C8B-B14F-4D97-AF65-F5344CB8AC3E}">
        <p14:creationId xmlns:p14="http://schemas.microsoft.com/office/powerpoint/2010/main" val="283349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365248" y="1093216"/>
            <a:ext cx="7405389" cy="1138956"/>
          </a:xfrm>
          <a:prstGeom prst="rect">
            <a:avLst/>
          </a:prstGeom>
          <a:ln/>
        </p:spPr>
        <p:txBody>
          <a:bodyPr vert="horz" wrap="square" lIns="66008" tIns="33052" rIns="66008" bIns="33052" rtlCol="0" anchor="ctr" anchorCtr="0">
            <a:noAutofit/>
          </a:bodyPr>
          <a:lstStyle/>
          <a:p>
            <a:pPr>
              <a:lnSpc>
                <a:spcPct val="100000"/>
              </a:lnSpc>
            </a:pPr>
            <a:r>
              <a:rPr lang="en-US" sz="8400" b="1">
                <a:solidFill>
                  <a:schemeClr val="accent1">
                    <a:alpha val="100000"/>
                  </a:schemeClr>
                </a:solidFill>
                <a:latin typeface="Microsoft Yahei"/>
                <a:ea typeface="Microsoft Yahei"/>
                <a:cs typeface="Microsoft Yahei"/>
              </a:rPr>
              <a:t>04</a:t>
            </a:r>
          </a:p>
        </p:txBody>
      </p:sp>
      <p:sp>
        <p:nvSpPr>
          <p:cNvPr id="3" name="TextBox 3"/>
          <p:cNvSpPr txBox="1"/>
          <p:nvPr/>
        </p:nvSpPr>
        <p:spPr>
          <a:xfrm>
            <a:off x="997301" y="2213122"/>
            <a:ext cx="5863918" cy="2148840"/>
          </a:xfrm>
          <a:prstGeom prst="rect">
            <a:avLst/>
          </a:prstGeom>
          <a:ln/>
        </p:spPr>
        <p:txBody>
          <a:bodyPr vert="horz" wrap="square" lIns="91440" tIns="45720" rIns="91440" bIns="45720" rtlCol="0" anchor="t" anchorCtr="0">
            <a:spAutoFit/>
          </a:bodyPr>
          <a:lstStyle/>
          <a:p>
            <a:pPr>
              <a:lnSpc>
                <a:spcPct val="120000"/>
              </a:lnSpc>
              <a:spcBef>
                <a:spcPts val="375"/>
              </a:spcBef>
            </a:pPr>
            <a:r>
              <a:rPr lang="en-US" sz="5400" b="1" dirty="0" err="1">
                <a:solidFill>
                  <a:schemeClr val="dk1">
                    <a:alpha val="100000"/>
                  </a:schemeClr>
                </a:solidFill>
                <a:latin typeface="Microsoft Yahei"/>
                <a:ea typeface="Microsoft Yahei"/>
                <a:cs typeface="Microsoft Yahei"/>
              </a:rPr>
              <a:t>miHoYo</a:t>
            </a:r>
            <a:r>
              <a:rPr lang="en-US" sz="5400" b="1" dirty="0">
                <a:solidFill>
                  <a:schemeClr val="dk1">
                    <a:alpha val="100000"/>
                  </a:schemeClr>
                </a:solidFill>
                <a:latin typeface="Microsoft Yahei"/>
                <a:ea typeface="Microsoft Yahei"/>
                <a:cs typeface="Microsoft Yahei"/>
              </a:rPr>
              <a:t>: Rising Star in the Chinese Mobile Game Industry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8110500" y="1835883"/>
            <a:ext cx="3680000" cy="4373333"/>
          </a:xfrm>
          <a:prstGeom prst="roundRect">
            <a:avLst>
              <a:gd name="adj" fmla="val 6227"/>
            </a:avLst>
          </a:prstGeom>
          <a:solidFill>
            <a:schemeClr val="lt2">
              <a:alpha val="80000"/>
            </a:schemeClr>
          </a:solidFill>
          <a:ln/>
        </p:spPr>
        <p:txBody>
          <a:bodyPr/>
          <a:lstStyle/>
          <a:p>
            <a:endParaRPr lang="zh-CN" altLang="en-US"/>
          </a:p>
        </p:txBody>
      </p:sp>
      <p:sp>
        <p:nvSpPr>
          <p:cNvPr id="3" name="AutoShape 3"/>
          <p:cNvSpPr/>
          <p:nvPr/>
        </p:nvSpPr>
        <p:spPr>
          <a:xfrm>
            <a:off x="4228583" y="1868633"/>
            <a:ext cx="3680000" cy="4373333"/>
          </a:xfrm>
          <a:prstGeom prst="roundRect">
            <a:avLst>
              <a:gd name="adj" fmla="val 6227"/>
            </a:avLst>
          </a:prstGeom>
          <a:solidFill>
            <a:schemeClr val="lt2">
              <a:alpha val="80000"/>
            </a:schemeClr>
          </a:solidFill>
          <a:ln/>
        </p:spPr>
        <p:txBody>
          <a:bodyPr/>
          <a:lstStyle/>
          <a:p>
            <a:endParaRPr lang="zh-CN" altLang="en-US"/>
          </a:p>
        </p:txBody>
      </p:sp>
      <p:sp>
        <p:nvSpPr>
          <p:cNvPr id="4" name="AutoShape 4"/>
          <p:cNvSpPr/>
          <p:nvPr/>
        </p:nvSpPr>
        <p:spPr>
          <a:xfrm>
            <a:off x="4478727" y="1553998"/>
            <a:ext cx="3234092" cy="554667"/>
          </a:xfrm>
          <a:prstGeom prst="roundRect">
            <a:avLst>
              <a:gd name="adj" fmla="val 17831"/>
            </a:avLst>
          </a:prstGeom>
          <a:solidFill>
            <a:schemeClr val="accent1">
              <a:alpha val="100000"/>
            </a:schemeClr>
          </a:solidFill>
          <a:ln/>
        </p:spPr>
        <p:txBody>
          <a:bodyPr/>
          <a:lstStyle/>
          <a:p>
            <a:endParaRPr lang="zh-CN" altLang="en-US"/>
          </a:p>
        </p:txBody>
      </p:sp>
      <p:sp>
        <p:nvSpPr>
          <p:cNvPr id="5" name="AutoShape 5"/>
          <p:cNvSpPr/>
          <p:nvPr/>
        </p:nvSpPr>
        <p:spPr>
          <a:xfrm>
            <a:off x="8333454" y="1553998"/>
            <a:ext cx="3234092" cy="554667"/>
          </a:xfrm>
          <a:prstGeom prst="roundRect">
            <a:avLst>
              <a:gd name="adj" fmla="val 21386"/>
            </a:avLst>
          </a:prstGeom>
          <a:solidFill>
            <a:schemeClr val="accent1">
              <a:alpha val="100000"/>
            </a:schemeClr>
          </a:solidFill>
          <a:ln/>
        </p:spPr>
      </p:sp>
      <p:sp>
        <p:nvSpPr>
          <p:cNvPr id="6" name="TextBox 6"/>
          <p:cNvSpPr txBox="1"/>
          <p:nvPr/>
        </p:nvSpPr>
        <p:spPr>
          <a:xfrm>
            <a:off x="476023" y="265328"/>
            <a:ext cx="11239500" cy="914400"/>
          </a:xfrm>
          <a:prstGeom prst="rect">
            <a:avLst/>
          </a:prstGeom>
          <a:ln/>
        </p:spPr>
        <p:txBody>
          <a:bodyPr vert="horz" wrap="square" lIns="123825" tIns="123825" rIns="57150" bIns="123825" rtlCol="0" anchor="ctr" anchorCtr="0">
            <a:noAutofit/>
          </a:bodyPr>
          <a:lstStyle/>
          <a:p>
            <a:pPr>
              <a:lnSpc>
                <a:spcPct val="140000"/>
              </a:lnSpc>
            </a:pPr>
            <a:r>
              <a:rPr lang="en-US" sz="3000" b="1" dirty="0">
                <a:solidFill>
                  <a:schemeClr val="dk2">
                    <a:alpha val="100000"/>
                  </a:schemeClr>
                </a:solidFill>
                <a:latin typeface="Microsoft Yahei"/>
                <a:ea typeface="Microsoft Yahei"/>
                <a:cs typeface="Microsoft Yahei"/>
              </a:rPr>
              <a:t>Successful Games from </a:t>
            </a:r>
            <a:r>
              <a:rPr lang="en-US" sz="3000" b="1" dirty="0" err="1">
                <a:solidFill>
                  <a:schemeClr val="dk2">
                    <a:alpha val="100000"/>
                  </a:schemeClr>
                </a:solidFill>
                <a:latin typeface="Microsoft Yahei"/>
                <a:ea typeface="Microsoft Yahei"/>
                <a:cs typeface="Microsoft Yahei"/>
              </a:rPr>
              <a:t>miHoYo</a:t>
            </a:r>
            <a:r>
              <a:rPr lang="en-US" sz="3000" b="1" dirty="0">
                <a:solidFill>
                  <a:schemeClr val="dk2">
                    <a:alpha val="100000"/>
                  </a:schemeClr>
                </a:solidFill>
                <a:latin typeface="Microsoft Yahei"/>
                <a:ea typeface="Microsoft Yahei"/>
                <a:cs typeface="Microsoft Yahei"/>
              </a:rPr>
              <a:t>: Genshin Impact, </a:t>
            </a:r>
            <a:r>
              <a:rPr lang="en-US" sz="3000" b="1" dirty="0" err="1">
                <a:solidFill>
                  <a:schemeClr val="dk2">
                    <a:alpha val="100000"/>
                  </a:schemeClr>
                </a:solidFill>
                <a:latin typeface="Microsoft Yahei"/>
                <a:ea typeface="Microsoft Yahei"/>
                <a:cs typeface="Microsoft Yahei"/>
              </a:rPr>
              <a:t>etc</a:t>
            </a:r>
            <a:endParaRPr lang="en-US" sz="3000" b="1" dirty="0">
              <a:solidFill>
                <a:schemeClr val="dk2">
                  <a:alpha val="100000"/>
                </a:schemeClr>
              </a:solidFill>
              <a:latin typeface="Microsoft Yahei"/>
              <a:ea typeface="Microsoft Yahei"/>
              <a:cs typeface="Microsoft Yahei"/>
            </a:endParaRPr>
          </a:p>
        </p:txBody>
      </p:sp>
      <p:sp>
        <p:nvSpPr>
          <p:cNvPr id="7" name="TextBox 7"/>
          <p:cNvSpPr txBox="1"/>
          <p:nvPr/>
        </p:nvSpPr>
        <p:spPr>
          <a:xfrm>
            <a:off x="8455075" y="1497568"/>
            <a:ext cx="2990850" cy="667527"/>
          </a:xfrm>
          <a:prstGeom prst="rect">
            <a:avLst/>
          </a:prstGeom>
          <a:ln/>
        </p:spPr>
        <p:txBody>
          <a:bodyPr vert="horz" wrap="square" lIns="123825" tIns="123825" rIns="57150" bIns="123825" rtlCol="0" anchor="ctr" anchorCtr="0">
            <a:noAutofit/>
          </a:bodyPr>
          <a:lstStyle/>
          <a:p>
            <a:pPr algn="ctr">
              <a:lnSpc>
                <a:spcPct val="120000"/>
              </a:lnSpc>
            </a:pPr>
            <a:r>
              <a:rPr lang="en-US" sz="2000" b="1" dirty="0">
                <a:solidFill>
                  <a:srgbClr val="FFFFFF">
                    <a:alpha val="100000"/>
                  </a:srgbClr>
                </a:solidFill>
                <a:latin typeface="Microsoft Yahei"/>
                <a:ea typeface="Microsoft Yahei"/>
                <a:cs typeface="Microsoft Yahei"/>
              </a:rPr>
              <a:t>Honkai: Star Rail</a:t>
            </a:r>
          </a:p>
        </p:txBody>
      </p:sp>
      <p:sp>
        <p:nvSpPr>
          <p:cNvPr id="8" name="TextBox 8"/>
          <p:cNvSpPr txBox="1"/>
          <p:nvPr/>
        </p:nvSpPr>
        <p:spPr>
          <a:xfrm>
            <a:off x="8336013" y="2297994"/>
            <a:ext cx="3228975" cy="3598444"/>
          </a:xfrm>
          <a:prstGeom prst="rect">
            <a:avLst/>
          </a:prstGeom>
          <a:ln/>
        </p:spPr>
        <p:txBody>
          <a:bodyPr vert="horz" wrap="square" lIns="123825" tIns="123825" rIns="57150" bIns="123825" rtlCol="0" anchor="t" anchorCtr="0">
            <a:noAutofit/>
          </a:bodyPr>
          <a:lstStyle/>
          <a:p>
            <a:pPr>
              <a:lnSpc>
                <a:spcPct val="140000"/>
              </a:lnSpc>
            </a:pPr>
            <a:r>
              <a:rPr lang="en-US" sz="1500" dirty="0">
                <a:solidFill>
                  <a:schemeClr val="dk1">
                    <a:alpha val="100000"/>
                  </a:schemeClr>
                </a:solidFill>
                <a:latin typeface="Microsoft Yahei"/>
                <a:ea typeface="Microsoft Yahei"/>
                <a:cs typeface="Microsoft Yahei"/>
              </a:rPr>
              <a:t> This is a new galaxy adventure strategy game developed by </a:t>
            </a:r>
            <a:r>
              <a:rPr lang="en-US" sz="1500" dirty="0" err="1">
                <a:solidFill>
                  <a:schemeClr val="dk1">
                    <a:alpha val="100000"/>
                  </a:schemeClr>
                </a:solidFill>
                <a:latin typeface="Microsoft Yahei"/>
                <a:ea typeface="Microsoft Yahei"/>
                <a:cs typeface="Microsoft Yahei"/>
              </a:rPr>
              <a:t>miHoYo</a:t>
            </a:r>
            <a:r>
              <a:rPr lang="en-US" sz="1500" dirty="0">
                <a:solidFill>
                  <a:schemeClr val="dk1">
                    <a:alpha val="100000"/>
                  </a:schemeClr>
                </a:solidFill>
                <a:latin typeface="Microsoft Yahei"/>
                <a:ea typeface="Microsoft Yahei"/>
                <a:cs typeface="Microsoft Yahei"/>
              </a:rPr>
              <a:t>. Players will board the Star Rail and visit the myriad worlds residing in the universe.</a:t>
            </a:r>
          </a:p>
        </p:txBody>
      </p:sp>
      <p:sp>
        <p:nvSpPr>
          <p:cNvPr id="9" name="TextBox 9"/>
          <p:cNvSpPr txBox="1"/>
          <p:nvPr/>
        </p:nvSpPr>
        <p:spPr>
          <a:xfrm>
            <a:off x="4573158" y="1497568"/>
            <a:ext cx="2990850" cy="667527"/>
          </a:xfrm>
          <a:prstGeom prst="rect">
            <a:avLst/>
          </a:prstGeom>
          <a:ln/>
        </p:spPr>
        <p:txBody>
          <a:bodyPr vert="horz" wrap="square" lIns="123825" tIns="123825" rIns="57150" bIns="123825" rtlCol="0" anchor="ctr" anchorCtr="0">
            <a:noAutofit/>
          </a:bodyPr>
          <a:lstStyle/>
          <a:p>
            <a:pPr algn="ctr">
              <a:lnSpc>
                <a:spcPct val="120000"/>
              </a:lnSpc>
            </a:pPr>
            <a:r>
              <a:rPr lang="en-US" sz="2000" b="1" dirty="0">
                <a:solidFill>
                  <a:srgbClr val="FFFFFF">
                    <a:alpha val="100000"/>
                  </a:srgbClr>
                </a:solidFill>
                <a:latin typeface="Microsoft Yahei"/>
                <a:ea typeface="Microsoft Yahei"/>
                <a:cs typeface="Microsoft Yahei"/>
              </a:rPr>
              <a:t>Honkai Impact 3rd</a:t>
            </a:r>
          </a:p>
        </p:txBody>
      </p:sp>
      <p:sp>
        <p:nvSpPr>
          <p:cNvPr id="10" name="TextBox 10"/>
          <p:cNvSpPr txBox="1"/>
          <p:nvPr/>
        </p:nvSpPr>
        <p:spPr>
          <a:xfrm>
            <a:off x="4454096" y="2330745"/>
            <a:ext cx="3228975" cy="3598444"/>
          </a:xfrm>
          <a:prstGeom prst="rect">
            <a:avLst/>
          </a:prstGeom>
          <a:ln/>
        </p:spPr>
        <p:txBody>
          <a:bodyPr vert="horz" wrap="square" lIns="123825" tIns="123825" rIns="57150" bIns="123825" rtlCol="0" anchor="t" anchorCtr="0">
            <a:noAutofit/>
          </a:bodyPr>
          <a:lstStyle/>
          <a:p>
            <a:pPr>
              <a:lnSpc>
                <a:spcPct val="140000"/>
              </a:lnSpc>
            </a:pPr>
            <a:r>
              <a:rPr lang="en-US" sz="1500" dirty="0">
                <a:solidFill>
                  <a:schemeClr val="dk1">
                    <a:alpha val="100000"/>
                  </a:schemeClr>
                </a:solidFill>
                <a:latin typeface="Microsoft Yahei"/>
                <a:ea typeface="Microsoft Yahei"/>
                <a:cs typeface="Microsoft Yahei"/>
              </a:rPr>
              <a:t> A popular action RPG game with a strong female protagonist, featuring fast-paced combat, stunning graphics, and an immersive storyline.</a:t>
            </a:r>
          </a:p>
        </p:txBody>
      </p:sp>
      <p:sp>
        <p:nvSpPr>
          <p:cNvPr id="11" name="AutoShape 11"/>
          <p:cNvSpPr/>
          <p:nvPr/>
        </p:nvSpPr>
        <p:spPr>
          <a:xfrm>
            <a:off x="346666" y="1835883"/>
            <a:ext cx="3680000" cy="4373333"/>
          </a:xfrm>
          <a:prstGeom prst="roundRect">
            <a:avLst>
              <a:gd name="adj" fmla="val 6227"/>
            </a:avLst>
          </a:prstGeom>
          <a:solidFill>
            <a:schemeClr val="lt2">
              <a:alpha val="80000"/>
            </a:schemeClr>
          </a:solidFill>
          <a:ln/>
        </p:spPr>
        <p:txBody>
          <a:bodyPr/>
          <a:lstStyle/>
          <a:p>
            <a:endParaRPr lang="zh-CN" altLang="en-US"/>
          </a:p>
        </p:txBody>
      </p:sp>
      <p:sp>
        <p:nvSpPr>
          <p:cNvPr id="12" name="AutoShape 12"/>
          <p:cNvSpPr/>
          <p:nvPr/>
        </p:nvSpPr>
        <p:spPr>
          <a:xfrm>
            <a:off x="569621" y="1553998"/>
            <a:ext cx="3234092" cy="554667"/>
          </a:xfrm>
          <a:prstGeom prst="roundRect">
            <a:avLst>
              <a:gd name="adj" fmla="val 21386"/>
            </a:avLst>
          </a:prstGeom>
          <a:solidFill>
            <a:schemeClr val="accent1">
              <a:alpha val="100000"/>
            </a:schemeClr>
          </a:solidFill>
          <a:ln/>
        </p:spPr>
        <p:txBody>
          <a:bodyPr/>
          <a:lstStyle/>
          <a:p>
            <a:endParaRPr lang="zh-CN" altLang="en-US"/>
          </a:p>
        </p:txBody>
      </p:sp>
      <p:sp>
        <p:nvSpPr>
          <p:cNvPr id="13" name="TextBox 13"/>
          <p:cNvSpPr txBox="1"/>
          <p:nvPr/>
        </p:nvSpPr>
        <p:spPr>
          <a:xfrm>
            <a:off x="691242" y="1497568"/>
            <a:ext cx="2990850" cy="667527"/>
          </a:xfrm>
          <a:prstGeom prst="rect">
            <a:avLst/>
          </a:prstGeom>
          <a:ln/>
        </p:spPr>
        <p:txBody>
          <a:bodyPr vert="horz" wrap="square" lIns="123825" tIns="123825" rIns="57150" bIns="123825" rtlCol="0" anchor="ctr" anchorCtr="0">
            <a:noAutofit/>
          </a:bodyPr>
          <a:lstStyle/>
          <a:p>
            <a:pPr algn="ctr">
              <a:lnSpc>
                <a:spcPct val="120000"/>
              </a:lnSpc>
            </a:pPr>
            <a:r>
              <a:rPr lang="en-US" sz="2000" b="1" dirty="0">
                <a:solidFill>
                  <a:srgbClr val="FFFFFF">
                    <a:alpha val="100000"/>
                  </a:srgbClr>
                </a:solidFill>
                <a:latin typeface="Microsoft Yahei"/>
                <a:ea typeface="Microsoft Yahei"/>
                <a:cs typeface="Microsoft Yahei"/>
              </a:rPr>
              <a:t>Genshin Impact</a:t>
            </a:r>
          </a:p>
        </p:txBody>
      </p:sp>
      <p:sp>
        <p:nvSpPr>
          <p:cNvPr id="14" name="TextBox 14"/>
          <p:cNvSpPr txBox="1"/>
          <p:nvPr/>
        </p:nvSpPr>
        <p:spPr>
          <a:xfrm>
            <a:off x="682472" y="1981200"/>
            <a:ext cx="3228975" cy="3598444"/>
          </a:xfrm>
          <a:prstGeom prst="rect">
            <a:avLst/>
          </a:prstGeom>
          <a:ln/>
        </p:spPr>
        <p:txBody>
          <a:bodyPr vert="horz" wrap="square" lIns="123825" tIns="123825" rIns="57150" bIns="123825" rtlCol="0" anchor="t" anchorCtr="0">
            <a:noAutofit/>
          </a:bodyPr>
          <a:lstStyle/>
          <a:p>
            <a:pPr>
              <a:lnSpc>
                <a:spcPct val="140000"/>
              </a:lnSpc>
            </a:pPr>
            <a:r>
              <a:rPr lang="en-US" sz="1500" dirty="0">
                <a:solidFill>
                  <a:schemeClr val="dk1">
                    <a:alpha val="100000"/>
                  </a:schemeClr>
                </a:solidFill>
                <a:latin typeface="Microsoft Yahei"/>
                <a:ea typeface="Microsoft Yahei"/>
                <a:cs typeface="Microsoft Yahei"/>
              </a:rPr>
              <a:t> A popular open-world RPG game featuring a vast world to explore, unique characters, and an engaging storyline. The game has received critical acclaim and commercial success, becoming one of the most popular mobile games in the world.</a:t>
            </a:r>
          </a:p>
        </p:txBody>
      </p:sp>
      <p:pic>
        <p:nvPicPr>
          <p:cNvPr id="16" name="图片 15">
            <a:extLst>
              <a:ext uri="{FF2B5EF4-FFF2-40B4-BE49-F238E27FC236}">
                <a16:creationId xmlns:a16="http://schemas.microsoft.com/office/drawing/2014/main" id="{B691C826-C799-3B4A-6343-AC6E9C8608FE}"/>
              </a:ext>
            </a:extLst>
          </p:cNvPr>
          <p:cNvPicPr>
            <a:picLocks noChangeAspect="1"/>
          </p:cNvPicPr>
          <p:nvPr/>
        </p:nvPicPr>
        <p:blipFill>
          <a:blip r:embed="rId3"/>
          <a:stretch>
            <a:fillRect/>
          </a:stretch>
        </p:blipFill>
        <p:spPr>
          <a:xfrm>
            <a:off x="1073721" y="4704169"/>
            <a:ext cx="2057400" cy="2057400"/>
          </a:xfrm>
          <a:prstGeom prst="rect">
            <a:avLst/>
          </a:prstGeom>
        </p:spPr>
      </p:pic>
      <p:pic>
        <p:nvPicPr>
          <p:cNvPr id="17" name="图片 16">
            <a:extLst>
              <a:ext uri="{FF2B5EF4-FFF2-40B4-BE49-F238E27FC236}">
                <a16:creationId xmlns:a16="http://schemas.microsoft.com/office/drawing/2014/main" id="{04C78B23-89CC-5539-3F3D-E13F538091BA}"/>
              </a:ext>
            </a:extLst>
          </p:cNvPr>
          <p:cNvPicPr>
            <a:picLocks noChangeAspect="1"/>
          </p:cNvPicPr>
          <p:nvPr/>
        </p:nvPicPr>
        <p:blipFill>
          <a:blip r:embed="rId4"/>
          <a:stretch>
            <a:fillRect/>
          </a:stretch>
        </p:blipFill>
        <p:spPr>
          <a:xfrm>
            <a:off x="4976327" y="4704169"/>
            <a:ext cx="2057400" cy="2057400"/>
          </a:xfrm>
          <a:prstGeom prst="rect">
            <a:avLst/>
          </a:prstGeom>
        </p:spPr>
      </p:pic>
      <p:pic>
        <p:nvPicPr>
          <p:cNvPr id="18" name="图片 17">
            <a:extLst>
              <a:ext uri="{FF2B5EF4-FFF2-40B4-BE49-F238E27FC236}">
                <a16:creationId xmlns:a16="http://schemas.microsoft.com/office/drawing/2014/main" id="{FF12B41E-BBCE-536C-F62D-40E49573C2B8}"/>
              </a:ext>
            </a:extLst>
          </p:cNvPr>
          <p:cNvPicPr>
            <a:picLocks noChangeAspect="1"/>
          </p:cNvPicPr>
          <p:nvPr/>
        </p:nvPicPr>
        <p:blipFill>
          <a:blip r:embed="rId5"/>
          <a:stretch>
            <a:fillRect/>
          </a:stretch>
        </p:blipFill>
        <p:spPr>
          <a:xfrm>
            <a:off x="8896168" y="4652905"/>
            <a:ext cx="2108664" cy="210866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365248" y="1093216"/>
            <a:ext cx="7405389" cy="1138956"/>
          </a:xfrm>
          <a:prstGeom prst="rect">
            <a:avLst/>
          </a:prstGeom>
          <a:ln/>
        </p:spPr>
        <p:txBody>
          <a:bodyPr vert="horz" wrap="square" lIns="66008" tIns="33052" rIns="66008" bIns="33052" rtlCol="0" anchor="ctr" anchorCtr="0">
            <a:noAutofit/>
          </a:bodyPr>
          <a:lstStyle/>
          <a:p>
            <a:pPr>
              <a:lnSpc>
                <a:spcPct val="100000"/>
              </a:lnSpc>
            </a:pPr>
            <a:r>
              <a:rPr lang="en-US" sz="8400" b="1">
                <a:solidFill>
                  <a:schemeClr val="accent1">
                    <a:alpha val="100000"/>
                  </a:schemeClr>
                </a:solidFill>
                <a:latin typeface="Microsoft Yahei"/>
                <a:ea typeface="Microsoft Yahei"/>
                <a:cs typeface="Microsoft Yahei"/>
              </a:rPr>
              <a:t>05</a:t>
            </a:r>
          </a:p>
        </p:txBody>
      </p:sp>
      <p:sp>
        <p:nvSpPr>
          <p:cNvPr id="3" name="TextBox 3"/>
          <p:cNvSpPr txBox="1"/>
          <p:nvPr/>
        </p:nvSpPr>
        <p:spPr>
          <a:xfrm>
            <a:off x="997301" y="2213122"/>
            <a:ext cx="5863918" cy="2999411"/>
          </a:xfrm>
          <a:prstGeom prst="rect">
            <a:avLst/>
          </a:prstGeom>
          <a:ln/>
        </p:spPr>
        <p:txBody>
          <a:bodyPr vert="horz" wrap="square" lIns="91440" tIns="45720" rIns="91440" bIns="45720" rtlCol="0" anchor="t" anchorCtr="0">
            <a:spAutoFit/>
          </a:bodyPr>
          <a:lstStyle/>
          <a:p>
            <a:pPr>
              <a:lnSpc>
                <a:spcPct val="120000"/>
              </a:lnSpc>
              <a:spcBef>
                <a:spcPts val="375"/>
              </a:spcBef>
            </a:pPr>
            <a:r>
              <a:rPr lang="en-US" sz="5400" b="1" dirty="0">
                <a:solidFill>
                  <a:schemeClr val="dk1">
                    <a:alpha val="100000"/>
                  </a:schemeClr>
                </a:solidFill>
                <a:latin typeface="Microsoft Yahei"/>
                <a:ea typeface="Microsoft Yahei"/>
                <a:cs typeface="Microsoft Yahei"/>
              </a:rPr>
              <a:t>Cultural Output through Chinese Games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blip>
          <a:srcRect/>
          <a:stretch>
            <a:fillRect/>
          </a:stretch>
        </p:blipFill>
        <p:spPr>
          <a:xfrm>
            <a:off x="476023" y="1726817"/>
            <a:ext cx="4434841" cy="4434841"/>
          </a:xfrm>
          <a:prstGeom prst="roundRect">
            <a:avLst/>
          </a:prstGeom>
        </p:spPr>
      </p:pic>
      <p:sp>
        <p:nvSpPr>
          <p:cNvPr id="3" name="TextBox 3"/>
          <p:cNvSpPr txBox="1"/>
          <p:nvPr/>
        </p:nvSpPr>
        <p:spPr>
          <a:xfrm>
            <a:off x="5562187" y="4881292"/>
            <a:ext cx="6000750" cy="711336"/>
          </a:xfrm>
          <a:prstGeom prst="rect">
            <a:avLst/>
          </a:prstGeom>
          <a:ln/>
        </p:spPr>
        <p:txBody>
          <a:bodyPr vert="horz" wrap="square" lIns="123825" tIns="123825" rIns="57150" bIns="123825" rtlCol="0" anchor="b" anchorCtr="0">
            <a:noAutofit/>
          </a:bodyPr>
          <a:lstStyle/>
          <a:p>
            <a:pPr>
              <a:lnSpc>
                <a:spcPct val="120000"/>
              </a:lnSpc>
            </a:pPr>
            <a:r>
              <a:rPr lang="en-US" sz="2400" b="1">
                <a:solidFill>
                  <a:schemeClr val="accent1">
                    <a:alpha val="100000"/>
                  </a:schemeClr>
                </a:solidFill>
                <a:latin typeface="Microsoft Yahei"/>
                <a:ea typeface="Microsoft Yahei"/>
                <a:cs typeface="Microsoft Yahei"/>
              </a:rPr>
              <a:t>Artistic style</a:t>
            </a:r>
          </a:p>
        </p:txBody>
      </p:sp>
      <p:sp>
        <p:nvSpPr>
          <p:cNvPr id="4" name="TextBox 4"/>
          <p:cNvSpPr txBox="1"/>
          <p:nvPr/>
        </p:nvSpPr>
        <p:spPr>
          <a:xfrm>
            <a:off x="5267801" y="5523753"/>
            <a:ext cx="6477000" cy="914400"/>
          </a:xfrm>
          <a:prstGeom prst="rect">
            <a:avLst/>
          </a:prstGeom>
          <a:ln/>
        </p:spPr>
        <p:txBody>
          <a:bodyPr vert="horz" wrap="square" lIns="0" tIns="0" rIns="0" bIns="0" rtlCol="0" anchor="t" anchorCtr="0">
            <a:noAutofit/>
          </a:bodyPr>
          <a:lstStyle/>
          <a:p>
            <a:pPr>
              <a:lnSpc>
                <a:spcPct val="140000"/>
              </a:lnSpc>
            </a:pPr>
            <a:r>
              <a:rPr lang="en-US" sz="1500">
                <a:solidFill>
                  <a:schemeClr val="dk1">
                    <a:alpha val="100000"/>
                  </a:schemeClr>
                </a:solidFill>
                <a:latin typeface="Microsoft Yahei"/>
                <a:ea typeface="Microsoft Yahei"/>
                <a:cs typeface="Microsoft Yahei"/>
              </a:rPr>
              <a:t> The use of traditional Chinese art styles, such as ink painting and paper-cutting, adds a unique visual appeal to these games.</a:t>
            </a:r>
          </a:p>
        </p:txBody>
      </p:sp>
      <p:sp>
        <p:nvSpPr>
          <p:cNvPr id="5" name="AutoShape 5"/>
          <p:cNvSpPr/>
          <p:nvPr/>
        </p:nvSpPr>
        <p:spPr>
          <a:xfrm>
            <a:off x="5267801" y="1835975"/>
            <a:ext cx="238125" cy="238125"/>
          </a:xfrm>
          <a:prstGeom prst="ellipse">
            <a:avLst/>
          </a:prstGeom>
          <a:solidFill>
            <a:schemeClr val="accent1">
              <a:alpha val="100000"/>
            </a:schemeClr>
          </a:solidFill>
          <a:ln/>
        </p:spPr>
      </p:sp>
      <p:sp>
        <p:nvSpPr>
          <p:cNvPr id="6" name="TextBox 6"/>
          <p:cNvSpPr txBox="1"/>
          <p:nvPr/>
        </p:nvSpPr>
        <p:spPr>
          <a:xfrm>
            <a:off x="5562187" y="1621998"/>
            <a:ext cx="6000750" cy="666079"/>
          </a:xfrm>
          <a:prstGeom prst="rect">
            <a:avLst/>
          </a:prstGeom>
          <a:ln/>
        </p:spPr>
        <p:txBody>
          <a:bodyPr vert="horz" wrap="square" lIns="123825" tIns="123825" rIns="57150" bIns="123825" rtlCol="0" anchor="b" anchorCtr="0">
            <a:noAutofit/>
          </a:bodyPr>
          <a:lstStyle/>
          <a:p>
            <a:pPr>
              <a:lnSpc>
                <a:spcPct val="120000"/>
              </a:lnSpc>
            </a:pPr>
            <a:r>
              <a:rPr lang="en-US" sz="2400" b="1">
                <a:solidFill>
                  <a:schemeClr val="accent1">
                    <a:alpha val="100000"/>
                  </a:schemeClr>
                </a:solidFill>
                <a:latin typeface="Microsoft Yahei"/>
                <a:ea typeface="Microsoft Yahei"/>
                <a:cs typeface="Microsoft Yahei"/>
              </a:rPr>
              <a:t>Traditional Chinese elements</a:t>
            </a:r>
          </a:p>
        </p:txBody>
      </p:sp>
      <p:sp>
        <p:nvSpPr>
          <p:cNvPr id="7" name="TextBox 7"/>
          <p:cNvSpPr txBox="1"/>
          <p:nvPr/>
        </p:nvSpPr>
        <p:spPr>
          <a:xfrm>
            <a:off x="5267801" y="2234038"/>
            <a:ext cx="6477000" cy="914400"/>
          </a:xfrm>
          <a:prstGeom prst="rect">
            <a:avLst/>
          </a:prstGeom>
          <a:ln/>
        </p:spPr>
        <p:txBody>
          <a:bodyPr vert="horz" wrap="square" lIns="0" tIns="0" rIns="0" bIns="0" rtlCol="0" anchor="t" anchorCtr="0">
            <a:noAutofit/>
          </a:bodyPr>
          <a:lstStyle/>
          <a:p>
            <a:pPr>
              <a:lnSpc>
                <a:spcPct val="140000"/>
              </a:lnSpc>
            </a:pPr>
            <a:r>
              <a:rPr lang="en-US" sz="1500">
                <a:solidFill>
                  <a:schemeClr val="dk1">
                    <a:alpha val="100000"/>
                  </a:schemeClr>
                </a:solidFill>
                <a:latin typeface="Microsoft Yahei"/>
                <a:ea typeface="Microsoft Yahei"/>
                <a:cs typeface="Microsoft Yahei"/>
              </a:rPr>
              <a:t> Many mobile games incorporate traditional Chinese elements such as martial arts, mythology, and historical figures.</a:t>
            </a:r>
          </a:p>
        </p:txBody>
      </p:sp>
      <p:sp>
        <p:nvSpPr>
          <p:cNvPr id="8" name="TextBox 8"/>
          <p:cNvSpPr txBox="1"/>
          <p:nvPr/>
        </p:nvSpPr>
        <p:spPr>
          <a:xfrm>
            <a:off x="5562187" y="3262274"/>
            <a:ext cx="6000750" cy="697555"/>
          </a:xfrm>
          <a:prstGeom prst="rect">
            <a:avLst/>
          </a:prstGeom>
          <a:ln/>
        </p:spPr>
        <p:txBody>
          <a:bodyPr vert="horz" wrap="square" lIns="123825" tIns="123825" rIns="57150" bIns="123825" rtlCol="0" anchor="b" anchorCtr="0">
            <a:noAutofit/>
          </a:bodyPr>
          <a:lstStyle/>
          <a:p>
            <a:pPr>
              <a:lnSpc>
                <a:spcPct val="120000"/>
              </a:lnSpc>
            </a:pPr>
            <a:r>
              <a:rPr lang="en-US" sz="2400" b="1">
                <a:solidFill>
                  <a:schemeClr val="accent1">
                    <a:alpha val="100000"/>
                  </a:schemeClr>
                </a:solidFill>
                <a:latin typeface="Microsoft Yahei"/>
                <a:ea typeface="Microsoft Yahei"/>
                <a:cs typeface="Microsoft Yahei"/>
              </a:rPr>
              <a:t>Cultural heritage</a:t>
            </a:r>
          </a:p>
        </p:txBody>
      </p:sp>
      <p:sp>
        <p:nvSpPr>
          <p:cNvPr id="9" name="TextBox 9"/>
          <p:cNvSpPr txBox="1"/>
          <p:nvPr/>
        </p:nvSpPr>
        <p:spPr>
          <a:xfrm>
            <a:off x="5267801" y="3896612"/>
            <a:ext cx="6477000" cy="914400"/>
          </a:xfrm>
          <a:prstGeom prst="rect">
            <a:avLst/>
          </a:prstGeom>
          <a:ln/>
        </p:spPr>
        <p:txBody>
          <a:bodyPr vert="horz" wrap="square" lIns="0" tIns="0" rIns="0" bIns="0" rtlCol="0" anchor="t" anchorCtr="0">
            <a:noAutofit/>
          </a:bodyPr>
          <a:lstStyle/>
          <a:p>
            <a:pPr>
              <a:lnSpc>
                <a:spcPct val="140000"/>
              </a:lnSpc>
            </a:pPr>
            <a:r>
              <a:rPr lang="en-US" sz="1500">
                <a:solidFill>
                  <a:schemeClr val="dk1">
                    <a:alpha val="100000"/>
                  </a:schemeClr>
                </a:solidFill>
                <a:latin typeface="Microsoft Yahei"/>
                <a:ea typeface="Microsoft Yahei"/>
                <a:cs typeface="Microsoft Yahei"/>
              </a:rPr>
              <a:t> These games serve as a means of preserving and promoting China's rich cultural heritage to a wider audience.</a:t>
            </a:r>
          </a:p>
        </p:txBody>
      </p:sp>
      <p:sp>
        <p:nvSpPr>
          <p:cNvPr id="10" name="TextBox 10"/>
          <p:cNvSpPr txBox="1"/>
          <p:nvPr/>
        </p:nvSpPr>
        <p:spPr>
          <a:xfrm>
            <a:off x="476023" y="265328"/>
            <a:ext cx="11239500" cy="914400"/>
          </a:xfrm>
          <a:prstGeom prst="rect">
            <a:avLst/>
          </a:prstGeom>
          <a:ln/>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Microsoft Yahei"/>
                <a:ea typeface="Microsoft Yahei"/>
                <a:cs typeface="Microsoft Yahei"/>
              </a:rPr>
              <a:t>Incorporation of Traditional Chinese Culture in Games</a:t>
            </a:r>
          </a:p>
        </p:txBody>
      </p:sp>
      <p:sp>
        <p:nvSpPr>
          <p:cNvPr id="11" name="AutoShape 11"/>
          <p:cNvSpPr/>
          <p:nvPr/>
        </p:nvSpPr>
        <p:spPr>
          <a:xfrm>
            <a:off x="5267801" y="3491989"/>
            <a:ext cx="238125" cy="238125"/>
          </a:xfrm>
          <a:prstGeom prst="ellipse">
            <a:avLst/>
          </a:prstGeom>
          <a:solidFill>
            <a:schemeClr val="accent1">
              <a:alpha val="100000"/>
            </a:schemeClr>
          </a:solidFill>
          <a:ln/>
        </p:spPr>
      </p:sp>
      <p:sp>
        <p:nvSpPr>
          <p:cNvPr id="12" name="AutoShape 12"/>
          <p:cNvSpPr/>
          <p:nvPr/>
        </p:nvSpPr>
        <p:spPr>
          <a:xfrm>
            <a:off x="5267801" y="5117897"/>
            <a:ext cx="238125" cy="238125"/>
          </a:xfrm>
          <a:prstGeom prst="ellipse">
            <a:avLst/>
          </a:prstGeom>
          <a:solidFill>
            <a:schemeClr val="accent1">
              <a:alpha val="100000"/>
            </a:schemeClr>
          </a:solidFill>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a:extLst>
            <a:ext uri="{FF2B5EF4-FFF2-40B4-BE49-F238E27FC236}">
              <a16:creationId xmlns:a16="http://schemas.microsoft.com/office/drawing/2014/main" id="{A19C8F8C-0B65-6B6A-4B12-0F1AF00B1E7F}"/>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7254C25-7383-3EB7-A52A-A21367D64AB6}"/>
              </a:ext>
            </a:extLst>
          </p:cNvPr>
          <p:cNvSpPr txBox="1"/>
          <p:nvPr/>
        </p:nvSpPr>
        <p:spPr>
          <a:xfrm>
            <a:off x="5562187" y="4607231"/>
            <a:ext cx="6000750" cy="711336"/>
          </a:xfrm>
          <a:prstGeom prst="rect">
            <a:avLst/>
          </a:prstGeom>
          <a:ln/>
        </p:spPr>
        <p:txBody>
          <a:bodyPr vert="horz" wrap="square" lIns="123825" tIns="123825" rIns="57150" bIns="123825" rtlCol="0" anchor="b" anchorCtr="0">
            <a:noAutofit/>
          </a:bodyPr>
          <a:lstStyle/>
          <a:p>
            <a:pPr>
              <a:lnSpc>
                <a:spcPct val="120000"/>
              </a:lnSpc>
            </a:pPr>
            <a:r>
              <a:rPr lang="en-US" sz="2400" b="1" dirty="0">
                <a:solidFill>
                  <a:schemeClr val="accent1">
                    <a:alpha val="100000"/>
                  </a:schemeClr>
                </a:solidFill>
                <a:latin typeface="Microsoft Yahei"/>
                <a:ea typeface="Microsoft Yahei"/>
                <a:cs typeface="Microsoft Yahei"/>
              </a:rPr>
              <a:t>Stimulating Overseas Interest in Chinese Culture:</a:t>
            </a:r>
          </a:p>
        </p:txBody>
      </p:sp>
      <p:sp>
        <p:nvSpPr>
          <p:cNvPr id="4" name="TextBox 4">
            <a:extLst>
              <a:ext uri="{FF2B5EF4-FFF2-40B4-BE49-F238E27FC236}">
                <a16:creationId xmlns:a16="http://schemas.microsoft.com/office/drawing/2014/main" id="{9367C4AB-5E42-7E66-1C69-4EBFC48D2F0E}"/>
              </a:ext>
            </a:extLst>
          </p:cNvPr>
          <p:cNvSpPr txBox="1"/>
          <p:nvPr/>
        </p:nvSpPr>
        <p:spPr>
          <a:xfrm>
            <a:off x="5267801" y="5312347"/>
            <a:ext cx="6477000" cy="914400"/>
          </a:xfrm>
          <a:prstGeom prst="rect">
            <a:avLst/>
          </a:prstGeom>
          <a:ln/>
        </p:spPr>
        <p:txBody>
          <a:bodyPr vert="horz" wrap="square" lIns="0" tIns="0" rIns="0" bIns="0" rtlCol="0" anchor="t" anchorCtr="0">
            <a:noAutofit/>
          </a:bodyPr>
          <a:lstStyle/>
          <a:p>
            <a:pPr>
              <a:lnSpc>
                <a:spcPct val="140000"/>
              </a:lnSpc>
            </a:pPr>
            <a:r>
              <a:rPr lang="en-US" sz="1500" dirty="0">
                <a:solidFill>
                  <a:schemeClr val="dk1">
                    <a:alpha val="100000"/>
                  </a:schemeClr>
                </a:solidFill>
                <a:latin typeface="Microsoft Yahei"/>
                <a:ea typeface="Microsoft Yahei"/>
                <a:cs typeface="Microsoft Yahei"/>
              </a:rPr>
              <a:t> </a:t>
            </a:r>
            <a:r>
              <a:rPr lang="en-US" altLang="zh-CN" sz="1600" b="0" i="0" dirty="0">
                <a:solidFill>
                  <a:srgbClr val="05073B"/>
                </a:solidFill>
                <a:effectLst/>
                <a:latin typeface="-apple-system"/>
              </a:rPr>
              <a:t>The game has performed exceptionally well in overseas markets, topping sales charts in multiple countries upon release and attracting a large number of international players, sparking their interest in Chinese culture.</a:t>
            </a:r>
            <a:endParaRPr lang="en-US" sz="1500" dirty="0">
              <a:solidFill>
                <a:schemeClr val="dk1">
                  <a:alpha val="100000"/>
                </a:schemeClr>
              </a:solidFill>
              <a:latin typeface="Microsoft Yahei"/>
              <a:ea typeface="Microsoft Yahei"/>
              <a:cs typeface="Microsoft Yahei"/>
            </a:endParaRPr>
          </a:p>
        </p:txBody>
      </p:sp>
      <p:sp>
        <p:nvSpPr>
          <p:cNvPr id="5" name="AutoShape 5">
            <a:extLst>
              <a:ext uri="{FF2B5EF4-FFF2-40B4-BE49-F238E27FC236}">
                <a16:creationId xmlns:a16="http://schemas.microsoft.com/office/drawing/2014/main" id="{48C77008-673B-39C1-9A88-C6004DED58F2}"/>
              </a:ext>
            </a:extLst>
          </p:cNvPr>
          <p:cNvSpPr/>
          <p:nvPr/>
        </p:nvSpPr>
        <p:spPr>
          <a:xfrm>
            <a:off x="5267325" y="1478995"/>
            <a:ext cx="238125" cy="238125"/>
          </a:xfrm>
          <a:prstGeom prst="ellipse">
            <a:avLst/>
          </a:prstGeom>
          <a:solidFill>
            <a:schemeClr val="accent1">
              <a:alpha val="100000"/>
            </a:schemeClr>
          </a:solidFill>
          <a:ln/>
        </p:spPr>
        <p:txBody>
          <a:bodyPr/>
          <a:lstStyle/>
          <a:p>
            <a:endParaRPr lang="zh-CN" altLang="en-US"/>
          </a:p>
        </p:txBody>
      </p:sp>
      <p:sp>
        <p:nvSpPr>
          <p:cNvPr id="6" name="TextBox 6">
            <a:extLst>
              <a:ext uri="{FF2B5EF4-FFF2-40B4-BE49-F238E27FC236}">
                <a16:creationId xmlns:a16="http://schemas.microsoft.com/office/drawing/2014/main" id="{1E4694AC-005B-90F0-745E-97A27BC904A0}"/>
              </a:ext>
            </a:extLst>
          </p:cNvPr>
          <p:cNvSpPr txBox="1"/>
          <p:nvPr/>
        </p:nvSpPr>
        <p:spPr>
          <a:xfrm>
            <a:off x="5505450" y="1229487"/>
            <a:ext cx="6000750" cy="666079"/>
          </a:xfrm>
          <a:prstGeom prst="rect">
            <a:avLst/>
          </a:prstGeom>
          <a:ln/>
        </p:spPr>
        <p:txBody>
          <a:bodyPr vert="horz" wrap="square" lIns="123825" tIns="123825" rIns="57150" bIns="123825" rtlCol="0" anchor="b" anchorCtr="0">
            <a:noAutofit/>
          </a:bodyPr>
          <a:lstStyle/>
          <a:p>
            <a:pPr>
              <a:lnSpc>
                <a:spcPct val="120000"/>
              </a:lnSpc>
            </a:pPr>
            <a:r>
              <a:rPr lang="en-US" sz="2400" b="1" dirty="0">
                <a:solidFill>
                  <a:schemeClr val="accent1">
                    <a:alpha val="100000"/>
                  </a:schemeClr>
                </a:solidFill>
                <a:latin typeface="Microsoft Yahei"/>
                <a:ea typeface="Microsoft Yahei"/>
                <a:cs typeface="Microsoft Yahei"/>
              </a:rPr>
              <a:t>Spreading Chinese Classic Culture:</a:t>
            </a:r>
          </a:p>
        </p:txBody>
      </p:sp>
      <p:sp>
        <p:nvSpPr>
          <p:cNvPr id="7" name="TextBox 7">
            <a:extLst>
              <a:ext uri="{FF2B5EF4-FFF2-40B4-BE49-F238E27FC236}">
                <a16:creationId xmlns:a16="http://schemas.microsoft.com/office/drawing/2014/main" id="{B54DE929-D732-4E36-9373-87EADF914AD9}"/>
              </a:ext>
            </a:extLst>
          </p:cNvPr>
          <p:cNvSpPr txBox="1"/>
          <p:nvPr/>
        </p:nvSpPr>
        <p:spPr>
          <a:xfrm>
            <a:off x="5267801" y="1966628"/>
            <a:ext cx="6477000" cy="914400"/>
          </a:xfrm>
          <a:prstGeom prst="rect">
            <a:avLst/>
          </a:prstGeom>
          <a:ln/>
        </p:spPr>
        <p:txBody>
          <a:bodyPr vert="horz" wrap="square" lIns="0" tIns="0" rIns="0" bIns="0" rtlCol="0" anchor="t" anchorCtr="0">
            <a:noAutofit/>
          </a:bodyPr>
          <a:lstStyle/>
          <a:p>
            <a:pPr>
              <a:lnSpc>
                <a:spcPct val="140000"/>
              </a:lnSpc>
            </a:pPr>
            <a:r>
              <a:rPr lang="en-US" sz="1500" dirty="0">
                <a:solidFill>
                  <a:schemeClr val="dk1">
                    <a:alpha val="100000"/>
                  </a:schemeClr>
                </a:solidFill>
                <a:latin typeface="Microsoft Yahei"/>
                <a:ea typeface="Microsoft Yahei"/>
                <a:cs typeface="Microsoft Yahei"/>
              </a:rPr>
              <a:t> Based on the Chinese literary classic "Journey to the West.“</a:t>
            </a:r>
          </a:p>
        </p:txBody>
      </p:sp>
      <p:sp>
        <p:nvSpPr>
          <p:cNvPr id="8" name="TextBox 8">
            <a:extLst>
              <a:ext uri="{FF2B5EF4-FFF2-40B4-BE49-F238E27FC236}">
                <a16:creationId xmlns:a16="http://schemas.microsoft.com/office/drawing/2014/main" id="{32009A9B-8F30-7DE0-B3DA-C4C9AB575F8C}"/>
              </a:ext>
            </a:extLst>
          </p:cNvPr>
          <p:cNvSpPr txBox="1"/>
          <p:nvPr/>
        </p:nvSpPr>
        <p:spPr>
          <a:xfrm>
            <a:off x="5562187" y="2529810"/>
            <a:ext cx="6000750" cy="697555"/>
          </a:xfrm>
          <a:prstGeom prst="rect">
            <a:avLst/>
          </a:prstGeom>
          <a:ln/>
        </p:spPr>
        <p:txBody>
          <a:bodyPr vert="horz" wrap="square" lIns="123825" tIns="123825" rIns="57150" bIns="123825" rtlCol="0" anchor="b" anchorCtr="0">
            <a:noAutofit/>
          </a:bodyPr>
          <a:lstStyle/>
          <a:p>
            <a:pPr>
              <a:lnSpc>
                <a:spcPct val="120000"/>
              </a:lnSpc>
            </a:pPr>
            <a:r>
              <a:rPr lang="en-US" sz="2400" b="1" dirty="0">
                <a:solidFill>
                  <a:schemeClr val="accent1">
                    <a:alpha val="100000"/>
                  </a:schemeClr>
                </a:solidFill>
                <a:latin typeface="Microsoft Yahei"/>
                <a:ea typeface="Microsoft Yahei"/>
                <a:cs typeface="Microsoft Yahei"/>
              </a:rPr>
              <a:t>Presenting Rich Cultural Elements:</a:t>
            </a:r>
          </a:p>
        </p:txBody>
      </p:sp>
      <p:sp>
        <p:nvSpPr>
          <p:cNvPr id="9" name="TextBox 9">
            <a:extLst>
              <a:ext uri="{FF2B5EF4-FFF2-40B4-BE49-F238E27FC236}">
                <a16:creationId xmlns:a16="http://schemas.microsoft.com/office/drawing/2014/main" id="{2FAA4700-734D-DB22-8D7A-60B4155CEC5A}"/>
              </a:ext>
            </a:extLst>
          </p:cNvPr>
          <p:cNvSpPr txBox="1"/>
          <p:nvPr/>
        </p:nvSpPr>
        <p:spPr>
          <a:xfrm>
            <a:off x="5267801" y="3446514"/>
            <a:ext cx="6477000" cy="914400"/>
          </a:xfrm>
          <a:prstGeom prst="rect">
            <a:avLst/>
          </a:prstGeom>
          <a:ln/>
        </p:spPr>
        <p:txBody>
          <a:bodyPr vert="horz" wrap="square" lIns="0" tIns="0" rIns="0" bIns="0" rtlCol="0" anchor="t" anchorCtr="0">
            <a:noAutofit/>
          </a:bodyPr>
          <a:lstStyle/>
          <a:p>
            <a:pPr>
              <a:lnSpc>
                <a:spcPct val="140000"/>
              </a:lnSpc>
            </a:pPr>
            <a:r>
              <a:rPr lang="en-US" sz="1500" dirty="0">
                <a:solidFill>
                  <a:schemeClr val="dk1">
                    <a:alpha val="100000"/>
                  </a:schemeClr>
                </a:solidFill>
                <a:latin typeface="Microsoft Yahei"/>
                <a:ea typeface="Microsoft Yahei"/>
                <a:cs typeface="Microsoft Yahei"/>
              </a:rPr>
              <a:t> </a:t>
            </a:r>
            <a:r>
              <a:rPr lang="en-US" altLang="zh-CN" sz="1600" b="0" i="0" dirty="0">
                <a:solidFill>
                  <a:srgbClr val="05073B"/>
                </a:solidFill>
                <a:effectLst/>
                <a:latin typeface="-apple-system"/>
              </a:rPr>
              <a:t>In terms of scenes, they are drawn from real-life locations and highly restored</a:t>
            </a:r>
            <a:r>
              <a:rPr lang="zh-CN" altLang="en-US" sz="1600" b="0" i="0" dirty="0">
                <a:solidFill>
                  <a:srgbClr val="05073B"/>
                </a:solidFill>
                <a:effectLst/>
                <a:latin typeface="-apple-system"/>
              </a:rPr>
              <a:t> </a:t>
            </a:r>
            <a:r>
              <a:rPr lang="en-US" altLang="zh-CN" sz="1600" b="0" i="0" dirty="0">
                <a:solidFill>
                  <a:srgbClr val="05073B"/>
                </a:solidFill>
                <a:effectLst/>
                <a:latin typeface="-apple-system"/>
              </a:rPr>
              <a:t>ancient architecture, natural landscapes.</a:t>
            </a:r>
          </a:p>
        </p:txBody>
      </p:sp>
      <p:sp>
        <p:nvSpPr>
          <p:cNvPr id="10" name="TextBox 10">
            <a:extLst>
              <a:ext uri="{FF2B5EF4-FFF2-40B4-BE49-F238E27FC236}">
                <a16:creationId xmlns:a16="http://schemas.microsoft.com/office/drawing/2014/main" id="{A566A5A8-2B14-4321-246A-70B2102AD1D9}"/>
              </a:ext>
            </a:extLst>
          </p:cNvPr>
          <p:cNvSpPr txBox="1"/>
          <p:nvPr/>
        </p:nvSpPr>
        <p:spPr>
          <a:xfrm>
            <a:off x="476023" y="265328"/>
            <a:ext cx="11239500" cy="914400"/>
          </a:xfrm>
          <a:prstGeom prst="rect">
            <a:avLst/>
          </a:prstGeom>
          <a:ln/>
        </p:spPr>
        <p:txBody>
          <a:bodyPr vert="horz" wrap="square" lIns="123825" tIns="123825" rIns="57150" bIns="123825" rtlCol="0" anchor="ctr" anchorCtr="0">
            <a:noAutofit/>
          </a:bodyPr>
          <a:lstStyle/>
          <a:p>
            <a:pPr>
              <a:lnSpc>
                <a:spcPct val="140000"/>
              </a:lnSpc>
            </a:pPr>
            <a:r>
              <a:rPr lang="en-US" altLang="zh-CN" sz="3200" b="0" i="0" dirty="0">
                <a:solidFill>
                  <a:srgbClr val="333333"/>
                </a:solidFill>
                <a:effectLst/>
                <a:latin typeface="Helvetica Neue"/>
              </a:rPr>
              <a:t> </a:t>
            </a:r>
            <a:r>
              <a:rPr lang="en-US" altLang="zh-CN" sz="3200" b="1" dirty="0">
                <a:solidFill>
                  <a:schemeClr val="dk1">
                    <a:alpha val="100000"/>
                  </a:schemeClr>
                </a:solidFill>
                <a:latin typeface="Microsoft Yahei"/>
                <a:ea typeface="Microsoft Yahei"/>
                <a:cs typeface="Microsoft Yahei"/>
              </a:rPr>
              <a:t>Cultural Output of </a:t>
            </a:r>
            <a:r>
              <a:rPr lang="en-US" altLang="zh-CN" sz="3200" b="1" i="0" dirty="0">
                <a:solidFill>
                  <a:srgbClr val="333333"/>
                </a:solidFill>
                <a:effectLst/>
                <a:latin typeface="Helvetica Neue"/>
              </a:rPr>
              <a:t>“Black Myth: </a:t>
            </a:r>
            <a:r>
              <a:rPr lang="en-US" altLang="zh-CN" sz="3200" b="1" i="0" dirty="0" err="1">
                <a:solidFill>
                  <a:srgbClr val="333333"/>
                </a:solidFill>
                <a:effectLst/>
                <a:latin typeface="Helvetica Neue"/>
              </a:rPr>
              <a:t>Wukong</a:t>
            </a:r>
            <a:r>
              <a:rPr lang="en-US" altLang="zh-CN" sz="3200" b="1" i="0" dirty="0">
                <a:solidFill>
                  <a:srgbClr val="333333"/>
                </a:solidFill>
                <a:effectLst/>
                <a:latin typeface="Helvetica Neue"/>
              </a:rPr>
              <a:t>”</a:t>
            </a:r>
            <a:endParaRPr lang="en-US" sz="3000" b="1" dirty="0">
              <a:solidFill>
                <a:schemeClr val="dk2">
                  <a:alpha val="100000"/>
                </a:schemeClr>
              </a:solidFill>
              <a:latin typeface="Microsoft Yahei"/>
              <a:ea typeface="Microsoft Yahei"/>
              <a:cs typeface="Microsoft Yahei"/>
            </a:endParaRPr>
          </a:p>
        </p:txBody>
      </p:sp>
      <p:sp>
        <p:nvSpPr>
          <p:cNvPr id="11" name="AutoShape 11">
            <a:extLst>
              <a:ext uri="{FF2B5EF4-FFF2-40B4-BE49-F238E27FC236}">
                <a16:creationId xmlns:a16="http://schemas.microsoft.com/office/drawing/2014/main" id="{550395D7-4F6D-0588-6545-7D0A80AEC90F}"/>
              </a:ext>
            </a:extLst>
          </p:cNvPr>
          <p:cNvSpPr/>
          <p:nvPr/>
        </p:nvSpPr>
        <p:spPr>
          <a:xfrm>
            <a:off x="5267325" y="2804267"/>
            <a:ext cx="238125" cy="238125"/>
          </a:xfrm>
          <a:prstGeom prst="ellipse">
            <a:avLst/>
          </a:prstGeom>
          <a:solidFill>
            <a:schemeClr val="accent1">
              <a:alpha val="100000"/>
            </a:schemeClr>
          </a:solidFill>
          <a:ln/>
        </p:spPr>
        <p:txBody>
          <a:bodyPr/>
          <a:lstStyle/>
          <a:p>
            <a:endParaRPr lang="zh-CN" altLang="en-US" dirty="0"/>
          </a:p>
        </p:txBody>
      </p:sp>
      <p:sp>
        <p:nvSpPr>
          <p:cNvPr id="12" name="AutoShape 12">
            <a:extLst>
              <a:ext uri="{FF2B5EF4-FFF2-40B4-BE49-F238E27FC236}">
                <a16:creationId xmlns:a16="http://schemas.microsoft.com/office/drawing/2014/main" id="{CB21FBA6-93CA-EB7B-A9F8-2441CC719E74}"/>
              </a:ext>
            </a:extLst>
          </p:cNvPr>
          <p:cNvSpPr/>
          <p:nvPr/>
        </p:nvSpPr>
        <p:spPr>
          <a:xfrm>
            <a:off x="5267324" y="4645973"/>
            <a:ext cx="238125" cy="238125"/>
          </a:xfrm>
          <a:prstGeom prst="ellipse">
            <a:avLst/>
          </a:prstGeom>
          <a:solidFill>
            <a:schemeClr val="accent1">
              <a:alpha val="100000"/>
            </a:schemeClr>
          </a:solidFill>
          <a:ln/>
        </p:spPr>
        <p:txBody>
          <a:bodyPr/>
          <a:lstStyle/>
          <a:p>
            <a:endParaRPr lang="zh-CN" altLang="en-US" dirty="0"/>
          </a:p>
        </p:txBody>
      </p:sp>
      <p:pic>
        <p:nvPicPr>
          <p:cNvPr id="13" name="图片 12">
            <a:extLst>
              <a:ext uri="{FF2B5EF4-FFF2-40B4-BE49-F238E27FC236}">
                <a16:creationId xmlns:a16="http://schemas.microsoft.com/office/drawing/2014/main" id="{D8292C6E-FEBB-7AC8-B0B9-BDFAE52B4CBC}"/>
              </a:ext>
            </a:extLst>
          </p:cNvPr>
          <p:cNvPicPr>
            <a:picLocks noChangeAspect="1"/>
          </p:cNvPicPr>
          <p:nvPr/>
        </p:nvPicPr>
        <p:blipFill>
          <a:blip r:embed="rId3"/>
          <a:stretch>
            <a:fillRect/>
          </a:stretch>
        </p:blipFill>
        <p:spPr>
          <a:xfrm>
            <a:off x="685800" y="1143000"/>
            <a:ext cx="3810000" cy="5715000"/>
          </a:xfrm>
          <a:prstGeom prst="rect">
            <a:avLst/>
          </a:prstGeom>
        </p:spPr>
      </p:pic>
    </p:spTree>
    <p:extLst>
      <p:ext uri="{BB962C8B-B14F-4D97-AF65-F5344CB8AC3E}">
        <p14:creationId xmlns:p14="http://schemas.microsoft.com/office/powerpoint/2010/main" val="4131098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608426" y="3429000"/>
            <a:ext cx="6324600" cy="1123950"/>
          </a:xfrm>
          <a:prstGeom prst="rect">
            <a:avLst/>
          </a:prstGeom>
          <a:ln/>
        </p:spPr>
        <p:txBody>
          <a:bodyPr vert="horz" wrap="square" lIns="114300" tIns="57150" rIns="114300" bIns="57150" rtlCol="0" anchor="ctr" anchorCtr="0">
            <a:spAutoFit/>
          </a:bodyPr>
          <a:lstStyle/>
          <a:p>
            <a:pPr algn="ctr">
              <a:lnSpc>
                <a:spcPct val="64000"/>
              </a:lnSpc>
            </a:pPr>
            <a:r>
              <a:rPr lang="en-US" sz="7200" b="1">
                <a:solidFill>
                  <a:schemeClr val="dk1">
                    <a:alpha val="100000"/>
                  </a:schemeClr>
                </a:solidFill>
                <a:latin typeface="Microsoft Yahei"/>
                <a:ea typeface="Microsoft Yahei"/>
                <a:cs typeface="Microsoft Yahei"/>
              </a:rPr>
              <a:t>感谢您的观看</a:t>
            </a:r>
          </a:p>
        </p:txBody>
      </p:sp>
      <p:sp>
        <p:nvSpPr>
          <p:cNvPr id="3" name="TextBox 3"/>
          <p:cNvSpPr txBox="1"/>
          <p:nvPr/>
        </p:nvSpPr>
        <p:spPr>
          <a:xfrm>
            <a:off x="1670463" y="2261105"/>
            <a:ext cx="4200525" cy="1038225"/>
          </a:xfrm>
          <a:prstGeom prst="rect">
            <a:avLst/>
          </a:prstGeom>
          <a:ln/>
        </p:spPr>
        <p:txBody>
          <a:bodyPr vert="horz" wrap="square" lIns="114300" tIns="57150" rIns="114300" bIns="57150" rtlCol="0" anchor="ctr" anchorCtr="0">
            <a:spAutoFit/>
          </a:bodyPr>
          <a:lstStyle/>
          <a:p>
            <a:pPr algn="ctr">
              <a:lnSpc>
                <a:spcPct val="64000"/>
              </a:lnSpc>
            </a:pPr>
            <a:r>
              <a:rPr lang="en-US" sz="6600" b="1">
                <a:solidFill>
                  <a:schemeClr val="accent1">
                    <a:alpha val="100000"/>
                  </a:schemeClr>
                </a:solidFill>
                <a:latin typeface="Microsoft Yahei"/>
                <a:ea typeface="Microsoft Yahei"/>
                <a:cs typeface="Microsoft Yahei"/>
              </a:rPr>
              <a:t>THANKS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365248" y="1093216"/>
            <a:ext cx="7405389" cy="1138956"/>
          </a:xfrm>
          <a:prstGeom prst="rect">
            <a:avLst/>
          </a:prstGeom>
          <a:ln/>
        </p:spPr>
        <p:txBody>
          <a:bodyPr vert="horz" wrap="square" lIns="66008" tIns="33052" rIns="66008" bIns="33052" rtlCol="0" anchor="ctr" anchorCtr="0">
            <a:noAutofit/>
          </a:bodyPr>
          <a:lstStyle/>
          <a:p>
            <a:pPr>
              <a:lnSpc>
                <a:spcPct val="100000"/>
              </a:lnSpc>
            </a:pPr>
            <a:r>
              <a:rPr lang="en-US" sz="8400" b="1">
                <a:solidFill>
                  <a:schemeClr val="accent1">
                    <a:alpha val="100000"/>
                  </a:schemeClr>
                </a:solidFill>
                <a:latin typeface="Microsoft Yahei"/>
                <a:ea typeface="Microsoft Yahei"/>
                <a:cs typeface="Microsoft Yahei"/>
              </a:rPr>
              <a:t>01</a:t>
            </a:r>
          </a:p>
        </p:txBody>
      </p:sp>
      <p:sp>
        <p:nvSpPr>
          <p:cNvPr id="3" name="TextBox 3"/>
          <p:cNvSpPr txBox="1"/>
          <p:nvPr/>
        </p:nvSpPr>
        <p:spPr>
          <a:xfrm>
            <a:off x="997301" y="2213122"/>
            <a:ext cx="5863918" cy="2148840"/>
          </a:xfrm>
          <a:prstGeom prst="rect">
            <a:avLst/>
          </a:prstGeom>
          <a:ln/>
        </p:spPr>
        <p:txBody>
          <a:bodyPr vert="horz" wrap="square" lIns="91440" tIns="45720" rIns="91440" bIns="45720" rtlCol="0" anchor="t" anchorCtr="0">
            <a:spAutoFit/>
          </a:bodyPr>
          <a:lstStyle/>
          <a:p>
            <a:pPr>
              <a:lnSpc>
                <a:spcPct val="120000"/>
              </a:lnSpc>
              <a:spcBef>
                <a:spcPts val="375"/>
              </a:spcBef>
            </a:pPr>
            <a:r>
              <a:rPr lang="en-US" sz="5400" b="1">
                <a:solidFill>
                  <a:schemeClr val="dk1">
                    <a:alpha val="100000"/>
                  </a:schemeClr>
                </a:solidFill>
                <a:latin typeface="Microsoft Yahei"/>
                <a:ea typeface="Microsoft Yahei"/>
                <a:cs typeface="Microsoft Yahei"/>
              </a:rPr>
              <a:t>Overview of Chinese Mobile Game Industry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76023" y="265328"/>
            <a:ext cx="11239500" cy="826316"/>
          </a:xfrm>
          <a:prstGeom prst="rect">
            <a:avLst/>
          </a:prstGeom>
          <a:ln/>
        </p:spPr>
        <p:txBody>
          <a:bodyPr vert="horz" wrap="square" lIns="123825" tIns="123825" rIns="57150" bIns="123825" rtlCol="0" anchor="t" anchorCtr="0">
            <a:spAutoFit/>
          </a:bodyPr>
          <a:lstStyle/>
          <a:p>
            <a:pPr>
              <a:lnSpc>
                <a:spcPct val="140000"/>
              </a:lnSpc>
            </a:pPr>
            <a:endParaRPr lang="en-US" sz="3000" b="1" dirty="0">
              <a:solidFill>
                <a:schemeClr val="dk2">
                  <a:alpha val="100000"/>
                </a:schemeClr>
              </a:solidFill>
              <a:latin typeface="Microsoft Yahei"/>
              <a:ea typeface="Microsoft Yahei"/>
              <a:cs typeface="Microsoft Yahei"/>
            </a:endParaRPr>
          </a:p>
        </p:txBody>
      </p:sp>
      <p:sp>
        <p:nvSpPr>
          <p:cNvPr id="5" name="AutoShape 5"/>
          <p:cNvSpPr/>
          <p:nvPr/>
        </p:nvSpPr>
        <p:spPr>
          <a:xfrm>
            <a:off x="4176169" y="3761615"/>
            <a:ext cx="701468" cy="550104"/>
          </a:xfrm>
          <a:prstGeom prst="rect">
            <a:avLst/>
          </a:prstGeom>
          <a:solidFill>
            <a:schemeClr val="accent1">
              <a:alpha val="100000"/>
            </a:schemeClr>
          </a:solidFill>
          <a:ln/>
        </p:spPr>
        <p:txBody>
          <a:bodyPr/>
          <a:lstStyle/>
          <a:p>
            <a:endParaRPr lang="zh-CN" altLang="en-US"/>
          </a:p>
        </p:txBody>
      </p:sp>
      <p:sp>
        <p:nvSpPr>
          <p:cNvPr id="6" name="AutoShape 6"/>
          <p:cNvSpPr/>
          <p:nvPr/>
        </p:nvSpPr>
        <p:spPr>
          <a:xfrm>
            <a:off x="4195024" y="1237957"/>
            <a:ext cx="701468" cy="550104"/>
          </a:xfrm>
          <a:prstGeom prst="rect">
            <a:avLst/>
          </a:prstGeom>
          <a:solidFill>
            <a:schemeClr val="accent1">
              <a:alpha val="100000"/>
            </a:schemeClr>
          </a:solidFill>
          <a:ln/>
        </p:spPr>
      </p:sp>
      <p:sp>
        <p:nvSpPr>
          <p:cNvPr id="7" name="TextBox 7"/>
          <p:cNvSpPr txBox="1"/>
          <p:nvPr/>
        </p:nvSpPr>
        <p:spPr>
          <a:xfrm>
            <a:off x="5259179" y="3577562"/>
            <a:ext cx="6286500" cy="695325"/>
          </a:xfrm>
          <a:prstGeom prst="rect">
            <a:avLst/>
          </a:prstGeom>
          <a:ln/>
        </p:spPr>
        <p:txBody>
          <a:bodyPr vert="horz" wrap="square" lIns="123825" tIns="123825" rIns="57150" bIns="123825" rtlCol="0" anchor="ctr" anchorCtr="0">
            <a:noAutofit/>
          </a:bodyPr>
          <a:lstStyle/>
          <a:p>
            <a:pPr>
              <a:lnSpc>
                <a:spcPct val="140000"/>
              </a:lnSpc>
            </a:pPr>
            <a:r>
              <a:rPr lang="en-US" sz="2000" b="1" dirty="0">
                <a:solidFill>
                  <a:schemeClr val="accent1">
                    <a:alpha val="100000"/>
                  </a:schemeClr>
                </a:solidFill>
                <a:latin typeface="Microsoft Yahei"/>
                <a:ea typeface="Microsoft Yahei"/>
                <a:cs typeface="Microsoft Yahei"/>
              </a:rPr>
              <a:t>Rapid Growth Stage(E</a:t>
            </a:r>
            <a:r>
              <a:rPr lang="en-US" altLang="zh-CN" sz="2000" b="1" dirty="0">
                <a:solidFill>
                  <a:schemeClr val="accent1">
                    <a:alpha val="100000"/>
                  </a:schemeClr>
                </a:solidFill>
                <a:latin typeface="Microsoft Yahei"/>
                <a:ea typeface="Microsoft Yahei"/>
                <a:cs typeface="Microsoft Yahei"/>
              </a:rPr>
              <a:t>arly</a:t>
            </a:r>
            <a:r>
              <a:rPr lang="en-US" sz="2000" b="1" dirty="0">
                <a:solidFill>
                  <a:schemeClr val="accent1">
                    <a:alpha val="100000"/>
                  </a:schemeClr>
                </a:solidFill>
                <a:latin typeface="Microsoft Yahei"/>
                <a:ea typeface="Microsoft Yahei"/>
                <a:cs typeface="Microsoft Yahei"/>
              </a:rPr>
              <a:t>-2010s to M</a:t>
            </a:r>
            <a:r>
              <a:rPr lang="en-US" altLang="zh-CN" sz="2000" b="1" dirty="0">
                <a:solidFill>
                  <a:schemeClr val="accent1">
                    <a:alpha val="100000"/>
                  </a:schemeClr>
                </a:solidFill>
                <a:latin typeface="Microsoft Yahei"/>
                <a:ea typeface="Microsoft Yahei"/>
                <a:cs typeface="Microsoft Yahei"/>
              </a:rPr>
              <a:t>id-</a:t>
            </a:r>
            <a:r>
              <a:rPr lang="en-US" sz="2000" b="1" dirty="0">
                <a:solidFill>
                  <a:schemeClr val="accent1">
                    <a:alpha val="100000"/>
                  </a:schemeClr>
                </a:solidFill>
                <a:latin typeface="Microsoft Yahei"/>
                <a:ea typeface="Microsoft Yahei"/>
                <a:cs typeface="Microsoft Yahei"/>
              </a:rPr>
              <a:t> 2010s)</a:t>
            </a:r>
          </a:p>
        </p:txBody>
      </p:sp>
      <p:sp>
        <p:nvSpPr>
          <p:cNvPr id="8" name="TextBox 8"/>
          <p:cNvSpPr txBox="1"/>
          <p:nvPr/>
        </p:nvSpPr>
        <p:spPr>
          <a:xfrm>
            <a:off x="5141687" y="4185896"/>
            <a:ext cx="6897913" cy="1833904"/>
          </a:xfrm>
          <a:prstGeom prst="rect">
            <a:avLst/>
          </a:prstGeom>
          <a:ln/>
        </p:spPr>
        <p:txBody>
          <a:bodyPr vert="horz" wrap="square" lIns="123825" tIns="123825" rIns="57150" bIns="123825" rtlCol="0" anchor="t" anchorCtr="0">
            <a:normAutofit fontScale="77500" lnSpcReduction="20000"/>
          </a:bodyPr>
          <a:lstStyle/>
          <a:p>
            <a:pPr>
              <a:lnSpc>
                <a:spcPct val="140000"/>
              </a:lnSpc>
            </a:pPr>
            <a:r>
              <a:rPr lang="en-US" sz="1600" dirty="0">
                <a:solidFill>
                  <a:schemeClr val="dk1">
                    <a:alpha val="100000"/>
                  </a:schemeClr>
                </a:solidFill>
                <a:latin typeface="Microsoft Yahei"/>
                <a:ea typeface="Microsoft Yahei"/>
                <a:cs typeface="Microsoft Yahei"/>
              </a:rPr>
              <a:t> Explosive Growth: In the mid-2010s, the Chinese mobile game market experienced explosive growth. On one hand, the performance of smartphones continued to improve, providing better hardware support for mobile games.</a:t>
            </a:r>
          </a:p>
          <a:p>
            <a:pPr>
              <a:lnSpc>
                <a:spcPct val="140000"/>
              </a:lnSpc>
            </a:pPr>
            <a:endParaRPr lang="en-US" sz="1600" dirty="0">
              <a:solidFill>
                <a:schemeClr val="dk1">
                  <a:alpha val="100000"/>
                </a:schemeClr>
              </a:solidFill>
              <a:latin typeface="Microsoft Yahei"/>
              <a:ea typeface="Microsoft Yahei"/>
              <a:cs typeface="Microsoft Yahei"/>
            </a:endParaRPr>
          </a:p>
          <a:p>
            <a:pPr>
              <a:lnSpc>
                <a:spcPct val="140000"/>
              </a:lnSpc>
            </a:pPr>
            <a:r>
              <a:rPr lang="en-US" sz="1600" dirty="0">
                <a:solidFill>
                  <a:schemeClr val="dk1">
                    <a:alpha val="100000"/>
                  </a:schemeClr>
                </a:solidFill>
                <a:latin typeface="Microsoft Yahei"/>
                <a:ea typeface="Microsoft Yahei"/>
                <a:cs typeface="Microsoft Yahei"/>
              </a:rPr>
              <a:t>Emergence of Classic Games: During this stage, several classic mobile games emerged, such as Tencent's "Tian </a:t>
            </a:r>
            <a:r>
              <a:rPr lang="en-US" sz="1600" dirty="0" err="1">
                <a:solidFill>
                  <a:schemeClr val="dk1">
                    <a:alpha val="100000"/>
                  </a:schemeClr>
                </a:solidFill>
                <a:latin typeface="Microsoft Yahei"/>
                <a:ea typeface="Microsoft Yahei"/>
                <a:cs typeface="Microsoft Yahei"/>
              </a:rPr>
              <a:t>Tian</a:t>
            </a:r>
            <a:r>
              <a:rPr lang="en-US" sz="1600" dirty="0">
                <a:solidFill>
                  <a:schemeClr val="dk1">
                    <a:alpha val="100000"/>
                  </a:schemeClr>
                </a:solidFill>
                <a:latin typeface="Microsoft Yahei"/>
                <a:ea typeface="Microsoft Yahei"/>
                <a:cs typeface="Microsoft Yahei"/>
              </a:rPr>
              <a:t> Ai Xiao Chu" (Candy Crush-like game) and "Cool running" (an endless runner game). </a:t>
            </a:r>
          </a:p>
        </p:txBody>
      </p:sp>
      <p:sp>
        <p:nvSpPr>
          <p:cNvPr id="11" name="TextBox 11"/>
          <p:cNvSpPr txBox="1"/>
          <p:nvPr/>
        </p:nvSpPr>
        <p:spPr>
          <a:xfrm>
            <a:off x="5264881" y="1332385"/>
            <a:ext cx="6995979" cy="678277"/>
          </a:xfrm>
          <a:prstGeom prst="rect">
            <a:avLst/>
          </a:prstGeom>
          <a:ln/>
        </p:spPr>
        <p:txBody>
          <a:bodyPr vert="horz" wrap="square" lIns="123825" tIns="123825" rIns="57150" bIns="123825" rtlCol="0" anchor="ctr" anchorCtr="0">
            <a:noAutofit/>
          </a:bodyPr>
          <a:lstStyle/>
          <a:p>
            <a:pPr>
              <a:lnSpc>
                <a:spcPct val="140000"/>
              </a:lnSpc>
            </a:pPr>
            <a:r>
              <a:rPr lang="en-US" sz="2000" b="1" dirty="0">
                <a:solidFill>
                  <a:schemeClr val="accent1">
                    <a:alpha val="100000"/>
                  </a:schemeClr>
                </a:solidFill>
                <a:latin typeface="Microsoft Yahei"/>
                <a:ea typeface="Microsoft Yahei"/>
                <a:cs typeface="Microsoft Yahei"/>
              </a:rPr>
              <a:t>Initial Development Stage (Early 2000s to L</a:t>
            </a:r>
            <a:r>
              <a:rPr lang="en-US" altLang="zh-CN" sz="2000" b="1" dirty="0">
                <a:solidFill>
                  <a:schemeClr val="accent1">
                    <a:alpha val="100000"/>
                  </a:schemeClr>
                </a:solidFill>
                <a:latin typeface="Microsoft Yahei"/>
                <a:ea typeface="Microsoft Yahei"/>
                <a:cs typeface="Microsoft Yahei"/>
              </a:rPr>
              <a:t>ate</a:t>
            </a:r>
            <a:r>
              <a:rPr lang="en-US" sz="2000" b="1" dirty="0">
                <a:solidFill>
                  <a:schemeClr val="accent1">
                    <a:alpha val="100000"/>
                  </a:schemeClr>
                </a:solidFill>
                <a:latin typeface="Microsoft Yahei"/>
                <a:ea typeface="Microsoft Yahei"/>
                <a:cs typeface="Microsoft Yahei"/>
              </a:rPr>
              <a:t> 2000s)</a:t>
            </a:r>
          </a:p>
          <a:p>
            <a:pPr>
              <a:lnSpc>
                <a:spcPct val="140000"/>
              </a:lnSpc>
            </a:pPr>
            <a:r>
              <a:rPr lang="en-US" sz="2400" b="1" dirty="0">
                <a:solidFill>
                  <a:schemeClr val="accent1">
                    <a:alpha val="100000"/>
                  </a:schemeClr>
                </a:solidFill>
                <a:latin typeface="Microsoft Yahei"/>
                <a:ea typeface="Microsoft Yahei"/>
                <a:cs typeface="Microsoft Yahei"/>
              </a:rPr>
              <a:t>  </a:t>
            </a:r>
          </a:p>
        </p:txBody>
      </p:sp>
      <p:sp>
        <p:nvSpPr>
          <p:cNvPr id="12" name="TextBox 12"/>
          <p:cNvSpPr txBox="1"/>
          <p:nvPr/>
        </p:nvSpPr>
        <p:spPr>
          <a:xfrm>
            <a:off x="5272221" y="1692113"/>
            <a:ext cx="6637477" cy="2270287"/>
          </a:xfrm>
          <a:prstGeom prst="rect">
            <a:avLst/>
          </a:prstGeom>
          <a:ln/>
        </p:spPr>
        <p:txBody>
          <a:bodyPr vert="horz" wrap="square" lIns="123825" tIns="123825" rIns="57150" bIns="123825" rtlCol="0" anchor="t" anchorCtr="0">
            <a:normAutofit fontScale="77500" lnSpcReduction="20000"/>
          </a:bodyPr>
          <a:lstStyle/>
          <a:p>
            <a:pPr>
              <a:lnSpc>
                <a:spcPct val="140000"/>
              </a:lnSpc>
            </a:pPr>
            <a:r>
              <a:rPr lang="en-US" sz="1600" dirty="0">
                <a:solidFill>
                  <a:schemeClr val="dk1">
                    <a:alpha val="100000"/>
                  </a:schemeClr>
                </a:solidFill>
                <a:latin typeface="Microsoft Yahei"/>
                <a:ea typeface="Microsoft Yahei"/>
                <a:cs typeface="Microsoft Yahei"/>
              </a:rPr>
              <a:t>Initial Development Stage (Early 2000s to Early 2010s)</a:t>
            </a:r>
          </a:p>
          <a:p>
            <a:pPr>
              <a:lnSpc>
                <a:spcPct val="140000"/>
              </a:lnSpc>
            </a:pPr>
            <a:r>
              <a:rPr lang="en-US" sz="1600" dirty="0">
                <a:solidFill>
                  <a:schemeClr val="dk1">
                    <a:alpha val="100000"/>
                  </a:schemeClr>
                </a:solidFill>
                <a:latin typeface="Microsoft Yahei"/>
                <a:ea typeface="Microsoft Yahei"/>
                <a:cs typeface="Microsoft Yahei"/>
              </a:rPr>
              <a:t>Origins and Emergence: The nascent stage of Chinese mobile games can be traced back to the early 2000s, when the proliferation of smartphones and the development of mobile internet gradually brought mobile games into the public eye. </a:t>
            </a:r>
          </a:p>
          <a:p>
            <a:pPr>
              <a:lnSpc>
                <a:spcPct val="140000"/>
              </a:lnSpc>
            </a:pPr>
            <a:endParaRPr lang="en-US" sz="1600" dirty="0">
              <a:solidFill>
                <a:schemeClr val="dk1">
                  <a:alpha val="100000"/>
                </a:schemeClr>
              </a:solidFill>
              <a:latin typeface="Microsoft Yahei"/>
              <a:ea typeface="Microsoft Yahei"/>
              <a:cs typeface="Microsoft Yahei"/>
            </a:endParaRPr>
          </a:p>
          <a:p>
            <a:pPr>
              <a:lnSpc>
                <a:spcPct val="140000"/>
              </a:lnSpc>
            </a:pPr>
            <a:r>
              <a:rPr lang="en-US" sz="1600" dirty="0">
                <a:solidFill>
                  <a:schemeClr val="dk1">
                    <a:alpha val="100000"/>
                  </a:schemeClr>
                </a:solidFill>
                <a:latin typeface="Microsoft Yahei"/>
                <a:ea typeface="Microsoft Yahei"/>
                <a:cs typeface="Microsoft Yahei"/>
              </a:rPr>
              <a:t>However, in the early days, mobile games were primarily simple single-player games, such as Snake and Tetris.</a:t>
            </a:r>
          </a:p>
          <a:p>
            <a:pPr>
              <a:lnSpc>
                <a:spcPct val="140000"/>
              </a:lnSpc>
            </a:pPr>
            <a:endParaRPr lang="en-US" sz="1600" dirty="0">
              <a:solidFill>
                <a:schemeClr val="dk1">
                  <a:alpha val="100000"/>
                </a:schemeClr>
              </a:solidFill>
              <a:latin typeface="Microsoft Yahei"/>
              <a:ea typeface="Microsoft Yahei"/>
              <a:cs typeface="Microsoft Yahei"/>
            </a:endParaRPr>
          </a:p>
        </p:txBody>
      </p:sp>
      <p:sp>
        <p:nvSpPr>
          <p:cNvPr id="15" name="AutoShape 15"/>
          <p:cNvSpPr/>
          <p:nvPr/>
        </p:nvSpPr>
        <p:spPr>
          <a:xfrm>
            <a:off x="4650190" y="3761615"/>
            <a:ext cx="550104" cy="550104"/>
          </a:xfrm>
          <a:prstGeom prst="ellipse">
            <a:avLst/>
          </a:prstGeom>
          <a:solidFill>
            <a:schemeClr val="accent1">
              <a:alpha val="100000"/>
            </a:schemeClr>
          </a:solidFill>
          <a:ln/>
        </p:spPr>
        <p:txBody>
          <a:bodyPr/>
          <a:lstStyle/>
          <a:p>
            <a:endParaRPr lang="zh-CN" altLang="en-US"/>
          </a:p>
        </p:txBody>
      </p:sp>
      <p:sp>
        <p:nvSpPr>
          <p:cNvPr id="16" name="AutoShape 16"/>
          <p:cNvSpPr/>
          <p:nvPr/>
        </p:nvSpPr>
        <p:spPr>
          <a:xfrm>
            <a:off x="3861051" y="3761615"/>
            <a:ext cx="550104" cy="550104"/>
          </a:xfrm>
          <a:prstGeom prst="ellipse">
            <a:avLst/>
          </a:prstGeom>
          <a:solidFill>
            <a:schemeClr val="accent1">
              <a:alpha val="100000"/>
            </a:schemeClr>
          </a:solidFill>
          <a:ln/>
        </p:spPr>
        <p:txBody>
          <a:bodyPr/>
          <a:lstStyle/>
          <a:p>
            <a:endParaRPr lang="zh-CN" altLang="en-US"/>
          </a:p>
        </p:txBody>
      </p:sp>
      <p:sp>
        <p:nvSpPr>
          <p:cNvPr id="17" name="AutoShape 17"/>
          <p:cNvSpPr/>
          <p:nvPr/>
        </p:nvSpPr>
        <p:spPr>
          <a:xfrm>
            <a:off x="4629608" y="1237957"/>
            <a:ext cx="550104" cy="550104"/>
          </a:xfrm>
          <a:prstGeom prst="ellipse">
            <a:avLst/>
          </a:prstGeom>
          <a:solidFill>
            <a:schemeClr val="accent1">
              <a:alpha val="100000"/>
            </a:schemeClr>
          </a:solidFill>
          <a:ln/>
        </p:spPr>
      </p:sp>
      <p:sp>
        <p:nvSpPr>
          <p:cNvPr id="18" name="AutoShape 18"/>
          <p:cNvSpPr/>
          <p:nvPr/>
        </p:nvSpPr>
        <p:spPr>
          <a:xfrm>
            <a:off x="3911804" y="1237957"/>
            <a:ext cx="550104" cy="550104"/>
          </a:xfrm>
          <a:prstGeom prst="ellipse">
            <a:avLst/>
          </a:prstGeom>
          <a:solidFill>
            <a:schemeClr val="accent1">
              <a:alpha val="100000"/>
            </a:schemeClr>
          </a:solidFill>
          <a:ln/>
        </p:spPr>
      </p:sp>
      <p:sp>
        <p:nvSpPr>
          <p:cNvPr id="20" name="TextBox 20"/>
          <p:cNvSpPr txBox="1"/>
          <p:nvPr/>
        </p:nvSpPr>
        <p:spPr>
          <a:xfrm>
            <a:off x="4149704" y="3800447"/>
            <a:ext cx="765990" cy="472440"/>
          </a:xfrm>
          <a:prstGeom prst="rect">
            <a:avLst/>
          </a:prstGeom>
          <a:ln/>
        </p:spPr>
        <p:txBody>
          <a:bodyPr vert="horz" wrap="square" lIns="91440" tIns="45720" rIns="91440" bIns="45720" rtlCol="0" anchor="ctr" anchorCtr="0">
            <a:noAutofit/>
          </a:bodyPr>
          <a:lstStyle/>
          <a:p>
            <a:pPr algn="ctr">
              <a:lnSpc>
                <a:spcPct val="100000"/>
              </a:lnSpc>
              <a:spcBef>
                <a:spcPts val="375"/>
              </a:spcBef>
            </a:pPr>
            <a:r>
              <a:rPr lang="en-US" sz="2325" b="1" dirty="0">
                <a:solidFill>
                  <a:srgbClr val="FFFFFF">
                    <a:alpha val="100000"/>
                  </a:srgbClr>
                </a:solidFill>
                <a:latin typeface="Microsoft Yahei"/>
                <a:ea typeface="Microsoft Yahei"/>
                <a:cs typeface="Microsoft Yahei"/>
              </a:rPr>
              <a:t>02</a:t>
            </a:r>
          </a:p>
        </p:txBody>
      </p:sp>
      <p:sp>
        <p:nvSpPr>
          <p:cNvPr id="21" name="TextBox 21"/>
          <p:cNvSpPr txBox="1"/>
          <p:nvPr/>
        </p:nvSpPr>
        <p:spPr>
          <a:xfrm>
            <a:off x="4162763" y="1276789"/>
            <a:ext cx="765990" cy="472440"/>
          </a:xfrm>
          <a:prstGeom prst="rect">
            <a:avLst/>
          </a:prstGeom>
          <a:ln/>
        </p:spPr>
        <p:txBody>
          <a:bodyPr vert="horz" wrap="square" lIns="91440" tIns="45720" rIns="91440" bIns="45720" rtlCol="0" anchor="ctr" anchorCtr="0">
            <a:noAutofit/>
          </a:bodyPr>
          <a:lstStyle/>
          <a:p>
            <a:pPr algn="ctr">
              <a:lnSpc>
                <a:spcPct val="100000"/>
              </a:lnSpc>
              <a:spcBef>
                <a:spcPts val="375"/>
              </a:spcBef>
            </a:pPr>
            <a:r>
              <a:rPr lang="en-US" sz="2325" b="1">
                <a:solidFill>
                  <a:srgbClr val="FFFFFF">
                    <a:alpha val="100000"/>
                  </a:srgbClr>
                </a:solidFill>
                <a:latin typeface="Microsoft Yahei"/>
                <a:ea typeface="Microsoft Yahei"/>
                <a:cs typeface="Microsoft Yahei"/>
              </a:rPr>
              <a:t>01</a:t>
            </a:r>
          </a:p>
        </p:txBody>
      </p:sp>
      <p:pic>
        <p:nvPicPr>
          <p:cNvPr id="22" name="图片 21">
            <a:extLst>
              <a:ext uri="{FF2B5EF4-FFF2-40B4-BE49-F238E27FC236}">
                <a16:creationId xmlns:a16="http://schemas.microsoft.com/office/drawing/2014/main" id="{D8B41DFE-A082-F6BE-254B-B8D96070BEA6}"/>
              </a:ext>
            </a:extLst>
          </p:cNvPr>
          <p:cNvPicPr>
            <a:picLocks noChangeAspect="1"/>
          </p:cNvPicPr>
          <p:nvPr/>
        </p:nvPicPr>
        <p:blipFill>
          <a:blip r:embed="rId3"/>
          <a:stretch>
            <a:fillRect/>
          </a:stretch>
        </p:blipFill>
        <p:spPr>
          <a:xfrm>
            <a:off x="1005176" y="894665"/>
            <a:ext cx="2864044" cy="1523999"/>
          </a:xfrm>
          <a:prstGeom prst="rect">
            <a:avLst/>
          </a:prstGeom>
        </p:spPr>
      </p:pic>
      <p:pic>
        <p:nvPicPr>
          <p:cNvPr id="23" name="图片 22">
            <a:extLst>
              <a:ext uri="{FF2B5EF4-FFF2-40B4-BE49-F238E27FC236}">
                <a16:creationId xmlns:a16="http://schemas.microsoft.com/office/drawing/2014/main" id="{AA4F2F4F-AA46-5A89-2F2A-1237CBD9686D}"/>
              </a:ext>
            </a:extLst>
          </p:cNvPr>
          <p:cNvPicPr>
            <a:picLocks noChangeAspect="1"/>
          </p:cNvPicPr>
          <p:nvPr/>
        </p:nvPicPr>
        <p:blipFill>
          <a:blip r:embed="rId4"/>
          <a:stretch>
            <a:fillRect/>
          </a:stretch>
        </p:blipFill>
        <p:spPr>
          <a:xfrm>
            <a:off x="992450" y="2153617"/>
            <a:ext cx="2926569" cy="1645382"/>
          </a:xfrm>
          <a:prstGeom prst="rect">
            <a:avLst/>
          </a:prstGeom>
        </p:spPr>
      </p:pic>
      <p:pic>
        <p:nvPicPr>
          <p:cNvPr id="24" name="图片 23">
            <a:extLst>
              <a:ext uri="{FF2B5EF4-FFF2-40B4-BE49-F238E27FC236}">
                <a16:creationId xmlns:a16="http://schemas.microsoft.com/office/drawing/2014/main" id="{7A744CCA-B6E6-206E-18E0-51EF0173003A}"/>
              </a:ext>
            </a:extLst>
          </p:cNvPr>
          <p:cNvPicPr>
            <a:picLocks noChangeAspect="1"/>
          </p:cNvPicPr>
          <p:nvPr/>
        </p:nvPicPr>
        <p:blipFill>
          <a:blip r:embed="rId5"/>
          <a:stretch>
            <a:fillRect/>
          </a:stretch>
        </p:blipFill>
        <p:spPr>
          <a:xfrm>
            <a:off x="911091" y="5181600"/>
            <a:ext cx="3012620" cy="1867326"/>
          </a:xfrm>
          <a:prstGeom prst="rect">
            <a:avLst/>
          </a:prstGeom>
        </p:spPr>
      </p:pic>
      <p:pic>
        <p:nvPicPr>
          <p:cNvPr id="26" name="图片 25">
            <a:extLst>
              <a:ext uri="{FF2B5EF4-FFF2-40B4-BE49-F238E27FC236}">
                <a16:creationId xmlns:a16="http://schemas.microsoft.com/office/drawing/2014/main" id="{7FA82ED0-6104-2A76-C2C4-110E03191B26}"/>
              </a:ext>
            </a:extLst>
          </p:cNvPr>
          <p:cNvPicPr>
            <a:picLocks noChangeAspect="1"/>
          </p:cNvPicPr>
          <p:nvPr/>
        </p:nvPicPr>
        <p:blipFill>
          <a:blip r:embed="rId6"/>
          <a:stretch>
            <a:fillRect/>
          </a:stretch>
        </p:blipFill>
        <p:spPr>
          <a:xfrm>
            <a:off x="1143000" y="3801404"/>
            <a:ext cx="2590800" cy="16566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a:extLst>
            <a:ext uri="{FF2B5EF4-FFF2-40B4-BE49-F238E27FC236}">
              <a16:creationId xmlns:a16="http://schemas.microsoft.com/office/drawing/2014/main" id="{76E220B0-F343-510D-43EF-B1F5B9481BB6}"/>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E897C9A-96E1-CA2D-D93A-ABEA3F268689}"/>
              </a:ext>
            </a:extLst>
          </p:cNvPr>
          <p:cNvSpPr txBox="1"/>
          <p:nvPr/>
        </p:nvSpPr>
        <p:spPr>
          <a:xfrm>
            <a:off x="476023" y="265328"/>
            <a:ext cx="11239500" cy="914400"/>
          </a:xfrm>
          <a:prstGeom prst="rect">
            <a:avLst/>
          </a:prstGeom>
          <a:ln/>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Microsoft Yahei"/>
                <a:ea typeface="Microsoft Yahei"/>
                <a:cs typeface="Microsoft Yahei"/>
              </a:rPr>
              <a:t>Market Size and Growth Rate</a:t>
            </a:r>
          </a:p>
        </p:txBody>
      </p:sp>
      <p:sp>
        <p:nvSpPr>
          <p:cNvPr id="6" name="AutoShape 6">
            <a:extLst>
              <a:ext uri="{FF2B5EF4-FFF2-40B4-BE49-F238E27FC236}">
                <a16:creationId xmlns:a16="http://schemas.microsoft.com/office/drawing/2014/main" id="{CE1C973C-8732-7F66-74B1-D01FB8EC0C34}"/>
              </a:ext>
            </a:extLst>
          </p:cNvPr>
          <p:cNvSpPr/>
          <p:nvPr/>
        </p:nvSpPr>
        <p:spPr>
          <a:xfrm>
            <a:off x="6728216" y="533400"/>
            <a:ext cx="701468" cy="550104"/>
          </a:xfrm>
          <a:prstGeom prst="rect">
            <a:avLst/>
          </a:prstGeom>
          <a:solidFill>
            <a:schemeClr val="accent1">
              <a:alpha val="100000"/>
            </a:schemeClr>
          </a:solidFill>
          <a:ln/>
        </p:spPr>
      </p:sp>
      <p:sp>
        <p:nvSpPr>
          <p:cNvPr id="11" name="TextBox 11">
            <a:extLst>
              <a:ext uri="{FF2B5EF4-FFF2-40B4-BE49-F238E27FC236}">
                <a16:creationId xmlns:a16="http://schemas.microsoft.com/office/drawing/2014/main" id="{B3220961-CAA0-233D-6F8D-820B73C8F92C}"/>
              </a:ext>
            </a:extLst>
          </p:cNvPr>
          <p:cNvSpPr txBox="1"/>
          <p:nvPr/>
        </p:nvSpPr>
        <p:spPr>
          <a:xfrm>
            <a:off x="5264881" y="1332385"/>
            <a:ext cx="6995979" cy="678277"/>
          </a:xfrm>
          <a:prstGeom prst="rect">
            <a:avLst/>
          </a:prstGeom>
          <a:ln/>
        </p:spPr>
        <p:txBody>
          <a:bodyPr vert="horz" wrap="square" lIns="123825" tIns="123825" rIns="57150" bIns="123825" rtlCol="0" anchor="ctr" anchorCtr="0">
            <a:noAutofit/>
          </a:bodyPr>
          <a:lstStyle/>
          <a:p>
            <a:pPr>
              <a:lnSpc>
                <a:spcPct val="140000"/>
              </a:lnSpc>
            </a:pPr>
            <a:r>
              <a:rPr lang="en-US" sz="2000" b="1" dirty="0">
                <a:solidFill>
                  <a:schemeClr val="accent1">
                    <a:alpha val="100000"/>
                  </a:schemeClr>
                </a:solidFill>
                <a:latin typeface="Microsoft Yahei"/>
                <a:ea typeface="Microsoft Yahei"/>
                <a:cs typeface="Microsoft Yahei"/>
              </a:rPr>
              <a:t>Diversified Development Stage (M</a:t>
            </a:r>
            <a:r>
              <a:rPr lang="en-US" altLang="zh-CN" sz="2000" b="1" dirty="0">
                <a:solidFill>
                  <a:schemeClr val="accent1">
                    <a:alpha val="100000"/>
                  </a:schemeClr>
                </a:solidFill>
                <a:latin typeface="Microsoft Yahei"/>
                <a:ea typeface="Microsoft Yahei"/>
                <a:cs typeface="Microsoft Yahei"/>
              </a:rPr>
              <a:t>id</a:t>
            </a:r>
            <a:r>
              <a:rPr lang="en-US" sz="2000" b="1" dirty="0">
                <a:solidFill>
                  <a:schemeClr val="accent1">
                    <a:alpha val="100000"/>
                  </a:schemeClr>
                </a:solidFill>
                <a:latin typeface="Microsoft Yahei"/>
                <a:ea typeface="Microsoft Yahei"/>
                <a:cs typeface="Microsoft Yahei"/>
              </a:rPr>
              <a:t> 2010s to Present)</a:t>
            </a:r>
          </a:p>
          <a:p>
            <a:pPr>
              <a:lnSpc>
                <a:spcPct val="140000"/>
              </a:lnSpc>
            </a:pPr>
            <a:r>
              <a:rPr lang="en-US" sz="2400" b="1" dirty="0">
                <a:solidFill>
                  <a:schemeClr val="accent1">
                    <a:alpha val="100000"/>
                  </a:schemeClr>
                </a:solidFill>
                <a:latin typeface="Microsoft Yahei"/>
                <a:ea typeface="Microsoft Yahei"/>
                <a:cs typeface="Microsoft Yahei"/>
              </a:rPr>
              <a:t>  </a:t>
            </a:r>
          </a:p>
        </p:txBody>
      </p:sp>
      <p:sp>
        <p:nvSpPr>
          <p:cNvPr id="12" name="TextBox 12">
            <a:extLst>
              <a:ext uri="{FF2B5EF4-FFF2-40B4-BE49-F238E27FC236}">
                <a16:creationId xmlns:a16="http://schemas.microsoft.com/office/drawing/2014/main" id="{15111722-12DA-F075-0929-13B5C9CDE651}"/>
              </a:ext>
            </a:extLst>
          </p:cNvPr>
          <p:cNvSpPr txBox="1"/>
          <p:nvPr/>
        </p:nvSpPr>
        <p:spPr>
          <a:xfrm>
            <a:off x="5264881" y="1742879"/>
            <a:ext cx="6637477" cy="5013487"/>
          </a:xfrm>
          <a:prstGeom prst="rect">
            <a:avLst/>
          </a:prstGeom>
          <a:ln/>
        </p:spPr>
        <p:txBody>
          <a:bodyPr vert="horz" wrap="square" lIns="123825" tIns="123825" rIns="57150" bIns="123825" rtlCol="0" anchor="t" anchorCtr="0">
            <a:normAutofit/>
          </a:bodyPr>
          <a:lstStyle/>
          <a:p>
            <a:pPr algn="l"/>
            <a:r>
              <a:rPr lang="en-US" altLang="zh-CN" sz="1600" b="1" i="0" dirty="0">
                <a:solidFill>
                  <a:srgbClr val="05073B"/>
                </a:solidFill>
                <a:effectLst/>
                <a:latin typeface="-apple-system"/>
              </a:rPr>
              <a:t>Diversification Trend</a:t>
            </a:r>
            <a:r>
              <a:rPr lang="en-US" altLang="zh-CN" sz="1600" b="0" i="0" dirty="0">
                <a:solidFill>
                  <a:srgbClr val="05073B"/>
                </a:solidFill>
                <a:effectLst/>
                <a:latin typeface="-apple-system"/>
              </a:rPr>
              <a:t>: Entering the 2020s, the Chinese mobile game market has shown a trend of diversification. On one hand, game types have become more diverse, covering almost all types of games; on the other hand, gameplay has also continuously innovated, with new play styles such as MOBA (Multiplayer Online Battle Arena) and "chicken dinner" (battle royale) games gradually gaining popularity.</a:t>
            </a:r>
          </a:p>
          <a:p>
            <a:pPr algn="l">
              <a:spcBef>
                <a:spcPts val="1050"/>
              </a:spcBef>
            </a:pPr>
            <a:endParaRPr lang="en-US" altLang="zh-CN" sz="1600" b="1" i="0" dirty="0">
              <a:solidFill>
                <a:srgbClr val="05073B"/>
              </a:solidFill>
              <a:effectLst/>
              <a:latin typeface="-apple-system"/>
            </a:endParaRPr>
          </a:p>
          <a:p>
            <a:pPr algn="l">
              <a:spcBef>
                <a:spcPts val="1050"/>
              </a:spcBef>
            </a:pPr>
            <a:r>
              <a:rPr lang="en-US" altLang="zh-CN" sz="1600" b="1" i="0" dirty="0">
                <a:solidFill>
                  <a:srgbClr val="05073B"/>
                </a:solidFill>
                <a:effectLst/>
                <a:latin typeface="-apple-system"/>
              </a:rPr>
              <a:t>Emergence of High-Quality Games</a:t>
            </a:r>
            <a:r>
              <a:rPr lang="en-US" altLang="zh-CN" sz="1600" b="0" i="0" dirty="0">
                <a:solidFill>
                  <a:srgbClr val="05073B"/>
                </a:solidFill>
                <a:effectLst/>
                <a:latin typeface="-apple-system"/>
              </a:rPr>
              <a:t>: In this stage, several high-quality mobile games have emerged, such as Tencent's "Honor of Kings" (</a:t>
            </a:r>
            <a:r>
              <a:rPr lang="zh-CN" altLang="en-US" sz="1600" b="0" i="0" dirty="0">
                <a:solidFill>
                  <a:srgbClr val="05073B"/>
                </a:solidFill>
                <a:effectLst/>
                <a:latin typeface="-apple-system"/>
              </a:rPr>
              <a:t>王者荣耀</a:t>
            </a:r>
            <a:r>
              <a:rPr lang="en-US" altLang="zh-CN" sz="1600" b="0" i="0" dirty="0">
                <a:solidFill>
                  <a:srgbClr val="05073B"/>
                </a:solidFill>
                <a:effectLst/>
                <a:latin typeface="-apple-system"/>
              </a:rPr>
              <a:t>) and “PUBG Mobile" (</a:t>
            </a:r>
            <a:r>
              <a:rPr lang="zh-CN" altLang="en-US" sz="1600" b="0" i="0" dirty="0">
                <a:solidFill>
                  <a:srgbClr val="05073B"/>
                </a:solidFill>
                <a:effectLst/>
                <a:latin typeface="-apple-system"/>
              </a:rPr>
              <a:t>和平精英</a:t>
            </a:r>
            <a:r>
              <a:rPr lang="en-US" altLang="zh-CN" sz="1600" b="0" i="0" dirty="0">
                <a:solidFill>
                  <a:srgbClr val="05073B"/>
                </a:solidFill>
                <a:effectLst/>
                <a:latin typeface="-apple-system"/>
              </a:rPr>
              <a:t>). These games have won the favor of a wide range of players with their exquisite graphics, rich gameplay content, and excellent gaming experience.</a:t>
            </a:r>
          </a:p>
          <a:p>
            <a:pPr algn="l">
              <a:spcBef>
                <a:spcPts val="1050"/>
              </a:spcBef>
            </a:pPr>
            <a:endParaRPr lang="en-US" altLang="zh-CN" sz="1600" b="1" i="0" dirty="0">
              <a:solidFill>
                <a:srgbClr val="05073B"/>
              </a:solidFill>
              <a:effectLst/>
              <a:latin typeface="-apple-system"/>
            </a:endParaRPr>
          </a:p>
          <a:p>
            <a:pPr algn="l">
              <a:spcBef>
                <a:spcPts val="1050"/>
              </a:spcBef>
            </a:pPr>
            <a:r>
              <a:rPr lang="en-US" altLang="zh-CN" sz="1600" b="1" i="0" dirty="0">
                <a:solidFill>
                  <a:srgbClr val="05073B"/>
                </a:solidFill>
                <a:effectLst/>
                <a:latin typeface="-apple-system"/>
              </a:rPr>
              <a:t>Pronounced IP Trend</a:t>
            </a:r>
            <a:r>
              <a:rPr lang="en-US" altLang="zh-CN" sz="1600" b="0" i="0" dirty="0">
                <a:solidFill>
                  <a:srgbClr val="05073B"/>
                </a:solidFill>
                <a:effectLst/>
                <a:latin typeface="-apple-system"/>
              </a:rPr>
              <a:t>: In recent years, IP has become a key element in the game market. Many mobile games are based on popular novels, anime, movies, and other IPs for adaptation or derivation, such as “Jujutsu </a:t>
            </a:r>
            <a:r>
              <a:rPr lang="en-US" altLang="zh-CN" sz="1600" b="0" i="0" dirty="0" err="1">
                <a:solidFill>
                  <a:srgbClr val="05073B"/>
                </a:solidFill>
                <a:effectLst/>
                <a:latin typeface="-apple-system"/>
              </a:rPr>
              <a:t>Kaisen</a:t>
            </a:r>
            <a:r>
              <a:rPr lang="en-US" altLang="zh-CN" sz="1600" b="0" i="0" dirty="0">
                <a:solidFill>
                  <a:srgbClr val="05073B"/>
                </a:solidFill>
                <a:effectLst/>
                <a:latin typeface="-apple-system"/>
              </a:rPr>
              <a:t>” (</a:t>
            </a:r>
            <a:r>
              <a:rPr lang="zh-CN" altLang="en-US" sz="1600" b="0" i="0" dirty="0">
                <a:solidFill>
                  <a:srgbClr val="05073B"/>
                </a:solidFill>
                <a:effectLst/>
                <a:latin typeface="-apple-system"/>
              </a:rPr>
              <a:t>咒术回战</a:t>
            </a:r>
            <a:r>
              <a:rPr lang="en-US" altLang="zh-CN" sz="1600" b="0" i="0" dirty="0">
                <a:solidFill>
                  <a:srgbClr val="05073B"/>
                </a:solidFill>
                <a:effectLst/>
                <a:latin typeface="-apple-system"/>
              </a:rPr>
              <a:t>). </a:t>
            </a:r>
            <a:endParaRPr lang="en-US" sz="1600" dirty="0">
              <a:solidFill>
                <a:schemeClr val="dk1">
                  <a:alpha val="100000"/>
                </a:schemeClr>
              </a:solidFill>
              <a:latin typeface="Microsoft Yahei"/>
              <a:ea typeface="Microsoft Yahei"/>
              <a:cs typeface="Microsoft Yahei"/>
            </a:endParaRPr>
          </a:p>
          <a:p>
            <a:pPr>
              <a:lnSpc>
                <a:spcPct val="140000"/>
              </a:lnSpc>
            </a:pPr>
            <a:endParaRPr lang="en-US" sz="1600" dirty="0">
              <a:solidFill>
                <a:schemeClr val="dk1">
                  <a:alpha val="100000"/>
                </a:schemeClr>
              </a:solidFill>
              <a:latin typeface="Microsoft Yahei"/>
              <a:ea typeface="Microsoft Yahei"/>
              <a:cs typeface="Microsoft Yahei"/>
            </a:endParaRPr>
          </a:p>
        </p:txBody>
      </p:sp>
      <p:sp>
        <p:nvSpPr>
          <p:cNvPr id="17" name="AutoShape 17">
            <a:extLst>
              <a:ext uri="{FF2B5EF4-FFF2-40B4-BE49-F238E27FC236}">
                <a16:creationId xmlns:a16="http://schemas.microsoft.com/office/drawing/2014/main" id="{C154C98E-72EB-598A-12AB-56E25DE5251B}"/>
              </a:ext>
            </a:extLst>
          </p:cNvPr>
          <p:cNvSpPr/>
          <p:nvPr/>
        </p:nvSpPr>
        <p:spPr>
          <a:xfrm>
            <a:off x="7162800" y="533400"/>
            <a:ext cx="550104" cy="550104"/>
          </a:xfrm>
          <a:prstGeom prst="ellipse">
            <a:avLst/>
          </a:prstGeom>
          <a:solidFill>
            <a:schemeClr val="accent1">
              <a:alpha val="100000"/>
            </a:schemeClr>
          </a:solidFill>
          <a:ln/>
        </p:spPr>
      </p:sp>
      <p:sp>
        <p:nvSpPr>
          <p:cNvPr id="18" name="AutoShape 18">
            <a:extLst>
              <a:ext uri="{FF2B5EF4-FFF2-40B4-BE49-F238E27FC236}">
                <a16:creationId xmlns:a16="http://schemas.microsoft.com/office/drawing/2014/main" id="{D2ACC1F0-70FC-0744-747D-A8471CED7436}"/>
              </a:ext>
            </a:extLst>
          </p:cNvPr>
          <p:cNvSpPr/>
          <p:nvPr/>
        </p:nvSpPr>
        <p:spPr>
          <a:xfrm>
            <a:off x="6395404" y="533400"/>
            <a:ext cx="550104" cy="550104"/>
          </a:xfrm>
          <a:prstGeom prst="ellipse">
            <a:avLst/>
          </a:prstGeom>
          <a:solidFill>
            <a:schemeClr val="accent1">
              <a:alpha val="100000"/>
            </a:schemeClr>
          </a:solidFill>
          <a:ln/>
        </p:spPr>
        <p:txBody>
          <a:bodyPr/>
          <a:lstStyle/>
          <a:p>
            <a:endParaRPr lang="zh-CN" altLang="en-US"/>
          </a:p>
        </p:txBody>
      </p:sp>
      <p:sp>
        <p:nvSpPr>
          <p:cNvPr id="21" name="TextBox 21">
            <a:extLst>
              <a:ext uri="{FF2B5EF4-FFF2-40B4-BE49-F238E27FC236}">
                <a16:creationId xmlns:a16="http://schemas.microsoft.com/office/drawing/2014/main" id="{11B23DCE-2216-D134-40B7-A0FC60201EA4}"/>
              </a:ext>
            </a:extLst>
          </p:cNvPr>
          <p:cNvSpPr txBox="1"/>
          <p:nvPr/>
        </p:nvSpPr>
        <p:spPr>
          <a:xfrm>
            <a:off x="6695955" y="572232"/>
            <a:ext cx="765990" cy="472440"/>
          </a:xfrm>
          <a:prstGeom prst="rect">
            <a:avLst/>
          </a:prstGeom>
          <a:ln/>
        </p:spPr>
        <p:txBody>
          <a:bodyPr vert="horz" wrap="square" lIns="91440" tIns="45720" rIns="91440" bIns="45720" rtlCol="0" anchor="ctr" anchorCtr="0">
            <a:noAutofit/>
          </a:bodyPr>
          <a:lstStyle/>
          <a:p>
            <a:pPr algn="ctr">
              <a:lnSpc>
                <a:spcPct val="100000"/>
              </a:lnSpc>
              <a:spcBef>
                <a:spcPts val="375"/>
              </a:spcBef>
            </a:pPr>
            <a:r>
              <a:rPr lang="en-US" sz="2325" b="1" dirty="0">
                <a:solidFill>
                  <a:srgbClr val="FFFFFF">
                    <a:alpha val="100000"/>
                  </a:srgbClr>
                </a:solidFill>
                <a:latin typeface="Microsoft Yahei"/>
                <a:ea typeface="Microsoft Yahei"/>
                <a:cs typeface="Microsoft Yahei"/>
              </a:rPr>
              <a:t>03</a:t>
            </a:r>
          </a:p>
        </p:txBody>
      </p:sp>
      <p:pic>
        <p:nvPicPr>
          <p:cNvPr id="2" name="图片 1">
            <a:extLst>
              <a:ext uri="{FF2B5EF4-FFF2-40B4-BE49-F238E27FC236}">
                <a16:creationId xmlns:a16="http://schemas.microsoft.com/office/drawing/2014/main" id="{AC711703-935B-149A-3A39-76DA611374AC}"/>
              </a:ext>
            </a:extLst>
          </p:cNvPr>
          <p:cNvPicPr>
            <a:picLocks noChangeAspect="1"/>
          </p:cNvPicPr>
          <p:nvPr/>
        </p:nvPicPr>
        <p:blipFill>
          <a:blip r:embed="rId3"/>
          <a:stretch>
            <a:fillRect/>
          </a:stretch>
        </p:blipFill>
        <p:spPr>
          <a:xfrm>
            <a:off x="4762" y="3886200"/>
            <a:ext cx="5279073" cy="2971800"/>
          </a:xfrm>
          <a:prstGeom prst="rect">
            <a:avLst/>
          </a:prstGeom>
        </p:spPr>
      </p:pic>
      <p:pic>
        <p:nvPicPr>
          <p:cNvPr id="4" name="图片 3">
            <a:extLst>
              <a:ext uri="{FF2B5EF4-FFF2-40B4-BE49-F238E27FC236}">
                <a16:creationId xmlns:a16="http://schemas.microsoft.com/office/drawing/2014/main" id="{A9CC399C-94CB-7865-F768-414603363C04}"/>
              </a:ext>
            </a:extLst>
          </p:cNvPr>
          <p:cNvPicPr>
            <a:picLocks noChangeAspect="1"/>
          </p:cNvPicPr>
          <p:nvPr/>
        </p:nvPicPr>
        <p:blipFill>
          <a:blip r:embed="rId4"/>
          <a:stretch>
            <a:fillRect/>
          </a:stretch>
        </p:blipFill>
        <p:spPr>
          <a:xfrm>
            <a:off x="8342" y="899223"/>
            <a:ext cx="5271911" cy="2965450"/>
          </a:xfrm>
          <a:prstGeom prst="rect">
            <a:avLst/>
          </a:prstGeom>
        </p:spPr>
      </p:pic>
    </p:spTree>
    <p:extLst>
      <p:ext uri="{BB962C8B-B14F-4D97-AF65-F5344CB8AC3E}">
        <p14:creationId xmlns:p14="http://schemas.microsoft.com/office/powerpoint/2010/main" val="67794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a:extLst>
            <a:ext uri="{FF2B5EF4-FFF2-40B4-BE49-F238E27FC236}">
              <a16:creationId xmlns:a16="http://schemas.microsoft.com/office/drawing/2014/main" id="{BDF681F2-3D6D-616B-CA6F-175CCA39977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219FF2A-D3A7-165A-7A8C-E9B8A3855166}"/>
              </a:ext>
            </a:extLst>
          </p:cNvPr>
          <p:cNvPicPr>
            <a:picLocks noChangeAspect="1"/>
          </p:cNvPicPr>
          <p:nvPr/>
        </p:nvPicPr>
        <p:blipFill>
          <a:blip r:embed="rId3">
            <a:alphaModFix/>
          </a:blip>
          <a:srcRect l="25000" r="25000"/>
          <a:stretch>
            <a:fillRect/>
          </a:stretch>
        </p:blipFill>
        <p:spPr>
          <a:xfrm>
            <a:off x="640619" y="1239230"/>
            <a:ext cx="3783578" cy="5044771"/>
          </a:xfrm>
          <a:prstGeom prst="rect">
            <a:avLst/>
          </a:prstGeom>
        </p:spPr>
      </p:pic>
      <p:sp>
        <p:nvSpPr>
          <p:cNvPr id="3" name="TextBox 3">
            <a:extLst>
              <a:ext uri="{FF2B5EF4-FFF2-40B4-BE49-F238E27FC236}">
                <a16:creationId xmlns:a16="http://schemas.microsoft.com/office/drawing/2014/main" id="{1B448401-5BA9-99CC-D759-261142B2E4A7}"/>
              </a:ext>
            </a:extLst>
          </p:cNvPr>
          <p:cNvSpPr txBox="1"/>
          <p:nvPr/>
        </p:nvSpPr>
        <p:spPr>
          <a:xfrm>
            <a:off x="476023" y="265328"/>
            <a:ext cx="11239500" cy="914400"/>
          </a:xfrm>
          <a:prstGeom prst="rect">
            <a:avLst/>
          </a:prstGeom>
          <a:ln/>
        </p:spPr>
        <p:txBody>
          <a:bodyPr vert="horz" wrap="square" lIns="123825" tIns="123825" rIns="57150" bIns="123825" rtlCol="0" anchor="t" anchorCtr="0">
            <a:spAutoFit/>
          </a:bodyPr>
          <a:lstStyle/>
          <a:p>
            <a:pPr>
              <a:lnSpc>
                <a:spcPct val="140000"/>
              </a:lnSpc>
            </a:pPr>
            <a:r>
              <a:rPr lang="en-US" sz="3000" b="1">
                <a:solidFill>
                  <a:schemeClr val="dk2">
                    <a:alpha val="100000"/>
                  </a:schemeClr>
                </a:solidFill>
                <a:latin typeface="Microsoft Yahei"/>
                <a:ea typeface="Microsoft Yahei"/>
                <a:cs typeface="Microsoft Yahei"/>
              </a:rPr>
              <a:t>Market Size and Growth Rate</a:t>
            </a:r>
          </a:p>
        </p:txBody>
      </p:sp>
      <p:sp>
        <p:nvSpPr>
          <p:cNvPr id="4" name="AutoShape 4">
            <a:extLst>
              <a:ext uri="{FF2B5EF4-FFF2-40B4-BE49-F238E27FC236}">
                <a16:creationId xmlns:a16="http://schemas.microsoft.com/office/drawing/2014/main" id="{D3E39C22-B7E0-4AD7-D728-5485EEC86FC3}"/>
              </a:ext>
            </a:extLst>
          </p:cNvPr>
          <p:cNvSpPr/>
          <p:nvPr/>
        </p:nvSpPr>
        <p:spPr>
          <a:xfrm>
            <a:off x="4195024" y="4787018"/>
            <a:ext cx="701468" cy="550104"/>
          </a:xfrm>
          <a:prstGeom prst="rect">
            <a:avLst/>
          </a:prstGeom>
          <a:solidFill>
            <a:schemeClr val="accent1">
              <a:alpha val="100000"/>
            </a:schemeClr>
          </a:solidFill>
          <a:ln/>
        </p:spPr>
      </p:sp>
      <p:sp>
        <p:nvSpPr>
          <p:cNvPr id="5" name="AutoShape 5">
            <a:extLst>
              <a:ext uri="{FF2B5EF4-FFF2-40B4-BE49-F238E27FC236}">
                <a16:creationId xmlns:a16="http://schemas.microsoft.com/office/drawing/2014/main" id="{F4E00D56-DF5B-7F20-CC35-702EA8D7373E}"/>
              </a:ext>
            </a:extLst>
          </p:cNvPr>
          <p:cNvSpPr/>
          <p:nvPr/>
        </p:nvSpPr>
        <p:spPr>
          <a:xfrm>
            <a:off x="4195024" y="3018088"/>
            <a:ext cx="701468" cy="550104"/>
          </a:xfrm>
          <a:prstGeom prst="rect">
            <a:avLst/>
          </a:prstGeom>
          <a:solidFill>
            <a:schemeClr val="accent1">
              <a:alpha val="100000"/>
            </a:schemeClr>
          </a:solidFill>
          <a:ln/>
        </p:spPr>
      </p:sp>
      <p:sp>
        <p:nvSpPr>
          <p:cNvPr id="6" name="AutoShape 6">
            <a:extLst>
              <a:ext uri="{FF2B5EF4-FFF2-40B4-BE49-F238E27FC236}">
                <a16:creationId xmlns:a16="http://schemas.microsoft.com/office/drawing/2014/main" id="{F4A7EC9F-C5A4-098A-0598-C5178DA28D92}"/>
              </a:ext>
            </a:extLst>
          </p:cNvPr>
          <p:cNvSpPr/>
          <p:nvPr/>
        </p:nvSpPr>
        <p:spPr>
          <a:xfrm>
            <a:off x="4195024" y="1237957"/>
            <a:ext cx="701468" cy="550104"/>
          </a:xfrm>
          <a:prstGeom prst="rect">
            <a:avLst/>
          </a:prstGeom>
          <a:solidFill>
            <a:schemeClr val="accent1">
              <a:alpha val="100000"/>
            </a:schemeClr>
          </a:solidFill>
          <a:ln/>
        </p:spPr>
      </p:sp>
      <p:sp>
        <p:nvSpPr>
          <p:cNvPr id="7" name="TextBox 7">
            <a:extLst>
              <a:ext uri="{FF2B5EF4-FFF2-40B4-BE49-F238E27FC236}">
                <a16:creationId xmlns:a16="http://schemas.microsoft.com/office/drawing/2014/main" id="{285917B4-E212-23E4-B448-87EEC238B516}"/>
              </a:ext>
            </a:extLst>
          </p:cNvPr>
          <p:cNvSpPr txBox="1"/>
          <p:nvPr/>
        </p:nvSpPr>
        <p:spPr>
          <a:xfrm>
            <a:off x="5259845" y="2945478"/>
            <a:ext cx="6286500" cy="695325"/>
          </a:xfrm>
          <a:prstGeom prst="rect">
            <a:avLst/>
          </a:prstGeom>
          <a:ln/>
        </p:spPr>
        <p:txBody>
          <a:bodyPr vert="horz" wrap="square" lIns="123825" tIns="123825" rIns="57150" bIns="123825" rtlCol="0" anchor="ctr" anchorCtr="0">
            <a:noAutofit/>
          </a:bodyPr>
          <a:lstStyle/>
          <a:p>
            <a:pPr>
              <a:lnSpc>
                <a:spcPct val="140000"/>
              </a:lnSpc>
            </a:pPr>
            <a:r>
              <a:rPr lang="en-US" sz="2400" b="1">
                <a:solidFill>
                  <a:schemeClr val="accent1">
                    <a:alpha val="100000"/>
                  </a:schemeClr>
                </a:solidFill>
                <a:latin typeface="Microsoft Yahei"/>
                <a:ea typeface="Microsoft Yahei"/>
                <a:cs typeface="Microsoft Yahei"/>
              </a:rPr>
              <a:t>Rapid growth rate</a:t>
            </a:r>
          </a:p>
        </p:txBody>
      </p:sp>
      <p:sp>
        <p:nvSpPr>
          <p:cNvPr id="8" name="TextBox 8">
            <a:extLst>
              <a:ext uri="{FF2B5EF4-FFF2-40B4-BE49-F238E27FC236}">
                <a16:creationId xmlns:a16="http://schemas.microsoft.com/office/drawing/2014/main" id="{512726AB-5ADE-2C97-75BB-C92603F8A68F}"/>
              </a:ext>
            </a:extLst>
          </p:cNvPr>
          <p:cNvSpPr txBox="1"/>
          <p:nvPr/>
        </p:nvSpPr>
        <p:spPr>
          <a:xfrm>
            <a:off x="5259845" y="3472246"/>
            <a:ext cx="6637477" cy="1480754"/>
          </a:xfrm>
          <a:prstGeom prst="rect">
            <a:avLst/>
          </a:prstGeom>
          <a:ln/>
        </p:spPr>
        <p:txBody>
          <a:bodyPr vert="horz" wrap="square" lIns="123825" tIns="123825" rIns="57150" bIns="123825" rtlCol="0" anchor="t" anchorCtr="0">
            <a:normAutofit/>
          </a:bodyPr>
          <a:lstStyle/>
          <a:p>
            <a:pPr>
              <a:lnSpc>
                <a:spcPct val="140000"/>
              </a:lnSpc>
            </a:pPr>
            <a:r>
              <a:rPr lang="en-US" sz="1600" dirty="0">
                <a:solidFill>
                  <a:schemeClr val="dk1">
                    <a:alpha val="100000"/>
                  </a:schemeClr>
                </a:solidFill>
                <a:latin typeface="Microsoft Yahei"/>
                <a:ea typeface="Microsoft Yahei"/>
                <a:cs typeface="Microsoft Yahei"/>
              </a:rPr>
              <a:t> The market has experienced significant growth in recent years, driven by factors such as the proliferation of smartphones and tablets, as well as improvements in internet connectivity.</a:t>
            </a:r>
          </a:p>
        </p:txBody>
      </p:sp>
      <p:sp>
        <p:nvSpPr>
          <p:cNvPr id="9" name="TextBox 9">
            <a:extLst>
              <a:ext uri="{FF2B5EF4-FFF2-40B4-BE49-F238E27FC236}">
                <a16:creationId xmlns:a16="http://schemas.microsoft.com/office/drawing/2014/main" id="{1E7FE79A-AEB8-1EF1-8A9E-9F74780DD7E0}"/>
              </a:ext>
            </a:extLst>
          </p:cNvPr>
          <p:cNvSpPr txBox="1"/>
          <p:nvPr/>
        </p:nvSpPr>
        <p:spPr>
          <a:xfrm>
            <a:off x="5272199" y="4714408"/>
            <a:ext cx="6286500" cy="695325"/>
          </a:xfrm>
          <a:prstGeom prst="rect">
            <a:avLst/>
          </a:prstGeom>
          <a:ln/>
        </p:spPr>
        <p:txBody>
          <a:bodyPr vert="horz" wrap="square" lIns="123825" tIns="123825" rIns="57150" bIns="123825" rtlCol="0" anchor="ctr" anchorCtr="0">
            <a:noAutofit/>
          </a:bodyPr>
          <a:lstStyle/>
          <a:p>
            <a:pPr>
              <a:lnSpc>
                <a:spcPct val="140000"/>
              </a:lnSpc>
            </a:pPr>
            <a:r>
              <a:rPr lang="en-US" sz="2400" b="1">
                <a:solidFill>
                  <a:schemeClr val="accent1">
                    <a:alpha val="100000"/>
                  </a:schemeClr>
                </a:solidFill>
                <a:latin typeface="Microsoft Yahei"/>
                <a:ea typeface="Microsoft Yahei"/>
                <a:cs typeface="Microsoft Yahei"/>
              </a:rPr>
              <a:t>Strong revenue generation</a:t>
            </a:r>
          </a:p>
        </p:txBody>
      </p:sp>
      <p:sp>
        <p:nvSpPr>
          <p:cNvPr id="10" name="TextBox 10">
            <a:extLst>
              <a:ext uri="{FF2B5EF4-FFF2-40B4-BE49-F238E27FC236}">
                <a16:creationId xmlns:a16="http://schemas.microsoft.com/office/drawing/2014/main" id="{5DB1002F-5D02-C8E2-33C5-7BD2D1321AB9}"/>
              </a:ext>
            </a:extLst>
          </p:cNvPr>
          <p:cNvSpPr txBox="1"/>
          <p:nvPr/>
        </p:nvSpPr>
        <p:spPr>
          <a:xfrm>
            <a:off x="5272199" y="5252378"/>
            <a:ext cx="6124575" cy="1247775"/>
          </a:xfrm>
          <a:prstGeom prst="rect">
            <a:avLst/>
          </a:prstGeom>
          <a:ln/>
        </p:spPr>
        <p:txBody>
          <a:bodyPr vert="horz" wrap="square" lIns="123825" tIns="123825" rIns="57150" bIns="123825" rtlCol="0" anchor="t" anchorCtr="0">
            <a:normAutofit/>
          </a:bodyPr>
          <a:lstStyle/>
          <a:p>
            <a:pPr>
              <a:lnSpc>
                <a:spcPct val="140000"/>
              </a:lnSpc>
            </a:pPr>
            <a:r>
              <a:rPr lang="en-US" sz="1600" dirty="0">
                <a:solidFill>
                  <a:schemeClr val="dk1">
                    <a:alpha val="100000"/>
                  </a:schemeClr>
                </a:solidFill>
                <a:latin typeface="Microsoft Yahei"/>
                <a:ea typeface="Microsoft Yahei"/>
                <a:cs typeface="Microsoft Yahei"/>
              </a:rPr>
              <a:t>Mobile games generate substantial revenue through in-game purchases, advertising, and other monetization strategies.</a:t>
            </a:r>
          </a:p>
        </p:txBody>
      </p:sp>
      <p:sp>
        <p:nvSpPr>
          <p:cNvPr id="11" name="TextBox 11">
            <a:extLst>
              <a:ext uri="{FF2B5EF4-FFF2-40B4-BE49-F238E27FC236}">
                <a16:creationId xmlns:a16="http://schemas.microsoft.com/office/drawing/2014/main" id="{01A24554-BBC4-7AAD-D13D-DAFE5B1722D9}"/>
              </a:ext>
            </a:extLst>
          </p:cNvPr>
          <p:cNvSpPr txBox="1"/>
          <p:nvPr/>
        </p:nvSpPr>
        <p:spPr>
          <a:xfrm>
            <a:off x="5272221" y="1165346"/>
            <a:ext cx="6286500" cy="695325"/>
          </a:xfrm>
          <a:prstGeom prst="rect">
            <a:avLst/>
          </a:prstGeom>
          <a:ln/>
        </p:spPr>
        <p:txBody>
          <a:bodyPr vert="horz" wrap="square" lIns="123825" tIns="123825" rIns="57150" bIns="123825" rtlCol="0" anchor="ctr" anchorCtr="0">
            <a:noAutofit/>
          </a:bodyPr>
          <a:lstStyle/>
          <a:p>
            <a:pPr>
              <a:lnSpc>
                <a:spcPct val="140000"/>
              </a:lnSpc>
            </a:pPr>
            <a:r>
              <a:rPr lang="en-US" sz="2400" b="1" dirty="0">
                <a:solidFill>
                  <a:schemeClr val="accent1">
                    <a:alpha val="100000"/>
                  </a:schemeClr>
                </a:solidFill>
                <a:latin typeface="Microsoft Yahei"/>
                <a:ea typeface="Microsoft Yahei"/>
                <a:cs typeface="Microsoft Yahei"/>
              </a:rPr>
              <a:t>Large market size</a:t>
            </a:r>
          </a:p>
        </p:txBody>
      </p:sp>
      <p:sp>
        <p:nvSpPr>
          <p:cNvPr id="12" name="TextBox 12">
            <a:extLst>
              <a:ext uri="{FF2B5EF4-FFF2-40B4-BE49-F238E27FC236}">
                <a16:creationId xmlns:a16="http://schemas.microsoft.com/office/drawing/2014/main" id="{36BECA51-9F64-0EA7-21D2-C14C57BAF56F}"/>
              </a:ext>
            </a:extLst>
          </p:cNvPr>
          <p:cNvSpPr txBox="1"/>
          <p:nvPr/>
        </p:nvSpPr>
        <p:spPr>
          <a:xfrm>
            <a:off x="5272221" y="1692114"/>
            <a:ext cx="6637477" cy="1584486"/>
          </a:xfrm>
          <a:prstGeom prst="rect">
            <a:avLst/>
          </a:prstGeom>
          <a:ln/>
        </p:spPr>
        <p:txBody>
          <a:bodyPr vert="horz" wrap="square" lIns="123825" tIns="123825" rIns="57150" bIns="123825" rtlCol="0" anchor="t" anchorCtr="0">
            <a:normAutofit/>
          </a:bodyPr>
          <a:lstStyle/>
          <a:p>
            <a:pPr>
              <a:lnSpc>
                <a:spcPct val="140000"/>
              </a:lnSpc>
            </a:pPr>
            <a:r>
              <a:rPr lang="en-US" sz="1600" dirty="0">
                <a:solidFill>
                  <a:schemeClr val="dk1">
                    <a:alpha val="100000"/>
                  </a:schemeClr>
                </a:solidFill>
                <a:latin typeface="Microsoft Yahei"/>
                <a:ea typeface="Microsoft Yahei"/>
                <a:cs typeface="Microsoft Yahei"/>
              </a:rPr>
              <a:t>China's mobile game market is one of the largest in the world, with millions of active players and a high level of engagement.</a:t>
            </a:r>
          </a:p>
        </p:txBody>
      </p:sp>
      <p:sp>
        <p:nvSpPr>
          <p:cNvPr id="13" name="AutoShape 13">
            <a:extLst>
              <a:ext uri="{FF2B5EF4-FFF2-40B4-BE49-F238E27FC236}">
                <a16:creationId xmlns:a16="http://schemas.microsoft.com/office/drawing/2014/main" id="{504228F3-FF22-E5D4-51EC-A10F4A3E5989}"/>
              </a:ext>
            </a:extLst>
          </p:cNvPr>
          <p:cNvSpPr/>
          <p:nvPr/>
        </p:nvSpPr>
        <p:spPr>
          <a:xfrm>
            <a:off x="4629608" y="4787018"/>
            <a:ext cx="550104" cy="550104"/>
          </a:xfrm>
          <a:prstGeom prst="ellipse">
            <a:avLst/>
          </a:prstGeom>
          <a:solidFill>
            <a:schemeClr val="accent1">
              <a:alpha val="100000"/>
            </a:schemeClr>
          </a:solidFill>
          <a:ln/>
        </p:spPr>
      </p:sp>
      <p:sp>
        <p:nvSpPr>
          <p:cNvPr id="14" name="AutoShape 14">
            <a:extLst>
              <a:ext uri="{FF2B5EF4-FFF2-40B4-BE49-F238E27FC236}">
                <a16:creationId xmlns:a16="http://schemas.microsoft.com/office/drawing/2014/main" id="{4BA2AA44-E4A6-F384-5F4D-A2B32566D8C7}"/>
              </a:ext>
            </a:extLst>
          </p:cNvPr>
          <p:cNvSpPr/>
          <p:nvPr/>
        </p:nvSpPr>
        <p:spPr>
          <a:xfrm>
            <a:off x="3911804" y="4787018"/>
            <a:ext cx="550104" cy="550104"/>
          </a:xfrm>
          <a:prstGeom prst="ellipse">
            <a:avLst/>
          </a:prstGeom>
          <a:solidFill>
            <a:schemeClr val="accent1">
              <a:alpha val="100000"/>
            </a:schemeClr>
          </a:solidFill>
          <a:ln/>
        </p:spPr>
      </p:sp>
      <p:sp>
        <p:nvSpPr>
          <p:cNvPr id="15" name="AutoShape 15">
            <a:extLst>
              <a:ext uri="{FF2B5EF4-FFF2-40B4-BE49-F238E27FC236}">
                <a16:creationId xmlns:a16="http://schemas.microsoft.com/office/drawing/2014/main" id="{5EBBBA03-93A1-A10C-3853-3E66FE031263}"/>
              </a:ext>
            </a:extLst>
          </p:cNvPr>
          <p:cNvSpPr/>
          <p:nvPr/>
        </p:nvSpPr>
        <p:spPr>
          <a:xfrm>
            <a:off x="4629608" y="3018088"/>
            <a:ext cx="550104" cy="550104"/>
          </a:xfrm>
          <a:prstGeom prst="ellipse">
            <a:avLst/>
          </a:prstGeom>
          <a:solidFill>
            <a:schemeClr val="accent1">
              <a:alpha val="100000"/>
            </a:schemeClr>
          </a:solidFill>
          <a:ln/>
        </p:spPr>
      </p:sp>
      <p:sp>
        <p:nvSpPr>
          <p:cNvPr id="16" name="AutoShape 16">
            <a:extLst>
              <a:ext uri="{FF2B5EF4-FFF2-40B4-BE49-F238E27FC236}">
                <a16:creationId xmlns:a16="http://schemas.microsoft.com/office/drawing/2014/main" id="{F6699F38-5A44-F0AA-E802-BC089FC917F6}"/>
              </a:ext>
            </a:extLst>
          </p:cNvPr>
          <p:cNvSpPr/>
          <p:nvPr/>
        </p:nvSpPr>
        <p:spPr>
          <a:xfrm>
            <a:off x="3911804" y="3018088"/>
            <a:ext cx="550104" cy="550104"/>
          </a:xfrm>
          <a:prstGeom prst="ellipse">
            <a:avLst/>
          </a:prstGeom>
          <a:solidFill>
            <a:schemeClr val="accent1">
              <a:alpha val="100000"/>
            </a:schemeClr>
          </a:solidFill>
          <a:ln/>
        </p:spPr>
      </p:sp>
      <p:sp>
        <p:nvSpPr>
          <p:cNvPr id="17" name="AutoShape 17">
            <a:extLst>
              <a:ext uri="{FF2B5EF4-FFF2-40B4-BE49-F238E27FC236}">
                <a16:creationId xmlns:a16="http://schemas.microsoft.com/office/drawing/2014/main" id="{AB54BA10-65B6-4601-1F20-4CB619FE83B2}"/>
              </a:ext>
            </a:extLst>
          </p:cNvPr>
          <p:cNvSpPr/>
          <p:nvPr/>
        </p:nvSpPr>
        <p:spPr>
          <a:xfrm>
            <a:off x="4629608" y="1237957"/>
            <a:ext cx="550104" cy="550104"/>
          </a:xfrm>
          <a:prstGeom prst="ellipse">
            <a:avLst/>
          </a:prstGeom>
          <a:solidFill>
            <a:schemeClr val="accent1">
              <a:alpha val="100000"/>
            </a:schemeClr>
          </a:solidFill>
          <a:ln/>
        </p:spPr>
      </p:sp>
      <p:sp>
        <p:nvSpPr>
          <p:cNvPr id="18" name="AutoShape 18">
            <a:extLst>
              <a:ext uri="{FF2B5EF4-FFF2-40B4-BE49-F238E27FC236}">
                <a16:creationId xmlns:a16="http://schemas.microsoft.com/office/drawing/2014/main" id="{B25C836B-3AC7-AE34-7688-AB214DD34BAE}"/>
              </a:ext>
            </a:extLst>
          </p:cNvPr>
          <p:cNvSpPr/>
          <p:nvPr/>
        </p:nvSpPr>
        <p:spPr>
          <a:xfrm>
            <a:off x="3911804" y="1237957"/>
            <a:ext cx="550104" cy="550104"/>
          </a:xfrm>
          <a:prstGeom prst="ellipse">
            <a:avLst/>
          </a:prstGeom>
          <a:solidFill>
            <a:schemeClr val="accent1">
              <a:alpha val="100000"/>
            </a:schemeClr>
          </a:solidFill>
          <a:ln/>
        </p:spPr>
      </p:sp>
      <p:sp>
        <p:nvSpPr>
          <p:cNvPr id="19" name="TextBox 19">
            <a:extLst>
              <a:ext uri="{FF2B5EF4-FFF2-40B4-BE49-F238E27FC236}">
                <a16:creationId xmlns:a16="http://schemas.microsoft.com/office/drawing/2014/main" id="{A4284773-B77C-65A6-F6CD-6E7ACEF9243A}"/>
              </a:ext>
            </a:extLst>
          </p:cNvPr>
          <p:cNvSpPr txBox="1"/>
          <p:nvPr/>
        </p:nvSpPr>
        <p:spPr>
          <a:xfrm>
            <a:off x="4162763" y="4825850"/>
            <a:ext cx="765990" cy="472440"/>
          </a:xfrm>
          <a:prstGeom prst="rect">
            <a:avLst/>
          </a:prstGeom>
          <a:ln/>
        </p:spPr>
        <p:txBody>
          <a:bodyPr vert="horz" wrap="square" lIns="91440" tIns="45720" rIns="91440" bIns="45720" rtlCol="0" anchor="ctr" anchorCtr="0">
            <a:noAutofit/>
          </a:bodyPr>
          <a:lstStyle/>
          <a:p>
            <a:pPr algn="ctr">
              <a:lnSpc>
                <a:spcPct val="100000"/>
              </a:lnSpc>
              <a:spcBef>
                <a:spcPts val="375"/>
              </a:spcBef>
            </a:pPr>
            <a:r>
              <a:rPr lang="en-US" sz="2325" b="1">
                <a:solidFill>
                  <a:srgbClr val="FFFFFF">
                    <a:alpha val="100000"/>
                  </a:srgbClr>
                </a:solidFill>
                <a:latin typeface="Microsoft Yahei"/>
                <a:ea typeface="Microsoft Yahei"/>
                <a:cs typeface="Microsoft Yahei"/>
              </a:rPr>
              <a:t>03</a:t>
            </a:r>
          </a:p>
        </p:txBody>
      </p:sp>
      <p:sp>
        <p:nvSpPr>
          <p:cNvPr id="20" name="TextBox 20">
            <a:extLst>
              <a:ext uri="{FF2B5EF4-FFF2-40B4-BE49-F238E27FC236}">
                <a16:creationId xmlns:a16="http://schemas.microsoft.com/office/drawing/2014/main" id="{4C391740-499F-C65E-158F-F094B76E8D8E}"/>
              </a:ext>
            </a:extLst>
          </p:cNvPr>
          <p:cNvSpPr txBox="1"/>
          <p:nvPr/>
        </p:nvSpPr>
        <p:spPr>
          <a:xfrm>
            <a:off x="4162763" y="3056920"/>
            <a:ext cx="765990" cy="472440"/>
          </a:xfrm>
          <a:prstGeom prst="rect">
            <a:avLst/>
          </a:prstGeom>
          <a:ln/>
        </p:spPr>
        <p:txBody>
          <a:bodyPr vert="horz" wrap="square" lIns="91440" tIns="45720" rIns="91440" bIns="45720" rtlCol="0" anchor="ctr" anchorCtr="0">
            <a:noAutofit/>
          </a:bodyPr>
          <a:lstStyle/>
          <a:p>
            <a:pPr algn="ctr">
              <a:lnSpc>
                <a:spcPct val="100000"/>
              </a:lnSpc>
              <a:spcBef>
                <a:spcPts val="375"/>
              </a:spcBef>
            </a:pPr>
            <a:r>
              <a:rPr lang="en-US" sz="2325" b="1">
                <a:solidFill>
                  <a:srgbClr val="FFFFFF">
                    <a:alpha val="100000"/>
                  </a:srgbClr>
                </a:solidFill>
                <a:latin typeface="Microsoft Yahei"/>
                <a:ea typeface="Microsoft Yahei"/>
                <a:cs typeface="Microsoft Yahei"/>
              </a:rPr>
              <a:t>02</a:t>
            </a:r>
          </a:p>
        </p:txBody>
      </p:sp>
      <p:sp>
        <p:nvSpPr>
          <p:cNvPr id="21" name="TextBox 21">
            <a:extLst>
              <a:ext uri="{FF2B5EF4-FFF2-40B4-BE49-F238E27FC236}">
                <a16:creationId xmlns:a16="http://schemas.microsoft.com/office/drawing/2014/main" id="{3706E683-FACB-8336-A291-F2EAF3E5BF71}"/>
              </a:ext>
            </a:extLst>
          </p:cNvPr>
          <p:cNvSpPr txBox="1"/>
          <p:nvPr/>
        </p:nvSpPr>
        <p:spPr>
          <a:xfrm>
            <a:off x="4162763" y="1276789"/>
            <a:ext cx="765990" cy="472440"/>
          </a:xfrm>
          <a:prstGeom prst="rect">
            <a:avLst/>
          </a:prstGeom>
          <a:ln/>
        </p:spPr>
        <p:txBody>
          <a:bodyPr vert="horz" wrap="square" lIns="91440" tIns="45720" rIns="91440" bIns="45720" rtlCol="0" anchor="ctr" anchorCtr="0">
            <a:noAutofit/>
          </a:bodyPr>
          <a:lstStyle/>
          <a:p>
            <a:pPr algn="ctr">
              <a:lnSpc>
                <a:spcPct val="100000"/>
              </a:lnSpc>
              <a:spcBef>
                <a:spcPts val="375"/>
              </a:spcBef>
            </a:pPr>
            <a:r>
              <a:rPr lang="en-US" sz="2325" b="1" dirty="0">
                <a:solidFill>
                  <a:srgbClr val="FFFFFF">
                    <a:alpha val="100000"/>
                  </a:srgbClr>
                </a:solidFill>
                <a:latin typeface="Microsoft Yahei"/>
                <a:ea typeface="Microsoft Yahei"/>
                <a:cs typeface="Microsoft Yahei"/>
              </a:rPr>
              <a:t>01</a:t>
            </a:r>
          </a:p>
        </p:txBody>
      </p:sp>
    </p:spTree>
    <p:extLst>
      <p:ext uri="{BB962C8B-B14F-4D97-AF65-F5344CB8AC3E}">
        <p14:creationId xmlns:p14="http://schemas.microsoft.com/office/powerpoint/2010/main" val="102366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871805" y="1837630"/>
            <a:ext cx="638131" cy="638131"/>
          </a:xfrm>
          <a:prstGeom prst="ellipse">
            <a:avLst/>
          </a:prstGeom>
          <a:solidFill>
            <a:schemeClr val="accent1">
              <a:alpha val="20000"/>
            </a:schemeClr>
          </a:solidFill>
          <a:ln/>
        </p:spPr>
      </p:sp>
      <p:sp>
        <p:nvSpPr>
          <p:cNvPr id="3" name="AutoShape 3"/>
          <p:cNvSpPr/>
          <p:nvPr/>
        </p:nvSpPr>
        <p:spPr>
          <a:xfrm>
            <a:off x="1006549" y="1972374"/>
            <a:ext cx="368642" cy="368642"/>
          </a:xfrm>
          <a:prstGeom prst="ellipse">
            <a:avLst/>
          </a:prstGeom>
          <a:solidFill>
            <a:schemeClr val="accent1">
              <a:alpha val="100000"/>
            </a:schemeClr>
          </a:solidFill>
          <a:ln/>
        </p:spPr>
      </p:sp>
      <p:sp>
        <p:nvSpPr>
          <p:cNvPr id="4" name="AutoShape 4"/>
          <p:cNvSpPr/>
          <p:nvPr/>
        </p:nvSpPr>
        <p:spPr>
          <a:xfrm>
            <a:off x="871805" y="4037476"/>
            <a:ext cx="638131" cy="638131"/>
          </a:xfrm>
          <a:prstGeom prst="ellipse">
            <a:avLst/>
          </a:prstGeom>
          <a:solidFill>
            <a:schemeClr val="accent1">
              <a:alpha val="20000"/>
            </a:schemeClr>
          </a:solidFill>
          <a:ln/>
        </p:spPr>
      </p:sp>
      <p:sp>
        <p:nvSpPr>
          <p:cNvPr id="5" name="AutoShape 5"/>
          <p:cNvSpPr/>
          <p:nvPr/>
        </p:nvSpPr>
        <p:spPr>
          <a:xfrm>
            <a:off x="1006549" y="4172220"/>
            <a:ext cx="368642" cy="368642"/>
          </a:xfrm>
          <a:prstGeom prst="ellipse">
            <a:avLst/>
          </a:prstGeom>
          <a:solidFill>
            <a:schemeClr val="accent1">
              <a:alpha val="100000"/>
            </a:schemeClr>
          </a:solidFill>
          <a:ln/>
        </p:spPr>
      </p:sp>
      <p:sp>
        <p:nvSpPr>
          <p:cNvPr id="6" name="AutoShape 6"/>
          <p:cNvSpPr/>
          <p:nvPr/>
        </p:nvSpPr>
        <p:spPr>
          <a:xfrm>
            <a:off x="6481317" y="1837630"/>
            <a:ext cx="638131" cy="638131"/>
          </a:xfrm>
          <a:prstGeom prst="ellipse">
            <a:avLst/>
          </a:prstGeom>
          <a:solidFill>
            <a:schemeClr val="accent1">
              <a:alpha val="20000"/>
            </a:schemeClr>
          </a:solidFill>
          <a:ln/>
        </p:spPr>
      </p:sp>
      <p:sp>
        <p:nvSpPr>
          <p:cNvPr id="7" name="AutoShape 7"/>
          <p:cNvSpPr/>
          <p:nvPr/>
        </p:nvSpPr>
        <p:spPr>
          <a:xfrm>
            <a:off x="6616062" y="1972374"/>
            <a:ext cx="368642" cy="368642"/>
          </a:xfrm>
          <a:prstGeom prst="ellipse">
            <a:avLst/>
          </a:prstGeom>
          <a:solidFill>
            <a:schemeClr val="accent1">
              <a:alpha val="100000"/>
            </a:schemeClr>
          </a:solidFill>
          <a:ln/>
        </p:spPr>
      </p:sp>
      <p:sp>
        <p:nvSpPr>
          <p:cNvPr id="8" name="AutoShape 8"/>
          <p:cNvSpPr/>
          <p:nvPr/>
        </p:nvSpPr>
        <p:spPr>
          <a:xfrm>
            <a:off x="6481317" y="4037476"/>
            <a:ext cx="638131" cy="638131"/>
          </a:xfrm>
          <a:prstGeom prst="ellipse">
            <a:avLst/>
          </a:prstGeom>
          <a:solidFill>
            <a:schemeClr val="accent1">
              <a:alpha val="20000"/>
            </a:schemeClr>
          </a:solidFill>
          <a:ln/>
        </p:spPr>
      </p:sp>
      <p:sp>
        <p:nvSpPr>
          <p:cNvPr id="9" name="AutoShape 9"/>
          <p:cNvSpPr/>
          <p:nvPr/>
        </p:nvSpPr>
        <p:spPr>
          <a:xfrm>
            <a:off x="6616062" y="4172220"/>
            <a:ext cx="368642" cy="368642"/>
          </a:xfrm>
          <a:prstGeom prst="ellipse">
            <a:avLst/>
          </a:prstGeom>
          <a:solidFill>
            <a:schemeClr val="accent1">
              <a:alpha val="100000"/>
            </a:schemeClr>
          </a:solidFill>
          <a:ln/>
        </p:spPr>
      </p:sp>
      <p:sp>
        <p:nvSpPr>
          <p:cNvPr id="10" name="TextBox 10"/>
          <p:cNvSpPr txBox="1"/>
          <p:nvPr/>
        </p:nvSpPr>
        <p:spPr>
          <a:xfrm>
            <a:off x="1630030" y="1754944"/>
            <a:ext cx="4618370" cy="2172284"/>
          </a:xfrm>
          <a:prstGeom prst="rect">
            <a:avLst/>
          </a:prstGeom>
          <a:ln/>
        </p:spPr>
        <p:txBody>
          <a:bodyPr vert="horz" wrap="square" lIns="123825" tIns="123825" rIns="57150" bIns="123825" rtlCol="0" anchor="t" anchorCtr="0">
            <a:noAutofit/>
          </a:bodyPr>
          <a:lstStyle/>
          <a:p>
            <a:pPr>
              <a:lnSpc>
                <a:spcPct val="140000"/>
              </a:lnSpc>
            </a:pPr>
            <a:r>
              <a:rPr lang="en-US" dirty="0">
                <a:solidFill>
                  <a:schemeClr val="dk1">
                    <a:alpha val="100000"/>
                  </a:schemeClr>
                </a:solidFill>
                <a:latin typeface="Microsoft Yahei"/>
                <a:ea typeface="Microsoft Yahei"/>
                <a:cs typeface="Microsoft Yahei"/>
              </a:rPr>
              <a:t>Esports: Esports has become increasingly popular in China, with many mobile games hosting professional tournaments and leagues.</a:t>
            </a:r>
          </a:p>
        </p:txBody>
      </p:sp>
      <p:sp>
        <p:nvSpPr>
          <p:cNvPr id="11" name="TextBox 11"/>
          <p:cNvSpPr txBox="1"/>
          <p:nvPr/>
        </p:nvSpPr>
        <p:spPr>
          <a:xfrm>
            <a:off x="1643811" y="3927228"/>
            <a:ext cx="4452189" cy="2549771"/>
          </a:xfrm>
          <a:prstGeom prst="rect">
            <a:avLst/>
          </a:prstGeom>
          <a:ln/>
        </p:spPr>
        <p:txBody>
          <a:bodyPr vert="horz" wrap="square" lIns="123825" tIns="123825" rIns="57150" bIns="123825" rtlCol="0" anchor="t" anchorCtr="0">
            <a:noAutofit/>
          </a:bodyPr>
          <a:lstStyle/>
          <a:p>
            <a:pPr>
              <a:lnSpc>
                <a:spcPct val="140000"/>
              </a:lnSpc>
            </a:pPr>
            <a:r>
              <a:rPr lang="en-US" dirty="0">
                <a:solidFill>
                  <a:schemeClr val="dk1">
                    <a:alpha val="100000"/>
                  </a:schemeClr>
                </a:solidFill>
                <a:latin typeface="Microsoft Yahei"/>
                <a:ea typeface="Microsoft Yahei"/>
                <a:cs typeface="Microsoft Yahei"/>
              </a:rPr>
              <a:t>Social features: Mobile games in China often incorporate social features such as chat, friend systems, and multiplayer gameplay to enhance player engagement and retention.</a:t>
            </a:r>
          </a:p>
        </p:txBody>
      </p:sp>
      <p:sp>
        <p:nvSpPr>
          <p:cNvPr id="12" name="TextBox 12"/>
          <p:cNvSpPr txBox="1"/>
          <p:nvPr/>
        </p:nvSpPr>
        <p:spPr>
          <a:xfrm>
            <a:off x="7220122" y="3927228"/>
            <a:ext cx="4604589" cy="2665443"/>
          </a:xfrm>
          <a:prstGeom prst="rect">
            <a:avLst/>
          </a:prstGeom>
          <a:ln/>
        </p:spPr>
        <p:txBody>
          <a:bodyPr vert="horz" wrap="square" lIns="123825" tIns="123825" rIns="57150" bIns="123825" rtlCol="0" anchor="t" anchorCtr="0">
            <a:noAutofit/>
          </a:bodyPr>
          <a:lstStyle/>
          <a:p>
            <a:pPr>
              <a:lnSpc>
                <a:spcPct val="140000"/>
              </a:lnSpc>
            </a:pPr>
            <a:r>
              <a:rPr lang="en-US" dirty="0">
                <a:solidFill>
                  <a:schemeClr val="dk1">
                    <a:alpha val="100000"/>
                  </a:schemeClr>
                </a:solidFill>
                <a:latin typeface="Microsoft Yahei"/>
                <a:ea typeface="Microsoft Yahei"/>
                <a:cs typeface="Microsoft Yahei"/>
              </a:rPr>
              <a:t>Increased competition: The mobile game market in China is highly competitive, with new games and developers constantly entering the market.</a:t>
            </a:r>
          </a:p>
        </p:txBody>
      </p:sp>
      <p:sp>
        <p:nvSpPr>
          <p:cNvPr id="13" name="TextBox 13"/>
          <p:cNvSpPr txBox="1"/>
          <p:nvPr/>
        </p:nvSpPr>
        <p:spPr>
          <a:xfrm>
            <a:off x="7206341" y="1754944"/>
            <a:ext cx="4618370" cy="2282532"/>
          </a:xfrm>
          <a:prstGeom prst="rect">
            <a:avLst/>
          </a:prstGeom>
          <a:ln/>
        </p:spPr>
        <p:txBody>
          <a:bodyPr vert="horz" wrap="square" lIns="123825" tIns="123825" rIns="57150" bIns="123825" rtlCol="0" anchor="t" anchorCtr="0">
            <a:noAutofit/>
          </a:bodyPr>
          <a:lstStyle/>
          <a:p>
            <a:pPr>
              <a:lnSpc>
                <a:spcPct val="140000"/>
              </a:lnSpc>
            </a:pPr>
            <a:r>
              <a:rPr lang="en-US" dirty="0">
                <a:solidFill>
                  <a:schemeClr val="dk1">
                    <a:alpha val="100000"/>
                  </a:schemeClr>
                </a:solidFill>
                <a:latin typeface="Microsoft Yahei"/>
                <a:ea typeface="Microsoft Yahei"/>
                <a:cs typeface="Microsoft Yahei"/>
              </a:rPr>
              <a:t>Cloud gaming: Cloud gaming is a growing trend in China, allowing players to stream games directly to their devices without the need for downloads or high-end hardware.</a:t>
            </a:r>
          </a:p>
        </p:txBody>
      </p:sp>
      <p:sp>
        <p:nvSpPr>
          <p:cNvPr id="14" name="TextBox 14"/>
          <p:cNvSpPr txBox="1"/>
          <p:nvPr/>
        </p:nvSpPr>
        <p:spPr>
          <a:xfrm>
            <a:off x="476023" y="265328"/>
            <a:ext cx="11239500" cy="914400"/>
          </a:xfrm>
          <a:prstGeom prst="rect">
            <a:avLst/>
          </a:prstGeom>
          <a:ln/>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Microsoft Yahei"/>
                <a:ea typeface="Microsoft Yahei"/>
                <a:cs typeface="Microsoft Yahei"/>
              </a:rPr>
              <a:t>Trends and Developments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365248" y="1093216"/>
            <a:ext cx="7405389" cy="1138956"/>
          </a:xfrm>
          <a:prstGeom prst="rect">
            <a:avLst/>
          </a:prstGeom>
          <a:ln/>
        </p:spPr>
        <p:txBody>
          <a:bodyPr vert="horz" wrap="square" lIns="66008" tIns="33052" rIns="66008" bIns="33052" rtlCol="0" anchor="ctr" anchorCtr="0">
            <a:noAutofit/>
          </a:bodyPr>
          <a:lstStyle/>
          <a:p>
            <a:pPr>
              <a:lnSpc>
                <a:spcPct val="100000"/>
              </a:lnSpc>
              <a:spcBef>
                <a:spcPts val="375"/>
              </a:spcBef>
            </a:pPr>
            <a:endParaRPr/>
          </a:p>
        </p:txBody>
      </p:sp>
      <p:sp>
        <p:nvSpPr>
          <p:cNvPr id="3" name="TextBox 3"/>
          <p:cNvSpPr txBox="1"/>
          <p:nvPr/>
        </p:nvSpPr>
        <p:spPr>
          <a:xfrm>
            <a:off x="3505200" y="1093216"/>
            <a:ext cx="5859780" cy="1120140"/>
          </a:xfrm>
          <a:prstGeom prst="rect">
            <a:avLst/>
          </a:prstGeom>
          <a:ln/>
        </p:spPr>
        <p:txBody>
          <a:bodyPr vert="horz" wrap="square" lIns="91440" tIns="45720" rIns="91440" bIns="45720" rtlCol="0" anchor="t" anchorCtr="0">
            <a:spAutoFit/>
          </a:bodyPr>
          <a:lstStyle/>
          <a:p>
            <a:pPr>
              <a:lnSpc>
                <a:spcPct val="120000"/>
              </a:lnSpc>
              <a:spcBef>
                <a:spcPts val="375"/>
              </a:spcBef>
            </a:pPr>
            <a:r>
              <a:rPr lang="en-US" sz="5400" b="1" dirty="0">
                <a:solidFill>
                  <a:schemeClr val="dk1">
                    <a:alpha val="100000"/>
                  </a:schemeClr>
                </a:solidFill>
                <a:latin typeface="Microsoft Yahei"/>
                <a:ea typeface="Microsoft Yahei"/>
                <a:cs typeface="Microsoft Yahei"/>
              </a:rPr>
              <a:t>Three Giants</a:t>
            </a:r>
          </a:p>
        </p:txBody>
      </p:sp>
      <p:sp>
        <p:nvSpPr>
          <p:cNvPr id="4" name="文本框 3">
            <a:extLst>
              <a:ext uri="{FF2B5EF4-FFF2-40B4-BE49-F238E27FC236}">
                <a16:creationId xmlns:a16="http://schemas.microsoft.com/office/drawing/2014/main" id="{3C5907E1-249F-8C7D-FB1A-EE7E1C291962}"/>
              </a:ext>
            </a:extLst>
          </p:cNvPr>
          <p:cNvSpPr txBox="1"/>
          <p:nvPr/>
        </p:nvSpPr>
        <p:spPr>
          <a:xfrm>
            <a:off x="1365248" y="2438400"/>
            <a:ext cx="7550152" cy="1323439"/>
          </a:xfrm>
          <a:prstGeom prst="rect">
            <a:avLst/>
          </a:prstGeom>
          <a:noFill/>
        </p:spPr>
        <p:txBody>
          <a:bodyPr wrap="square" rtlCol="0">
            <a:spAutoFit/>
          </a:bodyPr>
          <a:lstStyle/>
          <a:p>
            <a:r>
              <a:rPr lang="en-US" altLang="zh-CN" sz="4000" dirty="0"/>
              <a:t>Q: do you know the three giants of        Chinese game industries? </a:t>
            </a:r>
            <a:endParaRPr lang="zh-CN" altLang="en-US" sz="4000" dirty="0"/>
          </a:p>
        </p:txBody>
      </p:sp>
      <p:sp>
        <p:nvSpPr>
          <p:cNvPr id="5" name="文本框 4">
            <a:extLst>
              <a:ext uri="{FF2B5EF4-FFF2-40B4-BE49-F238E27FC236}">
                <a16:creationId xmlns:a16="http://schemas.microsoft.com/office/drawing/2014/main" id="{29334BBA-660E-BA48-CED6-C467CC5D62F9}"/>
              </a:ext>
            </a:extLst>
          </p:cNvPr>
          <p:cNvSpPr txBox="1"/>
          <p:nvPr/>
        </p:nvSpPr>
        <p:spPr>
          <a:xfrm>
            <a:off x="1396998" y="4191000"/>
            <a:ext cx="6248400" cy="1200329"/>
          </a:xfrm>
          <a:prstGeom prst="rect">
            <a:avLst/>
          </a:prstGeom>
          <a:noFill/>
        </p:spPr>
        <p:txBody>
          <a:bodyPr wrap="square" rtlCol="0">
            <a:spAutoFit/>
          </a:bodyPr>
          <a:lstStyle/>
          <a:p>
            <a:r>
              <a:rPr lang="en-US" altLang="zh-CN" sz="3600" dirty="0"/>
              <a:t>A:</a:t>
            </a:r>
            <a:r>
              <a:rPr lang="en-US" altLang="zh-CN" sz="3600" kern="1200" dirty="0">
                <a:solidFill>
                  <a:srgbClr val="010101"/>
                </a:solidFill>
                <a:effectLst/>
                <a:latin typeface="Microsoft Yahei" panose="020B0503020204020204" pitchFamily="34" charset="-122"/>
                <a:ea typeface="Microsoft Yahei" panose="020B0503020204020204" pitchFamily="34" charset="-122"/>
                <a:cs typeface="Microsoft Yahei" panose="020B0503020204020204" pitchFamily="34" charset="-122"/>
              </a:rPr>
              <a:t> </a:t>
            </a:r>
            <a:r>
              <a:rPr lang="en-US" altLang="zh-CN" sz="3600" kern="1200" dirty="0" err="1">
                <a:solidFill>
                  <a:srgbClr val="010101"/>
                </a:solidFill>
                <a:effectLst/>
                <a:latin typeface="Microsoft Yahei" panose="020B0503020204020204" pitchFamily="34" charset="-122"/>
                <a:ea typeface="Microsoft Yahei" panose="020B0503020204020204" pitchFamily="34" charset="-122"/>
                <a:cs typeface="Microsoft Yahei" panose="020B0503020204020204" pitchFamily="34" charset="-122"/>
              </a:rPr>
              <a:t>Netease</a:t>
            </a:r>
            <a:r>
              <a:rPr lang="en-US" altLang="zh-CN" sz="3600" kern="1200" dirty="0">
                <a:solidFill>
                  <a:srgbClr val="010101"/>
                </a:solidFill>
                <a:effectLst/>
                <a:latin typeface="Microsoft Yahei" panose="020B0503020204020204" pitchFamily="34" charset="-122"/>
                <a:ea typeface="Microsoft Yahei" panose="020B0503020204020204" pitchFamily="34" charset="-122"/>
                <a:cs typeface="Microsoft Yahei" panose="020B0503020204020204" pitchFamily="34" charset="-122"/>
              </a:rPr>
              <a:t>, Tencent and </a:t>
            </a:r>
            <a:r>
              <a:rPr lang="en-US" altLang="zh-CN" sz="3600" kern="1200" dirty="0" err="1">
                <a:solidFill>
                  <a:srgbClr val="010101"/>
                </a:solidFill>
                <a:effectLst/>
                <a:latin typeface="Microsoft Yahei" panose="020B0503020204020204" pitchFamily="34" charset="-122"/>
                <a:ea typeface="Microsoft Yahei" panose="020B0503020204020204" pitchFamily="34" charset="-122"/>
                <a:cs typeface="Microsoft Yahei" panose="020B0503020204020204" pitchFamily="34" charset="-122"/>
              </a:rPr>
              <a:t>miHoYo</a:t>
            </a:r>
            <a:r>
              <a:rPr lang="en-US" altLang="zh-CN" sz="3600" kern="1200" dirty="0">
                <a:solidFill>
                  <a:srgbClr val="010101"/>
                </a:solidFill>
                <a:effectLst/>
                <a:latin typeface="Microsoft Yahei" panose="020B0503020204020204" pitchFamily="34" charset="-122"/>
                <a:ea typeface="Microsoft Yahei" panose="020B0503020204020204" pitchFamily="34" charset="-122"/>
                <a:cs typeface="Microsoft Yahei" panose="020B0503020204020204" pitchFamily="34" charset="-122"/>
              </a:rPr>
              <a:t>.</a:t>
            </a:r>
            <a:endParaRPr lang="zh-CN"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365248" y="1093216"/>
            <a:ext cx="7405389" cy="1138956"/>
          </a:xfrm>
          <a:prstGeom prst="rect">
            <a:avLst/>
          </a:prstGeom>
          <a:ln/>
        </p:spPr>
        <p:txBody>
          <a:bodyPr vert="horz" wrap="square" lIns="66008" tIns="33052" rIns="66008" bIns="33052" rtlCol="0" anchor="ctr" anchorCtr="0">
            <a:noAutofit/>
          </a:bodyPr>
          <a:lstStyle/>
          <a:p>
            <a:pPr>
              <a:lnSpc>
                <a:spcPct val="100000"/>
              </a:lnSpc>
            </a:pPr>
            <a:r>
              <a:rPr lang="en-US" sz="8400" b="1">
                <a:solidFill>
                  <a:schemeClr val="accent1">
                    <a:alpha val="100000"/>
                  </a:schemeClr>
                </a:solidFill>
                <a:latin typeface="Microsoft Yahei"/>
                <a:ea typeface="Microsoft Yahei"/>
                <a:cs typeface="Microsoft Yahei"/>
              </a:rPr>
              <a:t>02</a:t>
            </a:r>
          </a:p>
        </p:txBody>
      </p:sp>
      <p:sp>
        <p:nvSpPr>
          <p:cNvPr id="3" name="TextBox 3"/>
          <p:cNvSpPr txBox="1"/>
          <p:nvPr/>
        </p:nvSpPr>
        <p:spPr>
          <a:xfrm>
            <a:off x="2362200" y="2057400"/>
            <a:ext cx="5863918" cy="2148840"/>
          </a:xfrm>
          <a:prstGeom prst="rect">
            <a:avLst/>
          </a:prstGeom>
          <a:ln/>
        </p:spPr>
        <p:txBody>
          <a:bodyPr vert="horz" wrap="square" lIns="91440" tIns="45720" rIns="91440" bIns="45720" rtlCol="0" anchor="t" anchorCtr="0">
            <a:spAutoFit/>
          </a:bodyPr>
          <a:lstStyle/>
          <a:p>
            <a:pPr>
              <a:lnSpc>
                <a:spcPct val="120000"/>
              </a:lnSpc>
              <a:spcBef>
                <a:spcPts val="375"/>
              </a:spcBef>
            </a:pPr>
            <a:r>
              <a:rPr lang="en-US" sz="5400" b="1" dirty="0" err="1">
                <a:solidFill>
                  <a:schemeClr val="dk1">
                    <a:alpha val="100000"/>
                  </a:schemeClr>
                </a:solidFill>
                <a:latin typeface="Microsoft Yahei"/>
                <a:ea typeface="Microsoft Yahei"/>
                <a:cs typeface="Microsoft Yahei"/>
              </a:rPr>
              <a:t>Netease</a:t>
            </a:r>
            <a:r>
              <a:rPr lang="en-US" sz="5400" b="1" dirty="0">
                <a:solidFill>
                  <a:schemeClr val="dk1">
                    <a:alpha val="100000"/>
                  </a:schemeClr>
                </a:solidFill>
                <a:latin typeface="Microsoft Yahei"/>
                <a:ea typeface="Microsoft Yahei"/>
                <a:cs typeface="Microsoft Yahei"/>
              </a:rPr>
              <a:t>: A Leading Player in Chinese Mobile Games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76023" y="265328"/>
            <a:ext cx="11239500" cy="914400"/>
          </a:xfrm>
          <a:prstGeom prst="rect">
            <a:avLst/>
          </a:prstGeom>
          <a:ln/>
        </p:spPr>
        <p:txBody>
          <a:bodyPr vert="horz" wrap="square" lIns="123825" tIns="123825" rIns="57150" bIns="123825" rtlCol="0" anchor="ctr" anchorCtr="0">
            <a:noAutofit/>
          </a:bodyPr>
          <a:lstStyle/>
          <a:p>
            <a:pPr>
              <a:lnSpc>
                <a:spcPct val="140000"/>
              </a:lnSpc>
            </a:pPr>
            <a:r>
              <a:rPr lang="en-US" sz="3000" b="1">
                <a:solidFill>
                  <a:schemeClr val="dk2">
                    <a:alpha val="100000"/>
                  </a:schemeClr>
                </a:solidFill>
                <a:latin typeface="Microsoft Yahei"/>
                <a:ea typeface="Microsoft Yahei"/>
                <a:cs typeface="Microsoft Yahei"/>
              </a:rPr>
              <a:t>Popular Games Developed by Netease</a:t>
            </a:r>
          </a:p>
        </p:txBody>
      </p:sp>
      <p:sp>
        <p:nvSpPr>
          <p:cNvPr id="4" name="AutoShape 4"/>
          <p:cNvSpPr/>
          <p:nvPr/>
        </p:nvSpPr>
        <p:spPr>
          <a:xfrm>
            <a:off x="3144038" y="1439549"/>
            <a:ext cx="3543300" cy="1001602"/>
          </a:xfrm>
          <a:prstGeom prst="rect">
            <a:avLst/>
          </a:prstGeom>
          <a:noFill/>
          <a:ln/>
        </p:spPr>
        <p:txBody>
          <a:bodyPr vert="horz" wrap="square" lIns="91440" tIns="45720" rIns="91440" bIns="45720" rtlCol="0" anchor="ctr" anchorCtr="0">
            <a:noAutofit/>
          </a:bodyPr>
          <a:lstStyle/>
          <a:p>
            <a:pPr algn="l">
              <a:lnSpc>
                <a:spcPct val="120000"/>
              </a:lnSpc>
              <a:defRPr/>
            </a:pPr>
            <a:r>
              <a:rPr lang="en-US" sz="2400" b="1" dirty="0">
                <a:solidFill>
                  <a:schemeClr val="accent1">
                    <a:alpha val="100000"/>
                  </a:schemeClr>
                </a:solidFill>
                <a:latin typeface="Microsoft Yahei"/>
                <a:ea typeface="Microsoft Yahei"/>
                <a:cs typeface="Microsoft Yahei"/>
              </a:rPr>
              <a:t>Eggy Party</a:t>
            </a:r>
            <a:endParaRPr lang="en-US" sz="1100" dirty="0"/>
          </a:p>
        </p:txBody>
      </p:sp>
      <p:sp>
        <p:nvSpPr>
          <p:cNvPr id="5" name="TextBox 5"/>
          <p:cNvSpPr txBox="1"/>
          <p:nvPr/>
        </p:nvSpPr>
        <p:spPr>
          <a:xfrm>
            <a:off x="489633" y="1584381"/>
            <a:ext cx="1368351" cy="681990"/>
          </a:xfrm>
          <a:prstGeom prst="rect">
            <a:avLst/>
          </a:prstGeom>
          <a:ln/>
        </p:spPr>
        <p:txBody>
          <a:bodyPr vert="horz" wrap="square" lIns="91440" tIns="45720" rIns="91440" bIns="45720" rtlCol="0" anchor="t" anchorCtr="0">
            <a:noAutofit/>
          </a:bodyPr>
          <a:lstStyle/>
          <a:p>
            <a:pPr algn="ctr">
              <a:lnSpc>
                <a:spcPct val="100000"/>
              </a:lnSpc>
              <a:spcBef>
                <a:spcPts val="375"/>
              </a:spcBef>
            </a:pPr>
            <a:r>
              <a:rPr lang="en-US" sz="3600" dirty="0">
                <a:solidFill>
                  <a:srgbClr val="FFFFFF">
                    <a:alpha val="100000"/>
                  </a:srgbClr>
                </a:solidFill>
                <a:latin typeface="Microsoft Yahei"/>
                <a:ea typeface="Microsoft Yahei"/>
                <a:cs typeface="Microsoft Yahei"/>
              </a:rPr>
              <a:t>01</a:t>
            </a:r>
          </a:p>
        </p:txBody>
      </p:sp>
      <p:sp>
        <p:nvSpPr>
          <p:cNvPr id="6" name="TextBox 6"/>
          <p:cNvSpPr txBox="1"/>
          <p:nvPr/>
        </p:nvSpPr>
        <p:spPr>
          <a:xfrm>
            <a:off x="703091" y="2527659"/>
            <a:ext cx="4857750" cy="1000125"/>
          </a:xfrm>
          <a:prstGeom prst="rect">
            <a:avLst/>
          </a:prstGeom>
          <a:ln/>
        </p:spPr>
        <p:txBody>
          <a:bodyPr vert="horz" wrap="square" lIns="0" tIns="0" rIns="0" bIns="0" rtlCol="0" anchor="t" anchorCtr="0">
            <a:noAutofit/>
          </a:bodyPr>
          <a:lstStyle/>
          <a:p>
            <a:pPr algn="l">
              <a:lnSpc>
                <a:spcPct val="140000"/>
              </a:lnSpc>
              <a:spcBef>
                <a:spcPct val="0"/>
              </a:spcBef>
            </a:pPr>
            <a:r>
              <a:rPr lang="en-US" altLang="zh-CN" sz="1600" dirty="0">
                <a:solidFill>
                  <a:srgbClr val="05073B"/>
                </a:solidFill>
                <a:latin typeface="-apple-system"/>
              </a:rPr>
              <a:t>A</a:t>
            </a:r>
            <a:r>
              <a:rPr lang="en-US" altLang="zh-CN" sz="1600" b="0" i="0" dirty="0">
                <a:solidFill>
                  <a:srgbClr val="05073B"/>
                </a:solidFill>
                <a:effectLst/>
                <a:latin typeface="-apple-system"/>
              </a:rPr>
              <a:t> casual competitive mobile game. players navigate through a series of obstacle courses and mini-games with the goal of striving to be the first to reach the finish line.</a:t>
            </a:r>
            <a:endParaRPr lang="en-US" sz="1500" dirty="0">
              <a:solidFill>
                <a:schemeClr val="dk1">
                  <a:alpha val="100000"/>
                </a:schemeClr>
              </a:solidFill>
              <a:latin typeface="Microsoft Yahei"/>
              <a:ea typeface="Microsoft Yahei"/>
              <a:cs typeface="Microsoft Yahei"/>
            </a:endParaRPr>
          </a:p>
        </p:txBody>
      </p:sp>
      <p:sp>
        <p:nvSpPr>
          <p:cNvPr id="8" name="AutoShape 8"/>
          <p:cNvSpPr/>
          <p:nvPr/>
        </p:nvSpPr>
        <p:spPr>
          <a:xfrm>
            <a:off x="9156386" y="1441635"/>
            <a:ext cx="3543300" cy="1001602"/>
          </a:xfrm>
          <a:prstGeom prst="rect">
            <a:avLst/>
          </a:prstGeom>
          <a:noFill/>
          <a:ln/>
        </p:spPr>
        <p:txBody>
          <a:bodyPr vert="horz" wrap="square" lIns="91440" tIns="45720" rIns="91440" bIns="45720" rtlCol="0" anchor="ctr" anchorCtr="0">
            <a:noAutofit/>
          </a:bodyPr>
          <a:lstStyle/>
          <a:p>
            <a:pPr algn="l">
              <a:lnSpc>
                <a:spcPct val="120000"/>
              </a:lnSpc>
              <a:defRPr/>
            </a:pPr>
            <a:r>
              <a:rPr lang="en-US" sz="2400" b="1" dirty="0">
                <a:solidFill>
                  <a:schemeClr val="accent1">
                    <a:alpha val="100000"/>
                  </a:schemeClr>
                </a:solidFill>
                <a:latin typeface="Microsoft Yahei"/>
                <a:ea typeface="Microsoft Yahei"/>
                <a:cs typeface="Microsoft Yahei"/>
              </a:rPr>
              <a:t>Onmyoji</a:t>
            </a:r>
            <a:endParaRPr lang="en-US" sz="1100" dirty="0"/>
          </a:p>
        </p:txBody>
      </p:sp>
      <p:sp>
        <p:nvSpPr>
          <p:cNvPr id="9" name="TextBox 9"/>
          <p:cNvSpPr txBox="1"/>
          <p:nvPr/>
        </p:nvSpPr>
        <p:spPr>
          <a:xfrm>
            <a:off x="6066649" y="1584381"/>
            <a:ext cx="1368351" cy="681990"/>
          </a:xfrm>
          <a:prstGeom prst="rect">
            <a:avLst/>
          </a:prstGeom>
          <a:ln/>
        </p:spPr>
        <p:txBody>
          <a:bodyPr vert="horz" wrap="square" lIns="91440" tIns="45720" rIns="91440" bIns="45720" rtlCol="0" anchor="t" anchorCtr="0">
            <a:noAutofit/>
          </a:bodyPr>
          <a:lstStyle/>
          <a:p>
            <a:pPr algn="ctr">
              <a:lnSpc>
                <a:spcPct val="100000"/>
              </a:lnSpc>
              <a:spcBef>
                <a:spcPts val="375"/>
              </a:spcBef>
            </a:pPr>
            <a:r>
              <a:rPr lang="en-US" sz="3600" dirty="0">
                <a:solidFill>
                  <a:srgbClr val="FFFFFF">
                    <a:alpha val="100000"/>
                  </a:srgbClr>
                </a:solidFill>
                <a:latin typeface="Microsoft Yahei"/>
                <a:ea typeface="Microsoft Yahei"/>
                <a:cs typeface="Microsoft Yahei"/>
              </a:rPr>
              <a:t>02</a:t>
            </a:r>
          </a:p>
        </p:txBody>
      </p:sp>
      <p:sp>
        <p:nvSpPr>
          <p:cNvPr id="10" name="TextBox 10"/>
          <p:cNvSpPr txBox="1"/>
          <p:nvPr/>
        </p:nvSpPr>
        <p:spPr>
          <a:xfrm>
            <a:off x="6727511" y="2658308"/>
            <a:ext cx="4857750" cy="1000125"/>
          </a:xfrm>
          <a:prstGeom prst="rect">
            <a:avLst/>
          </a:prstGeom>
          <a:ln/>
        </p:spPr>
        <p:txBody>
          <a:bodyPr vert="horz" wrap="square" lIns="0" tIns="0" rIns="0" bIns="0" rtlCol="0" anchor="t" anchorCtr="0">
            <a:noAutofit/>
          </a:bodyPr>
          <a:lstStyle/>
          <a:p>
            <a:pPr algn="l">
              <a:lnSpc>
                <a:spcPct val="140000"/>
              </a:lnSpc>
              <a:spcBef>
                <a:spcPct val="0"/>
              </a:spcBef>
            </a:pPr>
            <a:r>
              <a:rPr lang="en-US" sz="1500" dirty="0">
                <a:solidFill>
                  <a:schemeClr val="dk1">
                    <a:alpha val="100000"/>
                  </a:schemeClr>
                </a:solidFill>
                <a:latin typeface="Microsoft Yahei"/>
                <a:ea typeface="Microsoft Yahei"/>
                <a:cs typeface="Microsoft Yahei"/>
              </a:rPr>
              <a:t> A mobile game based on Japanese mythology and folklore, featuring a unique turn-based battle system and stunning graphics.</a:t>
            </a:r>
          </a:p>
        </p:txBody>
      </p:sp>
      <p:sp>
        <p:nvSpPr>
          <p:cNvPr id="12" name="AutoShape 12"/>
          <p:cNvSpPr/>
          <p:nvPr/>
        </p:nvSpPr>
        <p:spPr>
          <a:xfrm>
            <a:off x="3217319" y="4171086"/>
            <a:ext cx="3543300" cy="1001602"/>
          </a:xfrm>
          <a:prstGeom prst="rect">
            <a:avLst/>
          </a:prstGeom>
          <a:noFill/>
          <a:ln/>
        </p:spPr>
        <p:txBody>
          <a:bodyPr vert="horz" wrap="square" lIns="91440" tIns="45720" rIns="91440" bIns="45720" rtlCol="0" anchor="ctr" anchorCtr="0">
            <a:noAutofit/>
          </a:bodyPr>
          <a:lstStyle/>
          <a:p>
            <a:pPr algn="l">
              <a:lnSpc>
                <a:spcPct val="120000"/>
              </a:lnSpc>
              <a:defRPr/>
            </a:pPr>
            <a:r>
              <a:rPr lang="en-US" sz="2400" b="1" dirty="0">
                <a:solidFill>
                  <a:schemeClr val="accent1">
                    <a:alpha val="100000"/>
                  </a:schemeClr>
                </a:solidFill>
                <a:latin typeface="Microsoft Yahei"/>
                <a:ea typeface="Microsoft Yahei"/>
                <a:cs typeface="Microsoft Yahei"/>
              </a:rPr>
              <a:t>Identity V</a:t>
            </a:r>
            <a:endParaRPr lang="en-US" sz="1100" dirty="0"/>
          </a:p>
        </p:txBody>
      </p:sp>
      <p:sp>
        <p:nvSpPr>
          <p:cNvPr id="13" name="TextBox 13"/>
          <p:cNvSpPr txBox="1"/>
          <p:nvPr/>
        </p:nvSpPr>
        <p:spPr>
          <a:xfrm>
            <a:off x="486290" y="4400796"/>
            <a:ext cx="1368351" cy="681990"/>
          </a:xfrm>
          <a:prstGeom prst="rect">
            <a:avLst/>
          </a:prstGeom>
          <a:ln/>
        </p:spPr>
        <p:txBody>
          <a:bodyPr vert="horz" wrap="square" lIns="91440" tIns="45720" rIns="91440" bIns="45720" rtlCol="0" anchor="t" anchorCtr="0">
            <a:noAutofit/>
          </a:bodyPr>
          <a:lstStyle/>
          <a:p>
            <a:pPr algn="ctr">
              <a:lnSpc>
                <a:spcPct val="100000"/>
              </a:lnSpc>
              <a:spcBef>
                <a:spcPts val="375"/>
              </a:spcBef>
            </a:pPr>
            <a:r>
              <a:rPr lang="en-US" sz="3600" dirty="0">
                <a:solidFill>
                  <a:srgbClr val="FFFFFF">
                    <a:alpha val="100000"/>
                  </a:srgbClr>
                </a:solidFill>
                <a:latin typeface="Microsoft Yahei"/>
                <a:ea typeface="Microsoft Yahei"/>
                <a:cs typeface="Microsoft Yahei"/>
              </a:rPr>
              <a:t>03</a:t>
            </a:r>
          </a:p>
        </p:txBody>
      </p:sp>
      <p:sp>
        <p:nvSpPr>
          <p:cNvPr id="14" name="TextBox 14"/>
          <p:cNvSpPr txBox="1"/>
          <p:nvPr/>
        </p:nvSpPr>
        <p:spPr>
          <a:xfrm>
            <a:off x="694382" y="5394694"/>
            <a:ext cx="5363558" cy="1000125"/>
          </a:xfrm>
          <a:prstGeom prst="rect">
            <a:avLst/>
          </a:prstGeom>
          <a:ln/>
        </p:spPr>
        <p:txBody>
          <a:bodyPr vert="horz" wrap="square" lIns="0" tIns="0" rIns="0" bIns="0" rtlCol="0" anchor="t" anchorCtr="0">
            <a:noAutofit/>
          </a:bodyPr>
          <a:lstStyle/>
          <a:p>
            <a:pPr algn="l">
              <a:spcBef>
                <a:spcPct val="0"/>
              </a:spcBef>
            </a:pPr>
            <a:r>
              <a:rPr lang="en-US" sz="1500" dirty="0">
                <a:solidFill>
                  <a:schemeClr val="dk1">
                    <a:alpha val="100000"/>
                  </a:schemeClr>
                </a:solidFill>
                <a:latin typeface="Microsoft Yahei"/>
                <a:ea typeface="Microsoft Yahei"/>
                <a:cs typeface="Microsoft Yahei"/>
              </a:rPr>
              <a:t>An Asymmetrical Battle Arena (</a:t>
            </a:r>
            <a:r>
              <a:rPr lang="zh-CN" altLang="en-US" sz="1500" dirty="0">
                <a:solidFill>
                  <a:schemeClr val="dk1">
                    <a:alpha val="100000"/>
                  </a:schemeClr>
                </a:solidFill>
                <a:latin typeface="Microsoft Yahei"/>
                <a:ea typeface="Microsoft Yahei"/>
                <a:cs typeface="Microsoft Yahei"/>
              </a:rPr>
              <a:t>非对称对抗竞技</a:t>
            </a:r>
            <a:r>
              <a:rPr lang="en-US" sz="1500" dirty="0">
                <a:solidFill>
                  <a:schemeClr val="dk1">
                    <a:alpha val="100000"/>
                  </a:schemeClr>
                </a:solidFill>
                <a:latin typeface="Microsoft Yahei"/>
                <a:ea typeface="Microsoft Yahei"/>
                <a:cs typeface="Microsoft Yahei"/>
              </a:rPr>
              <a:t>) game. Centered around a 1V4 asymmetrical competitive gameplay, the game offers players a thrilling experience with its absurd gothic art style and suspenseful, mind-bending storyline.</a:t>
            </a:r>
          </a:p>
        </p:txBody>
      </p:sp>
      <p:sp>
        <p:nvSpPr>
          <p:cNvPr id="16" name="AutoShape 16"/>
          <p:cNvSpPr/>
          <p:nvPr/>
        </p:nvSpPr>
        <p:spPr>
          <a:xfrm>
            <a:off x="9220200" y="4185341"/>
            <a:ext cx="3543300" cy="1001602"/>
          </a:xfrm>
          <a:prstGeom prst="rect">
            <a:avLst/>
          </a:prstGeom>
          <a:noFill/>
          <a:ln/>
        </p:spPr>
        <p:txBody>
          <a:bodyPr vert="horz" wrap="square" lIns="91440" tIns="45720" rIns="91440" bIns="45720" rtlCol="0" anchor="ctr" anchorCtr="0">
            <a:noAutofit/>
          </a:bodyPr>
          <a:lstStyle/>
          <a:p>
            <a:pPr algn="l">
              <a:lnSpc>
                <a:spcPct val="120000"/>
              </a:lnSpc>
              <a:defRPr/>
            </a:pPr>
            <a:r>
              <a:rPr lang="en-US" sz="2400" b="1" dirty="0">
                <a:solidFill>
                  <a:schemeClr val="accent1">
                    <a:alpha val="100000"/>
                  </a:schemeClr>
                </a:solidFill>
                <a:latin typeface="Microsoft Yahei"/>
                <a:ea typeface="Microsoft Yahei"/>
                <a:cs typeface="Microsoft Yahei"/>
              </a:rPr>
              <a:t>Naraka</a:t>
            </a:r>
            <a:endParaRPr lang="en-US" sz="1100" dirty="0"/>
          </a:p>
        </p:txBody>
      </p:sp>
      <p:sp>
        <p:nvSpPr>
          <p:cNvPr id="17" name="TextBox 17"/>
          <p:cNvSpPr txBox="1"/>
          <p:nvPr/>
        </p:nvSpPr>
        <p:spPr>
          <a:xfrm>
            <a:off x="6063306" y="4400796"/>
            <a:ext cx="1368351" cy="681990"/>
          </a:xfrm>
          <a:prstGeom prst="rect">
            <a:avLst/>
          </a:prstGeom>
          <a:ln/>
        </p:spPr>
        <p:txBody>
          <a:bodyPr vert="horz" wrap="square" lIns="91440" tIns="45720" rIns="91440" bIns="45720" rtlCol="0" anchor="t" anchorCtr="0">
            <a:noAutofit/>
          </a:bodyPr>
          <a:lstStyle/>
          <a:p>
            <a:pPr algn="ctr">
              <a:lnSpc>
                <a:spcPct val="100000"/>
              </a:lnSpc>
              <a:spcBef>
                <a:spcPts val="375"/>
              </a:spcBef>
            </a:pPr>
            <a:r>
              <a:rPr lang="en-US" sz="3600" dirty="0">
                <a:solidFill>
                  <a:srgbClr val="FFFFFF">
                    <a:alpha val="100000"/>
                  </a:srgbClr>
                </a:solidFill>
                <a:latin typeface="Microsoft Yahei"/>
                <a:ea typeface="Microsoft Yahei"/>
                <a:cs typeface="Microsoft Yahei"/>
              </a:rPr>
              <a:t>04</a:t>
            </a:r>
          </a:p>
        </p:txBody>
      </p:sp>
      <p:sp>
        <p:nvSpPr>
          <p:cNvPr id="18" name="TextBox 18"/>
          <p:cNvSpPr txBox="1"/>
          <p:nvPr/>
        </p:nvSpPr>
        <p:spPr>
          <a:xfrm>
            <a:off x="6276764" y="5291100"/>
            <a:ext cx="5458036" cy="1000125"/>
          </a:xfrm>
          <a:prstGeom prst="rect">
            <a:avLst/>
          </a:prstGeom>
          <a:ln/>
        </p:spPr>
        <p:txBody>
          <a:bodyPr vert="horz" wrap="square" lIns="0" tIns="0" rIns="0" bIns="0" rtlCol="0" anchor="t" anchorCtr="0">
            <a:noAutofit/>
          </a:bodyPr>
          <a:lstStyle/>
          <a:p>
            <a:pPr algn="l">
              <a:lnSpc>
                <a:spcPct val="140000"/>
              </a:lnSpc>
              <a:spcBef>
                <a:spcPct val="0"/>
              </a:spcBef>
            </a:pPr>
            <a:r>
              <a:rPr lang="en-US" sz="1500" dirty="0">
                <a:solidFill>
                  <a:schemeClr val="dk1">
                    <a:alpha val="100000"/>
                  </a:schemeClr>
                </a:solidFill>
                <a:latin typeface="Microsoft Yahei"/>
                <a:ea typeface="Microsoft Yahei"/>
                <a:cs typeface="Microsoft Yahei"/>
              </a:rPr>
              <a:t> A martial arts-themed action-adventure battle royale game. Players take on the role of a hero, collecting various resources across the map to compete against other players and survive until the end.</a:t>
            </a:r>
          </a:p>
        </p:txBody>
      </p:sp>
      <p:pic>
        <p:nvPicPr>
          <p:cNvPr id="19" name="图片 18">
            <a:extLst>
              <a:ext uri="{FF2B5EF4-FFF2-40B4-BE49-F238E27FC236}">
                <a16:creationId xmlns:a16="http://schemas.microsoft.com/office/drawing/2014/main" id="{79AD1ADF-4FF2-22A2-22E4-F94A2020B79A}"/>
              </a:ext>
            </a:extLst>
          </p:cNvPr>
          <p:cNvPicPr>
            <a:picLocks noChangeAspect="1"/>
          </p:cNvPicPr>
          <p:nvPr/>
        </p:nvPicPr>
        <p:blipFill>
          <a:blip r:embed="rId3"/>
          <a:stretch>
            <a:fillRect/>
          </a:stretch>
        </p:blipFill>
        <p:spPr>
          <a:xfrm>
            <a:off x="7261732" y="945371"/>
            <a:ext cx="1747268" cy="1747268"/>
          </a:xfrm>
          <a:prstGeom prst="rect">
            <a:avLst/>
          </a:prstGeom>
        </p:spPr>
      </p:pic>
      <p:pic>
        <p:nvPicPr>
          <p:cNvPr id="20" name="图片 19">
            <a:extLst>
              <a:ext uri="{FF2B5EF4-FFF2-40B4-BE49-F238E27FC236}">
                <a16:creationId xmlns:a16="http://schemas.microsoft.com/office/drawing/2014/main" id="{C9CE0FA1-BD73-51EF-B8A4-A3EDACA273D5}"/>
              </a:ext>
            </a:extLst>
          </p:cNvPr>
          <p:cNvPicPr>
            <a:picLocks noChangeAspect="1"/>
          </p:cNvPicPr>
          <p:nvPr/>
        </p:nvPicPr>
        <p:blipFill>
          <a:blip r:embed="rId4"/>
          <a:stretch>
            <a:fillRect/>
          </a:stretch>
        </p:blipFill>
        <p:spPr>
          <a:xfrm>
            <a:off x="1330057" y="3570357"/>
            <a:ext cx="1806462" cy="1806462"/>
          </a:xfrm>
          <a:prstGeom prst="rect">
            <a:avLst/>
          </a:prstGeom>
        </p:spPr>
      </p:pic>
      <p:pic>
        <p:nvPicPr>
          <p:cNvPr id="21" name="图片 20">
            <a:extLst>
              <a:ext uri="{FF2B5EF4-FFF2-40B4-BE49-F238E27FC236}">
                <a16:creationId xmlns:a16="http://schemas.microsoft.com/office/drawing/2014/main" id="{0EE20169-BC26-C999-E244-5F468DB0343F}"/>
              </a:ext>
            </a:extLst>
          </p:cNvPr>
          <p:cNvPicPr>
            <a:picLocks noChangeAspect="1"/>
          </p:cNvPicPr>
          <p:nvPr/>
        </p:nvPicPr>
        <p:blipFill>
          <a:blip r:embed="rId5"/>
          <a:stretch>
            <a:fillRect/>
          </a:stretch>
        </p:blipFill>
        <p:spPr>
          <a:xfrm>
            <a:off x="7261732" y="3626256"/>
            <a:ext cx="1747268" cy="1747268"/>
          </a:xfrm>
          <a:prstGeom prst="rect">
            <a:avLst/>
          </a:prstGeom>
        </p:spPr>
      </p:pic>
      <p:pic>
        <p:nvPicPr>
          <p:cNvPr id="22" name="图片 21">
            <a:extLst>
              <a:ext uri="{FF2B5EF4-FFF2-40B4-BE49-F238E27FC236}">
                <a16:creationId xmlns:a16="http://schemas.microsoft.com/office/drawing/2014/main" id="{A478AC9E-45A8-41A9-052E-4A80A4C6EEA8}"/>
              </a:ext>
            </a:extLst>
          </p:cNvPr>
          <p:cNvPicPr>
            <a:picLocks noChangeAspect="1"/>
          </p:cNvPicPr>
          <p:nvPr/>
        </p:nvPicPr>
        <p:blipFill>
          <a:blip r:embed="rId6"/>
          <a:stretch>
            <a:fillRect/>
          </a:stretch>
        </p:blipFill>
        <p:spPr>
          <a:xfrm>
            <a:off x="1413980" y="932650"/>
            <a:ext cx="1704252" cy="17042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10101"/>
      </a:dk1>
      <a:lt1>
        <a:srgbClr val="FFFFFF"/>
      </a:lt1>
      <a:dk2>
        <a:srgbClr val="010101"/>
      </a:dk2>
      <a:lt2>
        <a:srgbClr val="D1E5FF"/>
      </a:lt2>
      <a:accent1>
        <a:srgbClr val="3D81F0"/>
      </a:accent1>
      <a:accent2>
        <a:srgbClr val="8E82F2"/>
      </a:accent2>
      <a:accent3>
        <a:srgbClr val="397AE5"/>
      </a:accent3>
      <a:accent4>
        <a:srgbClr val="3270D7"/>
      </a:accent4>
      <a:accent5>
        <a:srgbClr val="2A66C9"/>
      </a:accent5>
      <a:accent6>
        <a:srgbClr val="2659A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TotalTime>
  <Words>1225</Words>
  <Application>Microsoft Office PowerPoint</Application>
  <PresentationFormat>宽屏</PresentationFormat>
  <Paragraphs>100</Paragraphs>
  <Slides>17</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17</vt:i4>
      </vt:variant>
    </vt:vector>
  </HeadingPairs>
  <TitlesOfParts>
    <vt:vector size="23" baseType="lpstr">
      <vt:lpstr>-apple-system</vt:lpstr>
      <vt:lpstr>Helvetica Neue</vt:lpstr>
      <vt:lpstr>Microsoft Yahei</vt:lpstr>
      <vt:lpstr>Arial</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刘沛楠</dc:creator>
  <cp:lastModifiedBy>沛楠 刘</cp:lastModifiedBy>
  <cp:revision>9</cp:revision>
  <dcterms:created xsi:type="dcterms:W3CDTF">2006-08-16T00:00:00Z</dcterms:created>
  <dcterms:modified xsi:type="dcterms:W3CDTF">2024-11-07T06:06:49Z</dcterms:modified>
</cp:coreProperties>
</file>