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DDE0-A1FE-4C27-8320-FECAE6EE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C2245-DF8F-4B8E-A47B-3B5AA5CA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1FA80-5F46-4B98-BC2B-4AF252D3A76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99A23AE-9A66-48DF-AFB3-D9A024E7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84BA-DA64-4953-8984-3A86B4F8306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63768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3FFD-AD11-41C1-9365-390BA430D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CE830-BCC2-438E-812D-4DE508CDF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4DAA-ADDC-4943-AA9C-E3281A1A0D8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7A36ACF-536A-4F3E-8843-7426DFD67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EE23-F984-4160-B299-A183EB94ECBF}"/>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1591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EBCF-FBDF-4C10-BEFD-FB62449BC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3D701-15B3-4AD1-9386-7FEC92D36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FABCA-56CC-4912-8EFC-396BE3BFCC2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74CD2C81-B95C-4473-ABDB-971C1BA3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CCC-F1A7-4CB9-90DF-7E49AD48A9E2}"/>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6480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09D-D8D7-424C-9E8A-5FC759AB8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3D16-7D8D-4B45-92AB-22FD27658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4866F-9302-49DD-979D-8C6051B42570}"/>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8119174E-D011-4D46-B32E-96B81CC3B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EEB71-EDB6-4368-9160-0BAC14181C58}"/>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4606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C4C4-AC20-4F2F-BBFF-5848E3377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F2667-62E0-4A2E-A963-C084AC0A5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020977-28FF-4FA6-AC88-B31308C6A19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4EF1A18E-CEB8-4DE3-A422-C25C9B41B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79A36-C0FD-4269-8E49-3F08E04764F1}"/>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5371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4DF8-B602-4D4C-9EDB-43B3516BB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6C1EF-8488-4E18-8F56-4BF0BD87F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7053C-E578-4A75-A7C3-57BD0EEF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A4FE4-2D6A-45E9-A0ED-36C2075CBF45}"/>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46453214-4C3A-4EB2-8CCE-FC492E671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EB794-7CD2-4004-AFFE-290A91515B3E}"/>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84106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82C4-E072-4A63-91E7-132083A4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48C9A-AFEF-4FE5-9DDB-3E5427D73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70605-CADE-41DF-B9FC-E1A417B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2D79C-31C7-4F06-96D0-B65A23D8B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02E8-C548-45AC-8DB0-499E29CAB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39B81-BDFD-43BE-98D7-DF8C8A31DDB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8" name="Footer Placeholder 7">
            <a:extLst>
              <a:ext uri="{FF2B5EF4-FFF2-40B4-BE49-F238E27FC236}">
                <a16:creationId xmlns:a16="http://schemas.microsoft.com/office/drawing/2014/main" id="{46A8FF48-CA97-48A9-9C50-02315F0C1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B04D5-3F27-4962-8E0A-FF7F4628737A}"/>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68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E56-2074-4387-AB47-C8AB44FC2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C303D-D87F-43BB-88C9-31776A9E1E5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4" name="Footer Placeholder 3">
            <a:extLst>
              <a:ext uri="{FF2B5EF4-FFF2-40B4-BE49-F238E27FC236}">
                <a16:creationId xmlns:a16="http://schemas.microsoft.com/office/drawing/2014/main" id="{935C8F24-3C43-456C-90D5-20EF74DB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130B0-D986-47D3-B933-29525CB005F0}"/>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9126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D84F3-18A2-483B-B71A-280BF74D7366}"/>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3" name="Footer Placeholder 2">
            <a:extLst>
              <a:ext uri="{FF2B5EF4-FFF2-40B4-BE49-F238E27FC236}">
                <a16:creationId xmlns:a16="http://schemas.microsoft.com/office/drawing/2014/main" id="{0878CAB7-FB4D-4B0B-9756-D904DC73D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E3D7-0273-4C92-BC27-557B49E4C9A3}"/>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2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28C-93CE-4A01-82F9-C92600FD6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397006-21C1-45F0-B325-0A3DD9EA0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AB2E8-F1D7-4624-A841-2FC6D51FE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68DB6-3884-4AD2-9DC8-28F342829C0B}"/>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5ADE2274-2BEA-49CB-8764-C7E2EA23B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F3FF-982E-4185-BF71-8E207EF8538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4869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7A3-B18C-4416-B601-B2F4147A5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660DB-DEC7-42F4-B9C3-1FFBC877E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0F72A-89C4-461F-817D-14A02CE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16103-ADE4-4FBC-BACC-C7AEC9E6BBA1}"/>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7B21CF07-E967-4EAF-8E27-8568C80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1F3B5-B583-4DD8-8473-FC5BD08A7EF5}"/>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18712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2ECB4-4A3C-4463-AA84-02C1BD22C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0CEF-CDA9-4245-8017-24A90253A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7AE21-43FC-4EB2-A81C-75B2AAB41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D19F8F14-BFE2-4805-B2F4-7B13561B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2F8F3-57F9-49C3-B227-E29FDEE8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B50AA-2C92-41B7-84D3-5694EBF87BF9}" type="slidenum">
              <a:rPr lang="en-US" smtClean="0"/>
              <a:t>‹#›</a:t>
            </a:fld>
            <a:endParaRPr lang="en-US"/>
          </a:p>
        </p:txBody>
      </p:sp>
    </p:spTree>
    <p:extLst>
      <p:ext uri="{BB962C8B-B14F-4D97-AF65-F5344CB8AC3E}">
        <p14:creationId xmlns:p14="http://schemas.microsoft.com/office/powerpoint/2010/main" val="141410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BF89A7-736A-4212-9CF4-1C1915AB3AE3}"/>
              </a:ext>
            </a:extLst>
          </p:cNvPr>
          <p:cNvSpPr/>
          <p:nvPr/>
        </p:nvSpPr>
        <p:spPr>
          <a:xfrm>
            <a:off x="4216400" y="2286000"/>
            <a:ext cx="4124960" cy="186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0D1687-30BC-41CE-87E4-62EDBFE61849}"/>
              </a:ext>
            </a:extLst>
          </p:cNvPr>
          <p:cNvPicPr>
            <a:picLocks noChangeAspect="1"/>
          </p:cNvPicPr>
          <p:nvPr/>
        </p:nvPicPr>
        <p:blipFill>
          <a:blip r:embed="rId2"/>
          <a:stretch>
            <a:fillRect/>
          </a:stretch>
        </p:blipFill>
        <p:spPr>
          <a:xfrm>
            <a:off x="2443480" y="0"/>
            <a:ext cx="6858000" cy="6858000"/>
          </a:xfrm>
          <a:prstGeom prst="rect">
            <a:avLst/>
          </a:prstGeom>
        </p:spPr>
      </p:pic>
      <p:sp>
        <p:nvSpPr>
          <p:cNvPr id="7" name="Rectangle 6">
            <a:extLst>
              <a:ext uri="{FF2B5EF4-FFF2-40B4-BE49-F238E27FC236}">
                <a16:creationId xmlns:a16="http://schemas.microsoft.com/office/drawing/2014/main" id="{2E3040E0-2C51-424E-B1A8-ACD5C19B7F52}"/>
              </a:ext>
            </a:extLst>
          </p:cNvPr>
          <p:cNvSpPr/>
          <p:nvPr/>
        </p:nvSpPr>
        <p:spPr>
          <a:xfrm>
            <a:off x="3911600" y="2143760"/>
            <a:ext cx="4561840" cy="204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kern="100">
                <a:solidFill>
                  <a:schemeClr val="tx1"/>
                </a:solidFill>
                <a:effectLst/>
                <a:latin typeface="Times New Roman" panose="02020603050405020304" pitchFamily="18" charset="0"/>
                <a:ea typeface="宋体" panose="02010600030101010101" pitchFamily="2" charset="-122"/>
              </a:rPr>
              <a:t>Traditional Cuisine </a:t>
            </a:r>
            <a:br>
              <a:rPr lang="fr-FR" sz="3000" b="1" kern="100">
                <a:solidFill>
                  <a:schemeClr val="tx1"/>
                </a:solidFill>
                <a:effectLst/>
                <a:latin typeface="Times New Roman" panose="02020603050405020304" pitchFamily="18" charset="0"/>
                <a:ea typeface="宋体" panose="02010600030101010101" pitchFamily="2" charset="-122"/>
              </a:rPr>
            </a:br>
            <a:r>
              <a:rPr lang="fr-FR" sz="3000" b="1" kern="100">
                <a:solidFill>
                  <a:schemeClr val="tx1"/>
                </a:solidFill>
                <a:effectLst/>
                <a:latin typeface="Times New Roman" panose="02020603050405020304" pitchFamily="18" charset="0"/>
                <a:ea typeface="宋体" panose="02010600030101010101" pitchFamily="2" charset="-122"/>
              </a:rPr>
              <a:t>                                       </a:t>
            </a:r>
            <a:r>
              <a:rPr lang="fr-FR" sz="2800" b="1" i="1" kern="100">
                <a:solidFill>
                  <a:schemeClr val="accent2">
                    <a:lumMod val="75000"/>
                  </a:schemeClr>
                </a:solidFill>
                <a:effectLst/>
                <a:latin typeface="Times New Roman" panose="02020603050405020304" pitchFamily="18" charset="0"/>
                <a:ea typeface="宋体" panose="02010600030101010101" pitchFamily="2" charset="-122"/>
              </a:rPr>
              <a:t>__</a:t>
            </a:r>
            <a:r>
              <a:rPr lang="en-US" sz="2800" b="1" i="1">
                <a:solidFill>
                  <a:schemeClr val="accent2">
                    <a:lumMod val="75000"/>
                  </a:schemeClr>
                </a:solidFill>
                <a:effectLst/>
                <a:latin typeface="Times New Roman" panose="02020603050405020304" pitchFamily="18" charset="0"/>
                <a:ea typeface="Arial Unicode MS"/>
                <a:cs typeface="Times New Roman (Body CS)"/>
              </a:rPr>
              <a:t>The Art of Chinese Cooking__</a:t>
            </a:r>
            <a:endParaRPr lang="en-US" sz="2800">
              <a:solidFill>
                <a:schemeClr val="accent2">
                  <a:lumMod val="75000"/>
                </a:schemeClr>
              </a:solidFill>
            </a:endParaRPr>
          </a:p>
        </p:txBody>
      </p:sp>
      <p:sp>
        <p:nvSpPr>
          <p:cNvPr id="9" name="Rectangle: Rounded Corners 8">
            <a:extLst>
              <a:ext uri="{FF2B5EF4-FFF2-40B4-BE49-F238E27FC236}">
                <a16:creationId xmlns:a16="http://schemas.microsoft.com/office/drawing/2014/main" id="{673E5638-4C88-469A-BB9A-A39FC9A33F28}"/>
              </a:ext>
            </a:extLst>
          </p:cNvPr>
          <p:cNvSpPr/>
          <p:nvPr/>
        </p:nvSpPr>
        <p:spPr>
          <a:xfrm>
            <a:off x="5994400" y="5618480"/>
            <a:ext cx="2997200" cy="985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accent1">
                    <a:lumMod val="50000"/>
                  </a:schemeClr>
                </a:solidFill>
                <a:effectLst/>
                <a:latin typeface="Times New Roman" panose="02020603050405020304" pitchFamily="18" charset="0"/>
                <a:ea typeface="Arial Unicode MS"/>
                <a:cs typeface="Times New Roman (Body CS)"/>
              </a:rPr>
              <a:t>SAFFANA  ALSIED </a:t>
            </a:r>
          </a:p>
          <a:p>
            <a:r>
              <a:rPr lang="en-US" sz="2200">
                <a:solidFill>
                  <a:schemeClr val="accent1">
                    <a:lumMod val="50000"/>
                  </a:schemeClr>
                </a:solidFill>
                <a:effectLst/>
                <a:latin typeface="Times New Roman" panose="02020603050405020304" pitchFamily="18" charset="0"/>
                <a:ea typeface="Arial Unicode MS"/>
                <a:cs typeface="Times New Roman (Body CS)"/>
              </a:rPr>
              <a:t>HA THI THU HANG</a:t>
            </a:r>
            <a:endParaRPr lang="en-US" sz="2200">
              <a:solidFill>
                <a:schemeClr val="accent1">
                  <a:lumMod val="50000"/>
                </a:schemeClr>
              </a:solidFill>
            </a:endParaRPr>
          </a:p>
        </p:txBody>
      </p:sp>
    </p:spTree>
    <p:extLst>
      <p:ext uri="{BB962C8B-B14F-4D97-AF65-F5344CB8AC3E}">
        <p14:creationId xmlns:p14="http://schemas.microsoft.com/office/powerpoint/2010/main" val="405161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291425" y="1078814"/>
            <a:ext cx="3773557" cy="1436247"/>
          </a:xfrm>
        </p:spPr>
        <p:txBody>
          <a:bodyPr>
            <a:noAutofit/>
          </a:bodyPr>
          <a:lstStyle/>
          <a:p>
            <a:r>
              <a:rPr lang="en-US" altLang="zh-CN" sz="3600" b="1" i="1">
                <a:solidFill>
                  <a:schemeClr val="accent2">
                    <a:lumMod val="75000"/>
                  </a:schemeClr>
                </a:solidFill>
                <a:latin typeface="Times New Roman" panose="02020603050405020304" pitchFamily="18" charset="0"/>
                <a:ea typeface="华文琥珀" panose="02010800040101010101" pitchFamily="2" charset="-122"/>
                <a:cs typeface="Times New Roman" panose="02020603050405020304" pitchFamily="18" charset="0"/>
              </a:rPr>
              <a:t>Brief Introduction of  </a:t>
            </a:r>
            <a:r>
              <a:rPr lang="en-US" sz="3600" b="1" i="1">
                <a:solidFill>
                  <a:schemeClr val="accent2">
                    <a:lumMod val="75000"/>
                  </a:schemeClr>
                </a:solidFill>
                <a:effectLst/>
                <a:latin typeface="Times New Roman" panose="02020603050405020304" pitchFamily="18" charset="0"/>
                <a:ea typeface="Arial Unicode MS"/>
                <a:cs typeface="Times New Roman (Body CS)"/>
              </a:rPr>
              <a:t>The Art of Chinese Cooking</a:t>
            </a:r>
            <a:endParaRPr lang="en-US" sz="3600" i="1">
              <a:solidFill>
                <a:schemeClr val="accent2">
                  <a:lumMod val="75000"/>
                </a:schemeClr>
              </a:solidFill>
            </a:endParaRPr>
          </a:p>
        </p:txBody>
      </p:sp>
      <p:pic>
        <p:nvPicPr>
          <p:cNvPr id="5" name="Picture 4">
            <a:extLst>
              <a:ext uri="{FF2B5EF4-FFF2-40B4-BE49-F238E27FC236}">
                <a16:creationId xmlns:a16="http://schemas.microsoft.com/office/drawing/2014/main" id="{739BF56F-AC57-43BF-9C0E-56A1AFE6BD49}"/>
              </a:ext>
            </a:extLst>
          </p:cNvPr>
          <p:cNvPicPr>
            <a:picLocks noChangeAspect="1"/>
          </p:cNvPicPr>
          <p:nvPr/>
        </p:nvPicPr>
        <p:blipFill>
          <a:blip r:embed="rId2"/>
          <a:stretch>
            <a:fillRect/>
          </a:stretch>
        </p:blipFill>
        <p:spPr>
          <a:xfrm>
            <a:off x="6339675" y="444633"/>
            <a:ext cx="5077736" cy="3409337"/>
          </a:xfrm>
          <a:prstGeom prst="rect">
            <a:avLst/>
          </a:prstGeom>
        </p:spPr>
      </p:pic>
      <p:pic>
        <p:nvPicPr>
          <p:cNvPr id="7" name="Picture 6">
            <a:extLst>
              <a:ext uri="{FF2B5EF4-FFF2-40B4-BE49-F238E27FC236}">
                <a16:creationId xmlns:a16="http://schemas.microsoft.com/office/drawing/2014/main" id="{562150B0-8D91-476A-99BD-35A0AC0C701D}"/>
              </a:ext>
            </a:extLst>
          </p:cNvPr>
          <p:cNvPicPr>
            <a:picLocks noChangeAspect="1"/>
          </p:cNvPicPr>
          <p:nvPr/>
        </p:nvPicPr>
        <p:blipFill rotWithShape="1">
          <a:blip r:embed="rId3">
            <a:extLst>
              <a:ext uri="{28A0092B-C50C-407E-A947-70E740481C1C}">
                <a14:useLocalDpi xmlns:a14="http://schemas.microsoft.com/office/drawing/2010/main" val="0"/>
              </a:ext>
            </a:extLst>
          </a:blip>
          <a:srcRect l="1" r="-248" b="9449"/>
          <a:stretch/>
        </p:blipFill>
        <p:spPr>
          <a:xfrm>
            <a:off x="774589" y="3153492"/>
            <a:ext cx="4933167" cy="3276859"/>
          </a:xfrm>
          <a:prstGeom prst="rect">
            <a:avLst/>
          </a:prstGeom>
        </p:spPr>
      </p:pic>
    </p:spTree>
    <p:extLst>
      <p:ext uri="{BB962C8B-B14F-4D97-AF65-F5344CB8AC3E}">
        <p14:creationId xmlns:p14="http://schemas.microsoft.com/office/powerpoint/2010/main" val="93397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176792" y="365126"/>
            <a:ext cx="2751151" cy="970694"/>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Ingredients</a:t>
            </a:r>
          </a:p>
        </p:txBody>
      </p:sp>
      <p:sp>
        <p:nvSpPr>
          <p:cNvPr id="3" name="Content Placeholder 2">
            <a:extLst>
              <a:ext uri="{FF2B5EF4-FFF2-40B4-BE49-F238E27FC236}">
                <a16:creationId xmlns:a16="http://schemas.microsoft.com/office/drawing/2014/main" id="{4A1600F0-A393-4181-9863-13E5D888E47F}"/>
              </a:ext>
            </a:extLst>
          </p:cNvPr>
          <p:cNvSpPr>
            <a:spLocks noGrp="1"/>
          </p:cNvSpPr>
          <p:nvPr>
            <p:ph idx="1"/>
          </p:nvPr>
        </p:nvSpPr>
        <p:spPr>
          <a:xfrm>
            <a:off x="143124" y="1480931"/>
            <a:ext cx="4835276" cy="2135767"/>
          </a:xfrm>
        </p:spPr>
        <p:txBody>
          <a:bodyPr>
            <a:no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Chinese cuisine uses a variety of raw materials </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is important to create dishes that are also focused by Chinese chefs that the ingredients must be preparation and choose fresh and high quality</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chefs also pay attention to the combination of main ingredients and auxiliary materials</a:t>
            </a:r>
          </a:p>
        </p:txBody>
      </p:sp>
      <p:pic>
        <p:nvPicPr>
          <p:cNvPr id="4" name="Picture 3">
            <a:extLst>
              <a:ext uri="{FF2B5EF4-FFF2-40B4-BE49-F238E27FC236}">
                <a16:creationId xmlns:a16="http://schemas.microsoft.com/office/drawing/2014/main" id="{665018C5-3F66-42B9-8283-8AE8DA6D4A90}"/>
              </a:ext>
            </a:extLst>
          </p:cNvPr>
          <p:cNvPicPr>
            <a:picLocks noChangeAspect="1"/>
          </p:cNvPicPr>
          <p:nvPr/>
        </p:nvPicPr>
        <p:blipFill>
          <a:blip r:embed="rId2"/>
          <a:stretch>
            <a:fillRect/>
          </a:stretch>
        </p:blipFill>
        <p:spPr>
          <a:xfrm>
            <a:off x="672127" y="3984380"/>
            <a:ext cx="3777270" cy="2606901"/>
          </a:xfrm>
          <a:prstGeom prst="rect">
            <a:avLst/>
          </a:prstGeom>
        </p:spPr>
      </p:pic>
      <p:pic>
        <p:nvPicPr>
          <p:cNvPr id="5" name="Picture 4">
            <a:extLst>
              <a:ext uri="{FF2B5EF4-FFF2-40B4-BE49-F238E27FC236}">
                <a16:creationId xmlns:a16="http://schemas.microsoft.com/office/drawing/2014/main" id="{BE857B61-F52E-4E77-8AE4-EE258C0C7DBD}"/>
              </a:ext>
            </a:extLst>
          </p:cNvPr>
          <p:cNvPicPr>
            <a:picLocks noChangeAspect="1"/>
          </p:cNvPicPr>
          <p:nvPr/>
        </p:nvPicPr>
        <p:blipFill>
          <a:blip r:embed="rId3"/>
          <a:stretch>
            <a:fillRect/>
          </a:stretch>
        </p:blipFill>
        <p:spPr>
          <a:xfrm>
            <a:off x="5601472" y="140073"/>
            <a:ext cx="5582215" cy="3101230"/>
          </a:xfrm>
          <a:prstGeom prst="rect">
            <a:avLst/>
          </a:prstGeom>
        </p:spPr>
      </p:pic>
      <p:pic>
        <p:nvPicPr>
          <p:cNvPr id="6" name="Picture 5">
            <a:extLst>
              <a:ext uri="{FF2B5EF4-FFF2-40B4-BE49-F238E27FC236}">
                <a16:creationId xmlns:a16="http://schemas.microsoft.com/office/drawing/2014/main" id="{B071DDE4-3B28-4958-AC0A-98E63EC2971A}"/>
              </a:ext>
            </a:extLst>
          </p:cNvPr>
          <p:cNvPicPr>
            <a:picLocks noChangeAspect="1"/>
          </p:cNvPicPr>
          <p:nvPr/>
        </p:nvPicPr>
        <p:blipFill>
          <a:blip r:embed="rId4"/>
          <a:stretch>
            <a:fillRect/>
          </a:stretch>
        </p:blipFill>
        <p:spPr>
          <a:xfrm>
            <a:off x="5771764" y="3616698"/>
            <a:ext cx="4398396" cy="2817478"/>
          </a:xfrm>
          <a:prstGeom prst="rect">
            <a:avLst/>
          </a:prstGeom>
        </p:spPr>
      </p:pic>
    </p:spTree>
    <p:extLst>
      <p:ext uri="{BB962C8B-B14F-4D97-AF65-F5344CB8AC3E}">
        <p14:creationId xmlns:p14="http://schemas.microsoft.com/office/powerpoint/2010/main" val="291474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0D6-B914-4531-8B6E-827900B660C5}"/>
              </a:ext>
            </a:extLst>
          </p:cNvPr>
          <p:cNvSpPr>
            <a:spLocks noGrp="1"/>
          </p:cNvSpPr>
          <p:nvPr>
            <p:ph type="title"/>
          </p:nvPr>
        </p:nvSpPr>
        <p:spPr>
          <a:xfrm>
            <a:off x="1216519" y="313192"/>
            <a:ext cx="1741402" cy="790423"/>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Cutting</a:t>
            </a:r>
          </a:p>
        </p:txBody>
      </p:sp>
      <p:pic>
        <p:nvPicPr>
          <p:cNvPr id="1026" name="Picture 2" descr="Vegetables can be artistic[4]- Chinadaily.com.cn">
            <a:extLst>
              <a:ext uri="{FF2B5EF4-FFF2-40B4-BE49-F238E27FC236}">
                <a16:creationId xmlns:a16="http://schemas.microsoft.com/office/drawing/2014/main" id="{2BFFFF79-0588-4ACF-A396-F6AFE96769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958"/>
          <a:stretch/>
        </p:blipFill>
        <p:spPr bwMode="auto">
          <a:xfrm>
            <a:off x="8067384" y="3866247"/>
            <a:ext cx="386222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3D0053-BD78-4067-A0D2-930EAC772AA3}"/>
              </a:ext>
            </a:extLst>
          </p:cNvPr>
          <p:cNvPicPr>
            <a:picLocks noChangeAspect="1"/>
          </p:cNvPicPr>
          <p:nvPr/>
        </p:nvPicPr>
        <p:blipFill rotWithShape="1">
          <a:blip r:embed="rId3"/>
          <a:srcRect l="1010" t="10035"/>
          <a:stretch/>
        </p:blipFill>
        <p:spPr>
          <a:xfrm>
            <a:off x="4323983" y="3880931"/>
            <a:ext cx="3544034" cy="2828133"/>
          </a:xfrm>
          <a:prstGeom prst="rect">
            <a:avLst/>
          </a:prstGeom>
        </p:spPr>
      </p:pic>
      <p:sp>
        <p:nvSpPr>
          <p:cNvPr id="9" name="TextBox 8">
            <a:extLst>
              <a:ext uri="{FF2B5EF4-FFF2-40B4-BE49-F238E27FC236}">
                <a16:creationId xmlns:a16="http://schemas.microsoft.com/office/drawing/2014/main" id="{81D7D9AD-978A-4B53-9CB9-AEE2B35A6218}"/>
              </a:ext>
            </a:extLst>
          </p:cNvPr>
          <p:cNvSpPr txBox="1"/>
          <p:nvPr/>
        </p:nvSpPr>
        <p:spPr>
          <a:xfrm>
            <a:off x="262395" y="1166842"/>
            <a:ext cx="3449782" cy="4801314"/>
          </a:xfrm>
          <a:prstGeom prst="rect">
            <a:avLst/>
          </a:prstGeom>
          <a:noFill/>
        </p:spPr>
        <p:txBody>
          <a:bodyPr wrap="square">
            <a:spAutoFit/>
          </a:bodyPr>
          <a:lstStyle/>
          <a:p>
            <a:pPr algn="just"/>
            <a:r>
              <a:rPr lang="en-US">
                <a:solidFill>
                  <a:schemeClr val="accent1">
                    <a:lumMod val="75000"/>
                  </a:schemeClr>
                </a:solidFill>
                <a:latin typeface="Times New Roman" panose="02020603050405020304" pitchFamily="18" charset="0"/>
                <a:cs typeface="Times New Roman" panose="02020603050405020304" pitchFamily="18" charset="0"/>
              </a:rPr>
              <a:t>China is a nation of gourmets and art lovers food. With the people’s love for food, the chefs have mastered the art of culinary knife skills. In particular, unlike western chefs, Chinese chefs own only one knife. These knives are traditionally crafted making it durable to wear and tear.</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In Chinese cooking, the way the knives are used greatly affects the character and taste of each dish. There are four techniques: vertical, horizontal, slanted, and carving. All these cuts are essential to achieve perfection for certain types of dishes.</a:t>
            </a:r>
          </a:p>
        </p:txBody>
      </p:sp>
      <p:pic>
        <p:nvPicPr>
          <p:cNvPr id="4" name="Picture 3" descr="Tofu knife skill">
            <a:extLst>
              <a:ext uri="{FF2B5EF4-FFF2-40B4-BE49-F238E27FC236}">
                <a16:creationId xmlns:a16="http://schemas.microsoft.com/office/drawing/2014/main" id="{5DC28333-4FC9-49A0-A3C4-4E64CFFFD3D9}"/>
              </a:ext>
            </a:extLst>
          </p:cNvPr>
          <p:cNvPicPr>
            <a:picLocks noChangeAspect="1"/>
          </p:cNvPicPr>
          <p:nvPr/>
        </p:nvPicPr>
        <p:blipFill>
          <a:blip r:embed="rId4"/>
          <a:stretch>
            <a:fillRect/>
          </a:stretch>
        </p:blipFill>
        <p:spPr>
          <a:xfrm>
            <a:off x="4207760" y="477510"/>
            <a:ext cx="4427235" cy="2951490"/>
          </a:xfrm>
          <a:prstGeom prst="rect">
            <a:avLst/>
          </a:prstGeom>
        </p:spPr>
      </p:pic>
      <p:sp>
        <p:nvSpPr>
          <p:cNvPr id="10" name="TextBox 9">
            <a:extLst>
              <a:ext uri="{FF2B5EF4-FFF2-40B4-BE49-F238E27FC236}">
                <a16:creationId xmlns:a16="http://schemas.microsoft.com/office/drawing/2014/main" id="{E0B0610B-F3FA-45BB-BBD2-E687C90D1C5A}"/>
              </a:ext>
            </a:extLst>
          </p:cNvPr>
          <p:cNvSpPr txBox="1"/>
          <p:nvPr/>
        </p:nvSpPr>
        <p:spPr>
          <a:xfrm>
            <a:off x="4323983" y="3086284"/>
            <a:ext cx="1502923" cy="369332"/>
          </a:xfrm>
          <a:prstGeom prst="rect">
            <a:avLst/>
          </a:prstGeom>
          <a:noFill/>
        </p:spPr>
        <p:txBody>
          <a:bodyPr wrap="square">
            <a:spAutoFit/>
          </a:bodyPr>
          <a:lstStyle/>
          <a:p>
            <a:r>
              <a:rPr lang="en-US"/>
              <a:t>Tofu knife skill</a:t>
            </a:r>
          </a:p>
        </p:txBody>
      </p:sp>
      <p:pic>
        <p:nvPicPr>
          <p:cNvPr id="7" name="Picture 6">
            <a:extLst>
              <a:ext uri="{FF2B5EF4-FFF2-40B4-BE49-F238E27FC236}">
                <a16:creationId xmlns:a16="http://schemas.microsoft.com/office/drawing/2014/main" id="{78137A7B-CC3E-49FE-AE45-65357E69453D}"/>
              </a:ext>
            </a:extLst>
          </p:cNvPr>
          <p:cNvPicPr>
            <a:picLocks noChangeAspect="1"/>
          </p:cNvPicPr>
          <p:nvPr/>
        </p:nvPicPr>
        <p:blipFill rotWithShape="1">
          <a:blip r:embed="rId5"/>
          <a:srcRect r="35213"/>
          <a:stretch/>
        </p:blipFill>
        <p:spPr>
          <a:xfrm>
            <a:off x="8766904" y="559110"/>
            <a:ext cx="3305462" cy="2869890"/>
          </a:xfrm>
          <a:prstGeom prst="rect">
            <a:avLst/>
          </a:prstGeom>
        </p:spPr>
      </p:pic>
    </p:spTree>
    <p:extLst>
      <p:ext uri="{BB962C8B-B14F-4D97-AF65-F5344CB8AC3E}">
        <p14:creationId xmlns:p14="http://schemas.microsoft.com/office/powerpoint/2010/main" val="162185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0D556-AF7C-45FD-A8F8-EFA9E8F37884}"/>
              </a:ext>
            </a:extLst>
          </p:cNvPr>
          <p:cNvPicPr>
            <a:picLocks noChangeAspect="1"/>
          </p:cNvPicPr>
          <p:nvPr/>
        </p:nvPicPr>
        <p:blipFill rotWithShape="1">
          <a:blip r:embed="rId2"/>
          <a:srcRect t="24031"/>
          <a:stretch/>
        </p:blipFill>
        <p:spPr>
          <a:xfrm>
            <a:off x="1932612" y="4318636"/>
            <a:ext cx="3754556" cy="2503193"/>
          </a:xfrm>
          <a:prstGeom prst="rect">
            <a:avLst/>
          </a:prstGeom>
        </p:spPr>
      </p:pic>
      <p:sp>
        <p:nvSpPr>
          <p:cNvPr id="2" name="Title 1">
            <a:extLst>
              <a:ext uri="{FF2B5EF4-FFF2-40B4-BE49-F238E27FC236}">
                <a16:creationId xmlns:a16="http://schemas.microsoft.com/office/drawing/2014/main" id="{C9123A11-1FF5-4E97-B11E-21B034FB16B6}"/>
              </a:ext>
            </a:extLst>
          </p:cNvPr>
          <p:cNvSpPr>
            <a:spLocks noGrp="1"/>
          </p:cNvSpPr>
          <p:nvPr>
            <p:ph type="title"/>
          </p:nvPr>
        </p:nvSpPr>
        <p:spPr>
          <a:xfrm>
            <a:off x="1221078" y="46375"/>
            <a:ext cx="2588812" cy="945515"/>
          </a:xfrm>
        </p:spPr>
        <p:txBody>
          <a:bodyPr>
            <a:normAutofit/>
          </a:bodyPr>
          <a:lstStyle/>
          <a:p>
            <a:pPr algn="just"/>
            <a:r>
              <a:rPr lang="en-US" sz="3200" b="1">
                <a:solidFill>
                  <a:schemeClr val="accent2">
                    <a:lumMod val="75000"/>
                  </a:schemeClr>
                </a:solidFill>
                <a:latin typeface="Times New Roman" panose="02020603050405020304" pitchFamily="18" charset="0"/>
                <a:cs typeface="Times New Roman" panose="02020603050405020304" pitchFamily="18" charset="0"/>
              </a:rPr>
              <a:t>Seasoning</a:t>
            </a:r>
          </a:p>
        </p:txBody>
      </p:sp>
      <p:sp>
        <p:nvSpPr>
          <p:cNvPr id="8" name="TextBox 7">
            <a:extLst>
              <a:ext uri="{FF2B5EF4-FFF2-40B4-BE49-F238E27FC236}">
                <a16:creationId xmlns:a16="http://schemas.microsoft.com/office/drawing/2014/main" id="{16A150A9-F350-4B90-8DDE-610CABD93F8D}"/>
              </a:ext>
            </a:extLst>
          </p:cNvPr>
          <p:cNvSpPr txBox="1"/>
          <p:nvPr/>
        </p:nvSpPr>
        <p:spPr>
          <a:xfrm>
            <a:off x="151074" y="902316"/>
            <a:ext cx="7226757" cy="3416320"/>
          </a:xfrm>
          <a:prstGeom prst="rect">
            <a:avLst/>
          </a:prstGeom>
          <a:noFill/>
        </p:spPr>
        <p:txBody>
          <a:bodyPr wrap="square">
            <a:spAutoFit/>
          </a:bodyPr>
          <a:lstStyle/>
          <a:p>
            <a:pPr algn="just"/>
            <a:r>
              <a:rPr lang="en-US" i="0">
                <a:solidFill>
                  <a:schemeClr val="accent1">
                    <a:lumMod val="75000"/>
                  </a:schemeClr>
                </a:solidFill>
                <a:effectLst/>
                <a:latin typeface="Times New Roman" panose="02020603050405020304" pitchFamily="18" charset="0"/>
                <a:cs typeface="Times New Roman" panose="02020603050405020304" pitchFamily="18" charset="0"/>
              </a:rPr>
              <a:t>Salt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Vinegar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Soy Sauce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White Sugar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Monosodium Glutamate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Cooking Wine</a:t>
            </a:r>
            <a:r>
              <a:rPr lang="en-US" b="0" i="0" strike="noStrike">
                <a:solidFill>
                  <a:schemeClr val="accent1">
                    <a:lumMod val="75000"/>
                  </a:schemeClr>
                </a:solidFill>
                <a:effectLst/>
                <a:latin typeface="Times New Roman" panose="02020603050405020304" pitchFamily="18" charset="0"/>
                <a:cs typeface="Times New Roman" panose="02020603050405020304" pitchFamily="18" charset="0"/>
              </a:rPr>
              <a: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Cinnamon</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gui pi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Chicken Essence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Broad Bean Paste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Dry Chili Sections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Pepper Powder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Starch</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Cardamom</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cao guo</a:t>
            </a:r>
            <a:r>
              <a:rPr lang="en-US" b="0" i="0">
                <a:solidFill>
                  <a:schemeClr val="accent1">
                    <a:lumMod val="75000"/>
                  </a:schemeClr>
                </a:solidFill>
                <a:effectLst/>
                <a:latin typeface="Times New Roman" panose="02020603050405020304" pitchFamily="18" charset="0"/>
                <a:cs typeface="Times New Roman" panose="02020603050405020304" pitchFamily="18" charset="0"/>
              </a:rPr>
              <a:t>); etc.</a:t>
            </a:r>
            <a:endParaRPr lang="en-US">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They’re important in cooking various dishes, create special dish flavors when used either singly or blended</a:t>
            </a:r>
            <a:r>
              <a:rPr lang="en-US">
                <a:solidFill>
                  <a:schemeClr val="accent1">
                    <a:lumMod val="75000"/>
                  </a:schemeClr>
                </a:solidFill>
                <a:latin typeface="Times New Roman" panose="02020603050405020304" pitchFamily="18" charset="0"/>
                <a:cs typeface="Times New Roman" panose="02020603050405020304" pitchFamily="18" charset="0"/>
              </a:rPr>
              <a:t>. The number of spices and herbs used is estimated at more than one hundred. Chinese chefs needs seasonings to cook any dish especially delicious dish with distinctive flavor and attractive color, have helped to shape the different styles of Chinese cooking, and all kinds of salty, sweet, sour, and pungent flavors can be found in those cuisines. With many people even delicious ingredients can taste bland and uninteresting without appropriate seasonings. Chinese chefs see to it that seasonings are added at the right time to ensure a better flavor. </a:t>
            </a:r>
          </a:p>
        </p:txBody>
      </p:sp>
      <p:pic>
        <p:nvPicPr>
          <p:cNvPr id="7" name="Picture 6">
            <a:extLst>
              <a:ext uri="{FF2B5EF4-FFF2-40B4-BE49-F238E27FC236}">
                <a16:creationId xmlns:a16="http://schemas.microsoft.com/office/drawing/2014/main" id="{7A38370B-13CF-45DA-8849-07ECD517F2BF}"/>
              </a:ext>
            </a:extLst>
          </p:cNvPr>
          <p:cNvPicPr>
            <a:picLocks noChangeAspect="1"/>
          </p:cNvPicPr>
          <p:nvPr/>
        </p:nvPicPr>
        <p:blipFill>
          <a:blip r:embed="rId3"/>
          <a:stretch>
            <a:fillRect/>
          </a:stretch>
        </p:blipFill>
        <p:spPr>
          <a:xfrm>
            <a:off x="7377832" y="0"/>
            <a:ext cx="4724054" cy="4718149"/>
          </a:xfrm>
          <a:prstGeom prst="rect">
            <a:avLst/>
          </a:prstGeom>
        </p:spPr>
      </p:pic>
    </p:spTree>
    <p:extLst>
      <p:ext uri="{BB962C8B-B14F-4D97-AF65-F5344CB8AC3E}">
        <p14:creationId xmlns:p14="http://schemas.microsoft.com/office/powerpoint/2010/main" val="14399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57EC-0CB5-43CB-B75C-654D2DBA007E}"/>
              </a:ext>
            </a:extLst>
          </p:cNvPr>
          <p:cNvSpPr>
            <a:spLocks noGrp="1"/>
          </p:cNvSpPr>
          <p:nvPr>
            <p:ph type="title"/>
          </p:nvPr>
        </p:nvSpPr>
        <p:spPr>
          <a:xfrm>
            <a:off x="1068788" y="599689"/>
            <a:ext cx="4099560" cy="891181"/>
          </a:xfrm>
        </p:spPr>
        <p:txBody>
          <a:bodyPr>
            <a:noAutofit/>
          </a:bodyPr>
          <a:lstStyle/>
          <a:p>
            <a:r>
              <a:rPr lang="en-US" sz="3200" b="1">
                <a:solidFill>
                  <a:schemeClr val="accent2">
                    <a:lumMod val="75000"/>
                  </a:schemeClr>
                </a:solidFill>
                <a:latin typeface="Times New Roman" panose="02020603050405020304" pitchFamily="18" charset="0"/>
                <a:ea typeface="宋体" panose="02010600030101010101" pitchFamily="2" charset="-122"/>
              </a:rPr>
              <a:t>T</a:t>
            </a:r>
            <a:r>
              <a:rPr lang="en-US" sz="3200" b="1">
                <a:solidFill>
                  <a:schemeClr val="accent2">
                    <a:lumMod val="75000"/>
                  </a:schemeClr>
                </a:solidFill>
                <a:effectLst/>
                <a:latin typeface="Times New Roman" panose="02020603050405020304" pitchFamily="18" charset="0"/>
                <a:ea typeface="宋体" panose="02010600030101010101" pitchFamily="2" charset="-122"/>
              </a:rPr>
              <a:t>ime and temperature</a:t>
            </a:r>
            <a:endParaRPr lang="en-US" sz="3200">
              <a:solidFill>
                <a:schemeClr val="accent2">
                  <a:lumMod val="75000"/>
                </a:schemeClr>
              </a:solidFill>
            </a:endParaRPr>
          </a:p>
        </p:txBody>
      </p:sp>
      <p:pic>
        <p:nvPicPr>
          <p:cNvPr id="6" name="Picture 5">
            <a:extLst>
              <a:ext uri="{FF2B5EF4-FFF2-40B4-BE49-F238E27FC236}">
                <a16:creationId xmlns:a16="http://schemas.microsoft.com/office/drawing/2014/main" id="{45572BEB-B400-48D9-A83F-BFB98C6F797F}"/>
              </a:ext>
            </a:extLst>
          </p:cNvPr>
          <p:cNvPicPr>
            <a:picLocks noChangeAspect="1"/>
          </p:cNvPicPr>
          <p:nvPr/>
        </p:nvPicPr>
        <p:blipFill>
          <a:blip r:embed="rId2"/>
          <a:stretch>
            <a:fillRect/>
          </a:stretch>
        </p:blipFill>
        <p:spPr>
          <a:xfrm>
            <a:off x="6527575" y="805672"/>
            <a:ext cx="3475167" cy="5103531"/>
          </a:xfrm>
          <a:prstGeom prst="rect">
            <a:avLst/>
          </a:prstGeom>
        </p:spPr>
      </p:pic>
      <p:sp>
        <p:nvSpPr>
          <p:cNvPr id="8" name="Content Placeholder 7">
            <a:extLst>
              <a:ext uri="{FF2B5EF4-FFF2-40B4-BE49-F238E27FC236}">
                <a16:creationId xmlns:a16="http://schemas.microsoft.com/office/drawing/2014/main" id="{08410B89-E23B-4C08-B0BA-B13D1055C1AA}"/>
              </a:ext>
            </a:extLst>
          </p:cNvPr>
          <p:cNvSpPr>
            <a:spLocks noGrp="1"/>
          </p:cNvSpPr>
          <p:nvPr>
            <p:ph idx="1"/>
          </p:nvPr>
        </p:nvSpPr>
        <p:spPr>
          <a:xfrm>
            <a:off x="838200" y="1825625"/>
            <a:ext cx="4266537" cy="3541505"/>
          </a:xfrm>
        </p:spPr>
        <p:txBody>
          <a:bodyPr>
            <a:norm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food is cooked very slowly over a low flame. Meat is usually browned first, then large quantities of soy sauce, sugar, wine or sherry, ginger, five-spice powder, chili powder, cilantro, and other seasonings are added, together with water or broth.</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may take up to several hours before the meat is done to the desired tenderness. The finished product can be served hot or cold. The sauce is rich and dark brown; hence the descriptive name “red stewing”.</a:t>
            </a:r>
          </a:p>
        </p:txBody>
      </p:sp>
    </p:spTree>
    <p:extLst>
      <p:ext uri="{BB962C8B-B14F-4D97-AF65-F5344CB8AC3E}">
        <p14:creationId xmlns:p14="http://schemas.microsoft.com/office/powerpoint/2010/main" val="957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17169-3BF2-4B81-B19C-0782BD71AD86}"/>
              </a:ext>
            </a:extLst>
          </p:cNvPr>
          <p:cNvPicPr>
            <a:picLocks noGrp="1" noChangeAspect="1"/>
          </p:cNvPicPr>
          <p:nvPr>
            <p:ph idx="1"/>
          </p:nvPr>
        </p:nvPicPr>
        <p:blipFill>
          <a:blip r:embed="rId2"/>
          <a:stretch>
            <a:fillRect/>
          </a:stretch>
        </p:blipFill>
        <p:spPr>
          <a:xfrm>
            <a:off x="6751098" y="295721"/>
            <a:ext cx="2730946" cy="5765331"/>
          </a:xfrm>
        </p:spPr>
      </p:pic>
      <p:sp>
        <p:nvSpPr>
          <p:cNvPr id="7" name="TextBox 6">
            <a:extLst>
              <a:ext uri="{FF2B5EF4-FFF2-40B4-BE49-F238E27FC236}">
                <a16:creationId xmlns:a16="http://schemas.microsoft.com/office/drawing/2014/main" id="{DB7EC338-9639-400F-9AB5-0F15683F7183}"/>
              </a:ext>
            </a:extLst>
          </p:cNvPr>
          <p:cNvSpPr txBox="1"/>
          <p:nvPr/>
        </p:nvSpPr>
        <p:spPr>
          <a:xfrm>
            <a:off x="1023288" y="539253"/>
            <a:ext cx="5072712" cy="2031325"/>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D</a:t>
            </a:r>
            <a:r>
              <a:rPr lang="en-US" altLang="zh-CN" b="1">
                <a:solidFill>
                  <a:schemeClr val="accent1">
                    <a:lumMod val="75000"/>
                  </a:schemeClr>
                </a:solidFill>
                <a:latin typeface="Times New Roman" panose="02020603050405020304" pitchFamily="18" charset="0"/>
                <a:cs typeface="Times New Roman" panose="02020603050405020304" pitchFamily="18" charset="0"/>
              </a:rPr>
              <a:t>o</a:t>
            </a:r>
            <a:r>
              <a:rPr lang="en-US" b="1">
                <a:solidFill>
                  <a:schemeClr val="accent1">
                    <a:lumMod val="75000"/>
                  </a:schemeClr>
                </a:solidFill>
                <a:latin typeface="Times New Roman" panose="02020603050405020304" pitchFamily="18" charset="0"/>
                <a:cs typeface="Times New Roman" panose="02020603050405020304" pitchFamily="18" charset="0"/>
              </a:rPr>
              <a:t>ngpo rou (</a:t>
            </a:r>
            <a:r>
              <a:rPr lang="zh-CN" altLang="en-US" b="1">
                <a:solidFill>
                  <a:schemeClr val="accent1">
                    <a:lumMod val="75000"/>
                  </a:schemeClr>
                </a:solidFill>
                <a:latin typeface="Times New Roman" panose="02020603050405020304" pitchFamily="18" charset="0"/>
                <a:cs typeface="Times New Roman" panose="02020603050405020304" pitchFamily="18" charset="0"/>
              </a:rPr>
              <a:t>东坡肉 </a:t>
            </a:r>
            <a:r>
              <a:rPr lang="en-US" b="1">
                <a:solidFill>
                  <a:schemeClr val="accent1">
                    <a:lumMod val="75000"/>
                  </a:schemeClr>
                </a:solidFill>
                <a:latin typeface="Times New Roman" panose="02020603050405020304" pitchFamily="18" charset="0"/>
                <a:cs typeface="Times New Roman" panose="02020603050405020304" pitchFamily="18" charset="0"/>
              </a:rPr>
              <a:t>Dongpo Braised Pork) </a:t>
            </a:r>
            <a:r>
              <a:rPr lang="en-US">
                <a:solidFill>
                  <a:schemeClr val="accent1">
                    <a:lumMod val="75000"/>
                  </a:schemeClr>
                </a:solidFill>
                <a:latin typeface="Times New Roman" panose="02020603050405020304" pitchFamily="18" charset="0"/>
                <a:cs typeface="Times New Roman" panose="02020603050405020304" pitchFamily="18" charset="0"/>
              </a:rPr>
              <a:t>is said to have been invented (or at least inspired) by Su Tungpo. Legend has it that during Su Tungpo's life of poverty during his banishment to Hangzhou, he improved on the traditional process, he first braised the pork, added huangjiu (yellow wine) to make red-braised pork, then slowly stewed it on low heat. </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0DE409A-9C2A-48F7-87F8-9A3E70196D65}"/>
              </a:ext>
            </a:extLst>
          </p:cNvPr>
          <p:cNvSpPr txBox="1"/>
          <p:nvPr/>
        </p:nvSpPr>
        <p:spPr>
          <a:xfrm>
            <a:off x="1023288" y="2644732"/>
            <a:ext cx="5144055" cy="3139321"/>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(or Su Tungpo) </a:t>
            </a:r>
            <a:r>
              <a:rPr lang="en-US">
                <a:solidFill>
                  <a:schemeClr val="accent1">
                    <a:lumMod val="75000"/>
                  </a:schemeClr>
                </a:solidFill>
                <a:latin typeface="Times New Roman" panose="02020603050405020304" pitchFamily="18" charset="0"/>
                <a:cs typeface="Times New Roman" panose="02020603050405020304" pitchFamily="18" charset="0"/>
              </a:rPr>
              <a:t>was born in Meishan, near Mount Emei today Sichuan province (1037-1101). </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He was a Chinese calligrapher, gastronome, pharmacologist, poet, and writer of the 11th-century Song dynasty, and one of the four classical Chinese gastronomes. </a:t>
            </a:r>
            <a:r>
              <a:rPr lang="en-US">
                <a:solidFill>
                  <a:schemeClr val="accent1">
                    <a:lumMod val="75000"/>
                  </a:schemeClr>
                </a:solidFill>
                <a:latin typeface="Times New Roman" panose="02020603050405020304" pitchFamily="18" charset="0"/>
                <a:cs typeface="Times New Roman" panose="02020603050405020304" pitchFamily="18" charset="0"/>
              </a:rPr>
              <a:t>Beginning in 1060 and throughout the following twenty years, Su held a variety of government positions throughout China.</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Su was an important figure in Song Dynasty politics, aligning himself with Sima Guang and others, against the New Policy party led by Wang Anshi.</a:t>
            </a:r>
          </a:p>
        </p:txBody>
      </p:sp>
    </p:spTree>
    <p:extLst>
      <p:ext uri="{BB962C8B-B14F-4D97-AF65-F5344CB8AC3E}">
        <p14:creationId xmlns:p14="http://schemas.microsoft.com/office/powerpoint/2010/main" val="269198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ung Pao Chicken">
            <a:extLst>
              <a:ext uri="{FF2B5EF4-FFF2-40B4-BE49-F238E27FC236}">
                <a16:creationId xmlns:a16="http://schemas.microsoft.com/office/drawing/2014/main" id="{7EE60481-51EA-40E6-98D5-89C08A208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08" y="2152018"/>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 name="Content Placeholder 2">
            <a:extLst>
              <a:ext uri="{FF2B5EF4-FFF2-40B4-BE49-F238E27FC236}">
                <a16:creationId xmlns:a16="http://schemas.microsoft.com/office/drawing/2014/main" id="{359A95A8-6890-41B1-9B6E-CFBAF223AD1E}"/>
              </a:ext>
            </a:extLst>
          </p:cNvPr>
          <p:cNvSpPr>
            <a:spLocks noGrp="1"/>
          </p:cNvSpPr>
          <p:nvPr>
            <p:ph idx="1"/>
          </p:nvPr>
        </p:nvSpPr>
        <p:spPr>
          <a:xfrm>
            <a:off x="780832" y="5818088"/>
            <a:ext cx="2106351" cy="320230"/>
          </a:xfrm>
          <a:noFill/>
          <a:ln>
            <a:noFill/>
          </a:ln>
        </p:spPr>
        <p:style>
          <a:lnRef idx="0">
            <a:scrgbClr r="0" g="0" b="0"/>
          </a:lnRef>
          <a:fillRef idx="0">
            <a:scrgbClr r="0" g="0" b="0"/>
          </a:fillRef>
          <a:effectRef idx="0">
            <a:scrgbClr r="0" g="0" b="0"/>
          </a:effectRef>
          <a:fontRef idx="minor">
            <a:schemeClr val="accent1"/>
          </a:fontRef>
        </p:style>
        <p:txBody>
          <a:bodyPr>
            <a:normAutofit lnSpcReduction="10000"/>
          </a:bodyPr>
          <a:lstStyle/>
          <a:p>
            <a:pPr marL="0" indent="0">
              <a:buNone/>
            </a:pPr>
            <a:r>
              <a:rPr lang="en-US" sz="1800" b="0" i="0">
                <a:solidFill>
                  <a:schemeClr val="accent1">
                    <a:lumMod val="75000"/>
                  </a:schemeClr>
                </a:solidFill>
                <a:effectLst/>
                <a:latin typeface="Times New Roman" panose="02020603050405020304" pitchFamily="18" charset="0"/>
                <a:cs typeface="Times New Roman" panose="02020603050405020304" pitchFamily="18" charset="0"/>
              </a:rPr>
              <a:t>Stir-Frying</a:t>
            </a:r>
            <a:r>
              <a:rPr lang="en-US" sz="1800" b="0" i="0">
                <a:solidFill>
                  <a:schemeClr val="accent1">
                    <a:lumMod val="75000"/>
                  </a:schemeClr>
                </a:solidFill>
                <a:effectLst/>
                <a:latin typeface="Verdana" panose="020B0604030504040204" pitchFamily="34" charset="0"/>
              </a:rPr>
              <a:t> </a:t>
            </a:r>
            <a:r>
              <a:rPr lang="zh-CN" altLang="en-US" sz="1800" b="0" i="0">
                <a:solidFill>
                  <a:schemeClr val="accent1">
                    <a:lumMod val="75000"/>
                  </a:schemeClr>
                </a:solidFill>
                <a:effectLst/>
                <a:latin typeface="Verdana" panose="020B0604030504040204" pitchFamily="34" charset="0"/>
              </a:rPr>
              <a:t>炒 </a:t>
            </a:r>
            <a:endParaRPr lang="en-US" sz="1800">
              <a:solidFill>
                <a:schemeClr val="accent1">
                  <a:lumMod val="75000"/>
                </a:schemeClr>
              </a:solidFill>
            </a:endParaRPr>
          </a:p>
        </p:txBody>
      </p:sp>
      <p:sp>
        <p:nvSpPr>
          <p:cNvPr id="7" name="TextBox 6">
            <a:extLst>
              <a:ext uri="{FF2B5EF4-FFF2-40B4-BE49-F238E27FC236}">
                <a16:creationId xmlns:a16="http://schemas.microsoft.com/office/drawing/2014/main" id="{72700A1C-6DD6-47D2-A140-6286F70B3E08}"/>
              </a:ext>
            </a:extLst>
          </p:cNvPr>
          <p:cNvSpPr txBox="1"/>
          <p:nvPr/>
        </p:nvSpPr>
        <p:spPr>
          <a:xfrm>
            <a:off x="183844" y="2123190"/>
            <a:ext cx="2049449"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Kung Pao Chicken</a:t>
            </a:r>
          </a:p>
        </p:txBody>
      </p:sp>
      <p:sp>
        <p:nvSpPr>
          <p:cNvPr id="9" name="TextBox 8">
            <a:extLst>
              <a:ext uri="{FF2B5EF4-FFF2-40B4-BE49-F238E27FC236}">
                <a16:creationId xmlns:a16="http://schemas.microsoft.com/office/drawing/2014/main" id="{421F47F9-0282-478E-B2CD-0D03A8B4063E}"/>
              </a:ext>
            </a:extLst>
          </p:cNvPr>
          <p:cNvSpPr txBox="1"/>
          <p:nvPr/>
        </p:nvSpPr>
        <p:spPr>
          <a:xfrm>
            <a:off x="793348" y="4551806"/>
            <a:ext cx="214822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Flash-Frying </a:t>
            </a:r>
            <a:r>
              <a:rPr lang="zh-CN" altLang="en-US">
                <a:latin typeface="Times New Roman" panose="02020603050405020304" pitchFamily="18" charset="0"/>
                <a:cs typeface="Times New Roman" panose="02020603050405020304" pitchFamily="18" charset="0"/>
              </a:rPr>
              <a:t>油爆</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54CA08-AFED-45C1-AAE8-8908D6D2A143}"/>
              </a:ext>
            </a:extLst>
          </p:cNvPr>
          <p:cNvSpPr txBox="1"/>
          <p:nvPr/>
        </p:nvSpPr>
        <p:spPr>
          <a:xfrm>
            <a:off x="793348" y="4864117"/>
            <a:ext cx="181090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Quick-Frying </a:t>
            </a:r>
            <a:r>
              <a:rPr lang="zh-CN" altLang="en-US">
                <a:latin typeface="Times New Roman" panose="02020603050405020304" pitchFamily="18" charset="0"/>
                <a:cs typeface="Times New Roman" panose="02020603050405020304" pitchFamily="18" charset="0"/>
              </a:rPr>
              <a:t>熘</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F1A96-295A-457D-BA61-08C3AB369DD5}"/>
              </a:ext>
            </a:extLst>
          </p:cNvPr>
          <p:cNvSpPr txBox="1"/>
          <p:nvPr/>
        </p:nvSpPr>
        <p:spPr>
          <a:xfrm>
            <a:off x="793348" y="5184947"/>
            <a:ext cx="167573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Deep-Frying </a:t>
            </a:r>
            <a:r>
              <a:rPr lang="zh-CN" altLang="en-US">
                <a:latin typeface="Times New Roman" panose="02020603050405020304" pitchFamily="18" charset="0"/>
                <a:cs typeface="Times New Roman" panose="02020603050405020304" pitchFamily="18" charset="0"/>
              </a:rPr>
              <a:t>炸</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E94A45A-41E1-4542-9F1E-F782B472E694}"/>
              </a:ext>
            </a:extLst>
          </p:cNvPr>
          <p:cNvSpPr txBox="1"/>
          <p:nvPr/>
        </p:nvSpPr>
        <p:spPr>
          <a:xfrm>
            <a:off x="793349" y="5464151"/>
            <a:ext cx="181090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Pan-Frying </a:t>
            </a:r>
            <a:r>
              <a:rPr lang="zh-CN" altLang="en-US">
                <a:latin typeface="Times New Roman" panose="02020603050405020304" pitchFamily="18" charset="0"/>
                <a:cs typeface="Times New Roman" panose="02020603050405020304" pitchFamily="18" charset="0"/>
              </a:rPr>
              <a:t>煎</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0C5D329-CA7C-42E8-A99C-06B7AF4A3E1C}"/>
              </a:ext>
            </a:extLst>
          </p:cNvPr>
          <p:cNvSpPr txBox="1"/>
          <p:nvPr/>
        </p:nvSpPr>
        <p:spPr>
          <a:xfrm>
            <a:off x="4432960" y="5701217"/>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Braising </a:t>
            </a:r>
            <a:r>
              <a:rPr lang="zh-CN" altLang="en-US">
                <a:latin typeface="Times New Roman" panose="02020603050405020304" pitchFamily="18" charset="0"/>
                <a:cs typeface="Times New Roman" panose="02020603050405020304" pitchFamily="18" charset="0"/>
              </a:rPr>
              <a:t>烧</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774A041-AD96-4429-BD1E-AD53D3F80CA2}"/>
              </a:ext>
            </a:extLst>
          </p:cNvPr>
          <p:cNvSpPr txBox="1"/>
          <p:nvPr/>
        </p:nvSpPr>
        <p:spPr>
          <a:xfrm>
            <a:off x="4432960" y="4790950"/>
            <a:ext cx="189042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Steam Stewing </a:t>
            </a:r>
            <a:r>
              <a:rPr lang="zh-CN" altLang="en-US">
                <a:latin typeface="Times New Roman" panose="02020603050405020304" pitchFamily="18" charset="0"/>
                <a:cs typeface="Times New Roman" panose="02020603050405020304" pitchFamily="18" charset="0"/>
              </a:rPr>
              <a:t>焖</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0510455-31FF-4962-B92C-B3ED1D8A2973}"/>
              </a:ext>
            </a:extLst>
          </p:cNvPr>
          <p:cNvSpPr txBox="1"/>
          <p:nvPr/>
        </p:nvSpPr>
        <p:spPr>
          <a:xfrm>
            <a:off x="6563712" y="2694804"/>
            <a:ext cx="1825355"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Bake Stewing </a:t>
            </a:r>
            <a:r>
              <a:rPr lang="zh-CN" altLang="en-US">
                <a:latin typeface="Times New Roman" panose="02020603050405020304" pitchFamily="18" charset="0"/>
                <a:cs typeface="Times New Roman" panose="02020603050405020304" pitchFamily="18" charset="0"/>
              </a:rPr>
              <a:t>煨</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5F76B88-4157-4847-8300-2CCF1E2851A7}"/>
              </a:ext>
            </a:extLst>
          </p:cNvPr>
          <p:cNvSpPr txBox="1"/>
          <p:nvPr/>
        </p:nvSpPr>
        <p:spPr>
          <a:xfrm>
            <a:off x="6563236" y="3609199"/>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Simmering </a:t>
            </a:r>
            <a:r>
              <a:rPr lang="zh-CN" altLang="en-US">
                <a:latin typeface="Times New Roman" panose="02020603050405020304" pitchFamily="18" charset="0"/>
                <a:cs typeface="Times New Roman" panose="02020603050405020304" pitchFamily="18" charset="0"/>
              </a:rPr>
              <a:t>炖</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D5C67A9-4726-4486-9007-BB12246231C7}"/>
              </a:ext>
            </a:extLst>
          </p:cNvPr>
          <p:cNvSpPr txBox="1"/>
          <p:nvPr/>
        </p:nvSpPr>
        <p:spPr>
          <a:xfrm>
            <a:off x="4432960" y="5406401"/>
            <a:ext cx="1286123"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Roasting </a:t>
            </a:r>
            <a:r>
              <a:rPr lang="zh-CN" altLang="en-US">
                <a:latin typeface="Times New Roman" panose="02020603050405020304" pitchFamily="18" charset="0"/>
                <a:cs typeface="Times New Roman" panose="02020603050405020304" pitchFamily="18" charset="0"/>
              </a:rPr>
              <a:t>烤</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F7F003-EDEC-41F8-817F-F4DFBCA07108}"/>
              </a:ext>
            </a:extLst>
          </p:cNvPr>
          <p:cNvSpPr txBox="1"/>
          <p:nvPr/>
        </p:nvSpPr>
        <p:spPr>
          <a:xfrm>
            <a:off x="4433971" y="5085766"/>
            <a:ext cx="131197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Smoking </a:t>
            </a:r>
            <a:r>
              <a:rPr lang="zh-CN" altLang="en-US">
                <a:latin typeface="Times New Roman" panose="02020603050405020304" pitchFamily="18" charset="0"/>
                <a:cs typeface="Times New Roman" panose="02020603050405020304" pitchFamily="18" charset="0"/>
              </a:rPr>
              <a:t>熏</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24D7084-4F82-4063-879A-7F879EC92E01}"/>
              </a:ext>
            </a:extLst>
          </p:cNvPr>
          <p:cNvSpPr txBox="1"/>
          <p:nvPr/>
        </p:nvSpPr>
        <p:spPr>
          <a:xfrm>
            <a:off x="6574734" y="2404942"/>
            <a:ext cx="2075858" cy="37311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Baking in Salt </a:t>
            </a:r>
            <a:r>
              <a:rPr lang="zh-CN" altLang="en-US">
                <a:latin typeface="Times New Roman" panose="02020603050405020304" pitchFamily="18" charset="0"/>
                <a:cs typeface="Times New Roman" panose="02020603050405020304" pitchFamily="18" charset="0"/>
              </a:rPr>
              <a:t>盐焗</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17AC4D1-95B6-4AC7-B09C-3BD5F6B82A70}"/>
              </a:ext>
            </a:extLst>
          </p:cNvPr>
          <p:cNvSpPr txBox="1"/>
          <p:nvPr/>
        </p:nvSpPr>
        <p:spPr>
          <a:xfrm>
            <a:off x="6563236" y="2095624"/>
            <a:ext cx="13614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Boiling </a:t>
            </a:r>
            <a:r>
              <a:rPr lang="zh-CN" altLang="en-US">
                <a:latin typeface="Times New Roman" panose="02020603050405020304" pitchFamily="18" charset="0"/>
                <a:cs typeface="Times New Roman" panose="02020603050405020304" pitchFamily="18" charset="0"/>
              </a:rPr>
              <a:t>煮</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E115DB2-FB85-4185-9C8B-7FB60605EF39}"/>
              </a:ext>
            </a:extLst>
          </p:cNvPr>
          <p:cNvSpPr txBox="1"/>
          <p:nvPr/>
        </p:nvSpPr>
        <p:spPr>
          <a:xfrm>
            <a:off x="6577426" y="3344365"/>
            <a:ext cx="192474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 Boiling </a:t>
            </a:r>
            <a:r>
              <a:rPr lang="zh-CN" altLang="en-US">
                <a:latin typeface="Times New Roman" panose="02020603050405020304" pitchFamily="18" charset="0"/>
                <a:cs typeface="Times New Roman" panose="02020603050405020304" pitchFamily="18" charset="0"/>
              </a:rPr>
              <a:t>汆</a:t>
            </a: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7EADD26-B7FE-4AB1-B6CF-9DB88A3DF0E9}"/>
              </a:ext>
            </a:extLst>
          </p:cNvPr>
          <p:cNvSpPr txBox="1"/>
          <p:nvPr/>
        </p:nvSpPr>
        <p:spPr>
          <a:xfrm>
            <a:off x="6549303" y="3903600"/>
            <a:ext cx="1306664" cy="4915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Scalding </a:t>
            </a:r>
            <a:r>
              <a:rPr lang="zh-CN" altLang="en-US">
                <a:latin typeface="Times New Roman" panose="02020603050405020304" pitchFamily="18" charset="0"/>
                <a:cs typeface="Times New Roman" panose="02020603050405020304" pitchFamily="18" charset="0"/>
              </a:rPr>
              <a:t>焯</a:t>
            </a:r>
            <a:endParaRPr lang="en-US">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B860C89-6860-4E1C-B100-21D46E5B1A6E}"/>
              </a:ext>
            </a:extLst>
          </p:cNvPr>
          <p:cNvSpPr txBox="1"/>
          <p:nvPr/>
        </p:nvSpPr>
        <p:spPr>
          <a:xfrm>
            <a:off x="6574734" y="3015511"/>
            <a:ext cx="1887524"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Instant Boiling </a:t>
            </a:r>
            <a:r>
              <a:rPr lang="zh-CN" altLang="en-US">
                <a:latin typeface="Times New Roman" panose="02020603050405020304" pitchFamily="18" charset="0"/>
                <a:cs typeface="Times New Roman" panose="02020603050405020304" pitchFamily="18" charset="0"/>
              </a:rPr>
              <a:t>涮</a:t>
            </a:r>
            <a:endParaRPr lang="en-US">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5AAE505-8780-468C-B3AB-B8F90CEEA783}"/>
              </a:ext>
            </a:extLst>
          </p:cNvPr>
          <p:cNvSpPr txBox="1"/>
          <p:nvPr/>
        </p:nvSpPr>
        <p:spPr>
          <a:xfrm>
            <a:off x="6574734" y="1812573"/>
            <a:ext cx="16577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Dressing </a:t>
            </a:r>
            <a:r>
              <a:rPr lang="zh-CN" altLang="en-US">
                <a:latin typeface="Times New Roman" panose="02020603050405020304" pitchFamily="18" charset="0"/>
                <a:cs typeface="Times New Roman" panose="02020603050405020304" pitchFamily="18" charset="0"/>
              </a:rPr>
              <a:t>凉拌</a:t>
            </a: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E226077-CD39-4687-96BA-FCAC881300A5}"/>
              </a:ext>
            </a:extLst>
          </p:cNvPr>
          <p:cNvSpPr txBox="1"/>
          <p:nvPr/>
        </p:nvSpPr>
        <p:spPr>
          <a:xfrm>
            <a:off x="6574734" y="1499334"/>
            <a:ext cx="1380416"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Pickling </a:t>
            </a:r>
            <a:r>
              <a:rPr lang="zh-CN" altLang="en-US">
                <a:latin typeface="Times New Roman" panose="02020603050405020304" pitchFamily="18" charset="0"/>
                <a:cs typeface="Times New Roman" panose="02020603050405020304" pitchFamily="18" charset="0"/>
              </a:rPr>
              <a:t>腌</a:t>
            </a:r>
            <a:endParaRPr lang="en-US">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41AD3D0-923C-4CB6-B94F-450585F7A114}"/>
              </a:ext>
            </a:extLst>
          </p:cNvPr>
          <p:cNvSpPr txBox="1"/>
          <p:nvPr/>
        </p:nvSpPr>
        <p:spPr>
          <a:xfrm>
            <a:off x="759952" y="6038618"/>
            <a:ext cx="341430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Crisp Frying with Syrup </a:t>
            </a:r>
            <a:r>
              <a:rPr lang="zh-CN" altLang="en-US">
                <a:latin typeface="Times New Roman" panose="02020603050405020304" pitchFamily="18" charset="0"/>
                <a:cs typeface="Times New Roman" panose="02020603050405020304" pitchFamily="18" charset="0"/>
              </a:rPr>
              <a:t>拔丝</a:t>
            </a:r>
            <a:endParaRPr lang="en-US">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CB545299-5892-4EF8-B928-6DDEAA4FDC93}"/>
              </a:ext>
            </a:extLst>
          </p:cNvPr>
          <p:cNvPicPr>
            <a:picLocks noChangeAspect="1"/>
          </p:cNvPicPr>
          <p:nvPr/>
        </p:nvPicPr>
        <p:blipFill>
          <a:blip r:embed="rId3"/>
          <a:stretch>
            <a:fillRect/>
          </a:stretch>
        </p:blipFill>
        <p:spPr>
          <a:xfrm>
            <a:off x="8652064" y="24090"/>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46" name="TextBox 45">
            <a:extLst>
              <a:ext uri="{FF2B5EF4-FFF2-40B4-BE49-F238E27FC236}">
                <a16:creationId xmlns:a16="http://schemas.microsoft.com/office/drawing/2014/main" id="{92DFBC33-A521-4923-9D12-8BE948AC42ED}"/>
              </a:ext>
            </a:extLst>
          </p:cNvPr>
          <p:cNvSpPr txBox="1"/>
          <p:nvPr/>
        </p:nvSpPr>
        <p:spPr>
          <a:xfrm>
            <a:off x="8708656" y="62282"/>
            <a:ext cx="2405101" cy="4506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bg2">
                    <a:lumMod val="75000"/>
                  </a:schemeClr>
                </a:solidFill>
                <a:latin typeface="Times New Roman" panose="02020603050405020304" pitchFamily="18" charset="0"/>
                <a:cs typeface="Times New Roman" panose="02020603050405020304" pitchFamily="18" charset="0"/>
              </a:rPr>
              <a:t>Steamed Stuffed Buns</a:t>
            </a:r>
          </a:p>
        </p:txBody>
      </p:sp>
      <p:pic>
        <p:nvPicPr>
          <p:cNvPr id="45" name="Picture 44">
            <a:extLst>
              <a:ext uri="{FF2B5EF4-FFF2-40B4-BE49-F238E27FC236}">
                <a16:creationId xmlns:a16="http://schemas.microsoft.com/office/drawing/2014/main" id="{38301B56-C356-48DD-AB75-49A820938FDC}"/>
              </a:ext>
            </a:extLst>
          </p:cNvPr>
          <p:cNvPicPr>
            <a:picLocks noChangeAspect="1"/>
          </p:cNvPicPr>
          <p:nvPr/>
        </p:nvPicPr>
        <p:blipFill rotWithShape="1">
          <a:blip r:embed="rId4"/>
          <a:srcRect b="13874"/>
          <a:stretch/>
        </p:blipFill>
        <p:spPr>
          <a:xfrm>
            <a:off x="3320030" y="1854301"/>
            <a:ext cx="3076431" cy="2285609"/>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50" name="TextBox 49">
            <a:extLst>
              <a:ext uri="{FF2B5EF4-FFF2-40B4-BE49-F238E27FC236}">
                <a16:creationId xmlns:a16="http://schemas.microsoft.com/office/drawing/2014/main" id="{0339E18B-0862-497B-A26A-44FA53A3BE2E}"/>
              </a:ext>
            </a:extLst>
          </p:cNvPr>
          <p:cNvSpPr txBox="1"/>
          <p:nvPr/>
        </p:nvSpPr>
        <p:spPr>
          <a:xfrm>
            <a:off x="4432960" y="4493789"/>
            <a:ext cx="332607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Stewing in soy sauce and syrup</a:t>
            </a:r>
          </a:p>
        </p:txBody>
      </p:sp>
      <p:sp>
        <p:nvSpPr>
          <p:cNvPr id="52" name="TextBox 51">
            <a:extLst>
              <a:ext uri="{FF2B5EF4-FFF2-40B4-BE49-F238E27FC236}">
                <a16:creationId xmlns:a16="http://schemas.microsoft.com/office/drawing/2014/main" id="{A3550BF5-4240-44C2-8C72-B43B10925DEF}"/>
              </a:ext>
            </a:extLst>
          </p:cNvPr>
          <p:cNvSpPr txBox="1"/>
          <p:nvPr/>
        </p:nvSpPr>
        <p:spPr>
          <a:xfrm>
            <a:off x="301787" y="623782"/>
            <a:ext cx="659199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2000" b="1">
                <a:solidFill>
                  <a:schemeClr val="accent2">
                    <a:lumMod val="75000"/>
                  </a:schemeClr>
                </a:solidFill>
                <a:latin typeface="Times New Roman" panose="02020603050405020304" pitchFamily="18" charset="0"/>
                <a:cs typeface="Times New Roman" panose="02020603050405020304" pitchFamily="18" charset="0"/>
              </a:rPr>
              <a:t>There are more than thirty techniques in Chinese cuisine Different materials require different flavourings</a:t>
            </a:r>
          </a:p>
        </p:txBody>
      </p:sp>
      <p:pic>
        <p:nvPicPr>
          <p:cNvPr id="2" name="Picture 1">
            <a:extLst>
              <a:ext uri="{FF2B5EF4-FFF2-40B4-BE49-F238E27FC236}">
                <a16:creationId xmlns:a16="http://schemas.microsoft.com/office/drawing/2014/main" id="{35CAF358-7C87-4400-82B8-1BC5615B85B9}"/>
              </a:ext>
            </a:extLst>
          </p:cNvPr>
          <p:cNvPicPr>
            <a:picLocks noChangeAspect="1"/>
          </p:cNvPicPr>
          <p:nvPr/>
        </p:nvPicPr>
        <p:blipFill>
          <a:blip r:embed="rId5"/>
          <a:stretch>
            <a:fillRect/>
          </a:stretch>
        </p:blipFill>
        <p:spPr>
          <a:xfrm>
            <a:off x="8708656" y="2418585"/>
            <a:ext cx="2965588" cy="4151824"/>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0" name="TextBox 29">
            <a:extLst>
              <a:ext uri="{FF2B5EF4-FFF2-40B4-BE49-F238E27FC236}">
                <a16:creationId xmlns:a16="http://schemas.microsoft.com/office/drawing/2014/main" id="{A1ED6705-494F-4EF4-A201-6A495EFBF856}"/>
              </a:ext>
            </a:extLst>
          </p:cNvPr>
          <p:cNvSpPr txBox="1"/>
          <p:nvPr/>
        </p:nvSpPr>
        <p:spPr>
          <a:xfrm>
            <a:off x="9041630" y="2369180"/>
            <a:ext cx="2632614"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Honey Soy chicken marinade</a:t>
            </a:r>
          </a:p>
        </p:txBody>
      </p:sp>
      <p:sp>
        <p:nvSpPr>
          <p:cNvPr id="4" name="TextBox 3">
            <a:extLst>
              <a:ext uri="{FF2B5EF4-FFF2-40B4-BE49-F238E27FC236}">
                <a16:creationId xmlns:a16="http://schemas.microsoft.com/office/drawing/2014/main" id="{DE0563F6-40BD-4A14-BC7F-A0CAE248B073}"/>
              </a:ext>
            </a:extLst>
          </p:cNvPr>
          <p:cNvSpPr txBox="1"/>
          <p:nvPr/>
        </p:nvSpPr>
        <p:spPr>
          <a:xfrm>
            <a:off x="4972655" y="1902725"/>
            <a:ext cx="1492856"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accent2">
                    <a:lumMod val="50000"/>
                  </a:schemeClr>
                </a:solidFill>
                <a:latin typeface="Times New Roman" panose="02020603050405020304" pitchFamily="18" charset="0"/>
                <a:cs typeface="Times New Roman" panose="02020603050405020304" pitchFamily="18" charset="0"/>
              </a:rPr>
              <a:t>Boil Dumplings</a:t>
            </a:r>
          </a:p>
        </p:txBody>
      </p:sp>
    </p:spTree>
    <p:extLst>
      <p:ext uri="{BB962C8B-B14F-4D97-AF65-F5344CB8AC3E}">
        <p14:creationId xmlns:p14="http://schemas.microsoft.com/office/powerpoint/2010/main" val="19920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175FE-6B30-4E16-BF21-2D1CC3076C90}"/>
              </a:ext>
            </a:extLst>
          </p:cNvPr>
          <p:cNvPicPr>
            <a:picLocks noGrp="1" noChangeAspect="1"/>
          </p:cNvPicPr>
          <p:nvPr>
            <p:ph idx="1"/>
          </p:nvPr>
        </p:nvPicPr>
        <p:blipFill>
          <a:blip r:embed="rId2"/>
          <a:stretch>
            <a:fillRect/>
          </a:stretch>
        </p:blipFill>
        <p:spPr>
          <a:xfrm>
            <a:off x="2948658" y="714230"/>
            <a:ext cx="6108232" cy="5429540"/>
          </a:xfrm>
          <a:prstGeom prst="rect">
            <a:avLst/>
          </a:prstGeom>
        </p:spPr>
      </p:pic>
      <p:sp>
        <p:nvSpPr>
          <p:cNvPr id="2" name="Title 1">
            <a:extLst>
              <a:ext uri="{FF2B5EF4-FFF2-40B4-BE49-F238E27FC236}">
                <a16:creationId xmlns:a16="http://schemas.microsoft.com/office/drawing/2014/main" id="{032305DA-0147-452E-B25E-FFBA061FA2A1}"/>
              </a:ext>
            </a:extLst>
          </p:cNvPr>
          <p:cNvSpPr>
            <a:spLocks noGrp="1"/>
          </p:cNvSpPr>
          <p:nvPr>
            <p:ph type="title"/>
          </p:nvPr>
        </p:nvSpPr>
        <p:spPr>
          <a:xfrm>
            <a:off x="2751152" y="2178023"/>
            <a:ext cx="2810172" cy="1325563"/>
          </a:xfrm>
        </p:spPr>
        <p:txBody>
          <a:bodyPr>
            <a:normAutofit/>
          </a:bodyPr>
          <a:lstStyle/>
          <a:p>
            <a:pPr algn="ctr"/>
            <a:r>
              <a:rPr lang="en-US" b="1">
                <a:solidFill>
                  <a:schemeClr val="accent2">
                    <a:lumMod val="7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69565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698</Words>
  <Application>Microsoft Office PowerPoint</Application>
  <PresentationFormat>Widescreen</PresentationFormat>
  <Paragraphs>48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Verdana</vt:lpstr>
      <vt:lpstr>Office Theme</vt:lpstr>
      <vt:lpstr>PowerPoint Presentation</vt:lpstr>
      <vt:lpstr>Brief Introduction of  The Art of Chinese Cooking</vt:lpstr>
      <vt:lpstr>Ingredients</vt:lpstr>
      <vt:lpstr>Cutting</vt:lpstr>
      <vt:lpstr>Seasoning</vt:lpstr>
      <vt:lpstr>Time and temperature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CHINESE COOKING</dc:title>
  <dc:creator>Ha Hang</dc:creator>
  <cp:lastModifiedBy>Ha Hang</cp:lastModifiedBy>
  <cp:revision>76</cp:revision>
  <dcterms:created xsi:type="dcterms:W3CDTF">2020-10-20T12:54:44Z</dcterms:created>
  <dcterms:modified xsi:type="dcterms:W3CDTF">2020-10-24T20:51:59Z</dcterms:modified>
</cp:coreProperties>
</file>