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8"/>
  </p:notesMasterIdLst>
  <p:sldIdLst>
    <p:sldId id="256" r:id="rId4"/>
    <p:sldId id="302" r:id="rId5"/>
    <p:sldId id="303" r:id="rId6"/>
    <p:sldId id="305" r:id="rId7"/>
    <p:sldId id="306" r:id="rId8"/>
    <p:sldId id="301" r:id="rId9"/>
    <p:sldId id="266" r:id="rId10"/>
    <p:sldId id="271" r:id="rId11"/>
    <p:sldId id="307" r:id="rId12"/>
    <p:sldId id="309" r:id="rId13"/>
    <p:sldId id="265" r:id="rId14"/>
    <p:sldId id="267" r:id="rId15"/>
    <p:sldId id="270" r:id="rId16"/>
    <p:sldId id="345" r:id="rId17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0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san pi" initials="s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5824"/>
    <a:srgbClr val="CBB177"/>
    <a:srgbClr val="EBDA9D"/>
    <a:srgbClr val="F3E9C3"/>
    <a:srgbClr val="F6EED2"/>
    <a:srgbClr val="ECDB9D"/>
    <a:srgbClr val="DBCBAF"/>
    <a:srgbClr val="7E6B3A"/>
    <a:srgbClr val="57746D"/>
    <a:srgbClr val="A988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404" y="460"/>
      </p:cViewPr>
      <p:guideLst>
        <p:guide orient="horz" pos="2159"/>
        <p:guide pos="380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gs" Target="tags/tag76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183-B544-4120-928D-672CF2104C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6D6E-C864-4854-9260-5576179CBF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183-B544-4120-928D-672CF2104C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6D6E-C864-4854-9260-5576179CBF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183-B544-4120-928D-672CF2104C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6D6E-C864-4854-9260-5576179CBF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183-B544-4120-928D-672CF2104C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6D6E-C864-4854-9260-5576179CBF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183-B544-4120-928D-672CF2104C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6D6E-C864-4854-9260-5576179CBF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183-B544-4120-928D-672CF2104C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6D6E-C864-4854-9260-5576179CBF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183-B544-4120-928D-672CF2104C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6D6E-C864-4854-9260-5576179CBF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183-B544-4120-928D-672CF2104C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6D6E-C864-4854-9260-5576179CBF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183-B544-4120-928D-672CF2104C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6D6E-C864-4854-9260-5576179CBF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183-B544-4120-928D-672CF2104C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6D6E-C864-4854-9260-5576179CBF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4183-B544-4120-928D-672CF2104C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6D6E-C864-4854-9260-5576179CBF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9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64183-B544-4120-928D-672CF2104C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46D6E-C864-4854-9260-5576179CBFF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3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1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2.xml"/><Relationship Id="rId1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3.xml"/><Relationship Id="rId1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74.xm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75.xml"/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4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65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6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7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8.xm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9.xml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70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7" t="42882" r="70726" b="43785"/>
          <a:stretch>
            <a:fillRect/>
          </a:stretch>
        </p:blipFill>
        <p:spPr>
          <a:xfrm>
            <a:off x="6200776" y="1207294"/>
            <a:ext cx="4800599" cy="30718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200775" y="184785"/>
            <a:ext cx="5507355" cy="15214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4800" b="1" dirty="0">
                <a:latin typeface="Imprint MT Shadow" panose="04020605060303030202" pitchFamily="82" charset="0"/>
                <a:ea typeface="华光淡古印_CNKI" panose="02000500000000000000" pitchFamily="2" charset="-122"/>
              </a:rPr>
              <a:t>Mythology: </a:t>
            </a:r>
            <a:endParaRPr lang="en-US" altLang="zh-CN" sz="4800" b="1" dirty="0">
              <a:latin typeface="Imprint MT Shadow" panose="04020605060303030202" pitchFamily="82" charset="0"/>
              <a:ea typeface="华光淡古印_CNKI" panose="02000500000000000000" pitchFamily="2" charset="-122"/>
            </a:endParaRPr>
          </a:p>
          <a:p>
            <a:r>
              <a:rPr lang="en-US" altLang="zh-CN" sz="4800" b="1" dirty="0">
                <a:latin typeface="Imprint MT Shadow" panose="04020605060303030202" pitchFamily="82" charset="0"/>
                <a:ea typeface="华光淡古印_CNKI" panose="02000500000000000000" pitchFamily="2" charset="-122"/>
              </a:rPr>
              <a:t>Chinese Gods and Immortals</a:t>
            </a:r>
            <a:endParaRPr lang="en-US" altLang="zh-CN" sz="4800" b="1" dirty="0">
              <a:latin typeface="Imprint MT Shadow" panose="04020605060303030202" pitchFamily="82" charset="0"/>
              <a:ea typeface="华光淡古印_CNKI" panose="020005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42890" y="44653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1278890" y="564769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latin typeface="Imprint MT Shadow" panose="04020605060303030202" pitchFamily="82" charset="0"/>
                <a:ea typeface="华光淡古印_CNKI" panose="02000500000000000000" pitchFamily="2" charset="-122"/>
              </a:rPr>
              <a:t>Speaker: Wang Yue (Nora)</a:t>
            </a:r>
            <a:endParaRPr lang="en-US" altLang="zh-CN" sz="2400" b="1" dirty="0">
              <a:latin typeface="Imprint MT Shadow" panose="04020605060303030202" pitchFamily="82" charset="0"/>
              <a:ea typeface="华光淡古印_CNKI" panose="02000500000000000000" pitchFamily="2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581150" y="536575"/>
            <a:ext cx="94227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 dirty="0">
                <a:latin typeface="Imprint MT Shadow" panose="04020605060303030202" pitchFamily="82" charset="0"/>
                <a:ea typeface="华光淡古印_CNKI" panose="02000500000000000000" pitchFamily="2" charset="-122"/>
              </a:rPr>
              <a:t>Mythical Figures in Ancient Mythology</a:t>
            </a:r>
            <a:endParaRPr lang="en-US" altLang="zh-CN" sz="4000" b="1" dirty="0">
              <a:latin typeface="Imprint MT Shadow" panose="04020605060303030202" pitchFamily="82" charset="0"/>
              <a:ea typeface="华光淡古印_CNKI" panose="020005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6890" y="1670050"/>
            <a:ext cx="4794250" cy="45669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805" y="1997710"/>
            <a:ext cx="5918835" cy="36906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045335" y="6369050"/>
            <a:ext cx="17373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Xing Tian</a:t>
            </a:r>
            <a:endParaRPr lang="en-US" altLang="zh-CN"/>
          </a:p>
        </p:txBody>
      </p:sp>
      <p:sp>
        <p:nvSpPr>
          <p:cNvPr id="9" name="文本框 8"/>
          <p:cNvSpPr txBox="1"/>
          <p:nvPr/>
        </p:nvSpPr>
        <p:spPr>
          <a:xfrm>
            <a:off x="6210300" y="5776595"/>
            <a:ext cx="20974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Gong Gong</a:t>
            </a:r>
            <a:endParaRPr lang="en-US" altLang="zh-CN" sz="2400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815195" y="577659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Zhu Rong</a:t>
            </a:r>
            <a:endParaRPr lang="en-US" altLang="zh-CN" sz="2400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66"/>
          <a:stretch>
            <a:fillRect/>
          </a:stretch>
        </p:blipFill>
        <p:spPr>
          <a:xfrm>
            <a:off x="0" y="0"/>
            <a:ext cx="12192000" cy="43434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629400" y="4655185"/>
            <a:ext cx="6505575" cy="645160"/>
          </a:xfrm>
          <a:prstGeom prst="rect">
            <a:avLst/>
          </a:prstGeom>
          <a:noFill/>
          <a:effectLst>
            <a:reflection blurRad="6350" stA="50000" endA="300" endPos="90000" dist="50800" dir="5400000" sy="-100000" algn="bl" rotWithShape="0"/>
          </a:effectLst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Imprint MT Shadow" panose="04020605060303030202" pitchFamily="82" charset="0"/>
                <a:ea typeface="华光淡古印_CNKI" panose="02000500000000000000" pitchFamily="2" charset="-122"/>
              </a:rPr>
              <a:t>Taoist Mythology System</a:t>
            </a:r>
            <a:endParaRPr lang="en-US" altLang="zh-CN" sz="3600" b="1" dirty="0">
              <a:latin typeface="Imprint MT Shadow" panose="04020605060303030202" pitchFamily="82" charset="0"/>
              <a:ea typeface="华光淡古印_CNKI" panose="020005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05435" y="3883660"/>
            <a:ext cx="5692140" cy="19500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/>
            <a:r>
              <a:rPr lang="en-US" altLang="zh-CN" sz="20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Taoism——the Taoist school </a:t>
            </a:r>
            <a:r>
              <a:rPr lang="en-US" altLang="zh-CN" sz="2000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(the Han Dynasty)</a:t>
            </a:r>
            <a:endParaRPr lang="en-US" altLang="zh-CN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  <a:p>
            <a:pPr algn="just"/>
            <a:endParaRPr lang="en-US" altLang="zh-CN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  <a:p>
            <a:pPr algn="just"/>
            <a:r>
              <a:rPr lang="en-US" altLang="zh-CN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Taoism can be defined as pantheistic, given its philosophical emphasis on the formlessness of the Tao and the primacy of the “Way” rather than anthropomorphic concepts of God. </a:t>
            </a:r>
            <a:endParaRPr lang="en-US" altLang="zh-CN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  <a:p>
            <a:pPr algn="just"/>
            <a:endParaRPr lang="en-US" altLang="zh-CN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  <a:p>
            <a:pPr algn="just"/>
            <a:endParaRPr lang="en-US" altLang="zh-CN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5435" y="5686425"/>
            <a:ext cx="79133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  <a:sym typeface="+mn-ea"/>
              </a:rPr>
              <a:t>The Supreme Leader:</a:t>
            </a:r>
            <a:endParaRPr lang="en-US" altLang="zh-CN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  <a:p>
            <a:pPr algn="just"/>
            <a:r>
              <a:rPr lang="en-US" altLang="zh-CN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  <a:sym typeface="+mn-ea"/>
              </a:rPr>
              <a:t>Sanqing Tian Zun (the Eastern Han Dynasty )</a:t>
            </a:r>
            <a:endParaRPr lang="en-US" altLang="zh-CN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  <a:p>
            <a:pPr algn="just"/>
            <a:r>
              <a:rPr lang="en-US" altLang="zh-CN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  <a:sym typeface="+mn-ea"/>
              </a:rPr>
              <a:t>Yu Huang Da Di, the Jade Emperor (the Tang and Song Dynasties)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031" y="316086"/>
            <a:ext cx="6225827" cy="6225827"/>
          </a:xfrm>
          <a:prstGeom prst="ellipse">
            <a:avLst/>
          </a:prstGeom>
        </p:spPr>
      </p:pic>
      <p:sp>
        <p:nvSpPr>
          <p:cNvPr id="14" name="泪滴形 13"/>
          <p:cNvSpPr/>
          <p:nvPr/>
        </p:nvSpPr>
        <p:spPr>
          <a:xfrm rot="5004810">
            <a:off x="6755338" y="944256"/>
            <a:ext cx="294314" cy="294314"/>
          </a:xfrm>
          <a:prstGeom prst="teardrop">
            <a:avLst/>
          </a:prstGeom>
          <a:solidFill>
            <a:srgbClr val="AF8D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泪滴形 14"/>
          <p:cNvSpPr/>
          <p:nvPr/>
        </p:nvSpPr>
        <p:spPr>
          <a:xfrm rot="4546961">
            <a:off x="6374874" y="1514870"/>
            <a:ext cx="294314" cy="294314"/>
          </a:xfrm>
          <a:prstGeom prst="teardrop">
            <a:avLst/>
          </a:prstGeom>
          <a:solidFill>
            <a:srgbClr val="AF8D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泪滴形 15"/>
          <p:cNvSpPr/>
          <p:nvPr/>
        </p:nvSpPr>
        <p:spPr>
          <a:xfrm rot="4025387">
            <a:off x="6125744" y="2175573"/>
            <a:ext cx="294314" cy="294314"/>
          </a:xfrm>
          <a:prstGeom prst="teardrop">
            <a:avLst/>
          </a:prstGeom>
          <a:solidFill>
            <a:srgbClr val="AF8D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泪滴形 16"/>
          <p:cNvSpPr/>
          <p:nvPr/>
        </p:nvSpPr>
        <p:spPr>
          <a:xfrm rot="3438611">
            <a:off x="5948842" y="2860811"/>
            <a:ext cx="294314" cy="294314"/>
          </a:xfrm>
          <a:prstGeom prst="teardrop">
            <a:avLst/>
          </a:prstGeom>
          <a:solidFill>
            <a:srgbClr val="AF8D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泪滴形 17"/>
          <p:cNvSpPr/>
          <p:nvPr/>
        </p:nvSpPr>
        <p:spPr>
          <a:xfrm rot="2494092">
            <a:off x="5909623" y="3571471"/>
            <a:ext cx="294314" cy="294314"/>
          </a:xfrm>
          <a:prstGeom prst="teardrop">
            <a:avLst/>
          </a:prstGeom>
          <a:solidFill>
            <a:srgbClr val="AF8D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泪滴形 18"/>
          <p:cNvSpPr/>
          <p:nvPr/>
        </p:nvSpPr>
        <p:spPr>
          <a:xfrm rot="1751570">
            <a:off x="6012895" y="4279045"/>
            <a:ext cx="294314" cy="294314"/>
          </a:xfrm>
          <a:prstGeom prst="teardrop">
            <a:avLst/>
          </a:prstGeom>
          <a:solidFill>
            <a:srgbClr val="AF8D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泪滴形 19"/>
          <p:cNvSpPr/>
          <p:nvPr/>
        </p:nvSpPr>
        <p:spPr>
          <a:xfrm rot="1027602">
            <a:off x="6263521" y="4958498"/>
            <a:ext cx="294314" cy="294314"/>
          </a:xfrm>
          <a:prstGeom prst="teardrop">
            <a:avLst/>
          </a:prstGeom>
          <a:solidFill>
            <a:srgbClr val="AF8D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泪滴形 20"/>
          <p:cNvSpPr/>
          <p:nvPr/>
        </p:nvSpPr>
        <p:spPr>
          <a:xfrm rot="325399">
            <a:off x="6625587" y="5537853"/>
            <a:ext cx="294314" cy="294314"/>
          </a:xfrm>
          <a:prstGeom prst="teardrop">
            <a:avLst/>
          </a:prstGeom>
          <a:solidFill>
            <a:srgbClr val="AF8D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泪滴形 21"/>
          <p:cNvSpPr/>
          <p:nvPr/>
        </p:nvSpPr>
        <p:spPr>
          <a:xfrm rot="21370164">
            <a:off x="7078810" y="6030496"/>
            <a:ext cx="294314" cy="294314"/>
          </a:xfrm>
          <a:prstGeom prst="teardrop">
            <a:avLst/>
          </a:prstGeom>
          <a:solidFill>
            <a:srgbClr val="AF8D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泪滴形 22"/>
          <p:cNvSpPr/>
          <p:nvPr/>
        </p:nvSpPr>
        <p:spPr>
          <a:xfrm rot="5691541">
            <a:off x="7235470" y="440324"/>
            <a:ext cx="294314" cy="294314"/>
          </a:xfrm>
          <a:prstGeom prst="teardrop">
            <a:avLst/>
          </a:prstGeom>
          <a:solidFill>
            <a:srgbClr val="AF8D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69925" y="1155065"/>
            <a:ext cx="4839970" cy="4369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"Book of </a:t>
            </a:r>
            <a:r>
              <a:rPr lang="en-US" altLang="zh-CN" sz="2400" b="1" dirty="0" err="1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Nanhua</a:t>
            </a:r>
            <a:r>
              <a:rPr lang="en-US" altLang="zh-CN" sz="24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"</a:t>
            </a:r>
            <a:endParaRPr lang="en-US" altLang="zh-CN" sz="2400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4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"True Images of the Positions of the Spirits" </a:t>
            </a:r>
            <a:endParaRPr lang="en-US" altLang="zh-CN" sz="2400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4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"Four Scriptures of Taoism" </a:t>
            </a:r>
            <a:endParaRPr lang="en-US" altLang="zh-CN" sz="2400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  <a:p>
            <a:pPr algn="just"/>
            <a:endParaRPr lang="en-US" altLang="zh-CN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  <a:p>
            <a:pPr algn="just"/>
            <a:endParaRPr lang="en-US" altLang="zh-CN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  <a:p>
            <a:pPr algn="just"/>
            <a:endParaRPr lang="en-US" altLang="zh-CN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  <a:p>
            <a:pPr algn="just"/>
            <a:r>
              <a:rPr lang="en-US" altLang="zh-CN" sz="2000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In these scriptures, many immortals are created, and most of them are given official positions, reflecting the practicality valued by ancient Chinese ancestors.</a:t>
            </a:r>
            <a:endParaRPr lang="zh-CN" altLang="en-US" sz="2000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24" y="1484279"/>
            <a:ext cx="3169392" cy="42258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744" y="1484279"/>
            <a:ext cx="3169392" cy="42258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64" y="1484279"/>
            <a:ext cx="3169392" cy="422585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63894" y="713466"/>
            <a:ext cx="4891201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Main Taoist Immortals</a:t>
            </a:r>
            <a:endParaRPr lang="zh-CN" altLang="en-US" sz="2000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12049" y="921984"/>
            <a:ext cx="3889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The Three Pure Ones of Taoism</a:t>
            </a:r>
            <a:endParaRPr lang="en-US" altLang="zh-CN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3" name="泪滴形 12"/>
          <p:cNvSpPr/>
          <p:nvPr/>
        </p:nvSpPr>
        <p:spPr>
          <a:xfrm rot="2494092">
            <a:off x="908998" y="900700"/>
            <a:ext cx="294314" cy="294314"/>
          </a:xfrm>
          <a:prstGeom prst="teardrop">
            <a:avLst/>
          </a:prstGeom>
          <a:solidFill>
            <a:srgbClr val="AF8D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1503877" y="5841330"/>
            <a:ext cx="20516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b="1" dirty="0" err="1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Yuanshi</a:t>
            </a:r>
            <a:r>
              <a:rPr lang="en-US" altLang="zh-CN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Tianzun</a:t>
            </a:r>
            <a:endParaRPr lang="en-US" altLang="zh-CN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82323" y="5841330"/>
            <a:ext cx="2272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b="1" dirty="0" err="1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Lingbao</a:t>
            </a:r>
            <a:r>
              <a:rPr lang="en-US" altLang="zh-CN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Tianzun</a:t>
            </a:r>
            <a:endParaRPr lang="en-US" altLang="zh-CN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583089" y="5841330"/>
            <a:ext cx="20366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b="1" dirty="0" err="1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Daode</a:t>
            </a:r>
            <a:r>
              <a:rPr lang="en-US" altLang="zh-CN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Tianzun</a:t>
            </a:r>
            <a:endParaRPr lang="en-US" altLang="zh-CN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263894" y="713466"/>
            <a:ext cx="4891201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Main Taoist Immortals</a:t>
            </a:r>
            <a:endParaRPr lang="zh-CN" altLang="en-US" sz="2000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3" name="泪滴形 12"/>
          <p:cNvSpPr/>
          <p:nvPr/>
        </p:nvSpPr>
        <p:spPr>
          <a:xfrm rot="2494092">
            <a:off x="908998" y="900700"/>
            <a:ext cx="294314" cy="294314"/>
          </a:xfrm>
          <a:prstGeom prst="teardrop">
            <a:avLst/>
          </a:prstGeom>
          <a:solidFill>
            <a:srgbClr val="AF8D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1642942" y="6029290"/>
            <a:ext cx="2051686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b="1" dirty="0" err="1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Yue Lao</a:t>
            </a:r>
            <a:endParaRPr lang="en-US" altLang="zh-CN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3570" y="1547495"/>
            <a:ext cx="3332480" cy="42259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205" y="1402080"/>
            <a:ext cx="3639185" cy="454469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440045" y="60572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b="1">
                <a:sym typeface="+mn-ea"/>
              </a:rPr>
              <a:t>Three Stars</a:t>
            </a:r>
            <a:endParaRPr lang="en-US" altLang="zh-CN" b="1">
              <a:sym typeface="+mn-ea"/>
            </a:endParaRPr>
          </a:p>
        </p:txBody>
      </p:sp>
      <p:pic>
        <p:nvPicPr>
          <p:cNvPr id="15" name="图片 14"/>
          <p:cNvPicPr/>
          <p:nvPr/>
        </p:nvPicPr>
        <p:blipFill>
          <a:blip r:embed="rId3"/>
          <a:srcRect t="6612" b="16828"/>
        </p:blipFill>
        <p:spPr>
          <a:xfrm>
            <a:off x="8551545" y="1123950"/>
            <a:ext cx="3082290" cy="493331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9504045" y="60572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Tu Di Shen</a:t>
            </a:r>
            <a:endParaRPr lang="en-US" altLang="zh-CN" b="1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16891" t="10186" r="19127" b="14566"/>
          <a:stretch>
            <a:fillRect/>
          </a:stretch>
        </p:blipFill>
        <p:spPr>
          <a:xfrm>
            <a:off x="835025" y="306705"/>
            <a:ext cx="3162935" cy="37198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235" y="1663700"/>
            <a:ext cx="7253605" cy="264604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02560" y="4845685"/>
            <a:ext cx="18834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0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Karma </a:t>
            </a:r>
            <a:endParaRPr lang="en-US" altLang="zh-CN" sz="4000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40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因果</a:t>
            </a:r>
            <a:r>
              <a:rPr lang="en-US" altLang="zh-CN" sz="4000"/>
              <a:t> </a:t>
            </a:r>
            <a:endParaRPr lang="en-US" altLang="zh-CN" sz="4000"/>
          </a:p>
        </p:txBody>
      </p:sp>
      <p:sp>
        <p:nvSpPr>
          <p:cNvPr id="13" name="文本框 12"/>
          <p:cNvSpPr txBox="1"/>
          <p:nvPr/>
        </p:nvSpPr>
        <p:spPr>
          <a:xfrm>
            <a:off x="6028055" y="4845685"/>
            <a:ext cx="406400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0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Shén Xiān </a:t>
            </a:r>
            <a:endParaRPr lang="en-US" altLang="zh-CN" sz="4000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40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神仙</a:t>
            </a:r>
            <a:endParaRPr lang="en-US" altLang="zh-CN" sz="4000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38515" y="3328670"/>
            <a:ext cx="3162935" cy="26117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10" y="323850"/>
            <a:ext cx="4286250" cy="24479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60" y="3424555"/>
            <a:ext cx="5008245" cy="26625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740" y="3328670"/>
            <a:ext cx="2583815" cy="329692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76860" y="2868295"/>
            <a:ext cx="51625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24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King Yi Shooting Down Nine Suns</a:t>
            </a:r>
            <a:endParaRPr lang="en-US" altLang="zh-CN" sz="2400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4740" y="323850"/>
            <a:ext cx="3568065" cy="271018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76860" y="6182995"/>
            <a:ext cx="58978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Great Yu’s battle against the flood</a:t>
            </a:r>
            <a:endParaRPr lang="en-US" altLang="zh-CN" sz="2400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0012045" y="948055"/>
            <a:ext cx="217995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i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The </a:t>
            </a:r>
            <a:endParaRPr lang="en-US" altLang="zh-CN" sz="2800" b="1" i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  <a:p>
            <a:r>
              <a:rPr lang="en-US" altLang="zh-CN" sz="2800" b="1" i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Legend of Deification</a:t>
            </a:r>
            <a:endParaRPr lang="zh-CN" altLang="en-US" sz="2800" i="1"/>
          </a:p>
        </p:txBody>
      </p:sp>
      <p:sp>
        <p:nvSpPr>
          <p:cNvPr id="20" name="文本框 19"/>
          <p:cNvSpPr txBox="1"/>
          <p:nvPr/>
        </p:nvSpPr>
        <p:spPr>
          <a:xfrm>
            <a:off x="9070340" y="610362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Sun Wukong</a:t>
            </a:r>
            <a:endParaRPr lang="en-US" altLang="zh-CN" sz="2800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2757805" y="4531360"/>
            <a:ext cx="77158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Eight Immortals Crossing the Sea</a:t>
            </a:r>
            <a:endParaRPr lang="en-US" altLang="zh-CN" sz="3200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96335" y="5276215"/>
            <a:ext cx="63741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 b="1" dirty="0">
                <a:latin typeface="Imprint MT Shadow" panose="04020605060303030202" pitchFamily="82" charset="0"/>
                <a:ea typeface="华光淡古印_CNKI" panose="02000500000000000000" pitchFamily="2" charset="-122"/>
              </a:rPr>
              <a:t>Who Are They？</a:t>
            </a:r>
            <a:endParaRPr lang="en-US" altLang="zh-CN" sz="5400" b="1" dirty="0">
              <a:latin typeface="Imprint MT Shadow" panose="04020605060303030202" pitchFamily="82" charset="0"/>
              <a:ea typeface="华光淡古印_CNKI" panose="02000500000000000000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17215" y="514350"/>
            <a:ext cx="5956935" cy="38557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r="20427" b="2132"/>
          <a:stretch>
            <a:fillRect/>
          </a:stretch>
        </p:blipFill>
        <p:spPr>
          <a:xfrm>
            <a:off x="666750" y="791210"/>
            <a:ext cx="3789680" cy="52762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441700" y="791210"/>
            <a:ext cx="875030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9600" b="1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PRAGMATISM</a:t>
            </a:r>
            <a:endParaRPr lang="en-US" altLang="zh-CN" sz="9600" b="1" dirty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ctr"/>
            <a:r>
              <a:rPr lang="zh-CN" altLang="en-US" sz="9600" b="1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实用主义</a:t>
            </a:r>
            <a:endParaRPr lang="zh-CN" altLang="en-US" sz="9600" b="1" dirty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67580" y="4375150"/>
            <a:ext cx="684974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0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“Shenxian resides where men believe it resides.”</a:t>
            </a:r>
            <a:endParaRPr lang="en-US" altLang="zh-CN" sz="4000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40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信则有，不信则无</a:t>
            </a:r>
            <a:endParaRPr lang="en-US" altLang="zh-CN" sz="4000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/>
          <p:cNvSpPr/>
          <p:nvPr/>
        </p:nvSpPr>
        <p:spPr>
          <a:xfrm>
            <a:off x="4162570" y="1992573"/>
            <a:ext cx="8111318" cy="4865427"/>
          </a:xfrm>
          <a:custGeom>
            <a:avLst/>
            <a:gdLst>
              <a:gd name="connsiteX0" fmla="*/ 6660108 w 6735171"/>
              <a:gd name="connsiteY0" fmla="*/ 4723 h 3628203"/>
              <a:gd name="connsiteX1" fmla="*/ 6735171 w 6735171"/>
              <a:gd name="connsiteY1" fmla="*/ 3628203 h 3628203"/>
              <a:gd name="connsiteX2" fmla="*/ 0 w 6735171"/>
              <a:gd name="connsiteY2" fmla="*/ 3628203 h 3628203"/>
              <a:gd name="connsiteX3" fmla="*/ 6824 w 6735171"/>
              <a:gd name="connsiteY3" fmla="*/ 3566788 h 3628203"/>
              <a:gd name="connsiteX4" fmla="*/ 109183 w 6735171"/>
              <a:gd name="connsiteY4" fmla="*/ 3403015 h 3628203"/>
              <a:gd name="connsiteX5" fmla="*/ 307075 w 6735171"/>
              <a:gd name="connsiteY5" fmla="*/ 3211947 h 3628203"/>
              <a:gd name="connsiteX6" fmla="*/ 450377 w 6735171"/>
              <a:gd name="connsiteY6" fmla="*/ 3150532 h 3628203"/>
              <a:gd name="connsiteX7" fmla="*/ 518615 w 6735171"/>
              <a:gd name="connsiteY7" fmla="*/ 3143708 h 3628203"/>
              <a:gd name="connsiteX8" fmla="*/ 1050878 w 6735171"/>
              <a:gd name="connsiteY8" fmla="*/ 3095941 h 3628203"/>
              <a:gd name="connsiteX9" fmla="*/ 1194180 w 6735171"/>
              <a:gd name="connsiteY9" fmla="*/ 3068645 h 3628203"/>
              <a:gd name="connsiteX10" fmla="*/ 1405720 w 6735171"/>
              <a:gd name="connsiteY10" fmla="*/ 3007230 h 3628203"/>
              <a:gd name="connsiteX11" fmla="*/ 1767386 w 6735171"/>
              <a:gd name="connsiteY11" fmla="*/ 2966287 h 3628203"/>
              <a:gd name="connsiteX12" fmla="*/ 1958454 w 6735171"/>
              <a:gd name="connsiteY12" fmla="*/ 2938991 h 3628203"/>
              <a:gd name="connsiteX13" fmla="*/ 2217762 w 6735171"/>
              <a:gd name="connsiteY13" fmla="*/ 2911696 h 3628203"/>
              <a:gd name="connsiteX14" fmla="*/ 2531660 w 6735171"/>
              <a:gd name="connsiteY14" fmla="*/ 2822985 h 3628203"/>
              <a:gd name="connsiteX15" fmla="*/ 3057099 w 6735171"/>
              <a:gd name="connsiteY15" fmla="*/ 2618269 h 3628203"/>
              <a:gd name="connsiteX16" fmla="*/ 3104866 w 6735171"/>
              <a:gd name="connsiteY16" fmla="*/ 2577326 h 3628203"/>
              <a:gd name="connsiteX17" fmla="*/ 3179929 w 6735171"/>
              <a:gd name="connsiteY17" fmla="*/ 2461320 h 3628203"/>
              <a:gd name="connsiteX18" fmla="*/ 3200400 w 6735171"/>
              <a:gd name="connsiteY18" fmla="*/ 2406729 h 3628203"/>
              <a:gd name="connsiteX19" fmla="*/ 3275463 w 6735171"/>
              <a:gd name="connsiteY19" fmla="*/ 2283899 h 3628203"/>
              <a:gd name="connsiteX20" fmla="*/ 3500651 w 6735171"/>
              <a:gd name="connsiteY20" fmla="*/ 1990472 h 3628203"/>
              <a:gd name="connsiteX21" fmla="*/ 3957851 w 6735171"/>
              <a:gd name="connsiteY21" fmla="*/ 1628806 h 3628203"/>
              <a:gd name="connsiteX22" fmla="*/ 4012442 w 6735171"/>
              <a:gd name="connsiteY22" fmla="*/ 1574215 h 3628203"/>
              <a:gd name="connsiteX23" fmla="*/ 4196687 w 6735171"/>
              <a:gd name="connsiteY23" fmla="*/ 1540096 h 3628203"/>
              <a:gd name="connsiteX24" fmla="*/ 4333165 w 6735171"/>
              <a:gd name="connsiteY24" fmla="*/ 1499153 h 3628203"/>
              <a:gd name="connsiteX25" fmla="*/ 4544705 w 6735171"/>
              <a:gd name="connsiteY25" fmla="*/ 1444562 h 3628203"/>
              <a:gd name="connsiteX26" fmla="*/ 4926842 w 6735171"/>
              <a:gd name="connsiteY26" fmla="*/ 1294436 h 3628203"/>
              <a:gd name="connsiteX27" fmla="*/ 5138383 w 6735171"/>
              <a:gd name="connsiteY27" fmla="*/ 1089720 h 3628203"/>
              <a:gd name="connsiteX28" fmla="*/ 5315803 w 6735171"/>
              <a:gd name="connsiteY28" fmla="*/ 762173 h 3628203"/>
              <a:gd name="connsiteX29" fmla="*/ 5547815 w 6735171"/>
              <a:gd name="connsiteY29" fmla="*/ 482394 h 3628203"/>
              <a:gd name="connsiteX30" fmla="*/ 5697941 w 6735171"/>
              <a:gd name="connsiteY30" fmla="*/ 352741 h 3628203"/>
              <a:gd name="connsiteX31" fmla="*/ 5909481 w 6735171"/>
              <a:gd name="connsiteY31" fmla="*/ 216263 h 3628203"/>
              <a:gd name="connsiteX32" fmla="*/ 6175612 w 6735171"/>
              <a:gd name="connsiteY32" fmla="*/ 134376 h 3628203"/>
              <a:gd name="connsiteX33" fmla="*/ 6353033 w 6735171"/>
              <a:gd name="connsiteY33" fmla="*/ 59314 h 3628203"/>
              <a:gd name="connsiteX34" fmla="*/ 6469039 w 6735171"/>
              <a:gd name="connsiteY34" fmla="*/ 4723 h 3628203"/>
              <a:gd name="connsiteX35" fmla="*/ 6660108 w 6735171"/>
              <a:gd name="connsiteY35" fmla="*/ 4723 h 362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735171" h="3628203">
                <a:moveTo>
                  <a:pt x="6660108" y="4723"/>
                </a:moveTo>
                <a:lnTo>
                  <a:pt x="6735171" y="3628203"/>
                </a:lnTo>
                <a:lnTo>
                  <a:pt x="0" y="3628203"/>
                </a:lnTo>
                <a:cubicBezTo>
                  <a:pt x="2275" y="3607731"/>
                  <a:pt x="3028" y="3587033"/>
                  <a:pt x="6824" y="3566788"/>
                </a:cubicBezTo>
                <a:cubicBezTo>
                  <a:pt x="20819" y="3492151"/>
                  <a:pt x="48707" y="3473571"/>
                  <a:pt x="109183" y="3403015"/>
                </a:cubicBezTo>
                <a:cubicBezTo>
                  <a:pt x="137499" y="3369980"/>
                  <a:pt x="252639" y="3243289"/>
                  <a:pt x="307075" y="3211947"/>
                </a:cubicBezTo>
                <a:cubicBezTo>
                  <a:pt x="352113" y="3186016"/>
                  <a:pt x="400917" y="3166487"/>
                  <a:pt x="450377" y="3150532"/>
                </a:cubicBezTo>
                <a:cubicBezTo>
                  <a:pt x="472133" y="3143514"/>
                  <a:pt x="495869" y="3145983"/>
                  <a:pt x="518615" y="3143708"/>
                </a:cubicBezTo>
                <a:cubicBezTo>
                  <a:pt x="773852" y="3084807"/>
                  <a:pt x="468728" y="3150094"/>
                  <a:pt x="1050878" y="3095941"/>
                </a:cubicBezTo>
                <a:cubicBezTo>
                  <a:pt x="1099295" y="3091437"/>
                  <a:pt x="1147071" y="3080696"/>
                  <a:pt x="1194180" y="3068645"/>
                </a:cubicBezTo>
                <a:cubicBezTo>
                  <a:pt x="1366513" y="3024560"/>
                  <a:pt x="1292153" y="3028261"/>
                  <a:pt x="1405720" y="3007230"/>
                </a:cubicBezTo>
                <a:cubicBezTo>
                  <a:pt x="1606852" y="2969984"/>
                  <a:pt x="1488185" y="2997310"/>
                  <a:pt x="1767386" y="2966287"/>
                </a:cubicBezTo>
                <a:cubicBezTo>
                  <a:pt x="1831328" y="2959182"/>
                  <a:pt x="1894586" y="2946733"/>
                  <a:pt x="1958454" y="2938991"/>
                </a:cubicBezTo>
                <a:cubicBezTo>
                  <a:pt x="2044736" y="2928533"/>
                  <a:pt x="2131326" y="2920794"/>
                  <a:pt x="2217762" y="2911696"/>
                </a:cubicBezTo>
                <a:cubicBezTo>
                  <a:pt x="2322395" y="2882126"/>
                  <a:pt x="2428048" y="2855953"/>
                  <a:pt x="2531660" y="2822985"/>
                </a:cubicBezTo>
                <a:cubicBezTo>
                  <a:pt x="2753805" y="2752302"/>
                  <a:pt x="2893092" y="2733073"/>
                  <a:pt x="3057099" y="2618269"/>
                </a:cubicBezTo>
                <a:cubicBezTo>
                  <a:pt x="3074279" y="2606243"/>
                  <a:pt x="3090642" y="2592735"/>
                  <a:pt x="3104866" y="2577326"/>
                </a:cubicBezTo>
                <a:cubicBezTo>
                  <a:pt x="3123610" y="2557020"/>
                  <a:pt x="3170665" y="2479847"/>
                  <a:pt x="3179929" y="2461320"/>
                </a:cubicBezTo>
                <a:cubicBezTo>
                  <a:pt x="3188620" y="2443937"/>
                  <a:pt x="3191186" y="2423840"/>
                  <a:pt x="3200400" y="2406729"/>
                </a:cubicBezTo>
                <a:cubicBezTo>
                  <a:pt x="3223149" y="2364481"/>
                  <a:pt x="3248618" y="2323670"/>
                  <a:pt x="3275463" y="2283899"/>
                </a:cubicBezTo>
                <a:cubicBezTo>
                  <a:pt x="3302980" y="2243133"/>
                  <a:pt x="3462725" y="2023883"/>
                  <a:pt x="3500651" y="1990472"/>
                </a:cubicBezTo>
                <a:cubicBezTo>
                  <a:pt x="3646459" y="1862022"/>
                  <a:pt x="3820448" y="1766209"/>
                  <a:pt x="3957851" y="1628806"/>
                </a:cubicBezTo>
                <a:cubicBezTo>
                  <a:pt x="3976048" y="1610609"/>
                  <a:pt x="3987846" y="1581783"/>
                  <a:pt x="4012442" y="1574215"/>
                </a:cubicBezTo>
                <a:cubicBezTo>
                  <a:pt x="4131667" y="1537531"/>
                  <a:pt x="4070293" y="1549124"/>
                  <a:pt x="4196687" y="1540096"/>
                </a:cubicBezTo>
                <a:cubicBezTo>
                  <a:pt x="4242180" y="1526448"/>
                  <a:pt x="4287314" y="1511545"/>
                  <a:pt x="4333165" y="1499153"/>
                </a:cubicBezTo>
                <a:cubicBezTo>
                  <a:pt x="4396738" y="1481971"/>
                  <a:pt x="4481566" y="1468014"/>
                  <a:pt x="4544705" y="1444562"/>
                </a:cubicBezTo>
                <a:cubicBezTo>
                  <a:pt x="4672997" y="1396910"/>
                  <a:pt x="4926842" y="1294436"/>
                  <a:pt x="4926842" y="1294436"/>
                </a:cubicBezTo>
                <a:cubicBezTo>
                  <a:pt x="5021575" y="1216421"/>
                  <a:pt x="5066436" y="1190010"/>
                  <a:pt x="5138383" y="1089720"/>
                </a:cubicBezTo>
                <a:cubicBezTo>
                  <a:pt x="5526191" y="549138"/>
                  <a:pt x="5111140" y="1122767"/>
                  <a:pt x="5315803" y="762173"/>
                </a:cubicBezTo>
                <a:cubicBezTo>
                  <a:pt x="5359983" y="684333"/>
                  <a:pt x="5490465" y="538379"/>
                  <a:pt x="5547815" y="482394"/>
                </a:cubicBezTo>
                <a:cubicBezTo>
                  <a:pt x="5595129" y="436206"/>
                  <a:pt x="5646706" y="394538"/>
                  <a:pt x="5697941" y="352741"/>
                </a:cubicBezTo>
                <a:cubicBezTo>
                  <a:pt x="5784921" y="281784"/>
                  <a:pt x="5812148" y="263251"/>
                  <a:pt x="5909481" y="216263"/>
                </a:cubicBezTo>
                <a:cubicBezTo>
                  <a:pt x="6037935" y="154251"/>
                  <a:pt x="6006489" y="180085"/>
                  <a:pt x="6175612" y="134376"/>
                </a:cubicBezTo>
                <a:cubicBezTo>
                  <a:pt x="6266453" y="109824"/>
                  <a:pt x="6262481" y="102622"/>
                  <a:pt x="6353033" y="59314"/>
                </a:cubicBezTo>
                <a:cubicBezTo>
                  <a:pt x="6557545" y="-38497"/>
                  <a:pt x="6281341" y="98570"/>
                  <a:pt x="6469039" y="4723"/>
                </a:cubicBezTo>
                <a:cubicBezTo>
                  <a:pt x="6610597" y="11801"/>
                  <a:pt x="6564776" y="-8823"/>
                  <a:pt x="6660108" y="4723"/>
                </a:cubicBezTo>
                <a:close/>
              </a:path>
            </a:pathLst>
          </a:cu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927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534" y="418673"/>
            <a:ext cx="2174685" cy="551257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472520" y="977140"/>
            <a:ext cx="45105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5400" b="1" dirty="0">
                <a:solidFill>
                  <a:schemeClr val="tx1"/>
                </a:solidFill>
                <a:latin typeface="Imprint MT Shadow" panose="04020605060303030202" pitchFamily="82" charset="0"/>
                <a:ea typeface="华光淡古印_CNKI" panose="02000500000000000000" pitchFamily="2" charset="-122"/>
              </a:rPr>
              <a:t>CONTENTS</a:t>
            </a:r>
            <a:endParaRPr lang="en-US" altLang="zh-CN" sz="5400" b="1" dirty="0">
              <a:solidFill>
                <a:schemeClr val="tx1"/>
              </a:solidFill>
              <a:latin typeface="Imprint MT Shadow" panose="04020605060303030202" pitchFamily="82" charset="0"/>
              <a:ea typeface="华光淡古印_CNKI" panose="020005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12165" y="2664460"/>
            <a:ext cx="876236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 dirty="0">
                <a:latin typeface="Book Antiqua" panose="02040602050305030304" pitchFamily="18" charset="0"/>
              </a:rPr>
              <a:t>Part 1  Chinese Mythology System</a:t>
            </a:r>
            <a:endParaRPr lang="zh-CN" altLang="en-US" sz="3200" b="1" i="1" dirty="0">
              <a:latin typeface="Book Antiqua" panose="02040602050305030304" pitchFamily="18" charset="0"/>
            </a:endParaRPr>
          </a:p>
          <a:p>
            <a:endParaRPr lang="en-US" altLang="zh-CN" sz="3200" dirty="0"/>
          </a:p>
          <a:p>
            <a:r>
              <a:rPr lang="en-US" altLang="zh-CN" sz="3200" b="1" i="1" dirty="0">
                <a:latin typeface="Book Antiqua" panose="02040602050305030304" pitchFamily="18" charset="0"/>
              </a:rPr>
              <a:t>Part 2  Differences Among Shén, Dì and Xiān</a:t>
            </a:r>
            <a:endParaRPr lang="en-US" altLang="zh-CN" sz="3200" b="1" i="1" dirty="0">
              <a:latin typeface="Book Antiqua" panose="02040602050305030304" pitchFamily="18" charset="0"/>
            </a:endParaRPr>
          </a:p>
          <a:p>
            <a:endParaRPr lang="en-US" altLang="zh-CN" sz="3200" b="1" i="1" dirty="0">
              <a:latin typeface="Book Antiqua" panose="02040602050305030304" pitchFamily="18" charset="0"/>
            </a:endParaRPr>
          </a:p>
          <a:p>
            <a:r>
              <a:rPr lang="en-US" altLang="zh-CN" sz="3200" b="1" i="1" dirty="0">
                <a:latin typeface="Book Antiqua" panose="02040602050305030304" pitchFamily="18" charset="0"/>
              </a:rPr>
              <a:t>Part 3  Immortal Cultivation</a:t>
            </a:r>
            <a:endParaRPr lang="en-US" altLang="zh-CN" sz="3200" b="1" i="1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" y="1"/>
            <a:ext cx="12193434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72745" y="2827655"/>
            <a:ext cx="517271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Imprint MT Shadow" panose="04020605060303030202" pitchFamily="82" charset="0"/>
                <a:ea typeface="华光淡古印_CNKI" panose="02000500000000000000" pitchFamily="2" charset="-122"/>
              </a:rPr>
              <a:t>Ancient Mythology System</a:t>
            </a:r>
            <a:endParaRPr lang="en-US" altLang="zh-CN" sz="3200" b="1" dirty="0">
              <a:latin typeface="Imprint MT Shadow" panose="04020605060303030202" pitchFamily="82" charset="0"/>
              <a:ea typeface="华光淡古印_CNKI" panose="020005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17267" y="4222204"/>
            <a:ext cx="4672012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Imprint MT Shadow" panose="04020605060303030202" pitchFamily="82" charset="0"/>
                <a:ea typeface="华光淡古印_CNKI" panose="02000500000000000000" pitchFamily="2" charset="-122"/>
              </a:rPr>
              <a:t>Taoist Mythology System</a:t>
            </a:r>
            <a:endParaRPr lang="en-US" altLang="zh-CN" sz="3200" b="1" dirty="0">
              <a:latin typeface="Imprint MT Shadow" panose="04020605060303030202" pitchFamily="82" charset="0"/>
              <a:ea typeface="华光淡古印_CNKI" panose="020005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72585" y="5617210"/>
            <a:ext cx="610870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Imprint MT Shadow" panose="04020605060303030202" pitchFamily="82" charset="0"/>
                <a:ea typeface="华光淡古印_CNKI" panose="02000500000000000000" pitchFamily="2" charset="-122"/>
              </a:rPr>
              <a:t>Buddhist Mythology System</a:t>
            </a:r>
            <a:endParaRPr lang="en-US" altLang="zh-CN" sz="3200" b="1" dirty="0">
              <a:latin typeface="Imprint MT Shadow" panose="04020605060303030202" pitchFamily="82" charset="0"/>
              <a:ea typeface="华光淡古印_CNKI" panose="02000500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70230" y="176530"/>
            <a:ext cx="5798820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815824"/>
                </a:solidFill>
                <a:latin typeface="Imprint MT Shadow" panose="04020605060303030202" pitchFamily="82" charset="0"/>
                <a:ea typeface="华光淡古印_CNKI" panose="02000500000000000000" pitchFamily="2" charset="-122"/>
              </a:rPr>
              <a:t>Chinese Mythology System</a:t>
            </a:r>
            <a:endParaRPr lang="en-US" altLang="zh-CN" sz="5400" b="1" dirty="0">
              <a:solidFill>
                <a:srgbClr val="815824"/>
              </a:solidFill>
              <a:latin typeface="Imprint MT Shadow" panose="04020605060303030202" pitchFamily="82" charset="0"/>
              <a:ea typeface="华光淡古印_CNKI" panose="02000500000000000000" pitchFamily="2" charset="-122"/>
            </a:endParaRPr>
          </a:p>
        </p:txBody>
      </p:sp>
      <p:sp>
        <p:nvSpPr>
          <p:cNvPr id="20" name="星形: 四角 19"/>
          <p:cNvSpPr/>
          <p:nvPr/>
        </p:nvSpPr>
        <p:spPr>
          <a:xfrm>
            <a:off x="2535114" y="2303227"/>
            <a:ext cx="457726" cy="457726"/>
          </a:xfrm>
          <a:prstGeom prst="star4">
            <a:avLst/>
          </a:prstGeom>
          <a:solidFill>
            <a:srgbClr val="7E6B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星形: 四角 20"/>
          <p:cNvSpPr/>
          <p:nvPr/>
        </p:nvSpPr>
        <p:spPr>
          <a:xfrm>
            <a:off x="4463552" y="3726350"/>
            <a:ext cx="457726" cy="457726"/>
          </a:xfrm>
          <a:prstGeom prst="star4">
            <a:avLst/>
          </a:prstGeom>
          <a:solidFill>
            <a:srgbClr val="7E6B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星形: 四角 24"/>
          <p:cNvSpPr/>
          <p:nvPr/>
        </p:nvSpPr>
        <p:spPr>
          <a:xfrm>
            <a:off x="6631608" y="5159323"/>
            <a:ext cx="457726" cy="457726"/>
          </a:xfrm>
          <a:prstGeom prst="star4">
            <a:avLst/>
          </a:prstGeom>
          <a:solidFill>
            <a:srgbClr val="7E6B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96053" y="635000"/>
            <a:ext cx="6319520" cy="55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1981718" y="1420298"/>
            <a:ext cx="3440387" cy="286581"/>
          </a:xfrm>
          <a:prstGeom prst="rect">
            <a:avLst/>
          </a:prstGeom>
          <a:solidFill>
            <a:srgbClr val="AF8D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339486" y="2377414"/>
            <a:ext cx="189822" cy="923330"/>
          </a:xfrm>
          <a:prstGeom prst="rect">
            <a:avLst/>
          </a:prstGeom>
          <a:solidFill>
            <a:srgbClr val="AF8D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339486" y="3796127"/>
            <a:ext cx="189822" cy="646332"/>
          </a:xfrm>
          <a:prstGeom prst="rect">
            <a:avLst/>
          </a:prstGeom>
          <a:solidFill>
            <a:srgbClr val="AF8D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567653" y="785298"/>
            <a:ext cx="48005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latin typeface="Imprint MT Shadow" panose="04020605060303030202" pitchFamily="82" charset="0"/>
                <a:ea typeface="华光淡古印_CNKI" panose="02000500000000000000" pitchFamily="2" charset="-122"/>
              </a:rPr>
              <a:t>Ancient mythology</a:t>
            </a:r>
            <a:endParaRPr lang="zh-CN" altLang="en-US" sz="4000" b="1" dirty="0">
              <a:latin typeface="Imprint MT Shadow" panose="04020605060303030202" pitchFamily="82" charset="0"/>
              <a:ea typeface="华光淡古印_CNKI" panose="020005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1835" y="1420495"/>
            <a:ext cx="3548380" cy="2863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myths of human origins or creation myths</a:t>
            </a:r>
            <a:endParaRPr lang="zh-CN" altLang="en-US" sz="1400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31543" y="2356090"/>
            <a:ext cx="43644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Chinese ancient mythology originated in ancient times in China (before the Xia Dynasty). </a:t>
            </a:r>
            <a:endParaRPr lang="zh-CN" altLang="en-US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731691" y="3797397"/>
            <a:ext cx="4386534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Mythical figures related to tracing human origins, hero and nature worship</a:t>
            </a:r>
            <a:endParaRPr lang="zh-CN" altLang="en-US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709466" y="5100457"/>
            <a:ext cx="4386534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i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The Classic of Mountains and Seas</a:t>
            </a:r>
            <a:endParaRPr lang="en-US" altLang="zh-CN" i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339486" y="4962026"/>
            <a:ext cx="189822" cy="646332"/>
          </a:xfrm>
          <a:prstGeom prst="rect">
            <a:avLst/>
          </a:prstGeom>
          <a:solidFill>
            <a:srgbClr val="AF8D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581150" y="536575"/>
            <a:ext cx="94227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 dirty="0">
                <a:latin typeface="Imprint MT Shadow" panose="04020605060303030202" pitchFamily="82" charset="0"/>
                <a:ea typeface="华光淡古印_CNKI" panose="02000500000000000000" pitchFamily="2" charset="-122"/>
              </a:rPr>
              <a:t>Mythical Figures in Ancient Mythology</a:t>
            </a:r>
            <a:endParaRPr lang="en-US" altLang="zh-CN" sz="4000" b="1" dirty="0">
              <a:latin typeface="Imprint MT Shadow" panose="04020605060303030202" pitchFamily="82" charset="0"/>
              <a:ea typeface="华光淡古印_CNKI" panose="02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2300" y="1391285"/>
            <a:ext cx="3552190" cy="49022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740" y="1391285"/>
            <a:ext cx="3822700" cy="28638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060" y="3837940"/>
            <a:ext cx="4088130" cy="256857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6010" y="1391285"/>
            <a:ext cx="3295650" cy="406717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466215" y="6293485"/>
            <a:ext cx="22783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Xi Wang Mu</a:t>
            </a:r>
            <a:endParaRPr lang="en-US" altLang="zh-CN" sz="2400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652010" y="425513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Nü Wa</a:t>
            </a:r>
            <a:endParaRPr lang="en-US" altLang="zh-CN" sz="2400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324725" y="639762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Fu Xi</a:t>
            </a:r>
            <a:endParaRPr lang="en-US" altLang="zh-CN" sz="2400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775190" y="545846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latin typeface="Arial" panose="020B0604020202020204" pitchFamily="34" charset="0"/>
                <a:ea typeface="华光淡古印_CNKI" panose="02000500000000000000" pitchFamily="2" charset="-122"/>
                <a:cs typeface="Arial" panose="020B0604020202020204" pitchFamily="34" charset="0"/>
              </a:rPr>
              <a:t>Shen Nong</a:t>
            </a:r>
            <a:endParaRPr lang="en-US" altLang="zh-CN" sz="2400" b="1" dirty="0">
              <a:latin typeface="Arial" panose="020B0604020202020204" pitchFamily="34" charset="0"/>
              <a:ea typeface="华光淡古印_CNKI" panose="02000500000000000000" pitchFamily="2" charset="-122"/>
              <a:cs typeface="Arial" panose="020B0604020202020204" pitchFamily="34" charset="0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p="http://schemas.openxmlformats.org/presentationml/2006/main">
  <p:tag name="COMMONDATA" val="eyJoZGlkIjoiYjJjOTQxYzhjODMyMDAzZmE0MDJkMWFkNmJlNDkwYTUifQ=="/>
  <p:tag name="commondata" val="eyJoZGlkIjoiZTQzOTViNGNhMTI3MTU0ODdlOGZlYjk3NWIyMDdmN2E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1646</Words>
  <Application>WPS 演示</Application>
  <PresentationFormat>宽屏</PresentationFormat>
  <Paragraphs>114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Imprint MT Shadow</vt:lpstr>
      <vt:lpstr>华光淡古印_CNKI</vt:lpstr>
      <vt:lpstr>华文中宋</vt:lpstr>
      <vt:lpstr>Book Antiqua</vt:lpstr>
      <vt:lpstr>微软雅黑</vt:lpstr>
      <vt:lpstr>Arial Unicode MS</vt:lpstr>
      <vt:lpstr>Calibri</vt:lpstr>
      <vt:lpstr>Bahnschrift</vt:lpstr>
      <vt:lpstr>Arial Black</vt:lpstr>
      <vt:lpstr>等线 Light</vt:lpstr>
      <vt:lpstr>等线</vt:lpstr>
      <vt:lpstr>WPS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HUAWEI</dc:creator>
  <cp:lastModifiedBy>冰水混合物</cp:lastModifiedBy>
  <cp:revision>210</cp:revision>
  <dcterms:created xsi:type="dcterms:W3CDTF">2019-06-19T02:08:00Z</dcterms:created>
  <dcterms:modified xsi:type="dcterms:W3CDTF">2024-10-30T08:30:55Z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ICV">
    <vt:lpwstr>8D16AFC8D1E549D8B1088075BC6D05DB_13</vt:lpwstr>
  </property>
</Properties>
</file>