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0" r:id="rId3"/>
    <p:sldId id="311" r:id="rId4"/>
    <p:sldId id="269" r:id="rId5"/>
    <p:sldId id="312" r:id="rId6"/>
    <p:sldId id="298" r:id="rId7"/>
    <p:sldId id="315" r:id="rId8"/>
    <p:sldId id="316" r:id="rId9"/>
    <p:sldId id="325" r:id="rId10"/>
    <p:sldId id="326" r:id="rId11"/>
    <p:sldId id="329" r:id="rId12"/>
    <p:sldId id="324" r:id="rId13"/>
    <p:sldId id="327" r:id="rId14"/>
    <p:sldId id="349" r:id="rId15"/>
    <p:sldId id="350" r:id="rId16"/>
    <p:sldId id="351" r:id="rId17"/>
    <p:sldId id="354" r:id="rId18"/>
    <p:sldId id="355" r:id="rId19"/>
    <p:sldId id="356" r:id="rId20"/>
    <p:sldId id="336" r:id="rId21"/>
    <p:sldId id="338" r:id="rId22"/>
    <p:sldId id="331" r:id="rId23"/>
    <p:sldId id="337" r:id="rId24"/>
    <p:sldId id="339" r:id="rId25"/>
    <p:sldId id="352" r:id="rId26"/>
    <p:sldId id="353" r:id="rId27"/>
    <p:sldId id="330" r:id="rId28"/>
    <p:sldId id="343" r:id="rId29"/>
    <p:sldId id="323" r:id="rId30"/>
    <p:sldId id="342" r:id="rId31"/>
    <p:sldId id="345" r:id="rId32"/>
    <p:sldId id="348" r:id="rId33"/>
    <p:sldId id="344" r:id="rId34"/>
    <p:sldId id="357" r:id="rId35"/>
    <p:sldId id="340" r:id="rId3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3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F3BBAE-4B3B-55BA-EE3E-D6BA7BADD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888B99A-9C12-E452-582F-3B0575FFE5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D84B495-B2DD-E9A0-4B90-9DEC0B43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2ADAAC-49D6-19CC-91FE-057133486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C7B618-8CB6-63F4-F5D9-F00C7B40A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33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780FD-3C37-2620-9762-69C9E197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EB8D7E-40F8-137E-CE5C-2911F62AD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319EF-334E-F2E4-1675-AA1F4495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3B32F5-195E-8CE0-E478-40C78F7C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EDC71A-6630-01FE-802F-7CA0F0FF9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417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2F47EF8-591F-9BBF-C5E3-EE8C3214A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19745A-D928-04E8-B744-0173FBF4CA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7AFFA8F-6BBB-A2CD-65A7-1189BEB3D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B754501-C0DE-0269-6BC0-99EF32F3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D5F13-9D53-738A-44D2-92EA0023D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348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F984E-70B6-4AAF-EE68-E0055036D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622925-04B8-F4F6-5EE8-0EE257C78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016B24-057C-5DD2-313C-AE2BB4FC4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E0BE0A-6C82-61FC-C415-82DEFEF79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EF8F38-632F-CB60-1C81-197192C8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421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C48F8E-C7C4-8C00-DD5E-89C56266C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61D405-EF57-2C7F-BB94-B3C14A444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400053-79CB-9E26-7C10-DA9DF8102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3EAB99-99FC-2B08-3EE2-E57228F1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6CAB26-95C6-48CF-4F14-BF0D0E66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13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3581FF-F9C1-9B76-9AA4-9FA94D934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40A1E2-A681-FC23-0976-B978A73292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AB5F4D-4A1B-897E-D8EE-5780E37A1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4E4E97C-5E91-A0D5-3EAD-8B2EB7E61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2F994D-7AF2-56FA-1397-8194641F8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E807C3-E9C1-F42F-066B-0493266E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49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BE00E-E425-7CC8-8603-6EFE131DB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A1DD6A-B7D4-3E9F-B6CD-81741FA59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2DEB27-FD67-4FFB-0753-CD07F8E01F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EB43052-FFF9-C943-DD4A-790D2993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20A83A-2998-EB78-3904-23A37E791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42190B-9F9E-5D87-33AD-929193A63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4664B81-DBB3-27DD-B742-57AC0883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7A0204-68FC-D957-38DB-7AA6176EB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693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2CC34E-F00D-4B8F-0C2E-96133BF8F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569F06-55C9-A1C0-8BA6-7D4075348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7C7C09-077E-3504-52AB-D315C0A5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7D1E484-6EC3-60F7-BA38-21C1F880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243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26F317C-9492-BE65-D8F7-A69BF65F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3FB7342-4DED-D4F8-85EE-CF855A5EA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F58F097-695D-5E38-E80F-524530FB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359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4CB389-7A49-FD18-AA8E-BCC5C730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93B029-BCE9-EC0F-2668-D7DE1674A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C04A74-563F-0AF4-36F6-A65294F10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CCAAAB-3F0B-B441-A79A-86BD3535F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956333-AA53-60DD-45C5-996FFA3D2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4BDDEF8-F16A-A74D-0715-A7BA8BBD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690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ED10CE-D826-672F-20EB-47B668684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358F693-7A88-3815-25AB-444804D978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C487747-9388-413C-1F60-F5A02B52A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C66B62-44EE-D2F4-4D79-18ECA1DE8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996965-87FB-547B-2454-3FED30D97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821560-CAE1-9977-1726-0B32ADA4D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361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2661295-FA14-3CDE-78A3-A22E5ED8D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45FD1D-6CEB-CDAD-3963-8EDCA3B2A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B0C5D3F-ABD7-B783-B606-78BAB98A4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EBD83-B841-4C6C-A327-582ECFA3D589}" type="datetimeFigureOut">
              <a:rPr lang="zh-CN" altLang="en-US" smtClean="0"/>
              <a:t>2025/4/17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52ADD8F-889E-7E49-ED8B-D554C30C6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052414-FE27-65FC-C163-252D56EDE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ECCA5-16F2-4EB0-9F67-679B0B1384E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9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3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4.jpg"/><Relationship Id="rId5" Type="http://schemas.openxmlformats.org/officeDocument/2006/relationships/tags" Target="../tags/tag12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image" Target="../media/image10.jpg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6" Type="http://schemas.openxmlformats.org/officeDocument/2006/relationships/image" Target="../media/image11.jpg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image" Target="../media/image9.png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7EE1121-A3C3-EAD6-E6A6-18F465395D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t="19609" r="2625" b="50145"/>
          <a:stretch/>
        </p:blipFill>
        <p:spPr>
          <a:xfrm>
            <a:off x="0" y="0"/>
            <a:ext cx="12192000" cy="6974213"/>
          </a:xfrm>
          <a:prstGeom prst="rect">
            <a:avLst/>
          </a:prstGeom>
        </p:spPr>
      </p:pic>
      <p:pic>
        <p:nvPicPr>
          <p:cNvPr id="21" name="图片 20" descr="卡通人物&#10;&#10;中度可信度描述已自动生成">
            <a:extLst>
              <a:ext uri="{FF2B5EF4-FFF2-40B4-BE49-F238E27FC236}">
                <a16:creationId xmlns:a16="http://schemas.microsoft.com/office/drawing/2014/main" id="{23667FB0-7848-B2DC-D2EB-6F570F0EF0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204" y="65748"/>
            <a:ext cx="5478894" cy="3457716"/>
          </a:xfrm>
          <a:prstGeom prst="rect">
            <a:avLst/>
          </a:prstGeom>
        </p:spPr>
      </p:pic>
      <p:pic>
        <p:nvPicPr>
          <p:cNvPr id="2" name="图片 1" descr="黑暗中的光&#10;&#10;中度可信度描述已自动生成">
            <a:extLst>
              <a:ext uri="{FF2B5EF4-FFF2-40B4-BE49-F238E27FC236}">
                <a16:creationId xmlns:a16="http://schemas.microsoft.com/office/drawing/2014/main" id="{9AB05D8E-565B-50F3-3287-E638B611523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D23861BA-88C6-6251-F6A8-E441038F4EF5}"/>
              </a:ext>
            </a:extLst>
          </p:cNvPr>
          <p:cNvSpPr/>
          <p:nvPr/>
        </p:nvSpPr>
        <p:spPr>
          <a:xfrm>
            <a:off x="795979" y="3980750"/>
            <a:ext cx="114153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Aesthetics in the BLACK MYTH</a:t>
            </a:r>
            <a:r>
              <a:rPr lang="zh-CN" altLang="en-US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WUKONG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BB600BF-6F3F-B913-060C-9F5AD82B6F52}"/>
              </a:ext>
            </a:extLst>
          </p:cNvPr>
          <p:cNvSpPr txBox="1"/>
          <p:nvPr/>
        </p:nvSpPr>
        <p:spPr>
          <a:xfrm>
            <a:off x="7766097" y="6361630"/>
            <a:ext cx="497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202330092058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张宇波（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Zhang Yubo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946747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59F1C-B096-47A2-3330-B939E9038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6FB162A-DA57-EBB8-4986-9F6834D26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5DCEF59-7CAC-8004-AED3-9137A5888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207" y="55897"/>
            <a:ext cx="5907249" cy="67993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CEA6C95-F60B-FB4D-C5A5-6F37F899E492}"/>
              </a:ext>
            </a:extLst>
          </p:cNvPr>
          <p:cNvSpPr txBox="1"/>
          <p:nvPr/>
        </p:nvSpPr>
        <p:spPr>
          <a:xfrm>
            <a:off x="6256548" y="972850"/>
            <a:ext cx="558615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32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Chinese Landscape</a:t>
            </a:r>
          </a:p>
          <a:p>
            <a:pPr algn="ctr"/>
            <a:r>
              <a:rPr lang="zh-CN" altLang="en-US" sz="32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中国山水</a:t>
            </a:r>
            <a:endParaRPr lang="en-US" altLang="zh-CN" sz="32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en-US" altLang="zh-CN" sz="2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The towering peaks (e.g., Flower-Fruit Mountain,) in the game employ the “negative space”</a:t>
            </a:r>
            <a:r>
              <a:rPr lang="zh-CN" altLang="en-US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（留白）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technique from Song Dynasty landscape paintings, where mountains emerge from swirling clouds. </a:t>
            </a:r>
          </a:p>
          <a:p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</a:p>
          <a:p>
            <a:endParaRPr lang="en-US" altLang="zh-CN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Elements like cloud motifs, cliffside plank paths, and cascading waterfalls evoke the Daoist concept of  </a:t>
            </a:r>
            <a:r>
              <a:rPr lang="zh-CN" altLang="en-US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cave heavens and blessed lands" (*</a:t>
            </a:r>
            <a:r>
              <a:rPr lang="en-US" altLang="zh-CN" sz="2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dongtian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fudi</a:t>
            </a:r>
            <a:r>
              <a:rPr lang="en-US" altLang="zh-CN" sz="2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*), realms of divine tranquility</a:t>
            </a:r>
            <a:r>
              <a:rPr lang="en-US" altLang="zh-CN" sz="2000" dirty="0"/>
              <a:t>. </a:t>
            </a:r>
            <a:r>
              <a:rPr lang="zh-CN" altLang="en-US" sz="2000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29793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78AF-7404-29E0-BBF5-D0643D58F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E653F14-43DD-D89B-A9AB-093098957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7"/>
            <a:ext cx="12351026" cy="685343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02EFB15-ECE9-4F09-C272-694206EB22A6}"/>
              </a:ext>
            </a:extLst>
          </p:cNvPr>
          <p:cNvSpPr txBox="1"/>
          <p:nvPr/>
        </p:nvSpPr>
        <p:spPr>
          <a:xfrm>
            <a:off x="10238508" y="138545"/>
            <a:ext cx="2341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Temple</a:t>
            </a:r>
            <a:endParaRPr lang="zh-CN" altLang="en-US" sz="36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711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F3ACE-3CF0-E513-E410-B1DDB0317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929D72-B1C4-159E-3060-61DF43354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213" r="9720" b="6767"/>
          <a:stretch/>
        </p:blipFill>
        <p:spPr>
          <a:xfrm>
            <a:off x="0" y="0"/>
            <a:ext cx="12252961" cy="685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494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D9C04-93AA-1775-8F61-8486DF43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126C7FB-8C5F-A840-D19A-A886ABAF4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6" t="-614" r="9452" b="9136"/>
          <a:stretch/>
        </p:blipFill>
        <p:spPr>
          <a:xfrm>
            <a:off x="0" y="52717"/>
            <a:ext cx="12040326" cy="685675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D3A0203-9858-857C-3403-77BEA9B4EE2B}"/>
              </a:ext>
            </a:extLst>
          </p:cNvPr>
          <p:cNvSpPr txBox="1"/>
          <p:nvPr/>
        </p:nvSpPr>
        <p:spPr>
          <a:xfrm>
            <a:off x="7636723" y="496815"/>
            <a:ext cx="30811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</a:t>
            </a:r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（时思寺）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797004C-B63A-C72D-B254-C642C3F5A4D4}"/>
              </a:ext>
            </a:extLst>
          </p:cNvPr>
          <p:cNvSpPr txBox="1"/>
          <p:nvPr/>
        </p:nvSpPr>
        <p:spPr>
          <a:xfrm>
            <a:off x="6955436" y="1816233"/>
            <a:ext cx="472190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Located in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Jingning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She Autonomous County, Zhejiang Province,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 is a thousand-year-old Buddhist monastery 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The aesthetic value of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Shisi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Temple lies in its physical embodiment of the Chinese cultural pursuit of </a:t>
            </a:r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"finding truth in simplicity." </a:t>
            </a:r>
          </a:p>
          <a:p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Built into the mountainside, It integrates seamlessly with its surroundings, creating a poetic scene of "an ancient temple hidden in deep woods." This reflects the Daoist philosophy of "</a:t>
            </a:r>
            <a:r>
              <a:rPr lang="en-US" altLang="zh-CN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following the natural way."</a:t>
            </a:r>
            <a:endParaRPr lang="zh-CN" altLang="en-US" b="1" dirty="0">
              <a:solidFill>
                <a:srgbClr val="CCCCCC"/>
              </a:soli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34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EBA3135-0F08-C3A9-C969-E0BDF2D3D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22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0F39E5-43B7-A940-56C1-23E483104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30ADAF5-2354-062D-11C5-C8CF38433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" t="1098" r="1763" b="2632"/>
          <a:stretch/>
        </p:blipFill>
        <p:spPr>
          <a:xfrm>
            <a:off x="50207" y="914401"/>
            <a:ext cx="7460648" cy="4832392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3CA55AC-2FF4-1431-FF8F-7835DA6EFC26}"/>
              </a:ext>
            </a:extLst>
          </p:cNvPr>
          <p:cNvSpPr txBox="1"/>
          <p:nvPr/>
        </p:nvSpPr>
        <p:spPr>
          <a:xfrm>
            <a:off x="7652354" y="914401"/>
            <a:ext cx="414205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"Little Western Heaven, also known as the Thousand Buddha Temple, is located in Xi County, Shanxi Province, built in the second year of the Ming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Chongzhen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era (1629).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Its Mahavira Hall is adorned with thousands of exquisitely painted suspended sculptures, regarded as a masterpiece of Ming Dynasty Buddhist art."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05ABAE-D3A1-F483-D9E8-060EF9FA0081}"/>
              </a:ext>
            </a:extLst>
          </p:cNvPr>
          <p:cNvSpPr txBox="1"/>
          <p:nvPr/>
        </p:nvSpPr>
        <p:spPr>
          <a:xfrm>
            <a:off x="8568715" y="268070"/>
            <a:ext cx="5050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小西天</a:t>
            </a:r>
          </a:p>
        </p:txBody>
      </p:sp>
    </p:spTree>
    <p:extLst>
      <p:ext uri="{BB962C8B-B14F-4D97-AF65-F5344CB8AC3E}">
        <p14:creationId xmlns:p14="http://schemas.microsoft.com/office/powerpoint/2010/main" val="1292879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5FD6942-1DD8-17CD-6E69-C9C572FA8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25DA055-7038-A025-5F6A-91893F903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113"/>
            <a:ext cx="12192000" cy="52578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3C7AD9C-E75B-9BCC-400F-9A6AB477F32C}"/>
              </a:ext>
            </a:extLst>
          </p:cNvPr>
          <p:cNvSpPr txBox="1"/>
          <p:nvPr/>
        </p:nvSpPr>
        <p:spPr>
          <a:xfrm>
            <a:off x="3092536" y="5136687"/>
            <a:ext cx="6122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日暮秋风起，萧萧枫树林。</a:t>
            </a:r>
            <a:endParaRPr lang="en-US" altLang="zh-CN" sz="3600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r>
              <a:rPr lang="zh-CN" altLang="en-US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鹧鸪啼别处，相对泪沾襟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EE98A44-DAB5-CEB3-569E-A51D19FDC76A}"/>
              </a:ext>
            </a:extLst>
          </p:cNvPr>
          <p:cNvSpPr txBox="1"/>
          <p:nvPr/>
        </p:nvSpPr>
        <p:spPr>
          <a:xfrm>
            <a:off x="357282" y="5260588"/>
            <a:ext cx="2004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Poetic</a:t>
            </a:r>
          </a:p>
          <a:p>
            <a:r>
              <a:rPr lang="en-US" altLang="zh-CN" sz="3600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scenery </a:t>
            </a:r>
            <a:endParaRPr lang="zh-CN" altLang="en-US" sz="3600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15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9AD15BF-5F0B-C484-9AC0-35228E690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2273" r="2500" b="3788"/>
          <a:stretch/>
        </p:blipFill>
        <p:spPr>
          <a:xfrm>
            <a:off x="131618" y="727364"/>
            <a:ext cx="11928764" cy="527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1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B75F93-164C-9AC7-86D7-D21406D5F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0"/>
            <a:ext cx="12096750" cy="681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0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1EE8D2-C33F-ABCF-01B3-EE978D68B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56" y="0"/>
            <a:ext cx="10975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57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136B9296-76F2-3EBD-A60F-AD857C420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D9AA076-B478-8B70-BBA0-BF076A44AFAE}"/>
              </a:ext>
            </a:extLst>
          </p:cNvPr>
          <p:cNvSpPr txBox="1"/>
          <p:nvPr/>
        </p:nvSpPr>
        <p:spPr>
          <a:xfrm>
            <a:off x="2658008" y="856551"/>
            <a:ext cx="5925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Contents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55D5A1C-E403-08A7-6E68-49E29F9165A1}"/>
              </a:ext>
            </a:extLst>
          </p:cNvPr>
          <p:cNvCxnSpPr/>
          <p:nvPr/>
        </p:nvCxnSpPr>
        <p:spPr>
          <a:xfrm>
            <a:off x="1360241" y="1653683"/>
            <a:ext cx="93200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51784CCD-A6E1-2374-4ECF-18C42C69558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74581" y="1915939"/>
            <a:ext cx="5134271" cy="11975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BE2D63-52E4-B5BE-8DDF-FE25DAE6557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74582" y="2997517"/>
            <a:ext cx="5173929" cy="1023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7FB186F-A4E3-19B1-A046-319985C0BA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294409" y="5104168"/>
            <a:ext cx="5173929" cy="110327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91EA254-0EDB-7D67-7317-8085041CE335}"/>
              </a:ext>
            </a:extLst>
          </p:cNvPr>
          <p:cNvSpPr txBox="1"/>
          <p:nvPr/>
        </p:nvSpPr>
        <p:spPr>
          <a:xfrm>
            <a:off x="3380599" y="2296037"/>
            <a:ext cx="5909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Introduction to Black Myth Wukong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9DCBEF6-6576-F310-0C04-0AE11E827DB6}"/>
              </a:ext>
            </a:extLst>
          </p:cNvPr>
          <p:cNvSpPr txBox="1"/>
          <p:nvPr/>
        </p:nvSpPr>
        <p:spPr>
          <a:xfrm>
            <a:off x="3951881" y="3248175"/>
            <a:ext cx="3858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Environmental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3B5006-E245-4831-88BF-0E8F502AD211}"/>
              </a:ext>
            </a:extLst>
          </p:cNvPr>
          <p:cNvSpPr txBox="1"/>
          <p:nvPr/>
        </p:nvSpPr>
        <p:spPr>
          <a:xfrm>
            <a:off x="3956957" y="5424976"/>
            <a:ext cx="4278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Detail-oriented   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AD0D255-9561-6E58-74F1-D7803895AC8D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3314239" y="3926141"/>
            <a:ext cx="5134271" cy="11975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4320CC2-E796-B9E9-E91F-D5B7A7855FEA}"/>
              </a:ext>
            </a:extLst>
          </p:cNvPr>
          <p:cNvSpPr txBox="1"/>
          <p:nvPr/>
        </p:nvSpPr>
        <p:spPr>
          <a:xfrm>
            <a:off x="4332515" y="4260613"/>
            <a:ext cx="3659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Compat Aesthetics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2EE34E3-8CC3-210C-5603-6D2DF28F6666}"/>
              </a:ext>
            </a:extLst>
          </p:cNvPr>
          <p:cNvSpPr txBox="1"/>
          <p:nvPr/>
        </p:nvSpPr>
        <p:spPr>
          <a:xfrm>
            <a:off x="2209084" y="2116785"/>
            <a:ext cx="7456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一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0890CC4-7206-1D02-4136-05C2C686A5AD}"/>
              </a:ext>
            </a:extLst>
          </p:cNvPr>
          <p:cNvSpPr txBox="1"/>
          <p:nvPr/>
        </p:nvSpPr>
        <p:spPr>
          <a:xfrm>
            <a:off x="2204856" y="3062681"/>
            <a:ext cx="974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二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91EAA17-0389-0433-57F8-322F5B263B1D}"/>
              </a:ext>
            </a:extLst>
          </p:cNvPr>
          <p:cNvSpPr txBox="1"/>
          <p:nvPr/>
        </p:nvSpPr>
        <p:spPr>
          <a:xfrm>
            <a:off x="2213224" y="4170950"/>
            <a:ext cx="100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7581050-4BA8-63E1-073F-9982F3BFA66D}"/>
              </a:ext>
            </a:extLst>
          </p:cNvPr>
          <p:cNvSpPr txBox="1"/>
          <p:nvPr/>
        </p:nvSpPr>
        <p:spPr>
          <a:xfrm>
            <a:off x="2263570" y="5241932"/>
            <a:ext cx="1061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四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A3691E6-569B-89CC-7F1C-E8E9FC440F4A}"/>
              </a:ext>
            </a:extLst>
          </p:cNvPr>
          <p:cNvSpPr/>
          <p:nvPr/>
        </p:nvSpPr>
        <p:spPr>
          <a:xfrm>
            <a:off x="1730829" y="1928116"/>
            <a:ext cx="8403771" cy="4532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33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8">
            <a:extLst>
              <a:ext uri="{FF2B5EF4-FFF2-40B4-BE49-F238E27FC236}">
                <a16:creationId xmlns:a16="http://schemas.microsoft.com/office/drawing/2014/main" id="{472AB9A0-4E2D-DD6B-7FD2-369149551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" t="11037" r="9565" b="10519"/>
          <a:stretch/>
        </p:blipFill>
        <p:spPr>
          <a:xfrm>
            <a:off x="-1" y="15619"/>
            <a:ext cx="12131419" cy="6754349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BCDDBF4-5E81-8D19-0371-9DBD1BA68DE4}"/>
              </a:ext>
            </a:extLst>
          </p:cNvPr>
          <p:cNvSpPr txBox="1"/>
          <p:nvPr/>
        </p:nvSpPr>
        <p:spPr>
          <a:xfrm>
            <a:off x="2675744" y="5224072"/>
            <a:ext cx="819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Combat     Aesthetics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AC3A3B57-349A-749E-784A-6F861141204C}"/>
              </a:ext>
            </a:extLst>
          </p:cNvPr>
          <p:cNvSpPr/>
          <p:nvPr/>
        </p:nvSpPr>
        <p:spPr>
          <a:xfrm>
            <a:off x="1394085" y="4591455"/>
            <a:ext cx="1281659" cy="1041816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三</a:t>
            </a:r>
          </a:p>
        </p:txBody>
      </p:sp>
    </p:spTree>
    <p:extLst>
      <p:ext uri="{BB962C8B-B14F-4D97-AF65-F5344CB8AC3E}">
        <p14:creationId xmlns:p14="http://schemas.microsoft.com/office/powerpoint/2010/main" val="2202743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39C3A-0197-C51A-7B04-7CF475B3E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1E6E60B-6FF8-A16E-C159-569F05B94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199D7A3-8371-24C5-1977-42218D2244C8}"/>
              </a:ext>
            </a:extLst>
          </p:cNvPr>
          <p:cNvSpPr txBox="1"/>
          <p:nvPr/>
        </p:nvSpPr>
        <p:spPr>
          <a:xfrm>
            <a:off x="757022" y="1606103"/>
            <a:ext cx="5224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580283A-26F5-A429-E3D3-6BE2D2D4841A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1D46450-9413-2492-24B7-66BA0895F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539" y="1759445"/>
            <a:ext cx="5751700" cy="359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01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9E3B0-8284-148B-ED31-A7ED2A68B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C7EF5A2-BEBC-821B-6385-FE77BB397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E0B475C-6384-47B2-902B-6D8A6873A89D}"/>
              </a:ext>
            </a:extLst>
          </p:cNvPr>
          <p:cNvSpPr txBox="1"/>
          <p:nvPr/>
        </p:nvSpPr>
        <p:spPr>
          <a:xfrm>
            <a:off x="644576" y="1918741"/>
            <a:ext cx="52240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pillar stance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D53F2F0-37D4-235B-F1DD-9ECF14938906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B46556-9B5E-F36C-F9A7-653BCDBB1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908" y="1663827"/>
            <a:ext cx="6135092" cy="383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12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BF6C2-D233-0C2E-0ACD-7092D250F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F212A5B-2E10-CF9F-180A-DDBA244F9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5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6268ADC-8F49-5CCB-9FF0-D17744B3CE40}"/>
              </a:ext>
            </a:extLst>
          </p:cNvPr>
          <p:cNvSpPr txBox="1"/>
          <p:nvPr/>
        </p:nvSpPr>
        <p:spPr>
          <a:xfrm>
            <a:off x="487181" y="1851285"/>
            <a:ext cx="52240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Martial Arts Foundation Meets Mythological Exaggeration: Wukong’s stick techniques are rooted in traditional Chinese martial arts (e.g., ‘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Liuhe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Gun’or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Six Harmonies Stick technique), featuring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smash stance , pillar stance, and thrust stance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F11832-44BF-BF3A-A1BB-0F0A72329DB4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414616-0973-F95E-D5F3-43D51BC38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7" y="1541851"/>
            <a:ext cx="6310162" cy="39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42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F852E-EE3F-191D-87E0-E5CC58B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228DA61-DC38-3AB9-C05B-1B41333871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19"/>
            <a:ext cx="8027027" cy="676216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68F42C9-EA8E-89E7-BF75-D300AC2FEB73}"/>
              </a:ext>
            </a:extLst>
          </p:cNvPr>
          <p:cNvSpPr txBox="1"/>
          <p:nvPr/>
        </p:nvSpPr>
        <p:spPr>
          <a:xfrm>
            <a:off x="644576" y="649443"/>
            <a:ext cx="545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“Unity of Form and Spirit” in Action Design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6AA477-D836-14AC-B719-29B8E697C5B5}"/>
              </a:ext>
            </a:extLst>
          </p:cNvPr>
          <p:cNvSpPr txBox="1"/>
          <p:nvPr/>
        </p:nvSpPr>
        <p:spPr>
          <a:xfrm>
            <a:off x="944379" y="1609080"/>
            <a:ext cx="43171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Meanwhile, Black Myth also faithfully recreates Sun Wukong’s 72 transformations as described in the classic novel. Such as  immobilize(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定身术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),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cloud step(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聚形散气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), a pluck of many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（分身毫毛）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and different spirits to transform</a:t>
            </a:r>
            <a:r>
              <a:rPr lang="zh-CN" altLang="en-US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，</a:t>
            </a:r>
            <a:r>
              <a:rPr lang="en-US" altLang="zh-CN" sz="2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creating a balance between </a:t>
            </a:r>
            <a:r>
              <a:rPr lang="en-US" altLang="zh-CN" sz="2400" b="1" dirty="0">
                <a:solidFill>
                  <a:srgbClr val="CCCCCC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"realism and surrealism". </a:t>
            </a:r>
            <a:endParaRPr lang="zh-CN" altLang="en-US" sz="2400" b="1" dirty="0">
              <a:solidFill>
                <a:srgbClr val="CCCCCC"/>
              </a:soli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A64D575-C54D-6432-4FF3-FB54BB469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027" y="0"/>
            <a:ext cx="4130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1994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4D6E1-11D3-967F-2D4E-99C2F6CAE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6" t="34577" r="1" b="37374"/>
          <a:stretch/>
        </p:blipFill>
        <p:spPr>
          <a:xfrm>
            <a:off x="1472434" y="0"/>
            <a:ext cx="8464854" cy="52497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289D205-A5AD-9129-7B0A-8CB5E09CE0F2}"/>
              </a:ext>
            </a:extLst>
          </p:cNvPr>
          <p:cNvSpPr txBox="1"/>
          <p:nvPr/>
        </p:nvSpPr>
        <p:spPr>
          <a:xfrm>
            <a:off x="7239000" y="200198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D1A8A49-08B8-1F5B-5042-6C2010B49928}"/>
              </a:ext>
            </a:extLst>
          </p:cNvPr>
          <p:cNvSpPr txBox="1"/>
          <p:nvPr/>
        </p:nvSpPr>
        <p:spPr>
          <a:xfrm>
            <a:off x="2573643" y="5498511"/>
            <a:ext cx="6558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The Aesthetics of the Yin-Yang Fish</a:t>
            </a:r>
          </a:p>
          <a:p>
            <a:r>
              <a:rPr lang="en-US" altLang="zh-CN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                  </a:t>
            </a:r>
            <a:r>
              <a:rPr lang="zh-CN" altLang="en-US" sz="2800" dirty="0">
                <a:solidFill>
                  <a:schemeClr val="bg1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阴阳鱼美学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E7D82-8DE2-8D7B-0DED-648CC18C1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63" y="5425654"/>
            <a:ext cx="1432346" cy="143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22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C5B1244-A71A-D938-1F52-6D4230A94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933825" cy="677624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B39D55F-B316-B0FB-E670-A1A29CAE4DEA}"/>
              </a:ext>
            </a:extLst>
          </p:cNvPr>
          <p:cNvSpPr txBox="1"/>
          <p:nvPr/>
        </p:nvSpPr>
        <p:spPr>
          <a:xfrm>
            <a:off x="4269219" y="1047624"/>
            <a:ext cx="76422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This is, in my opinion, the boss battle scene with the </a:t>
            </a:r>
            <a:r>
              <a:rPr lang="en-US" altLang="zh-CN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most immersive atmosphere and artistic expression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in the entire game. The player stands in this Yin-Yang pool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（阴阳池）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, as if standing in an inkstone. </a:t>
            </a:r>
            <a:r>
              <a:rPr lang="en-US" altLang="zh-CN" dirty="0">
                <a:solidFill>
                  <a:srgbClr val="FF0000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The water alternates between black and white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—sometimes as the surface, sometimes as the base—and when the Yin-Yang fish appears, it transforms into a Taiji symbol: white representing Yang, black representing Yin. Every movement the character makes stirs the water, creating a mesmerizing visual effect where black and white intertwine, Yin and Yang merge, and the colors bleed into each other.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</a:t>
            </a:r>
          </a:p>
          <a:p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     During combat, it feels as though the player embodies a brush, with every gesture resembling the sweeping strokes of calligraphy, continuously painting one breathtaking Chinese ink-wash painting after another. Paired with the gripping battle music, played on the pipa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（琵琶）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, I was left utterly stunned, my heart filled with awe. The Taiji symbol and Chinese ink-wash painting are each masterpieces of artistic conception on their own, but the way they are so ingeniously fused together here is nothing short of brilliance.</a:t>
            </a:r>
            <a:endParaRPr lang="zh-CN" altLang="en-US" dirty="0">
              <a:solidFill>
                <a:schemeClr val="bg1">
                  <a:lumMod val="85000"/>
                </a:schemeClr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161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3937F-3770-3E08-6F87-AAA7C619E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765FA79-C55B-216B-EAE5-8612A4308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11765" r="4769" b="10217"/>
          <a:stretch/>
        </p:blipFill>
        <p:spPr>
          <a:xfrm>
            <a:off x="0" y="0"/>
            <a:ext cx="12192000" cy="677787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31987A2-4557-4696-66A3-FB3DFA9C8D0D}"/>
              </a:ext>
            </a:extLst>
          </p:cNvPr>
          <p:cNvSpPr txBox="1"/>
          <p:nvPr/>
        </p:nvSpPr>
        <p:spPr>
          <a:xfrm>
            <a:off x="1284513" y="5052124"/>
            <a:ext cx="1077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 Detail-oriented    Aesthetics</a:t>
            </a:r>
            <a:endParaRPr lang="zh-CN" altLang="en-US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EDB63A63-170C-79FE-52F7-D7D5B6371898}"/>
              </a:ext>
            </a:extLst>
          </p:cNvPr>
          <p:cNvSpPr/>
          <p:nvPr/>
        </p:nvSpPr>
        <p:spPr>
          <a:xfrm>
            <a:off x="1456543" y="4313420"/>
            <a:ext cx="959371" cy="779489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四</a:t>
            </a:r>
          </a:p>
        </p:txBody>
      </p:sp>
    </p:spTree>
    <p:extLst>
      <p:ext uri="{BB962C8B-B14F-4D97-AF65-F5344CB8AC3E}">
        <p14:creationId xmlns:p14="http://schemas.microsoft.com/office/powerpoint/2010/main" val="249383968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940A6-4486-20FB-20C3-48AD90B15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82CF191-12CD-E482-5C88-3BD09BC77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53E1A55-9BB2-6B5B-6FA8-95449DE685ED}"/>
              </a:ext>
            </a:extLst>
          </p:cNvPr>
          <p:cNvSpPr txBox="1"/>
          <p:nvPr/>
        </p:nvSpPr>
        <p:spPr>
          <a:xfrm>
            <a:off x="471716" y="159657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Fragmented narrative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554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DC4C2-DF9A-A4E9-4F9B-2EEB9B7E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97CE41B-1373-2FE0-A631-106E3BE2D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16"/>
            <a:ext cx="12192000" cy="6725967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08DE0AD-B730-69BF-4BEC-EACC6BB2D316}"/>
              </a:ext>
            </a:extLst>
          </p:cNvPr>
          <p:cNvSpPr txBox="1"/>
          <p:nvPr/>
        </p:nvSpPr>
        <p:spPr>
          <a:xfrm>
            <a:off x="464458" y="214841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Fragmented narrative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D89244A8-31BF-E387-9C23-B8C753C91370}"/>
              </a:ext>
            </a:extLst>
          </p:cNvPr>
          <p:cNvCxnSpPr/>
          <p:nvPr/>
        </p:nvCxnSpPr>
        <p:spPr>
          <a:xfrm>
            <a:off x="4579573" y="4562534"/>
            <a:ext cx="10014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A1D108F-DB16-D200-95FD-24DD9F96AF05}"/>
              </a:ext>
            </a:extLst>
          </p:cNvPr>
          <p:cNvCxnSpPr/>
          <p:nvPr/>
        </p:nvCxnSpPr>
        <p:spPr>
          <a:xfrm>
            <a:off x="959206" y="4801073"/>
            <a:ext cx="208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5136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8D92BD6-3FD0-E078-80D2-6D50410F5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10530" b="955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6F29DF2-3A43-7C0A-056C-ED887D9EF662}"/>
              </a:ext>
            </a:extLst>
          </p:cNvPr>
          <p:cNvSpPr txBox="1"/>
          <p:nvPr/>
        </p:nvSpPr>
        <p:spPr>
          <a:xfrm>
            <a:off x="444137" y="5133491"/>
            <a:ext cx="11508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Introduction</a:t>
            </a:r>
            <a:r>
              <a:rPr lang="en-US" altLang="zh-CN" sz="5400" dirty="0">
                <a:latin typeface="方正舒体" panose="02010601030101010101" pitchFamily="2" charset="-122"/>
                <a:ea typeface="方正舒体" panose="02010601030101010101" pitchFamily="2" charset="-122"/>
              </a:rPr>
              <a:t> </a:t>
            </a:r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to Black Myth Wukong</a:t>
            </a:r>
            <a:endParaRPr lang="zh-CN" altLang="en-US" sz="5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E012473-4BC4-524B-75B7-07E0A463A139}"/>
              </a:ext>
            </a:extLst>
          </p:cNvPr>
          <p:cNvSpPr/>
          <p:nvPr/>
        </p:nvSpPr>
        <p:spPr>
          <a:xfrm>
            <a:off x="809897" y="4036423"/>
            <a:ext cx="1397726" cy="1175657"/>
          </a:xfrm>
          <a:prstGeom prst="ellipse">
            <a:avLst/>
          </a:prstGeom>
          <a:gradFill flip="none" rotWithShape="1">
            <a:gsLst>
              <a:gs pos="62000">
                <a:schemeClr val="tx1">
                  <a:alpha val="2000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一</a:t>
            </a:r>
          </a:p>
        </p:txBody>
      </p:sp>
    </p:spTree>
    <p:extLst>
      <p:ext uri="{BB962C8B-B14F-4D97-AF65-F5344CB8AC3E}">
        <p14:creationId xmlns:p14="http://schemas.microsoft.com/office/powerpoint/2010/main" val="996863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4CE5B-1D5D-AA65-E41E-73A4ADF96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465EAAA-B3CE-6B5B-6A1B-31E03BC2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-11075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D5E67BA-5E8B-930F-A0C3-543499C63681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Faithfulness to the original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8FB9094-F066-621B-974A-D90A00B295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32" y="1407885"/>
            <a:ext cx="5365497" cy="351789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A4F9993-396D-BC3B-B5F1-3B42B82561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429" y="905597"/>
            <a:ext cx="6008914" cy="5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5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76768-AD57-DA1A-0C3E-7B728ACF73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ED46047-F3B9-E8F2-082B-79598CD80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476634D-46E7-7985-2DF6-CBD03321022A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Faithfulness to the costume</a:t>
            </a:r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DF37139-0184-B783-06C2-ABA4E5C77655}"/>
              </a:ext>
            </a:extLst>
          </p:cNvPr>
          <p:cNvSpPr txBox="1"/>
          <p:nvPr/>
        </p:nvSpPr>
        <p:spPr>
          <a:xfrm>
            <a:off x="6349999" y="5526718"/>
            <a:ext cx="5596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Tang Dynasty women's clothing</a:t>
            </a:r>
            <a:endParaRPr lang="zh-CN" altLang="en-US" sz="2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141236-BDBD-5FF7-C7E9-92BD92BCB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01" y="964404"/>
            <a:ext cx="5711351" cy="46021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736D684-6562-1B0E-35A0-5A00CBA21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052" y="1110350"/>
            <a:ext cx="5721081" cy="445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2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D41FC-FB0A-8A0C-1489-20165D744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B555F0C-73F7-D92F-C0BA-24178EEAC102}"/>
              </a:ext>
            </a:extLst>
          </p:cNvPr>
          <p:cNvSpPr txBox="1"/>
          <p:nvPr/>
        </p:nvSpPr>
        <p:spPr>
          <a:xfrm>
            <a:off x="478973" y="181428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C590D6-1CB0-DE42-3F26-ECD4BF837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285"/>
            <a:ext cx="12279086" cy="758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43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C1634-6052-EC1E-C545-252B81840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FF79AF-FDF8-C7C0-D7EC-DB289BAC0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299" y="1314169"/>
            <a:ext cx="4472279" cy="23944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56FFF18-7B00-CC20-3E5D-5F856939CB91}"/>
              </a:ext>
            </a:extLst>
          </p:cNvPr>
          <p:cNvSpPr txBox="1"/>
          <p:nvPr/>
        </p:nvSpPr>
        <p:spPr>
          <a:xfrm>
            <a:off x="445417" y="272077"/>
            <a:ext cx="86142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44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26836F-2F77-141F-9909-665906D74F04}"/>
              </a:ext>
            </a:extLst>
          </p:cNvPr>
          <p:cNvSpPr txBox="1"/>
          <p:nvPr/>
        </p:nvSpPr>
        <p:spPr>
          <a:xfrm>
            <a:off x="725713" y="386634"/>
            <a:ext cx="6313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Exquisite </a:t>
            </a:r>
            <a:r>
              <a:rPr lang="en-US" altLang="zh-CN" sz="4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Music Video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8A951E-4173-76BC-7A52-583E0FAED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34949" r="1" b="39798"/>
          <a:stretch/>
        </p:blipFill>
        <p:spPr>
          <a:xfrm>
            <a:off x="1271299" y="4047771"/>
            <a:ext cx="4461162" cy="250768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8603E3-A750-8313-BEE1-642F89BC0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03" y="3866667"/>
            <a:ext cx="4592782" cy="28698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51F549-567D-8DB6-9195-D18620042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41518"/>
            <a:ext cx="4542988" cy="28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18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BC1A67-D40E-0A4A-FF2A-8C95E3131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A3A53F3E-206A-53AE-E647-D9856D6B93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798" y="879881"/>
            <a:ext cx="8719018" cy="5448251"/>
          </a:xfrm>
        </p:spPr>
      </p:pic>
    </p:spTree>
    <p:extLst>
      <p:ext uri="{BB962C8B-B14F-4D97-AF65-F5344CB8AC3E}">
        <p14:creationId xmlns:p14="http://schemas.microsoft.com/office/powerpoint/2010/main" val="27116504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27CA86F8-9447-F413-5D34-90E58BCB5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41" y="-141722"/>
            <a:ext cx="12359196" cy="7156907"/>
          </a:xfr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1A39C83-086A-4F9D-B5BA-B2D691335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92A1F68-E694-04B9-4071-9B041BD0BF69}"/>
              </a:ext>
            </a:extLst>
          </p:cNvPr>
          <p:cNvSpPr txBox="1"/>
          <p:nvPr/>
        </p:nvSpPr>
        <p:spPr>
          <a:xfrm>
            <a:off x="3897086" y="2176587"/>
            <a:ext cx="60524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Thank you</a:t>
            </a:r>
            <a:endParaRPr lang="zh-CN" altLang="en-US" sz="8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048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EDD188D-578C-37FF-3E0C-F2D137438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pic>
        <p:nvPicPr>
          <p:cNvPr id="29" name="图片 28" descr="黑暗中的光&#10;&#10;中度可信度描述已自动生成">
            <a:extLst>
              <a:ext uri="{FF2B5EF4-FFF2-40B4-BE49-F238E27FC236}">
                <a16:creationId xmlns:a16="http://schemas.microsoft.com/office/drawing/2014/main" id="{C1528FE4-55B4-CD5E-B80B-336987E01E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F936619-0787-F5C6-282B-195D5DED76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108691"/>
            <a:ext cx="4952785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FC3AD3-902B-4B2C-C8CB-16A521028EF1}"/>
              </a:ext>
            </a:extLst>
          </p:cNvPr>
          <p:cNvSpPr txBox="1"/>
          <p:nvPr/>
        </p:nvSpPr>
        <p:spPr>
          <a:xfrm>
            <a:off x="6952273" y="886725"/>
            <a:ext cx="335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Monkey King</a:t>
            </a:r>
            <a:endParaRPr lang="zh-CN" altLang="en-US" sz="40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1DF6A47-165D-8180-402B-E11C6BC1C69F}"/>
              </a:ext>
            </a:extLst>
          </p:cNvPr>
          <p:cNvSpPr txBox="1"/>
          <p:nvPr/>
        </p:nvSpPr>
        <p:spPr>
          <a:xfrm>
            <a:off x="5658578" y="2019426"/>
            <a:ext cx="55156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Sun Wukong, or the  Monkey King , is a legendary hero from Chinese mythology, famous in the classic novel “Journey to the West”.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 Born from a magical stone, he possesses  immense strength, speed, and 72 supernatural transformations. He wields the </a:t>
            </a:r>
            <a:r>
              <a:rPr lang="zh-CN" altLang="en-US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Ruyi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Jingu Bang</a:t>
            </a:r>
            <a:r>
              <a:rPr lang="zh-CN" altLang="en-US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, a staff that can change size at will.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</a:p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After rebelling against heaven, he was imprisoned under a mountain by Buddha. Later, he redeemed himself by escorting the monk “Tang </a:t>
            </a:r>
            <a:r>
              <a:rPr lang="en-US" altLang="zh-CN" b="1" dirty="0" err="1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Sanzang</a:t>
            </a:r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 on a journey to retrieve Buddhist scriptures. Clever, mischievous, and fiercely loyal, Sun Wukong symbolizes courage, wit, and the struggle against oppression. </a:t>
            </a:r>
            <a:endParaRPr lang="zh-CN" altLang="en-US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051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2E9B11-8A88-FE21-682B-FB2DC553E4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6" y="2788"/>
            <a:ext cx="12118588" cy="685242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4CE88FA-A1F4-3A2D-74AC-BBF459C74C7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09552" y="437184"/>
            <a:ext cx="4978400" cy="42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outerShdw blurRad="88900" sx="102000" sy="102000" algn="ctr" rotWithShape="0">
                    <a:prstClr val="black">
                      <a:alpha val="46000"/>
                    </a:prstClr>
                  </a:outerShdw>
                </a:effectLst>
                <a:latin typeface="Bell MT" panose="02020503060305020303" pitchFamily="18" charset="0"/>
              </a:rPr>
              <a:t>BLACKMYTH</a:t>
            </a:r>
            <a:endParaRPr lang="zh-CN" altLang="en-US" sz="1600" dirty="0">
              <a:solidFill>
                <a:schemeClr val="bg1"/>
              </a:solidFill>
              <a:effectLst>
                <a:outerShdw blurRad="88900" sx="102000" sy="102000" algn="ctr" rotWithShape="0">
                  <a:prstClr val="black">
                    <a:alpha val="46000"/>
                  </a:prstClr>
                </a:outerShdw>
              </a:effectLst>
              <a:latin typeface="Bell MT" panose="02020503060305020303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810A707-0C0D-A0B9-F95E-F2598BC23AF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594204" y="992894"/>
            <a:ext cx="2882700" cy="428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 sz="1600" dirty="0">
                <a:solidFill>
                  <a:schemeClr val="bg1"/>
                </a:solidFill>
                <a:effectLst>
                  <a:outerShdw blurRad="88900" sx="102000" sy="102000" algn="ctr" rotWithShape="0">
                    <a:prstClr val="black">
                      <a:alpha val="46000"/>
                    </a:prstClr>
                  </a:outerShdw>
                </a:effectLst>
                <a:latin typeface="Bell MT" panose="02020503060305020303" pitchFamily="18" charset="0"/>
              </a:rPr>
              <a:t>WUKONG</a:t>
            </a:r>
            <a:endParaRPr lang="zh-CN" altLang="en-US" sz="1600" dirty="0">
              <a:solidFill>
                <a:schemeClr val="bg1"/>
              </a:solidFill>
              <a:effectLst>
                <a:outerShdw blurRad="88900" sx="102000" sy="102000" algn="ctr" rotWithShape="0">
                  <a:prstClr val="black">
                    <a:alpha val="46000"/>
                  </a:prstClr>
                </a:outerShdw>
              </a:effectLst>
              <a:latin typeface="Bell MT" panose="02020503060305020303" pitchFamily="18" charset="0"/>
            </a:endParaRPr>
          </a:p>
        </p:txBody>
      </p:sp>
      <p:pic>
        <p:nvPicPr>
          <p:cNvPr id="3" name="图片 2" descr="图片包含 游戏机, 看着, 站&#10;&#10;描述已自动生成">
            <a:extLst>
              <a:ext uri="{FF2B5EF4-FFF2-40B4-BE49-F238E27FC236}">
                <a16:creationId xmlns:a16="http://schemas.microsoft.com/office/drawing/2014/main" id="{64A03DB6-D9C4-211F-3059-434234F601B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/>
          <a:stretch/>
        </p:blipFill>
        <p:spPr>
          <a:xfrm>
            <a:off x="8681289" y="2521120"/>
            <a:ext cx="5598443" cy="5251110"/>
          </a:xfrm>
          <a:prstGeom prst="rect">
            <a:avLst/>
          </a:prstGeom>
        </p:spPr>
      </p:pic>
      <p:pic>
        <p:nvPicPr>
          <p:cNvPr id="1085" name="图片 1084" descr="黑暗中的光&#10;&#10;中度可信度描述已自动生成">
            <a:extLst>
              <a:ext uri="{FF2B5EF4-FFF2-40B4-BE49-F238E27FC236}">
                <a16:creationId xmlns:a16="http://schemas.microsoft.com/office/drawing/2014/main" id="{C7F88AA1-0695-C778-EC4A-0522CBBA050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21" name="图片 20" descr="图片包含 游戏机, 画&#10;&#10;描述已自动生成">
            <a:extLst>
              <a:ext uri="{FF2B5EF4-FFF2-40B4-BE49-F238E27FC236}">
                <a16:creationId xmlns:a16="http://schemas.microsoft.com/office/drawing/2014/main" id="{8C1B68E3-A04D-5A70-E332-7902D28D46C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78" y="12232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13EE4025-ED89-3B4A-6332-0B9E1C1BD98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4866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/>
              <a:t>启程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8363963-2BC2-483E-DFF3-A3E59E4BA26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58018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无惧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4FB757D3-7592-8C0E-0466-AD1E45FC3F3B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31170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历练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AD69E72-0CC8-97BD-0502-F33251A593D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04322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逢缘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86457DB-1758-7935-ECFA-D798A97B0053}"/>
              </a:ext>
            </a:extLst>
          </p:cNvPr>
          <p:cNvSpPr txBox="1"/>
          <p:nvPr/>
        </p:nvSpPr>
        <p:spPr>
          <a:xfrm>
            <a:off x="3510712" y="2521120"/>
            <a:ext cx="205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1C52ECC-101F-CAC8-A748-5BCA923F06EB}"/>
              </a:ext>
            </a:extLst>
          </p:cNvPr>
          <p:cNvSpPr txBox="1"/>
          <p:nvPr/>
        </p:nvSpPr>
        <p:spPr>
          <a:xfrm>
            <a:off x="1317344" y="1207280"/>
            <a:ext cx="62768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Black Myth: Wukong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is a dark fantasy </a:t>
            </a:r>
            <a:r>
              <a:rPr lang="en-US" altLang="zh-CN" sz="2800" b="1" dirty="0">
                <a:solidFill>
                  <a:schemeClr val="bg1">
                    <a:lumMod val="95000"/>
                  </a:scheme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action role-playing game 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developed by Chinese studio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Game Science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. Based on the classic framework of 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Journey to the West</a:t>
            </a:r>
            <a:r>
              <a:rPr lang="zh-CN" altLang="en-US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”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, the game offers a subversive reinterpretation, blending Eastern mythology, Buddhist philosophy, and </a:t>
            </a:r>
            <a:r>
              <a:rPr lang="en-US" altLang="zh-CN" sz="2800" b="1" dirty="0">
                <a:solidFill>
                  <a:schemeClr val="bg1">
                    <a:lumMod val="95000"/>
                  </a:scheme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dark fantasy </a:t>
            </a:r>
            <a:r>
              <a:rPr lang="en-US" altLang="zh-CN" sz="28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storytelling. </a:t>
            </a:r>
            <a:endParaRPr lang="zh-CN" altLang="en-US" sz="2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流程图: 决策 12">
            <a:extLst>
              <a:ext uri="{FF2B5EF4-FFF2-40B4-BE49-F238E27FC236}">
                <a16:creationId xmlns:a16="http://schemas.microsoft.com/office/drawing/2014/main" id="{6FB5704A-D5E7-9413-6D7F-1ECC99F9FE09}"/>
              </a:ext>
            </a:extLst>
          </p:cNvPr>
          <p:cNvSpPr/>
          <p:nvPr/>
        </p:nvSpPr>
        <p:spPr>
          <a:xfrm>
            <a:off x="1317345" y="1573877"/>
            <a:ext cx="198739" cy="193964"/>
          </a:xfrm>
          <a:prstGeom prst="flowChartDecis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21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191C2-BD11-A00C-30EF-666BD5FA1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A75D59E-E527-2F4A-572E-8FEB70021BEC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32"/>
            <a:ext cx="12131419" cy="6858000"/>
          </a:xfrm>
          <a:prstGeom prst="rect">
            <a:avLst/>
          </a:prstGeom>
        </p:spPr>
      </p:pic>
      <p:sp>
        <p:nvSpPr>
          <p:cNvPr id="15" name="菱形 14">
            <a:extLst>
              <a:ext uri="{FF2B5EF4-FFF2-40B4-BE49-F238E27FC236}">
                <a16:creationId xmlns:a16="http://schemas.microsoft.com/office/drawing/2014/main" id="{56EAAF5D-84B8-4E5E-E771-3A5F16579F6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7988" y="5026404"/>
            <a:ext cx="163512" cy="163512"/>
          </a:xfrm>
          <a:prstGeom prst="diamond">
            <a:avLst/>
          </a:prstGeom>
          <a:noFill/>
          <a:ln w="6350">
            <a:solidFill>
              <a:srgbClr val="CAA27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菱形 16">
            <a:extLst>
              <a:ext uri="{FF2B5EF4-FFF2-40B4-BE49-F238E27FC236}">
                <a16:creationId xmlns:a16="http://schemas.microsoft.com/office/drawing/2014/main" id="{042D580F-38B6-94BC-87DD-247706C2A7A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51229" y="5069645"/>
            <a:ext cx="77030" cy="77030"/>
          </a:xfrm>
          <a:prstGeom prst="diamond">
            <a:avLst/>
          </a:prstGeom>
          <a:solidFill>
            <a:srgbClr val="CAA278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36BAE6A9-6C50-C8C9-F46C-14F60674287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51229" y="5517320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EA3C46C1-8DEB-46D9-9D4B-DCDB8A2FF4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51229" y="5964995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菱形 22">
            <a:extLst>
              <a:ext uri="{FF2B5EF4-FFF2-40B4-BE49-F238E27FC236}">
                <a16:creationId xmlns:a16="http://schemas.microsoft.com/office/drawing/2014/main" id="{A1CCC0FF-697A-2C6C-0878-4330C1B1AE8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51229" y="6412670"/>
            <a:ext cx="77030" cy="77030"/>
          </a:xfrm>
          <a:prstGeom prst="diamond">
            <a:avLst/>
          </a:prstGeom>
          <a:solidFill>
            <a:schemeClr val="bg1">
              <a:lumMod val="75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85" name="图片 1084" descr="黑暗中的光&#10;&#10;中度可信度描述已自动生成">
            <a:extLst>
              <a:ext uri="{FF2B5EF4-FFF2-40B4-BE49-F238E27FC236}">
                <a16:creationId xmlns:a16="http://schemas.microsoft.com/office/drawing/2014/main" id="{8634DF8C-A686-8D39-3F68-4DFBE1F79D57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0511" y="241506"/>
            <a:ext cx="387511" cy="387511"/>
          </a:xfrm>
          <a:prstGeom prst="rect">
            <a:avLst/>
          </a:prstGeom>
        </p:spPr>
      </p:pic>
      <p:pic>
        <p:nvPicPr>
          <p:cNvPr id="21" name="图片 20" descr="图片包含 游戏机, 画&#10;&#10;描述已自动生成">
            <a:extLst>
              <a:ext uri="{FF2B5EF4-FFF2-40B4-BE49-F238E27FC236}">
                <a16:creationId xmlns:a16="http://schemas.microsoft.com/office/drawing/2014/main" id="{5409D676-8375-F17E-7CE9-73177AC8A6B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78" y="12232"/>
            <a:ext cx="1981572" cy="749507"/>
          </a:xfrm>
          <a:custGeom>
            <a:avLst/>
            <a:gdLst>
              <a:gd name="connsiteX0" fmla="*/ 1951414 w 1981572"/>
              <a:gd name="connsiteY0" fmla="*/ 0 h 749507"/>
              <a:gd name="connsiteX1" fmla="*/ 1981572 w 1981572"/>
              <a:gd name="connsiteY1" fmla="*/ 0 h 749507"/>
              <a:gd name="connsiteX2" fmla="*/ 1981572 w 1981572"/>
              <a:gd name="connsiteY2" fmla="*/ 9081 h 749507"/>
              <a:gd name="connsiteX3" fmla="*/ 508818 w 1981572"/>
              <a:gd name="connsiteY3" fmla="*/ 0 h 749507"/>
              <a:gd name="connsiteX4" fmla="*/ 1425891 w 1981572"/>
              <a:gd name="connsiteY4" fmla="*/ 0 h 749507"/>
              <a:gd name="connsiteX5" fmla="*/ 1306251 w 1981572"/>
              <a:gd name="connsiteY5" fmla="*/ 411702 h 749507"/>
              <a:gd name="connsiteX6" fmla="*/ 1010976 w 1981572"/>
              <a:gd name="connsiteY6" fmla="*/ 702214 h 749507"/>
              <a:gd name="connsiteX7" fmla="*/ 1124986 w 1981572"/>
              <a:gd name="connsiteY7" fmla="*/ 749507 h 749507"/>
              <a:gd name="connsiteX8" fmla="*/ 863803 w 1981572"/>
              <a:gd name="connsiteY8" fmla="*/ 749507 h 749507"/>
              <a:gd name="connsiteX9" fmla="*/ 929550 w 1981572"/>
              <a:gd name="connsiteY9" fmla="*/ 722234 h 749507"/>
              <a:gd name="connsiteX10" fmla="*/ 634275 w 1981572"/>
              <a:gd name="connsiteY10" fmla="*/ 431722 h 749507"/>
              <a:gd name="connsiteX11" fmla="*/ 0 w 1981572"/>
              <a:gd name="connsiteY11" fmla="*/ 0 h 749507"/>
              <a:gd name="connsiteX12" fmla="*/ 55598 w 1981572"/>
              <a:gd name="connsiteY12" fmla="*/ 0 h 749507"/>
              <a:gd name="connsiteX13" fmla="*/ 0 w 1981572"/>
              <a:gd name="connsiteY13" fmla="*/ 16741 h 74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81572" h="749507">
                <a:moveTo>
                  <a:pt x="1951414" y="0"/>
                </a:moveTo>
                <a:lnTo>
                  <a:pt x="1981572" y="0"/>
                </a:lnTo>
                <a:lnTo>
                  <a:pt x="1981572" y="9081"/>
                </a:lnTo>
                <a:close/>
                <a:moveTo>
                  <a:pt x="508818" y="0"/>
                </a:moveTo>
                <a:lnTo>
                  <a:pt x="1425891" y="0"/>
                </a:lnTo>
                <a:lnTo>
                  <a:pt x="1306251" y="411702"/>
                </a:lnTo>
                <a:lnTo>
                  <a:pt x="1010976" y="702214"/>
                </a:lnTo>
                <a:lnTo>
                  <a:pt x="1124986" y="749507"/>
                </a:lnTo>
                <a:lnTo>
                  <a:pt x="863803" y="749507"/>
                </a:lnTo>
                <a:lnTo>
                  <a:pt x="929550" y="722234"/>
                </a:lnTo>
                <a:lnTo>
                  <a:pt x="634275" y="431722"/>
                </a:lnTo>
                <a:close/>
                <a:moveTo>
                  <a:pt x="0" y="0"/>
                </a:moveTo>
                <a:lnTo>
                  <a:pt x="55598" y="0"/>
                </a:lnTo>
                <a:lnTo>
                  <a:pt x="0" y="16741"/>
                </a:lnTo>
                <a:close/>
              </a:path>
            </a:pathLst>
          </a:cu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A45F4E7D-BE85-5549-1140-E8DCA5A803F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4866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启程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4A93BAA-917B-5853-69D0-D96CEA92B440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58018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无惧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1BAB8C2-8FB1-ADC3-4649-9D045396034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31170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历练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58472630-460C-A1A3-2695-5F36A0E903AE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3043224" y="276663"/>
            <a:ext cx="6674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仿宋" panose="02010609060101010101" pitchFamily="49" charset="-122"/>
                <a:ea typeface="仿宋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逢缘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D50730-8BC9-A787-87E1-D9B4BE15AE19}"/>
              </a:ext>
            </a:extLst>
          </p:cNvPr>
          <p:cNvSpPr txBox="1"/>
          <p:nvPr/>
        </p:nvSpPr>
        <p:spPr>
          <a:xfrm>
            <a:off x="685121" y="4871445"/>
            <a:ext cx="83602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2024 TGA(nomination).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     BLACK MYTH: WUKONG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GAME OF THIS YEAR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uLnTx/>
              <a:uFillTx/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GAME DIRECTION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ACTION GAME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BEST ART DIRECTION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E930BC-DCED-21B7-0C33-93CBB72264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15" y="160463"/>
            <a:ext cx="9566267" cy="42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98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6E6E8-84CD-29D3-32BD-75C05DA43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00EB012-1CC5-62C8-F388-F8971DE20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10436" r="-1" b="10158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4D42BB1-908E-BDC2-3D21-8FE8581D12A7}"/>
              </a:ext>
            </a:extLst>
          </p:cNvPr>
          <p:cNvSpPr txBox="1"/>
          <p:nvPr/>
        </p:nvSpPr>
        <p:spPr>
          <a:xfrm>
            <a:off x="5658578" y="2019426"/>
            <a:ext cx="5515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     </a:t>
            </a:r>
            <a:endParaRPr lang="zh-CN" altLang="en-US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1931D0-AF2E-41E0-FE5F-8B1EF1BE904B}"/>
              </a:ext>
            </a:extLst>
          </p:cNvPr>
          <p:cNvSpPr txBox="1"/>
          <p:nvPr/>
        </p:nvSpPr>
        <p:spPr>
          <a:xfrm>
            <a:off x="2252255" y="5277394"/>
            <a:ext cx="8921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Environmental Aesthetics</a:t>
            </a:r>
            <a:endParaRPr lang="zh-CN" altLang="en-US" sz="1800" b="1" dirty="0">
              <a:gradFill flip="none" rotWithShape="1">
                <a:gsLst>
                  <a:gs pos="0">
                    <a:srgbClr val="CAA278"/>
                  </a:gs>
                  <a:gs pos="30275">
                    <a:srgbClr val="CAA278">
                      <a:lumMod val="56000"/>
                      <a:lumOff val="44000"/>
                    </a:srgbClr>
                  </a:gs>
                  <a:gs pos="55046">
                    <a:srgbClr val="CAA278"/>
                  </a:gs>
                  <a:gs pos="78000">
                    <a:srgbClr val="CAA278">
                      <a:lumMod val="63000"/>
                      <a:lumOff val="37000"/>
                    </a:srgbClr>
                  </a:gs>
                  <a:gs pos="100000">
                    <a:srgbClr val="CAA278"/>
                  </a:gs>
                </a:gsLst>
                <a:lin ang="2700000" scaled="1"/>
                <a:tileRect/>
              </a:gradFill>
              <a:effectLst>
                <a:outerShdw blurRad="139700" sx="102000" sy="102000" algn="ctr" rotWithShape="0">
                  <a:prstClr val="black"/>
                </a:outerShdw>
              </a:effectLst>
              <a:latin typeface="方正舒体" panose="02010601030101010101" pitchFamily="2" charset="-122"/>
              <a:ea typeface="方正舒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8092F542-1D65-2821-731D-EF84EF254075}"/>
              </a:ext>
            </a:extLst>
          </p:cNvPr>
          <p:cNvSpPr/>
          <p:nvPr/>
        </p:nvSpPr>
        <p:spPr>
          <a:xfrm>
            <a:off x="1260565" y="4369527"/>
            <a:ext cx="1169125" cy="1129937"/>
          </a:xfrm>
          <a:prstGeom prst="ellipse">
            <a:avLst/>
          </a:prstGeom>
          <a:gradFill flip="none" rotWithShape="1">
            <a:gsLst>
              <a:gs pos="45000">
                <a:schemeClr val="tx1">
                  <a:alpha val="0"/>
                </a:schemeClr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zh-CN" altLang="en-US" sz="5400" b="1" dirty="0">
                <a:gradFill flip="none" rotWithShape="1">
                  <a:gsLst>
                    <a:gs pos="0">
                      <a:srgbClr val="CAA278"/>
                    </a:gs>
                    <a:gs pos="30275">
                      <a:srgbClr val="CAA278">
                        <a:lumMod val="56000"/>
                        <a:lumOff val="44000"/>
                      </a:srgbClr>
                    </a:gs>
                    <a:gs pos="55046">
                      <a:srgbClr val="CAA278"/>
                    </a:gs>
                    <a:gs pos="78000">
                      <a:srgbClr val="CAA278">
                        <a:lumMod val="63000"/>
                        <a:lumOff val="37000"/>
                      </a:srgbClr>
                    </a:gs>
                    <a:gs pos="100000">
                      <a:srgbClr val="CAA278"/>
                    </a:gs>
                  </a:gsLst>
                  <a:lin ang="2700000" scaled="1"/>
                  <a:tileRect/>
                </a:gradFill>
                <a:effectLst>
                  <a:outerShdw blurRad="139700" sx="102000" sy="102000" algn="ctr" rotWithShape="0">
                    <a:prstClr val="black"/>
                  </a:outerShdw>
                </a:effectLst>
                <a:latin typeface="方正舒体" panose="02010601030101010101" pitchFamily="2" charset="-122"/>
                <a:ea typeface="方正舒体" panose="02010601030101010101" pitchFamily="2" charset="-122"/>
                <a:cs typeface="Times New Roman" panose="02020603050405020304" pitchFamily="18" charset="0"/>
              </a:rPr>
              <a:t>二</a:t>
            </a:r>
          </a:p>
        </p:txBody>
      </p:sp>
    </p:spTree>
    <p:extLst>
      <p:ext uri="{BB962C8B-B14F-4D97-AF65-F5344CB8AC3E}">
        <p14:creationId xmlns:p14="http://schemas.microsoft.com/office/powerpoint/2010/main" val="2857427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70D59-111A-6C77-7BB2-2A04C6F8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3977284-B057-150F-B926-04432EAE2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3695" cy="6858000"/>
          </a:xfrm>
        </p:spPr>
      </p:pic>
    </p:spTree>
    <p:extLst>
      <p:ext uri="{BB962C8B-B14F-4D97-AF65-F5344CB8AC3E}">
        <p14:creationId xmlns:p14="http://schemas.microsoft.com/office/powerpoint/2010/main" val="3222878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5E976-36D8-AC8C-6DAC-FBE57BB00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160EA6-9D48-7758-A54A-65CFB587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99DE05A-1F22-4244-74AB-AFC36F020B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6" t="-2254" r="9924" b="6898"/>
          <a:stretch/>
        </p:blipFill>
        <p:spPr>
          <a:xfrm>
            <a:off x="0" y="-225131"/>
            <a:ext cx="12268200" cy="7083131"/>
          </a:xfrm>
          <a:prstGeom prst="rect">
            <a:avLst/>
          </a:prstGeom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F7F25D-A7C3-32BA-2D17-8FE278934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70289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405.3466649426693,&quot;left&quot;:252.40007874015745,&quot;top&quot;:114.04999999999998,&quot;width&quot;:659.0092274341748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SVMK000216" val="000216; 2024/8/11 22:00:30 ; 演示引擎"/>
</p:tagLst>
</file>

<file path=ppt/theme/theme1.xml><?xml version="1.0" encoding="utf-8"?>
<a:theme xmlns:a="http://schemas.openxmlformats.org/drawingml/2006/main" name="Office 主题​​">
  <a:themeElements>
    <a:clrScheme name="灰度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970</Words>
  <Application>Microsoft Office PowerPoint</Application>
  <PresentationFormat>宽屏</PresentationFormat>
  <Paragraphs>86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等线</vt:lpstr>
      <vt:lpstr>等线 Light</vt:lpstr>
      <vt:lpstr>方正舒体</vt:lpstr>
      <vt:lpstr>仿宋</vt:lpstr>
      <vt:lpstr>Arial</vt:lpstr>
      <vt:lpstr>Bell MT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宇波 张</dc:creator>
  <cp:lastModifiedBy>宇波 张</cp:lastModifiedBy>
  <cp:revision>58</cp:revision>
  <dcterms:created xsi:type="dcterms:W3CDTF">2025-04-14T00:48:51Z</dcterms:created>
  <dcterms:modified xsi:type="dcterms:W3CDTF">2025-04-17T05:31:07Z</dcterms:modified>
</cp:coreProperties>
</file>