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409" r:id="rId3"/>
    <p:sldId id="416" r:id="rId4"/>
    <p:sldId id="415" r:id="rId5"/>
    <p:sldId id="422" r:id="rId6"/>
    <p:sldId id="423" r:id="rId7"/>
    <p:sldId id="424" r:id="rId8"/>
    <p:sldId id="411" r:id="rId9"/>
    <p:sldId id="410" r:id="rId10"/>
    <p:sldId id="429" r:id="rId11"/>
    <p:sldId id="414" r:id="rId12"/>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4" userDrawn="1">
          <p15:clr>
            <a:srgbClr val="A4A3A4"/>
          </p15:clr>
        </p15:guide>
        <p15:guide id="2" pos="386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9D9D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99" d="100"/>
          <a:sy n="99" d="100"/>
        </p:scale>
        <p:origin x="84" y="582"/>
      </p:cViewPr>
      <p:guideLst>
        <p:guide orient="horz" pos="2324"/>
        <p:guide pos="386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gs" Target="tags/tag75.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74.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5.xml"/><Relationship Id="rId3" Type="http://schemas.openxmlformats.org/officeDocument/2006/relationships/image" Target="../media/image2.jpeg"/><Relationship Id="rId2" Type="http://schemas.openxmlformats.org/officeDocument/2006/relationships/tags" Target="../tags/tag64.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6.xml"/><Relationship Id="rId2" Type="http://schemas.openxmlformats.org/officeDocument/2006/relationships/image" Target="../media/image3.jpeg"/><Relationship Id="rId1" Type="http://schemas.openxmlformats.org/officeDocument/2006/relationships/image" Target="../media/image1.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67.xml"/><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68.xml"/><Relationship Id="rId2" Type="http://schemas.openxmlformats.org/officeDocument/2006/relationships/image" Target="../media/image8.png"/><Relationship Id="rId1" Type="http://schemas.openxmlformats.org/officeDocument/2006/relationships/image" Target="../media/image1.jpe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69.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1.jpe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70.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jpe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72.xml"/><Relationship Id="rId5" Type="http://schemas.openxmlformats.org/officeDocument/2006/relationships/image" Target="../media/image17.png"/><Relationship Id="rId4" Type="http://schemas.openxmlformats.org/officeDocument/2006/relationships/tags" Target="../tags/tag71.xml"/><Relationship Id="rId3" Type="http://schemas.microsoft.com/office/2007/relationships/media" Target="../media/media1.mp4"/><Relationship Id="rId2" Type="http://schemas.openxmlformats.org/officeDocument/2006/relationships/video" Target="../media/media1.mp4"/><Relationship Id="rId1" Type="http://schemas.openxmlformats.org/officeDocument/2006/relationships/image" Target="../media/image1.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73.xml"/><Relationship Id="rId2" Type="http://schemas.openxmlformats.org/officeDocument/2006/relationships/image" Target="../media/image18.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2" name="椭圆 11"/>
          <p:cNvSpPr/>
          <p:nvPr/>
        </p:nvSpPr>
        <p:spPr>
          <a:xfrm>
            <a:off x="7501255" y="2332355"/>
            <a:ext cx="509905" cy="509905"/>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9" name="椭圆 8"/>
          <p:cNvSpPr/>
          <p:nvPr/>
        </p:nvSpPr>
        <p:spPr>
          <a:xfrm>
            <a:off x="10489565" y="3218180"/>
            <a:ext cx="1015365" cy="1015365"/>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3" name="椭圆 12"/>
          <p:cNvSpPr/>
          <p:nvPr/>
        </p:nvSpPr>
        <p:spPr>
          <a:xfrm>
            <a:off x="9010650" y="1561465"/>
            <a:ext cx="658495" cy="658495"/>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5" name="矩形 4"/>
          <p:cNvSpPr/>
          <p:nvPr/>
        </p:nvSpPr>
        <p:spPr>
          <a:xfrm>
            <a:off x="4084955" y="1833245"/>
            <a:ext cx="7866380" cy="922020"/>
          </a:xfrm>
          <a:prstGeom prst="rect">
            <a:avLst/>
          </a:prstGeom>
          <a:noFill/>
          <a:ln>
            <a:noFill/>
          </a:ln>
        </p:spPr>
        <p:txBody>
          <a:bodyPr wrap="none" rtlCol="0" anchor="t">
            <a:spAutoFit/>
          </a:bodyPr>
          <a:p>
            <a:pPr lvl="0" algn="dist">
              <a:lnSpc>
                <a:spcPct val="90000"/>
              </a:lnSpc>
            </a:pPr>
            <a:r>
              <a:rPr lang="en-US" altLang="zh-CN" sz="6000" b="1">
                <a:ln w="22225">
                  <a:solidFill>
                    <a:schemeClr val="bg1"/>
                  </a:solidFill>
                  <a:prstDash val="solid"/>
                </a:ln>
                <a:solidFill>
                  <a:schemeClr val="accent4"/>
                </a:solidFill>
                <a:effectLst/>
                <a:latin typeface="黑体" panose="02010609060101010101" charset="-122"/>
                <a:ea typeface="黑体" panose="02010609060101010101" charset="-122"/>
              </a:rPr>
              <a:t>Traditional Cuisine:</a:t>
            </a:r>
            <a:endParaRPr lang="en-US" altLang="zh-CN" sz="6000" b="1">
              <a:ln w="22225">
                <a:solidFill>
                  <a:schemeClr val="bg1"/>
                </a:solidFill>
                <a:prstDash val="solid"/>
              </a:ln>
              <a:solidFill>
                <a:schemeClr val="accent4"/>
              </a:solidFill>
              <a:effectLst/>
              <a:latin typeface="黑体" panose="02010609060101010101" charset="-122"/>
              <a:ea typeface="黑体" panose="02010609060101010101" charset="-122"/>
            </a:endParaRPr>
          </a:p>
        </p:txBody>
      </p:sp>
      <p:sp>
        <p:nvSpPr>
          <p:cNvPr id="10" name="矩形 9"/>
          <p:cNvSpPr/>
          <p:nvPr/>
        </p:nvSpPr>
        <p:spPr>
          <a:xfrm>
            <a:off x="268605" y="224155"/>
            <a:ext cx="11655425" cy="6409055"/>
          </a:xfrm>
          <a:prstGeom prst="rect">
            <a:avLst/>
          </a:prstGeom>
          <a:noFill/>
          <a:ln w="635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7233920" y="2874645"/>
            <a:ext cx="4067810" cy="1198880"/>
          </a:xfrm>
          <a:prstGeom prst="rect">
            <a:avLst/>
          </a:prstGeom>
          <a:noFill/>
          <a:ln>
            <a:noFill/>
          </a:ln>
        </p:spPr>
        <p:txBody>
          <a:bodyPr wrap="none" rtlCol="0" anchor="t">
            <a:spAutoFit/>
          </a:bodyPr>
          <a:p>
            <a:pPr lvl="0" algn="dist">
              <a:lnSpc>
                <a:spcPct val="90000"/>
              </a:lnSpc>
            </a:pPr>
            <a:r>
              <a:rPr lang="zh-CN" altLang="en-US" sz="8000" b="1">
                <a:ln w="22225">
                  <a:solidFill>
                    <a:schemeClr val="bg1"/>
                  </a:solidFill>
                  <a:prstDash val="solid"/>
                </a:ln>
                <a:solidFill>
                  <a:schemeClr val="accent4"/>
                </a:solidFill>
                <a:effectLst/>
                <a:latin typeface="黑体" panose="02010609060101010101" charset="-122"/>
                <a:ea typeface="黑体" panose="02010609060101010101" charset="-122"/>
              </a:rPr>
              <a:t>饺子</a:t>
            </a:r>
            <a:r>
              <a:rPr lang="en-US" altLang="zh-CN" sz="4800" b="1">
                <a:ln w="22225">
                  <a:solidFill>
                    <a:schemeClr val="bg1"/>
                  </a:solidFill>
                  <a:prstDash val="solid"/>
                </a:ln>
                <a:solidFill>
                  <a:schemeClr val="accent4"/>
                </a:solidFill>
                <a:effectLst/>
                <a:latin typeface="黑体" panose="02010609060101010101" charset="-122"/>
                <a:ea typeface="黑体" panose="02010609060101010101" charset="-122"/>
              </a:rPr>
              <a:t>Jiaozi</a:t>
            </a:r>
            <a:endParaRPr lang="en-US" altLang="zh-CN" sz="4800" b="1">
              <a:ln w="22225">
                <a:solidFill>
                  <a:schemeClr val="bg1"/>
                </a:solidFill>
                <a:prstDash val="solid"/>
              </a:ln>
              <a:solidFill>
                <a:schemeClr val="accent4"/>
              </a:solidFill>
              <a:effectLst/>
              <a:latin typeface="黑体" panose="02010609060101010101" charset="-122"/>
              <a:ea typeface="黑体" panose="02010609060101010101" charset="-122"/>
            </a:endParaRPr>
          </a:p>
        </p:txBody>
      </p:sp>
      <p:sp>
        <p:nvSpPr>
          <p:cNvPr id="14" name="圆角矩形 13"/>
          <p:cNvSpPr/>
          <p:nvPr/>
        </p:nvSpPr>
        <p:spPr>
          <a:xfrm>
            <a:off x="7439660" y="4432935"/>
            <a:ext cx="3799840" cy="4953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7555230" y="4481195"/>
            <a:ext cx="3569335" cy="445135"/>
          </a:xfrm>
          <a:prstGeom prst="rect">
            <a:avLst/>
          </a:prstGeom>
          <a:noFill/>
        </p:spPr>
        <p:txBody>
          <a:bodyPr wrap="square" rtlCol="0">
            <a:spAutoFit/>
          </a:bodyPr>
          <a:p>
            <a:pPr algn="dist"/>
            <a:r>
              <a:rPr lang="zh-CN" altLang="en-US" sz="2300">
                <a:solidFill>
                  <a:schemeClr val="bg1"/>
                </a:solidFill>
                <a:latin typeface="等线" panose="02010600030101010101" charset="-122"/>
                <a:ea typeface="等线" panose="02010600030101010101" charset="-122"/>
              </a:rPr>
              <a:t>中</a:t>
            </a:r>
            <a:r>
              <a:rPr lang="en-US" altLang="zh-CN" sz="2300">
                <a:solidFill>
                  <a:schemeClr val="bg1"/>
                </a:solidFill>
                <a:latin typeface="等线" panose="02010600030101010101" charset="-122"/>
                <a:ea typeface="等线" panose="02010600030101010101" charset="-122"/>
              </a:rPr>
              <a:t>/</a:t>
            </a:r>
            <a:r>
              <a:rPr lang="zh-CN" altLang="en-US" sz="2300">
                <a:solidFill>
                  <a:schemeClr val="bg1"/>
                </a:solidFill>
                <a:latin typeface="等线" panose="02010600030101010101" charset="-122"/>
                <a:ea typeface="等线" panose="02010600030101010101" charset="-122"/>
              </a:rPr>
              <a:t>国</a:t>
            </a:r>
            <a:r>
              <a:rPr lang="en-US" altLang="zh-CN" sz="2300">
                <a:solidFill>
                  <a:schemeClr val="bg1"/>
                </a:solidFill>
                <a:latin typeface="等线" panose="02010600030101010101" charset="-122"/>
                <a:ea typeface="等线" panose="02010600030101010101" charset="-122"/>
              </a:rPr>
              <a:t>/</a:t>
            </a:r>
            <a:r>
              <a:rPr lang="zh-CN" altLang="en-US" sz="2300">
                <a:solidFill>
                  <a:schemeClr val="bg1"/>
                </a:solidFill>
                <a:latin typeface="等线" panose="02010600030101010101" charset="-122"/>
                <a:ea typeface="等线" panose="02010600030101010101" charset="-122"/>
              </a:rPr>
              <a:t>传</a:t>
            </a:r>
            <a:r>
              <a:rPr lang="en-US" altLang="zh-CN" sz="2300">
                <a:solidFill>
                  <a:schemeClr val="bg1"/>
                </a:solidFill>
                <a:latin typeface="等线" panose="02010600030101010101" charset="-122"/>
                <a:ea typeface="等线" panose="02010600030101010101" charset="-122"/>
              </a:rPr>
              <a:t>/</a:t>
            </a:r>
            <a:r>
              <a:rPr lang="zh-CN" altLang="en-US" sz="2300">
                <a:solidFill>
                  <a:schemeClr val="bg1"/>
                </a:solidFill>
                <a:latin typeface="等线" panose="02010600030101010101" charset="-122"/>
                <a:ea typeface="等线" panose="02010600030101010101" charset="-122"/>
              </a:rPr>
              <a:t>统</a:t>
            </a:r>
            <a:r>
              <a:rPr lang="en-US" altLang="zh-CN" sz="2300">
                <a:solidFill>
                  <a:schemeClr val="bg1"/>
                </a:solidFill>
                <a:latin typeface="等线" panose="02010600030101010101" charset="-122"/>
                <a:ea typeface="等线" panose="02010600030101010101" charset="-122"/>
              </a:rPr>
              <a:t>/</a:t>
            </a:r>
            <a:r>
              <a:rPr lang="zh-CN" altLang="en-US" sz="2300">
                <a:solidFill>
                  <a:schemeClr val="bg1"/>
                </a:solidFill>
                <a:latin typeface="等线" panose="02010600030101010101" charset="-122"/>
                <a:ea typeface="等线" panose="02010600030101010101" charset="-122"/>
              </a:rPr>
              <a:t>美</a:t>
            </a:r>
            <a:r>
              <a:rPr lang="en-US" altLang="zh-CN" sz="2300">
                <a:solidFill>
                  <a:schemeClr val="bg1"/>
                </a:solidFill>
                <a:latin typeface="等线" panose="02010600030101010101" charset="-122"/>
                <a:ea typeface="等线" panose="02010600030101010101" charset="-122"/>
              </a:rPr>
              <a:t>/</a:t>
            </a:r>
            <a:r>
              <a:rPr lang="zh-CN" altLang="en-US" sz="2300">
                <a:solidFill>
                  <a:schemeClr val="bg1"/>
                </a:solidFill>
                <a:latin typeface="等线" panose="02010600030101010101" charset="-122"/>
                <a:ea typeface="等线" panose="02010600030101010101" charset="-122"/>
              </a:rPr>
              <a:t>食</a:t>
            </a:r>
            <a:r>
              <a:rPr lang="en-US" altLang="zh-CN" sz="2300">
                <a:solidFill>
                  <a:schemeClr val="bg1"/>
                </a:solidFill>
                <a:latin typeface="等线" panose="02010600030101010101" charset="-122"/>
                <a:ea typeface="等线" panose="02010600030101010101" charset="-122"/>
              </a:rPr>
              <a:t>/</a:t>
            </a:r>
            <a:r>
              <a:rPr lang="zh-CN" altLang="en-US" sz="2300">
                <a:solidFill>
                  <a:schemeClr val="bg1"/>
                </a:solidFill>
                <a:latin typeface="等线" panose="02010600030101010101" charset="-122"/>
                <a:ea typeface="等线" panose="02010600030101010101" charset="-122"/>
              </a:rPr>
              <a:t>推</a:t>
            </a:r>
            <a:r>
              <a:rPr lang="en-US" altLang="zh-CN" sz="2300">
                <a:solidFill>
                  <a:schemeClr val="bg1"/>
                </a:solidFill>
                <a:latin typeface="等线" panose="02010600030101010101" charset="-122"/>
                <a:ea typeface="等线" panose="02010600030101010101" charset="-122"/>
              </a:rPr>
              <a:t>/</a:t>
            </a:r>
            <a:r>
              <a:rPr lang="zh-CN" altLang="en-US" sz="2300">
                <a:solidFill>
                  <a:schemeClr val="bg1"/>
                </a:solidFill>
                <a:latin typeface="等线" panose="02010600030101010101" charset="-122"/>
                <a:ea typeface="等线" panose="02010600030101010101" charset="-122"/>
              </a:rPr>
              <a:t>介</a:t>
            </a:r>
            <a:endParaRPr lang="zh-CN" altLang="en-US" sz="2300">
              <a:solidFill>
                <a:schemeClr val="bg1"/>
              </a:solidFill>
              <a:latin typeface="等线" panose="02010600030101010101" charset="-122"/>
              <a:ea typeface="等线" panose="02010600030101010101" charset="-122"/>
            </a:endParaRPr>
          </a:p>
        </p:txBody>
      </p:sp>
      <p:sp>
        <p:nvSpPr>
          <p:cNvPr id="16" name="文本框 15"/>
          <p:cNvSpPr txBox="1"/>
          <p:nvPr/>
        </p:nvSpPr>
        <p:spPr>
          <a:xfrm>
            <a:off x="8096250" y="5113020"/>
            <a:ext cx="2487930" cy="460375"/>
          </a:xfrm>
          <a:prstGeom prst="rect">
            <a:avLst/>
          </a:prstGeom>
          <a:noFill/>
        </p:spPr>
        <p:txBody>
          <a:bodyPr wrap="none" rtlCol="0">
            <a:spAutoFit/>
          </a:bodyPr>
          <a:p>
            <a:pPr lvl="0" algn="dist">
              <a:lnSpc>
                <a:spcPct val="100000"/>
              </a:lnSpc>
            </a:pPr>
            <a:r>
              <a:rPr lang="en-US" altLang="zh-CN" sz="2400">
                <a:solidFill>
                  <a:schemeClr val="bg1"/>
                </a:solidFill>
                <a:latin typeface="等线" panose="02010600030101010101" charset="-122"/>
                <a:ea typeface="等线" panose="02010600030101010101" charset="-122"/>
                <a:cs typeface="Georgia" panose="02040502050405020303" charset="0"/>
              </a:rPr>
              <a:t>presenter: </a:t>
            </a:r>
            <a:r>
              <a:rPr lang="zh-CN" altLang="en-US" sz="2400">
                <a:solidFill>
                  <a:schemeClr val="bg1"/>
                </a:solidFill>
                <a:latin typeface="等线" panose="02010600030101010101" charset="-122"/>
                <a:ea typeface="等线" panose="02010600030101010101" charset="-122"/>
                <a:cs typeface="Georgia" panose="02040502050405020303" charset="0"/>
              </a:rPr>
              <a:t>吴松芸</a:t>
            </a:r>
            <a:endParaRPr lang="zh-CN" altLang="en-US" sz="2400">
              <a:solidFill>
                <a:schemeClr val="bg1"/>
              </a:solidFill>
              <a:latin typeface="等线" panose="02010600030101010101" charset="-122"/>
              <a:ea typeface="等线" panose="02010600030101010101" charset="-122"/>
              <a:cs typeface="Georgia" panose="02040502050405020303" charset="0"/>
            </a:endParaRPr>
          </a:p>
        </p:txBody>
      </p:sp>
      <p:cxnSp>
        <p:nvCxnSpPr>
          <p:cNvPr id="18" name="直接连接符 17"/>
          <p:cNvCxnSpPr/>
          <p:nvPr/>
        </p:nvCxnSpPr>
        <p:spPr>
          <a:xfrm flipH="1">
            <a:off x="492760" y="5483860"/>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759460" y="5483860"/>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999490" y="5483860"/>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469390" y="513715"/>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1736090" y="513715"/>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1976120" y="513715"/>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432435" y="381000"/>
            <a:ext cx="11330305" cy="6096635"/>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椭圆 11"/>
          <p:cNvSpPr/>
          <p:nvPr/>
        </p:nvSpPr>
        <p:spPr>
          <a:xfrm>
            <a:off x="7501255" y="2332355"/>
            <a:ext cx="509905" cy="509905"/>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9" name="椭圆 8"/>
          <p:cNvSpPr/>
          <p:nvPr/>
        </p:nvSpPr>
        <p:spPr>
          <a:xfrm>
            <a:off x="5753735" y="4286250"/>
            <a:ext cx="502285" cy="502285"/>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3" name="椭圆 12"/>
          <p:cNvSpPr/>
          <p:nvPr/>
        </p:nvSpPr>
        <p:spPr>
          <a:xfrm>
            <a:off x="2242820" y="1863090"/>
            <a:ext cx="658495" cy="658495"/>
          </a:xfrm>
          <a:prstGeom prst="ellipse">
            <a:avLst/>
          </a:prstGeom>
          <a:solidFill>
            <a:schemeClr val="accent4">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p>
            <a:pPr algn="ctr"/>
            <a:endParaRPr lang="zh-CN" altLang="en-US"/>
          </a:p>
        </p:txBody>
      </p:sp>
      <p:sp>
        <p:nvSpPr>
          <p:cNvPr id="10" name="矩形 9"/>
          <p:cNvSpPr/>
          <p:nvPr/>
        </p:nvSpPr>
        <p:spPr>
          <a:xfrm>
            <a:off x="268605" y="224155"/>
            <a:ext cx="11655425" cy="6409055"/>
          </a:xfrm>
          <a:prstGeom prst="rect">
            <a:avLst/>
          </a:prstGeom>
          <a:noFill/>
          <a:ln w="635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nvSpPr>
        <p:spPr>
          <a:xfrm>
            <a:off x="3700145" y="2042795"/>
            <a:ext cx="4792980" cy="1088390"/>
          </a:xfrm>
          <a:prstGeom prst="rect">
            <a:avLst/>
          </a:prstGeom>
          <a:noFill/>
          <a:ln>
            <a:noFill/>
          </a:ln>
        </p:spPr>
        <p:txBody>
          <a:bodyPr wrap="none" rtlCol="0" anchor="t">
            <a:spAutoFit/>
          </a:bodyPr>
          <a:p>
            <a:pPr lvl="0" algn="dist">
              <a:lnSpc>
                <a:spcPct val="90000"/>
              </a:lnSpc>
            </a:pPr>
            <a:r>
              <a:rPr lang="en-US" altLang="zh-CN" sz="7200" b="1">
                <a:ln w="22225">
                  <a:solidFill>
                    <a:schemeClr val="bg1"/>
                  </a:solidFill>
                  <a:prstDash val="solid"/>
                </a:ln>
                <a:solidFill>
                  <a:schemeClr val="accent4"/>
                </a:solidFill>
                <a:effectLst/>
                <a:latin typeface="黑体" panose="02010609060101010101" charset="-122"/>
                <a:ea typeface="黑体" panose="02010609060101010101" charset="-122"/>
              </a:rPr>
              <a:t>Thank You!</a:t>
            </a:r>
            <a:endParaRPr lang="en-US" altLang="zh-CN" sz="7200" b="1">
              <a:ln w="22225">
                <a:solidFill>
                  <a:schemeClr val="bg1"/>
                </a:solidFill>
                <a:prstDash val="solid"/>
              </a:ln>
              <a:solidFill>
                <a:schemeClr val="accent4"/>
              </a:solidFill>
              <a:effectLst/>
              <a:latin typeface="黑体" panose="02010609060101010101" charset="-122"/>
              <a:ea typeface="黑体" panose="02010609060101010101" charset="-122"/>
            </a:endParaRPr>
          </a:p>
        </p:txBody>
      </p:sp>
      <p:sp>
        <p:nvSpPr>
          <p:cNvPr id="14" name="圆角矩形 13"/>
          <p:cNvSpPr/>
          <p:nvPr/>
        </p:nvSpPr>
        <p:spPr>
          <a:xfrm>
            <a:off x="4196715" y="3355975"/>
            <a:ext cx="3799840" cy="495300"/>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4312285" y="3404235"/>
            <a:ext cx="3569335" cy="445135"/>
          </a:xfrm>
          <a:prstGeom prst="rect">
            <a:avLst/>
          </a:prstGeom>
          <a:noFill/>
        </p:spPr>
        <p:txBody>
          <a:bodyPr wrap="square" rtlCol="0">
            <a:spAutoFit/>
          </a:bodyPr>
          <a:p>
            <a:pPr algn="ctr"/>
            <a:r>
              <a:rPr lang="zh-CN" altLang="en-US" sz="2300" b="1">
                <a:solidFill>
                  <a:schemeClr val="bg1"/>
                </a:solidFill>
                <a:latin typeface="等线" panose="02010600030101010101" charset="-122"/>
                <a:ea typeface="等线" panose="02010600030101010101" charset="-122"/>
                <a:sym typeface="+mn-ea"/>
              </a:rPr>
              <a:t>谢谢大家！</a:t>
            </a:r>
            <a:endParaRPr lang="zh-CN" altLang="en-US" sz="2300" b="1">
              <a:solidFill>
                <a:schemeClr val="bg1"/>
              </a:solidFill>
              <a:latin typeface="等线" panose="02010600030101010101" charset="-122"/>
              <a:ea typeface="等线" panose="02010600030101010101" charset="-122"/>
              <a:sym typeface="+mn-ea"/>
            </a:endParaRPr>
          </a:p>
        </p:txBody>
      </p:sp>
      <p:cxnSp>
        <p:nvCxnSpPr>
          <p:cNvPr id="18" name="直接连接符 17"/>
          <p:cNvCxnSpPr/>
          <p:nvPr/>
        </p:nvCxnSpPr>
        <p:spPr>
          <a:xfrm flipH="1">
            <a:off x="1229360" y="5483860"/>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H="1">
            <a:off x="759460" y="5483860"/>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999490" y="5483860"/>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1469390" y="513715"/>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1736090" y="513715"/>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flipH="1">
            <a:off x="1976120" y="513715"/>
            <a:ext cx="506730" cy="774700"/>
          </a:xfrm>
          <a:prstGeom prst="line">
            <a:avLst/>
          </a:prstGeom>
          <a:ln w="635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298450" y="343535"/>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D:\煎饺.jpg煎饺"/>
          <p:cNvPicPr>
            <a:picLocks noChangeAspect="1"/>
          </p:cNvPicPr>
          <p:nvPr>
            <p:custDataLst>
              <p:tags r:id="rId2"/>
            </p:custDataLst>
          </p:nvPr>
        </p:nvPicPr>
        <p:blipFill>
          <a:blip r:embed="rId3"/>
          <a:srcRect/>
          <a:stretch>
            <a:fillRect/>
          </a:stretch>
        </p:blipFill>
        <p:spPr>
          <a:xfrm>
            <a:off x="464185" y="3562985"/>
            <a:ext cx="11264265" cy="2874645"/>
          </a:xfrm>
          <a:prstGeom prst="rect">
            <a:avLst/>
          </a:prstGeom>
          <a:effectLst>
            <a:softEdge rad="127000"/>
          </a:effectLst>
        </p:spPr>
      </p:pic>
      <p:sp>
        <p:nvSpPr>
          <p:cNvPr id="19" name="文本框 18"/>
          <p:cNvSpPr txBox="1"/>
          <p:nvPr/>
        </p:nvSpPr>
        <p:spPr>
          <a:xfrm>
            <a:off x="1118870" y="471805"/>
            <a:ext cx="4179570" cy="1337945"/>
          </a:xfrm>
          <a:prstGeom prst="rect">
            <a:avLst/>
          </a:prstGeom>
          <a:noFill/>
        </p:spPr>
        <p:txBody>
          <a:bodyPr wrap="square" rtlCol="0">
            <a:spAutoFit/>
          </a:bodyPr>
          <a:p>
            <a:pPr algn="l" fontAlgn="auto">
              <a:lnSpc>
                <a:spcPct val="150000"/>
              </a:lnSpc>
            </a:pPr>
            <a:r>
              <a:rPr lang="zh-CN" altLang="en-US" sz="5400" b="1">
                <a:solidFill>
                  <a:schemeClr val="tx1">
                    <a:lumMod val="65000"/>
                    <a:lumOff val="35000"/>
                  </a:schemeClr>
                </a:solidFill>
                <a:latin typeface="等线" panose="02010600030101010101" charset="-122"/>
                <a:ea typeface="等线" panose="02010600030101010101" charset="-122"/>
                <a:cs typeface="等线" panose="02010600030101010101" charset="-122"/>
              </a:rPr>
              <a:t>目录</a:t>
            </a:r>
            <a:r>
              <a:rPr lang="zh-CN" altLang="en-US" sz="4800" b="1">
                <a:solidFill>
                  <a:schemeClr val="tx1">
                    <a:lumMod val="65000"/>
                    <a:lumOff val="35000"/>
                  </a:schemeClr>
                </a:solidFill>
                <a:latin typeface="等线" panose="02010600030101010101" charset="-122"/>
                <a:ea typeface="等线" panose="02010600030101010101" charset="-122"/>
                <a:cs typeface="等线" panose="02010600030101010101" charset="-122"/>
              </a:rPr>
              <a:t> </a:t>
            </a:r>
            <a:r>
              <a:rPr lang="en-US" altLang="zh-CN" sz="4000" i="1">
                <a:solidFill>
                  <a:schemeClr val="tx1">
                    <a:lumMod val="65000"/>
                    <a:lumOff val="35000"/>
                  </a:schemeClr>
                </a:solidFill>
                <a:latin typeface="等线" panose="02010600030101010101" charset="-122"/>
                <a:ea typeface="等线" panose="02010600030101010101" charset="-122"/>
                <a:cs typeface="等线" panose="02010600030101010101" charset="-122"/>
              </a:rPr>
              <a:t>Contents</a:t>
            </a:r>
            <a:endParaRPr lang="en-US" altLang="zh-CN" sz="4000" i="1">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sp>
        <p:nvSpPr>
          <p:cNvPr id="3" name="矩形 2"/>
          <p:cNvSpPr/>
          <p:nvPr/>
        </p:nvSpPr>
        <p:spPr>
          <a:xfrm>
            <a:off x="628650" y="823595"/>
            <a:ext cx="467360" cy="81534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372235" y="2000250"/>
            <a:ext cx="4427855" cy="1198880"/>
          </a:xfrm>
          <a:prstGeom prst="rect">
            <a:avLst/>
          </a:prstGeom>
          <a:noFill/>
        </p:spPr>
        <p:txBody>
          <a:bodyPr wrap="square" rtlCol="0">
            <a:spAutoFit/>
          </a:bodyPr>
          <a:p>
            <a:pPr algn="l" fontAlgn="auto">
              <a:lnSpc>
                <a:spcPct val="150000"/>
              </a:lnSpc>
            </a:pPr>
            <a:r>
              <a:rPr lang="en-US" altLang="zh-CN" sz="2400">
                <a:solidFill>
                  <a:schemeClr val="tx1">
                    <a:lumMod val="85000"/>
                    <a:lumOff val="15000"/>
                  </a:schemeClr>
                </a:solidFill>
                <a:latin typeface="等线" panose="02010600030101010101" charset="-122"/>
                <a:ea typeface="等线" panose="02010600030101010101" charset="-122"/>
                <a:cs typeface="等线" panose="02010600030101010101" charset="-122"/>
              </a:rPr>
              <a:t>Part 1 / Origin and History</a:t>
            </a:r>
            <a:endParaRPr lang="en-US" altLang="zh-CN" sz="2400">
              <a:solidFill>
                <a:schemeClr val="tx1">
                  <a:lumMod val="85000"/>
                  <a:lumOff val="15000"/>
                </a:schemeClr>
              </a:solidFill>
              <a:latin typeface="等线" panose="02010600030101010101" charset="-122"/>
              <a:ea typeface="等线" panose="02010600030101010101" charset="-122"/>
              <a:cs typeface="等线" panose="02010600030101010101" charset="-122"/>
            </a:endParaRPr>
          </a:p>
          <a:p>
            <a:pPr algn="l" fontAlgn="auto">
              <a:lnSpc>
                <a:spcPct val="150000"/>
              </a:lnSpc>
            </a:pPr>
            <a:r>
              <a:rPr lang="en-US" altLang="zh-CN" sz="2400">
                <a:solidFill>
                  <a:schemeClr val="tx1">
                    <a:lumMod val="85000"/>
                    <a:lumOff val="15000"/>
                  </a:schemeClr>
                </a:solidFill>
                <a:latin typeface="等线" panose="02010600030101010101" charset="-122"/>
                <a:ea typeface="等线" panose="02010600030101010101" charset="-122"/>
                <a:cs typeface="等线" panose="02010600030101010101" charset="-122"/>
                <a:sym typeface="+mn-ea"/>
              </a:rPr>
              <a:t>Part 2 / </a:t>
            </a:r>
            <a:r>
              <a:rPr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Types</a:t>
            </a:r>
            <a:r>
              <a:rPr lang="en-US"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 and Variations</a:t>
            </a:r>
            <a:endParaRPr lang="zh-CN" altLang="en-US"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p:txBody>
      </p:sp>
      <p:sp>
        <p:nvSpPr>
          <p:cNvPr id="7" name="文本框 6"/>
          <p:cNvSpPr txBox="1"/>
          <p:nvPr/>
        </p:nvSpPr>
        <p:spPr>
          <a:xfrm>
            <a:off x="6272530" y="2000250"/>
            <a:ext cx="4427855" cy="1198880"/>
          </a:xfrm>
          <a:prstGeom prst="rect">
            <a:avLst/>
          </a:prstGeom>
          <a:noFill/>
        </p:spPr>
        <p:txBody>
          <a:bodyPr wrap="square" rtlCol="0">
            <a:spAutoFit/>
          </a:bodyPr>
          <a:p>
            <a:pPr algn="l" fontAlgn="auto">
              <a:lnSpc>
                <a:spcPct val="150000"/>
              </a:lnSpc>
            </a:pPr>
            <a:r>
              <a:rPr lang="en-US" altLang="zh-CN" sz="2400">
                <a:solidFill>
                  <a:schemeClr val="tx1">
                    <a:lumMod val="85000"/>
                    <a:lumOff val="15000"/>
                  </a:schemeClr>
                </a:solidFill>
                <a:latin typeface="等线" panose="02010600030101010101" charset="-122"/>
                <a:ea typeface="等线" panose="02010600030101010101" charset="-122"/>
                <a:cs typeface="等线" panose="02010600030101010101" charset="-122"/>
                <a:sym typeface="+mn-ea"/>
              </a:rPr>
              <a:t>Part 3 / </a:t>
            </a:r>
            <a:r>
              <a:rPr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Folding </a:t>
            </a:r>
            <a:r>
              <a:rPr lang="en-US"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T</a:t>
            </a:r>
            <a:r>
              <a:rPr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echnique</a:t>
            </a:r>
            <a:endParaRPr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algn="l" fontAlgn="auto">
              <a:lnSpc>
                <a:spcPct val="150000"/>
              </a:lnSpc>
            </a:pPr>
            <a:r>
              <a:rPr lang="en-US" altLang="zh-CN" sz="2400">
                <a:solidFill>
                  <a:schemeClr val="tx1">
                    <a:lumMod val="85000"/>
                    <a:lumOff val="15000"/>
                  </a:schemeClr>
                </a:solidFill>
                <a:latin typeface="等线" panose="02010600030101010101" charset="-122"/>
                <a:ea typeface="等线" panose="02010600030101010101" charset="-122"/>
                <a:cs typeface="等线" panose="02010600030101010101" charset="-122"/>
                <a:sym typeface="+mn-ea"/>
              </a:rPr>
              <a:t>Part 4 / Culture and Tradition</a:t>
            </a:r>
            <a:endParaRPr lang="en-US" altLang="zh-CN" sz="24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p:txBody>
      </p:sp>
    </p:spTree>
    <p:custDataLst>
      <p:tags r:id="rId4"/>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298450" y="343535"/>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b="1"/>
          </a:p>
        </p:txBody>
      </p:sp>
      <p:sp>
        <p:nvSpPr>
          <p:cNvPr id="3" name="文本框 2"/>
          <p:cNvSpPr txBox="1"/>
          <p:nvPr/>
        </p:nvSpPr>
        <p:spPr>
          <a:xfrm>
            <a:off x="2513965" y="343535"/>
            <a:ext cx="4216400" cy="829945"/>
          </a:xfrm>
          <a:prstGeom prst="rect">
            <a:avLst/>
          </a:prstGeom>
          <a:noFill/>
        </p:spPr>
        <p:txBody>
          <a:bodyPr wrap="square" rtlCol="0">
            <a:spAutoFit/>
          </a:bodyPr>
          <a:p>
            <a:pPr algn="l" fontAlgn="auto">
              <a:lnSpc>
                <a:spcPct val="150000"/>
              </a:lnSpc>
            </a:pPr>
            <a:r>
              <a:rPr lang="zh-CN" altLang="en-US" sz="3200" b="1">
                <a:solidFill>
                  <a:schemeClr val="tx1">
                    <a:lumMod val="65000"/>
                    <a:lumOff val="35000"/>
                  </a:schemeClr>
                </a:solidFill>
                <a:latin typeface="等线" panose="02010600030101010101" charset="-122"/>
                <a:ea typeface="等线" panose="02010600030101010101" charset="-122"/>
                <a:cs typeface="等线" panose="02010600030101010101" charset="-122"/>
              </a:rPr>
              <a:t>Origin and History</a:t>
            </a:r>
            <a:endParaRPr lang="zh-CN" altLang="en-US" sz="3200" b="1">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sp>
        <p:nvSpPr>
          <p:cNvPr id="2" name="矩形 1"/>
          <p:cNvSpPr/>
          <p:nvPr/>
        </p:nvSpPr>
        <p:spPr>
          <a:xfrm>
            <a:off x="7805420" y="648970"/>
            <a:ext cx="3992245" cy="283083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5" name="图片 4" descr="D:\张仲景.jpg张仲景"/>
          <p:cNvPicPr>
            <a:picLocks noChangeAspect="1"/>
          </p:cNvPicPr>
          <p:nvPr/>
        </p:nvPicPr>
        <p:blipFill>
          <a:blip r:embed="rId2"/>
          <a:srcRect/>
          <a:stretch>
            <a:fillRect/>
          </a:stretch>
        </p:blipFill>
        <p:spPr>
          <a:xfrm>
            <a:off x="7934325" y="699770"/>
            <a:ext cx="3734435" cy="2729230"/>
          </a:xfrm>
          <a:prstGeom prst="rect">
            <a:avLst/>
          </a:prstGeom>
          <a:effectLst>
            <a:softEdge rad="63500"/>
          </a:effectLst>
        </p:spPr>
      </p:pic>
      <p:sp>
        <p:nvSpPr>
          <p:cNvPr id="19" name="文本框 18"/>
          <p:cNvSpPr txBox="1"/>
          <p:nvPr/>
        </p:nvSpPr>
        <p:spPr>
          <a:xfrm>
            <a:off x="370840" y="1029335"/>
            <a:ext cx="7318375" cy="2362200"/>
          </a:xfrm>
          <a:prstGeom prst="rect">
            <a:avLst/>
          </a:prstGeom>
          <a:noFill/>
        </p:spPr>
        <p:txBody>
          <a:bodyPr wrap="square" rtlCol="0">
            <a:spAutoFit/>
          </a:bodyPr>
          <a:p>
            <a:pPr algn="just" fontAlgn="auto">
              <a:lnSpc>
                <a:spcPct val="150000"/>
              </a:lnSpc>
            </a:pPr>
            <a:r>
              <a:rPr lang="en-US" altLang="zh-CN" sz="2400" b="1">
                <a:solidFill>
                  <a:schemeClr val="accent5">
                    <a:lumMod val="75000"/>
                  </a:schemeClr>
                </a:solidFill>
                <a:latin typeface="等线" panose="02010600030101010101" charset="-122"/>
                <a:ea typeface="等线" panose="02010600030101010101" charset="-122"/>
                <a:cs typeface="等线" panose="02010600030101010101" charset="-122"/>
              </a:rPr>
              <a:t>Time:</a:t>
            </a:r>
            <a:r>
              <a:rPr lang="en-US" altLang="zh-CN" sz="2000">
                <a:solidFill>
                  <a:schemeClr val="tx1">
                    <a:lumMod val="85000"/>
                    <a:lumOff val="15000"/>
                  </a:schemeClr>
                </a:solidFill>
                <a:latin typeface="等线" panose="02010600030101010101" charset="-122"/>
                <a:ea typeface="等线" panose="02010600030101010101" charset="-122"/>
                <a:cs typeface="等线" panose="02010600030101010101" charset="-122"/>
              </a:rPr>
              <a:t>                 </a:t>
            </a:r>
            <a:r>
              <a:rPr lang="zh-CN" altLang="en-US"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rPr>
              <a:t>during the era of the Eastern Han (AD 25–220)</a:t>
            </a:r>
            <a:endParaRPr lang="zh-CN" altLang="en-US" sz="2000">
              <a:solidFill>
                <a:schemeClr val="tx1">
                  <a:lumMod val="85000"/>
                  <a:lumOff val="15000"/>
                </a:schemeClr>
              </a:solidFill>
              <a:latin typeface="等线" panose="02010600030101010101" charset="-122"/>
              <a:ea typeface="等线" panose="02010600030101010101" charset="-122"/>
              <a:cs typeface="等线" panose="02010600030101010101" charset="-122"/>
            </a:endParaRPr>
          </a:p>
          <a:p>
            <a:pPr algn="just" fontAlgn="auto">
              <a:lnSpc>
                <a:spcPct val="60000"/>
              </a:lnSpc>
            </a:pPr>
            <a:endParaRPr lang="zh-CN" altLang="en-US" sz="2000">
              <a:solidFill>
                <a:schemeClr val="tx1">
                  <a:lumMod val="85000"/>
                  <a:lumOff val="15000"/>
                </a:schemeClr>
              </a:solidFill>
              <a:latin typeface="等线" panose="02010600030101010101" charset="-122"/>
              <a:ea typeface="等线" panose="02010600030101010101" charset="-122"/>
              <a:cs typeface="等线" panose="02010600030101010101" charset="-122"/>
            </a:endParaRPr>
          </a:p>
          <a:p>
            <a:pPr algn="just" fontAlgn="auto">
              <a:lnSpc>
                <a:spcPct val="140000"/>
              </a:lnSpc>
            </a:pPr>
            <a:r>
              <a:rPr lang="en-US" altLang="zh-CN" sz="2400" b="1">
                <a:solidFill>
                  <a:schemeClr val="accent5">
                    <a:lumMod val="75000"/>
                  </a:schemeClr>
                </a:solidFill>
                <a:latin typeface="等线" panose="02010600030101010101" charset="-122"/>
                <a:ea typeface="等线" panose="02010600030101010101" charset="-122"/>
                <a:cs typeface="等线" panose="02010600030101010101" charset="-122"/>
              </a:rPr>
              <a:t>Character:       </a:t>
            </a:r>
            <a:r>
              <a:rPr lang="zh-CN" altLang="en-US"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rPr>
              <a:t>Zhang Zhongjing</a:t>
            </a:r>
            <a:endParaRPr lang="zh-CN" altLang="en-US"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endParaRPr>
          </a:p>
          <a:p>
            <a:pPr algn="just" fontAlgn="auto">
              <a:lnSpc>
                <a:spcPct val="100000"/>
              </a:lnSpc>
            </a:pPr>
            <a:r>
              <a:rPr lang="zh-CN" altLang="en-US"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rPr>
              <a:t> </a:t>
            </a:r>
            <a:r>
              <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rPr>
              <a:t>                              </a:t>
            </a:r>
            <a:r>
              <a:rPr lang="zh-CN" altLang="en-US"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rPr>
              <a:t>practitioner of traditional </a:t>
            </a:r>
            <a:r>
              <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rPr>
              <a:t> Chinese medicine   </a:t>
            </a:r>
            <a:r>
              <a:rPr lang="en-US" altLang="zh-CN" sz="2000">
                <a:solidFill>
                  <a:schemeClr val="tx1">
                    <a:lumMod val="85000"/>
                    <a:lumOff val="15000"/>
                  </a:schemeClr>
                </a:solidFill>
                <a:latin typeface="等线" panose="02010600030101010101" charset="-122"/>
                <a:ea typeface="等线" panose="02010600030101010101" charset="-122"/>
                <a:cs typeface="等线" panose="02010600030101010101" charset="-122"/>
              </a:rPr>
              <a:t>          </a:t>
            </a:r>
            <a:r>
              <a:rPr lang="zh-CN" altLang="en-US" sz="2000">
                <a:solidFill>
                  <a:schemeClr val="tx1">
                    <a:lumMod val="85000"/>
                    <a:lumOff val="15000"/>
                  </a:schemeClr>
                </a:solidFill>
                <a:latin typeface="等线" panose="02010600030101010101" charset="-122"/>
                <a:ea typeface="等线" panose="02010600030101010101" charset="-122"/>
                <a:cs typeface="等线" panose="02010600030101010101" charset="-122"/>
              </a:rPr>
              <a:t> </a:t>
            </a:r>
            <a:endParaRPr lang="zh-CN" altLang="en-US" sz="2000">
              <a:solidFill>
                <a:schemeClr val="tx1">
                  <a:lumMod val="85000"/>
                  <a:lumOff val="15000"/>
                </a:schemeClr>
              </a:solidFill>
              <a:latin typeface="等线" panose="02010600030101010101" charset="-122"/>
              <a:ea typeface="等线" panose="02010600030101010101" charset="-122"/>
              <a:cs typeface="等线" panose="02010600030101010101" charset="-122"/>
            </a:endParaRPr>
          </a:p>
          <a:p>
            <a:pPr algn="just" fontAlgn="auto">
              <a:lnSpc>
                <a:spcPct val="50000"/>
              </a:lnSpc>
            </a:pPr>
            <a:endParaRPr lang="zh-CN" altLang="en-US" sz="2000">
              <a:solidFill>
                <a:schemeClr val="tx1">
                  <a:lumMod val="85000"/>
                  <a:lumOff val="15000"/>
                </a:schemeClr>
              </a:solidFill>
              <a:latin typeface="等线" panose="02010600030101010101" charset="-122"/>
              <a:ea typeface="等线" panose="02010600030101010101" charset="-122"/>
              <a:cs typeface="等线" panose="02010600030101010101" charset="-122"/>
            </a:endParaRPr>
          </a:p>
          <a:p>
            <a:pPr algn="just" fontAlgn="auto">
              <a:lnSpc>
                <a:spcPct val="150000"/>
              </a:lnSpc>
              <a:buClrTx/>
              <a:buSzTx/>
              <a:buFontTx/>
            </a:pPr>
            <a:r>
              <a:rPr lang="en-US" altLang="zh-CN" sz="2400" b="1">
                <a:solidFill>
                  <a:schemeClr val="accent5">
                    <a:lumMod val="75000"/>
                  </a:schemeClr>
                </a:solidFill>
                <a:latin typeface="等线" panose="02010600030101010101" charset="-122"/>
                <a:ea typeface="等线" panose="02010600030101010101" charset="-122"/>
                <a:cs typeface="等线" panose="02010600030101010101" charset="-122"/>
              </a:rPr>
              <a:t>Event:            </a:t>
            </a:r>
            <a:r>
              <a:rPr lang="zh-CN" altLang="en-US"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rPr>
              <a:t> the febrile disease was turning into an epidemic</a:t>
            </a:r>
            <a:endParaRPr lang="zh-CN" altLang="en-US"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endParaRPr>
          </a:p>
        </p:txBody>
      </p:sp>
      <p:sp>
        <p:nvSpPr>
          <p:cNvPr id="7" name="文本框 6"/>
          <p:cNvSpPr txBox="1"/>
          <p:nvPr/>
        </p:nvSpPr>
        <p:spPr>
          <a:xfrm>
            <a:off x="370840" y="3432810"/>
            <a:ext cx="11298555" cy="645160"/>
          </a:xfrm>
          <a:prstGeom prst="rect">
            <a:avLst/>
          </a:prstGeom>
          <a:noFill/>
        </p:spPr>
        <p:txBody>
          <a:bodyPr wrap="square" rtlCol="0">
            <a:spAutoFit/>
          </a:bodyPr>
          <a:p>
            <a:pPr algn="just" fontAlgn="auto">
              <a:lnSpc>
                <a:spcPct val="150000"/>
              </a:lnSpc>
              <a:buClrTx/>
              <a:buSzTx/>
              <a:buFontTx/>
            </a:pPr>
            <a:r>
              <a:rPr lang="en-US" altLang="zh-CN" sz="2400" b="1">
                <a:solidFill>
                  <a:schemeClr val="accent5">
                    <a:lumMod val="75000"/>
                  </a:schemeClr>
                </a:solidFill>
                <a:latin typeface="等线" panose="02010600030101010101" charset="-122"/>
                <a:ea typeface="等线" panose="02010600030101010101" charset="-122"/>
                <a:cs typeface="等线" panose="02010600030101010101" charset="-122"/>
                <a:sym typeface="+mn-ea"/>
              </a:rPr>
              <a:t>Solution:        </a:t>
            </a:r>
            <a:r>
              <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sym typeface="+mn-ea"/>
              </a:rPr>
              <a:t>He treated these poor people by stewing lamb, black pepper, and some warming </a:t>
            </a:r>
            <a:r>
              <a:rPr lang="en-US" altLang="zh-CN" sz="2000">
                <a:solidFill>
                  <a:schemeClr val="tx1">
                    <a:lumMod val="85000"/>
                    <a:lumOff val="15000"/>
                  </a:schemeClr>
                </a:solidFill>
                <a:latin typeface="等线" panose="02010600030101010101" charset="-122"/>
                <a:ea typeface="等线" panose="02010600030101010101" charset="-122"/>
                <a:cs typeface="等线" panose="02010600030101010101" charset="-122"/>
                <a:sym typeface="+mn-ea"/>
              </a:rPr>
              <a:t>  </a:t>
            </a:r>
            <a:endParaRPr lang="zh-CN" altLang="en-US"/>
          </a:p>
        </p:txBody>
      </p:sp>
      <p:sp>
        <p:nvSpPr>
          <p:cNvPr id="8" name="文本框 7"/>
          <p:cNvSpPr txBox="1"/>
          <p:nvPr/>
        </p:nvSpPr>
        <p:spPr>
          <a:xfrm>
            <a:off x="2263775" y="3932555"/>
            <a:ext cx="9157335" cy="953135"/>
          </a:xfrm>
          <a:prstGeom prst="rect">
            <a:avLst/>
          </a:prstGeom>
          <a:noFill/>
        </p:spPr>
        <p:txBody>
          <a:bodyPr wrap="square" rtlCol="0">
            <a:spAutoFit/>
          </a:bodyPr>
          <a:p>
            <a:pPr algn="just">
              <a:lnSpc>
                <a:spcPct val="140000"/>
              </a:lnSpc>
              <a:buClrTx/>
              <a:buSzTx/>
              <a:buFontTx/>
            </a:pPr>
            <a:r>
              <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sym typeface="+mn-ea"/>
              </a:rPr>
              <a:t>medicines in a pot, chopped them, and used them to fill small dough wrappers.</a:t>
            </a:r>
            <a:endPar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sym typeface="+mn-ea"/>
            </a:endParaRPr>
          </a:p>
          <a:p>
            <a:pPr algn="just">
              <a:lnSpc>
                <a:spcPct val="140000"/>
              </a:lnSpc>
              <a:buClrTx/>
              <a:buSzTx/>
              <a:buFontTx/>
            </a:pPr>
            <a:r>
              <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sym typeface="+mn-ea"/>
              </a:rPr>
              <a:t>He boiled these dumplings and gave them with the broth to his patients.</a:t>
            </a:r>
            <a:endPar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endParaRPr>
          </a:p>
        </p:txBody>
      </p:sp>
      <p:sp>
        <p:nvSpPr>
          <p:cNvPr id="9" name="文本框 8"/>
          <p:cNvSpPr txBox="1"/>
          <p:nvPr/>
        </p:nvSpPr>
        <p:spPr>
          <a:xfrm>
            <a:off x="298450" y="5020945"/>
            <a:ext cx="11370945" cy="1322070"/>
          </a:xfrm>
          <a:prstGeom prst="rect">
            <a:avLst/>
          </a:prstGeom>
          <a:noFill/>
        </p:spPr>
        <p:txBody>
          <a:bodyPr wrap="square" rtlCol="0">
            <a:spAutoFit/>
          </a:bodyPr>
          <a:p>
            <a:pPr algn="just">
              <a:lnSpc>
                <a:spcPct val="150000"/>
              </a:lnSpc>
              <a:buClrTx/>
              <a:buSzTx/>
              <a:buFontTx/>
            </a:pPr>
            <a:r>
              <a:rPr lang="en-US" altLang="zh-CN" sz="2400" b="1">
                <a:solidFill>
                  <a:schemeClr val="accent5">
                    <a:lumMod val="75000"/>
                  </a:schemeClr>
                </a:solidFill>
                <a:latin typeface="等线" panose="02010600030101010101" charset="-122"/>
                <a:ea typeface="等线" panose="02010600030101010101" charset="-122"/>
                <a:cs typeface="等线" panose="02010600030101010101" charset="-122"/>
                <a:sym typeface="+mn-ea"/>
              </a:rPr>
              <a:t> Conclusion:   </a:t>
            </a:r>
            <a:r>
              <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sym typeface="+mn-ea"/>
              </a:rPr>
              <a:t>In order to celebrate the New Year as well as recovering from frostbitten ears, </a:t>
            </a:r>
            <a:endPar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sym typeface="+mn-ea"/>
            </a:endParaRPr>
          </a:p>
          <a:p>
            <a:pPr algn="just">
              <a:lnSpc>
                <a:spcPct val="130000"/>
              </a:lnSpc>
              <a:buClrTx/>
              <a:buSzTx/>
              <a:buFontTx/>
            </a:pPr>
            <a:r>
              <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sym typeface="+mn-ea"/>
              </a:rPr>
              <a:t>                               people imitated Zhang's recipe to make Jiao'er.</a:t>
            </a:r>
            <a:endParaRPr lang="en-US" altLang="zh-CN" sz="2000">
              <a:solidFill>
                <a:schemeClr val="tx1">
                  <a:lumMod val="85000"/>
                  <a:lumOff val="15000"/>
                </a:schemeClr>
              </a:solidFill>
              <a:latin typeface="Times New Roman" panose="02020603050405020304" charset="0"/>
              <a:ea typeface="等线" panose="02010600030101010101" charset="-122"/>
              <a:cs typeface="Times New Roman" panose="02020603050405020304" charset="0"/>
            </a:endParaRPr>
          </a:p>
          <a:p>
            <a:endParaRPr lang="zh-CN" altLang="en-US">
              <a:latin typeface="Times New Roman" panose="02020603050405020304" charset="0"/>
              <a:cs typeface="Times New Roman" panose="02020603050405020304" charset="0"/>
            </a:endParaRPr>
          </a:p>
        </p:txBody>
      </p:sp>
    </p:spTree>
    <p:custDataLst>
      <p:tags r:id="rId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298450" y="343535"/>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6" name="直接连接符 5"/>
          <p:cNvCxnSpPr/>
          <p:nvPr/>
        </p:nvCxnSpPr>
        <p:spPr>
          <a:xfrm>
            <a:off x="310515" y="1859915"/>
            <a:ext cx="11583670"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pic>
        <p:nvPicPr>
          <p:cNvPr id="7" name="图片 6" descr="摄图网_400235657_一盘水饺（非企业商用）"/>
          <p:cNvPicPr>
            <a:picLocks noChangeAspect="1"/>
          </p:cNvPicPr>
          <p:nvPr/>
        </p:nvPicPr>
        <p:blipFill>
          <a:blip r:embed="rId2"/>
          <a:stretch>
            <a:fillRect/>
          </a:stretch>
        </p:blipFill>
        <p:spPr>
          <a:xfrm>
            <a:off x="1066800" y="1471613"/>
            <a:ext cx="1264920" cy="788035"/>
          </a:xfrm>
          <a:prstGeom prst="rect">
            <a:avLst/>
          </a:prstGeom>
        </p:spPr>
      </p:pic>
      <p:pic>
        <p:nvPicPr>
          <p:cNvPr id="8" name="图片 7" descr="摄图网_400244885_手绘饺子（非企业商用）"/>
          <p:cNvPicPr>
            <a:picLocks noChangeAspect="1"/>
          </p:cNvPicPr>
          <p:nvPr/>
        </p:nvPicPr>
        <p:blipFill>
          <a:blip r:embed="rId3"/>
          <a:stretch>
            <a:fillRect/>
          </a:stretch>
        </p:blipFill>
        <p:spPr>
          <a:xfrm>
            <a:off x="9799320" y="1376998"/>
            <a:ext cx="1240790" cy="977265"/>
          </a:xfrm>
          <a:prstGeom prst="rect">
            <a:avLst/>
          </a:prstGeom>
        </p:spPr>
      </p:pic>
      <p:pic>
        <p:nvPicPr>
          <p:cNvPr id="9" name="图片 8" descr="摄图网_401436213_饺子（非企业商用）"/>
          <p:cNvPicPr>
            <a:picLocks noChangeAspect="1"/>
          </p:cNvPicPr>
          <p:nvPr/>
        </p:nvPicPr>
        <p:blipFill>
          <a:blip r:embed="rId4"/>
          <a:stretch>
            <a:fillRect/>
          </a:stretch>
        </p:blipFill>
        <p:spPr>
          <a:xfrm>
            <a:off x="6621145" y="1282383"/>
            <a:ext cx="1749425" cy="1166495"/>
          </a:xfrm>
          <a:prstGeom prst="rect">
            <a:avLst/>
          </a:prstGeom>
        </p:spPr>
      </p:pic>
      <p:pic>
        <p:nvPicPr>
          <p:cNvPr id="11" name="图片 10" descr="摄图网_401645034_冬至热汤饺子（非企业商用）"/>
          <p:cNvPicPr>
            <a:picLocks noChangeAspect="1"/>
          </p:cNvPicPr>
          <p:nvPr/>
        </p:nvPicPr>
        <p:blipFill>
          <a:blip r:embed="rId5"/>
          <a:stretch>
            <a:fillRect/>
          </a:stretch>
        </p:blipFill>
        <p:spPr>
          <a:xfrm>
            <a:off x="3760470" y="1388110"/>
            <a:ext cx="1431925" cy="955040"/>
          </a:xfrm>
          <a:prstGeom prst="rect">
            <a:avLst/>
          </a:prstGeom>
        </p:spPr>
      </p:pic>
      <p:sp>
        <p:nvSpPr>
          <p:cNvPr id="13" name="文本框 12"/>
          <p:cNvSpPr txBox="1"/>
          <p:nvPr/>
        </p:nvSpPr>
        <p:spPr>
          <a:xfrm>
            <a:off x="749935" y="567055"/>
            <a:ext cx="10359390" cy="829945"/>
          </a:xfrm>
          <a:prstGeom prst="rect">
            <a:avLst/>
          </a:prstGeom>
          <a:noFill/>
        </p:spPr>
        <p:txBody>
          <a:bodyPr wrap="square" rtlCol="0">
            <a:spAutoFit/>
          </a:bodyPr>
          <a:p>
            <a:pPr algn="ctr"/>
            <a:r>
              <a:rPr lang="zh-CN" altLang="en-US" sz="2400" b="1">
                <a:latin typeface="Times New Roman" panose="02020603050405020304" charset="0"/>
                <a:cs typeface="Times New Roman" panose="02020603050405020304" charset="0"/>
                <a:sym typeface="+mn-ea"/>
              </a:rPr>
              <a:t>Other theories suggest that jiaozi may have derived from dumplings in Western Asia.</a:t>
            </a:r>
            <a:endParaRPr lang="zh-CN" altLang="en-US" sz="2400" b="1">
              <a:latin typeface="Times New Roman" panose="02020603050405020304" charset="0"/>
              <a:cs typeface="Times New Roman" panose="02020603050405020304" charset="0"/>
              <a:sym typeface="+mn-ea"/>
            </a:endParaRPr>
          </a:p>
        </p:txBody>
      </p:sp>
      <p:sp>
        <p:nvSpPr>
          <p:cNvPr id="14" name="文本框 13"/>
          <p:cNvSpPr txBox="1"/>
          <p:nvPr/>
        </p:nvSpPr>
        <p:spPr>
          <a:xfrm>
            <a:off x="200025" y="2813050"/>
            <a:ext cx="2349500" cy="1753235"/>
          </a:xfrm>
          <a:prstGeom prst="rect">
            <a:avLst/>
          </a:prstGeom>
          <a:noFill/>
        </p:spPr>
        <p:txBody>
          <a:bodyPr wrap="square" rtlCol="0">
            <a:spAutoFit/>
          </a:bodyPr>
          <a:p>
            <a:pPr algn="ctr"/>
            <a:r>
              <a:rPr lang="zh-CN" altLang="en-US">
                <a:highlight>
                  <a:srgbClr val="FFFF00"/>
                </a:highlight>
                <a:sym typeface="+mn-ea"/>
              </a:rPr>
              <a:t>the Western Han dynasty</a:t>
            </a:r>
            <a:r>
              <a:rPr lang="zh-CN" altLang="en-US">
                <a:sym typeface="+mn-ea"/>
              </a:rPr>
              <a:t> </a:t>
            </a:r>
            <a:endParaRPr lang="zh-CN" altLang="en-US">
              <a:sym typeface="+mn-ea"/>
            </a:endParaRPr>
          </a:p>
          <a:p>
            <a:pPr algn="ctr"/>
            <a:endParaRPr lang="zh-CN" altLang="en-US">
              <a:sym typeface="+mn-ea"/>
            </a:endParaRPr>
          </a:p>
          <a:p>
            <a:pPr algn="ctr"/>
            <a:endParaRPr lang="zh-CN" altLang="en-US">
              <a:sym typeface="+mn-ea"/>
            </a:endParaRPr>
          </a:p>
          <a:p>
            <a:pPr algn="ctr"/>
            <a:r>
              <a:rPr lang="zh-CN" altLang="en-US">
                <a:sym typeface="+mn-ea"/>
              </a:rPr>
              <a:t>jiaozi (饺子) were called jiaozi (角子)</a:t>
            </a:r>
            <a:endParaRPr lang="zh-CN" altLang="en-US"/>
          </a:p>
        </p:txBody>
      </p:sp>
      <p:sp>
        <p:nvSpPr>
          <p:cNvPr id="16" name="文本框 15"/>
          <p:cNvSpPr txBox="1"/>
          <p:nvPr/>
        </p:nvSpPr>
        <p:spPr>
          <a:xfrm>
            <a:off x="2639695" y="2744470"/>
            <a:ext cx="1929130" cy="2584450"/>
          </a:xfrm>
          <a:prstGeom prst="rect">
            <a:avLst/>
          </a:prstGeom>
          <a:noFill/>
        </p:spPr>
        <p:txBody>
          <a:bodyPr wrap="square" rtlCol="0">
            <a:spAutoFit/>
          </a:bodyPr>
          <a:p>
            <a:pPr algn="ctr"/>
            <a:r>
              <a:rPr lang="zh-CN" altLang="en-US">
                <a:highlight>
                  <a:srgbClr val="FFFF00"/>
                </a:highlight>
                <a:sym typeface="+mn-ea"/>
              </a:rPr>
              <a:t>the Three Kingdoms period</a:t>
            </a:r>
            <a:endParaRPr lang="zh-CN" altLang="en-US">
              <a:highlight>
                <a:srgbClr val="FFFF00"/>
              </a:highlight>
              <a:sym typeface="+mn-ea"/>
            </a:endParaRPr>
          </a:p>
          <a:p>
            <a:pPr algn="ctr"/>
            <a:r>
              <a:rPr lang="zh-CN" altLang="en-US">
                <a:highlight>
                  <a:srgbClr val="FFFF00"/>
                </a:highlight>
                <a:sym typeface="+mn-ea"/>
              </a:rPr>
              <a:t> </a:t>
            </a:r>
            <a:endParaRPr lang="zh-CN" altLang="en-US">
              <a:highlight>
                <a:srgbClr val="FFFF00"/>
              </a:highlight>
              <a:sym typeface="+mn-ea"/>
            </a:endParaRPr>
          </a:p>
          <a:p>
            <a:pPr algn="ctr"/>
            <a:endParaRPr lang="zh-CN" altLang="en-US">
              <a:sym typeface="+mn-ea"/>
            </a:endParaRPr>
          </a:p>
          <a:p>
            <a:pPr algn="ctr"/>
            <a:r>
              <a:rPr lang="zh-CN" altLang="en-US">
                <a:sym typeface="+mn-ea"/>
              </a:rPr>
              <a:t>the book Guangya《广雅》 by Zhang Yi 张揖mentions jiaozi. </a:t>
            </a:r>
            <a:endParaRPr lang="zh-CN" altLang="en-US"/>
          </a:p>
          <a:p>
            <a:pPr algn="ctr"/>
            <a:endParaRPr lang="zh-CN" altLang="en-US"/>
          </a:p>
        </p:txBody>
      </p:sp>
      <p:sp>
        <p:nvSpPr>
          <p:cNvPr id="18" name="文本框 17"/>
          <p:cNvSpPr txBox="1"/>
          <p:nvPr/>
        </p:nvSpPr>
        <p:spPr>
          <a:xfrm>
            <a:off x="4582795" y="2744470"/>
            <a:ext cx="2362200" cy="2861310"/>
          </a:xfrm>
          <a:prstGeom prst="rect">
            <a:avLst/>
          </a:prstGeom>
          <a:noFill/>
        </p:spPr>
        <p:txBody>
          <a:bodyPr wrap="square" rtlCol="0">
            <a:spAutoFit/>
          </a:bodyPr>
          <a:p>
            <a:pPr algn="ctr"/>
            <a:r>
              <a:rPr lang="zh-CN" altLang="en-US">
                <a:sym typeface="+mn-ea"/>
              </a:rPr>
              <a:t> </a:t>
            </a:r>
            <a:r>
              <a:rPr lang="zh-CN" altLang="en-US">
                <a:highlight>
                  <a:srgbClr val="FFFF00"/>
                </a:highlight>
                <a:sym typeface="+mn-ea"/>
              </a:rPr>
              <a:t>the Northern Qi </a:t>
            </a:r>
            <a:endParaRPr lang="zh-CN" altLang="en-US">
              <a:highlight>
                <a:srgbClr val="FFFF00"/>
              </a:highlight>
              <a:sym typeface="+mn-ea"/>
            </a:endParaRPr>
          </a:p>
          <a:p>
            <a:pPr algn="ctr"/>
            <a:r>
              <a:rPr lang="zh-CN" altLang="en-US">
                <a:highlight>
                  <a:srgbClr val="FFFF00"/>
                </a:highlight>
                <a:sym typeface="+mn-ea"/>
              </a:rPr>
              <a:t>dynasty</a:t>
            </a:r>
            <a:r>
              <a:rPr lang="zh-CN" altLang="en-US">
                <a:sym typeface="+mn-ea"/>
              </a:rPr>
              <a:t> </a:t>
            </a:r>
            <a:endParaRPr lang="zh-CN" altLang="en-US">
              <a:sym typeface="+mn-ea"/>
            </a:endParaRPr>
          </a:p>
          <a:p>
            <a:pPr algn="ctr"/>
            <a:endParaRPr lang="zh-CN" altLang="en-US">
              <a:sym typeface="+mn-ea"/>
            </a:endParaRPr>
          </a:p>
          <a:p>
            <a:pPr algn="ctr"/>
            <a:endParaRPr lang="zh-CN" altLang="en-US">
              <a:sym typeface="+mn-ea"/>
            </a:endParaRPr>
          </a:p>
          <a:p>
            <a:pPr algn="ctr"/>
            <a:r>
              <a:rPr lang="zh-CN" altLang="en-US">
                <a:sym typeface="+mn-ea"/>
              </a:rPr>
              <a:t>Yan Zhitui颜之推 </a:t>
            </a:r>
            <a:r>
              <a:rPr lang="zh-CN" altLang="en-US">
                <a:sym typeface="+mn-ea"/>
              </a:rPr>
              <a:t>wrote: "Today the jiaozi, shaped like a crescent moon, is a common food in the world."</a:t>
            </a:r>
            <a:endParaRPr lang="zh-CN" altLang="en-US"/>
          </a:p>
        </p:txBody>
      </p:sp>
      <p:sp>
        <p:nvSpPr>
          <p:cNvPr id="19" name="文本框 18"/>
          <p:cNvSpPr txBox="1"/>
          <p:nvPr/>
        </p:nvSpPr>
        <p:spPr>
          <a:xfrm>
            <a:off x="6855460" y="2744470"/>
            <a:ext cx="2040255" cy="2306955"/>
          </a:xfrm>
          <a:prstGeom prst="rect">
            <a:avLst/>
          </a:prstGeom>
          <a:noFill/>
        </p:spPr>
        <p:txBody>
          <a:bodyPr wrap="square" rtlCol="0">
            <a:spAutoFit/>
          </a:bodyPr>
          <a:p>
            <a:pPr algn="ctr"/>
            <a:r>
              <a:rPr lang="zh-CN" altLang="en-US">
                <a:highlight>
                  <a:srgbClr val="FFFF00"/>
                </a:highlight>
                <a:sym typeface="+mn-ea"/>
              </a:rPr>
              <a:t>Six </a:t>
            </a:r>
            <a:r>
              <a:rPr lang="en-US" altLang="zh-CN">
                <a:highlight>
                  <a:srgbClr val="FFFF00"/>
                </a:highlight>
                <a:sym typeface="+mn-ea"/>
              </a:rPr>
              <a:t>d</a:t>
            </a:r>
            <a:r>
              <a:rPr lang="zh-CN" altLang="en-US">
                <a:highlight>
                  <a:srgbClr val="FFFF00"/>
                </a:highlight>
                <a:sym typeface="+mn-ea"/>
              </a:rPr>
              <a:t>ynasties </a:t>
            </a:r>
            <a:endParaRPr lang="zh-CN" altLang="en-US">
              <a:highlight>
                <a:srgbClr val="FFFF00"/>
              </a:highlight>
              <a:sym typeface="+mn-ea"/>
            </a:endParaRPr>
          </a:p>
          <a:p>
            <a:pPr algn="ctr"/>
            <a:endParaRPr lang="zh-CN" altLang="en-US">
              <a:highlight>
                <a:srgbClr val="FFFF00"/>
              </a:highlight>
              <a:sym typeface="+mn-ea"/>
            </a:endParaRPr>
          </a:p>
          <a:p>
            <a:pPr algn="ctr"/>
            <a:endParaRPr lang="zh-CN" altLang="en-US">
              <a:highlight>
                <a:srgbClr val="FFFF00"/>
              </a:highlight>
              <a:sym typeface="+mn-ea"/>
            </a:endParaRPr>
          </a:p>
          <a:p>
            <a:pPr algn="ctr"/>
            <a:endParaRPr lang="zh-CN" altLang="en-US">
              <a:sym typeface="+mn-ea"/>
            </a:endParaRPr>
          </a:p>
          <a:p>
            <a:pPr algn="ctr"/>
            <a:endParaRPr lang="zh-CN" altLang="en-US">
              <a:sym typeface="+mn-ea"/>
            </a:endParaRPr>
          </a:p>
          <a:p>
            <a:pPr algn="ctr"/>
            <a:r>
              <a:rPr lang="zh-CN" altLang="en-US">
                <a:sym typeface="+mn-ea"/>
              </a:rPr>
              <a:t>Turfan tombs contained dumplings.</a:t>
            </a:r>
            <a:endParaRPr lang="zh-CN" altLang="en-US"/>
          </a:p>
        </p:txBody>
      </p:sp>
      <p:sp>
        <p:nvSpPr>
          <p:cNvPr id="20" name="文本框 19"/>
          <p:cNvSpPr txBox="1"/>
          <p:nvPr/>
        </p:nvSpPr>
        <p:spPr>
          <a:xfrm>
            <a:off x="8746490" y="2744470"/>
            <a:ext cx="3056890" cy="3692525"/>
          </a:xfrm>
          <a:prstGeom prst="rect">
            <a:avLst/>
          </a:prstGeom>
          <a:noFill/>
        </p:spPr>
        <p:txBody>
          <a:bodyPr wrap="square" rtlCol="0">
            <a:spAutoFit/>
          </a:bodyPr>
          <a:p>
            <a:pPr algn="ctr"/>
            <a:r>
              <a:rPr lang="zh-CN" altLang="en-US">
                <a:highlight>
                  <a:srgbClr val="FFFF00"/>
                </a:highlight>
                <a:sym typeface="+mn-ea"/>
              </a:rPr>
              <a:t>the Tang dynasty </a:t>
            </a:r>
            <a:endParaRPr lang="zh-CN" altLang="en-US">
              <a:highlight>
                <a:srgbClr val="FFFF00"/>
              </a:highlight>
              <a:sym typeface="+mn-ea"/>
            </a:endParaRPr>
          </a:p>
          <a:p>
            <a:pPr algn="ctr"/>
            <a:endParaRPr lang="zh-CN" altLang="en-US">
              <a:sym typeface="+mn-ea"/>
            </a:endParaRPr>
          </a:p>
          <a:p>
            <a:pPr algn="ctr"/>
            <a:endParaRPr lang="zh-CN" altLang="en-US">
              <a:sym typeface="+mn-ea"/>
            </a:endParaRPr>
          </a:p>
          <a:p>
            <a:pPr algn="ctr"/>
            <a:r>
              <a:rPr lang="zh-CN" altLang="en-US">
                <a:sym typeface="+mn-ea"/>
              </a:rPr>
              <a:t>jiaozi become more popular, called Bian Shi (扁食). </a:t>
            </a:r>
            <a:endParaRPr lang="zh-CN" altLang="en-US">
              <a:sym typeface="+mn-ea"/>
            </a:endParaRPr>
          </a:p>
          <a:p>
            <a:pPr algn="ctr"/>
            <a:r>
              <a:rPr lang="zh-CN" altLang="en-US">
                <a:sym typeface="+mn-ea"/>
              </a:rPr>
              <a:t>Chinese archaeologists have found a bowl of jiaozi in the Tang dynasty tombs in Turpan.[6] 7th or 8th century dumplings and wontons were found in Turfan.</a:t>
            </a:r>
            <a:endParaRPr lang="zh-CN" altLang="en-US">
              <a:solidFill>
                <a:schemeClr val="tx1">
                  <a:lumMod val="85000"/>
                  <a:lumOff val="15000"/>
                </a:schemeClr>
              </a:solidFill>
              <a:latin typeface="等线" panose="02010600030101010101" charset="-122"/>
              <a:ea typeface="等线" panose="02010600030101010101" charset="-122"/>
              <a:cs typeface="等线" panose="02010600030101010101" charset="-122"/>
            </a:endParaRPr>
          </a:p>
          <a:p>
            <a:pPr algn="ctr"/>
            <a:endParaRPr lang="zh-CN" altLang="en-US"/>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childTnLst>
                          </p:cTn>
                        </p:par>
                        <p:par>
                          <p:cTn id="8" fill="hold">
                            <p:stCondLst>
                              <p:cond delay="2000"/>
                            </p:stCondLst>
                            <p:childTnLst>
                              <p:par>
                                <p:cTn id="9" presetID="2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edge">
                                      <p:cBhvr>
                                        <p:cTn id="11" dur="2000"/>
                                        <p:tgtEl>
                                          <p:spTgt spid="7"/>
                                        </p:tgtEl>
                                      </p:cBhvr>
                                    </p:animEffect>
                                  </p:childTnLst>
                                </p:cTn>
                              </p:par>
                            </p:childTnLst>
                          </p:cTn>
                        </p:par>
                        <p:par>
                          <p:cTn id="12" fill="hold">
                            <p:stCondLst>
                              <p:cond delay="4000"/>
                            </p:stCondLst>
                            <p:childTnLst>
                              <p:par>
                                <p:cTn id="13" presetID="2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edge">
                                      <p:cBhvr>
                                        <p:cTn id="15" dur="2000"/>
                                        <p:tgtEl>
                                          <p:spTgt spid="11"/>
                                        </p:tgtEl>
                                      </p:cBhvr>
                                    </p:animEffect>
                                  </p:childTnLst>
                                </p:cTn>
                              </p:par>
                            </p:childTnLst>
                          </p:cTn>
                        </p:par>
                        <p:par>
                          <p:cTn id="16" fill="hold">
                            <p:stCondLst>
                              <p:cond delay="6000"/>
                            </p:stCondLst>
                            <p:childTnLst>
                              <p:par>
                                <p:cTn id="17" presetID="2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edge">
                                      <p:cBhvr>
                                        <p:cTn id="19" dur="2000"/>
                                        <p:tgtEl>
                                          <p:spTgt spid="9"/>
                                        </p:tgtEl>
                                      </p:cBhvr>
                                    </p:animEffect>
                                  </p:childTnLst>
                                </p:cTn>
                              </p:par>
                            </p:childTnLst>
                          </p:cTn>
                        </p:par>
                        <p:par>
                          <p:cTn id="20" fill="hold">
                            <p:stCondLst>
                              <p:cond delay="8000"/>
                            </p:stCondLst>
                            <p:childTnLst>
                              <p:par>
                                <p:cTn id="21" presetID="2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edge">
                                      <p:cBhvr>
                                        <p:cTn id="2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298450" y="343535"/>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文本框 10"/>
          <p:cNvSpPr txBox="1"/>
          <p:nvPr/>
        </p:nvSpPr>
        <p:spPr>
          <a:xfrm>
            <a:off x="4464685" y="662940"/>
            <a:ext cx="4191000" cy="737235"/>
          </a:xfrm>
          <a:prstGeom prst="rect">
            <a:avLst/>
          </a:prstGeom>
          <a:noFill/>
        </p:spPr>
        <p:txBody>
          <a:bodyPr wrap="square" rtlCol="0">
            <a:spAutoFit/>
          </a:bodyPr>
          <a:p>
            <a:pPr algn="l" fontAlgn="auto">
              <a:lnSpc>
                <a:spcPct val="150000"/>
              </a:lnSpc>
            </a:pPr>
            <a:r>
              <a:rPr sz="2800" b="1">
                <a:solidFill>
                  <a:schemeClr val="tx1">
                    <a:lumMod val="65000"/>
                    <a:lumOff val="35000"/>
                  </a:schemeClr>
                </a:solidFill>
                <a:latin typeface="等线" panose="02010600030101010101" charset="-122"/>
                <a:ea typeface="等线" panose="02010600030101010101" charset="-122"/>
                <a:cs typeface="等线" panose="02010600030101010101" charset="-122"/>
              </a:rPr>
              <a:t>Types and Variations</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cxnSp>
        <p:nvCxnSpPr>
          <p:cNvPr id="12" name="直接连接符 11"/>
          <p:cNvCxnSpPr/>
          <p:nvPr/>
        </p:nvCxnSpPr>
        <p:spPr>
          <a:xfrm>
            <a:off x="4389120" y="1455420"/>
            <a:ext cx="3578860"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2"/>
          <a:stretch>
            <a:fillRect/>
          </a:stretch>
        </p:blipFill>
        <p:spPr>
          <a:xfrm>
            <a:off x="3122295" y="1510665"/>
            <a:ext cx="5985510" cy="4270375"/>
          </a:xfrm>
          <a:prstGeom prst="rect">
            <a:avLst/>
          </a:prstGeom>
        </p:spPr>
      </p:pic>
      <p:sp>
        <p:nvSpPr>
          <p:cNvPr id="7" name="圆角矩形 6"/>
          <p:cNvSpPr/>
          <p:nvPr/>
        </p:nvSpPr>
        <p:spPr>
          <a:xfrm>
            <a:off x="408940" y="1602740"/>
            <a:ext cx="2713355" cy="1778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圆角矩形 8"/>
          <p:cNvSpPr/>
          <p:nvPr/>
        </p:nvSpPr>
        <p:spPr>
          <a:xfrm>
            <a:off x="529590" y="1715770"/>
            <a:ext cx="2496820" cy="1552575"/>
          </a:xfrm>
          <a:prstGeom prst="round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圆角矩形 24"/>
          <p:cNvSpPr/>
          <p:nvPr/>
        </p:nvSpPr>
        <p:spPr>
          <a:xfrm>
            <a:off x="408940" y="3874135"/>
            <a:ext cx="2713355" cy="1778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圆角矩形 25"/>
          <p:cNvSpPr/>
          <p:nvPr/>
        </p:nvSpPr>
        <p:spPr>
          <a:xfrm>
            <a:off x="529590" y="3987165"/>
            <a:ext cx="2496820" cy="1552575"/>
          </a:xfrm>
          <a:prstGeom prst="round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7" name="圆角矩形 26"/>
          <p:cNvSpPr/>
          <p:nvPr/>
        </p:nvSpPr>
        <p:spPr>
          <a:xfrm>
            <a:off x="9107805" y="1715770"/>
            <a:ext cx="2713355" cy="1778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圆角矩形 27"/>
          <p:cNvSpPr/>
          <p:nvPr/>
        </p:nvSpPr>
        <p:spPr>
          <a:xfrm>
            <a:off x="9228455" y="1828800"/>
            <a:ext cx="2496820" cy="1552575"/>
          </a:xfrm>
          <a:prstGeom prst="round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圆角矩形 28"/>
          <p:cNvSpPr/>
          <p:nvPr/>
        </p:nvSpPr>
        <p:spPr>
          <a:xfrm>
            <a:off x="9107805" y="3874135"/>
            <a:ext cx="2713355" cy="177800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圆角矩形 29"/>
          <p:cNvSpPr/>
          <p:nvPr/>
        </p:nvSpPr>
        <p:spPr>
          <a:xfrm>
            <a:off x="9228455" y="3987165"/>
            <a:ext cx="2496820" cy="1552575"/>
          </a:xfrm>
          <a:prstGeom prst="round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nvSpPr>
        <p:spPr>
          <a:xfrm>
            <a:off x="699135" y="4493260"/>
            <a:ext cx="2327275" cy="645160"/>
          </a:xfrm>
          <a:prstGeom prst="rect">
            <a:avLst/>
          </a:prstGeom>
          <a:noFill/>
        </p:spPr>
        <p:txBody>
          <a:bodyPr wrap="square" rtlCol="0">
            <a:spAutoFit/>
          </a:bodyPr>
          <a:p>
            <a:pPr algn="ctr"/>
            <a:r>
              <a:rPr lang="zh-CN" altLang="en-US"/>
              <a:t>Soup dumplings </a:t>
            </a:r>
            <a:endParaRPr lang="zh-CN" altLang="en-US"/>
          </a:p>
          <a:p>
            <a:pPr algn="ctr"/>
            <a:r>
              <a:rPr lang="zh-CN" altLang="en-US"/>
              <a:t>汤饺</a:t>
            </a:r>
            <a:endParaRPr lang="zh-CN" altLang="en-US"/>
          </a:p>
        </p:txBody>
      </p:sp>
      <p:sp>
        <p:nvSpPr>
          <p:cNvPr id="32" name="文本框 31"/>
          <p:cNvSpPr txBox="1"/>
          <p:nvPr/>
        </p:nvSpPr>
        <p:spPr>
          <a:xfrm>
            <a:off x="408940" y="1958340"/>
            <a:ext cx="2808605" cy="1310005"/>
          </a:xfrm>
          <a:prstGeom prst="rect">
            <a:avLst/>
          </a:prstGeom>
          <a:noFill/>
        </p:spPr>
        <p:txBody>
          <a:bodyPr wrap="square" rtlCol="0">
            <a:noAutofit/>
          </a:bodyPr>
          <a:p>
            <a:pPr algn="ctr"/>
            <a:r>
              <a:rPr lang="zh-CN" altLang="en-US"/>
              <a:t>Steamed dumplings </a:t>
            </a:r>
            <a:endParaRPr lang="zh-CN" altLang="en-US"/>
          </a:p>
          <a:p>
            <a:pPr algn="ctr"/>
            <a:r>
              <a:rPr lang="zh-CN" altLang="en-US"/>
              <a:t>蒸饺</a:t>
            </a:r>
            <a:endParaRPr lang="zh-CN" altLang="en-US"/>
          </a:p>
          <a:p>
            <a:pPr algn="ctr"/>
            <a:r>
              <a:rPr lang="zh-CN" altLang="en-US">
                <a:sym typeface="+mn-ea"/>
              </a:rPr>
              <a:t>Boiled dumplings </a:t>
            </a:r>
            <a:endParaRPr lang="zh-CN" altLang="en-US"/>
          </a:p>
          <a:p>
            <a:pPr algn="ctr"/>
            <a:r>
              <a:rPr lang="zh-CN" altLang="en-US">
                <a:sym typeface="+mn-ea"/>
              </a:rPr>
              <a:t> 水饺</a:t>
            </a:r>
            <a:endParaRPr lang="zh-CN" altLang="en-US"/>
          </a:p>
          <a:p>
            <a:pPr algn="ctr"/>
            <a:endParaRPr lang="zh-CN" altLang="en-US"/>
          </a:p>
        </p:txBody>
      </p:sp>
      <p:sp>
        <p:nvSpPr>
          <p:cNvPr id="33" name="文本框 32"/>
          <p:cNvSpPr txBox="1"/>
          <p:nvPr/>
        </p:nvSpPr>
        <p:spPr>
          <a:xfrm>
            <a:off x="9321165" y="2336165"/>
            <a:ext cx="2404110" cy="645160"/>
          </a:xfrm>
          <a:prstGeom prst="rect">
            <a:avLst/>
          </a:prstGeom>
          <a:noFill/>
        </p:spPr>
        <p:txBody>
          <a:bodyPr wrap="square" rtlCol="0">
            <a:spAutoFit/>
          </a:bodyPr>
          <a:p>
            <a:pPr algn="ctr"/>
            <a:r>
              <a:rPr lang="zh-CN" altLang="en-US"/>
              <a:t>Pan-fried dumplings </a:t>
            </a:r>
            <a:endParaRPr lang="zh-CN" altLang="en-US"/>
          </a:p>
          <a:p>
            <a:pPr algn="ctr"/>
            <a:r>
              <a:rPr lang="zh-CN" altLang="en-US"/>
              <a:t>煎饺</a:t>
            </a:r>
            <a:endParaRPr lang="zh-CN" altLang="en-US"/>
          </a:p>
        </p:txBody>
      </p:sp>
      <p:sp>
        <p:nvSpPr>
          <p:cNvPr id="34" name="文本框 33"/>
          <p:cNvSpPr txBox="1"/>
          <p:nvPr/>
        </p:nvSpPr>
        <p:spPr>
          <a:xfrm>
            <a:off x="9356725" y="4493260"/>
            <a:ext cx="2368550" cy="645160"/>
          </a:xfrm>
          <a:prstGeom prst="rect">
            <a:avLst/>
          </a:prstGeom>
          <a:noFill/>
        </p:spPr>
        <p:txBody>
          <a:bodyPr wrap="square" rtlCol="0">
            <a:spAutoFit/>
          </a:bodyPr>
          <a:p>
            <a:pPr algn="ctr"/>
            <a:r>
              <a:rPr lang="zh-CN" altLang="en-US"/>
              <a:t>Deep fried dumplings 炸饺</a:t>
            </a:r>
            <a:endParaRPr lang="zh-CN" altLang="en-US"/>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298450" y="343535"/>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7861935" y="541020"/>
            <a:ext cx="3664585" cy="598805"/>
          </a:xfrm>
          <a:prstGeom prst="rect">
            <a:avLst/>
          </a:prstGeom>
          <a:noFill/>
        </p:spPr>
        <p:txBody>
          <a:bodyPr wrap="square" rtlCol="0">
            <a:spAutoFit/>
          </a:bodyPr>
          <a:p>
            <a:pPr algn="r" fontAlgn="auto">
              <a:lnSpc>
                <a:spcPct val="150000"/>
              </a:lnSpc>
            </a:pPr>
            <a:endParaRPr lang="zh-CN" altLang="en-US" sz="2200">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sp>
        <p:nvSpPr>
          <p:cNvPr id="17" name="文本框 16"/>
          <p:cNvSpPr txBox="1"/>
          <p:nvPr/>
        </p:nvSpPr>
        <p:spPr>
          <a:xfrm>
            <a:off x="5454015" y="1849120"/>
            <a:ext cx="6072505" cy="598805"/>
          </a:xfrm>
          <a:prstGeom prst="rect">
            <a:avLst/>
          </a:prstGeom>
          <a:noFill/>
        </p:spPr>
        <p:txBody>
          <a:bodyPr wrap="square" rtlCol="0">
            <a:spAutoFit/>
          </a:bodyPr>
          <a:p>
            <a:pPr algn="r" fontAlgn="auto">
              <a:lnSpc>
                <a:spcPct val="150000"/>
              </a:lnSpc>
            </a:pPr>
            <a:endParaRPr lang="en-US" altLang="zh-CN" sz="2200">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pic>
        <p:nvPicPr>
          <p:cNvPr id="6" name="图片 5" descr="AC40C697D95B6AD06C5CC25279C9B8AF"/>
          <p:cNvPicPr>
            <a:picLocks noChangeAspect="1"/>
          </p:cNvPicPr>
          <p:nvPr/>
        </p:nvPicPr>
        <p:blipFill>
          <a:blip r:embed="rId2"/>
          <a:stretch>
            <a:fillRect/>
          </a:stretch>
        </p:blipFill>
        <p:spPr>
          <a:xfrm>
            <a:off x="298450" y="4219575"/>
            <a:ext cx="1797050" cy="2395855"/>
          </a:xfrm>
          <a:prstGeom prst="rect">
            <a:avLst/>
          </a:prstGeom>
        </p:spPr>
      </p:pic>
      <p:pic>
        <p:nvPicPr>
          <p:cNvPr id="7" name="图片 6" descr="5209E036898CDD03DD209AF0DF247E23"/>
          <p:cNvPicPr>
            <a:picLocks noChangeAspect="1"/>
          </p:cNvPicPr>
          <p:nvPr/>
        </p:nvPicPr>
        <p:blipFill>
          <a:blip r:embed="rId3"/>
          <a:srcRect t="1383" r="15314"/>
          <a:stretch>
            <a:fillRect/>
          </a:stretch>
        </p:blipFill>
        <p:spPr>
          <a:xfrm>
            <a:off x="2095500" y="4250690"/>
            <a:ext cx="2517775" cy="2264410"/>
          </a:xfrm>
          <a:prstGeom prst="rect">
            <a:avLst/>
          </a:prstGeom>
        </p:spPr>
      </p:pic>
      <p:pic>
        <p:nvPicPr>
          <p:cNvPr id="8" name="图片 7" descr="5739843EED03BA0510A6CA906E79D095"/>
          <p:cNvPicPr>
            <a:picLocks noChangeAspect="1"/>
          </p:cNvPicPr>
          <p:nvPr/>
        </p:nvPicPr>
        <p:blipFill>
          <a:blip r:embed="rId4"/>
          <a:srcRect t="1493" r="16888"/>
          <a:stretch>
            <a:fillRect/>
          </a:stretch>
        </p:blipFill>
        <p:spPr>
          <a:xfrm>
            <a:off x="4613275" y="4251325"/>
            <a:ext cx="2543810" cy="2295525"/>
          </a:xfrm>
          <a:prstGeom prst="rect">
            <a:avLst/>
          </a:prstGeom>
        </p:spPr>
      </p:pic>
      <p:pic>
        <p:nvPicPr>
          <p:cNvPr id="9" name="图片 8" descr="BFFC4C1C0EDC98CE2B16ABF46F2DDE44"/>
          <p:cNvPicPr>
            <a:picLocks noChangeAspect="1"/>
          </p:cNvPicPr>
          <p:nvPr/>
        </p:nvPicPr>
        <p:blipFill>
          <a:blip r:embed="rId5"/>
          <a:srcRect t="25965" r="2190" b="9217"/>
          <a:stretch>
            <a:fillRect/>
          </a:stretch>
        </p:blipFill>
        <p:spPr>
          <a:xfrm>
            <a:off x="9311640" y="4251960"/>
            <a:ext cx="2610485" cy="2263775"/>
          </a:xfrm>
          <a:prstGeom prst="rect">
            <a:avLst/>
          </a:prstGeom>
        </p:spPr>
      </p:pic>
      <p:pic>
        <p:nvPicPr>
          <p:cNvPr id="11" name="图片 10" descr="B6D340AB9F3A611D9FC9BAFB111F4A04"/>
          <p:cNvPicPr>
            <a:picLocks noChangeAspect="1"/>
          </p:cNvPicPr>
          <p:nvPr/>
        </p:nvPicPr>
        <p:blipFill>
          <a:blip r:embed="rId6"/>
          <a:srcRect l="29313" t="2750"/>
          <a:stretch>
            <a:fillRect/>
          </a:stretch>
        </p:blipFill>
        <p:spPr>
          <a:xfrm>
            <a:off x="7157085" y="4219575"/>
            <a:ext cx="2154555" cy="2296160"/>
          </a:xfrm>
          <a:prstGeom prst="rect">
            <a:avLst/>
          </a:prstGeom>
        </p:spPr>
      </p:pic>
      <p:sp>
        <p:nvSpPr>
          <p:cNvPr id="26" name="矩形 25"/>
          <p:cNvSpPr/>
          <p:nvPr/>
        </p:nvSpPr>
        <p:spPr>
          <a:xfrm>
            <a:off x="305435" y="779145"/>
            <a:ext cx="4918710" cy="8020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645795" y="779145"/>
            <a:ext cx="4179570" cy="596900"/>
          </a:xfrm>
          <a:prstGeom prst="rect">
            <a:avLst/>
          </a:prstGeom>
          <a:noFill/>
        </p:spPr>
        <p:txBody>
          <a:bodyPr wrap="square" rtlCol="0">
            <a:noAutofit/>
          </a:bodyPr>
          <a:p>
            <a:pPr algn="l" fontAlgn="auto">
              <a:lnSpc>
                <a:spcPct val="150000"/>
              </a:lnSpc>
            </a:pPr>
            <a:r>
              <a:rPr lang="en-US" sz="26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Fillings</a:t>
            </a:r>
            <a:endParaRPr lang="en-US" sz="2200">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sp>
        <p:nvSpPr>
          <p:cNvPr id="16" name="文本框 15"/>
          <p:cNvSpPr txBox="1"/>
          <p:nvPr/>
        </p:nvSpPr>
        <p:spPr>
          <a:xfrm>
            <a:off x="584200" y="1644650"/>
            <a:ext cx="11111230" cy="2306955"/>
          </a:xfrm>
          <a:prstGeom prst="rect">
            <a:avLst/>
          </a:prstGeom>
          <a:noFill/>
        </p:spPr>
        <p:txBody>
          <a:bodyPr wrap="square" rtlCol="0">
            <a:spAutoFit/>
          </a:bodyPr>
          <a:p>
            <a:pPr fontAlgn="auto">
              <a:lnSpc>
                <a:spcPct val="150000"/>
              </a:lnSpc>
            </a:pPr>
            <a:r>
              <a:rPr lang="zh-CN" altLang="en-US" sz="2400">
                <a:solidFill>
                  <a:schemeClr val="tx1">
                    <a:lumMod val="65000"/>
                    <a:lumOff val="35000"/>
                  </a:schemeClr>
                </a:solidFill>
                <a:latin typeface="等线" panose="02010600030101010101" charset="-122"/>
                <a:ea typeface="等线" panose="02010600030101010101" charset="-122"/>
                <a:cs typeface="等线" panose="02010600030101010101" charset="-122"/>
              </a:rPr>
              <a:t>Common dumpling meat fillings include chicken, pork, beef, shrimp, and fish which are usually mixed with chopped vegetables. Popular vegetable fillings include napa cabbage, scallion (spring onions葱), celery（芹菜）, leek（韭菜）, spinach（菠菜）, mushroom, carrot, garlic chives, and edible black fungus（黑木耳）.</a:t>
            </a:r>
            <a:endParaRPr lang="zh-CN" altLang="en-US" sz="2400">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402590" y="384810"/>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840740" y="863600"/>
            <a:ext cx="7435850" cy="521970"/>
          </a:xfrm>
          <a:prstGeom prst="rect">
            <a:avLst/>
          </a:prstGeom>
          <a:noFill/>
        </p:spPr>
        <p:txBody>
          <a:bodyPr wrap="square" rtlCol="0">
            <a:spAutoFit/>
          </a:bodyPr>
          <a:p>
            <a:r>
              <a:rPr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Variations</a:t>
            </a:r>
            <a:r>
              <a:rPr 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 of jiaozi</a:t>
            </a:r>
            <a:r>
              <a:rPr lang="en-US" altLang="zh-CN" sz="2800" b="1">
                <a:latin typeface="Times New Roman" panose="02020603050405020304" charset="0"/>
                <a:cs typeface="Times New Roman" panose="02020603050405020304" charset="0"/>
              </a:rPr>
              <a:t>:</a:t>
            </a:r>
            <a:r>
              <a:rPr lang="zh-CN" altLang="en-US"/>
              <a:t> </a:t>
            </a:r>
            <a:endParaRPr lang="zh-CN" altLang="en-US"/>
          </a:p>
        </p:txBody>
      </p:sp>
      <p:pic>
        <p:nvPicPr>
          <p:cNvPr id="5" name="图片 4" descr="3262D74E1CCD55F880315C014BBD525B"/>
          <p:cNvPicPr>
            <a:picLocks noChangeAspect="1"/>
          </p:cNvPicPr>
          <p:nvPr/>
        </p:nvPicPr>
        <p:blipFill>
          <a:blip r:embed="rId2"/>
          <a:stretch>
            <a:fillRect/>
          </a:stretch>
        </p:blipFill>
        <p:spPr>
          <a:xfrm>
            <a:off x="737235" y="1892935"/>
            <a:ext cx="3944620" cy="2955925"/>
          </a:xfrm>
          <a:prstGeom prst="rect">
            <a:avLst/>
          </a:prstGeom>
        </p:spPr>
      </p:pic>
      <p:pic>
        <p:nvPicPr>
          <p:cNvPr id="8" name="图片 7" descr="B5745958AF5421CC056F52F3E10DA087"/>
          <p:cNvPicPr>
            <a:picLocks noChangeAspect="1"/>
          </p:cNvPicPr>
          <p:nvPr/>
        </p:nvPicPr>
        <p:blipFill>
          <a:blip r:embed="rId3"/>
          <a:srcRect t="5508" r="3767" b="14701"/>
          <a:stretch>
            <a:fillRect/>
          </a:stretch>
        </p:blipFill>
        <p:spPr>
          <a:xfrm>
            <a:off x="4897755" y="1892935"/>
            <a:ext cx="2482850" cy="3086735"/>
          </a:xfrm>
          <a:prstGeom prst="rect">
            <a:avLst/>
          </a:prstGeom>
        </p:spPr>
      </p:pic>
      <p:pic>
        <p:nvPicPr>
          <p:cNvPr id="9" name="图片 8" descr="7B0EB63EB2679852E55EC9FE55F7ACAE"/>
          <p:cNvPicPr>
            <a:picLocks noChangeAspect="1"/>
          </p:cNvPicPr>
          <p:nvPr/>
        </p:nvPicPr>
        <p:blipFill>
          <a:blip r:embed="rId4"/>
          <a:srcRect r="1190" b="8182"/>
          <a:stretch>
            <a:fillRect/>
          </a:stretch>
        </p:blipFill>
        <p:spPr>
          <a:xfrm>
            <a:off x="7811135" y="1892935"/>
            <a:ext cx="3659505" cy="3046095"/>
          </a:xfrm>
          <a:prstGeom prst="rect">
            <a:avLst/>
          </a:prstGeom>
        </p:spPr>
      </p:pic>
      <p:sp>
        <p:nvSpPr>
          <p:cNvPr id="10" name="文本框 9"/>
          <p:cNvSpPr txBox="1"/>
          <p:nvPr/>
        </p:nvSpPr>
        <p:spPr>
          <a:xfrm>
            <a:off x="1932940" y="5307965"/>
            <a:ext cx="2543810" cy="460375"/>
          </a:xfrm>
          <a:prstGeom prst="rect">
            <a:avLst/>
          </a:prstGeom>
          <a:noFill/>
        </p:spPr>
        <p:txBody>
          <a:bodyPr wrap="square" rtlCol="0">
            <a:spAutoFit/>
          </a:bodyPr>
          <a:p>
            <a:r>
              <a:rPr lang="en-US" altLang="zh-CN" sz="2400"/>
              <a:t>Guotie</a:t>
            </a:r>
            <a:r>
              <a:rPr lang="en-US" altLang="zh-CN"/>
              <a:t> </a:t>
            </a:r>
            <a:endParaRPr lang="en-US" altLang="zh-CN"/>
          </a:p>
        </p:txBody>
      </p:sp>
      <p:sp>
        <p:nvSpPr>
          <p:cNvPr id="14" name="文本框 13"/>
          <p:cNvSpPr txBox="1"/>
          <p:nvPr/>
        </p:nvSpPr>
        <p:spPr>
          <a:xfrm>
            <a:off x="5637530" y="5335905"/>
            <a:ext cx="1527810" cy="460375"/>
          </a:xfrm>
          <a:prstGeom prst="rect">
            <a:avLst/>
          </a:prstGeom>
          <a:noFill/>
        </p:spPr>
        <p:txBody>
          <a:bodyPr wrap="square" rtlCol="0">
            <a:spAutoFit/>
          </a:bodyPr>
          <a:p>
            <a:r>
              <a:rPr lang="en-US" altLang="zh-CN" sz="2400"/>
              <a:t>Gyoza </a:t>
            </a:r>
            <a:endParaRPr lang="en-US" altLang="zh-CN" sz="2400"/>
          </a:p>
        </p:txBody>
      </p:sp>
      <p:sp>
        <p:nvSpPr>
          <p:cNvPr id="15" name="文本框 14"/>
          <p:cNvSpPr txBox="1"/>
          <p:nvPr/>
        </p:nvSpPr>
        <p:spPr>
          <a:xfrm>
            <a:off x="9210675" y="5335905"/>
            <a:ext cx="1029970" cy="460375"/>
          </a:xfrm>
          <a:prstGeom prst="rect">
            <a:avLst/>
          </a:prstGeom>
          <a:noFill/>
        </p:spPr>
        <p:txBody>
          <a:bodyPr wrap="square" rtlCol="0">
            <a:spAutoFit/>
          </a:bodyPr>
          <a:p>
            <a:r>
              <a:rPr lang="en-US" altLang="zh-CN" sz="2400"/>
              <a:t>Momo</a:t>
            </a:r>
            <a:endParaRPr lang="en-US" altLang="zh-CN" sz="2400"/>
          </a:p>
        </p:txBody>
      </p:sp>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298450" y="343535"/>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矩形 25"/>
          <p:cNvSpPr/>
          <p:nvPr/>
        </p:nvSpPr>
        <p:spPr>
          <a:xfrm>
            <a:off x="305435" y="779145"/>
            <a:ext cx="4918710" cy="8020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文本框 18"/>
          <p:cNvSpPr txBox="1"/>
          <p:nvPr/>
        </p:nvSpPr>
        <p:spPr>
          <a:xfrm>
            <a:off x="645795" y="779145"/>
            <a:ext cx="4179570" cy="596900"/>
          </a:xfrm>
          <a:prstGeom prst="rect">
            <a:avLst/>
          </a:prstGeom>
          <a:noFill/>
        </p:spPr>
        <p:txBody>
          <a:bodyPr wrap="square" rtlCol="0">
            <a:noAutofit/>
          </a:bodyPr>
          <a:p>
            <a:pPr algn="l" fontAlgn="auto">
              <a:lnSpc>
                <a:spcPct val="150000"/>
              </a:lnSpc>
            </a:pPr>
            <a:r>
              <a:rPr sz="26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Folding </a:t>
            </a:r>
            <a:r>
              <a:rPr lang="en-US" sz="26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T</a:t>
            </a:r>
            <a:r>
              <a:rPr sz="26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echnique</a:t>
            </a:r>
            <a:endParaRPr lang="zh-CN" altLang="en-US" sz="2200">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sp>
        <p:nvSpPr>
          <p:cNvPr id="2" name="文本框 1"/>
          <p:cNvSpPr txBox="1"/>
          <p:nvPr/>
        </p:nvSpPr>
        <p:spPr>
          <a:xfrm>
            <a:off x="480695" y="2266950"/>
            <a:ext cx="6109970" cy="3745230"/>
          </a:xfrm>
          <a:prstGeom prst="rect">
            <a:avLst/>
          </a:prstGeom>
          <a:noFill/>
        </p:spPr>
        <p:txBody>
          <a:bodyPr wrap="square" rtlCol="0">
            <a:spAutoFit/>
          </a:bodyPr>
          <a:p>
            <a:pPr marL="285750" indent="-285750">
              <a:lnSpc>
                <a:spcPct val="100000"/>
              </a:lnSpc>
              <a:buFont typeface="Arial" panose="020B0604020202020204" pitchFamily="34" charset="0"/>
              <a:buChar char="•"/>
            </a:pPr>
            <a:r>
              <a:rPr lang="zh-CN" altLang="en-US" sz="2400">
                <a:latin typeface="Times New Roman" panose="02020603050405020304" charset="0"/>
                <a:cs typeface="Times New Roman" panose="02020603050405020304" charset="0"/>
              </a:rPr>
              <a:t>pleat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褶子</a:t>
            </a:r>
            <a:endParaRPr lang="zh-CN" altLang="en-US" sz="2400">
              <a:latin typeface="Times New Roman" panose="02020603050405020304" charset="0"/>
              <a:cs typeface="Times New Roman" panose="02020603050405020304" charset="0"/>
            </a:endParaRPr>
          </a:p>
          <a:p>
            <a:pPr marL="285750" indent="-285750">
              <a:lnSpc>
                <a:spcPct val="40000"/>
              </a:lnSpc>
              <a:buFont typeface="Arial" panose="020B0604020202020204" pitchFamily="34" charset="0"/>
              <a:buChar char="•"/>
            </a:pPr>
            <a:endParaRPr lang="zh-CN" altLang="en-US" sz="2400">
              <a:latin typeface="Times New Roman" panose="02020603050405020304" charset="0"/>
              <a:cs typeface="Times New Roman" panose="02020603050405020304" charset="0"/>
            </a:endParaRPr>
          </a:p>
          <a:p>
            <a:pPr marL="285750" indent="-285750">
              <a:lnSpc>
                <a:spcPct val="120000"/>
              </a:lnSpc>
              <a:buFont typeface="Arial" panose="020B0604020202020204" pitchFamily="34" charset="0"/>
              <a:buChar char="•"/>
            </a:pPr>
            <a:r>
              <a:rPr lang="en-US" altLang="zh-CN" sz="2400">
                <a:latin typeface="Times New Roman" panose="02020603050405020304" charset="0"/>
                <a:cs typeface="Times New Roman" panose="02020603050405020304" charset="0"/>
              </a:rPr>
              <a:t>T</a:t>
            </a:r>
            <a:r>
              <a:rPr lang="zh-CN" altLang="en-US" sz="2400">
                <a:latin typeface="Times New Roman" panose="02020603050405020304" charset="0"/>
                <a:cs typeface="Times New Roman" panose="02020603050405020304" charset="0"/>
              </a:rPr>
              <a:t>he most famous and common technique is the pinched-edge fold.</a:t>
            </a:r>
            <a:endParaRPr lang="zh-CN" altLang="en-US" sz="2400">
              <a:latin typeface="Times New Roman" panose="02020603050405020304" charset="0"/>
              <a:cs typeface="Times New Roman" panose="02020603050405020304" charset="0"/>
            </a:endParaRPr>
          </a:p>
          <a:p>
            <a:pPr marL="285750" indent="-285750">
              <a:lnSpc>
                <a:spcPct val="30000"/>
              </a:lnSpc>
              <a:buFont typeface="Arial" panose="020B0604020202020204" pitchFamily="34" charset="0"/>
              <a:buChar char="•"/>
            </a:pPr>
            <a:endParaRPr lang="zh-CN" altLang="en-US" sz="2400">
              <a:latin typeface="Times New Roman" panose="02020603050405020304" charset="0"/>
              <a:cs typeface="Times New Roman" panose="02020603050405020304" charset="0"/>
            </a:endParaRPr>
          </a:p>
          <a:p>
            <a:pPr marL="285750" indent="-285750">
              <a:lnSpc>
                <a:spcPct val="120000"/>
              </a:lnSpc>
              <a:buFont typeface="Arial" panose="020B0604020202020204" pitchFamily="34" charset="0"/>
              <a:buChar char="•"/>
            </a:pPr>
            <a:r>
              <a:rPr lang="zh-CN" altLang="en-US" sz="2400">
                <a:latin typeface="Times New Roman" panose="02020603050405020304" charset="0"/>
                <a:cs typeface="Times New Roman" panose="02020603050405020304" charset="0"/>
              </a:rPr>
              <a:t>Take a wrapper and put one tablespoon of filling into the center of the wrapper</a:t>
            </a:r>
            <a:r>
              <a:rPr lang="en-US" altLang="zh-CN" sz="2400">
                <a:latin typeface="Times New Roman" panose="02020603050405020304" charset="0"/>
                <a:cs typeface="Times New Roman" panose="02020603050405020304" charset="0"/>
              </a:rPr>
              <a:t>.</a:t>
            </a:r>
            <a:endParaRPr lang="en-US" altLang="zh-CN" sz="2400">
              <a:latin typeface="Times New Roman" panose="02020603050405020304" charset="0"/>
              <a:cs typeface="Times New Roman" panose="02020603050405020304" charset="0"/>
            </a:endParaRPr>
          </a:p>
          <a:p>
            <a:pPr marL="285750" indent="-285750">
              <a:lnSpc>
                <a:spcPct val="30000"/>
              </a:lnSpc>
              <a:buFont typeface="Arial" panose="020B0604020202020204" pitchFamily="34" charset="0"/>
              <a:buChar char="•"/>
            </a:pPr>
            <a:endParaRPr lang="en-US" altLang="zh-CN" sz="2400">
              <a:latin typeface="Times New Roman" panose="02020603050405020304" charset="0"/>
              <a:cs typeface="Times New Roman" panose="02020603050405020304" charset="0"/>
            </a:endParaRPr>
          </a:p>
          <a:p>
            <a:pPr marL="285750" indent="-285750">
              <a:lnSpc>
                <a:spcPct val="160000"/>
              </a:lnSpc>
              <a:buFont typeface="Arial" panose="020B0604020202020204" pitchFamily="34" charset="0"/>
              <a:buChar char="•"/>
            </a:pPr>
            <a:r>
              <a:rPr lang="en-US" altLang="zh-CN" sz="2400">
                <a:latin typeface="Times New Roman" panose="02020603050405020304" charset="0"/>
                <a:cs typeface="Times New Roman" panose="02020603050405020304" charset="0"/>
              </a:rPr>
              <a:t> Fold a half of edge to the other half. </a:t>
            </a:r>
            <a:endParaRPr lang="en-US" altLang="zh-CN" sz="2400">
              <a:latin typeface="Times New Roman" panose="02020603050405020304" charset="0"/>
              <a:cs typeface="Times New Roman" panose="02020603050405020304" charset="0"/>
            </a:endParaRPr>
          </a:p>
          <a:p>
            <a:endParaRPr lang="zh-CN" altLang="en-US"/>
          </a:p>
          <a:p>
            <a:endParaRPr lang="zh-CN" altLang="en-US"/>
          </a:p>
        </p:txBody>
      </p:sp>
      <p:pic>
        <p:nvPicPr>
          <p:cNvPr id="6" name="QQ视频20230309222924">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7391400" y="779145"/>
            <a:ext cx="3384550" cy="5378450"/>
          </a:xfrm>
          <a:prstGeom prst="rect">
            <a:avLst/>
          </a:prstGeom>
        </p:spPr>
      </p:pic>
    </p:spTree>
    <p:custDataLst>
      <p:tags r:id="rId6"/>
    </p:custDataLst>
  </p:cSld>
  <p:clrMapOvr>
    <a:masterClrMapping/>
  </p:clrMapOvr>
  <p:timing>
    <p:tnLst>
      <p:par>
        <p:cTn id="1" dur="indefinite" restart="never" nodeType="tmRoot">
          <p:childTnLst>
            <p:video fullScrn="0">
              <p:cMediaNode>
                <p:cTn id="2" fill="hold" display="1">
                  <p:stCondLst>
                    <p:cond delay="indefinite"/>
                  </p:stCondLst>
                </p:cTn>
                <p:tgtEl>
                  <p:spTgt spid="6"/>
                </p:tgtEl>
              </p:cMediaNode>
            </p:video>
            <p:seq concurrent="1" nextAc="seek">
              <p:cTn id="3" restart="whenNotActive" fill="hold" evtFilter="cancelBubble" nodeType="interactiveSeq">
                <p:stCondLst>
                  <p:cond evt="onClick" delay="0">
                    <p:tgtEl>
                      <p:spTgt spid="6"/>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afterEffect">
                                  <p:stCondLst>
                                    <p:cond delay="0"/>
                                  </p:stCondLst>
                                  <p:childTnLst>
                                    <p:cmd type="call" cmd="togglePause">
                                      <p:cBhvr additive="base">
                                        <p:cTn id="7"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22" name="矩形 21"/>
          <p:cNvSpPr/>
          <p:nvPr/>
        </p:nvSpPr>
        <p:spPr>
          <a:xfrm>
            <a:off x="298450" y="343535"/>
            <a:ext cx="11594465" cy="617156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6" name="图片 5" descr="E:\兼\1稻壳儿\美食\pexels-photo-3893708.jpegpexels-photo-3893708"/>
          <p:cNvPicPr>
            <a:picLocks noChangeAspect="1"/>
          </p:cNvPicPr>
          <p:nvPr/>
        </p:nvPicPr>
        <p:blipFill>
          <a:blip r:embed="rId2"/>
          <a:srcRect/>
          <a:stretch>
            <a:fillRect/>
          </a:stretch>
        </p:blipFill>
        <p:spPr>
          <a:xfrm>
            <a:off x="7757160" y="504190"/>
            <a:ext cx="3900805" cy="5848985"/>
          </a:xfrm>
          <a:prstGeom prst="rect">
            <a:avLst/>
          </a:prstGeom>
          <a:effectLst>
            <a:softEdge rad="63500"/>
          </a:effectLst>
        </p:spPr>
      </p:pic>
      <p:sp>
        <p:nvSpPr>
          <p:cNvPr id="3" name="文本框 2"/>
          <p:cNvSpPr txBox="1"/>
          <p:nvPr/>
        </p:nvSpPr>
        <p:spPr>
          <a:xfrm>
            <a:off x="564515" y="721360"/>
            <a:ext cx="3664585" cy="1198880"/>
          </a:xfrm>
          <a:prstGeom prst="rect">
            <a:avLst/>
          </a:prstGeom>
          <a:noFill/>
        </p:spPr>
        <p:txBody>
          <a:bodyPr wrap="square" rtlCol="0">
            <a:spAutoFit/>
          </a:bodyPr>
          <a:p>
            <a:pPr algn="l" fontAlgn="auto">
              <a:lnSpc>
                <a:spcPct val="150000"/>
              </a:lnSpc>
            </a:pPr>
            <a:r>
              <a:rPr lang="en-US" altLang="zh-CN" sz="2600">
                <a:solidFill>
                  <a:schemeClr val="tx1">
                    <a:lumMod val="85000"/>
                    <a:lumOff val="15000"/>
                  </a:schemeClr>
                </a:solidFill>
                <a:latin typeface="等线" panose="02010600030101010101" charset="-122"/>
                <a:ea typeface="等线" panose="02010600030101010101" charset="-122"/>
                <a:cs typeface="等线" panose="02010600030101010101" charset="-122"/>
                <a:sym typeface="+mn-ea"/>
              </a:rPr>
              <a:t>Culture and Tradition</a:t>
            </a:r>
            <a:endParaRPr lang="en-US" altLang="zh-CN" sz="2600">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algn="l" fontAlgn="auto">
              <a:lnSpc>
                <a:spcPct val="150000"/>
              </a:lnSpc>
            </a:pPr>
            <a:endParaRPr lang="zh-CN" altLang="en-US" sz="2200">
              <a:solidFill>
                <a:schemeClr val="tx1">
                  <a:lumMod val="65000"/>
                  <a:lumOff val="35000"/>
                </a:schemeClr>
              </a:solidFill>
              <a:latin typeface="等线" panose="02010600030101010101" charset="-122"/>
              <a:ea typeface="等线" panose="02010600030101010101" charset="-122"/>
              <a:cs typeface="等线" panose="02010600030101010101" charset="-122"/>
            </a:endParaRPr>
          </a:p>
        </p:txBody>
      </p:sp>
      <p:sp>
        <p:nvSpPr>
          <p:cNvPr id="2" name="椭圆 1"/>
          <p:cNvSpPr/>
          <p:nvPr/>
        </p:nvSpPr>
        <p:spPr>
          <a:xfrm>
            <a:off x="826135" y="1976755"/>
            <a:ext cx="745490" cy="7454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汉仪正圆 55简" panose="00020600040101010101" charset="-122"/>
                <a:ea typeface="汉仪正圆 55简" panose="00020600040101010101" charset="-122"/>
              </a:rPr>
              <a:t>01</a:t>
            </a:r>
            <a:endParaRPr lang="en-US" altLang="zh-CN" sz="2000" b="1">
              <a:latin typeface="汉仪正圆 55简" panose="00020600040101010101" charset="-122"/>
              <a:ea typeface="汉仪正圆 55简" panose="00020600040101010101" charset="-122"/>
            </a:endParaRPr>
          </a:p>
        </p:txBody>
      </p:sp>
      <p:sp>
        <p:nvSpPr>
          <p:cNvPr id="4" name="椭圆 3"/>
          <p:cNvSpPr/>
          <p:nvPr/>
        </p:nvSpPr>
        <p:spPr>
          <a:xfrm>
            <a:off x="826135" y="3429000"/>
            <a:ext cx="745490" cy="7454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汉仪正圆 55简" panose="00020600040101010101" charset="-122"/>
                <a:ea typeface="汉仪正圆 55简" panose="00020600040101010101" charset="-122"/>
              </a:rPr>
              <a:t>02</a:t>
            </a:r>
            <a:endParaRPr lang="en-US" altLang="zh-CN" sz="2000" b="1">
              <a:latin typeface="汉仪正圆 55简" panose="00020600040101010101" charset="-122"/>
              <a:ea typeface="汉仪正圆 55简" panose="00020600040101010101" charset="-122"/>
            </a:endParaRPr>
          </a:p>
        </p:txBody>
      </p:sp>
      <p:sp>
        <p:nvSpPr>
          <p:cNvPr id="8" name="椭圆 7"/>
          <p:cNvSpPr/>
          <p:nvPr/>
        </p:nvSpPr>
        <p:spPr>
          <a:xfrm>
            <a:off x="826135" y="4881245"/>
            <a:ext cx="745490" cy="74549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000" b="1">
                <a:latin typeface="汉仪正圆 55简" panose="00020600040101010101" charset="-122"/>
                <a:ea typeface="汉仪正圆 55简" panose="00020600040101010101" charset="-122"/>
              </a:rPr>
              <a:t>03</a:t>
            </a:r>
            <a:endParaRPr lang="en-US" altLang="zh-CN" sz="2000" b="1">
              <a:latin typeface="汉仪正圆 55简" panose="00020600040101010101" charset="-122"/>
              <a:ea typeface="汉仪正圆 55简" panose="00020600040101010101" charset="-122"/>
            </a:endParaRPr>
          </a:p>
        </p:txBody>
      </p:sp>
      <p:sp>
        <p:nvSpPr>
          <p:cNvPr id="9" name="文本框 8"/>
          <p:cNvSpPr txBox="1"/>
          <p:nvPr/>
        </p:nvSpPr>
        <p:spPr>
          <a:xfrm>
            <a:off x="1863725" y="1750060"/>
            <a:ext cx="5764530" cy="1322070"/>
          </a:xfrm>
          <a:prstGeom prst="rect">
            <a:avLst/>
          </a:prstGeom>
          <a:noFill/>
        </p:spPr>
        <p:txBody>
          <a:bodyPr wrap="square" rtlCol="0">
            <a:spAutoFit/>
          </a:bodyPr>
          <a:p>
            <a:r>
              <a:rPr lang="en-US" altLang="zh-CN" sz="2000">
                <a:latin typeface="Times New Roman" panose="02020603050405020304" charset="0"/>
                <a:cs typeface="Times New Roman" panose="02020603050405020304" charset="0"/>
              </a:rPr>
              <a:t>J</a:t>
            </a:r>
            <a:r>
              <a:rPr lang="zh-CN" altLang="en-US" sz="2000">
                <a:latin typeface="Times New Roman" panose="02020603050405020304" charset="0"/>
                <a:cs typeface="Times New Roman" panose="02020603050405020304" charset="0"/>
              </a:rPr>
              <a:t>iaozi look like yuan bao silver or gold ingots used as currency during the Ming dynasty, and as the name sounds like the word for the earliest paper money, serving them is believed to bring prosperity.</a:t>
            </a:r>
            <a:endParaRPr lang="zh-CN" altLang="en-US" sz="2000">
              <a:latin typeface="Times New Roman" panose="02020603050405020304" charset="0"/>
              <a:cs typeface="Times New Roman" panose="02020603050405020304" charset="0"/>
            </a:endParaRPr>
          </a:p>
        </p:txBody>
      </p:sp>
      <p:sp>
        <p:nvSpPr>
          <p:cNvPr id="11" name="文本框 10"/>
          <p:cNvSpPr txBox="1"/>
          <p:nvPr/>
        </p:nvSpPr>
        <p:spPr>
          <a:xfrm>
            <a:off x="1863090" y="3386455"/>
            <a:ext cx="5764530" cy="1014730"/>
          </a:xfrm>
          <a:prstGeom prst="rect">
            <a:avLst/>
          </a:prstGeom>
          <a:noFill/>
        </p:spPr>
        <p:txBody>
          <a:bodyPr wrap="square" rtlCol="0">
            <a:spAutoFit/>
          </a:bodyPr>
          <a:p>
            <a:r>
              <a:rPr lang="zh-CN" altLang="en-US" sz="2000">
                <a:latin typeface="Times New Roman" panose="02020603050405020304" charset="0"/>
                <a:cs typeface="Times New Roman" panose="02020603050405020304" charset="0"/>
              </a:rPr>
              <a:t>Many families eat these at midnight on Chinese New Year's Eve. Some cooks will even hide a clean coin inside a jiaozi for the lucky to find.</a:t>
            </a:r>
            <a:endParaRPr lang="zh-CN" altLang="en-US" sz="2000">
              <a:latin typeface="Times New Roman" panose="02020603050405020304" charset="0"/>
              <a:cs typeface="Times New Roman" panose="02020603050405020304" charset="0"/>
            </a:endParaRPr>
          </a:p>
        </p:txBody>
      </p:sp>
      <p:sp>
        <p:nvSpPr>
          <p:cNvPr id="12" name="文本框 11"/>
          <p:cNvSpPr txBox="1"/>
          <p:nvPr/>
        </p:nvSpPr>
        <p:spPr>
          <a:xfrm>
            <a:off x="1863090" y="4671060"/>
            <a:ext cx="6062980" cy="1630045"/>
          </a:xfrm>
          <a:prstGeom prst="rect">
            <a:avLst/>
          </a:prstGeom>
          <a:noFill/>
        </p:spPr>
        <p:txBody>
          <a:bodyPr wrap="square" rtlCol="0">
            <a:spAutoFit/>
          </a:bodyPr>
          <a:p>
            <a:r>
              <a:rPr lang="en-US" altLang="zh-CN" sz="2000">
                <a:latin typeface="Times New Roman" panose="02020603050405020304" charset="0"/>
                <a:cs typeface="Times New Roman" panose="02020603050405020304" charset="0"/>
              </a:rPr>
              <a:t>Different filling symbolizes different wishes and prospects.</a:t>
            </a:r>
            <a:endParaRPr lang="en-US" altLang="zh-CN" sz="2000">
              <a:latin typeface="Times New Roman" panose="02020603050405020304" charset="0"/>
              <a:cs typeface="Times New Roman" panose="02020603050405020304" charset="0"/>
            </a:endParaRPr>
          </a:p>
          <a:p>
            <a:r>
              <a:rPr lang="en-US" altLang="zh-CN" sz="2000">
                <a:latin typeface="Times New Roman" panose="02020603050405020304" charset="0"/>
                <a:cs typeface="Times New Roman" panose="02020603050405020304" charset="0"/>
              </a:rPr>
              <a:t>•beef-financial growth    </a:t>
            </a:r>
            <a:r>
              <a:rPr lang="zh-CN" altLang="en-US"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cabbage</a:t>
            </a:r>
            <a:r>
              <a:rPr lang="en-US" altLang="zh-CN" sz="2000">
                <a:latin typeface="Times New Roman" panose="02020603050405020304" charset="0"/>
                <a:cs typeface="Times New Roman" panose="02020603050405020304" charset="0"/>
                <a:sym typeface="+mn-ea"/>
              </a:rPr>
              <a:t>-g</a:t>
            </a:r>
            <a:r>
              <a:rPr lang="zh-CN" altLang="en-US" sz="2000">
                <a:latin typeface="Times New Roman" panose="02020603050405020304" charset="0"/>
                <a:cs typeface="Times New Roman" panose="02020603050405020304" charset="0"/>
                <a:sym typeface="+mn-ea"/>
              </a:rPr>
              <a:t>ood luck and wealth</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sym typeface="+mn-ea"/>
              </a:rPr>
              <a:t>•</a:t>
            </a:r>
            <a:r>
              <a:rPr lang="en-US" altLang="zh-CN" sz="2000">
                <a:latin typeface="Times New Roman" panose="02020603050405020304" charset="0"/>
                <a:cs typeface="Times New Roman" panose="02020603050405020304" charset="0"/>
                <a:sym typeface="+mn-ea"/>
              </a:rPr>
              <a:t>c</a:t>
            </a:r>
            <a:r>
              <a:rPr lang="zh-CN" altLang="en-US" sz="2000">
                <a:latin typeface="Times New Roman" panose="02020603050405020304" charset="0"/>
                <a:cs typeface="Times New Roman" panose="02020603050405020304" charset="0"/>
                <a:sym typeface="+mn-ea"/>
              </a:rPr>
              <a:t>elery</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diligence.</a:t>
            </a:r>
            <a:r>
              <a:rPr lang="en-US" altLang="zh-CN" sz="2000">
                <a:latin typeface="Times New Roman" panose="02020603050405020304" charset="0"/>
                <a:cs typeface="Times New Roman" panose="02020603050405020304" charset="0"/>
                <a:sym typeface="+mn-ea"/>
              </a:rPr>
              <a:t>            </a:t>
            </a:r>
            <a:r>
              <a:rPr lang="zh-CN" altLang="en-US" sz="2000">
                <a:latin typeface="Times New Roman" panose="02020603050405020304" charset="0"/>
                <a:cs typeface="Times New Roman" panose="02020603050405020304" charset="0"/>
                <a:sym typeface="+mn-ea"/>
              </a:rPr>
              <a:t>•fish</a:t>
            </a:r>
            <a:r>
              <a:rPr lang="en-US" altLang="zh-CN" sz="2000">
                <a:latin typeface="Times New Roman" panose="02020603050405020304" charset="0"/>
                <a:cs typeface="Times New Roman" panose="02020603050405020304" charset="0"/>
                <a:sym typeface="+mn-ea"/>
              </a:rPr>
              <a:t>-</a:t>
            </a:r>
            <a:r>
              <a:rPr lang="zh-CN" altLang="en-US" sz="2000">
                <a:latin typeface="Times New Roman" panose="02020603050405020304" charset="0"/>
                <a:cs typeface="Times New Roman" panose="02020603050405020304" charset="0"/>
                <a:sym typeface="+mn-ea"/>
              </a:rPr>
              <a:t>wealth for the diner.</a:t>
            </a:r>
            <a:endParaRPr lang="zh-CN" altLang="en-US" sz="2000">
              <a:latin typeface="Times New Roman" panose="02020603050405020304" charset="0"/>
              <a:cs typeface="Times New Roman" panose="02020603050405020304" charset="0"/>
            </a:endParaRPr>
          </a:p>
          <a:p>
            <a:r>
              <a:rPr lang="zh-CN" altLang="en-US" sz="2000">
                <a:latin typeface="Times New Roman" panose="02020603050405020304" charset="0"/>
                <a:cs typeface="Times New Roman" panose="02020603050405020304" charset="0"/>
              </a:rPr>
              <a:t>•</a:t>
            </a:r>
            <a:r>
              <a:rPr lang="en-US" altLang="zh-CN" sz="2000">
                <a:latin typeface="Times New Roman" panose="02020603050405020304" charset="0"/>
                <a:cs typeface="Times New Roman" panose="02020603050405020304" charset="0"/>
              </a:rPr>
              <a:t>m</a:t>
            </a:r>
            <a:r>
              <a:rPr lang="zh-CN" altLang="en-US" sz="2000">
                <a:latin typeface="Times New Roman" panose="02020603050405020304" charset="0"/>
                <a:cs typeface="Times New Roman" panose="02020603050405020304" charset="0"/>
              </a:rPr>
              <a:t>ushroom</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fortune and wealth</a:t>
            </a:r>
            <a:endParaRPr lang="zh-CN" altLang="en-US" sz="2000">
              <a:latin typeface="Times New Roman" panose="02020603050405020304" charset="0"/>
              <a:cs typeface="Times New Roman" panose="02020603050405020304" charset="0"/>
            </a:endParaRPr>
          </a:p>
        </p:txBody>
      </p:sp>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1" grpId="0"/>
      <p:bldP spid="11" grpId="1"/>
      <p:bldP spid="12" grpId="0"/>
      <p:bldP spid="12" grpId="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p="http://schemas.openxmlformats.org/presentationml/2006/main">
  <p:tag name="KSO_WM_UNIT_PLACING_PICTURE_USER_VIEWPORT" val="{&quot;height&quot;:7995,&quot;width&quot;:12000}"/>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BEAUTIFY_FLAG" val="#wm#"/>
  <p:tag name="KSO_WM_TEMPLATE_CATEGORY" val="custom"/>
  <p:tag name="KSO_WM_TEMPLATE_INDEX" val="20205176"/>
</p:tagLst>
</file>

<file path=ppt/tags/tag67.xml><?xml version="1.0" encoding="utf-8"?>
<p:tagLst xmlns:p="http://schemas.openxmlformats.org/presentationml/2006/main">
  <p:tag name="KSO_WM_BEAUTIFY_FLAG" val="#wm#"/>
  <p:tag name="KSO_WM_TEMPLATE_CATEGORY" val="custom"/>
  <p:tag name="KSO_WM_TEMPLATE_INDEX" val="20205176"/>
</p:tagLst>
</file>

<file path=ppt/tags/tag68.xml><?xml version="1.0" encoding="utf-8"?>
<p:tagLst xmlns:p="http://schemas.openxmlformats.org/presentationml/2006/main">
  <p:tag name="KSO_WM_BEAUTIFY_FLAG" val="#wm#"/>
  <p:tag name="KSO_WM_TEMPLATE_CATEGORY" val="custom"/>
  <p:tag name="KSO_WM_TEMPLATE_INDEX" val="20205176"/>
</p:tagLst>
</file>

<file path=ppt/tags/tag69.xml><?xml version="1.0" encoding="utf-8"?>
<p:tagLst xmlns:p="http://schemas.openxmlformats.org/presentationml/2006/main">
  <p:tag name="KSO_WM_BEAUTIFY_FLAG" val="#wm#"/>
  <p:tag name="KSO_WM_TEMPLATE_CATEGORY" val="custom"/>
  <p:tag name="KSO_WM_TEMPLATE_INDEX" val="2020517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MEDIACOVER_FLAG" val="1"/>
  <p:tag name="KSO_WM_UNIT_MEDIACOVER_BTN_STATE" val="1"/>
  <p:tag name="KSO_WM_UNIT_MEDIACOVER_BTNRECT" val="2511*4081*306*306"/>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72.xml><?xml version="1.0" encoding="utf-8"?>
<p:tagLst xmlns:p="http://schemas.openxmlformats.org/presentationml/2006/main">
  <p:tag name="KSO_WM_BEAUTIFY_FLAG" val="#wm#"/>
  <p:tag name="KSO_WM_TEMPLATE_CATEGORY" val="custom"/>
  <p:tag name="KSO_WM_TEMPLATE_INDEX" val="20205176"/>
</p:tagLst>
</file>

<file path=ppt/tags/tag73.xml><?xml version="1.0" encoding="utf-8"?>
<p:tagLst xmlns:p="http://schemas.openxmlformats.org/presentationml/2006/main">
  <p:tag name="KSO_WM_BEAUTIFY_FLAG" val="#wm#"/>
  <p:tag name="KSO_WM_TEMPLATE_CATEGORY" val="custom"/>
  <p:tag name="KSO_WM_TEMPLATE_INDEX" val="20205176"/>
</p:tagLst>
</file>

<file path=ppt/tags/tag74.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5.xml><?xml version="1.0" encoding="utf-8"?>
<p:tagLst xmlns:p="http://schemas.openxmlformats.org/presentationml/2006/main">
  <p:tag name="KSO_WPP_MARK_KEY" val="4cd9fa3a-130a-4dc7-b00a-4a1b5e3690a6"/>
  <p:tag name="COMMONDATA" val="eyJjb3VudCI6MiwiaGRpZCI6IjQ2NmVjNjAzNDI3MzYxZGYxNzZhNTVlN2U0NGM5ZDY4IiwidXNlckNvdW50IjoyfQ=="/>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2741</Words>
  <Application>WPS 演示</Application>
  <PresentationFormat>宽屏</PresentationFormat>
  <Paragraphs>129</Paragraphs>
  <Slides>10</Slides>
  <Notes>4</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10</vt:i4>
      </vt:variant>
    </vt:vector>
  </HeadingPairs>
  <TitlesOfParts>
    <vt:vector size="27" baseType="lpstr">
      <vt:lpstr>Arial</vt:lpstr>
      <vt:lpstr>宋体</vt:lpstr>
      <vt:lpstr>Wingdings</vt:lpstr>
      <vt:lpstr>微软雅黑</vt:lpstr>
      <vt:lpstr>Wingdings</vt:lpstr>
      <vt:lpstr>黑体</vt:lpstr>
      <vt:lpstr>等线</vt:lpstr>
      <vt:lpstr>Georgia</vt:lpstr>
      <vt:lpstr>Arial Unicode MS</vt:lpstr>
      <vt:lpstr>Calibri</vt:lpstr>
      <vt:lpstr>Malgun Gothic Semilight</vt:lpstr>
      <vt:lpstr>Tempus Sans ITC</vt:lpstr>
      <vt:lpstr>Times New Roman</vt:lpstr>
      <vt:lpstr>等线 Light</vt:lpstr>
      <vt:lpstr>Trebuchet MS</vt:lpstr>
      <vt:lpstr>汉仪正圆 55简</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O</cp:lastModifiedBy>
  <cp:revision>233</cp:revision>
  <dcterms:created xsi:type="dcterms:W3CDTF">2019-06-19T02:08:00Z</dcterms:created>
  <dcterms:modified xsi:type="dcterms:W3CDTF">2023-03-09T14:41:13Z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KSOTemplateUUID">
    <vt:lpwstr>v1.0_mb_jiwYL2XpfnujBvZinlA65A==</vt:lpwstr>
  </property>
  <property fmtid="{D5CDD505-2E9C-101B-9397-08002B2CF9AE}" pid="4" name="ICV">
    <vt:lpwstr>DBBB19D6D552455A810D51CE31B6D269</vt:lpwstr>
  </property>
</Properties>
</file>