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8" r:id="rId4"/>
    <p:sldId id="257" r:id="rId6"/>
    <p:sldId id="259" r:id="rId7"/>
    <p:sldId id="263" r:id="rId8"/>
    <p:sldId id="283" r:id="rId9"/>
    <p:sldId id="351" r:id="rId10"/>
    <p:sldId id="264" r:id="rId11"/>
    <p:sldId id="353" r:id="rId12"/>
    <p:sldId id="265" r:id="rId13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猴哥小弟" initials="猴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9A8B"/>
    <a:srgbClr val="F7F9F3"/>
    <a:srgbClr val="D2CFC6"/>
    <a:srgbClr val="B8B1A5"/>
    <a:srgbClr val="D2C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3"/>
  </p:normalViewPr>
  <p:slideViewPr>
    <p:cSldViewPr snapToGrid="0" snapToObjects="1" showGuides="1">
      <p:cViewPr varScale="1">
        <p:scale>
          <a:sx n="84" d="100"/>
          <a:sy n="84" d="100"/>
        </p:scale>
        <p:origin x="378" y="84"/>
      </p:cViewPr>
      <p:guideLst>
        <p:guide orient="horz" pos="2160"/>
        <p:guide pos="38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gs" Target="tags/tag8.xml"/><Relationship Id="rId17" Type="http://schemas.openxmlformats.org/officeDocument/2006/relationships/commentAuthors" Target="commentAuthors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3-19T12:10:57.194" idx="1">
    <p:pos x="6021" y="-97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71A2C7-D4B4-4706-8875-69BBCA3C8CD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20EB5C-24B1-4869-AFC6-058737BB3D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2"/>
          <a:srcRect l="8598" r="58288" b="76954"/>
          <a:stretch>
            <a:fillRect/>
          </a:stretch>
        </p:blipFill>
        <p:spPr>
          <a:xfrm>
            <a:off x="28575" y="-8890"/>
            <a:ext cx="5369560" cy="15805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/>
          <a:srcRect l="68780" r="14725" b="64889"/>
          <a:stretch>
            <a:fillRect/>
          </a:stretch>
        </p:blipFill>
        <p:spPr>
          <a:xfrm>
            <a:off x="9543415" y="-8890"/>
            <a:ext cx="2674620" cy="2407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F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4F28-AF1B-D443-B9DC-5D1C35B08E4E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2DA4-E61D-BB42-9A66-0FBBD53C76FE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7" name="标题占位符 1"/>
          <p:cNvSpPr>
            <a:spLocks noGrp="1"/>
          </p:cNvSpPr>
          <p:nvPr userDrawn="1"/>
        </p:nvSpPr>
        <p:spPr>
          <a:xfrm>
            <a:off x="965200" y="492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2"/>
          <a:srcRect l="8598" r="58288" b="76954"/>
          <a:stretch>
            <a:fillRect/>
          </a:stretch>
        </p:blipFill>
        <p:spPr>
          <a:xfrm>
            <a:off x="28575" y="-8890"/>
            <a:ext cx="5369560" cy="1580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2"/>
          <a:srcRect l="68780" r="14725" b="64889"/>
          <a:stretch>
            <a:fillRect/>
          </a:stretch>
        </p:blipFill>
        <p:spPr>
          <a:xfrm>
            <a:off x="9543415" y="-8890"/>
            <a:ext cx="2674620" cy="24079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5.png"/><Relationship Id="rId2" Type="http://schemas.openxmlformats.org/officeDocument/2006/relationships/tags" Target="../tags/tag3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openxmlformats.org/officeDocument/2006/relationships/tags" Target="../tags/tag6.xml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8598" r="14725"/>
          <a:stretch>
            <a:fillRect/>
          </a:stretch>
        </p:blipFill>
        <p:spPr>
          <a:xfrm>
            <a:off x="-139065" y="0"/>
            <a:ext cx="124333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3350175" y="701590"/>
            <a:ext cx="5454820" cy="5454820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2001817" y="4066982"/>
            <a:ext cx="817755" cy="817755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9967439" y="1918267"/>
            <a:ext cx="387041" cy="387041"/>
          </a:xfrm>
          <a:prstGeom prst="ellipse">
            <a:avLst/>
          </a:prstGeom>
          <a:solidFill>
            <a:srgbClr val="F7F9F3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pic>
        <p:nvPicPr>
          <p:cNvPr id="2" name="图片 1" descr="6dd793826ec6717fc19de62789e465a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805" y="4366895"/>
            <a:ext cx="1035685" cy="1035685"/>
          </a:xfrm>
          <a:prstGeom prst="rect">
            <a:avLst/>
          </a:prstGeom>
        </p:spPr>
      </p:pic>
      <p:sp>
        <p:nvSpPr>
          <p:cNvPr id="4" name="PA-图片 27"/>
          <p:cNvSpPr/>
          <p:nvPr>
            <p:custDataLst>
              <p:tags r:id="rId3"/>
            </p:custDataLst>
          </p:nvPr>
        </p:nvSpPr>
        <p:spPr>
          <a:xfrm>
            <a:off x="4001135" y="2088515"/>
            <a:ext cx="922020" cy="671195"/>
          </a:xfrm>
          <a:custGeom>
            <a:avLst/>
            <a:gdLst/>
            <a:ahLst/>
            <a:cxnLst/>
            <a:rect l="0" t="0" r="0" b="0"/>
            <a:pathLst>
              <a:path w="3298119" h="1554143">
                <a:moveTo>
                  <a:pt x="0" y="0"/>
                </a:moveTo>
                <a:lnTo>
                  <a:pt x="3298118" y="0"/>
                </a:lnTo>
                <a:lnTo>
                  <a:pt x="3298118" y="1554142"/>
                </a:lnTo>
                <a:lnTo>
                  <a:pt x="0" y="1554142"/>
                </a:lnTo>
                <a:close/>
              </a:path>
            </a:pathLst>
          </a:custGeom>
          <a:blipFill>
            <a:blip r:embed="rId4"/>
            <a:stretch>
              <a:fillRect l="-6915" t="-38378" r="-106916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662">
            <a:off x="6216015" y="-1200150"/>
            <a:ext cx="3078480" cy="563626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755390" y="3275330"/>
            <a:ext cx="5753735" cy="24917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4800">
                <a:latin typeface="Times New Roman" panose="02020603050405020304" charset="0"/>
                <a:cs typeface="Times New Roman" panose="02020603050405020304" charset="0"/>
              </a:rPr>
              <a:t>Chinese Clothing</a:t>
            </a:r>
            <a:endParaRPr lang="en-US" altLang="zh-CN" sz="480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87050" y="5245100"/>
            <a:ext cx="18370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Holly</a:t>
            </a:r>
            <a:endParaRPr lang="en-US" altLang="zh-CN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598" r="14725"/>
          <a:stretch>
            <a:fillRect/>
          </a:stretch>
        </p:blipFill>
        <p:spPr>
          <a:xfrm>
            <a:off x="-139065" y="0"/>
            <a:ext cx="124333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79914" y="1804217"/>
            <a:ext cx="8632372" cy="4094298"/>
          </a:xfrm>
          <a:prstGeom prst="rect">
            <a:avLst/>
          </a:prstGeom>
          <a:solidFill>
            <a:srgbClr val="F7F9F3"/>
          </a:solidFill>
          <a:ln>
            <a:noFill/>
          </a:ln>
          <a:effectLst>
            <a:outerShdw blurRad="152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 algn="ctr">
              <a:buFont typeface="+mj-lt"/>
              <a:buAutoNum type="romanUcPeriod"/>
            </a:pP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Introduction </a:t>
            </a: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Chinese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raditional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C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lothing</a:t>
            </a: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Chinese Traditional Clothing Elements</a:t>
            </a: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Chinese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T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raditional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lothing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Design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Chinese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T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raditional 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</a:t>
            </a:r>
            <a:r>
              <a:rPr kumimoji="1" lang="zh-CN" altLang="en-US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lothing</a:t>
            </a: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Colors</a:t>
            </a:r>
            <a:endParaRPr kumimoji="1" lang="en-US" altLang="zh-CN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r>
              <a:rPr kumimoji="1" lang="en-US" altLang="zh-CN" sz="32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Conclusion</a:t>
            </a: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00050" indent="-400050" algn="ctr">
              <a:buFont typeface="+mj-lt"/>
              <a:buAutoNum type="romanUcPeriod"/>
            </a:pPr>
            <a:endParaRPr kumimoji="1" lang="zh-CN" altLang="en-US" sz="3200" dirty="0">
              <a:solidFill>
                <a:schemeClr val="tx1"/>
              </a:solidFill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97965" y="550545"/>
            <a:ext cx="3261360" cy="1080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en-US" altLang="zh-CN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Content</a:t>
            </a:r>
            <a:r>
              <a:rPr lang="en-US" altLang="zh-CN" sz="6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6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/>
          <a:srcRect l="8598" r="14725"/>
          <a:stretch>
            <a:fillRect/>
          </a:stretch>
        </p:blipFill>
        <p:spPr>
          <a:xfrm>
            <a:off x="-241300" y="0"/>
            <a:ext cx="12433300" cy="6858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2210435" y="524510"/>
            <a:ext cx="7936865" cy="1553210"/>
          </a:xfrm>
          <a:prstGeom prst="rect">
            <a:avLst/>
          </a:prstGeom>
          <a:solidFill>
            <a:srgbClr val="F7F9F3"/>
          </a:solidFill>
          <a:ln>
            <a:noFill/>
          </a:ln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00050" indent="-400050" algn="l" fontAlgn="auto">
              <a:lnSpc>
                <a:spcPts val="4440"/>
              </a:lnSpc>
              <a:buFont typeface="+mj-lt"/>
              <a:buAutoNum type="romanUcPeriod"/>
            </a:pPr>
            <a:endParaRPr kumimoji="1" lang="zh-CN" altLang="en-US" dirty="0">
              <a:solidFill>
                <a:schemeClr val="tx1"/>
              </a:solidFill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06520" y="1061720"/>
            <a:ext cx="419481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4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Ⅰ. Introduction</a:t>
            </a:r>
            <a:endParaRPr lang="zh-CN" altLang="en-US" sz="44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0710" y="2891155"/>
            <a:ext cx="10321290" cy="2965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Chinese Clothing has a long history while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Han people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dominate most periods in history. For thousands of years, generations of clothing designers </a:t>
            </a:r>
            <a:r>
              <a:rPr lang="zh-CN" altLang="en-US" sz="32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have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devoted themselves to building the Kingdom of Clothes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, making the garments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服装） that cover the human body into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an important component of Chinese culture.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progress can be seen through its changes in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clothing styles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. </a:t>
            </a:r>
            <a:endParaRPr lang="zh-CN" altLang="en-US" sz="32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/>
          <a:srcRect l="8598" r="58288" b="76954"/>
          <a:stretch>
            <a:fillRect/>
          </a:stretch>
        </p:blipFill>
        <p:spPr>
          <a:xfrm>
            <a:off x="28575" y="-8890"/>
            <a:ext cx="5369560" cy="1580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l="68780" r="14725" b="64889"/>
          <a:stretch>
            <a:fillRect/>
          </a:stretch>
        </p:blipFill>
        <p:spPr>
          <a:xfrm>
            <a:off x="9543415" y="-8890"/>
            <a:ext cx="2674620" cy="2407920"/>
          </a:xfrm>
          <a:prstGeom prst="rect">
            <a:avLst/>
          </a:prstGeom>
        </p:spPr>
      </p:pic>
      <p:sp>
        <p:nvSpPr>
          <p:cNvPr id="14" name="线条"/>
          <p:cNvSpPr/>
          <p:nvPr/>
        </p:nvSpPr>
        <p:spPr>
          <a:xfrm flipH="1">
            <a:off x="1261745" y="1134110"/>
            <a:ext cx="10772775" cy="1651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21" extrusionOk="0">
                <a:moveTo>
                  <a:pt x="0" y="20900"/>
                </a:moveTo>
                <a:cubicBezTo>
                  <a:pt x="2029" y="12550"/>
                  <a:pt x="4059" y="4199"/>
                  <a:pt x="6350" y="4199"/>
                </a:cubicBezTo>
                <a:cubicBezTo>
                  <a:pt x="8641" y="4199"/>
                  <a:pt x="11204" y="21600"/>
                  <a:pt x="13745" y="20900"/>
                </a:cubicBezTo>
                <a:cubicBezTo>
                  <a:pt x="16287" y="20200"/>
                  <a:pt x="20138" y="3770"/>
                  <a:pt x="21600" y="0"/>
                </a:cubicBezTo>
              </a:path>
            </a:pathLst>
          </a:custGeom>
          <a:ln w="38100">
            <a:solidFill>
              <a:srgbClr val="F7F9F3"/>
            </a:solidFill>
            <a:prstDash val="dash"/>
          </a:ln>
        </p:spPr>
        <p:txBody>
          <a:bodyPr lIns="45719" rIns="45719" anchor="ctr"/>
          <a:lstStyle/>
          <a:p>
            <a:pPr algn="ctr"/>
            <a:endParaRPr dirty="0">
              <a:ea typeface="楷体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860204" y="1811195"/>
            <a:ext cx="679896" cy="679896"/>
            <a:chOff x="3246615" y="2342927"/>
            <a:chExt cx="679896" cy="679896"/>
          </a:xfrm>
        </p:grpSpPr>
        <p:sp>
          <p:nvSpPr>
            <p:cNvPr id="12" name="椭圆 11"/>
            <p:cNvSpPr/>
            <p:nvPr/>
          </p:nvSpPr>
          <p:spPr>
            <a:xfrm>
              <a:off x="3246615" y="2342927"/>
              <a:ext cx="679896" cy="679896"/>
            </a:xfrm>
            <a:prstGeom prst="ellipse">
              <a:avLst/>
            </a:prstGeom>
            <a:solidFill>
              <a:srgbClr val="F7F9F3"/>
            </a:solidFill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3263397" y="2359709"/>
              <a:ext cx="64633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kumimoji="1"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62897" y="2275826"/>
            <a:ext cx="679896" cy="679896"/>
            <a:chOff x="3246615" y="2342927"/>
            <a:chExt cx="679896" cy="679896"/>
          </a:xfrm>
        </p:grpSpPr>
        <p:sp>
          <p:nvSpPr>
            <p:cNvPr id="18" name="椭圆 17"/>
            <p:cNvSpPr/>
            <p:nvPr/>
          </p:nvSpPr>
          <p:spPr>
            <a:xfrm>
              <a:off x="3246615" y="2342927"/>
              <a:ext cx="679896" cy="679896"/>
            </a:xfrm>
            <a:prstGeom prst="ellipse">
              <a:avLst/>
            </a:prstGeom>
            <a:solidFill>
              <a:srgbClr val="F7F9F3"/>
            </a:solidFill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263397" y="2359709"/>
              <a:ext cx="64633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kumimoji="1"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079668" y="1106503"/>
            <a:ext cx="679896" cy="679896"/>
            <a:chOff x="3246615" y="2342927"/>
            <a:chExt cx="679896" cy="679896"/>
          </a:xfrm>
        </p:grpSpPr>
        <p:sp>
          <p:nvSpPr>
            <p:cNvPr id="21" name="椭圆 20"/>
            <p:cNvSpPr/>
            <p:nvPr/>
          </p:nvSpPr>
          <p:spPr>
            <a:xfrm>
              <a:off x="3246615" y="2342927"/>
              <a:ext cx="679896" cy="679896"/>
            </a:xfrm>
            <a:prstGeom prst="ellipse">
              <a:avLst/>
            </a:prstGeom>
            <a:solidFill>
              <a:srgbClr val="F7F9F3"/>
            </a:solidFill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楷体" panose="02010609060101010101" pitchFamily="49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263397" y="2359709"/>
              <a:ext cx="64633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3</a:t>
              </a:r>
              <a:endParaRPr kumimoji="1" lang="en-US" altLang="zh-CN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3" y="635707"/>
            <a:ext cx="2417395" cy="3371850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161540" y="523240"/>
            <a:ext cx="8180705" cy="920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algn="l" fontAlgn="auto">
              <a:lnSpc>
                <a:spcPts val="4440"/>
              </a:lnSpc>
              <a:buFont typeface="+mj-lt"/>
              <a:buNone/>
            </a:pPr>
            <a:r>
              <a:rPr lang="en-US" altLang="zh-CN" sz="44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Ⅱ.Chinese Traditional Clothing</a:t>
            </a:r>
            <a:endParaRPr lang="en-US" altLang="zh-CN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605698" y="1769443"/>
            <a:ext cx="2782108" cy="984423"/>
            <a:chOff x="3246615" y="2342927"/>
            <a:chExt cx="2782108" cy="984423"/>
          </a:xfrm>
        </p:grpSpPr>
        <p:sp>
          <p:nvSpPr>
            <p:cNvPr id="9" name="椭圆 8"/>
            <p:cNvSpPr/>
            <p:nvPr>
              <p:custDataLst>
                <p:tags r:id="rId4"/>
              </p:custDataLst>
            </p:nvPr>
          </p:nvSpPr>
          <p:spPr>
            <a:xfrm>
              <a:off x="3246615" y="2342927"/>
              <a:ext cx="679896" cy="679896"/>
            </a:xfrm>
            <a:prstGeom prst="ellipse">
              <a:avLst/>
            </a:prstGeom>
            <a:solidFill>
              <a:srgbClr val="F7F9F3"/>
            </a:solidFill>
            <a:ln>
              <a:noFill/>
            </a:ln>
            <a:effectLst>
              <a:outerShdw blurRad="63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en-US" altLang="zh-CN" sz="3200" b="1" dirty="0">
                  <a:solidFill>
                    <a:schemeClr val="tx1"/>
                  </a:solidFill>
                  <a:ea typeface="楷体" panose="02010609060101010101" pitchFamily="49" charset="-122"/>
                </a:rPr>
                <a:t>4</a:t>
              </a:r>
              <a:endParaRPr kumimoji="1" lang="en-US" altLang="zh-CN" sz="3200" b="1" dirty="0">
                <a:solidFill>
                  <a:schemeClr val="tx1"/>
                </a:solidFill>
                <a:ea typeface="楷体" panose="02010609060101010101" pitchFamily="49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5"/>
              </p:custDataLst>
            </p:nvPr>
          </p:nvSpPr>
          <p:spPr>
            <a:xfrm>
              <a:off x="5382392" y="2681019"/>
              <a:ext cx="646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zh-CN" altLang="en-US" sz="3600" dirty="0">
                  <a:latin typeface="楷体" panose="02010609060101010101" pitchFamily="49" charset="-122"/>
                  <a:ea typeface="楷体" panose="02010609060101010101" pitchFamily="49" charset="-122"/>
                </a:rPr>
                <a:t>叁</a:t>
              </a:r>
              <a:endParaRPr kumimoji="1" lang="zh-CN" altLang="en-US" sz="36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pic>
        <p:nvPicPr>
          <p:cNvPr id="4" name="图片 3" descr="IMG_78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560" y="2607310"/>
            <a:ext cx="1757045" cy="3188335"/>
          </a:xfrm>
          <a:prstGeom prst="rect">
            <a:avLst/>
          </a:prstGeom>
        </p:spPr>
      </p:pic>
      <p:pic>
        <p:nvPicPr>
          <p:cNvPr id="6" name="图片 5" descr="IMG_7848(20230319-13385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0965" y="2652395"/>
            <a:ext cx="1565910" cy="3143250"/>
          </a:xfrm>
          <a:prstGeom prst="rect">
            <a:avLst/>
          </a:prstGeom>
        </p:spPr>
      </p:pic>
      <p:pic>
        <p:nvPicPr>
          <p:cNvPr id="15" name="图片 14" descr="IMG_784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300" y="3146425"/>
            <a:ext cx="1733550" cy="3117850"/>
          </a:xfrm>
          <a:prstGeom prst="rect">
            <a:avLst/>
          </a:prstGeom>
        </p:spPr>
      </p:pic>
      <p:pic>
        <p:nvPicPr>
          <p:cNvPr id="23" name="图片 22" descr="IMG_78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5570" y="2107565"/>
            <a:ext cx="1649730" cy="3159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158365" y="6021705"/>
            <a:ext cx="1974215" cy="5930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Han Fu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596130" y="6151245"/>
            <a:ext cx="2895600" cy="707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kumimoji="1" lang="zh-CN" alt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Chinese Suit</a:t>
            </a:r>
            <a:endParaRPr kumimoji="1" lang="zh-CN" alt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258050" y="5403850"/>
            <a:ext cx="2350135" cy="6102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Cheongsam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773795" y="6022975"/>
            <a:ext cx="3444240" cy="6096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  <a:sym typeface="+mn-ea"/>
              </a:rPr>
              <a:t>Chinese Tunic Suit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95550" y="269240"/>
            <a:ext cx="8380095" cy="916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320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Traditional Han Chinese Clothing (Han Fu)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2635" y="1186180"/>
            <a:ext cx="8256270" cy="52514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It refers to the attire worn by the Han people from the enthronement of </a:t>
            </a:r>
            <a:r>
              <a:rPr lang="en-US" altLang="zh-CN" sz="280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the Yellow Emperor(about 2698BC) till the late Ming Dynasty 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(1368-1644AD). It became known as the Han Fu(fu means 'clothes" in Chinese)because the fashion was improved and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popularized during the Han Dynasty.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 It is usually in the from of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long gown, cross collar, wrapping the right lapel over the left, loose wide sleeves and no 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buttons but a sash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. Although simple in design, it gives different feelings to different wearers.</a:t>
            </a:r>
            <a:endParaRPr lang="zh-CN" altLang="en-US" sz="28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 descr="IMG_7868(20230319-13385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655" y="1553845"/>
            <a:ext cx="3135630" cy="4181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_56ffe7fed6e690dc849a4e60ed60b9b-1-64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52850" y="69850"/>
            <a:ext cx="4387215" cy="6787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27899" y="2407829"/>
            <a:ext cx="11473544" cy="3984171"/>
          </a:xfrm>
          <a:prstGeom prst="rect">
            <a:avLst/>
          </a:prstGeom>
          <a:solidFill>
            <a:srgbClr val="F7F9F3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>
                <a:ea typeface="楷体" panose="02010609060101010101" pitchFamily="49" charset="-122"/>
              </a:rPr>
              <a:t>It is a combination of the Manchu male jacket of the Qing Dynasty and </a:t>
            </a:r>
            <a:endParaRPr kumimoji="1" lang="zh-CN" altLang="en-US" dirty="0">
              <a:ea typeface="楷体" panose="02010609060101010101" pitchFamily="49" charset="-122"/>
            </a:endParaRPr>
          </a:p>
          <a:p>
            <a:pPr algn="ctr"/>
            <a:r>
              <a:rPr kumimoji="1" lang="zh-CN" altLang="en-US" dirty="0">
                <a:ea typeface="楷体" panose="02010609060101010101" pitchFamily="49" charset="-122"/>
              </a:rPr>
              <a:t>the western style suit. It is usually straight collared, with coiled buttons </a:t>
            </a:r>
            <a:endParaRPr kumimoji="1" lang="zh-CN" altLang="en-US" dirty="0">
              <a:ea typeface="楷体" panose="02010609060101010101" pitchFamily="49" charset="-122"/>
            </a:endParaRPr>
          </a:p>
          <a:p>
            <a:pPr algn="ctr"/>
            <a:r>
              <a:rPr kumimoji="1" lang="zh-CN" altLang="en-US" dirty="0">
                <a:ea typeface="楷体" panose="02010609060101010101" pitchFamily="49" charset="-122"/>
              </a:rPr>
              <a:t>down the front. Its color and design are in traditional Chinese style but </a:t>
            </a:r>
            <a:endParaRPr kumimoji="1" lang="zh-CN" altLang="en-US" dirty="0">
              <a:ea typeface="楷体" panose="02010609060101010101" pitchFamily="49" charset="-122"/>
            </a:endParaRPr>
          </a:p>
          <a:p>
            <a:pPr algn="ctr"/>
            <a:r>
              <a:rPr kumimoji="1" lang="zh-CN" altLang="en-US" dirty="0">
                <a:ea typeface="楷体" panose="02010609060101010101" pitchFamily="49" charset="-122"/>
              </a:rPr>
              <a:t>tailoring is western. (www. topchinatravel. com, 2019, Aug-2. )</a:t>
            </a:r>
            <a:endParaRPr kumimoji="1" lang="zh-CN" altLang="en-US" dirty="0"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4398" t="35166" r="17860" b="32024"/>
          <a:stretch>
            <a:fillRect/>
          </a:stretch>
        </p:blipFill>
        <p:spPr>
          <a:xfrm>
            <a:off x="7633477" y="813420"/>
            <a:ext cx="3924283" cy="242655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701925" y="111125"/>
            <a:ext cx="6443980" cy="1325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zh-CN" altLang="en-US" sz="40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2. Chinese Suit(Tang Zhuang)</a:t>
            </a:r>
            <a:endParaRPr kumimoji="1" lang="zh-CN" altLang="en-US" sz="40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/>
          <a:srcRect l="6759" t="69047" r="20329"/>
          <a:stretch>
            <a:fillRect/>
          </a:stretch>
        </p:blipFill>
        <p:spPr>
          <a:xfrm rot="1806916">
            <a:off x="9700611" y="1943458"/>
            <a:ext cx="2417746" cy="1487256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27355" y="3239770"/>
            <a:ext cx="11130280" cy="2877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It is a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combination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of the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Manchu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满族） male jacket 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of the Qing Dynasty and the </a:t>
            </a:r>
            <a:r>
              <a:rPr lang="zh-C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western style suit.</a:t>
            </a:r>
            <a:r>
              <a:rPr lang="zh-CN" altLang="en-US" sz="3200">
                <a:latin typeface="Times New Roman" panose="02020603050405020304" charset="0"/>
                <a:cs typeface="Times New Roman" panose="02020603050405020304" charset="0"/>
              </a:rPr>
              <a:t> It is usually straight collared, with coiled buttons down the front. Its color and design are in traditional Chinese style but tailoring is western. </a:t>
            </a:r>
            <a:endParaRPr lang="zh-CN" altLang="en-US" sz="32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602230" y="486410"/>
            <a:ext cx="6335395" cy="6203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形状 10"/>
          <p:cNvSpPr/>
          <p:nvPr/>
        </p:nvSpPr>
        <p:spPr>
          <a:xfrm rot="5400000">
            <a:off x="2667150" y="-1560502"/>
            <a:ext cx="6858000" cy="9979005"/>
          </a:xfrm>
          <a:custGeom>
            <a:avLst/>
            <a:gdLst>
              <a:gd name="connsiteX0" fmla="*/ 0 w 6858000"/>
              <a:gd name="connsiteY0" fmla="*/ 8920296 h 9979005"/>
              <a:gd name="connsiteX1" fmla="*/ 0 w 6858000"/>
              <a:gd name="connsiteY1" fmla="*/ 1058711 h 9979005"/>
              <a:gd name="connsiteX2" fmla="*/ 272523 w 6858000"/>
              <a:gd name="connsiteY2" fmla="*/ 852130 h 9979005"/>
              <a:gd name="connsiteX3" fmla="*/ 3024501 w 6858000"/>
              <a:gd name="connsiteY3" fmla="*/ 0 h 9979005"/>
              <a:gd name="connsiteX4" fmla="*/ 6822611 w 6858000"/>
              <a:gd name="connsiteY4" fmla="*/ 1815716 h 9979005"/>
              <a:gd name="connsiteX5" fmla="*/ 6858000 w 6858000"/>
              <a:gd name="connsiteY5" fmla="*/ 1861366 h 9979005"/>
              <a:gd name="connsiteX6" fmla="*/ 6858000 w 6858000"/>
              <a:gd name="connsiteY6" fmla="*/ 8117641 h 9979005"/>
              <a:gd name="connsiteX7" fmla="*/ 6822611 w 6858000"/>
              <a:gd name="connsiteY7" fmla="*/ 8163290 h 9979005"/>
              <a:gd name="connsiteX8" fmla="*/ 3024501 w 6858000"/>
              <a:gd name="connsiteY8" fmla="*/ 9979005 h 9979005"/>
              <a:gd name="connsiteX9" fmla="*/ 272523 w 6858000"/>
              <a:gd name="connsiteY9" fmla="*/ 9126876 h 9979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58000" h="9979005">
                <a:moveTo>
                  <a:pt x="0" y="8920296"/>
                </a:moveTo>
                <a:lnTo>
                  <a:pt x="0" y="1058711"/>
                </a:lnTo>
                <a:lnTo>
                  <a:pt x="272523" y="852130"/>
                </a:lnTo>
                <a:cubicBezTo>
                  <a:pt x="1058092" y="314140"/>
                  <a:pt x="2005106" y="0"/>
                  <a:pt x="3024501" y="0"/>
                </a:cubicBezTo>
                <a:cubicBezTo>
                  <a:pt x="4553593" y="0"/>
                  <a:pt x="5919831" y="706813"/>
                  <a:pt x="6822611" y="1815716"/>
                </a:cubicBezTo>
                <a:lnTo>
                  <a:pt x="6858000" y="1861366"/>
                </a:lnTo>
                <a:lnTo>
                  <a:pt x="6858000" y="8117641"/>
                </a:lnTo>
                <a:lnTo>
                  <a:pt x="6822611" y="8163290"/>
                </a:lnTo>
                <a:cubicBezTo>
                  <a:pt x="5919831" y="9272193"/>
                  <a:pt x="4553593" y="9979005"/>
                  <a:pt x="3024501" y="9979005"/>
                </a:cubicBezTo>
                <a:cubicBezTo>
                  <a:pt x="2005106" y="9979005"/>
                  <a:pt x="1058092" y="9664867"/>
                  <a:pt x="272523" y="9126876"/>
                </a:cubicBezTo>
                <a:close/>
              </a:path>
            </a:pathLst>
          </a:custGeom>
          <a:solidFill>
            <a:srgbClr val="F7F9F3"/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81045" y="335915"/>
            <a:ext cx="7153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atin typeface="Times New Roman" panose="02020603050405020304" charset="0"/>
                <a:cs typeface="Times New Roman" panose="02020603050405020304" charset="0"/>
              </a:rPr>
              <a:t>3. Cheongsam(Qi Pao)</a:t>
            </a:r>
            <a:endParaRPr lang="zh-CN" altLang="en-US" sz="36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1290" y="1777365"/>
            <a:ext cx="8546465" cy="34105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Originated from the Manchu female clothes, it evolved by merging with western patterns that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show off the beauty of a female body</a:t>
            </a:r>
            <a:r>
              <a:rPr lang="zh-CN" altLang="en-US" sz="2800">
                <a:latin typeface="Times New Roman" panose="02020603050405020304" charset="0"/>
                <a:cs typeface="Times New Roman" panose="02020603050405020304" charset="0"/>
              </a:rPr>
              <a:t>. Its features are straight collar, strain on the waist, coiled buttons and slits on both sides ofvthe dress. Materials used are usually silk, cotton and linen. 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Cheongsam is the most popular Chinese attire in the world today.</a:t>
            </a:r>
            <a:endParaRPr lang="zh-CN" altLang="en-US" sz="28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7595" y="1776730"/>
            <a:ext cx="3494405" cy="4977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3.3"/>
</p:tagLst>
</file>

<file path=ppt/tags/tag2.xml><?xml version="1.0" encoding="utf-8"?>
<p:tagLst xmlns:p="http://schemas.openxmlformats.org/presentationml/2006/main">
  <p:tag name="KSO_WM_UNIT_PLACING_PICTURE_USER_VIEWPORT" val="{&quot;height&quot;:8876,&quot;width&quot;:4848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224*5114*460*460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PRING_PRESENTATION_TITLE" val="35"/>
  <p:tag name="KSO_WPP_MARK_KEY" val="1be84845-bd20-4e18-a10b-d8cbc084d0c7"/>
  <p:tag name="COMMONDATA" val="eyJoZGlkIjoiYzRiMmY0MjEzNTNkZDUyZGM4MjZjMGEzYjM5Zjk0YTc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2125</Words>
  <Application>WPS 演示</Application>
  <PresentationFormat>宽屏</PresentationFormat>
  <Paragraphs>57</Paragraphs>
  <Slides>9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楷体</vt:lpstr>
      <vt:lpstr>Times New Roman</vt:lpstr>
      <vt:lpstr>等线</vt:lpstr>
      <vt:lpstr>微软雅黑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小瑶永远是小瑶</cp:lastModifiedBy>
  <cp:revision>152</cp:revision>
  <dcterms:created xsi:type="dcterms:W3CDTF">2018-09-26T04:37:00Z</dcterms:created>
  <dcterms:modified xsi:type="dcterms:W3CDTF">2023-03-19T07:31:08Z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46E3D77E962A4A9CAD550590E5996C8B</vt:lpwstr>
  </property>
</Properties>
</file>