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9" r:id="rId31"/>
    <p:sldId id="290"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11"/>
    <p:restoredTop sz="84801" autoAdjust="0"/>
  </p:normalViewPr>
  <p:slideViewPr>
    <p:cSldViewPr snapToGrid="0" snapToObjects="1">
      <p:cViewPr>
        <p:scale>
          <a:sx n="48" d="100"/>
          <a:sy n="48" d="100"/>
        </p:scale>
        <p:origin x="-1296"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111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9517106821824E-2"/>
          <c:y val="0.109203296703297"/>
          <c:w val="0.59055826539381695"/>
          <c:h val="0.81456043956044"/>
        </c:manualLayout>
      </c:layout>
      <c:pie3DChart>
        <c:varyColors val="1"/>
        <c:ser>
          <c:idx val="0"/>
          <c:order val="0"/>
          <c:tx>
            <c:strRef>
              <c:f>Tabelle1!$B$1</c:f>
              <c:strCache>
                <c:ptCount val="1"/>
                <c:pt idx="0">
                  <c:v>Weight of grades</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explosion val="14"/>
          <c:dPt>
            <c:idx val="0"/>
            <c:bubble3D val="0"/>
            <c:spPr>
              <a:gradFill>
                <a:gsLst>
                  <a:gs pos="0">
                    <a:srgbClr val="00ADDC">
                      <a:lumMod val="40000"/>
                      <a:lumOff val="60000"/>
                    </a:srgbClr>
                  </a:gs>
                  <a:gs pos="50000">
                    <a:srgbClr val="00ADDC">
                      <a:lumMod val="60000"/>
                      <a:lumOff val="40000"/>
                    </a:srgbClr>
                  </a:gs>
                  <a:gs pos="100000">
                    <a:schemeClr val="accent4">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dPt>
          <c:dPt>
            <c:idx val="1"/>
            <c:bubble3D val="0"/>
            <c:spPr>
              <a:gradFill>
                <a:gsLst>
                  <a:gs pos="0">
                    <a:srgbClr val="FEB80A">
                      <a:lumMod val="40000"/>
                      <a:lumOff val="60000"/>
                    </a:srgbClr>
                  </a:gs>
                  <a:gs pos="50000">
                    <a:srgbClr val="FEB80A">
                      <a:lumMod val="60000"/>
                      <a:lumOff val="40000"/>
                    </a:srgbClr>
                  </a:gs>
                  <a:gs pos="100000">
                    <a:schemeClr val="accent3">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dPt>
          <c:dPt>
            <c:idx val="2"/>
            <c:bubble3D val="0"/>
            <c:spPr>
              <a:gradFill>
                <a:gsLst>
                  <a:gs pos="0">
                    <a:srgbClr val="738AC8">
                      <a:lumMod val="40000"/>
                      <a:lumOff val="60000"/>
                    </a:srgbClr>
                  </a:gs>
                  <a:gs pos="50000">
                    <a:srgbClr val="738AC8">
                      <a:lumMod val="60000"/>
                      <a:lumOff val="40000"/>
                    </a:srgbClr>
                  </a:gs>
                  <a:gs pos="100000">
                    <a:schemeClr val="accent5">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dPt>
          <c:dPt>
            <c:idx val="3"/>
            <c:bubble3D val="0"/>
            <c:spPr>
              <a:gradFill>
                <a:gsLst>
                  <a:gs pos="0">
                    <a:srgbClr val="FFA3A3"/>
                  </a:gs>
                  <a:gs pos="50000">
                    <a:srgbClr val="FF6D6D"/>
                  </a:gs>
                  <a:gs pos="100000">
                    <a:srgbClr val="F60000"/>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dPt>
          <c:dPt>
            <c:idx val="4"/>
            <c:bubble3D val="0"/>
            <c:spPr>
              <a:gradFill>
                <a:gsLst>
                  <a:gs pos="0">
                    <a:srgbClr val="9CC72F">
                      <a:tint val="66000"/>
                      <a:satMod val="160000"/>
                    </a:srgbClr>
                  </a:gs>
                  <a:gs pos="50000">
                    <a:srgbClr val="9CC72F">
                      <a:lumMod val="60000"/>
                      <a:lumOff val="40000"/>
                    </a:srgbClr>
                  </a:gs>
                  <a:gs pos="100000">
                    <a:schemeClr val="accent1">
                      <a:lumMod val="75000"/>
                    </a:schemeClr>
                  </a:gs>
                </a:gsLst>
                <a:lin ang="5400000" scaled="0"/>
              </a:gradFill>
              <a:effectLst>
                <a:outerShdw blurRad="76200" dir="18900000" sy="23000" kx="-1200000" algn="bl" rotWithShape="0">
                  <a:prstClr val="black">
                    <a:alpha val="20000"/>
                  </a:prstClr>
                </a:outerShdw>
              </a:effectLst>
              <a:scene3d>
                <a:camera prst="orthographicFront"/>
                <a:lightRig rig="threePt" dir="t"/>
              </a:scene3d>
              <a:sp3d prstMaterial="flat"/>
            </c:spPr>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Tabelle1!$A$2:$A$3</c:f>
              <c:strCache>
                <c:ptCount val="2"/>
                <c:pt idx="0">
                  <c:v>oral presentations (incl. author, wiki)</c:v>
                </c:pt>
                <c:pt idx="1">
                  <c:v>final exam</c:v>
                </c:pt>
              </c:strCache>
            </c:strRef>
          </c:cat>
          <c:val>
            <c:numRef>
              <c:f>Tabelle1!$B$2:$B$3</c:f>
              <c:numCache>
                <c:formatCode>0%</c:formatCode>
                <c:ptCount val="2"/>
                <c:pt idx="0">
                  <c:v>0.6</c:v>
                </c:pt>
                <c:pt idx="1">
                  <c:v>0.4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232411214085001"/>
          <c:y val="8.2646880678376694E-2"/>
          <c:w val="0.39882633033702602"/>
          <c:h val="0.834706238643247"/>
        </c:manualLayout>
      </c:layout>
      <c:overlay val="0"/>
      <c:txPr>
        <a:bodyPr/>
        <a:lstStyle/>
        <a:p>
          <a:pPr>
            <a:defRPr>
              <a:latin typeface="Arial" pitchFamily="34" charset="0"/>
              <a:cs typeface="Arial" pitchFamily="34" charset="0"/>
            </a:defRPr>
          </a:pPr>
          <a:endParaRPr lang="de-DE"/>
        </a:p>
      </c:txPr>
    </c:legend>
    <c:plotVisOnly val="1"/>
    <c:dispBlanksAs val="zero"/>
    <c:showDLblsOverMax val="0"/>
  </c:chart>
  <c:spPr>
    <a:scene3d>
      <a:camera prst="orthographicFront"/>
      <a:lightRig rig="threePt" dir="t"/>
    </a:scene3d>
    <a:sp3d prstMaterial="metal"/>
  </c:spPr>
  <c:txPr>
    <a:bodyPr/>
    <a:lstStyle/>
    <a:p>
      <a:pPr>
        <a:defRPr sz="1800"/>
      </a:pPr>
      <a:endParaRPr lang="de-DE"/>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E2A81-B073-834C-9A8F-7FEE8F8A14F4}" type="datetimeFigureOut">
              <a:rPr kumimoji="1" lang="zh-CN" altLang="en-US" smtClean="0"/>
              <a:t>2016/9/10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0C412-1C12-DB4E-9A95-36EC059CAB09}" type="slidenum">
              <a:rPr kumimoji="1" lang="zh-CN" altLang="en-US" smtClean="0"/>
              <a:t>‹Nr.›</a:t>
            </a:fld>
            <a:endParaRPr kumimoji="1" lang="zh-CN" altLang="en-US"/>
          </a:p>
        </p:txBody>
      </p:sp>
    </p:spTree>
    <p:extLst>
      <p:ext uri="{BB962C8B-B14F-4D97-AF65-F5344CB8AC3E}">
        <p14:creationId xmlns:p14="http://schemas.microsoft.com/office/powerpoint/2010/main" val="118155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C1C0C412-1C12-DB4E-9A95-36EC059CAB09}" type="slidenum">
              <a:rPr kumimoji="1" lang="zh-CN" altLang="en-US" smtClean="0"/>
              <a:t>6</a:t>
            </a:fld>
            <a:endParaRPr kumimoji="1" lang="zh-CN" altLang="en-US"/>
          </a:p>
        </p:txBody>
      </p:sp>
    </p:spTree>
    <p:extLst>
      <p:ext uri="{BB962C8B-B14F-4D97-AF65-F5344CB8AC3E}">
        <p14:creationId xmlns:p14="http://schemas.microsoft.com/office/powerpoint/2010/main" val="607685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9/10/2016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23A1CC3-2375-41D4-9E03-427CAF2A4C1A}" type="datetimeFigureOut">
              <a:rPr lang="en-US" dirty="0"/>
              <a:t>9/10/2016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标题和题注">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FF16868-8199-4C2C-A5B1-63AEE139F88E}"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带标题的引述">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CN" altLang="en-US" smtClean="0"/>
              <a:t>单击此处编辑母版标题样式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AD9FF7F-6988-44CC-821B-644E70CD2F73}"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C12C299-16B2-4475-990D-751901EACC14}"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三栏">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三栏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9/10/2016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34E6425-0181-43F2-84FC-787E803FD2F8}" type="datetimeFigureOut">
              <a:rPr lang="en-US" dirty="0"/>
              <a:t>9/10/2016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9/10/2016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86A4C-8E40-4F87-A4F0-01A0687C5742}" type="datetimeFigureOut">
              <a:rPr lang="en-US" dirty="0"/>
              <a:t>9/10/2016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CN" altLang="en-US" smtClean="0"/>
              <a:t>将图片拖动到占位符，或单击添加图标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5E72C73-2D91-4E12-BA25-F0AA0C03599B}" type="datetimeFigureOut">
              <a:rPr lang="en-US" dirty="0"/>
              <a:t>9/10/2016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9/10/2016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tdbjy.com/bencandy-139-48855-1.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48085" y="1073426"/>
            <a:ext cx="8825658" cy="3703955"/>
          </a:xfrm>
        </p:spPr>
        <p:txBody>
          <a:bodyPr/>
          <a:lstStyle/>
          <a:p>
            <a:pPr algn="ctr"/>
            <a:r>
              <a:rPr lang="nb-NO" altLang="zh-CN" sz="4000" b="1" dirty="0">
                <a:solidFill>
                  <a:schemeClr val="bg1"/>
                </a:solidFill>
                <a:latin typeface="Arial" pitchFamily="34" charset="0"/>
                <a:cs typeface="Arial" pitchFamily="34" charset="0"/>
              </a:rPr>
              <a:t>Beijing Normal </a:t>
            </a:r>
            <a:r>
              <a:rPr lang="nb-NO" altLang="zh-CN" sz="4000" b="1" dirty="0" err="1">
                <a:solidFill>
                  <a:schemeClr val="bg1"/>
                </a:solidFill>
                <a:latin typeface="Arial" pitchFamily="34" charset="0"/>
                <a:cs typeface="Arial" pitchFamily="34" charset="0"/>
              </a:rPr>
              <a:t>University</a:t>
            </a:r>
            <a:r>
              <a:rPr lang="nb-NO" altLang="zh-CN" sz="4000" b="1" dirty="0">
                <a:solidFill>
                  <a:schemeClr val="bg1"/>
                </a:solidFill>
                <a:latin typeface="Arial" pitchFamily="34" charset="0"/>
                <a:cs typeface="Arial" pitchFamily="34" charset="0"/>
              </a:rPr>
              <a:t/>
            </a:r>
            <a:br>
              <a:rPr lang="nb-NO" altLang="zh-CN" sz="4000" b="1" dirty="0">
                <a:solidFill>
                  <a:schemeClr val="bg1"/>
                </a:solidFill>
                <a:latin typeface="Arial" pitchFamily="34" charset="0"/>
                <a:cs typeface="Arial" pitchFamily="34" charset="0"/>
              </a:rPr>
            </a:br>
            <a:r>
              <a:rPr lang="zh-CN" altLang="nb-NO" sz="4000" b="1" dirty="0">
                <a:solidFill>
                  <a:schemeClr val="bg1"/>
                </a:solidFill>
                <a:latin typeface="Arial" pitchFamily="34" charset="0"/>
                <a:cs typeface="Arial" pitchFamily="34" charset="0"/>
              </a:rPr>
              <a:t>北京师范大</a:t>
            </a:r>
            <a:r>
              <a:rPr lang="zh-CN" altLang="nb-NO" sz="4000" b="1" dirty="0" smtClean="0">
                <a:solidFill>
                  <a:schemeClr val="bg1"/>
                </a:solidFill>
                <a:latin typeface="Arial" pitchFamily="34" charset="0"/>
                <a:cs typeface="Arial" pitchFamily="34" charset="0"/>
              </a:rPr>
              <a:t>学</a:t>
            </a:r>
            <a:r>
              <a:rPr lang="de-DE" altLang="zh-CN" sz="4000" b="1" dirty="0" smtClean="0">
                <a:solidFill>
                  <a:schemeClr val="bg1"/>
                </a:solidFill>
                <a:latin typeface="Arial" pitchFamily="34" charset="0"/>
                <a:cs typeface="Arial" pitchFamily="34" charset="0"/>
              </a:rPr>
              <a:t/>
            </a:r>
            <a:br>
              <a:rPr lang="de-DE" altLang="zh-CN" sz="4000" b="1" dirty="0" smtClean="0">
                <a:solidFill>
                  <a:schemeClr val="bg1"/>
                </a:solidFill>
                <a:latin typeface="Arial" pitchFamily="34" charset="0"/>
                <a:cs typeface="Arial" pitchFamily="34" charset="0"/>
              </a:rPr>
            </a:br>
            <a:r>
              <a:rPr lang="de-DE" altLang="zh-CN" sz="4800" b="1" dirty="0" smtClean="0">
                <a:solidFill>
                  <a:schemeClr val="bg1"/>
                </a:solidFill>
                <a:latin typeface="Arial" pitchFamily="34" charset="0"/>
                <a:cs typeface="Arial" pitchFamily="34" charset="0"/>
              </a:rPr>
              <a:t/>
            </a:r>
            <a:br>
              <a:rPr lang="de-DE" altLang="zh-CN" sz="4800" b="1" dirty="0" smtClean="0">
                <a:solidFill>
                  <a:schemeClr val="bg1"/>
                </a:solidFill>
                <a:latin typeface="Arial" pitchFamily="34" charset="0"/>
                <a:cs typeface="Arial" pitchFamily="34" charset="0"/>
              </a:rPr>
            </a:br>
            <a:r>
              <a:rPr lang="de-DE" altLang="zh-CN" sz="4800" b="1" dirty="0" smtClean="0">
                <a:solidFill>
                  <a:schemeClr val="bg1"/>
                </a:solidFill>
                <a:latin typeface="Arial" pitchFamily="34" charset="0"/>
                <a:cs typeface="Arial" pitchFamily="34" charset="0"/>
              </a:rPr>
              <a:t>Dissemination </a:t>
            </a:r>
            <a:r>
              <a:rPr lang="de-DE" altLang="zh-CN" sz="4800" b="1" dirty="0" err="1" smtClean="0">
                <a:solidFill>
                  <a:schemeClr val="bg1"/>
                </a:solidFill>
                <a:latin typeface="Arial" pitchFamily="34" charset="0"/>
                <a:cs typeface="Arial" pitchFamily="34" charset="0"/>
              </a:rPr>
              <a:t>of</a:t>
            </a:r>
            <a:r>
              <a:rPr lang="de-DE" altLang="zh-CN" sz="4800" b="1" dirty="0" smtClean="0">
                <a:solidFill>
                  <a:schemeClr val="bg1"/>
                </a:solidFill>
                <a:latin typeface="Arial" pitchFamily="34" charset="0"/>
                <a:cs typeface="Arial" pitchFamily="34" charset="0"/>
              </a:rPr>
              <a:t> Chinese </a:t>
            </a:r>
            <a:r>
              <a:rPr lang="de-DE" altLang="zh-CN" sz="4800" b="1" dirty="0" err="1" smtClean="0">
                <a:solidFill>
                  <a:schemeClr val="bg1"/>
                </a:solidFill>
                <a:latin typeface="Arial" pitchFamily="34" charset="0"/>
                <a:cs typeface="Arial" pitchFamily="34" charset="0"/>
              </a:rPr>
              <a:t>Literature</a:t>
            </a:r>
            <a:r>
              <a:rPr lang="de-DE" altLang="zh-CN" sz="4800" b="1" dirty="0" smtClean="0">
                <a:solidFill>
                  <a:schemeClr val="bg1"/>
                </a:solidFill>
                <a:latin typeface="Arial" pitchFamily="34" charset="0"/>
                <a:cs typeface="Arial" pitchFamily="34" charset="0"/>
              </a:rPr>
              <a:t> </a:t>
            </a:r>
            <a:r>
              <a:rPr lang="de-DE" altLang="zh-CN" sz="4800" b="1" smtClean="0">
                <a:solidFill>
                  <a:schemeClr val="bg1"/>
                </a:solidFill>
                <a:latin typeface="Arial" pitchFamily="34" charset="0"/>
                <a:cs typeface="Arial" pitchFamily="34" charset="0"/>
              </a:rPr>
              <a:t>Abroad</a:t>
            </a:r>
            <a:r>
              <a:rPr lang="de-DE" altLang="zh-CN" sz="4800" b="1" dirty="0" smtClean="0">
                <a:solidFill>
                  <a:schemeClr val="bg1"/>
                </a:solidFill>
                <a:latin typeface="Arial" pitchFamily="34" charset="0"/>
                <a:cs typeface="Arial" pitchFamily="34" charset="0"/>
              </a:rPr>
              <a:t/>
            </a:r>
            <a:br>
              <a:rPr lang="de-DE" altLang="zh-CN" sz="4800" b="1" dirty="0" smtClean="0">
                <a:solidFill>
                  <a:schemeClr val="bg1"/>
                </a:solidFill>
                <a:latin typeface="Arial" pitchFamily="34" charset="0"/>
                <a:cs typeface="Arial" pitchFamily="34" charset="0"/>
              </a:rPr>
            </a:br>
            <a:r>
              <a:rPr lang="zh-CN" altLang="de-DE" sz="4800" b="1" dirty="0">
                <a:solidFill>
                  <a:schemeClr val="bg1"/>
                </a:solidFill>
                <a:latin typeface="Arial" pitchFamily="34" charset="0"/>
                <a:cs typeface="Arial" pitchFamily="34" charset="0"/>
              </a:rPr>
              <a:t>中国文学海外传</a:t>
            </a:r>
            <a:r>
              <a:rPr lang="zh-CN" altLang="de-DE" sz="4800" b="1" dirty="0" smtClean="0">
                <a:solidFill>
                  <a:schemeClr val="bg1"/>
                </a:solidFill>
                <a:latin typeface="Arial" pitchFamily="34" charset="0"/>
                <a:cs typeface="Arial" pitchFamily="34" charset="0"/>
              </a:rPr>
              <a:t>播</a:t>
            </a:r>
            <a:endParaRPr kumimoji="1" lang="zh-CN" altLang="en-US" sz="4800" b="1" dirty="0">
              <a:solidFill>
                <a:schemeClr val="bg1"/>
              </a:solidFill>
            </a:endParaRPr>
          </a:p>
        </p:txBody>
      </p:sp>
      <p:sp>
        <p:nvSpPr>
          <p:cNvPr id="3" name="副标题 2"/>
          <p:cNvSpPr>
            <a:spLocks noGrp="1"/>
          </p:cNvSpPr>
          <p:nvPr>
            <p:ph type="subTitle" idx="1"/>
          </p:nvPr>
        </p:nvSpPr>
        <p:spPr>
          <a:xfrm>
            <a:off x="1822221" y="5168348"/>
            <a:ext cx="8825658" cy="470452"/>
          </a:xfrm>
        </p:spPr>
        <p:txBody>
          <a:bodyPr>
            <a:noAutofit/>
          </a:bodyPr>
          <a:lstStyle/>
          <a:p>
            <a:pPr algn="ctr"/>
            <a:r>
              <a:rPr lang="en-US" altLang="zh-CN" sz="2800" b="1" dirty="0">
                <a:solidFill>
                  <a:schemeClr val="bg1"/>
                </a:solidFill>
                <a:latin typeface="Arial" pitchFamily="34" charset="0"/>
                <a:cs typeface="Arial" pitchFamily="34" charset="0"/>
              </a:rPr>
              <a:t>Prof. Dr. Martin </a:t>
            </a:r>
            <a:r>
              <a:rPr lang="en-US" altLang="zh-CN" sz="2800" b="1" dirty="0" err="1">
                <a:solidFill>
                  <a:schemeClr val="bg1"/>
                </a:solidFill>
                <a:latin typeface="Arial" pitchFamily="34" charset="0"/>
                <a:cs typeface="Arial" pitchFamily="34" charset="0"/>
              </a:rPr>
              <a:t>Woesler</a:t>
            </a:r>
            <a:r>
              <a:rPr lang="en-US" altLang="zh-CN" sz="2800" b="1" dirty="0">
                <a:solidFill>
                  <a:schemeClr val="bg1"/>
                </a:solidFill>
                <a:latin typeface="Arial" pitchFamily="34" charset="0"/>
                <a:cs typeface="Arial" pitchFamily="34" charset="0"/>
              </a:rPr>
              <a:t/>
            </a:r>
            <a:br>
              <a:rPr lang="en-US" altLang="zh-CN" sz="2800" b="1" dirty="0">
                <a:solidFill>
                  <a:schemeClr val="bg1"/>
                </a:solidFill>
                <a:latin typeface="Arial" pitchFamily="34" charset="0"/>
                <a:cs typeface="Arial" pitchFamily="34" charset="0"/>
              </a:rPr>
            </a:br>
            <a:r>
              <a:rPr lang="zh-CN" altLang="de-DE" sz="2800" b="1" dirty="0">
                <a:solidFill>
                  <a:schemeClr val="bg1"/>
                </a:solidFill>
                <a:latin typeface="Arial" pitchFamily="34" charset="0"/>
                <a:cs typeface="Arial" pitchFamily="34" charset="0"/>
              </a:rPr>
              <a:t>北京师范大学客座教授</a:t>
            </a:r>
            <a:endParaRPr kumimoji="1" lang="zh-CN" altLang="en-US" sz="2800" b="1" dirty="0">
              <a:solidFill>
                <a:schemeClr val="bg1"/>
              </a:solidFill>
            </a:endParaRPr>
          </a:p>
          <a:p>
            <a:pPr algn="ctr"/>
            <a:endParaRPr kumimoji="1" lang="zh-CN" altLang="en-US" sz="2800" b="1" dirty="0">
              <a:solidFill>
                <a:schemeClr val="bg1"/>
              </a:solidFill>
            </a:endParaRPr>
          </a:p>
        </p:txBody>
      </p:sp>
    </p:spTree>
    <p:extLst>
      <p:ext uri="{BB962C8B-B14F-4D97-AF65-F5344CB8AC3E}">
        <p14:creationId xmlns:p14="http://schemas.microsoft.com/office/powerpoint/2010/main" val="117170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solidFill>
                  <a:schemeClr val="bg1"/>
                </a:solidFill>
              </a:rPr>
              <a:t>Session</a:t>
            </a:r>
            <a:r>
              <a:rPr kumimoji="1" lang="zh-CN" altLang="en-US" b="1" dirty="0" smtClean="0">
                <a:solidFill>
                  <a:schemeClr val="bg1"/>
                </a:solidFill>
              </a:rPr>
              <a:t> </a:t>
            </a:r>
            <a:r>
              <a:rPr kumimoji="1" lang="en-US" altLang="zh-CN" b="1" dirty="0" smtClean="0">
                <a:solidFill>
                  <a:schemeClr val="bg1"/>
                </a:solidFill>
              </a:rPr>
              <a:t>1</a:t>
            </a:r>
            <a:endParaRPr kumimoji="1" lang="zh-CN" altLang="en-US" b="1" dirty="0">
              <a:solidFill>
                <a:schemeClr val="bg1"/>
              </a:solidFill>
            </a:endParaRPr>
          </a:p>
        </p:txBody>
      </p:sp>
      <p:sp>
        <p:nvSpPr>
          <p:cNvPr id="3" name="内容占位符 2"/>
          <p:cNvSpPr>
            <a:spLocks noGrp="1"/>
          </p:cNvSpPr>
          <p:nvPr>
            <p:ph idx="1"/>
          </p:nvPr>
        </p:nvSpPr>
        <p:spPr/>
        <p:txBody>
          <a:bodyPr>
            <a:normAutofit/>
          </a:bodyPr>
          <a:lstStyle/>
          <a:p>
            <a:r>
              <a:rPr lang="en-US" altLang="zh-CN" sz="2800" dirty="0"/>
              <a:t>Earliest translations from Chinese to the West</a:t>
            </a:r>
            <a:endParaRPr lang="de-DE" altLang="zh-CN" sz="2800" kern="100" dirty="0">
              <a:latin typeface="Calibri" panose="020F0502020204030204" pitchFamily="34" charset="0"/>
              <a:ea typeface="SimSun" panose="02010600030101010101" pitchFamily="2" charset="-122"/>
              <a:cs typeface="Times New Roman" panose="02020603050405020304" pitchFamily="18" charset="0"/>
            </a:endParaRPr>
          </a:p>
          <a:p>
            <a:r>
              <a:rPr kumimoji="1" lang="zh-CN" altLang="en-US" sz="2800" dirty="0" smtClean="0"/>
              <a:t>早期翻译：从中国文学到西语</a:t>
            </a:r>
            <a:endParaRPr kumimoji="1" lang="zh-CN" altLang="en-US" sz="2800" dirty="0"/>
          </a:p>
        </p:txBody>
      </p:sp>
    </p:spTree>
    <p:extLst>
      <p:ext uri="{BB962C8B-B14F-4D97-AF65-F5344CB8AC3E}">
        <p14:creationId xmlns:p14="http://schemas.microsoft.com/office/powerpoint/2010/main" val="212930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de-DE" b="1" dirty="0" smtClean="0">
                <a:solidFill>
                  <a:schemeClr val="bg1"/>
                </a:solidFill>
                <a:latin typeface="华文楷体" pitchFamily="2" charset="-122"/>
                <a:ea typeface="华文楷体" pitchFamily="2" charset="-122"/>
              </a:rPr>
              <a:t>摘要</a:t>
            </a:r>
            <a:r>
              <a:rPr lang="de-DE" altLang="zh-CN" b="1" dirty="0" smtClean="0">
                <a:solidFill>
                  <a:schemeClr val="bg1"/>
                </a:solidFill>
                <a:latin typeface="华文楷体" pitchFamily="2" charset="-122"/>
                <a:ea typeface="华文楷体" pitchFamily="2" charset="-122"/>
              </a:rPr>
              <a:t>/</a:t>
            </a:r>
            <a:r>
              <a:rPr lang="zh-CN" altLang="en-US" b="1" dirty="0">
                <a:solidFill>
                  <a:schemeClr val="bg1"/>
                </a:solidFill>
                <a:latin typeface="华文楷体" pitchFamily="2" charset="-122"/>
                <a:ea typeface="华文楷体" pitchFamily="2" charset="-122"/>
              </a:rPr>
              <a:t>概</a:t>
            </a:r>
            <a:r>
              <a:rPr lang="zh-CN" altLang="en-US" b="1" dirty="0" smtClean="0">
                <a:solidFill>
                  <a:schemeClr val="bg1"/>
                </a:solidFill>
                <a:latin typeface="华文楷体" pitchFamily="2" charset="-122"/>
                <a:ea typeface="华文楷体" pitchFamily="2" charset="-122"/>
              </a:rPr>
              <a:t>览</a:t>
            </a:r>
            <a:endParaRPr lang="zh-CN" altLang="en-US" b="1" dirty="0">
              <a:solidFill>
                <a:schemeClr val="bg1"/>
              </a:solidFill>
            </a:endParaRPr>
          </a:p>
        </p:txBody>
      </p:sp>
      <p:sp>
        <p:nvSpPr>
          <p:cNvPr id="3" name="内容占位符 2"/>
          <p:cNvSpPr>
            <a:spLocks noGrp="1"/>
          </p:cNvSpPr>
          <p:nvPr>
            <p:ph idx="1"/>
          </p:nvPr>
        </p:nvSpPr>
        <p:spPr>
          <a:xfrm>
            <a:off x="1154953" y="2489546"/>
            <a:ext cx="10105945" cy="4349080"/>
          </a:xfrm>
        </p:spPr>
        <p:txBody>
          <a:bodyPr>
            <a:noAutofit/>
          </a:bodyPr>
          <a:lstStyle/>
          <a:p>
            <a:pPr marL="514350" indent="-514350">
              <a:buFont typeface="+mj-lt"/>
              <a:buAutoNum type="arabicPeriod"/>
            </a:pPr>
            <a:r>
              <a:rPr lang="zh-CN" altLang="de-DE" sz="2300" dirty="0">
                <a:latin typeface="+mj-lt"/>
                <a:ea typeface="KaiTi" panose="02010609060101010101" pitchFamily="49" charset="-122"/>
              </a:rPr>
              <a:t>当人们谈论到早期被翻译到西方的中国文学作品时，大家一般会认为是</a:t>
            </a:r>
            <a:r>
              <a:rPr lang="zh-CN" altLang="de-DE" sz="2300" b="1" dirty="0">
                <a:latin typeface="+mj-lt"/>
                <a:ea typeface="KaiTi" panose="02010609060101010101" pitchFamily="49" charset="-122"/>
              </a:rPr>
              <a:t>诗经、唐诗、宋词</a:t>
            </a:r>
            <a:r>
              <a:rPr lang="zh-CN" altLang="de-DE" sz="2300" dirty="0">
                <a:latin typeface="+mj-lt"/>
                <a:ea typeface="KaiTi" panose="02010609060101010101" pitchFamily="49" charset="-122"/>
              </a:rPr>
              <a:t>以及</a:t>
            </a:r>
            <a:r>
              <a:rPr lang="zh-CN" altLang="de-DE" sz="2300" b="1" dirty="0">
                <a:latin typeface="+mj-lt"/>
                <a:ea typeface="KaiTi" panose="02010609060101010101" pitchFamily="49" charset="-122"/>
              </a:rPr>
              <a:t>四大名著</a:t>
            </a:r>
            <a:r>
              <a:rPr lang="zh-CN" altLang="de-DE" sz="2300" dirty="0">
                <a:latin typeface="+mj-lt"/>
                <a:ea typeface="KaiTi" panose="02010609060101010101" pitchFamily="49" charset="-122"/>
              </a:rPr>
              <a:t>。事实上，</a:t>
            </a:r>
            <a:r>
              <a:rPr lang="zh-CN" altLang="en-US" sz="2300" dirty="0">
                <a:latin typeface="+mj-lt"/>
                <a:ea typeface="KaiTi" panose="02010609060101010101" pitchFamily="49" charset="-122"/>
              </a:rPr>
              <a:t>早期中国文学的西语</a:t>
            </a:r>
            <a:r>
              <a:rPr lang="de-DE" altLang="zh-CN" sz="2300" dirty="0">
                <a:latin typeface="+mj-lt"/>
                <a:ea typeface="KaiTi" panose="02010609060101010101" pitchFamily="49" charset="-122"/>
              </a:rPr>
              <a:t>(</a:t>
            </a:r>
            <a:r>
              <a:rPr lang="zh-CN" altLang="de-DE" sz="2300" dirty="0">
                <a:latin typeface="+mj-lt"/>
                <a:ea typeface="KaiTi" panose="02010609060101010101" pitchFamily="49" charset="-122"/>
              </a:rPr>
              <a:t>全</a:t>
            </a:r>
            <a:r>
              <a:rPr lang="de-DE" altLang="zh-CN" sz="2300" dirty="0">
                <a:latin typeface="+mj-lt"/>
                <a:ea typeface="KaiTi" panose="02010609060101010101" pitchFamily="49" charset="-122"/>
              </a:rPr>
              <a:t>)</a:t>
            </a:r>
            <a:r>
              <a:rPr lang="zh-CN" altLang="en-US" sz="2300" dirty="0">
                <a:latin typeface="+mj-lt"/>
                <a:ea typeface="KaiTi" panose="02010609060101010101" pitchFamily="49" charset="-122"/>
              </a:rPr>
              <a:t>翻译</a:t>
            </a:r>
            <a:r>
              <a:rPr lang="zh-CN" altLang="de-DE" sz="2300" dirty="0">
                <a:latin typeface="+mj-lt"/>
                <a:ea typeface="KaiTi" panose="02010609060101010101" pitchFamily="49" charset="-122"/>
              </a:rPr>
              <a:t>作品</a:t>
            </a:r>
            <a:r>
              <a:rPr lang="zh-CN" altLang="en-US" sz="2300" dirty="0">
                <a:latin typeface="+mj-lt"/>
                <a:ea typeface="KaiTi" panose="02010609060101010101" pitchFamily="49" charset="-122"/>
              </a:rPr>
              <a:t>大</a:t>
            </a:r>
            <a:r>
              <a:rPr lang="zh-CN" altLang="de-DE" sz="2300" dirty="0">
                <a:latin typeface="+mj-lt"/>
                <a:ea typeface="KaiTi" panose="02010609060101010101" pitchFamily="49" charset="-122"/>
              </a:rPr>
              <a:t>都</a:t>
            </a:r>
            <a:r>
              <a:rPr lang="zh-CN" altLang="de-DE" sz="2300" b="1" dirty="0">
                <a:latin typeface="+mj-lt"/>
                <a:ea typeface="KaiTi" panose="02010609060101010101" pitchFamily="49" charset="-122"/>
              </a:rPr>
              <a:t>不具有代表性。</a:t>
            </a:r>
            <a:r>
              <a:rPr lang="de-DE" altLang="zh-CN" sz="2300" b="1" dirty="0">
                <a:latin typeface="+mj-lt"/>
                <a:ea typeface="KaiTi" panose="02010609060101010101" pitchFamily="49" charset="-122"/>
              </a:rPr>
              <a:t/>
            </a:r>
            <a:br>
              <a:rPr lang="de-DE" altLang="zh-CN" sz="2300" b="1" dirty="0">
                <a:latin typeface="+mj-lt"/>
                <a:ea typeface="KaiTi" panose="02010609060101010101" pitchFamily="49" charset="-122"/>
              </a:rPr>
            </a:br>
            <a:r>
              <a:rPr lang="de-DE" altLang="zh-CN" sz="2300" dirty="0">
                <a:latin typeface="+mj-lt"/>
                <a:ea typeface="KaiTi" panose="02010609060101010101" pitchFamily="49" charset="-122"/>
              </a:rPr>
              <a:t>Early </a:t>
            </a:r>
            <a:r>
              <a:rPr lang="de-DE" altLang="zh-CN" sz="2300" dirty="0" err="1">
                <a:latin typeface="+mj-lt"/>
                <a:ea typeface="KaiTi" panose="02010609060101010101" pitchFamily="49" charset="-122"/>
              </a:rPr>
              <a:t>translations</a:t>
            </a:r>
            <a:r>
              <a:rPr lang="de-DE" altLang="zh-CN" sz="2300" dirty="0">
                <a:latin typeface="+mj-lt"/>
                <a:ea typeface="KaiTi" panose="02010609060101010101" pitchFamily="49" charset="-122"/>
              </a:rPr>
              <a:t> not </a:t>
            </a:r>
            <a:r>
              <a:rPr lang="de-DE" altLang="zh-CN" sz="2300" dirty="0" err="1">
                <a:latin typeface="+mj-lt"/>
                <a:ea typeface="KaiTi" panose="02010609060101010101" pitchFamily="49" charset="-122"/>
              </a:rPr>
              <a:t>known</a:t>
            </a:r>
            <a:r>
              <a:rPr lang="de-DE" altLang="zh-CN" sz="2300" dirty="0">
                <a:latin typeface="+mj-lt"/>
                <a:ea typeface="KaiTi" panose="02010609060101010101" pitchFamily="49" charset="-122"/>
              </a:rPr>
              <a:t> </a:t>
            </a:r>
            <a:r>
              <a:rPr lang="de-DE" altLang="zh-CN" sz="2300" dirty="0" err="1">
                <a:latin typeface="+mj-lt"/>
                <a:ea typeface="KaiTi" panose="02010609060101010101" pitchFamily="49" charset="-122"/>
              </a:rPr>
              <a:t>and</a:t>
            </a:r>
            <a:r>
              <a:rPr lang="de-DE" altLang="zh-CN" sz="2300" dirty="0">
                <a:latin typeface="+mj-lt"/>
                <a:ea typeface="KaiTi" panose="02010609060101010101" pitchFamily="49" charset="-122"/>
              </a:rPr>
              <a:t> not </a:t>
            </a:r>
            <a:r>
              <a:rPr lang="de-DE" altLang="zh-CN" sz="2300" dirty="0" err="1">
                <a:latin typeface="+mj-lt"/>
                <a:ea typeface="KaiTi" panose="02010609060101010101" pitchFamily="49" charset="-122"/>
              </a:rPr>
              <a:t>canonized</a:t>
            </a:r>
            <a:r>
              <a:rPr lang="de-DE" altLang="zh-CN" sz="2300" dirty="0">
                <a:latin typeface="+mj-lt"/>
                <a:ea typeface="KaiTi" panose="02010609060101010101" pitchFamily="49" charset="-122"/>
              </a:rPr>
              <a:t>.</a:t>
            </a:r>
            <a:br>
              <a:rPr lang="de-DE" altLang="zh-CN" sz="2300" dirty="0">
                <a:latin typeface="+mj-lt"/>
                <a:ea typeface="KaiTi" panose="02010609060101010101" pitchFamily="49" charset="-122"/>
              </a:rPr>
            </a:br>
            <a:r>
              <a:rPr lang="zh-CN" altLang="de-DE" sz="2300" dirty="0">
                <a:latin typeface="+mj-lt"/>
                <a:ea typeface="KaiTi" panose="02010609060101010101" pitchFamily="49" charset="-122"/>
              </a:rPr>
              <a:t>只有</a:t>
            </a:r>
            <a:r>
              <a:rPr lang="zh-CN" altLang="de-DE" sz="2300" b="1" dirty="0">
                <a:latin typeface="+mj-lt"/>
                <a:ea typeface="KaiTi" panose="02010609060101010101" pitchFamily="49" charset="-122"/>
              </a:rPr>
              <a:t>诗经</a:t>
            </a:r>
            <a:r>
              <a:rPr lang="zh-CN" altLang="de-DE" sz="2300" dirty="0">
                <a:latin typeface="+mj-lt"/>
                <a:ea typeface="KaiTi" panose="02010609060101010101" pitchFamily="49" charset="-122"/>
              </a:rPr>
              <a:t>被翻译成拉丁语，另外还有一些爱情故事和</a:t>
            </a:r>
            <a:r>
              <a:rPr lang="en-US" sz="2300" dirty="0">
                <a:latin typeface="+mj-lt"/>
                <a:ea typeface="KaiTi" panose="02010609060101010101" pitchFamily="49" charset="-122"/>
              </a:rPr>
              <a:t>“</a:t>
            </a:r>
            <a:r>
              <a:rPr lang="zh-CN" altLang="de-DE" sz="2300" b="1" dirty="0">
                <a:latin typeface="+mj-lt"/>
                <a:ea typeface="KaiTi" panose="02010609060101010101" pitchFamily="49" charset="-122"/>
              </a:rPr>
              <a:t>才子佳人小说</a:t>
            </a:r>
            <a:r>
              <a:rPr lang="en-US" sz="2300" dirty="0">
                <a:latin typeface="+mj-lt"/>
                <a:ea typeface="KaiTi" panose="02010609060101010101" pitchFamily="49" charset="-122"/>
              </a:rPr>
              <a:t>”</a:t>
            </a:r>
            <a:r>
              <a:rPr lang="zh-CN" altLang="de-DE" sz="2300" dirty="0">
                <a:latin typeface="+mj-lt"/>
                <a:ea typeface="KaiTi" panose="02010609060101010101" pitchFamily="49" charset="-122"/>
              </a:rPr>
              <a:t>。我个人认为，早期译者接触到的中国文学是来自</a:t>
            </a:r>
            <a:r>
              <a:rPr lang="zh-CN" altLang="de-DE" sz="2300" b="1" dirty="0">
                <a:latin typeface="+mj-lt"/>
                <a:ea typeface="KaiTi" panose="02010609060101010101" pitchFamily="49" charset="-122"/>
              </a:rPr>
              <a:t>汉语学习的教材</a:t>
            </a:r>
            <a:r>
              <a:rPr lang="zh-CN" altLang="de-DE" sz="2300" dirty="0">
                <a:latin typeface="+mj-lt"/>
                <a:ea typeface="KaiTi" panose="02010609060101010101" pitchFamily="49" charset="-122"/>
              </a:rPr>
              <a:t>，这些教材引用了一些爱情故事和</a:t>
            </a:r>
            <a:r>
              <a:rPr lang="en-US" sz="2300" dirty="0">
                <a:latin typeface="+mj-lt"/>
                <a:ea typeface="KaiTi" panose="02010609060101010101" pitchFamily="49" charset="-122"/>
              </a:rPr>
              <a:t>“</a:t>
            </a:r>
            <a:r>
              <a:rPr lang="zh-CN" altLang="de-DE" sz="2300" dirty="0">
                <a:latin typeface="+mj-lt"/>
                <a:ea typeface="KaiTi" panose="02010609060101010101" pitchFamily="49" charset="-122"/>
              </a:rPr>
              <a:t>才子佳人小说</a:t>
            </a:r>
            <a:r>
              <a:rPr lang="en-US" sz="2300" dirty="0">
                <a:latin typeface="+mj-lt"/>
                <a:ea typeface="KaiTi" panose="02010609060101010101" pitchFamily="49" charset="-122"/>
              </a:rPr>
              <a:t>”</a:t>
            </a:r>
            <a:r>
              <a:rPr lang="zh-CN" altLang="de-DE" sz="2300" dirty="0">
                <a:latin typeface="+mj-lt"/>
                <a:ea typeface="KaiTi" panose="02010609060101010101" pitchFamily="49" charset="-122"/>
              </a:rPr>
              <a:t>的内容作为汉语教学的例句。所以，这些早期译者直接就翻译了这些他们在学习汉语过程中涉及到小说，而不是最著名的顶尖文学。</a:t>
            </a:r>
            <a:r>
              <a:rPr lang="de-DE" altLang="zh-CN" sz="2300" dirty="0">
                <a:latin typeface="+mj-lt"/>
                <a:ea typeface="KaiTi" panose="02010609060101010101" pitchFamily="49" charset="-122"/>
              </a:rPr>
              <a:t/>
            </a:r>
            <a:br>
              <a:rPr lang="de-DE" altLang="zh-CN" sz="2300" dirty="0">
                <a:latin typeface="+mj-lt"/>
                <a:ea typeface="KaiTi" panose="02010609060101010101" pitchFamily="49" charset="-122"/>
              </a:rPr>
            </a:br>
            <a:r>
              <a:rPr lang="zh-CN" altLang="de-DE" sz="2300" dirty="0">
                <a:latin typeface="+mj-lt"/>
                <a:ea typeface="KaiTi" panose="02010609060101010101" pitchFamily="49" charset="-122"/>
              </a:rPr>
              <a:t>我想</a:t>
            </a:r>
            <a:r>
              <a:rPr lang="zh-CN" altLang="de-DE" sz="2300" dirty="0">
                <a:ea typeface="KaiTi" panose="02010609060101010101" pitchFamily="49" charset="-122"/>
              </a:rPr>
              <a:t>探讨上述情况的</a:t>
            </a:r>
            <a:r>
              <a:rPr lang="zh-CN" altLang="en-US" sz="2300" dirty="0">
                <a:ea typeface="KaiTi" panose="02010609060101010101" pitchFamily="49" charset="-122"/>
              </a:rPr>
              <a:t>历史背景和译者</a:t>
            </a:r>
            <a:r>
              <a:rPr lang="zh-CN" altLang="de-DE" sz="2300" dirty="0">
                <a:ea typeface="KaiTi" panose="02010609060101010101" pitchFamily="49" charset="-122"/>
              </a:rPr>
              <a:t>在历史上的</a:t>
            </a:r>
            <a:r>
              <a:rPr lang="zh-CN" altLang="en-US" sz="2300" dirty="0">
                <a:ea typeface="KaiTi" panose="02010609060101010101" pitchFamily="49" charset="-122"/>
              </a:rPr>
              <a:t>角色</a:t>
            </a:r>
            <a:r>
              <a:rPr lang="zh-CN" altLang="de-DE" sz="2300" dirty="0">
                <a:ea typeface="KaiTi" panose="02010609060101010101" pitchFamily="49" charset="-122"/>
              </a:rPr>
              <a:t>。</a:t>
            </a:r>
            <a:endParaRPr lang="zh-CN" altLang="en-US" sz="2300" dirty="0">
              <a:latin typeface="+mj-lt"/>
              <a:ea typeface="KaiTi" panose="02010609060101010101" pitchFamily="49" charset="-122"/>
            </a:endParaRPr>
          </a:p>
        </p:txBody>
      </p:sp>
    </p:spTree>
    <p:extLst>
      <p:ext uri="{BB962C8B-B14F-4D97-AF65-F5344CB8AC3E}">
        <p14:creationId xmlns:p14="http://schemas.microsoft.com/office/powerpoint/2010/main" val="167690860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zh-CN" altLang="zh-CN">
                <a:latin typeface="Arial" pitchFamily="34" charset="0"/>
                <a:ea typeface="宋体" pitchFamily="2" charset="-122"/>
                <a:cs typeface="宋体" pitchFamily="2" charset="-122"/>
              </a:rPr>
              <a:t/>
            </a:r>
            <a:br>
              <a:rPr lang="zh-CN" altLang="zh-CN">
                <a:latin typeface="Arial" pitchFamily="34" charset="0"/>
                <a:ea typeface="宋体" pitchFamily="2" charset="-122"/>
                <a:cs typeface="宋体" pitchFamily="2" charset="-122"/>
              </a:rPr>
            </a:br>
            <a:endParaRPr lang="zh-CN" altLang="zh-CN">
              <a:latin typeface="Arial" pitchFamily="34" charset="0"/>
              <a:ea typeface="宋体" pitchFamily="2" charset="-122"/>
              <a:cs typeface="宋体" pitchFamily="2" charset="-122"/>
            </a:endParaRPr>
          </a:p>
        </p:txBody>
      </p:sp>
      <p:sp>
        <p:nvSpPr>
          <p:cNvPr id="11" name="TextBox 10"/>
          <p:cNvSpPr txBox="1"/>
          <p:nvPr/>
        </p:nvSpPr>
        <p:spPr>
          <a:xfrm>
            <a:off x="2063552" y="404664"/>
            <a:ext cx="7560840" cy="1446550"/>
          </a:xfrm>
          <a:prstGeom prst="rect">
            <a:avLst/>
          </a:prstGeom>
          <a:noFill/>
        </p:spPr>
        <p:txBody>
          <a:bodyPr wrap="square" rtlCol="0">
            <a:spAutoFit/>
          </a:bodyPr>
          <a:lstStyle/>
          <a:p>
            <a:pPr algn="ctr"/>
            <a:r>
              <a:rPr lang="zh-CN" altLang="en-US" sz="4000" b="1" dirty="0">
                <a:latin typeface="楷体" pitchFamily="49" charset="-122"/>
                <a:ea typeface="楷体" pitchFamily="49" charset="-122"/>
              </a:rPr>
              <a:t>早期中国文学译成西语</a:t>
            </a:r>
            <a:endParaRPr lang="de-DE" altLang="zh-CN" sz="40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graphicFrame>
        <p:nvGraphicFramePr>
          <p:cNvPr id="4" name="Tabelle 3"/>
          <p:cNvGraphicFramePr>
            <a:graphicFrameLocks noGrp="1"/>
          </p:cNvGraphicFramePr>
          <p:nvPr>
            <p:extLst>
              <p:ext uri="{D42A27DB-BD31-4B8C-83A1-F6EECF244321}">
                <p14:modId xmlns:p14="http://schemas.microsoft.com/office/powerpoint/2010/main" val="527863288"/>
              </p:ext>
            </p:extLst>
          </p:nvPr>
        </p:nvGraphicFramePr>
        <p:xfrm>
          <a:off x="338203" y="1481884"/>
          <a:ext cx="11586575" cy="5095367"/>
        </p:xfrm>
        <a:graphic>
          <a:graphicData uri="http://schemas.openxmlformats.org/drawingml/2006/table">
            <a:tbl>
              <a:tblPr firstRow="1" firstCol="1" lastRow="1" lastCol="1" bandRow="1" bandCol="1">
                <a:tableStyleId>{B301B821-A1FF-4177-AEE7-76D212191A09}</a:tableStyleId>
              </a:tblPr>
              <a:tblGrid>
                <a:gridCol w="866165"/>
                <a:gridCol w="4379664"/>
                <a:gridCol w="2828534"/>
                <a:gridCol w="2281076"/>
                <a:gridCol w="1231136"/>
              </a:tblGrid>
              <a:tr h="457170">
                <a:tc>
                  <a:txBody>
                    <a:bodyPr/>
                    <a:lstStyle/>
                    <a:p>
                      <a:pPr>
                        <a:spcAft>
                          <a:spcPts val="0"/>
                        </a:spcAft>
                      </a:pPr>
                      <a:r>
                        <a:rPr lang="zh-CN" altLang="de-DE" sz="1700" dirty="0" smtClean="0">
                          <a:effectLst/>
                        </a:rPr>
                        <a:t>年代</a:t>
                      </a:r>
                      <a:endParaRPr lang="de-DE" sz="1700" dirty="0">
                        <a:effectLst/>
                        <a:latin typeface="Times New Roman"/>
                        <a:ea typeface="SimSun"/>
                      </a:endParaRPr>
                    </a:p>
                  </a:txBody>
                  <a:tcPr marL="61718" marR="61718" marT="0" marB="0"/>
                </a:tc>
                <a:tc>
                  <a:txBody>
                    <a:bodyPr/>
                    <a:lstStyle/>
                    <a:p>
                      <a:pPr>
                        <a:spcAft>
                          <a:spcPts val="0"/>
                        </a:spcAft>
                      </a:pPr>
                      <a:r>
                        <a:rPr lang="zh-CN" altLang="de-DE" sz="1700" dirty="0" smtClean="0">
                          <a:effectLst/>
                        </a:rPr>
                        <a:t>作品</a:t>
                      </a:r>
                      <a:endParaRPr lang="de-DE" sz="1700" dirty="0">
                        <a:effectLst/>
                        <a:latin typeface="Times New Roman"/>
                        <a:ea typeface="SimSun"/>
                      </a:endParaRPr>
                    </a:p>
                  </a:txBody>
                  <a:tcPr marL="61718" marR="61718" marT="0" marB="0"/>
                </a:tc>
                <a:tc>
                  <a:txBody>
                    <a:bodyPr/>
                    <a:lstStyle/>
                    <a:p>
                      <a:pPr>
                        <a:spcAft>
                          <a:spcPts val="0"/>
                        </a:spcAft>
                      </a:pPr>
                      <a:r>
                        <a:rPr lang="zh-CN" altLang="de-DE" sz="1700" dirty="0" smtClean="0">
                          <a:effectLst/>
                        </a:rPr>
                        <a:t>语言</a:t>
                      </a:r>
                      <a:endParaRPr lang="de-DE" sz="1700" dirty="0">
                        <a:effectLst/>
                        <a:latin typeface="Times New Roman"/>
                        <a:ea typeface="SimSun"/>
                      </a:endParaRPr>
                    </a:p>
                  </a:txBody>
                  <a:tcPr marL="61718" marR="61718" marT="0" marB="0"/>
                </a:tc>
                <a:tc>
                  <a:txBody>
                    <a:bodyPr/>
                    <a:lstStyle/>
                    <a:p>
                      <a:pPr>
                        <a:spcAft>
                          <a:spcPts val="0"/>
                        </a:spcAft>
                      </a:pPr>
                      <a:r>
                        <a:rPr lang="zh-CN" altLang="de-DE" sz="1700" dirty="0" smtClean="0">
                          <a:effectLst/>
                        </a:rPr>
                        <a:t>译者</a:t>
                      </a:r>
                      <a:endParaRPr lang="de-DE" sz="1700"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700" dirty="0" smtClean="0">
                          <a:effectLst/>
                        </a:rPr>
                        <a:t>有没有</a:t>
                      </a:r>
                      <a:r>
                        <a:rPr lang="de-DE" altLang="zh-CN" sz="1700" dirty="0" smtClean="0">
                          <a:effectLst/>
                        </a:rPr>
                        <a:t/>
                      </a:r>
                      <a:br>
                        <a:rPr lang="de-DE" altLang="zh-CN" sz="1700" dirty="0" smtClean="0">
                          <a:effectLst/>
                        </a:rPr>
                      </a:br>
                      <a:r>
                        <a:rPr lang="zh-CN" altLang="de-DE" sz="1700" dirty="0" smtClean="0">
                          <a:effectLst/>
                        </a:rPr>
                        <a:t>代表性</a:t>
                      </a:r>
                      <a:endParaRPr lang="de-DE" altLang="zh-CN" sz="1700" dirty="0" smtClean="0">
                        <a:effectLst/>
                      </a:endParaRPr>
                    </a:p>
                  </a:txBody>
                  <a:tcPr marL="61718" marR="61718" marT="0" marB="0"/>
                </a:tc>
              </a:tr>
              <a:tr h="228585">
                <a:tc>
                  <a:txBody>
                    <a:bodyPr/>
                    <a:lstStyle/>
                    <a:p>
                      <a:pPr>
                        <a:spcAft>
                          <a:spcPts val="0"/>
                        </a:spcAft>
                      </a:pPr>
                      <a:r>
                        <a:rPr lang="en-GB" sz="1700" b="0" dirty="0">
                          <a:effectLst/>
                        </a:rPr>
                        <a:t>647</a:t>
                      </a:r>
                      <a:endParaRPr lang="de-DE" sz="1700" b="0" dirty="0">
                        <a:effectLst/>
                        <a:latin typeface="Times New Roman"/>
                        <a:ea typeface="SimSun"/>
                      </a:endParaRPr>
                    </a:p>
                  </a:txBody>
                  <a:tcPr marL="61718" marR="61718" marT="0" marB="0"/>
                </a:tc>
                <a:tc>
                  <a:txBody>
                    <a:bodyPr/>
                    <a:lstStyle/>
                    <a:p>
                      <a:pPr>
                        <a:spcAft>
                          <a:spcPts val="0"/>
                        </a:spcAft>
                      </a:pPr>
                      <a:r>
                        <a:rPr lang="de-DE" altLang="zh-CN" sz="1700" b="0" dirty="0" smtClean="0">
                          <a:effectLst/>
                        </a:rPr>
                        <a:t>《</a:t>
                      </a:r>
                      <a:r>
                        <a:rPr lang="zh-CN" sz="1700" b="0" dirty="0" smtClean="0">
                          <a:effectLst/>
                        </a:rPr>
                        <a:t>老子</a:t>
                      </a:r>
                      <a:r>
                        <a:rPr lang="de-DE" altLang="zh-CN" sz="1700" b="0" dirty="0" smtClean="0">
                          <a:effectLst/>
                        </a:rPr>
                        <a:t>》</a:t>
                      </a:r>
                      <a:r>
                        <a:rPr lang="de-DE" sz="1700" b="0" dirty="0" err="1" smtClean="0">
                          <a:effectLst/>
                        </a:rPr>
                        <a:t>Laozi</a:t>
                      </a:r>
                      <a:r>
                        <a:rPr lang="de-DE" sz="1700" b="0" dirty="0" smtClean="0">
                          <a:effectLst/>
                        </a:rPr>
                        <a:t>  </a:t>
                      </a:r>
                      <a:r>
                        <a:rPr lang="de-DE" sz="1700" b="0" dirty="0">
                          <a:effectLst/>
                        </a:rPr>
                        <a:t>[not </a:t>
                      </a:r>
                      <a:r>
                        <a:rPr lang="de-DE" sz="1700" b="0" dirty="0" err="1">
                          <a:effectLst/>
                        </a:rPr>
                        <a:t>literature</a:t>
                      </a:r>
                      <a:r>
                        <a:rPr lang="de-DE" sz="1700" b="0" dirty="0">
                          <a:effectLst/>
                        </a:rPr>
                        <a:t>]</a:t>
                      </a:r>
                      <a:endParaRPr lang="de-DE" sz="1700" b="0" dirty="0">
                        <a:effectLst/>
                        <a:latin typeface="Times New Roman"/>
                        <a:ea typeface="SimSun"/>
                      </a:endParaRPr>
                    </a:p>
                  </a:txBody>
                  <a:tcPr marL="61718" marR="61718" marT="0" marB="0"/>
                </a:tc>
                <a:tc>
                  <a:txBody>
                    <a:bodyPr/>
                    <a:lstStyle/>
                    <a:p>
                      <a:pPr>
                        <a:spcAft>
                          <a:spcPts val="0"/>
                        </a:spcAft>
                      </a:pPr>
                      <a:r>
                        <a:rPr lang="zh-CN" sz="1700" b="0" dirty="0" smtClean="0">
                          <a:effectLst/>
                        </a:rPr>
                        <a:t>梵文</a:t>
                      </a:r>
                      <a:r>
                        <a:rPr lang="zh-CN" altLang="de-DE" sz="1700" b="0" dirty="0" smtClean="0">
                          <a:effectLst/>
                        </a:rPr>
                        <a:t> </a:t>
                      </a:r>
                      <a:r>
                        <a:rPr lang="en-GB" sz="1700" b="0" dirty="0" smtClean="0">
                          <a:effectLst/>
                        </a:rPr>
                        <a:t>Sanskrit </a:t>
                      </a:r>
                      <a:endParaRPr lang="de-DE" sz="1700" b="0" dirty="0">
                        <a:effectLst/>
                        <a:latin typeface="Times New Roman"/>
                        <a:ea typeface="SimSun"/>
                      </a:endParaRPr>
                    </a:p>
                  </a:txBody>
                  <a:tcPr marL="61718" marR="61718" marT="0" marB="0"/>
                </a:tc>
                <a:tc>
                  <a:txBody>
                    <a:bodyPr/>
                    <a:lstStyle/>
                    <a:p>
                      <a:pPr>
                        <a:spcAft>
                          <a:spcPts val="0"/>
                        </a:spcAft>
                      </a:pPr>
                      <a:r>
                        <a:rPr lang="zh-CN" sz="1700" b="0" dirty="0" smtClean="0">
                          <a:effectLst/>
                        </a:rPr>
                        <a:t>玄奘</a:t>
                      </a:r>
                      <a:r>
                        <a:rPr lang="zh-CN" altLang="de-DE" sz="1700" b="0" dirty="0" smtClean="0">
                          <a:effectLst/>
                        </a:rPr>
                        <a:t> </a:t>
                      </a:r>
                      <a:r>
                        <a:rPr lang="de-DE" sz="1700" b="0" dirty="0" smtClean="0">
                          <a:effectLst/>
                        </a:rPr>
                        <a:t>Xuan </a:t>
                      </a:r>
                      <a:r>
                        <a:rPr lang="de-DE" sz="1700" b="0" dirty="0" err="1" smtClean="0">
                          <a:effectLst/>
                        </a:rPr>
                        <a:t>Zang</a:t>
                      </a:r>
                      <a:r>
                        <a:rPr lang="de-DE" sz="1700" b="0" dirty="0" smtClean="0">
                          <a:effectLst/>
                        </a:rPr>
                        <a:t> </a:t>
                      </a:r>
                      <a:endParaRPr lang="de-DE" sz="1700" b="0" dirty="0">
                        <a:effectLst/>
                        <a:latin typeface="Times New Roman"/>
                        <a:ea typeface="SimSun"/>
                      </a:endParaRPr>
                    </a:p>
                  </a:txBody>
                  <a:tcPr marL="61718" marR="61718" marT="0" marB="0"/>
                </a:tc>
                <a:tc>
                  <a:txBody>
                    <a:bodyPr/>
                    <a:lstStyle/>
                    <a:p>
                      <a:pPr>
                        <a:spcAft>
                          <a:spcPts val="0"/>
                        </a:spcAft>
                      </a:pPr>
                      <a:r>
                        <a:rPr lang="de-DE" sz="1700" b="0" dirty="0" smtClean="0">
                          <a:effectLst/>
                        </a:rPr>
                        <a:t>(</a:t>
                      </a:r>
                      <a:r>
                        <a:rPr lang="zh-CN" altLang="de-DE" sz="1700" b="0" dirty="0" smtClean="0">
                          <a:effectLst/>
                        </a:rPr>
                        <a:t>非文学</a:t>
                      </a:r>
                      <a:r>
                        <a:rPr lang="de-DE" sz="1700" b="0" dirty="0" smtClean="0">
                          <a:effectLst/>
                        </a:rPr>
                        <a:t>)</a:t>
                      </a:r>
                      <a:endParaRPr lang="de-DE" sz="1700" b="0" dirty="0">
                        <a:effectLst/>
                        <a:latin typeface="Times New Roman"/>
                        <a:ea typeface="SimSun"/>
                      </a:endParaRPr>
                    </a:p>
                  </a:txBody>
                  <a:tcPr marL="61718" marR="61718" marT="0" marB="0"/>
                </a:tc>
              </a:tr>
              <a:tr h="1142926">
                <a:tc>
                  <a:txBody>
                    <a:bodyPr/>
                    <a:lstStyle/>
                    <a:p>
                      <a:pPr>
                        <a:spcAft>
                          <a:spcPts val="0"/>
                        </a:spcAft>
                      </a:pPr>
                      <a:r>
                        <a:rPr lang="en-GB" sz="1700" b="0" dirty="0" smtClean="0">
                          <a:effectLst/>
                        </a:rPr>
                        <a:t>1254-1569</a:t>
                      </a:r>
                      <a:endParaRPr lang="de-DE" sz="1700" b="0" dirty="0">
                        <a:effectLst/>
                        <a:latin typeface="Times New Roman"/>
                        <a:ea typeface="SimSun"/>
                      </a:endParaRPr>
                    </a:p>
                  </a:txBody>
                  <a:tcPr marL="61718" marR="61718" marT="0" marB="0"/>
                </a:tc>
                <a:tc>
                  <a:txBody>
                    <a:bodyPr/>
                    <a:lstStyle/>
                    <a:p>
                      <a:pPr>
                        <a:spcAft>
                          <a:spcPts val="0"/>
                        </a:spcAft>
                      </a:pPr>
                      <a:r>
                        <a:rPr lang="zh-CN" altLang="de-DE" sz="1700" b="0" dirty="0" smtClean="0">
                          <a:effectLst/>
                        </a:rPr>
                        <a:t>没有提到文学：</a:t>
                      </a:r>
                      <a:r>
                        <a:rPr lang="en-GB" sz="1700" b="0" dirty="0" smtClean="0">
                          <a:effectLst/>
                        </a:rPr>
                        <a:t>Did not mention literature:</a:t>
                      </a:r>
                      <a:r>
                        <a:rPr lang="zh-CN" altLang="de-DE" sz="1700" dirty="0" smtClean="0"/>
                        <a:t>意大利商人、旅行家 </a:t>
                      </a:r>
                      <a:r>
                        <a:rPr lang="zh-CN" altLang="de-DE" sz="1700" b="0" dirty="0" smtClean="0">
                          <a:effectLst/>
                        </a:rPr>
                        <a:t>马可</a:t>
                      </a:r>
                      <a:r>
                        <a:rPr lang="de-DE" altLang="zh-CN" sz="1700" b="0" dirty="0" smtClean="0">
                          <a:effectLst/>
                        </a:rPr>
                        <a:t>·</a:t>
                      </a:r>
                      <a:r>
                        <a:rPr lang="zh-CN" altLang="de-DE" sz="1700" b="0" dirty="0" smtClean="0">
                          <a:effectLst/>
                        </a:rPr>
                        <a:t>波罗 </a:t>
                      </a:r>
                      <a:r>
                        <a:rPr lang="en-GB" sz="1700" b="0" dirty="0" smtClean="0">
                          <a:effectLst/>
                        </a:rPr>
                        <a:t>Marco Polo (1254-1324) : </a:t>
                      </a:r>
                      <a:r>
                        <a:rPr lang="de-DE" altLang="zh-CN" sz="1700" dirty="0" smtClean="0"/>
                        <a:t>《</a:t>
                      </a:r>
                      <a:r>
                        <a:rPr lang="zh-CN" altLang="de-DE" sz="1700" dirty="0" smtClean="0"/>
                        <a:t>马可</a:t>
                      </a:r>
                      <a:r>
                        <a:rPr lang="de-DE" altLang="zh-CN" sz="1700" dirty="0" smtClean="0"/>
                        <a:t>·</a:t>
                      </a:r>
                      <a:r>
                        <a:rPr lang="zh-CN" altLang="de-DE" sz="1700" dirty="0" smtClean="0"/>
                        <a:t>波罗游记</a:t>
                      </a:r>
                      <a:r>
                        <a:rPr lang="de-DE" altLang="zh-CN" sz="1700" dirty="0" smtClean="0"/>
                        <a:t>》</a:t>
                      </a:r>
                      <a:endParaRPr lang="de-DE" sz="1700" b="0" dirty="0">
                        <a:effectLst/>
                        <a:latin typeface="Times New Roman"/>
                        <a:ea typeface="SimSun"/>
                      </a:endParaRPr>
                    </a:p>
                  </a:txBody>
                  <a:tcPr marL="61718" marR="61718" marT="0" marB="0"/>
                </a:tc>
                <a:tc>
                  <a:txBody>
                    <a:bodyPr/>
                    <a:lstStyle/>
                    <a:p>
                      <a:pPr>
                        <a:spcAft>
                          <a:spcPts val="0"/>
                        </a:spcAft>
                      </a:pPr>
                      <a:r>
                        <a:rPr lang="zh-CN" altLang="de-DE" sz="1700" dirty="0" smtClean="0"/>
                        <a:t>威尼斯商人、旅行家 </a:t>
                      </a:r>
                      <a:r>
                        <a:rPr lang="zh-CN" altLang="de-DE" sz="1700" b="0" dirty="0" smtClean="0">
                          <a:effectLst/>
                        </a:rPr>
                        <a:t>尼科洛</a:t>
                      </a:r>
                      <a:r>
                        <a:rPr lang="de-DE" altLang="zh-CN" sz="1700" b="0" dirty="0" smtClean="0">
                          <a:effectLst/>
                        </a:rPr>
                        <a:t>·</a:t>
                      </a:r>
                      <a:r>
                        <a:rPr lang="zh-CN" altLang="de-DE" sz="1700" b="0" dirty="0" smtClean="0">
                          <a:effectLst/>
                        </a:rPr>
                        <a:t>达</a:t>
                      </a:r>
                      <a:r>
                        <a:rPr lang="de-DE" altLang="zh-CN" sz="1700" b="0" dirty="0" smtClean="0">
                          <a:effectLst/>
                        </a:rPr>
                        <a:t>·</a:t>
                      </a:r>
                      <a:r>
                        <a:rPr lang="zh-CN" altLang="de-DE" sz="1700" b="0" dirty="0" smtClean="0">
                          <a:effectLst/>
                        </a:rPr>
                        <a:t>康提 </a:t>
                      </a:r>
                      <a:r>
                        <a:rPr lang="de-DE" sz="1700" b="0" dirty="0" err="1" smtClean="0">
                          <a:effectLst/>
                        </a:rPr>
                        <a:t>Niccolò</a:t>
                      </a:r>
                      <a:r>
                        <a:rPr lang="de-DE" sz="1700" b="0" dirty="0" smtClean="0">
                          <a:effectLst/>
                        </a:rPr>
                        <a:t> de' Conti</a:t>
                      </a:r>
                      <a:r>
                        <a:rPr lang="en-GB" sz="1700" b="0" dirty="0" smtClean="0">
                          <a:effectLst/>
                        </a:rPr>
                        <a:t> (1395–1469)</a:t>
                      </a:r>
                      <a:endParaRPr lang="de-DE" sz="1700" b="0" dirty="0" smtClean="0">
                        <a:effectLst/>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700" dirty="0" smtClean="0"/>
                        <a:t>多明我会葡萄牙传教士  达克鲁斯</a:t>
                      </a:r>
                      <a:r>
                        <a:rPr lang="en-GB" sz="1700" b="0" dirty="0" smtClean="0">
                          <a:effectLst/>
                        </a:rPr>
                        <a:t>Dominican Gaspar da Cruz: </a:t>
                      </a:r>
                      <a:r>
                        <a:rPr lang="de-DE" altLang="zh-CN" sz="1700" dirty="0" smtClean="0"/>
                        <a:t>《</a:t>
                      </a:r>
                      <a:r>
                        <a:rPr lang="zh-CN" altLang="de-DE" sz="1700" dirty="0" smtClean="0"/>
                        <a:t>中国志</a:t>
                      </a:r>
                      <a:r>
                        <a:rPr lang="de-DE" altLang="zh-CN" sz="1700" dirty="0" smtClean="0"/>
                        <a:t>》</a:t>
                      </a:r>
                      <a:r>
                        <a:rPr lang="de-DE" altLang="zh-CN" sz="1700" dirty="0" err="1" smtClean="0"/>
                        <a:t>zhì</a:t>
                      </a:r>
                      <a:r>
                        <a:rPr lang="de-DE" altLang="zh-CN" sz="1700" baseline="0" dirty="0" smtClean="0"/>
                        <a:t> </a:t>
                      </a:r>
                      <a:r>
                        <a:rPr lang="en-GB" sz="1700" b="0" dirty="0" smtClean="0">
                          <a:effectLst/>
                        </a:rPr>
                        <a:t>Treatise on Things Chinese (1569))</a:t>
                      </a:r>
                      <a:endParaRPr lang="de-DE" sz="1700" b="0" dirty="0" smtClean="0">
                        <a:effectLst/>
                        <a:latin typeface="Times New Roman"/>
                        <a:ea typeface="SimSun"/>
                      </a:endParaRPr>
                    </a:p>
                  </a:txBody>
                  <a:tcPr marL="61718" marR="61718" marT="0" marB="0"/>
                </a:tc>
                <a:tc>
                  <a:txBody>
                    <a:bodyPr/>
                    <a:lstStyle/>
                    <a:p>
                      <a:pPr>
                        <a:spcAft>
                          <a:spcPts val="0"/>
                        </a:spcAft>
                      </a:pPr>
                      <a:r>
                        <a:rPr lang="en-GB" sz="1700" b="0" dirty="0">
                          <a:effectLst/>
                        </a:rPr>
                        <a:t> </a:t>
                      </a:r>
                      <a:endParaRPr lang="de-DE" sz="1700" b="0" dirty="0">
                        <a:effectLst/>
                        <a:latin typeface="Times New Roman"/>
                        <a:ea typeface="SimSun"/>
                      </a:endParaRPr>
                    </a:p>
                  </a:txBody>
                  <a:tcPr marL="61718" marR="61718" marT="0" marB="0"/>
                </a:tc>
              </a:tr>
              <a:tr h="1986407">
                <a:tc>
                  <a:txBody>
                    <a:bodyPr/>
                    <a:lstStyle/>
                    <a:p>
                      <a:pPr>
                        <a:spcAft>
                          <a:spcPts val="0"/>
                        </a:spcAft>
                      </a:pPr>
                      <a:r>
                        <a:rPr lang="en-GB" sz="1700" b="0">
                          <a:effectLst/>
                        </a:rPr>
                        <a:t>1585</a:t>
                      </a:r>
                      <a:endParaRPr lang="de-DE" sz="1700" b="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zh-CN" sz="1700" b="1" dirty="0" smtClean="0">
                          <a:effectLst/>
                        </a:rPr>
                        <a:t>《</a:t>
                      </a:r>
                      <a:r>
                        <a:rPr lang="zh-CN" altLang="de-DE" sz="1700" b="1" dirty="0" smtClean="0">
                          <a:effectLst/>
                        </a:rPr>
                        <a:t>中華大帝國史</a:t>
                      </a:r>
                      <a:r>
                        <a:rPr lang="de-DE" altLang="zh-CN" sz="1700" b="1" dirty="0" smtClean="0">
                          <a:effectLst/>
                        </a:rPr>
                        <a:t>》</a:t>
                      </a:r>
                      <a:r>
                        <a:rPr lang="en-US" altLang="zh-CN" sz="1700" b="0" dirty="0" smtClean="0">
                          <a:effectLst/>
                        </a:rPr>
                        <a:t>(</a:t>
                      </a:r>
                      <a:r>
                        <a:rPr lang="zh-CN" altLang="de-DE" sz="1700" b="0" dirty="0" smtClean="0">
                          <a:effectLst/>
                        </a:rPr>
                        <a:t>中译：何高濟譯，北京：中華書局，</a:t>
                      </a:r>
                      <a:r>
                        <a:rPr lang="en-GB" sz="1700" b="0" dirty="0" smtClean="0">
                          <a:effectLst/>
                        </a:rPr>
                        <a:t>1998</a:t>
                      </a:r>
                      <a:r>
                        <a:rPr lang="de-DE" sz="1700" b="0" dirty="0" smtClean="0">
                          <a:effectLst/>
                        </a:rPr>
                        <a:t>), </a:t>
                      </a:r>
                      <a:r>
                        <a:rPr lang="zh-CN" altLang="de-DE" sz="1700" b="0" dirty="0" smtClean="0">
                          <a:effectLst/>
                        </a:rPr>
                        <a:t>里面提到了</a:t>
                      </a:r>
                      <a:r>
                        <a:rPr lang="de-DE" altLang="zh-CN" sz="1700" b="0" dirty="0" smtClean="0">
                          <a:solidFill>
                            <a:srgbClr val="FF0000"/>
                          </a:solidFill>
                          <a:effectLst/>
                        </a:rPr>
                        <a:t>《</a:t>
                      </a:r>
                      <a:r>
                        <a:rPr lang="zh-CN" altLang="de-DE" sz="1700" b="0" dirty="0" smtClean="0">
                          <a:solidFill>
                            <a:srgbClr val="FF0000"/>
                          </a:solidFill>
                          <a:effectLst/>
                        </a:rPr>
                        <a:t>三国</a:t>
                      </a:r>
                      <a:r>
                        <a:rPr lang="de-DE" altLang="zh-CN" sz="1700" b="0" dirty="0" smtClean="0">
                          <a:solidFill>
                            <a:srgbClr val="FF0000"/>
                          </a:solidFill>
                          <a:effectLst/>
                        </a:rPr>
                        <a:t>》</a:t>
                      </a:r>
                      <a:r>
                        <a:rPr lang="zh-CN" sz="1700" b="0" dirty="0" smtClean="0">
                          <a:effectLst/>
                        </a:rPr>
                        <a:t>小</a:t>
                      </a:r>
                      <a:r>
                        <a:rPr lang="zh-CN" sz="1700" b="0" dirty="0">
                          <a:effectLst/>
                        </a:rPr>
                        <a:t>故</a:t>
                      </a:r>
                      <a:r>
                        <a:rPr lang="zh-CN" sz="1700" b="0" dirty="0" smtClean="0">
                          <a:effectLst/>
                        </a:rPr>
                        <a:t>事</a:t>
                      </a:r>
                      <a:r>
                        <a:rPr lang="zh-CN" altLang="de-DE" sz="1700" b="0" dirty="0" smtClean="0">
                          <a:effectLst/>
                        </a:rPr>
                        <a:t> </a:t>
                      </a:r>
                      <a:r>
                        <a:rPr lang="de-DE" altLang="zh-CN" sz="1700" b="0" dirty="0" smtClean="0">
                          <a:effectLst/>
                        </a:rPr>
                        <a:t>(</a:t>
                      </a:r>
                      <a:r>
                        <a:rPr lang="de-DE" altLang="zh-CN" sz="1700" b="0" dirty="0" err="1" smtClean="0">
                          <a:effectLst/>
                        </a:rPr>
                        <a:t>mentioned</a:t>
                      </a:r>
                      <a:r>
                        <a:rPr lang="de-DE" altLang="zh-CN" sz="1700" b="0" dirty="0" smtClean="0">
                          <a:effectLst/>
                        </a:rPr>
                        <a:t> </a:t>
                      </a:r>
                      <a:r>
                        <a:rPr lang="de-DE" altLang="zh-CN" sz="1700" b="0" dirty="0" err="1" smtClean="0">
                          <a:effectLst/>
                        </a:rPr>
                        <a:t>stories</a:t>
                      </a:r>
                      <a:r>
                        <a:rPr lang="de-DE" altLang="zh-CN" sz="1700" b="0" dirty="0" smtClean="0">
                          <a:effectLst/>
                        </a:rPr>
                        <a:t> </a:t>
                      </a:r>
                      <a:r>
                        <a:rPr lang="de-DE" altLang="zh-CN" sz="1700" b="0" dirty="0" err="1" smtClean="0">
                          <a:effectLst/>
                        </a:rPr>
                        <a:t>of</a:t>
                      </a:r>
                      <a:r>
                        <a:rPr lang="de-DE" altLang="zh-CN" sz="1700" b="0" dirty="0" smtClean="0">
                          <a:effectLst/>
                        </a:rPr>
                        <a:t> </a:t>
                      </a:r>
                      <a:r>
                        <a:rPr lang="de-DE" altLang="zh-CN" sz="1700" b="0" dirty="0" err="1" smtClean="0">
                          <a:effectLst/>
                        </a:rPr>
                        <a:t>the</a:t>
                      </a:r>
                      <a:r>
                        <a:rPr lang="de-DE" altLang="zh-CN" sz="1700" b="0" dirty="0" smtClean="0">
                          <a:effectLst/>
                        </a:rPr>
                        <a:t> </a:t>
                      </a:r>
                      <a:r>
                        <a:rPr lang="de-DE" altLang="zh-CN" sz="1700" b="0" dirty="0" err="1" smtClean="0">
                          <a:effectLst/>
                        </a:rPr>
                        <a:t>Three</a:t>
                      </a:r>
                      <a:r>
                        <a:rPr lang="de-DE" altLang="zh-CN" sz="1700" b="0" baseline="0" dirty="0" smtClean="0">
                          <a:effectLst/>
                        </a:rPr>
                        <a:t> </a:t>
                      </a:r>
                      <a:r>
                        <a:rPr lang="de-DE" altLang="zh-CN" sz="1700" b="0" baseline="0" dirty="0" err="1" smtClean="0">
                          <a:effectLst/>
                        </a:rPr>
                        <a:t>Kingdoms</a:t>
                      </a:r>
                      <a:r>
                        <a:rPr lang="de-DE" altLang="zh-CN" sz="1700" b="0" baseline="0" dirty="0" smtClean="0">
                          <a:effectLst/>
                        </a:rPr>
                        <a:t> 1522</a:t>
                      </a:r>
                      <a:r>
                        <a:rPr lang="de-DE" altLang="zh-CN" sz="1700" b="0" dirty="0" smtClean="0">
                          <a:effectLst/>
                        </a:rPr>
                        <a:t>)</a:t>
                      </a:r>
                      <a:r>
                        <a:rPr lang="en-GB" sz="1700" b="0" dirty="0" smtClean="0">
                          <a:effectLst/>
                        </a:rPr>
                        <a:t>, </a:t>
                      </a:r>
                      <a:r>
                        <a:rPr lang="en-GB" sz="1700" b="0" dirty="0">
                          <a:effectLst/>
                        </a:rPr>
                        <a:t>in: </a:t>
                      </a:r>
                      <a:r>
                        <a:rPr lang="es-ES" sz="1700" i="0" dirty="0" smtClean="0"/>
                        <a:t>Historia de las cosas mas notables</a:t>
                      </a:r>
                      <a:r>
                        <a:rPr lang="es-ES" sz="1700" dirty="0" smtClean="0"/>
                        <a:t>, ritos y costumbres del gran reyno </a:t>
                      </a:r>
                      <a:r>
                        <a:rPr lang="es-ES" sz="1700" i="1" dirty="0" smtClean="0"/>
                        <a:t>de</a:t>
                      </a:r>
                      <a:r>
                        <a:rPr lang="es-ES" sz="1700" dirty="0" smtClean="0"/>
                        <a:t> la China</a:t>
                      </a:r>
                      <a:endParaRPr lang="en-GB" sz="1700" b="0" i="1" dirty="0" smtClean="0">
                        <a:effectLst/>
                      </a:endParaRPr>
                    </a:p>
                  </a:txBody>
                  <a:tcPr marL="61718" marR="61718" marT="0" marB="0"/>
                </a:tc>
                <a:tc>
                  <a:txBody>
                    <a:bodyPr/>
                    <a:lstStyle/>
                    <a:p>
                      <a:pPr>
                        <a:spcAft>
                          <a:spcPts val="0"/>
                        </a:spcAft>
                      </a:pPr>
                      <a:r>
                        <a:rPr lang="zh-CN" sz="1700" b="0" dirty="0" smtClean="0">
                          <a:effectLst/>
                        </a:rPr>
                        <a:t>西</a:t>
                      </a:r>
                      <a:r>
                        <a:rPr lang="zh-CN" sz="1700" b="0" dirty="0">
                          <a:effectLst/>
                        </a:rPr>
                        <a:t>班牙语</a:t>
                      </a:r>
                      <a:r>
                        <a:rPr lang="en-GB" sz="1700" b="0" dirty="0">
                          <a:effectLst/>
                        </a:rPr>
                        <a:t> </a:t>
                      </a:r>
                      <a:r>
                        <a:rPr lang="de-DE" altLang="zh-CN" sz="1700" b="0" dirty="0" err="1" smtClean="0">
                          <a:effectLst/>
                        </a:rPr>
                        <a:t>Spanish</a:t>
                      </a:r>
                      <a:r>
                        <a:rPr lang="zh-CN" altLang="de-DE" sz="1700" b="0" dirty="0" smtClean="0">
                          <a:effectLst/>
                        </a:rPr>
                        <a:t>（在罗马发表了）再版了</a:t>
                      </a:r>
                      <a:r>
                        <a:rPr lang="en-GB" sz="1700" b="0" dirty="0" smtClean="0">
                          <a:effectLst/>
                        </a:rPr>
                        <a:t> 4</a:t>
                      </a:r>
                      <a:r>
                        <a:rPr lang="de-DE" altLang="zh-CN" sz="1700" b="0" dirty="0" smtClean="0">
                          <a:effectLst/>
                        </a:rPr>
                        <a:t>6</a:t>
                      </a:r>
                      <a:r>
                        <a:rPr lang="zh-CN" altLang="de-DE" sz="1700" b="0" dirty="0" smtClean="0">
                          <a:effectLst/>
                        </a:rPr>
                        <a:t>次，翻译成</a:t>
                      </a:r>
                      <a:r>
                        <a:rPr lang="de-DE" altLang="zh-CN" sz="1700" b="0" dirty="0" smtClean="0">
                          <a:effectLst/>
                        </a:rPr>
                        <a:t>7</a:t>
                      </a:r>
                      <a:r>
                        <a:rPr lang="zh-CN" altLang="de-DE" sz="1700" b="0" dirty="0" smtClean="0">
                          <a:effectLst/>
                        </a:rPr>
                        <a:t>种语言：拉丁语，意大利语，德语，荷兰语，法语，英语</a:t>
                      </a:r>
                      <a:endParaRPr lang="de-DE" sz="1700" b="0" dirty="0">
                        <a:effectLst/>
                        <a:latin typeface="Times New Roman"/>
                        <a:ea typeface="SimSun"/>
                      </a:endParaRPr>
                    </a:p>
                  </a:txBody>
                  <a:tcPr marL="61718" marR="61718" marT="0" marB="0"/>
                </a:tc>
                <a:tc>
                  <a:txBody>
                    <a:bodyPr/>
                    <a:lstStyle/>
                    <a:p>
                      <a:pPr>
                        <a:spcAft>
                          <a:spcPts val="0"/>
                        </a:spcAft>
                      </a:pPr>
                      <a:r>
                        <a:rPr lang="zh-CN" sz="1700" b="0" dirty="0">
                          <a:effectLst/>
                        </a:rPr>
                        <a:t>門多薩</a:t>
                      </a:r>
                      <a:r>
                        <a:rPr lang="de-DE" sz="1700" b="0" dirty="0">
                          <a:effectLst/>
                        </a:rPr>
                        <a:t> (Juan González de Mendoza, 1545-1618</a:t>
                      </a:r>
                      <a:r>
                        <a:rPr lang="de-DE" sz="1700" b="0" dirty="0" smtClean="0">
                          <a:effectLst/>
                        </a:rPr>
                        <a:t>) – </a:t>
                      </a:r>
                      <a:r>
                        <a:rPr lang="zh-CN" altLang="de-DE" sz="1700" b="0" dirty="0" smtClean="0">
                          <a:effectLst/>
                        </a:rPr>
                        <a:t>没有到过中国</a:t>
                      </a:r>
                      <a:endParaRPr lang="de-DE" sz="1700" b="0" dirty="0">
                        <a:effectLst/>
                        <a:latin typeface="Times New Roman"/>
                        <a:ea typeface="SimSun"/>
                      </a:endParaRPr>
                    </a:p>
                  </a:txBody>
                  <a:tcPr marL="61718" marR="61718" marT="0" marB="0"/>
                </a:tc>
                <a:tc>
                  <a:txBody>
                    <a:bodyPr/>
                    <a:lstStyle/>
                    <a:p>
                      <a:pPr>
                        <a:spcAft>
                          <a:spcPts val="0"/>
                        </a:spcAft>
                      </a:pPr>
                      <a:r>
                        <a:rPr lang="zh-CN" altLang="de-DE" sz="1700" b="0" dirty="0" smtClean="0">
                          <a:effectLst/>
                        </a:rPr>
                        <a:t>有代</a:t>
                      </a:r>
                      <a:r>
                        <a:rPr lang="de-DE" altLang="zh-CN" sz="1700" b="0" dirty="0" smtClean="0">
                          <a:effectLst/>
                        </a:rPr>
                        <a:t/>
                      </a:r>
                      <a:br>
                        <a:rPr lang="de-DE" altLang="zh-CN" sz="1700" b="0" dirty="0" smtClean="0">
                          <a:effectLst/>
                        </a:rPr>
                      </a:br>
                      <a:r>
                        <a:rPr lang="zh-CN" altLang="de-DE" sz="1700" b="0" dirty="0" smtClean="0">
                          <a:effectLst/>
                        </a:rPr>
                        <a:t>表性</a:t>
                      </a:r>
                      <a:endParaRPr lang="de-DE" altLang="zh-CN" sz="1700" b="0" dirty="0" smtClean="0">
                        <a:effectLst/>
                      </a:endParaRPr>
                    </a:p>
                    <a:p>
                      <a:pPr>
                        <a:spcAft>
                          <a:spcPts val="0"/>
                        </a:spcAft>
                      </a:pPr>
                      <a:r>
                        <a:rPr lang="de-DE" altLang="zh-CN" sz="1700" b="0" dirty="0" smtClean="0">
                          <a:effectLst/>
                        </a:rPr>
                        <a:t>YES</a:t>
                      </a:r>
                      <a:endParaRPr lang="de-DE" sz="1700" b="0" dirty="0">
                        <a:effectLst/>
                        <a:latin typeface="Times New Roman"/>
                        <a:ea typeface="SimSun"/>
                      </a:endParaRPr>
                    </a:p>
                  </a:txBody>
                  <a:tcPr marL="61718" marR="61718" marT="0" marB="0"/>
                </a:tc>
              </a:tr>
              <a:tr h="685756">
                <a:tc>
                  <a:txBody>
                    <a:bodyPr/>
                    <a:lstStyle/>
                    <a:p>
                      <a:pPr>
                        <a:spcAft>
                          <a:spcPts val="0"/>
                        </a:spcAft>
                      </a:pPr>
                      <a:r>
                        <a:rPr lang="en-GB" sz="1700" b="0">
                          <a:effectLst/>
                        </a:rPr>
                        <a:t>1592</a:t>
                      </a:r>
                      <a:endParaRPr lang="de-DE" sz="1700" b="0">
                        <a:effectLst/>
                        <a:latin typeface="Times New Roman"/>
                        <a:ea typeface="SimSun"/>
                      </a:endParaRPr>
                    </a:p>
                  </a:txBody>
                  <a:tcPr marL="61718" marR="61718" marT="0" marB="0"/>
                </a:tc>
                <a:tc>
                  <a:txBody>
                    <a:bodyPr/>
                    <a:lstStyle/>
                    <a:p>
                      <a:pPr>
                        <a:spcAft>
                          <a:spcPts val="0"/>
                        </a:spcAft>
                      </a:pPr>
                      <a:r>
                        <a:rPr lang="zh-CN" sz="1700" b="0" dirty="0">
                          <a:effectLst/>
                        </a:rPr>
                        <a:t>明心宝鉴</a:t>
                      </a:r>
                      <a:r>
                        <a:rPr lang="de-DE" sz="1700" b="0" dirty="0">
                          <a:effectLst/>
                        </a:rPr>
                        <a:t> – </a:t>
                      </a:r>
                      <a:r>
                        <a:rPr lang="de-DE" sz="1700" b="0" dirty="0" smtClean="0">
                          <a:effectLst/>
                        </a:rPr>
                        <a:t>Beng </a:t>
                      </a:r>
                      <a:r>
                        <a:rPr lang="de-DE" sz="1700" b="0" dirty="0">
                          <a:effectLst/>
                        </a:rPr>
                        <a:t>Sim Po </a:t>
                      </a:r>
                      <a:r>
                        <a:rPr lang="de-DE" sz="1700" b="0" dirty="0" smtClean="0">
                          <a:effectLst/>
                        </a:rPr>
                        <a:t>Cam (</a:t>
                      </a:r>
                      <a:r>
                        <a:rPr lang="de-DE" sz="1700" b="0" dirty="0" err="1" smtClean="0">
                          <a:effectLst/>
                        </a:rPr>
                        <a:t>Enlighten</a:t>
                      </a:r>
                      <a:r>
                        <a:rPr lang="de-DE" sz="1700" b="0" baseline="0" dirty="0" smtClean="0">
                          <a:effectLst/>
                        </a:rPr>
                        <a:t> und </a:t>
                      </a:r>
                      <a:r>
                        <a:rPr lang="de-DE" sz="1700" b="0" baseline="0" dirty="0" err="1" smtClean="0">
                          <a:effectLst/>
                        </a:rPr>
                        <a:t>purify</a:t>
                      </a:r>
                      <a:r>
                        <a:rPr lang="de-DE" sz="1700" b="0" baseline="0" dirty="0" smtClean="0">
                          <a:effectLst/>
                        </a:rPr>
                        <a:t> </a:t>
                      </a:r>
                      <a:r>
                        <a:rPr lang="de-DE" sz="1700" b="0" baseline="0" dirty="0" err="1" smtClean="0">
                          <a:effectLst/>
                        </a:rPr>
                        <a:t>the</a:t>
                      </a:r>
                      <a:r>
                        <a:rPr lang="de-DE" sz="1700" b="0" baseline="0" dirty="0" smtClean="0">
                          <a:effectLst/>
                        </a:rPr>
                        <a:t> </a:t>
                      </a:r>
                      <a:r>
                        <a:rPr lang="de-DE" sz="1700" b="0" baseline="0" dirty="0" err="1" smtClean="0">
                          <a:effectLst/>
                        </a:rPr>
                        <a:t>heart</a:t>
                      </a:r>
                      <a:r>
                        <a:rPr lang="de-DE" sz="1700" b="0" dirty="0" smtClean="0">
                          <a:effectLst/>
                        </a:rPr>
                        <a:t>)</a:t>
                      </a:r>
                      <a:endParaRPr lang="de-DE" sz="1700" b="0" dirty="0">
                        <a:effectLst/>
                        <a:latin typeface="Times New Roman"/>
                        <a:ea typeface="SimSun"/>
                      </a:endParaRPr>
                    </a:p>
                  </a:txBody>
                  <a:tcPr marL="61718" marR="61718" marT="0" marB="0"/>
                </a:tc>
                <a:tc>
                  <a:txBody>
                    <a:bodyPr/>
                    <a:lstStyle/>
                    <a:p>
                      <a:pPr>
                        <a:spcAft>
                          <a:spcPts val="0"/>
                        </a:spcAft>
                      </a:pPr>
                      <a:r>
                        <a:rPr lang="zh-CN" sz="1700" b="0" dirty="0" smtClean="0">
                          <a:effectLst/>
                        </a:rPr>
                        <a:t>西</a:t>
                      </a:r>
                      <a:r>
                        <a:rPr lang="zh-CN" sz="1700" b="0" dirty="0">
                          <a:effectLst/>
                        </a:rPr>
                        <a:t>班牙</a:t>
                      </a:r>
                      <a:r>
                        <a:rPr lang="zh-CN" sz="1700" b="0" dirty="0" smtClean="0">
                          <a:effectLst/>
                        </a:rPr>
                        <a:t>语</a:t>
                      </a:r>
                      <a:r>
                        <a:rPr lang="zh-CN" altLang="de-DE" sz="1700" b="0" dirty="0" smtClean="0">
                          <a:effectLst/>
                        </a:rPr>
                        <a:t> </a:t>
                      </a:r>
                      <a:r>
                        <a:rPr lang="en-GB" sz="1700" b="0" dirty="0" smtClean="0">
                          <a:effectLst/>
                        </a:rPr>
                        <a:t>Spanish</a:t>
                      </a:r>
                      <a:endParaRPr lang="de-DE" sz="1700" b="0" dirty="0">
                        <a:effectLst/>
                        <a:latin typeface="Times New Roman"/>
                        <a:ea typeface="SimSun"/>
                      </a:endParaRPr>
                    </a:p>
                  </a:txBody>
                  <a:tcPr marL="61718" marR="61718" marT="0" marB="0"/>
                </a:tc>
                <a:tc>
                  <a:txBody>
                    <a:bodyPr/>
                    <a:lstStyle/>
                    <a:p>
                      <a:pPr>
                        <a:spcAft>
                          <a:spcPts val="0"/>
                        </a:spcAft>
                      </a:pPr>
                      <a:r>
                        <a:rPr lang="en-GB" sz="1700" b="0" dirty="0">
                          <a:effectLst/>
                        </a:rPr>
                        <a:t>Juan </a:t>
                      </a:r>
                      <a:r>
                        <a:rPr lang="en-GB" sz="1700" b="0" dirty="0" err="1">
                          <a:effectLst/>
                        </a:rPr>
                        <a:t>Cobo</a:t>
                      </a:r>
                      <a:r>
                        <a:rPr lang="en-GB" sz="1700" b="0" dirty="0">
                          <a:effectLst/>
                        </a:rPr>
                        <a:t> (</a:t>
                      </a:r>
                      <a:r>
                        <a:rPr lang="zh-CN" sz="1700" b="0" dirty="0">
                          <a:effectLst/>
                        </a:rPr>
                        <a:t>高母羨</a:t>
                      </a:r>
                      <a:r>
                        <a:rPr lang="en-GB" sz="1700" b="0" dirty="0">
                          <a:effectLst/>
                        </a:rPr>
                        <a:t> </a:t>
                      </a:r>
                      <a:r>
                        <a:rPr lang="en-GB" sz="1700" b="0" dirty="0" err="1">
                          <a:effectLst/>
                        </a:rPr>
                        <a:t>Gāo</a:t>
                      </a:r>
                      <a:r>
                        <a:rPr lang="en-GB" sz="1700" b="0" dirty="0">
                          <a:effectLst/>
                        </a:rPr>
                        <a:t> </a:t>
                      </a:r>
                      <a:r>
                        <a:rPr lang="en-GB" sz="1700" b="0" dirty="0" err="1">
                          <a:effectLst/>
                        </a:rPr>
                        <a:t>Mǔxiàn</a:t>
                      </a:r>
                      <a:r>
                        <a:rPr lang="en-GB" sz="1700" b="0" dirty="0">
                          <a:effectLst/>
                        </a:rPr>
                        <a:t>, c. 1546–1592)</a:t>
                      </a:r>
                      <a:endParaRPr lang="de-DE" sz="1700" b="0" dirty="0">
                        <a:effectLst/>
                        <a:latin typeface="Times New Roman"/>
                        <a:ea typeface="SimSun"/>
                      </a:endParaRPr>
                    </a:p>
                  </a:txBody>
                  <a:tcPr marL="61718" marR="61718" marT="0" marB="0"/>
                </a:tc>
                <a:tc>
                  <a:txBody>
                    <a:bodyPr/>
                    <a:lstStyle/>
                    <a:p>
                      <a:pPr>
                        <a:spcAft>
                          <a:spcPts val="0"/>
                        </a:spcAft>
                      </a:pPr>
                      <a:r>
                        <a:rPr lang="zh-CN" altLang="de-DE" sz="1700" b="0" dirty="0" smtClean="0">
                          <a:effectLst/>
                        </a:rPr>
                        <a:t>没有</a:t>
                      </a:r>
                      <a:r>
                        <a:rPr lang="de-DE" altLang="zh-CN" sz="1700" b="0" dirty="0" smtClean="0">
                          <a:effectLst/>
                        </a:rPr>
                        <a:t/>
                      </a:r>
                      <a:br>
                        <a:rPr lang="de-DE" altLang="zh-CN" sz="1700" b="0" dirty="0" smtClean="0">
                          <a:effectLst/>
                        </a:rPr>
                      </a:br>
                      <a:r>
                        <a:rPr lang="zh-CN" altLang="de-DE" sz="1700" b="0" dirty="0" smtClean="0">
                          <a:effectLst/>
                        </a:rPr>
                        <a:t>代表性</a:t>
                      </a:r>
                      <a:endParaRPr lang="de-DE" sz="1700" b="0" dirty="0">
                        <a:effectLst/>
                        <a:latin typeface="Times New Roman"/>
                        <a:ea typeface="SimSun"/>
                      </a:endParaRPr>
                    </a:p>
                  </a:txBody>
                  <a:tcPr marL="61718" marR="61718" marT="0" marB="0"/>
                </a:tc>
              </a:tr>
            </a:tbl>
          </a:graphicData>
        </a:graphic>
      </p:graphicFrame>
    </p:spTree>
    <p:extLst>
      <p:ext uri="{BB962C8B-B14F-4D97-AF65-F5344CB8AC3E}">
        <p14:creationId xmlns:p14="http://schemas.microsoft.com/office/powerpoint/2010/main" val="227541007"/>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30380" cy="6858000"/>
          </a:xfrm>
          <a:prstGeom prst="rect">
            <a:avLst/>
          </a:prstGeom>
        </p:spPr>
      </p:pic>
      <p:pic>
        <p:nvPicPr>
          <p:cNvPr id="4"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734" y="75156"/>
            <a:ext cx="4114088" cy="6858000"/>
          </a:xfrm>
          <a:prstGeom prst="rect">
            <a:avLst/>
          </a:prstGeom>
        </p:spPr>
      </p:pic>
    </p:spTree>
    <p:extLst>
      <p:ext uri="{BB962C8B-B14F-4D97-AF65-F5344CB8AC3E}">
        <p14:creationId xmlns:p14="http://schemas.microsoft.com/office/powerpoint/2010/main" val="1760812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3016" y="0"/>
            <a:ext cx="3985968" cy="6858000"/>
          </a:xfrm>
          <a:prstGeom prst="rect">
            <a:avLst/>
          </a:prstGeom>
        </p:spPr>
      </p:pic>
      <p:sp>
        <p:nvSpPr>
          <p:cNvPr id="3" name="Rechteck 2"/>
          <p:cNvSpPr/>
          <p:nvPr/>
        </p:nvSpPr>
        <p:spPr>
          <a:xfrm>
            <a:off x="4103016" y="1698802"/>
            <a:ext cx="1128888" cy="2880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511824" y="908720"/>
            <a:ext cx="720080" cy="2880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7375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63879" y="692696"/>
            <a:ext cx="9536577" cy="5093702"/>
          </a:xfrm>
          <a:prstGeom prst="rect">
            <a:avLst/>
          </a:prstGeom>
          <a:noFill/>
        </p:spPr>
        <p:txBody>
          <a:bodyPr wrap="square" rtlCol="0">
            <a:spAutoFit/>
          </a:bodyPr>
          <a:lstStyle/>
          <a:p>
            <a:r>
              <a:rPr lang="de-DE" altLang="zh-CN" sz="2500" dirty="0"/>
              <a:t>《</a:t>
            </a:r>
            <a:r>
              <a:rPr lang="zh-CN" altLang="de-DE" sz="2500" dirty="0"/>
              <a:t>大中华帝国史</a:t>
            </a:r>
            <a:r>
              <a:rPr lang="de-DE" altLang="zh-CN" sz="2500" dirty="0"/>
              <a:t>》</a:t>
            </a:r>
            <a:r>
              <a:rPr lang="zh-CN" altLang="de-DE" sz="2500" dirty="0"/>
              <a:t>用黄帝否认了当时欧洲风行的、以</a:t>
            </a:r>
            <a:r>
              <a:rPr lang="de-DE" altLang="zh-CN" sz="2500" dirty="0"/>
              <a:t>《</a:t>
            </a:r>
            <a:r>
              <a:rPr lang="zh-CN" altLang="de-DE" sz="2500" dirty="0"/>
              <a:t>圣经</a:t>
            </a:r>
            <a:r>
              <a:rPr lang="de-DE" altLang="zh-CN" sz="2500" dirty="0"/>
              <a:t>》</a:t>
            </a:r>
            <a:r>
              <a:rPr lang="zh-CN" altLang="de-DE" sz="2500" dirty="0"/>
              <a:t>来解释中国汗青的不雅概念。这本书说：“中华帝国是一古国。有一种不雅概念认为，在中国居住的先民是诺亚的侄子，但中国汗青告诉我们，黄帝</a:t>
            </a:r>
            <a:r>
              <a:rPr lang="de-DE" altLang="zh-CN" sz="2500" dirty="0"/>
              <a:t>(</a:t>
            </a:r>
            <a:r>
              <a:rPr lang="de-DE" altLang="zh-CN" sz="2500" dirty="0" err="1"/>
              <a:t>vitey</a:t>
            </a:r>
            <a:r>
              <a:rPr lang="de-DE" altLang="zh-CN" sz="2500" dirty="0"/>
              <a:t>)</a:t>
            </a:r>
            <a:r>
              <a:rPr lang="zh-CN" altLang="de-DE" sz="2500" dirty="0"/>
              <a:t>才是他们的第一个皇帝，是他将中国统一成为帝国的，历代的皇帝都是他的后裔。”在黄帝之前，有巢氏构木为巢、燧人氏教人熟食、伏羲制定婚姻、神农尝百草，神农的儿子便是黄帝。”       “据说黄帝有七尺高，每尺相当西班牙码的三分之二，所以他比四个班牙码还要高。他的肩膀有六只手掌那样宽，作战骁勇。”      “黄帝是第一个发现衣服的人，他还发现了染色、造船、锯木用的锯子。此外，他还是个了不起的建筑家，衡宇也是他发现的</a:t>
            </a:r>
            <a:r>
              <a:rPr lang="de-DE" altLang="zh-CN" sz="2500" dirty="0"/>
              <a:t>……</a:t>
            </a:r>
            <a:r>
              <a:rPr lang="zh-CN" altLang="de-DE" sz="2500" dirty="0"/>
              <a:t>纺纱的纱轮也是他发现的。”      “黄帝有四个夫人，生有</a:t>
            </a:r>
            <a:r>
              <a:rPr lang="de-DE" altLang="zh-CN" sz="2500" dirty="0"/>
              <a:t>25</a:t>
            </a:r>
            <a:r>
              <a:rPr lang="zh-CN" altLang="de-DE" sz="2500" dirty="0"/>
              <a:t>子，在位有百年之久。在他和修长城的皇帝</a:t>
            </a:r>
            <a:r>
              <a:rPr lang="de-DE" altLang="zh-CN" sz="2500" dirty="0"/>
              <a:t>(</a:t>
            </a:r>
            <a:r>
              <a:rPr lang="zh-CN" altLang="de-DE" sz="2500" dirty="0"/>
              <a:t>即秦始皇</a:t>
            </a:r>
            <a:r>
              <a:rPr lang="de-DE" altLang="zh-CN" sz="2500" dirty="0"/>
              <a:t>)</a:t>
            </a:r>
            <a:r>
              <a:rPr lang="zh-CN" altLang="de-DE" sz="2500" dirty="0"/>
              <a:t>之间，共有</a:t>
            </a:r>
            <a:r>
              <a:rPr lang="de-DE" altLang="zh-CN" sz="2500" dirty="0"/>
              <a:t>116</a:t>
            </a:r>
            <a:r>
              <a:rPr lang="zh-CN" altLang="de-DE" sz="2500" dirty="0"/>
              <a:t>个皇帝，这些皇帝都是黄帝之后，统治年代共有</a:t>
            </a:r>
            <a:r>
              <a:rPr lang="de-DE" altLang="zh-CN" sz="2500" dirty="0"/>
              <a:t>2257</a:t>
            </a:r>
            <a:r>
              <a:rPr lang="zh-CN" altLang="de-DE" sz="2500" dirty="0"/>
              <a:t>年。”</a:t>
            </a:r>
            <a:endParaRPr lang="de-DE" sz="2500" dirty="0"/>
          </a:p>
        </p:txBody>
      </p:sp>
    </p:spTree>
    <p:extLst>
      <p:ext uri="{BB962C8B-B14F-4D97-AF65-F5344CB8AC3E}">
        <p14:creationId xmlns:p14="http://schemas.microsoft.com/office/powerpoint/2010/main" val="544618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88515" y="504806"/>
            <a:ext cx="9895561" cy="5093702"/>
          </a:xfrm>
          <a:prstGeom prst="rect">
            <a:avLst/>
          </a:prstGeom>
          <a:noFill/>
        </p:spPr>
        <p:txBody>
          <a:bodyPr wrap="square" rtlCol="0">
            <a:spAutoFit/>
          </a:bodyPr>
          <a:lstStyle/>
          <a:p>
            <a:r>
              <a:rPr lang="de-DE" altLang="zh-CN" sz="2500" dirty="0"/>
              <a:t>《</a:t>
            </a:r>
            <a:r>
              <a:rPr lang="zh-CN" altLang="de-DE" sz="2500" dirty="0"/>
              <a:t>大中华帝国史</a:t>
            </a:r>
            <a:r>
              <a:rPr lang="de-DE" altLang="zh-CN" sz="2500" dirty="0"/>
              <a:t>》</a:t>
            </a:r>
            <a:r>
              <a:rPr lang="zh-CN" altLang="de-DE" sz="2500" dirty="0"/>
              <a:t>在介绍黄帝之后，简略地提到了秦始皇修长城激起民怨，列出了西汉各代帝王及其在位年限。在说到汉献帝时，门多萨向欧洲人讲起了“三国”：</a:t>
            </a:r>
            <a:endParaRPr lang="de-DE" altLang="zh-CN" sz="2500" dirty="0"/>
          </a:p>
          <a:p>
            <a:r>
              <a:rPr lang="zh-CN" altLang="de-DE" sz="2500" dirty="0"/>
              <a:t> “汉献帝是个昏庸的君主，在位时遭到国家和人们的嫌弃。他有一个侄子叫</a:t>
            </a:r>
            <a:r>
              <a:rPr lang="zh-CN" altLang="de-DE" sz="2500" dirty="0">
                <a:solidFill>
                  <a:srgbClr val="FF0000"/>
                </a:solidFill>
              </a:rPr>
              <a:t>刘备</a:t>
            </a:r>
            <a:r>
              <a:rPr lang="de-DE" altLang="zh-CN" sz="2500" dirty="0"/>
              <a:t>(</a:t>
            </a:r>
            <a:r>
              <a:rPr lang="de-DE" altLang="zh-CN" sz="2500" dirty="0" err="1"/>
              <a:t>Laupy</a:t>
            </a:r>
            <a:r>
              <a:rPr lang="de-DE" altLang="zh-CN" sz="2500" dirty="0"/>
              <a:t>)</a:t>
            </a:r>
            <a:r>
              <a:rPr lang="zh-CN" altLang="de-DE" sz="2500" dirty="0"/>
              <a:t>，刘备起兵否决叔叔。刘有两个人的扶持扶助，这就是他那两个勇猛异常的兄弟，一个叫关羽</a:t>
            </a:r>
            <a:r>
              <a:rPr lang="de-DE" altLang="zh-CN" sz="2500" dirty="0"/>
              <a:t>(</a:t>
            </a:r>
            <a:r>
              <a:rPr lang="de-DE" altLang="zh-CN" sz="2500" dirty="0" err="1"/>
              <a:t>Quathy</a:t>
            </a:r>
            <a:r>
              <a:rPr lang="de-DE" altLang="zh-CN" sz="2500" dirty="0"/>
              <a:t>)</a:t>
            </a:r>
            <a:r>
              <a:rPr lang="zh-CN" altLang="de-DE" sz="2500" dirty="0"/>
              <a:t>、一个叫张飞</a:t>
            </a:r>
            <a:r>
              <a:rPr lang="de-DE" altLang="zh-CN" sz="2500" dirty="0"/>
              <a:t>(</a:t>
            </a:r>
            <a:r>
              <a:rPr lang="de-DE" altLang="zh-CN" sz="2500" dirty="0" err="1"/>
              <a:t>Tzunthey</a:t>
            </a:r>
            <a:r>
              <a:rPr lang="de-DE" altLang="zh-CN" sz="2500" dirty="0"/>
              <a:t>)</a:t>
            </a:r>
            <a:r>
              <a:rPr lang="zh-CN" altLang="de-DE" sz="2500" dirty="0"/>
              <a:t>，这两个人都拥戴刘备称帝，汉献帝闻之亦无力对于。与刘备同时称帝的还有四人，一个叫</a:t>
            </a:r>
            <a:r>
              <a:rPr lang="zh-CN" altLang="de-DE" sz="2500" dirty="0">
                <a:solidFill>
                  <a:srgbClr val="FF0000"/>
                </a:solidFill>
              </a:rPr>
              <a:t>孙权</a:t>
            </a:r>
            <a:r>
              <a:rPr lang="de-DE" altLang="zh-CN" sz="2500" dirty="0"/>
              <a:t>(</a:t>
            </a:r>
            <a:r>
              <a:rPr lang="de-DE" altLang="zh-CN" sz="2500" dirty="0" err="1"/>
              <a:t>Cincoan</a:t>
            </a:r>
            <a:r>
              <a:rPr lang="de-DE" altLang="zh-CN" sz="2500" dirty="0"/>
              <a:t>)</a:t>
            </a:r>
            <a:r>
              <a:rPr lang="zh-CN" altLang="de-DE" sz="2500" dirty="0"/>
              <a:t>、一个叫</a:t>
            </a:r>
            <a:r>
              <a:rPr lang="zh-CN" altLang="de-DE" sz="2500" b="1" dirty="0">
                <a:solidFill>
                  <a:srgbClr val="FF0000"/>
                </a:solidFill>
              </a:rPr>
              <a:t>曹操</a:t>
            </a:r>
            <a:r>
              <a:rPr lang="de-DE" altLang="zh-CN" sz="2500" dirty="0"/>
              <a:t>(</a:t>
            </a:r>
            <a:r>
              <a:rPr lang="de-DE" altLang="zh-CN" sz="2500" dirty="0" err="1"/>
              <a:t>Sosoc</a:t>
            </a:r>
            <a:r>
              <a:rPr lang="de-DE" altLang="zh-CN" sz="2500" dirty="0"/>
              <a:t>)</a:t>
            </a:r>
            <a:r>
              <a:rPr lang="zh-CN" altLang="de-DE" sz="2500" dirty="0"/>
              <a:t>、一个叫袁术</a:t>
            </a:r>
            <a:r>
              <a:rPr lang="de-DE" altLang="zh-CN" sz="2500" dirty="0"/>
              <a:t>(</a:t>
            </a:r>
            <a:r>
              <a:rPr lang="de-DE" altLang="zh-CN" sz="2500" dirty="0" err="1"/>
              <a:t>Guansian</a:t>
            </a:r>
            <a:r>
              <a:rPr lang="de-DE" altLang="zh-CN" sz="2500" dirty="0"/>
              <a:t>)</a:t>
            </a:r>
            <a:r>
              <a:rPr lang="zh-CN" altLang="de-DE" sz="2500" dirty="0"/>
              <a:t>、一个叫袁绍</a:t>
            </a:r>
            <a:r>
              <a:rPr lang="de-DE" altLang="zh-CN" sz="2500" dirty="0"/>
              <a:t>(</a:t>
            </a:r>
            <a:r>
              <a:rPr lang="de-DE" altLang="zh-CN" sz="2500" dirty="0" err="1"/>
              <a:t>Guanser</a:t>
            </a:r>
            <a:r>
              <a:rPr lang="de-DE" altLang="zh-CN" sz="2500" dirty="0"/>
              <a:t>)</a:t>
            </a:r>
            <a:r>
              <a:rPr lang="zh-CN" altLang="de-DE" sz="2500" dirty="0"/>
              <a:t>。刘备以匡扶皇帝之名进行战争，后来他和孙权和洽，结束了和孙权的战争，并娶了他的女儿为妻，借助岳父的力量，为伐罪其他三个势力集团缔造了条件，到了这个时候，中国就三分天下了，即刘备、曹操和孙权。三国鼎峙的场所排场一直延续到后主</a:t>
            </a:r>
            <a:r>
              <a:rPr lang="de-DE" altLang="zh-CN" sz="2500" dirty="0"/>
              <a:t>(</a:t>
            </a:r>
            <a:r>
              <a:rPr lang="de-DE" altLang="zh-CN" sz="2500" dirty="0" err="1"/>
              <a:t>Cathey</a:t>
            </a:r>
            <a:r>
              <a:rPr lang="de-DE" altLang="zh-CN" sz="2500" dirty="0"/>
              <a:t>)</a:t>
            </a:r>
            <a:r>
              <a:rPr lang="zh-CN" altLang="de-DE" sz="2500" dirty="0"/>
              <a:t>继位。”</a:t>
            </a:r>
            <a:endParaRPr lang="de-DE" sz="2500" dirty="0"/>
          </a:p>
        </p:txBody>
      </p:sp>
      <p:sp>
        <p:nvSpPr>
          <p:cNvPr id="3" name="Textfeld 1"/>
          <p:cNvSpPr txBox="1"/>
          <p:nvPr/>
        </p:nvSpPr>
        <p:spPr>
          <a:xfrm>
            <a:off x="400832" y="5760719"/>
            <a:ext cx="11928953" cy="1246495"/>
          </a:xfrm>
          <a:prstGeom prst="rect">
            <a:avLst/>
          </a:prstGeom>
          <a:noFill/>
        </p:spPr>
        <p:txBody>
          <a:bodyPr wrap="square" rtlCol="0">
            <a:spAutoFit/>
          </a:bodyPr>
          <a:lstStyle/>
          <a:p>
            <a:r>
              <a:rPr lang="de-DE" altLang="zh-CN" sz="2500" dirty="0"/>
              <a:t>《</a:t>
            </a:r>
            <a:r>
              <a:rPr lang="zh-CN" altLang="de-DE" sz="2500" dirty="0"/>
              <a:t>大中华帝国史</a:t>
            </a:r>
            <a:r>
              <a:rPr lang="de-DE" altLang="zh-CN" sz="2500" dirty="0"/>
              <a:t>》</a:t>
            </a:r>
            <a:r>
              <a:rPr lang="zh-CN" altLang="de-DE" sz="2500" dirty="0"/>
              <a:t>冈察雷斯</a:t>
            </a:r>
            <a:r>
              <a:rPr lang="de-DE" altLang="zh-CN" sz="2500" dirty="0"/>
              <a:t>•</a:t>
            </a:r>
            <a:r>
              <a:rPr lang="zh-CN" altLang="de-DE" sz="2500" dirty="0"/>
              <a:t>门多萨</a:t>
            </a:r>
            <a:r>
              <a:rPr lang="de-DE" altLang="zh-CN" sz="2500" dirty="0"/>
              <a:t>(1545--1618)</a:t>
            </a:r>
            <a:r>
              <a:rPr lang="zh-CN" altLang="de-DE" sz="2500" dirty="0"/>
              <a:t>，孙家堃 </a:t>
            </a:r>
            <a:r>
              <a:rPr lang="de-DE" altLang="zh-CN" sz="2500" dirty="0"/>
              <a:t>(</a:t>
            </a:r>
            <a:r>
              <a:rPr lang="zh-CN" altLang="de-DE" sz="2500" dirty="0"/>
              <a:t>译者</a:t>
            </a:r>
            <a:r>
              <a:rPr lang="de-DE" altLang="zh-CN" sz="2500" dirty="0"/>
              <a:t>)</a:t>
            </a:r>
            <a:r>
              <a:rPr lang="zh-CN" altLang="de-DE" sz="2500" dirty="0"/>
              <a:t>，中央编译出版社</a:t>
            </a:r>
            <a:endParaRPr lang="de-DE" altLang="zh-CN" sz="2500" dirty="0"/>
          </a:p>
          <a:p>
            <a:r>
              <a:rPr lang="de-DE" sz="2500" dirty="0">
                <a:hlinkClick r:id="rId2"/>
              </a:rPr>
              <a:t>http://www.tdbjy.com/bencandy-139-48855-1.htm</a:t>
            </a:r>
            <a:endParaRPr lang="de-DE" sz="2500" dirty="0"/>
          </a:p>
          <a:p>
            <a:endParaRPr lang="de-DE" sz="2500" dirty="0"/>
          </a:p>
        </p:txBody>
      </p:sp>
    </p:spTree>
    <p:extLst>
      <p:ext uri="{BB962C8B-B14F-4D97-AF65-F5344CB8AC3E}">
        <p14:creationId xmlns:p14="http://schemas.microsoft.com/office/powerpoint/2010/main" val="820817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51353" y="692697"/>
            <a:ext cx="9549103" cy="5755422"/>
          </a:xfrm>
          <a:prstGeom prst="rect">
            <a:avLst/>
          </a:prstGeom>
          <a:noFill/>
        </p:spPr>
        <p:txBody>
          <a:bodyPr wrap="square" rtlCol="0">
            <a:spAutoFit/>
          </a:bodyPr>
          <a:lstStyle/>
          <a:p>
            <a:r>
              <a:rPr lang="en-US" sz="1600" dirty="0"/>
              <a:t>his </a:t>
            </a:r>
            <a:r>
              <a:rPr lang="en-US" sz="1600" dirty="0" err="1"/>
              <a:t>sonne</a:t>
            </a:r>
            <a:r>
              <a:rPr lang="en-US" sz="1600" dirty="0"/>
              <a:t>, </a:t>
            </a:r>
            <a:r>
              <a:rPr lang="en-US" sz="1600" dirty="0" err="1"/>
              <a:t>Bemthey</a:t>
            </a:r>
            <a:r>
              <a:rPr lang="en-US" sz="1600" dirty="0"/>
              <a:t>, did </a:t>
            </a:r>
            <a:r>
              <a:rPr lang="en-US" sz="1600" dirty="0" err="1"/>
              <a:t>inherite</a:t>
            </a:r>
            <a:r>
              <a:rPr lang="en-US" sz="1600" dirty="0"/>
              <a:t> and reigned 18 </a:t>
            </a:r>
            <a:r>
              <a:rPr lang="en-US" sz="1600" dirty="0" err="1"/>
              <a:t>yeares</a:t>
            </a:r>
            <a:r>
              <a:rPr lang="en-US" sz="1600" dirty="0"/>
              <a:t> : after him his son, </a:t>
            </a:r>
            <a:r>
              <a:rPr lang="en-US" sz="1600" dirty="0" err="1"/>
              <a:t>Vnthey</a:t>
            </a:r>
            <a:r>
              <a:rPr lang="en-US" sz="1600" dirty="0"/>
              <a:t>, and reigned 13 </a:t>
            </a:r>
            <a:r>
              <a:rPr lang="en-US" sz="1600" dirty="0" err="1"/>
              <a:t>yeares</a:t>
            </a:r>
            <a:r>
              <a:rPr lang="en-US" sz="1600" dirty="0"/>
              <a:t> : </a:t>
            </a:r>
            <a:r>
              <a:rPr lang="en-US" sz="1600" dirty="0" err="1"/>
              <a:t>Othey</a:t>
            </a:r>
            <a:r>
              <a:rPr lang="en-US" sz="1600" dirty="0"/>
              <a:t> succeeds him, and reigned 17 </a:t>
            </a:r>
            <a:r>
              <a:rPr lang="en-US" sz="1600" dirty="0" err="1"/>
              <a:t>yeares</a:t>
            </a:r>
            <a:r>
              <a:rPr lang="en-US" sz="1600" dirty="0"/>
              <a:t> ; his </a:t>
            </a:r>
            <a:r>
              <a:rPr lang="en-US" sz="1600" dirty="0" err="1"/>
              <a:t>sonne</a:t>
            </a:r>
            <a:r>
              <a:rPr lang="en-US" sz="1600" dirty="0"/>
              <a:t>, called </a:t>
            </a:r>
            <a:r>
              <a:rPr lang="en-US" sz="1600" dirty="0" err="1"/>
              <a:t>Yanthey</a:t>
            </a:r>
            <a:r>
              <a:rPr lang="en-US" sz="1600" dirty="0"/>
              <a:t>, reigned but 8 </a:t>
            </a:r>
            <a:r>
              <a:rPr lang="en-US" sz="1600" dirty="0" err="1"/>
              <a:t>monethes</a:t>
            </a:r>
            <a:r>
              <a:rPr lang="en-US" sz="1600" dirty="0"/>
              <a:t>, and left a </a:t>
            </a:r>
            <a:r>
              <a:rPr lang="en-US" sz="1600" dirty="0" err="1"/>
              <a:t>sonne</a:t>
            </a:r>
            <a:r>
              <a:rPr lang="en-US" sz="1600" dirty="0"/>
              <a:t>, called </a:t>
            </a:r>
            <a:r>
              <a:rPr lang="en-US" sz="1600" dirty="0" err="1"/>
              <a:t>Anthey</a:t>
            </a:r>
            <a:r>
              <a:rPr lang="en-US" sz="1600" dirty="0"/>
              <a:t>, who reigned 19 </a:t>
            </a:r>
            <a:r>
              <a:rPr lang="en-US" sz="1600" dirty="0" err="1"/>
              <a:t>yeares</a:t>
            </a:r>
            <a:r>
              <a:rPr lang="en-US" sz="1600" dirty="0"/>
              <a:t>, whose eldest </a:t>
            </a:r>
            <a:r>
              <a:rPr lang="en-US" sz="1600" dirty="0" err="1"/>
              <a:t>sonne</a:t>
            </a:r>
            <a:r>
              <a:rPr lang="en-US" sz="1600" dirty="0"/>
              <a:t>, called </a:t>
            </a:r>
            <a:r>
              <a:rPr lang="en-US" sz="1600" dirty="0" err="1"/>
              <a:t>Tantey</a:t>
            </a:r>
            <a:r>
              <a:rPr lang="en-US" sz="1600" dirty="0"/>
              <a:t>, died incontinent after his father, and reigned only 3 </a:t>
            </a:r>
            <a:r>
              <a:rPr lang="en-US" sz="1600" dirty="0" err="1"/>
              <a:t>monthes</a:t>
            </a:r>
            <a:r>
              <a:rPr lang="en-US" sz="1600" dirty="0"/>
              <a:t>, and his brother, called </a:t>
            </a:r>
            <a:r>
              <a:rPr lang="en-US" sz="1600" dirty="0" err="1"/>
              <a:t>Chyley</a:t>
            </a:r>
            <a:r>
              <a:rPr lang="en-US" sz="1600" dirty="0"/>
              <a:t>, </a:t>
            </a:r>
            <a:r>
              <a:rPr lang="en-US" sz="1600" dirty="0" err="1"/>
              <a:t>regined</a:t>
            </a:r>
            <a:r>
              <a:rPr lang="en-US" sz="1600" dirty="0"/>
              <a:t> one </a:t>
            </a:r>
            <a:r>
              <a:rPr lang="en-US" sz="1600" dirty="0" err="1"/>
              <a:t>yeare</a:t>
            </a:r>
            <a:r>
              <a:rPr lang="en-US" sz="1600" dirty="0"/>
              <a:t>; his son, called </a:t>
            </a:r>
            <a:r>
              <a:rPr lang="en-US" sz="1600" dirty="0" err="1"/>
              <a:t>Linthey</a:t>
            </a:r>
            <a:r>
              <a:rPr lang="en-US" sz="1600" dirty="0"/>
              <a:t>, reigned 22 </a:t>
            </a:r>
            <a:r>
              <a:rPr lang="en-US" sz="1600" dirty="0" err="1"/>
              <a:t>yeares</a:t>
            </a:r>
            <a:r>
              <a:rPr lang="en-US" sz="1600" dirty="0"/>
              <a:t> ; his </a:t>
            </a:r>
            <a:r>
              <a:rPr lang="en-US" sz="1600" dirty="0" err="1"/>
              <a:t>sonne</a:t>
            </a:r>
            <a:r>
              <a:rPr lang="en-US" sz="1600" dirty="0"/>
              <a:t>, called </a:t>
            </a:r>
            <a:r>
              <a:rPr lang="en-US" sz="1600" dirty="0" err="1"/>
              <a:t>Yanthey</a:t>
            </a:r>
            <a:r>
              <a:rPr lang="en-US" sz="1600" dirty="0"/>
              <a:t>, did </a:t>
            </a:r>
            <a:r>
              <a:rPr lang="en-US" sz="1600" dirty="0" err="1"/>
              <a:t>succeede</a:t>
            </a:r>
            <a:r>
              <a:rPr lang="en-US" sz="1600" dirty="0"/>
              <a:t> him, and reigned 31 years.  This </a:t>
            </a:r>
            <a:r>
              <a:rPr lang="en-US" sz="1600" dirty="0" err="1"/>
              <a:t>Yanthey</a:t>
            </a:r>
            <a:r>
              <a:rPr lang="en-US" sz="1600" dirty="0"/>
              <a:t> (the historic </a:t>
            </a:r>
            <a:r>
              <a:rPr lang="en-US" sz="1600" dirty="0" err="1"/>
              <a:t>saieth</a:t>
            </a:r>
            <a:r>
              <a:rPr lang="en-US" sz="1600" dirty="0"/>
              <a:t>) was a man of small </a:t>
            </a:r>
            <a:r>
              <a:rPr lang="en-US" sz="1600" dirty="0" err="1"/>
              <a:t>wisedome</a:t>
            </a:r>
            <a:r>
              <a:rPr lang="en-US" sz="1600" dirty="0"/>
              <a:t>, which was the occasion that he was abhorred and hated of this of his </a:t>
            </a:r>
            <a:r>
              <a:rPr lang="en-US" sz="1600" dirty="0" err="1"/>
              <a:t>kingdome</a:t>
            </a:r>
            <a:r>
              <a:rPr lang="en-US" sz="1600" dirty="0"/>
              <a:t>.  A nephew of his, called </a:t>
            </a:r>
            <a:r>
              <a:rPr lang="en-US" sz="1600" dirty="0" err="1"/>
              <a:t>Laupy</a:t>
            </a:r>
            <a:r>
              <a:rPr lang="en-US" sz="1600" dirty="0"/>
              <a:t>, did </a:t>
            </a:r>
            <a:r>
              <a:rPr lang="en-US" sz="1600" dirty="0" err="1"/>
              <a:t>rebell</a:t>
            </a:r>
            <a:r>
              <a:rPr lang="en-US" sz="1600" dirty="0"/>
              <a:t> against him; he had two </a:t>
            </a:r>
            <a:r>
              <a:rPr lang="en-US" sz="1600" dirty="0" err="1"/>
              <a:t>sociates</a:t>
            </a:r>
            <a:r>
              <a:rPr lang="en-US" sz="1600" dirty="0"/>
              <a:t> for to </a:t>
            </a:r>
            <a:r>
              <a:rPr lang="en-US" sz="1600" dirty="0" err="1"/>
              <a:t>helpe</a:t>
            </a:r>
            <a:r>
              <a:rPr lang="en-US" sz="1600" dirty="0"/>
              <a:t> him, gentlemen of the court; they were two brethren and </a:t>
            </a:r>
            <a:r>
              <a:rPr lang="en-US" sz="1600" dirty="0" err="1"/>
              <a:t>verie</a:t>
            </a:r>
            <a:r>
              <a:rPr lang="en-US" sz="1600" dirty="0"/>
              <a:t> valiant, the one was called </a:t>
            </a:r>
            <a:r>
              <a:rPr lang="en-US" sz="1600" dirty="0" err="1"/>
              <a:t>Quathy</a:t>
            </a:r>
            <a:r>
              <a:rPr lang="en-US" sz="1600" dirty="0"/>
              <a:t>, the other </a:t>
            </a:r>
            <a:r>
              <a:rPr lang="en-US" sz="1600" dirty="0" err="1"/>
              <a:t>Tzunthey</a:t>
            </a:r>
            <a:r>
              <a:rPr lang="en-US" sz="1600" dirty="0"/>
              <a:t>; these two did procure to make </a:t>
            </a:r>
            <a:r>
              <a:rPr lang="en-US" sz="1600" dirty="0" err="1"/>
              <a:t>Laupy</a:t>
            </a:r>
            <a:r>
              <a:rPr lang="en-US" sz="1600" dirty="0"/>
              <a:t> king.  His </a:t>
            </a:r>
            <a:r>
              <a:rPr lang="en-US" sz="1600" dirty="0" err="1"/>
              <a:t>vncle</a:t>
            </a:r>
            <a:r>
              <a:rPr lang="en-US" sz="1600" dirty="0"/>
              <a:t> the king </a:t>
            </a:r>
            <a:r>
              <a:rPr lang="en-US" sz="1600" dirty="0" err="1"/>
              <a:t>vnderstoode</a:t>
            </a:r>
            <a:r>
              <a:rPr lang="en-US" sz="1600" dirty="0"/>
              <a:t> thereof, and was of so </a:t>
            </a:r>
            <a:r>
              <a:rPr lang="en-US" sz="1600" dirty="0" err="1"/>
              <a:t>litle</a:t>
            </a:r>
            <a:r>
              <a:rPr lang="en-US" sz="1600" dirty="0"/>
              <a:t> valor and discretion, that he could not, neither durst he put </a:t>
            </a:r>
            <a:r>
              <a:rPr lang="en-US" sz="1600" dirty="0" err="1"/>
              <a:t>remedie</a:t>
            </a:r>
            <a:r>
              <a:rPr lang="en-US" sz="1600" dirty="0"/>
              <a:t> in the same, which caused commotions and common rumors amongst the people.  But in </a:t>
            </a:r>
            <a:r>
              <a:rPr lang="en-US" sz="1600" dirty="0" err="1"/>
              <a:t>especiall</a:t>
            </a:r>
            <a:r>
              <a:rPr lang="en-US" sz="1600" dirty="0"/>
              <a:t> there was </a:t>
            </a:r>
            <a:r>
              <a:rPr lang="en-US" sz="1600" dirty="0" err="1"/>
              <a:t>foure</a:t>
            </a:r>
            <a:r>
              <a:rPr lang="en-US" sz="1600" dirty="0"/>
              <a:t> </a:t>
            </a:r>
            <a:r>
              <a:rPr lang="en-US" sz="1600" dirty="0" err="1"/>
              <a:t>tyrantes</a:t>
            </a:r>
            <a:r>
              <a:rPr lang="en-US" sz="1600" dirty="0"/>
              <a:t> </a:t>
            </a:r>
            <a:r>
              <a:rPr lang="en-US" sz="1600" dirty="0" err="1"/>
              <a:t>ioyned</a:t>
            </a:r>
            <a:r>
              <a:rPr lang="en-US" sz="1600" dirty="0"/>
              <a:t> in one, and all at one time, they </a:t>
            </a:r>
            <a:r>
              <a:rPr lang="en-US" sz="1600" dirty="0" err="1"/>
              <a:t>wer</a:t>
            </a:r>
            <a:r>
              <a:rPr lang="en-US" sz="1600" dirty="0"/>
              <a:t> called, </a:t>
            </a:r>
            <a:r>
              <a:rPr lang="en-US" sz="1600" dirty="0" err="1"/>
              <a:t>Cincoan</a:t>
            </a:r>
            <a:r>
              <a:rPr lang="en-US" sz="1600" dirty="0"/>
              <a:t>, </a:t>
            </a:r>
            <a:r>
              <a:rPr lang="en-US" sz="1600" dirty="0" err="1"/>
              <a:t>Sosoc</a:t>
            </a:r>
            <a:r>
              <a:rPr lang="en-US" sz="1600" dirty="0"/>
              <a:t>, </a:t>
            </a:r>
            <a:r>
              <a:rPr lang="en-US" sz="1600" dirty="0" err="1"/>
              <a:t>Guansian</a:t>
            </a:r>
            <a:r>
              <a:rPr lang="en-US" sz="1600" dirty="0"/>
              <a:t>, and </a:t>
            </a:r>
            <a:r>
              <a:rPr lang="en-US" sz="1600" dirty="0" err="1"/>
              <a:t>Guanser</a:t>
            </a:r>
            <a:r>
              <a:rPr lang="en-US" sz="1600" dirty="0"/>
              <a:t>.  Against these </a:t>
            </a:r>
            <a:r>
              <a:rPr lang="en-US" sz="1600" dirty="0" err="1"/>
              <a:t>Laupy</a:t>
            </a:r>
            <a:r>
              <a:rPr lang="en-US" sz="1600" dirty="0"/>
              <a:t> did make </a:t>
            </a:r>
            <a:r>
              <a:rPr lang="en-US" sz="1600" dirty="0" err="1"/>
              <a:t>warre</a:t>
            </a:r>
            <a:r>
              <a:rPr lang="en-US" sz="1600" dirty="0"/>
              <a:t> </a:t>
            </a:r>
            <a:r>
              <a:rPr lang="en-US" sz="1600" dirty="0" err="1"/>
              <a:t>vnder</a:t>
            </a:r>
            <a:r>
              <a:rPr lang="en-US" sz="1600" dirty="0"/>
              <a:t> </a:t>
            </a:r>
            <a:r>
              <a:rPr lang="en-US" sz="1600" dirty="0" err="1"/>
              <a:t>colour</a:t>
            </a:r>
            <a:r>
              <a:rPr lang="en-US" sz="1600" dirty="0"/>
              <a:t> to </a:t>
            </a:r>
            <a:r>
              <a:rPr lang="en-US" sz="1600" dirty="0" err="1"/>
              <a:t>helpe</a:t>
            </a:r>
            <a:r>
              <a:rPr lang="en-US" sz="1600" dirty="0"/>
              <a:t> his </a:t>
            </a:r>
            <a:r>
              <a:rPr lang="en-US" sz="1600" dirty="0" err="1"/>
              <a:t>vncle</a:t>
            </a:r>
            <a:r>
              <a:rPr lang="en-US" sz="1600" dirty="0"/>
              <a:t>, but after a while, that the </a:t>
            </a:r>
            <a:r>
              <a:rPr lang="en-US" sz="1600" dirty="0" err="1"/>
              <a:t>warre</a:t>
            </a:r>
            <a:r>
              <a:rPr lang="en-US" sz="1600" dirty="0"/>
              <a:t> </a:t>
            </a:r>
            <a:r>
              <a:rPr lang="en-US" sz="1600" dirty="0" err="1"/>
              <a:t>indured</a:t>
            </a:r>
            <a:r>
              <a:rPr lang="en-US" sz="1600" dirty="0"/>
              <a:t>, he concluded and made peace with </a:t>
            </a:r>
            <a:r>
              <a:rPr lang="en-US" sz="1600" dirty="0" err="1"/>
              <a:t>Concoan</a:t>
            </a:r>
            <a:r>
              <a:rPr lang="en-US" sz="1600" dirty="0"/>
              <a:t> and he married with one of his daughters, wo straight </a:t>
            </a:r>
            <a:r>
              <a:rPr lang="en-US" sz="1600" dirty="0" err="1"/>
              <a:t>wayes</a:t>
            </a:r>
            <a:r>
              <a:rPr lang="en-US" sz="1600" dirty="0"/>
              <a:t> made </a:t>
            </a:r>
            <a:r>
              <a:rPr lang="en-US" sz="1600" dirty="0" err="1"/>
              <a:t>warre</a:t>
            </a:r>
            <a:r>
              <a:rPr lang="en-US" sz="1600" dirty="0"/>
              <a:t> against the other three tyrants with the </a:t>
            </a:r>
            <a:r>
              <a:rPr lang="en-US" sz="1600" dirty="0" err="1"/>
              <a:t>helpe</a:t>
            </a:r>
            <a:r>
              <a:rPr lang="en-US" sz="1600" dirty="0"/>
              <a:t> of his father in </a:t>
            </a:r>
            <a:r>
              <a:rPr lang="en-US" sz="1600" dirty="0" err="1"/>
              <a:t>lawe</a:t>
            </a:r>
            <a:r>
              <a:rPr lang="en-US" sz="1600" dirty="0"/>
              <a:t>.</a:t>
            </a:r>
          </a:p>
          <a:p>
            <a:r>
              <a:rPr lang="en-US" sz="1600" dirty="0"/>
              <a:t>At this time this </a:t>
            </a:r>
            <a:r>
              <a:rPr lang="en-US" sz="1600" dirty="0" err="1"/>
              <a:t>mightie</a:t>
            </a:r>
            <a:r>
              <a:rPr lang="en-US" sz="1600" dirty="0"/>
              <a:t> </a:t>
            </a:r>
            <a:r>
              <a:rPr lang="en-US" sz="1600" dirty="0" err="1"/>
              <a:t>kingdome</a:t>
            </a:r>
            <a:r>
              <a:rPr lang="en-US" sz="1600" dirty="0"/>
              <a:t> was </a:t>
            </a:r>
            <a:r>
              <a:rPr lang="en-US" sz="1600" dirty="0" err="1"/>
              <a:t>diuided</a:t>
            </a:r>
            <a:r>
              <a:rPr lang="en-US" sz="1600" dirty="0"/>
              <a:t> in three </a:t>
            </a:r>
            <a:r>
              <a:rPr lang="en-US" sz="1600" dirty="0" err="1"/>
              <a:t>partes</a:t>
            </a:r>
            <a:r>
              <a:rPr lang="en-US" sz="1600" dirty="0"/>
              <a:t>, and </a:t>
            </a:r>
            <a:r>
              <a:rPr lang="en-US" sz="1600" dirty="0" err="1"/>
              <a:t>beganne</a:t>
            </a:r>
            <a:r>
              <a:rPr lang="en-US" sz="1600" dirty="0"/>
              <a:t> the </a:t>
            </a:r>
            <a:r>
              <a:rPr lang="en-US" sz="1600" dirty="0" err="1"/>
              <a:t>tyrannie</a:t>
            </a:r>
            <a:r>
              <a:rPr lang="en-US" sz="1600" dirty="0"/>
              <a:t> as you shall </a:t>
            </a:r>
            <a:r>
              <a:rPr lang="en-US" sz="1600" dirty="0" err="1"/>
              <a:t>vnderstande</a:t>
            </a:r>
            <a:r>
              <a:rPr lang="en-US" sz="1600" dirty="0"/>
              <a:t> : the one and </a:t>
            </a:r>
            <a:r>
              <a:rPr lang="en-US" sz="1600" dirty="0" err="1"/>
              <a:t>principall</a:t>
            </a:r>
            <a:r>
              <a:rPr lang="en-US" sz="1600" dirty="0"/>
              <a:t> part fell </a:t>
            </a:r>
            <a:r>
              <a:rPr lang="en-US" sz="1600" dirty="0" err="1"/>
              <a:t>vpon</a:t>
            </a:r>
            <a:r>
              <a:rPr lang="en-US" sz="1600" dirty="0"/>
              <a:t> </a:t>
            </a:r>
            <a:r>
              <a:rPr lang="en-US" sz="1600" dirty="0" err="1"/>
              <a:t>Laupy</a:t>
            </a:r>
            <a:r>
              <a:rPr lang="en-US" sz="1600" dirty="0"/>
              <a:t> by the death of his </a:t>
            </a:r>
            <a:r>
              <a:rPr lang="en-US" sz="1600" dirty="0" err="1"/>
              <a:t>vncle</a:t>
            </a:r>
            <a:r>
              <a:rPr lang="en-US" sz="1600" dirty="0"/>
              <a:t>, the other to </a:t>
            </a:r>
            <a:r>
              <a:rPr lang="en-US" sz="1600" dirty="0" err="1"/>
              <a:t>Sosoc</a:t>
            </a:r>
            <a:r>
              <a:rPr lang="en-US" sz="1600" dirty="0"/>
              <a:t>, and the other </a:t>
            </a:r>
            <a:r>
              <a:rPr lang="en-US" sz="1600" dirty="0" err="1"/>
              <a:t>vnto</a:t>
            </a:r>
            <a:r>
              <a:rPr lang="en-US" sz="1600" dirty="0"/>
              <a:t> </a:t>
            </a:r>
            <a:r>
              <a:rPr lang="en-US" sz="1600" dirty="0" err="1"/>
              <a:t>Concoan</a:t>
            </a:r>
            <a:r>
              <a:rPr lang="en-US" sz="1600" dirty="0"/>
              <a:t> his father in law.  In this sort remained the </a:t>
            </a:r>
            <a:r>
              <a:rPr lang="en-US" sz="1600" dirty="0" err="1"/>
              <a:t>kingdome</a:t>
            </a:r>
            <a:r>
              <a:rPr lang="en-US" sz="1600" dirty="0"/>
              <a:t> in </a:t>
            </a:r>
            <a:r>
              <a:rPr lang="en-US" sz="1600" dirty="0" err="1"/>
              <a:t>diuvision</a:t>
            </a:r>
            <a:r>
              <a:rPr lang="en-US" sz="1600" dirty="0"/>
              <a:t> a while, </a:t>
            </a:r>
            <a:r>
              <a:rPr lang="en-US" sz="1600" dirty="0" err="1"/>
              <a:t>til</a:t>
            </a:r>
            <a:r>
              <a:rPr lang="en-US" sz="1600" dirty="0"/>
              <a:t> such time as </a:t>
            </a:r>
            <a:r>
              <a:rPr lang="en-US" sz="1600" dirty="0" err="1"/>
              <a:t>Cuthey</a:t>
            </a:r>
            <a:r>
              <a:rPr lang="en-US" sz="1600" dirty="0"/>
              <a:t>, </a:t>
            </a:r>
            <a:r>
              <a:rPr lang="en-US" sz="1600" dirty="0" err="1"/>
              <a:t>sonne</a:t>
            </a:r>
            <a:r>
              <a:rPr lang="en-US" sz="1600" dirty="0"/>
              <a:t> </a:t>
            </a:r>
            <a:r>
              <a:rPr lang="en-US" sz="1600" dirty="0" err="1"/>
              <a:t>vnto</a:t>
            </a:r>
            <a:r>
              <a:rPr lang="en-US" sz="1600" dirty="0"/>
              <a:t> </a:t>
            </a:r>
            <a:r>
              <a:rPr lang="en-US" sz="1600" dirty="0" err="1"/>
              <a:t>Laupy</a:t>
            </a:r>
            <a:r>
              <a:rPr lang="en-US" sz="1600" dirty="0"/>
              <a:t>, did </a:t>
            </a:r>
            <a:r>
              <a:rPr lang="en-US" sz="1600" dirty="0" err="1"/>
              <a:t>reigne</a:t>
            </a:r>
            <a:r>
              <a:rPr lang="en-US" sz="1600" dirty="0"/>
              <a:t> in his fathers </a:t>
            </a:r>
            <a:r>
              <a:rPr lang="en-US" sz="1600" dirty="0" err="1"/>
              <a:t>steede</a:t>
            </a:r>
            <a:r>
              <a:rPr lang="en-US" sz="1600" dirty="0"/>
              <a:t>.  Then did there a tyrant rise </a:t>
            </a:r>
            <a:r>
              <a:rPr lang="en-US" sz="1600" dirty="0" err="1"/>
              <a:t>vp</a:t>
            </a:r>
            <a:r>
              <a:rPr lang="en-US" sz="1600" dirty="0"/>
              <a:t> against him, called </a:t>
            </a:r>
            <a:r>
              <a:rPr lang="en-US" sz="1600" dirty="0" err="1"/>
              <a:t>Chimbutey</a:t>
            </a:r>
            <a:r>
              <a:rPr lang="en-US" sz="1600" dirty="0"/>
              <a:t>, and slew him : he by ...</a:t>
            </a:r>
            <a:endParaRPr lang="de-DE" sz="1600" dirty="0"/>
          </a:p>
        </p:txBody>
      </p:sp>
    </p:spTree>
    <p:extLst>
      <p:ext uri="{BB962C8B-B14F-4D97-AF65-F5344CB8AC3E}">
        <p14:creationId xmlns:p14="http://schemas.microsoft.com/office/powerpoint/2010/main" val="168483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144531"/>
            <a:ext cx="4896544" cy="6767998"/>
          </a:xfrm>
          <a:prstGeom prst="rect">
            <a:avLst/>
          </a:prstGeom>
        </p:spPr>
      </p:pic>
    </p:spTree>
    <p:extLst>
      <p:ext uri="{BB962C8B-B14F-4D97-AF65-F5344CB8AC3E}">
        <p14:creationId xmlns:p14="http://schemas.microsoft.com/office/powerpoint/2010/main" val="1322519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057345077"/>
              </p:ext>
            </p:extLst>
          </p:nvPr>
        </p:nvGraphicFramePr>
        <p:xfrm>
          <a:off x="475989" y="1481882"/>
          <a:ext cx="10847539" cy="5029200"/>
        </p:xfrm>
        <a:graphic>
          <a:graphicData uri="http://schemas.openxmlformats.org/drawingml/2006/table">
            <a:tbl>
              <a:tblPr>
                <a:tableStyleId>{3C2FFA5D-87B4-456A-9821-1D502468CF0F}</a:tableStyleId>
              </a:tblPr>
              <a:tblGrid>
                <a:gridCol w="1171379"/>
                <a:gridCol w="5402295"/>
                <a:gridCol w="1219873"/>
                <a:gridCol w="1812644"/>
                <a:gridCol w="1241348"/>
              </a:tblGrid>
              <a:tr h="506958">
                <a:tc>
                  <a:txBody>
                    <a:bodyPr/>
                    <a:lstStyle/>
                    <a:p>
                      <a:pPr>
                        <a:spcAft>
                          <a:spcPts val="0"/>
                        </a:spcAft>
                      </a:pPr>
                      <a:r>
                        <a:rPr lang="zh-CN" altLang="de-DE" sz="2200" b="1" dirty="0" smtClean="0">
                          <a:effectLst/>
                          <a:latin typeface="Times New Roman"/>
                          <a:ea typeface="SimSun"/>
                        </a:rPr>
                        <a:t>年</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smtClean="0">
                          <a:effectLst/>
                          <a:latin typeface="Times New Roman"/>
                          <a:ea typeface="SimSun"/>
                        </a:rPr>
                        <a:t>作品</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smtClean="0">
                          <a:effectLst/>
                          <a:latin typeface="Times New Roman"/>
                          <a:ea typeface="SimSun"/>
                        </a:rPr>
                        <a:t>语言</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smtClean="0">
                          <a:effectLst/>
                          <a:latin typeface="Times New Roman"/>
                          <a:ea typeface="SimSun"/>
                        </a:rPr>
                        <a:t>译者</a:t>
                      </a:r>
                      <a:endParaRPr lang="de-DE" sz="22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2200" b="1" dirty="0" smtClean="0">
                          <a:effectLst/>
                        </a:rPr>
                        <a:t>有没有</a:t>
                      </a:r>
                      <a:r>
                        <a:rPr lang="de-DE" altLang="zh-CN" sz="2200" b="1" dirty="0" smtClean="0">
                          <a:effectLst/>
                        </a:rPr>
                        <a:t/>
                      </a:r>
                      <a:br>
                        <a:rPr lang="de-DE" altLang="zh-CN" sz="2200" b="1" dirty="0" smtClean="0">
                          <a:effectLst/>
                        </a:rPr>
                      </a:br>
                      <a:r>
                        <a:rPr lang="zh-CN" altLang="de-DE" sz="2200" b="1" dirty="0" smtClean="0">
                          <a:effectLst/>
                        </a:rPr>
                        <a:t>代表性</a:t>
                      </a:r>
                      <a:endParaRPr lang="de-DE" altLang="zh-CN" sz="2200" b="1" dirty="0" smtClean="0">
                        <a:effectLst/>
                      </a:endParaRPr>
                    </a:p>
                  </a:txBody>
                  <a:tcPr marL="61718" marR="61718" marT="0" marB="0"/>
                </a:tc>
              </a:tr>
              <a:tr h="560385">
                <a:tc>
                  <a:txBody>
                    <a:bodyPr/>
                    <a:lstStyle/>
                    <a:p>
                      <a:pPr>
                        <a:spcAft>
                          <a:spcPts val="0"/>
                        </a:spcAft>
                      </a:pPr>
                      <a:r>
                        <a:rPr lang="en-GB" sz="2200" kern="100" dirty="0"/>
                        <a:t>1593</a:t>
                      </a:r>
                      <a:endParaRPr lang="zh-CN" sz="2200" kern="100" dirty="0">
                        <a:latin typeface="Times New Roman"/>
                        <a:ea typeface="宋体"/>
                        <a:cs typeface="Times New Roman"/>
                      </a:endParaRPr>
                    </a:p>
                  </a:txBody>
                  <a:tcPr marL="58615" marR="58615" marT="0" marB="0"/>
                </a:tc>
                <a:tc>
                  <a:txBody>
                    <a:bodyPr/>
                    <a:lstStyle/>
                    <a:p>
                      <a:pPr>
                        <a:spcAft>
                          <a:spcPts val="0"/>
                        </a:spcAft>
                      </a:pPr>
                      <a:r>
                        <a:rPr lang="en-US" altLang="zh-CN" sz="2200" kern="100" dirty="0" smtClean="0"/>
                        <a:t>《</a:t>
                      </a:r>
                      <a:r>
                        <a:rPr lang="zh-CN" altLang="en-US" sz="2200" kern="100" dirty="0" smtClean="0"/>
                        <a:t>四书</a:t>
                      </a:r>
                      <a:r>
                        <a:rPr lang="en-US" altLang="zh-CN" sz="2200" kern="100" dirty="0" smtClean="0"/>
                        <a:t>》</a:t>
                      </a:r>
                      <a:r>
                        <a:rPr lang="de-DE" sz="2200" kern="100" dirty="0" err="1" smtClean="0"/>
                        <a:t>Four</a:t>
                      </a:r>
                      <a:r>
                        <a:rPr lang="de-DE" sz="2200" kern="100" dirty="0" smtClean="0"/>
                        <a:t> Books</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en-US" sz="2200" kern="100" dirty="0" smtClean="0"/>
                        <a:t>拉丁语</a:t>
                      </a:r>
                      <a:r>
                        <a:rPr lang="zh-CN" altLang="de-DE" sz="2200" kern="100" dirty="0" smtClean="0"/>
                        <a:t> </a:t>
                      </a:r>
                      <a:r>
                        <a:rPr lang="de-DE" altLang="zh-CN" sz="2200" kern="100" dirty="0" err="1" smtClean="0"/>
                        <a:t>Latin</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smtClean="0"/>
                        <a:t>利玛窦  </a:t>
                      </a:r>
                      <a:r>
                        <a:rPr lang="de-DE" altLang="zh-CN" sz="2200" dirty="0" smtClean="0"/>
                        <a:t>Li</a:t>
                      </a:r>
                      <a:r>
                        <a:rPr lang="zh-CN" altLang="de-DE" sz="2200" dirty="0" smtClean="0"/>
                        <a:t> </a:t>
                      </a:r>
                      <a:r>
                        <a:rPr lang="de-DE" altLang="zh-CN" sz="2200" dirty="0" err="1" smtClean="0"/>
                        <a:t>Madou</a:t>
                      </a:r>
                      <a:r>
                        <a:rPr lang="zh-CN" altLang="de-DE" sz="2200" dirty="0" smtClean="0"/>
                        <a:t> </a:t>
                      </a:r>
                      <a:r>
                        <a:rPr lang="de-DE" sz="2200" kern="100" dirty="0" smtClean="0"/>
                        <a:t>Matteo </a:t>
                      </a:r>
                      <a:r>
                        <a:rPr lang="de-DE" sz="2200" kern="100" dirty="0"/>
                        <a:t>Ricci</a:t>
                      </a:r>
                      <a:endParaRPr lang="zh-CN" sz="2200" kern="100" dirty="0">
                        <a:latin typeface="Times New Roman"/>
                        <a:ea typeface="宋体"/>
                        <a:cs typeface="Times New Roman"/>
                      </a:endParaRPr>
                    </a:p>
                  </a:txBody>
                  <a:tcPr marL="58615" marR="58615" marT="0" marB="0"/>
                </a:tc>
                <a:tc>
                  <a:txBody>
                    <a:bodyPr/>
                    <a:lstStyle/>
                    <a:p>
                      <a:pPr>
                        <a:spcAft>
                          <a:spcPts val="0"/>
                        </a:spcAft>
                      </a:pPr>
                      <a:r>
                        <a:rPr lang="de-DE" altLang="zh-CN" sz="2200" kern="100" dirty="0" smtClean="0">
                          <a:latin typeface="+mn-lt"/>
                          <a:ea typeface="+mn-ea"/>
                          <a:cs typeface="+mn-cs"/>
                        </a:rPr>
                        <a:t>(</a:t>
                      </a:r>
                      <a:r>
                        <a:rPr lang="zh-CN" altLang="de-DE" sz="2200" kern="100" dirty="0" smtClean="0">
                          <a:latin typeface="+mn-lt"/>
                          <a:ea typeface="+mn-ea"/>
                          <a:cs typeface="+mn-cs"/>
                        </a:rPr>
                        <a:t>非文学</a:t>
                      </a:r>
                      <a:r>
                        <a:rPr lang="de-DE" altLang="zh-CN" sz="2200" kern="100" dirty="0" smtClean="0">
                          <a:latin typeface="+mn-lt"/>
                          <a:ea typeface="+mn-ea"/>
                          <a:cs typeface="+mn-cs"/>
                        </a:rPr>
                        <a:t>)</a:t>
                      </a:r>
                      <a:endParaRPr lang="zh-CN" sz="2200" kern="100" dirty="0">
                        <a:latin typeface="Times New Roman"/>
                        <a:ea typeface="宋体"/>
                        <a:cs typeface="Times New Roman"/>
                      </a:endParaRPr>
                    </a:p>
                  </a:txBody>
                  <a:tcPr marL="58615" marR="58615" marT="0" marB="0"/>
                </a:tc>
              </a:tr>
              <a:tr h="560385">
                <a:tc>
                  <a:txBody>
                    <a:bodyPr/>
                    <a:lstStyle/>
                    <a:p>
                      <a:pPr>
                        <a:spcAft>
                          <a:spcPts val="0"/>
                        </a:spcAft>
                      </a:pPr>
                      <a:r>
                        <a:rPr lang="de-DE" sz="2200" kern="100" dirty="0"/>
                        <a:t>1626</a:t>
                      </a:r>
                      <a:endParaRPr lang="zh-CN" sz="2200" kern="100" dirty="0">
                        <a:latin typeface="Times New Roman"/>
                        <a:ea typeface="宋体"/>
                        <a:cs typeface="Times New Roman"/>
                      </a:endParaRPr>
                    </a:p>
                  </a:txBody>
                  <a:tcPr marL="58615" marR="58615" marT="0" marB="0"/>
                </a:tc>
                <a:tc>
                  <a:txBody>
                    <a:bodyPr/>
                    <a:lstStyle/>
                    <a:p>
                      <a:pPr>
                        <a:spcAft>
                          <a:spcPts val="0"/>
                        </a:spcAft>
                      </a:pPr>
                      <a:r>
                        <a:rPr lang="en-US" altLang="zh-CN" sz="2200" kern="100" dirty="0" smtClean="0">
                          <a:latin typeface="+mj-lt"/>
                          <a:ea typeface="宋体"/>
                          <a:cs typeface="Times New Roman"/>
                        </a:rPr>
                        <a:t>《</a:t>
                      </a:r>
                      <a:r>
                        <a:rPr lang="zh-CN" altLang="en-US" sz="2200" kern="100" dirty="0" smtClean="0">
                          <a:latin typeface="+mj-lt"/>
                          <a:ea typeface="宋体"/>
                          <a:cs typeface="Times New Roman"/>
                        </a:rPr>
                        <a:t>五经</a:t>
                      </a:r>
                      <a:r>
                        <a:rPr lang="en-US" altLang="zh-CN" sz="2200" kern="100" dirty="0" smtClean="0">
                          <a:latin typeface="+mj-lt"/>
                          <a:ea typeface="宋体"/>
                          <a:cs typeface="Times New Roman"/>
                        </a:rPr>
                        <a:t>》</a:t>
                      </a:r>
                      <a:r>
                        <a:rPr lang="en-GB" sz="2200" kern="100" dirty="0" smtClean="0">
                          <a:solidFill>
                            <a:schemeClr val="dk1"/>
                          </a:solidFill>
                          <a:latin typeface="+mn-lt"/>
                          <a:ea typeface="+mn-ea"/>
                          <a:cs typeface="+mn-cs"/>
                        </a:rPr>
                        <a:t>Five Classics </a:t>
                      </a:r>
                      <a:r>
                        <a:rPr lang="zh-CN" altLang="de-DE" sz="2200" kern="100" dirty="0" smtClean="0">
                          <a:solidFill>
                            <a:schemeClr val="dk1"/>
                          </a:solidFill>
                          <a:latin typeface="+mn-lt"/>
                          <a:ea typeface="+mn-ea"/>
                          <a:cs typeface="+mn-cs"/>
                        </a:rPr>
                        <a:t> </a:t>
                      </a:r>
                      <a:r>
                        <a:rPr lang="de-DE" altLang="zh-CN" sz="2200" kern="100" dirty="0" err="1" smtClean="0">
                          <a:solidFill>
                            <a:schemeClr val="dk1"/>
                          </a:solidFill>
                          <a:latin typeface="+mn-lt"/>
                          <a:ea typeface="+mn-ea"/>
                          <a:cs typeface="+mn-cs"/>
                        </a:rPr>
                        <a:t>Pentabiblion</a:t>
                      </a:r>
                      <a:r>
                        <a:rPr lang="de-DE" altLang="zh-CN" sz="2200" kern="100" baseline="0" dirty="0" smtClean="0">
                          <a:solidFill>
                            <a:schemeClr val="dk1"/>
                          </a:solidFill>
                          <a:latin typeface="+mn-lt"/>
                          <a:ea typeface="+mn-ea"/>
                          <a:cs typeface="+mn-cs"/>
                        </a:rPr>
                        <a:t> </a:t>
                      </a:r>
                      <a:r>
                        <a:rPr lang="de-DE" altLang="zh-CN" sz="2200" kern="100" baseline="0" dirty="0" err="1" smtClean="0">
                          <a:solidFill>
                            <a:schemeClr val="dk1"/>
                          </a:solidFill>
                          <a:latin typeface="+mn-lt"/>
                          <a:ea typeface="+mn-ea"/>
                          <a:cs typeface="+mn-cs"/>
                        </a:rPr>
                        <a:t>Sinense</a:t>
                      </a:r>
                      <a:r>
                        <a:rPr lang="zh-CN" altLang="de-DE" sz="2200" kern="100" dirty="0" smtClean="0">
                          <a:solidFill>
                            <a:schemeClr val="dk1"/>
                          </a:solidFill>
                          <a:latin typeface="+mn-lt"/>
                          <a:ea typeface="+mn-ea"/>
                          <a:cs typeface="+mn-cs"/>
                        </a:rPr>
                        <a:t> </a:t>
                      </a:r>
                      <a:r>
                        <a:rPr lang="en-US" altLang="zh-CN" sz="2200" kern="100" dirty="0" smtClean="0">
                          <a:latin typeface="+mj-lt"/>
                          <a:ea typeface="宋体"/>
                          <a:cs typeface="Times New Roman"/>
                        </a:rPr>
                        <a:t>(</a:t>
                      </a:r>
                      <a:r>
                        <a:rPr lang="zh-CN" altLang="de-DE" sz="2200" b="1" kern="100" dirty="0" smtClean="0">
                          <a:solidFill>
                            <a:srgbClr val="FF0000"/>
                          </a:solidFill>
                          <a:latin typeface="+mj-lt"/>
                          <a:ea typeface="宋体"/>
                          <a:cs typeface="Times New Roman"/>
                        </a:rPr>
                        <a:t>包含</a:t>
                      </a:r>
                      <a:r>
                        <a:rPr lang="de-DE" altLang="zh-CN" sz="2200" b="1" kern="100" dirty="0" smtClean="0">
                          <a:solidFill>
                            <a:srgbClr val="FF0000"/>
                          </a:solidFill>
                          <a:latin typeface="+mn-lt"/>
                          <a:ea typeface="+mn-ea"/>
                          <a:cs typeface="Times New Roman"/>
                        </a:rPr>
                        <a:t>《</a:t>
                      </a:r>
                      <a:r>
                        <a:rPr lang="zh-CN" altLang="de-DE" sz="2200" b="1" kern="100" dirty="0" smtClean="0">
                          <a:solidFill>
                            <a:srgbClr val="FF0000"/>
                          </a:solidFill>
                          <a:latin typeface="+mj-lt"/>
                          <a:ea typeface="宋体"/>
                          <a:cs typeface="Times New Roman"/>
                        </a:rPr>
                        <a:t>诗经</a:t>
                      </a:r>
                      <a:r>
                        <a:rPr lang="de-DE" altLang="zh-CN" sz="2200" b="1" kern="100" dirty="0" smtClean="0">
                          <a:solidFill>
                            <a:srgbClr val="FF0000"/>
                          </a:solidFill>
                          <a:latin typeface="+mj-lt"/>
                          <a:ea typeface="宋体"/>
                          <a:cs typeface="Times New Roman"/>
                        </a:rPr>
                        <a:t>》</a:t>
                      </a:r>
                      <a:r>
                        <a:rPr lang="de-DE" altLang="zh-CN" sz="2200" b="0" kern="100" dirty="0" smtClean="0">
                          <a:solidFill>
                            <a:srgbClr val="FF0000"/>
                          </a:solidFill>
                          <a:latin typeface="+mj-lt"/>
                          <a:ea typeface="宋体"/>
                          <a:cs typeface="Times New Roman"/>
                        </a:rPr>
                        <a:t>Book</a:t>
                      </a:r>
                      <a:r>
                        <a:rPr lang="zh-CN" altLang="de-DE" sz="2200" b="0" kern="100" dirty="0" smtClean="0">
                          <a:solidFill>
                            <a:srgbClr val="FF0000"/>
                          </a:solidFill>
                          <a:latin typeface="+mj-lt"/>
                          <a:ea typeface="宋体"/>
                          <a:cs typeface="Times New Roman"/>
                        </a:rPr>
                        <a:t> </a:t>
                      </a:r>
                      <a:r>
                        <a:rPr lang="de-DE" altLang="zh-CN" sz="2200" b="0" kern="100" dirty="0" err="1" smtClean="0">
                          <a:solidFill>
                            <a:srgbClr val="FF0000"/>
                          </a:solidFill>
                          <a:latin typeface="+mj-lt"/>
                          <a:ea typeface="宋体"/>
                          <a:cs typeface="Times New Roman"/>
                        </a:rPr>
                        <a:t>of</a:t>
                      </a:r>
                      <a:r>
                        <a:rPr lang="zh-CN" altLang="de-DE" sz="2200" b="0" kern="100" dirty="0" smtClean="0">
                          <a:solidFill>
                            <a:srgbClr val="FF0000"/>
                          </a:solidFill>
                          <a:latin typeface="+mj-lt"/>
                          <a:ea typeface="宋体"/>
                          <a:cs typeface="Times New Roman"/>
                        </a:rPr>
                        <a:t> </a:t>
                      </a:r>
                      <a:r>
                        <a:rPr lang="de-DE" altLang="zh-CN" sz="2200" b="0" kern="100" dirty="0" smtClean="0">
                          <a:solidFill>
                            <a:srgbClr val="FF0000"/>
                          </a:solidFill>
                          <a:latin typeface="+mj-lt"/>
                          <a:ea typeface="宋体"/>
                          <a:cs typeface="Times New Roman"/>
                        </a:rPr>
                        <a:t>Songs</a:t>
                      </a:r>
                      <a:r>
                        <a:rPr lang="en-US" altLang="zh-CN" sz="2200" b="0" kern="100" dirty="0" smtClean="0">
                          <a:latin typeface="+mj-lt"/>
                          <a:ea typeface="宋体"/>
                          <a:cs typeface="Times New Roman"/>
                        </a:rPr>
                        <a:t>) </a:t>
                      </a:r>
                      <a:r>
                        <a:rPr lang="zh-CN" altLang="de-DE" sz="2200" b="0" kern="100" dirty="0" smtClean="0">
                          <a:latin typeface="+mj-lt"/>
                          <a:ea typeface="宋体"/>
                          <a:cs typeface="Times New Roman"/>
                        </a:rPr>
                        <a:t>遗失 （</a:t>
                      </a:r>
                      <a:r>
                        <a:rPr lang="de-DE" sz="2200" dirty="0" smtClean="0"/>
                        <a:t>Alexandre de la Charme S.J. (1695-1767) </a:t>
                      </a:r>
                      <a:r>
                        <a:rPr lang="de-DE" sz="2200" dirty="0" err="1" smtClean="0"/>
                        <a:t>as</a:t>
                      </a:r>
                      <a:r>
                        <a:rPr lang="de-DE" sz="2200" dirty="0" smtClean="0"/>
                        <a:t> </a:t>
                      </a:r>
                      <a:r>
                        <a:rPr lang="de-DE" sz="2200" dirty="0" err="1" smtClean="0"/>
                        <a:t>Con-fucii</a:t>
                      </a:r>
                      <a:r>
                        <a:rPr lang="de-DE" sz="2200" dirty="0" smtClean="0"/>
                        <a:t> </a:t>
                      </a:r>
                      <a:r>
                        <a:rPr lang="de-DE" sz="2200" dirty="0" err="1" smtClean="0"/>
                        <a:t>Che</a:t>
                      </a:r>
                      <a:r>
                        <a:rPr lang="de-DE" sz="2200" dirty="0" smtClean="0"/>
                        <a:t>-king, ex </a:t>
                      </a:r>
                      <a:r>
                        <a:rPr lang="de-DE" sz="2200" dirty="0" err="1" smtClean="0"/>
                        <a:t>latino</a:t>
                      </a:r>
                      <a:r>
                        <a:rPr lang="de-DE" sz="2200" dirty="0" smtClean="0"/>
                        <a:t>, </a:t>
                      </a:r>
                      <a:r>
                        <a:rPr lang="de-DE" sz="2200" dirty="0" err="1" smtClean="0"/>
                        <a:t>interpretation</a:t>
                      </a:r>
                      <a:r>
                        <a:rPr lang="de-DE" sz="2200" dirty="0" smtClean="0"/>
                        <a:t> P. de la Charme (</a:t>
                      </a:r>
                      <a:r>
                        <a:rPr lang="de-DE" sz="2200" dirty="0" err="1" smtClean="0"/>
                        <a:t>Stuttgartiae</a:t>
                      </a:r>
                      <a:r>
                        <a:rPr lang="de-DE" sz="2200" dirty="0" smtClean="0"/>
                        <a:t> 1830)</a:t>
                      </a:r>
                      <a:r>
                        <a:rPr lang="zh-CN" altLang="de-DE" sz="2200" b="0" kern="100" dirty="0" smtClean="0">
                          <a:latin typeface="+mj-lt"/>
                          <a:ea typeface="宋体"/>
                          <a:cs typeface="Times New Roman"/>
                        </a:rPr>
                        <a:t>）</a:t>
                      </a:r>
                      <a:endParaRPr lang="zh-CN" sz="2200" b="0" kern="100" dirty="0">
                        <a:latin typeface="+mj-lt"/>
                        <a:ea typeface="宋体"/>
                        <a:cs typeface="Times New Roman"/>
                      </a:endParaRPr>
                    </a:p>
                  </a:txBody>
                  <a:tcPr marL="58615" marR="58615" marT="0" marB="0"/>
                </a:tc>
                <a:tc>
                  <a:txBody>
                    <a:bodyPr/>
                    <a:lstStyle/>
                    <a:p>
                      <a:pPr>
                        <a:spcAft>
                          <a:spcPts val="0"/>
                        </a:spcAft>
                      </a:pPr>
                      <a:r>
                        <a:rPr lang="zh-CN" altLang="en-US" sz="2200" kern="100" dirty="0" smtClean="0"/>
                        <a:t>拉丁语</a:t>
                      </a:r>
                      <a:r>
                        <a:rPr lang="zh-CN" altLang="de-DE" sz="2200" kern="100" dirty="0" smtClean="0"/>
                        <a:t> </a:t>
                      </a:r>
                      <a:r>
                        <a:rPr lang="de-DE" altLang="zh-CN" sz="2200" kern="100" dirty="0" err="1" smtClean="0"/>
                        <a:t>Latin</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smtClean="0"/>
                        <a:t>金尼阁  </a:t>
                      </a:r>
                      <a:r>
                        <a:rPr lang="de-DE" altLang="zh-CN" sz="2200" dirty="0" smtClean="0"/>
                        <a:t>Jin </a:t>
                      </a:r>
                      <a:r>
                        <a:rPr lang="de-DE" altLang="zh-CN" sz="2200" dirty="0" err="1" smtClean="0"/>
                        <a:t>Nígé</a:t>
                      </a:r>
                      <a:r>
                        <a:rPr lang="de-DE" altLang="zh-CN" sz="2200" dirty="0" smtClean="0"/>
                        <a:t> </a:t>
                      </a:r>
                      <a:r>
                        <a:rPr lang="de-DE" sz="2200" kern="100" dirty="0" smtClean="0"/>
                        <a:t>Nicolas </a:t>
                      </a:r>
                      <a:r>
                        <a:rPr lang="de-DE" sz="2200" kern="100" dirty="0" err="1"/>
                        <a:t>Trigault</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smtClean="0">
                          <a:effectLst/>
                          <a:latin typeface="+mn-lt"/>
                          <a:ea typeface="+mn-ea"/>
                        </a:rPr>
                        <a:t>有</a:t>
                      </a:r>
                      <a:r>
                        <a:rPr lang="zh-CN" altLang="de-DE" sz="2200" dirty="0" smtClean="0">
                          <a:effectLst/>
                        </a:rPr>
                        <a:t>代表性</a:t>
                      </a:r>
                      <a:endParaRPr lang="zh-CN" sz="2200" kern="100" dirty="0">
                        <a:latin typeface="Times New Roman"/>
                        <a:ea typeface="宋体"/>
                        <a:cs typeface="Times New Roman"/>
                      </a:endParaRPr>
                    </a:p>
                  </a:txBody>
                  <a:tcPr marL="58615" marR="58615" marT="0" marB="0"/>
                </a:tc>
              </a:tr>
              <a:tr h="455565">
                <a:tc>
                  <a:txBody>
                    <a:bodyPr/>
                    <a:lstStyle/>
                    <a:p>
                      <a:pPr>
                        <a:spcAft>
                          <a:spcPts val="0"/>
                        </a:spcAft>
                      </a:pPr>
                      <a:r>
                        <a:rPr lang="de-DE" sz="2200" kern="1200" dirty="0" smtClean="0">
                          <a:solidFill>
                            <a:schemeClr val="dk1"/>
                          </a:solidFill>
                          <a:effectLst/>
                          <a:latin typeface="+mn-lt"/>
                          <a:ea typeface="+mn-ea"/>
                          <a:cs typeface="+mn-cs"/>
                        </a:rPr>
                        <a:t>&lt;</a:t>
                      </a:r>
                      <a:r>
                        <a:rPr lang="en-GB" sz="2200" kern="1200" dirty="0" smtClean="0">
                          <a:solidFill>
                            <a:schemeClr val="dk1"/>
                          </a:solidFill>
                          <a:effectLst/>
                          <a:latin typeface="+mn-lt"/>
                          <a:ea typeface="+mn-ea"/>
                          <a:cs typeface="+mn-cs"/>
                        </a:rPr>
                        <a:t>1646</a:t>
                      </a:r>
                      <a:endParaRPr lang="zh-CN" sz="2200" kern="100" dirty="0">
                        <a:latin typeface="+mj-lt"/>
                        <a:ea typeface="宋体"/>
                        <a:cs typeface="Times New Roman"/>
                      </a:endParaRPr>
                    </a:p>
                  </a:txBody>
                  <a:tcPr marL="58615" marR="58615" marT="0" marB="0"/>
                </a:tc>
                <a:tc>
                  <a:txBody>
                    <a:bodyPr/>
                    <a:lstStyle/>
                    <a:p>
                      <a:pPr>
                        <a:spcAft>
                          <a:spcPts val="0"/>
                        </a:spcAft>
                      </a:pPr>
                      <a:r>
                        <a:rPr lang="en-GB" sz="2200" kern="1200" dirty="0" smtClean="0">
                          <a:solidFill>
                            <a:schemeClr val="dk1"/>
                          </a:solidFill>
                          <a:effectLst/>
                          <a:latin typeface="+mn-lt"/>
                          <a:ea typeface="+mn-ea"/>
                          <a:cs typeface="+mn-cs"/>
                        </a:rPr>
                        <a:t>Feng </a:t>
                      </a:r>
                      <a:r>
                        <a:rPr lang="en-GB" sz="2200" kern="1200" dirty="0" err="1" smtClean="0">
                          <a:solidFill>
                            <a:schemeClr val="dk1"/>
                          </a:solidFill>
                          <a:effectLst/>
                          <a:latin typeface="+mn-lt"/>
                          <a:ea typeface="+mn-ea"/>
                          <a:cs typeface="+mn-cs"/>
                        </a:rPr>
                        <a:t>Menglong</a:t>
                      </a:r>
                      <a:r>
                        <a:rPr lang="en-GB" sz="2200" kern="1200" dirty="0" smtClean="0">
                          <a:solidFill>
                            <a:schemeClr val="dk1"/>
                          </a:solidFill>
                          <a:effectLst/>
                          <a:latin typeface="+mn-lt"/>
                          <a:ea typeface="+mn-ea"/>
                          <a:cs typeface="+mn-cs"/>
                        </a:rPr>
                        <a:t> (Li Yu: &lt;1680)</a:t>
                      </a:r>
                      <a:endParaRPr lang="zh-CN" sz="2200" kern="1200" dirty="0">
                        <a:solidFill>
                          <a:schemeClr val="dk1"/>
                        </a:solidFill>
                        <a:effectLst/>
                        <a:highlight>
                          <a:srgbClr val="C0C0C0"/>
                        </a:highlight>
                        <a:latin typeface="+mj-lt"/>
                        <a:ea typeface="+mn-ea"/>
                        <a:cs typeface="+mn-cs"/>
                      </a:endParaRPr>
                    </a:p>
                  </a:txBody>
                  <a:tcPr marL="58615" marR="58615" marT="0" marB="0"/>
                </a:tc>
                <a:tc>
                  <a:txBody>
                    <a:bodyPr/>
                    <a:lstStyle/>
                    <a:p>
                      <a:pPr>
                        <a:spcAft>
                          <a:spcPts val="0"/>
                        </a:spcAft>
                      </a:pPr>
                      <a:r>
                        <a:rPr lang="zh-CN" altLang="de-DE" sz="2200" b="1" kern="100" dirty="0" smtClean="0">
                          <a:solidFill>
                            <a:schemeClr val="tx2"/>
                          </a:solidFill>
                          <a:latin typeface="+mj-lt"/>
                          <a:ea typeface="宋体"/>
                          <a:cs typeface="Times New Roman"/>
                        </a:rPr>
                        <a:t>四大奇书的经典化</a:t>
                      </a:r>
                      <a:endParaRPr lang="zh-CN" sz="2200" b="1" kern="100" dirty="0">
                        <a:solidFill>
                          <a:schemeClr val="tx2"/>
                        </a:solidFill>
                        <a:latin typeface="+mj-lt"/>
                        <a:ea typeface="宋体"/>
                        <a:cs typeface="Times New Roman"/>
                      </a:endParaRPr>
                    </a:p>
                  </a:txBody>
                  <a:tcPr marL="58615" marR="58615" marT="0" marB="0"/>
                </a:tc>
                <a:tc>
                  <a:txBody>
                    <a:bodyPr/>
                    <a:lstStyle/>
                    <a:p>
                      <a:pPr>
                        <a:spcAft>
                          <a:spcPts val="0"/>
                        </a:spcAft>
                      </a:pPr>
                      <a:endParaRPr lang="zh-CN" sz="2200" kern="100" dirty="0">
                        <a:latin typeface="+mj-lt"/>
                        <a:ea typeface="宋体"/>
                        <a:cs typeface="Times New Roman"/>
                      </a:endParaRPr>
                    </a:p>
                  </a:txBody>
                  <a:tcPr marL="58615" marR="58615" marT="0" marB="0"/>
                </a:tc>
                <a:tc>
                  <a:txBody>
                    <a:bodyPr/>
                    <a:lstStyle/>
                    <a:p>
                      <a:pPr>
                        <a:spcAft>
                          <a:spcPts val="0"/>
                        </a:spcAft>
                      </a:pPr>
                      <a:endParaRPr lang="zh-CN" sz="2200" kern="100" dirty="0">
                        <a:latin typeface="+mj-lt"/>
                        <a:ea typeface="宋体"/>
                        <a:cs typeface="Times New Roman"/>
                      </a:endParaRPr>
                    </a:p>
                  </a:txBody>
                  <a:tcPr marL="58615" marR="58615" marT="0" marB="0"/>
                </a:tc>
              </a:tr>
            </a:tbl>
          </a:graphicData>
        </a:graphic>
      </p:graphicFrame>
      <p:sp>
        <p:nvSpPr>
          <p:cNvPr id="1025"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zh-CN" altLang="zh-CN">
                <a:latin typeface="Arial" pitchFamily="34" charset="0"/>
                <a:ea typeface="宋体" pitchFamily="2" charset="-122"/>
                <a:cs typeface="宋体" pitchFamily="2" charset="-122"/>
              </a:rPr>
              <a:t/>
            </a:r>
            <a:br>
              <a:rPr lang="zh-CN" altLang="zh-CN">
                <a:latin typeface="Arial" pitchFamily="34" charset="0"/>
                <a:ea typeface="宋体" pitchFamily="2" charset="-122"/>
                <a:cs typeface="宋体" pitchFamily="2" charset="-122"/>
              </a:rPr>
            </a:br>
            <a:endParaRPr lang="zh-CN" altLang="zh-CN">
              <a:latin typeface="Arial" pitchFamily="34" charset="0"/>
              <a:ea typeface="宋体" pitchFamily="2" charset="-122"/>
              <a:cs typeface="宋体" pitchFamily="2" charset="-122"/>
            </a:endParaRPr>
          </a:p>
        </p:txBody>
      </p:sp>
      <p:sp>
        <p:nvSpPr>
          <p:cNvPr id="11" name="TextBox 10"/>
          <p:cNvSpPr txBox="1"/>
          <p:nvPr/>
        </p:nvSpPr>
        <p:spPr>
          <a:xfrm>
            <a:off x="1427967" y="404665"/>
            <a:ext cx="8196425" cy="954107"/>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早期中国文学译成西语</a:t>
            </a:r>
            <a:endParaRPr lang="de-DE" altLang="zh-CN" sz="32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spTree>
    <p:extLst>
      <p:ext uri="{BB962C8B-B14F-4D97-AF65-F5344CB8AC3E}">
        <p14:creationId xmlns:p14="http://schemas.microsoft.com/office/powerpoint/2010/main" val="11266160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solidFill>
                  <a:schemeClr val="bg1"/>
                </a:solidFill>
              </a:rPr>
              <a:t>Session</a:t>
            </a:r>
            <a:r>
              <a:rPr kumimoji="1" lang="zh-CN" altLang="en-US" b="1" dirty="0" smtClean="0">
                <a:solidFill>
                  <a:schemeClr val="bg1"/>
                </a:solidFill>
              </a:rPr>
              <a:t> </a:t>
            </a:r>
            <a:r>
              <a:rPr kumimoji="1" lang="en-US" altLang="zh-CN" b="1" dirty="0" smtClean="0">
                <a:solidFill>
                  <a:schemeClr val="bg1"/>
                </a:solidFill>
              </a:rPr>
              <a:t>1</a:t>
            </a:r>
            <a:endParaRPr kumimoji="1" lang="zh-CN" altLang="en-US" b="1" dirty="0">
              <a:solidFill>
                <a:schemeClr val="bg1"/>
              </a:solidFill>
            </a:endParaRPr>
          </a:p>
        </p:txBody>
      </p:sp>
      <p:sp>
        <p:nvSpPr>
          <p:cNvPr id="3" name="内容占位符 2"/>
          <p:cNvSpPr>
            <a:spLocks noGrp="1"/>
          </p:cNvSpPr>
          <p:nvPr>
            <p:ph idx="1"/>
          </p:nvPr>
        </p:nvSpPr>
        <p:spPr>
          <a:xfrm>
            <a:off x="444844" y="2125363"/>
            <a:ext cx="12257902" cy="4448432"/>
          </a:xfrm>
        </p:spPr>
        <p:txBody>
          <a:bodyPr>
            <a:noAutofit/>
          </a:bodyPr>
          <a:lstStyle/>
          <a:p>
            <a:pPr>
              <a:buNone/>
            </a:pPr>
            <a:r>
              <a:rPr lang="en-GB" altLang="zh-CN" sz="2200" b="1" dirty="0">
                <a:latin typeface="Arial" charset="0"/>
                <a:cs typeface="Arial" charset="0"/>
              </a:rPr>
              <a:t>Session Overview</a:t>
            </a:r>
            <a:endParaRPr lang="de-DE" altLang="zh-CN" sz="2200" b="1" dirty="0">
              <a:latin typeface="Arial" charset="0"/>
              <a:cs typeface="Arial" charset="0"/>
            </a:endParaRPr>
          </a:p>
          <a:p>
            <a:r>
              <a:rPr lang="de-DE" altLang="zh-CN" sz="2200" b="1" dirty="0" err="1">
                <a:latin typeface="Arial" charset="0"/>
                <a:cs typeface="Arial" charset="0"/>
              </a:rPr>
              <a:t>Self-introduction</a:t>
            </a:r>
            <a:endParaRPr lang="de-DE" altLang="zh-CN" sz="2200" b="1" dirty="0">
              <a:latin typeface="Arial" charset="0"/>
              <a:cs typeface="Arial" charset="0"/>
            </a:endParaRPr>
          </a:p>
          <a:p>
            <a:r>
              <a:rPr lang="de-DE" altLang="zh-CN" sz="2200" b="1" dirty="0">
                <a:latin typeface="Arial" charset="0"/>
                <a:cs typeface="Arial" charset="0"/>
              </a:rPr>
              <a:t>Contents, </a:t>
            </a:r>
            <a:r>
              <a:rPr lang="de-DE" altLang="zh-CN" sz="2200" b="1" dirty="0" err="1">
                <a:latin typeface="Arial" charset="0"/>
                <a:cs typeface="Arial" charset="0"/>
              </a:rPr>
              <a:t>required</a:t>
            </a:r>
            <a:r>
              <a:rPr lang="de-DE" altLang="zh-CN" sz="2200" b="1" dirty="0">
                <a:latin typeface="Arial" charset="0"/>
                <a:cs typeface="Arial" charset="0"/>
              </a:rPr>
              <a:t> </a:t>
            </a:r>
            <a:r>
              <a:rPr lang="de-DE" altLang="zh-CN" sz="2200" b="1" dirty="0" err="1">
                <a:latin typeface="Arial" charset="0"/>
                <a:cs typeface="Arial" charset="0"/>
              </a:rPr>
              <a:t>textbooks</a:t>
            </a:r>
            <a:endParaRPr lang="de-DE" altLang="zh-CN" sz="2200" b="1" dirty="0">
              <a:latin typeface="Arial" charset="0"/>
              <a:cs typeface="Arial" charset="0"/>
            </a:endParaRPr>
          </a:p>
          <a:p>
            <a:r>
              <a:rPr lang="de-DE" altLang="zh-CN" sz="2200" b="1" dirty="0">
                <a:latin typeface="Arial" charset="0"/>
                <a:cs typeface="Arial" charset="0"/>
              </a:rPr>
              <a:t>Review </a:t>
            </a:r>
            <a:r>
              <a:rPr lang="de-DE" altLang="zh-CN" sz="2200" b="1" dirty="0" err="1">
                <a:latin typeface="Arial" charset="0"/>
                <a:cs typeface="Arial" charset="0"/>
              </a:rPr>
              <a:t>existing</a:t>
            </a:r>
            <a:r>
              <a:rPr lang="de-DE" altLang="zh-CN" sz="2200" b="1" dirty="0">
                <a:latin typeface="Arial" charset="0"/>
                <a:cs typeface="Arial" charset="0"/>
              </a:rPr>
              <a:t> </a:t>
            </a:r>
            <a:r>
              <a:rPr lang="de-DE" altLang="zh-CN" sz="2200" b="1" dirty="0" err="1">
                <a:latin typeface="Arial" charset="0"/>
                <a:cs typeface="Arial" charset="0"/>
              </a:rPr>
              <a:t>concepts</a:t>
            </a:r>
            <a:r>
              <a:rPr lang="de-DE" altLang="zh-CN" sz="2200" b="1" dirty="0">
                <a:latin typeface="Arial" charset="0"/>
                <a:cs typeface="Arial" charset="0"/>
              </a:rPr>
              <a:t>, </a:t>
            </a:r>
            <a:r>
              <a:rPr lang="de-DE" altLang="zh-CN" sz="2200" b="1" dirty="0" err="1">
                <a:latin typeface="Arial" charset="0"/>
                <a:cs typeface="Arial" charset="0"/>
              </a:rPr>
              <a:t>preview</a:t>
            </a:r>
            <a:r>
              <a:rPr lang="de-DE" altLang="zh-CN" sz="2200" b="1" dirty="0">
                <a:latin typeface="Arial" charset="0"/>
                <a:cs typeface="Arial" charset="0"/>
              </a:rPr>
              <a:t> </a:t>
            </a:r>
            <a:r>
              <a:rPr lang="de-DE" altLang="zh-CN" sz="2200" b="1" dirty="0" err="1">
                <a:latin typeface="Arial" charset="0"/>
                <a:cs typeface="Arial" charset="0"/>
              </a:rPr>
              <a:t>this</a:t>
            </a:r>
            <a:r>
              <a:rPr lang="de-DE" altLang="zh-CN" sz="2200" b="1" dirty="0">
                <a:latin typeface="Arial" charset="0"/>
                <a:cs typeface="Arial" charset="0"/>
              </a:rPr>
              <a:t> </a:t>
            </a:r>
            <a:r>
              <a:rPr lang="de-DE" altLang="zh-CN" sz="2200" b="1" dirty="0" err="1">
                <a:latin typeface="Arial" charset="0"/>
                <a:cs typeface="Arial" charset="0"/>
              </a:rPr>
              <a:t>semester‘s</a:t>
            </a:r>
            <a:r>
              <a:rPr lang="de-DE" altLang="zh-CN" sz="2200" b="1" dirty="0">
                <a:latin typeface="Arial" charset="0"/>
                <a:cs typeface="Arial" charset="0"/>
              </a:rPr>
              <a:t> </a:t>
            </a:r>
            <a:r>
              <a:rPr lang="de-DE" altLang="zh-CN" sz="2200" b="1" dirty="0" err="1">
                <a:latin typeface="Arial" charset="0"/>
                <a:cs typeface="Arial" charset="0"/>
              </a:rPr>
              <a:t>contents</a:t>
            </a:r>
            <a:r>
              <a:rPr lang="de-DE" altLang="zh-CN" sz="2200" b="1" dirty="0">
                <a:latin typeface="Arial" charset="0"/>
                <a:cs typeface="Arial" charset="0"/>
              </a:rPr>
              <a:t>:</a:t>
            </a:r>
            <a:br>
              <a:rPr lang="de-DE" altLang="zh-CN" sz="2200" b="1" dirty="0">
                <a:latin typeface="Arial" charset="0"/>
                <a:cs typeface="Arial" charset="0"/>
              </a:rPr>
            </a:br>
            <a:r>
              <a:rPr lang="de-DE" altLang="zh-CN" sz="2200" b="1" dirty="0" err="1">
                <a:latin typeface="Arial" charset="0"/>
                <a:cs typeface="Arial" charset="0"/>
              </a:rPr>
              <a:t>What</a:t>
            </a:r>
            <a:r>
              <a:rPr lang="de-DE" altLang="zh-CN" sz="2200" b="1" dirty="0">
                <a:latin typeface="Arial" charset="0"/>
                <a:cs typeface="Arial" charset="0"/>
              </a:rPr>
              <a:t> </a:t>
            </a:r>
            <a:r>
              <a:rPr lang="de-DE" altLang="zh-CN" sz="2200" b="1" dirty="0" err="1">
                <a:latin typeface="Arial" charset="0"/>
                <a:cs typeface="Arial" charset="0"/>
              </a:rPr>
              <a:t>you</a:t>
            </a:r>
            <a:r>
              <a:rPr lang="de-DE" altLang="zh-CN" sz="2200" b="1" dirty="0">
                <a:latin typeface="Arial" charset="0"/>
                <a:cs typeface="Arial" charset="0"/>
              </a:rPr>
              <a:t> will </a:t>
            </a:r>
            <a:r>
              <a:rPr lang="de-DE" altLang="zh-CN" sz="2200" b="1" dirty="0" err="1">
                <a:latin typeface="Arial" charset="0"/>
                <a:cs typeface="Arial" charset="0"/>
              </a:rPr>
              <a:t>be</a:t>
            </a:r>
            <a:r>
              <a:rPr lang="de-DE" altLang="zh-CN" sz="2200" b="1" dirty="0">
                <a:latin typeface="Arial" charset="0"/>
                <a:cs typeface="Arial" charset="0"/>
              </a:rPr>
              <a:t> </a:t>
            </a:r>
            <a:r>
              <a:rPr lang="de-DE" altLang="zh-CN" sz="2200" b="1" dirty="0" err="1">
                <a:latin typeface="Arial" charset="0"/>
                <a:cs typeface="Arial" charset="0"/>
              </a:rPr>
              <a:t>able</a:t>
            </a:r>
            <a:r>
              <a:rPr lang="de-DE" altLang="zh-CN" sz="2200" b="1" dirty="0">
                <a:latin typeface="Arial" charset="0"/>
                <a:cs typeface="Arial" charset="0"/>
              </a:rPr>
              <a:t> </a:t>
            </a:r>
            <a:r>
              <a:rPr lang="de-DE" altLang="zh-CN" sz="2200" b="1" dirty="0" err="1">
                <a:latin typeface="Arial" charset="0"/>
                <a:cs typeface="Arial" charset="0"/>
              </a:rPr>
              <a:t>to</a:t>
            </a:r>
            <a:r>
              <a:rPr lang="de-DE" altLang="zh-CN" sz="2200" b="1" dirty="0">
                <a:latin typeface="Arial" charset="0"/>
                <a:cs typeface="Arial" charset="0"/>
              </a:rPr>
              <a:t> do at </a:t>
            </a:r>
            <a:r>
              <a:rPr lang="de-DE" altLang="zh-CN" sz="2200" b="1" dirty="0" err="1">
                <a:latin typeface="Arial" charset="0"/>
                <a:cs typeface="Arial" charset="0"/>
              </a:rPr>
              <a:t>the</a:t>
            </a:r>
            <a:r>
              <a:rPr lang="de-DE" altLang="zh-CN" sz="2200" b="1" dirty="0">
                <a:latin typeface="Arial" charset="0"/>
                <a:cs typeface="Arial" charset="0"/>
              </a:rPr>
              <a:t> end </a:t>
            </a:r>
            <a:r>
              <a:rPr lang="de-DE" altLang="zh-CN" sz="2200" b="1" dirty="0" err="1">
                <a:latin typeface="Arial" charset="0"/>
                <a:cs typeface="Arial" charset="0"/>
              </a:rPr>
              <a:t>of</a:t>
            </a:r>
            <a:r>
              <a:rPr lang="de-DE" altLang="zh-CN" sz="2200" b="1" dirty="0">
                <a:latin typeface="Arial" charset="0"/>
                <a:cs typeface="Arial" charset="0"/>
              </a:rPr>
              <a:t> </a:t>
            </a:r>
            <a:r>
              <a:rPr lang="de-DE" altLang="zh-CN" sz="2200" b="1" dirty="0" err="1">
                <a:latin typeface="Arial" charset="0"/>
                <a:cs typeface="Arial" charset="0"/>
              </a:rPr>
              <a:t>this</a:t>
            </a:r>
            <a:r>
              <a:rPr lang="de-DE" altLang="zh-CN" sz="2200" b="1" dirty="0">
                <a:latin typeface="Arial" charset="0"/>
                <a:cs typeface="Arial" charset="0"/>
              </a:rPr>
              <a:t> </a:t>
            </a:r>
            <a:r>
              <a:rPr lang="de-DE" altLang="zh-CN" sz="2200" b="1" dirty="0" err="1">
                <a:latin typeface="Arial" charset="0"/>
                <a:cs typeface="Arial" charset="0"/>
              </a:rPr>
              <a:t>semester</a:t>
            </a:r>
            <a:endParaRPr lang="de-DE" altLang="zh-CN" sz="2200" b="1" dirty="0">
              <a:latin typeface="Arial" charset="0"/>
              <a:cs typeface="Arial" charset="0"/>
            </a:endParaRPr>
          </a:p>
          <a:p>
            <a:r>
              <a:rPr lang="de-DE" altLang="zh-CN" sz="2200" b="1" dirty="0" err="1">
                <a:latin typeface="Arial" charset="0"/>
                <a:cs typeface="Arial" charset="0"/>
              </a:rPr>
              <a:t>Jointly</a:t>
            </a:r>
            <a:r>
              <a:rPr lang="de-DE" altLang="zh-CN" sz="2200" b="1" dirty="0">
                <a:latin typeface="Arial" charset="0"/>
                <a:cs typeface="Arial" charset="0"/>
              </a:rPr>
              <a:t> </a:t>
            </a:r>
            <a:r>
              <a:rPr lang="de-DE" altLang="zh-CN" sz="2200" b="1" dirty="0" err="1">
                <a:latin typeface="Arial" charset="0"/>
                <a:cs typeface="Arial" charset="0"/>
              </a:rPr>
              <a:t>agree</a:t>
            </a:r>
            <a:r>
              <a:rPr lang="de-DE" altLang="zh-CN" sz="2200" b="1" dirty="0">
                <a:latin typeface="Arial" charset="0"/>
                <a:cs typeface="Arial" charset="0"/>
              </a:rPr>
              <a:t> on </a:t>
            </a:r>
            <a:r>
              <a:rPr lang="de-DE" altLang="zh-CN" sz="2200" b="1" dirty="0" err="1">
                <a:latin typeface="Arial" charset="0"/>
                <a:cs typeface="Arial" charset="0"/>
              </a:rPr>
              <a:t>commitment</a:t>
            </a:r>
            <a:r>
              <a:rPr lang="de-DE" altLang="zh-CN" sz="2200" b="1" dirty="0">
                <a:latin typeface="Arial" charset="0"/>
                <a:cs typeface="Arial" charset="0"/>
              </a:rPr>
              <a:t>, </a:t>
            </a:r>
            <a:r>
              <a:rPr lang="de-DE" altLang="zh-CN" sz="2200" b="1" dirty="0" err="1">
                <a:latin typeface="Arial" charset="0"/>
                <a:cs typeface="Arial" charset="0"/>
              </a:rPr>
              <a:t>use</a:t>
            </a:r>
            <a:r>
              <a:rPr lang="de-DE" altLang="zh-CN" sz="2200" b="1" dirty="0">
                <a:latin typeface="Arial" charset="0"/>
                <a:cs typeface="Arial" charset="0"/>
              </a:rPr>
              <a:t> </a:t>
            </a:r>
            <a:r>
              <a:rPr lang="de-DE" altLang="zh-CN" sz="2200" b="1" dirty="0" err="1">
                <a:latin typeface="Arial" charset="0"/>
                <a:cs typeface="Arial" charset="0"/>
              </a:rPr>
              <a:t>of</a:t>
            </a:r>
            <a:r>
              <a:rPr lang="de-DE" altLang="zh-CN" sz="2200" b="1" dirty="0">
                <a:latin typeface="Arial" charset="0"/>
                <a:cs typeface="Arial" charset="0"/>
              </a:rPr>
              <a:t> </a:t>
            </a:r>
            <a:r>
              <a:rPr lang="de-DE" altLang="zh-CN" sz="2200" b="1" dirty="0" err="1">
                <a:latin typeface="Arial" charset="0"/>
                <a:cs typeface="Arial" charset="0"/>
              </a:rPr>
              <a:t>classroom</a:t>
            </a:r>
            <a:r>
              <a:rPr lang="de-DE" altLang="zh-CN" sz="2200" b="1" dirty="0">
                <a:latin typeface="Arial" charset="0"/>
                <a:cs typeface="Arial" charset="0"/>
              </a:rPr>
              <a:t> time, </a:t>
            </a:r>
            <a:r>
              <a:rPr lang="de-DE" altLang="zh-CN" sz="2200" b="1" dirty="0" err="1">
                <a:latin typeface="Arial" charset="0"/>
                <a:cs typeface="Arial" charset="0"/>
              </a:rPr>
              <a:t>weight</a:t>
            </a:r>
            <a:r>
              <a:rPr lang="de-DE" altLang="zh-CN" sz="2200" b="1" dirty="0">
                <a:latin typeface="Arial" charset="0"/>
                <a:cs typeface="Arial" charset="0"/>
              </a:rPr>
              <a:t> </a:t>
            </a:r>
            <a:r>
              <a:rPr lang="de-DE" altLang="zh-CN" sz="2200" b="1" dirty="0" err="1">
                <a:latin typeface="Arial" charset="0"/>
                <a:cs typeface="Arial" charset="0"/>
              </a:rPr>
              <a:t>of</a:t>
            </a:r>
            <a:r>
              <a:rPr lang="de-DE" altLang="zh-CN" sz="2200" b="1" dirty="0">
                <a:latin typeface="Arial" charset="0"/>
                <a:cs typeface="Arial" charset="0"/>
              </a:rPr>
              <a:t> grades</a:t>
            </a:r>
          </a:p>
          <a:p>
            <a:r>
              <a:rPr lang="de-DE" altLang="zh-CN" sz="2200" b="1" dirty="0" err="1">
                <a:latin typeface="Arial" charset="0"/>
                <a:cs typeface="Arial" charset="0"/>
              </a:rPr>
              <a:t>Presentation</a:t>
            </a:r>
            <a:r>
              <a:rPr lang="de-DE" altLang="zh-CN" sz="2200" b="1" dirty="0">
                <a:latin typeface="Arial" charset="0"/>
                <a:cs typeface="Arial" charset="0"/>
              </a:rPr>
              <a:t> </a:t>
            </a:r>
            <a:r>
              <a:rPr lang="de-DE" altLang="zh-CN" sz="2200" b="1" dirty="0" err="1">
                <a:latin typeface="Arial" charset="0"/>
                <a:cs typeface="Arial" charset="0"/>
              </a:rPr>
              <a:t>today</a:t>
            </a:r>
            <a:r>
              <a:rPr lang="de-DE" altLang="zh-CN" sz="2200" b="1" dirty="0">
                <a:latin typeface="Arial" charset="0"/>
                <a:cs typeface="Arial" charset="0"/>
              </a:rPr>
              <a:t>:</a:t>
            </a:r>
            <a:endParaRPr lang="zh-CN" altLang="en-US" sz="2200" b="1" dirty="0">
              <a:latin typeface="Arial" charset="0"/>
              <a:cs typeface="Arial" charset="0"/>
            </a:endParaRPr>
          </a:p>
          <a:p>
            <a:r>
              <a:rPr lang="zh-CN" altLang="en-US" sz="2200" b="1" dirty="0">
                <a:latin typeface="Calibri" panose="020F0502020204030204" pitchFamily="34" charset="0"/>
                <a:cs typeface="Arial" charset="0"/>
              </a:rPr>
              <a:t>    </a:t>
            </a:r>
            <a:r>
              <a:rPr lang="de-DE" altLang="zh-CN" sz="2200" b="1" dirty="0">
                <a:latin typeface="Calibri" panose="020F0502020204030204" pitchFamily="34" charset="0"/>
                <a:cs typeface="Arial" charset="0"/>
              </a:rPr>
              <a:t> </a:t>
            </a:r>
            <a:r>
              <a:rPr lang="en-US" altLang="zh-CN" sz="2400" b="1" dirty="0">
                <a:latin typeface="Calibri" panose="020F0502020204030204" pitchFamily="34" charset="0"/>
              </a:rPr>
              <a:t>Earliest translations from Chinese to the </a:t>
            </a:r>
            <a:r>
              <a:rPr lang="en-US" altLang="zh-CN" sz="2400" b="1" dirty="0" smtClean="0">
                <a:latin typeface="Calibri" panose="020F0502020204030204" pitchFamily="34" charset="0"/>
              </a:rPr>
              <a:t>West </a:t>
            </a:r>
            <a:r>
              <a:rPr lang="zh-CN" altLang="en-US" sz="2400" dirty="0" smtClean="0">
                <a:latin typeface="Calibri" panose="020F0502020204030204" pitchFamily="34" charset="0"/>
              </a:rPr>
              <a:t>早</a:t>
            </a:r>
            <a:r>
              <a:rPr lang="zh-CN" altLang="en-US" sz="2400" dirty="0">
                <a:latin typeface="Calibri" panose="020F0502020204030204" pitchFamily="34" charset="0"/>
              </a:rPr>
              <a:t>期翻译：从中国文学到西语</a:t>
            </a:r>
          </a:p>
          <a:p>
            <a:r>
              <a:rPr lang="en-US" altLang="zh-CN" sz="2200" b="1" dirty="0" smtClean="0">
                <a:latin typeface="Arial" charset="0"/>
                <a:cs typeface="Arial" charset="0"/>
              </a:rPr>
              <a:t>further </a:t>
            </a:r>
            <a:r>
              <a:rPr lang="en-US" altLang="zh-CN" sz="2200" b="1" dirty="0">
                <a:latin typeface="Arial" charset="0"/>
                <a:cs typeface="Arial" charset="0"/>
              </a:rPr>
              <a:t>resources: Wiki web site </a:t>
            </a:r>
            <a:endParaRPr lang="zh-CN" altLang="en-US" sz="2200" b="1" dirty="0">
              <a:latin typeface="Arial" charset="0"/>
              <a:cs typeface="Arial" charset="0"/>
            </a:endParaRPr>
          </a:p>
          <a:p>
            <a:r>
              <a:rPr lang="en-GB" altLang="zh-CN" sz="2200" b="1" dirty="0">
                <a:latin typeface="Arial" charset="0"/>
                <a:cs typeface="Arial" charset="0"/>
              </a:rPr>
              <a:t>Assignment for 3</a:t>
            </a:r>
            <a:r>
              <a:rPr lang="en-GB" altLang="zh-CN" sz="2200" b="1" baseline="30000" dirty="0">
                <a:latin typeface="Arial" charset="0"/>
                <a:cs typeface="Arial" charset="0"/>
              </a:rPr>
              <a:t>rd</a:t>
            </a:r>
            <a:r>
              <a:rPr lang="en-GB" altLang="zh-CN" sz="2200" b="1" dirty="0">
                <a:latin typeface="Arial" charset="0"/>
                <a:cs typeface="Arial" charset="0"/>
              </a:rPr>
              <a:t> session: </a:t>
            </a:r>
            <a:r>
              <a:rPr lang="de-DE" altLang="zh-CN" sz="2200" b="1" dirty="0" err="1">
                <a:latin typeface="Arial" charset="0"/>
                <a:cs typeface="Arial" charset="0"/>
              </a:rPr>
              <a:t>Choose</a:t>
            </a:r>
            <a:r>
              <a:rPr lang="de-DE" altLang="zh-CN" sz="2200" b="1" dirty="0">
                <a:latin typeface="Arial" charset="0"/>
                <a:cs typeface="Arial" charset="0"/>
              </a:rPr>
              <a:t> 1 </a:t>
            </a:r>
            <a:r>
              <a:rPr lang="de-DE" altLang="zh-CN" sz="2200" b="1" dirty="0" err="1">
                <a:latin typeface="Arial" charset="0"/>
                <a:cs typeface="Arial" charset="0"/>
              </a:rPr>
              <a:t>author</a:t>
            </a:r>
            <a:r>
              <a:rPr lang="de-DE" altLang="zh-CN" sz="2200" b="1" dirty="0">
                <a:latin typeface="Arial" charset="0"/>
                <a:cs typeface="Arial" charset="0"/>
              </a:rPr>
              <a:t>, </a:t>
            </a:r>
            <a:r>
              <a:rPr lang="de-DE" altLang="zh-CN" sz="2200" b="1" dirty="0" err="1" smtClean="0">
                <a:latin typeface="Arial" charset="0"/>
                <a:cs typeface="Arial" charset="0"/>
              </a:rPr>
              <a:t>reading</a:t>
            </a:r>
            <a:endParaRPr lang="en-US" altLang="zh-CN" sz="2200" b="1" dirty="0">
              <a:latin typeface="Arial" charset="0"/>
              <a:cs typeface="Arial" charset="0"/>
            </a:endParaRPr>
          </a:p>
        </p:txBody>
      </p:sp>
    </p:spTree>
    <p:extLst>
      <p:ext uri="{BB962C8B-B14F-4D97-AF65-F5344CB8AC3E}">
        <p14:creationId xmlns:p14="http://schemas.microsoft.com/office/powerpoint/2010/main" val="1698173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886485662"/>
              </p:ext>
            </p:extLst>
          </p:nvPr>
        </p:nvGraphicFramePr>
        <p:xfrm>
          <a:off x="626301" y="1807558"/>
          <a:ext cx="10346499" cy="4450080"/>
        </p:xfrm>
        <a:graphic>
          <a:graphicData uri="http://schemas.openxmlformats.org/drawingml/2006/table">
            <a:tbl>
              <a:tblPr>
                <a:tableStyleId>{3C2FFA5D-87B4-456A-9821-1D502468CF0F}</a:tableStyleId>
              </a:tblPr>
              <a:tblGrid>
                <a:gridCol w="851573"/>
                <a:gridCol w="3839393"/>
                <a:gridCol w="1895138"/>
                <a:gridCol w="2576384"/>
                <a:gridCol w="1184011"/>
              </a:tblGrid>
              <a:tr h="506958">
                <a:tc>
                  <a:txBody>
                    <a:bodyPr/>
                    <a:lstStyle/>
                    <a:p>
                      <a:pPr>
                        <a:spcAft>
                          <a:spcPts val="0"/>
                        </a:spcAft>
                      </a:pPr>
                      <a:r>
                        <a:rPr lang="zh-CN" altLang="de-DE" sz="2200" b="1" dirty="0" smtClean="0">
                          <a:effectLst/>
                          <a:latin typeface="Times New Roman"/>
                          <a:ea typeface="SimSun"/>
                        </a:rPr>
                        <a:t>年</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smtClean="0">
                          <a:effectLst/>
                          <a:latin typeface="Times New Roman"/>
                          <a:ea typeface="SimSun"/>
                        </a:rPr>
                        <a:t>作品</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smtClean="0">
                          <a:effectLst/>
                          <a:latin typeface="Times New Roman"/>
                          <a:ea typeface="SimSun"/>
                        </a:rPr>
                        <a:t>语言</a:t>
                      </a:r>
                      <a:endParaRPr lang="de-DE" sz="2200" b="1" dirty="0">
                        <a:effectLst/>
                        <a:latin typeface="Times New Roman"/>
                        <a:ea typeface="SimSun"/>
                      </a:endParaRPr>
                    </a:p>
                  </a:txBody>
                  <a:tcPr marL="61718" marR="61718" marT="0" marB="0"/>
                </a:tc>
                <a:tc>
                  <a:txBody>
                    <a:bodyPr/>
                    <a:lstStyle/>
                    <a:p>
                      <a:pPr>
                        <a:spcAft>
                          <a:spcPts val="0"/>
                        </a:spcAft>
                      </a:pPr>
                      <a:r>
                        <a:rPr lang="zh-CN" altLang="de-DE" sz="2200" b="1" dirty="0" smtClean="0">
                          <a:effectLst/>
                          <a:latin typeface="Times New Roman"/>
                          <a:ea typeface="SimSun"/>
                        </a:rPr>
                        <a:t>译者</a:t>
                      </a:r>
                      <a:endParaRPr lang="de-DE" sz="22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2200" b="1" dirty="0" smtClean="0">
                          <a:effectLst/>
                        </a:rPr>
                        <a:t>有没有</a:t>
                      </a:r>
                      <a:r>
                        <a:rPr lang="de-DE" altLang="zh-CN" sz="2200" b="1" dirty="0" smtClean="0">
                          <a:effectLst/>
                        </a:rPr>
                        <a:t/>
                      </a:r>
                      <a:br>
                        <a:rPr lang="de-DE" altLang="zh-CN" sz="2200" b="1" dirty="0" smtClean="0">
                          <a:effectLst/>
                        </a:rPr>
                      </a:br>
                      <a:r>
                        <a:rPr lang="zh-CN" altLang="de-DE" sz="2200" b="1" dirty="0" smtClean="0">
                          <a:effectLst/>
                        </a:rPr>
                        <a:t>代表性</a:t>
                      </a:r>
                      <a:endParaRPr lang="de-DE" altLang="zh-CN" sz="2200" b="1" dirty="0" smtClean="0">
                        <a:effectLst/>
                      </a:endParaRPr>
                    </a:p>
                  </a:txBody>
                  <a:tcPr marL="61718" marR="61718" marT="0" marB="0"/>
                </a:tc>
              </a:tr>
              <a:tr h="1120769">
                <a:tc>
                  <a:txBody>
                    <a:bodyPr/>
                    <a:lstStyle/>
                    <a:p>
                      <a:pPr>
                        <a:spcAft>
                          <a:spcPts val="0"/>
                        </a:spcAft>
                      </a:pPr>
                      <a:r>
                        <a:rPr lang="de-DE" altLang="zh-CN" sz="2200" kern="100" dirty="0" smtClean="0">
                          <a:latin typeface="+mj-lt"/>
                          <a:ea typeface="宋体"/>
                          <a:cs typeface="Times New Roman"/>
                        </a:rPr>
                        <a:t>1703</a:t>
                      </a:r>
                      <a:endParaRPr lang="zh-CN" sz="2200" kern="100" dirty="0">
                        <a:latin typeface="+mj-lt"/>
                        <a:ea typeface="宋体"/>
                        <a:cs typeface="Times New Roman"/>
                      </a:endParaRPr>
                    </a:p>
                  </a:txBody>
                  <a:tcPr marL="58615" marR="58615" marT="0" marB="0"/>
                </a:tc>
                <a:tc>
                  <a:txBody>
                    <a:bodyPr/>
                    <a:lstStyle/>
                    <a:p>
                      <a:pPr>
                        <a:spcAft>
                          <a:spcPts val="0"/>
                        </a:spcAft>
                      </a:pPr>
                      <a:r>
                        <a:rPr lang="de-DE" altLang="zh-CN" sz="2200" kern="1200" dirty="0" smtClean="0">
                          <a:solidFill>
                            <a:schemeClr val="dk1"/>
                          </a:solidFill>
                          <a:effectLst/>
                          <a:latin typeface="+mj-lt"/>
                          <a:ea typeface="+mn-ea"/>
                          <a:cs typeface="+mn-cs"/>
                        </a:rPr>
                        <a:t>《</a:t>
                      </a:r>
                      <a:r>
                        <a:rPr lang="zh-CN" altLang="de-DE" sz="2200" kern="1200" dirty="0" smtClean="0">
                          <a:solidFill>
                            <a:schemeClr val="dk1"/>
                          </a:solidFill>
                          <a:effectLst/>
                          <a:latin typeface="+mj-lt"/>
                          <a:ea typeface="+mn-ea"/>
                          <a:cs typeface="+mn-cs"/>
                        </a:rPr>
                        <a:t>华语官话语法</a:t>
                      </a:r>
                      <a:r>
                        <a:rPr lang="de-DE" altLang="zh-CN" sz="2200" kern="1200" dirty="0" smtClean="0">
                          <a:solidFill>
                            <a:schemeClr val="dk1"/>
                          </a:solidFill>
                          <a:effectLst/>
                          <a:latin typeface="+mj-lt"/>
                          <a:ea typeface="+mn-ea"/>
                          <a:cs typeface="+mn-cs"/>
                        </a:rPr>
                        <a:t>》</a:t>
                      </a:r>
                      <a:r>
                        <a:rPr lang="en-GB" sz="2200" kern="1200" dirty="0" smtClean="0">
                          <a:solidFill>
                            <a:schemeClr val="dk1"/>
                          </a:solidFill>
                          <a:effectLst/>
                          <a:latin typeface="+mj-lt"/>
                          <a:ea typeface="+mn-ea"/>
                          <a:cs typeface="+mn-cs"/>
                        </a:rPr>
                        <a:t>(Arte de la </a:t>
                      </a:r>
                      <a:r>
                        <a:rPr lang="en-GB" sz="2200" kern="1200" dirty="0" err="1" smtClean="0">
                          <a:solidFill>
                            <a:schemeClr val="dk1"/>
                          </a:solidFill>
                          <a:effectLst/>
                          <a:latin typeface="+mj-lt"/>
                          <a:ea typeface="+mn-ea"/>
                          <a:cs typeface="+mn-cs"/>
                        </a:rPr>
                        <a:t>lengua</a:t>
                      </a:r>
                      <a:r>
                        <a:rPr lang="en-GB" sz="2200" kern="1200" dirty="0" smtClean="0">
                          <a:solidFill>
                            <a:schemeClr val="dk1"/>
                          </a:solidFill>
                          <a:effectLst/>
                          <a:latin typeface="+mj-lt"/>
                          <a:ea typeface="+mn-ea"/>
                          <a:cs typeface="+mn-cs"/>
                        </a:rPr>
                        <a:t> </a:t>
                      </a:r>
                      <a:r>
                        <a:rPr lang="en-GB" sz="2200" kern="1200" dirty="0" err="1" smtClean="0">
                          <a:solidFill>
                            <a:schemeClr val="dk1"/>
                          </a:solidFill>
                          <a:effectLst/>
                          <a:latin typeface="+mj-lt"/>
                          <a:ea typeface="+mn-ea"/>
                          <a:cs typeface="+mn-cs"/>
                        </a:rPr>
                        <a:t>manda­ri­na</a:t>
                      </a:r>
                      <a:r>
                        <a:rPr lang="en-GB" sz="2200" kern="1200" dirty="0" smtClean="0">
                          <a:solidFill>
                            <a:schemeClr val="dk1"/>
                          </a:solidFill>
                          <a:effectLst/>
                          <a:latin typeface="+mj-lt"/>
                          <a:ea typeface="+mn-ea"/>
                          <a:cs typeface="+mn-cs"/>
                        </a:rPr>
                        <a:t>): </a:t>
                      </a:r>
                    </a:p>
                    <a:p>
                      <a:pPr marL="342900" indent="-342900">
                        <a:spcAft>
                          <a:spcPts val="0"/>
                        </a:spcAft>
                        <a:buFont typeface="Arial" panose="020B0604020202020204" pitchFamily="34" charset="0"/>
                        <a:buChar char="•"/>
                      </a:pPr>
                      <a:r>
                        <a:rPr lang="zh-CN" altLang="de-DE" sz="2200" b="1" kern="1200" dirty="0" smtClean="0">
                          <a:solidFill>
                            <a:srgbClr val="FF0000"/>
                          </a:solidFill>
                          <a:effectLst/>
                          <a:latin typeface="+mj-lt"/>
                          <a:ea typeface="+mn-ea"/>
                          <a:cs typeface="+mn-cs"/>
                        </a:rPr>
                        <a:t>元杂剧（</a:t>
                      </a:r>
                      <a:r>
                        <a:rPr lang="zh-CN" altLang="de-DE" sz="2400" b="1" kern="1200" dirty="0" smtClean="0">
                          <a:solidFill>
                            <a:srgbClr val="FF0000"/>
                          </a:solidFill>
                          <a:effectLst/>
                          <a:latin typeface="+mn-lt"/>
                          <a:ea typeface="TSC UKai M TT"/>
                          <a:cs typeface="+mn-cs"/>
                        </a:rPr>
                        <a:t>赵氏孤儿</a:t>
                      </a:r>
                      <a:r>
                        <a:rPr lang="zh-CN" altLang="de-DE" sz="2400" kern="1200" dirty="0" smtClean="0">
                          <a:solidFill>
                            <a:schemeClr val="dk1"/>
                          </a:solidFill>
                          <a:effectLst/>
                          <a:latin typeface="+mn-lt"/>
                          <a:ea typeface="TSC UKai M TT"/>
                          <a:cs typeface="+mn-cs"/>
                        </a:rPr>
                        <a:t> </a:t>
                      </a:r>
                      <a:r>
                        <a:rPr lang="de-DE" altLang="zh-CN" sz="2400" kern="1200" dirty="0" smtClean="0">
                          <a:solidFill>
                            <a:schemeClr val="dk1"/>
                          </a:solidFill>
                          <a:effectLst/>
                          <a:latin typeface="+mn-lt"/>
                          <a:ea typeface="TSC UKai M TT"/>
                          <a:cs typeface="+mn-cs"/>
                        </a:rPr>
                        <a:t>Zhao </a:t>
                      </a:r>
                      <a:r>
                        <a:rPr lang="de-DE" altLang="zh-CN" sz="2400" kern="1200" dirty="0" err="1" smtClean="0">
                          <a:solidFill>
                            <a:schemeClr val="dk1"/>
                          </a:solidFill>
                          <a:effectLst/>
                          <a:latin typeface="+mn-lt"/>
                          <a:ea typeface="TSC UKai M TT"/>
                          <a:cs typeface="+mn-cs"/>
                        </a:rPr>
                        <a:t>shi</a:t>
                      </a:r>
                      <a:r>
                        <a:rPr lang="de-DE" altLang="zh-CN" sz="2400" kern="1200" dirty="0" smtClean="0">
                          <a:solidFill>
                            <a:schemeClr val="dk1"/>
                          </a:solidFill>
                          <a:effectLst/>
                          <a:latin typeface="+mn-lt"/>
                          <a:ea typeface="TSC UKai M TT"/>
                          <a:cs typeface="+mn-cs"/>
                        </a:rPr>
                        <a:t> </a:t>
                      </a:r>
                      <a:r>
                        <a:rPr lang="de-DE" altLang="zh-CN" sz="2400" kern="1200" dirty="0" err="1" smtClean="0">
                          <a:solidFill>
                            <a:schemeClr val="dk1"/>
                          </a:solidFill>
                          <a:effectLst/>
                          <a:latin typeface="+mn-lt"/>
                          <a:ea typeface="TSC UKai M TT"/>
                          <a:cs typeface="+mn-cs"/>
                        </a:rPr>
                        <a:t>gu</a:t>
                      </a:r>
                      <a:r>
                        <a:rPr lang="de-DE" altLang="zh-CN" sz="2400" kern="1200" dirty="0" smtClean="0">
                          <a:solidFill>
                            <a:schemeClr val="dk1"/>
                          </a:solidFill>
                          <a:effectLst/>
                          <a:latin typeface="+mn-lt"/>
                          <a:ea typeface="TSC UKai M TT"/>
                          <a:cs typeface="+mn-cs"/>
                        </a:rPr>
                        <a:t> er</a:t>
                      </a:r>
                      <a:r>
                        <a:rPr lang="zh-CN" altLang="de-DE" sz="2400" kern="1200" dirty="0" smtClean="0">
                          <a:solidFill>
                            <a:schemeClr val="dk1"/>
                          </a:solidFill>
                          <a:effectLst/>
                          <a:latin typeface="+mn-lt"/>
                          <a:ea typeface="TSC UKai M TT"/>
                          <a:cs typeface="+mn-cs"/>
                        </a:rPr>
                        <a:t>，</a:t>
                      </a:r>
                      <a:r>
                        <a:rPr lang="zh-CN" altLang="de-DE" sz="2200" b="1" kern="1200" dirty="0" smtClean="0">
                          <a:solidFill>
                            <a:srgbClr val="FF0000"/>
                          </a:solidFill>
                          <a:effectLst/>
                          <a:latin typeface="+mj-lt"/>
                          <a:ea typeface="+mn-ea"/>
                          <a:cs typeface="+mn-cs"/>
                        </a:rPr>
                        <a:t>老生儿</a:t>
                      </a:r>
                      <a:r>
                        <a:rPr lang="de-DE" altLang="zh-CN" sz="2200" b="1" kern="1200" dirty="0" smtClean="0">
                          <a:solidFill>
                            <a:srgbClr val="FF0000"/>
                          </a:solidFill>
                          <a:effectLst/>
                          <a:latin typeface="+mj-lt"/>
                          <a:ea typeface="+mn-ea"/>
                          <a:cs typeface="+mn-cs"/>
                        </a:rPr>
                        <a:t>?</a:t>
                      </a:r>
                      <a:r>
                        <a:rPr lang="zh-CN" altLang="de-DE" sz="2200" b="1" kern="1200" dirty="0" smtClean="0">
                          <a:solidFill>
                            <a:srgbClr val="FF0000"/>
                          </a:solidFill>
                          <a:effectLst/>
                          <a:latin typeface="+mj-lt"/>
                          <a:ea typeface="+mn-ea"/>
                          <a:cs typeface="+mn-cs"/>
                        </a:rPr>
                        <a:t>）和</a:t>
                      </a:r>
                      <a:endParaRPr lang="de-DE" altLang="zh-CN" sz="2200" b="1" kern="1200" dirty="0" smtClean="0">
                        <a:solidFill>
                          <a:srgbClr val="FF0000"/>
                        </a:solidFill>
                        <a:effectLst/>
                        <a:latin typeface="+mj-lt"/>
                        <a:ea typeface="+mn-ea"/>
                        <a:cs typeface="+mn-cs"/>
                      </a:endParaRPr>
                    </a:p>
                    <a:p>
                      <a:pPr marL="342900" indent="-342900">
                        <a:spcAft>
                          <a:spcPts val="0"/>
                        </a:spcAft>
                        <a:buFont typeface="Arial" panose="020B0604020202020204" pitchFamily="34" charset="0"/>
                        <a:buChar char="•"/>
                      </a:pPr>
                      <a:r>
                        <a:rPr lang="de-DE" altLang="zh-CN" sz="2200" b="1" kern="1200" dirty="0" smtClean="0">
                          <a:solidFill>
                            <a:srgbClr val="FF0000"/>
                          </a:solidFill>
                          <a:effectLst/>
                          <a:latin typeface="+mj-lt"/>
                          <a:ea typeface="+mn-ea"/>
                          <a:cs typeface="+mn-cs"/>
                        </a:rPr>
                        <a:t>《</a:t>
                      </a:r>
                      <a:r>
                        <a:rPr lang="zh-CN" altLang="de-DE" sz="2200" b="1" kern="1200" dirty="0" smtClean="0">
                          <a:solidFill>
                            <a:srgbClr val="FF0000"/>
                          </a:solidFill>
                          <a:effectLst/>
                          <a:latin typeface="+mj-lt"/>
                          <a:ea typeface="+mn-ea"/>
                          <a:cs typeface="+mn-cs"/>
                        </a:rPr>
                        <a:t>水浒传</a:t>
                      </a:r>
                      <a:r>
                        <a:rPr lang="de-DE" altLang="zh-CN" sz="2200" b="1" kern="1200" dirty="0" smtClean="0">
                          <a:solidFill>
                            <a:srgbClr val="FF0000"/>
                          </a:solidFill>
                          <a:effectLst/>
                          <a:latin typeface="+mj-lt"/>
                          <a:ea typeface="+mn-ea"/>
                          <a:cs typeface="+mn-cs"/>
                        </a:rPr>
                        <a:t>》</a:t>
                      </a:r>
                      <a:r>
                        <a:rPr lang="zh-CN" altLang="de-DE" sz="2200" b="1" kern="1200" dirty="0" smtClean="0">
                          <a:solidFill>
                            <a:srgbClr val="FF0000"/>
                          </a:solidFill>
                          <a:effectLst/>
                          <a:latin typeface="+mj-lt"/>
                          <a:ea typeface="+mn-ea"/>
                          <a:cs typeface="+mn-cs"/>
                        </a:rPr>
                        <a:t>、</a:t>
                      </a:r>
                      <a:endParaRPr lang="de-DE" altLang="zh-CN" sz="2200" b="1" kern="1200" dirty="0" smtClean="0">
                        <a:solidFill>
                          <a:srgbClr val="FF0000"/>
                        </a:solidFill>
                        <a:effectLst/>
                        <a:latin typeface="+mj-lt"/>
                        <a:ea typeface="+mn-ea"/>
                        <a:cs typeface="+mn-cs"/>
                      </a:endParaRPr>
                    </a:p>
                    <a:p>
                      <a:pPr marL="342900" indent="-342900">
                        <a:spcAft>
                          <a:spcPts val="0"/>
                        </a:spcAft>
                        <a:buFont typeface="Arial" panose="020B0604020202020204" pitchFamily="34" charset="0"/>
                        <a:buChar char="•"/>
                      </a:pPr>
                      <a:r>
                        <a:rPr lang="de-DE" altLang="zh-CN" sz="2200" b="1" kern="1200" dirty="0" smtClean="0">
                          <a:solidFill>
                            <a:srgbClr val="FF0000"/>
                          </a:solidFill>
                          <a:effectLst/>
                          <a:latin typeface="+mj-lt"/>
                          <a:ea typeface="+mn-ea"/>
                          <a:cs typeface="+mn-cs"/>
                        </a:rPr>
                        <a:t>《</a:t>
                      </a:r>
                      <a:r>
                        <a:rPr lang="zh-CN" altLang="de-DE" sz="2200" b="1" kern="1200" dirty="0" smtClean="0">
                          <a:solidFill>
                            <a:srgbClr val="FF0000"/>
                          </a:solidFill>
                          <a:effectLst/>
                          <a:latin typeface="+mj-lt"/>
                          <a:ea typeface="+mn-ea"/>
                          <a:cs typeface="+mn-cs"/>
                        </a:rPr>
                        <a:t>好逑传</a:t>
                      </a:r>
                      <a:r>
                        <a:rPr lang="de-DE" altLang="zh-CN" sz="2200" b="1" kern="1200" dirty="0" smtClean="0">
                          <a:solidFill>
                            <a:srgbClr val="FF0000"/>
                          </a:solidFill>
                          <a:effectLst/>
                          <a:latin typeface="+mj-lt"/>
                          <a:ea typeface="+mn-ea"/>
                          <a:cs typeface="+mn-cs"/>
                        </a:rPr>
                        <a:t>》</a:t>
                      </a:r>
                      <a:r>
                        <a:rPr lang="zh-CN" altLang="de-DE" sz="2200" b="1" kern="1200" dirty="0" smtClean="0">
                          <a:solidFill>
                            <a:srgbClr val="FF0000"/>
                          </a:solidFill>
                          <a:effectLst/>
                          <a:latin typeface="+mj-lt"/>
                          <a:ea typeface="+mn-ea"/>
                          <a:cs typeface="+mn-cs"/>
                        </a:rPr>
                        <a:t>、</a:t>
                      </a:r>
                      <a:endParaRPr lang="de-DE" altLang="zh-CN" sz="2200" b="1" kern="1200" dirty="0" smtClean="0">
                        <a:solidFill>
                          <a:srgbClr val="FF0000"/>
                        </a:solidFill>
                        <a:effectLst/>
                        <a:latin typeface="+mj-lt"/>
                        <a:ea typeface="+mn-ea"/>
                        <a:cs typeface="+mn-cs"/>
                      </a:endParaRPr>
                    </a:p>
                    <a:p>
                      <a:pPr marL="342900" indent="-342900">
                        <a:spcAft>
                          <a:spcPts val="0"/>
                        </a:spcAft>
                        <a:buFont typeface="Arial" panose="020B0604020202020204" pitchFamily="34" charset="0"/>
                        <a:buChar char="•"/>
                      </a:pPr>
                      <a:r>
                        <a:rPr lang="de-DE" altLang="zh-CN" sz="2200" b="1" kern="1200" dirty="0" smtClean="0">
                          <a:solidFill>
                            <a:srgbClr val="FF0000"/>
                          </a:solidFill>
                          <a:effectLst/>
                          <a:latin typeface="+mj-lt"/>
                          <a:ea typeface="+mn-ea"/>
                          <a:cs typeface="+mn-cs"/>
                        </a:rPr>
                        <a:t>《</a:t>
                      </a:r>
                      <a:r>
                        <a:rPr lang="zh-CN" altLang="de-DE" sz="2200" b="1" kern="1200" dirty="0" smtClean="0">
                          <a:solidFill>
                            <a:srgbClr val="FF0000"/>
                          </a:solidFill>
                          <a:effectLst/>
                          <a:latin typeface="+mj-lt"/>
                          <a:ea typeface="+mn-ea"/>
                          <a:cs typeface="+mn-cs"/>
                        </a:rPr>
                        <a:t>玉娇梨</a:t>
                      </a:r>
                      <a:r>
                        <a:rPr lang="de-DE" altLang="zh-CN" sz="2200" b="1" kern="1200" dirty="0" smtClean="0">
                          <a:solidFill>
                            <a:srgbClr val="FF0000"/>
                          </a:solidFill>
                          <a:effectLst/>
                          <a:latin typeface="+mj-lt"/>
                          <a:ea typeface="+mn-ea"/>
                          <a:cs typeface="+mn-cs"/>
                        </a:rPr>
                        <a:t>》</a:t>
                      </a:r>
                      <a:r>
                        <a:rPr lang="zh-CN" altLang="de-DE" sz="2200" kern="1200" dirty="0" smtClean="0">
                          <a:solidFill>
                            <a:schemeClr val="dk1"/>
                          </a:solidFill>
                          <a:effectLst/>
                          <a:latin typeface="+mj-lt"/>
                          <a:ea typeface="+mn-ea"/>
                          <a:cs typeface="+mn-cs"/>
                        </a:rPr>
                        <a:t>等小说</a:t>
                      </a:r>
                      <a:endParaRPr lang="zh-CN" sz="2200" kern="1200" dirty="0">
                        <a:solidFill>
                          <a:schemeClr val="dk1"/>
                        </a:solidFill>
                        <a:effectLst/>
                        <a:highlight>
                          <a:srgbClr val="C0C0C0"/>
                        </a:highlight>
                        <a:latin typeface="+mj-lt"/>
                        <a:ea typeface="+mn-ea"/>
                        <a:cs typeface="+mn-cs"/>
                      </a:endParaRPr>
                    </a:p>
                  </a:txBody>
                  <a:tcPr marL="58615" marR="58615" marT="0" marB="0"/>
                </a:tc>
                <a:tc>
                  <a:txBody>
                    <a:bodyPr/>
                    <a:lstStyle/>
                    <a:p>
                      <a:pPr>
                        <a:spcAft>
                          <a:spcPts val="0"/>
                        </a:spcAft>
                      </a:pPr>
                      <a:r>
                        <a:rPr lang="zh-CN" altLang="de-DE" sz="2200" kern="100" dirty="0" smtClean="0">
                          <a:latin typeface="+mj-lt"/>
                          <a:ea typeface="宋体"/>
                          <a:cs typeface="Times New Roman"/>
                        </a:rPr>
                        <a:t>西班牙语 </a:t>
                      </a:r>
                      <a:r>
                        <a:rPr lang="de-DE" altLang="zh-CN" sz="2200" kern="100" dirty="0" err="1" smtClean="0">
                          <a:latin typeface="+mj-lt"/>
                          <a:ea typeface="宋体"/>
                          <a:cs typeface="Times New Roman"/>
                        </a:rPr>
                        <a:t>Spanish</a:t>
                      </a:r>
                      <a:endParaRPr lang="zh-CN" sz="2200" kern="100" dirty="0">
                        <a:latin typeface="+mj-lt"/>
                        <a:ea typeface="宋体"/>
                        <a:cs typeface="Times New Roman"/>
                      </a:endParaRPr>
                    </a:p>
                  </a:txBody>
                  <a:tcPr marL="58615" marR="58615" marT="0" marB="0"/>
                </a:tc>
                <a:tc>
                  <a:txBody>
                    <a:bodyPr/>
                    <a:lstStyle/>
                    <a:p>
                      <a:pPr>
                        <a:spcAft>
                          <a:spcPts val="0"/>
                        </a:spcAft>
                      </a:pPr>
                      <a:r>
                        <a:rPr lang="zh-CN" altLang="de-DE" sz="2200" dirty="0" smtClean="0"/>
                        <a:t>方济各 瓦罗 </a:t>
                      </a:r>
                      <a:r>
                        <a:rPr lang="de-DE" sz="2200" kern="1200" dirty="0" smtClean="0">
                          <a:solidFill>
                            <a:schemeClr val="dk1"/>
                          </a:solidFill>
                          <a:effectLst/>
                          <a:latin typeface="+mj-lt"/>
                          <a:ea typeface="+mn-ea"/>
                          <a:cs typeface="+mn-cs"/>
                        </a:rPr>
                        <a:t>Francisco Varo</a:t>
                      </a:r>
                      <a:endParaRPr lang="zh-CN" sz="2200" kern="100" dirty="0">
                        <a:latin typeface="+mj-lt"/>
                        <a:ea typeface="宋体"/>
                        <a:cs typeface="Times New Roman"/>
                      </a:endParaRPr>
                    </a:p>
                  </a:txBody>
                  <a:tcPr marL="58615" marR="58615" marT="0" marB="0"/>
                </a:tc>
                <a:tc>
                  <a:txBody>
                    <a:bodyPr/>
                    <a:lstStyle/>
                    <a:p>
                      <a:pPr marL="0" indent="0">
                        <a:spcAft>
                          <a:spcPts val="0"/>
                        </a:spcAft>
                        <a:buFont typeface="Arial" panose="020B0604020202020204" pitchFamily="34" charset="0"/>
                        <a:buNone/>
                      </a:pPr>
                      <a:r>
                        <a:rPr lang="zh-CN" altLang="de-DE" sz="2200" b="0" kern="1200" dirty="0" smtClean="0">
                          <a:solidFill>
                            <a:schemeClr val="tx1"/>
                          </a:solidFill>
                          <a:effectLst/>
                          <a:latin typeface="+mn-lt"/>
                          <a:ea typeface="+mn-ea"/>
                          <a:cs typeface="+mn-cs"/>
                        </a:rPr>
                        <a:t>元杂剧和</a:t>
                      </a:r>
                      <a:r>
                        <a:rPr lang="de-DE" altLang="zh-CN" sz="2200" b="0" kern="1200" dirty="0" smtClean="0">
                          <a:solidFill>
                            <a:schemeClr val="tx1"/>
                          </a:solidFill>
                          <a:effectLst/>
                          <a:latin typeface="+mn-lt"/>
                          <a:ea typeface="+mn-ea"/>
                          <a:cs typeface="+mn-cs"/>
                        </a:rPr>
                        <a:t>《</a:t>
                      </a:r>
                      <a:r>
                        <a:rPr lang="zh-CN" altLang="de-DE" sz="2200" b="0" kern="1200" dirty="0" smtClean="0">
                          <a:solidFill>
                            <a:schemeClr val="tx1"/>
                          </a:solidFill>
                          <a:effectLst/>
                          <a:latin typeface="+mn-lt"/>
                          <a:ea typeface="+mn-ea"/>
                          <a:cs typeface="+mn-cs"/>
                        </a:rPr>
                        <a:t>水浒传</a:t>
                      </a:r>
                      <a:r>
                        <a:rPr lang="de-DE" altLang="zh-CN" sz="2200" b="0" kern="1200" dirty="0" smtClean="0">
                          <a:solidFill>
                            <a:schemeClr val="tx1"/>
                          </a:solidFill>
                          <a:effectLst/>
                          <a:latin typeface="+mn-lt"/>
                          <a:ea typeface="+mn-ea"/>
                          <a:cs typeface="+mn-cs"/>
                        </a:rPr>
                        <a:t>》</a:t>
                      </a:r>
                      <a:r>
                        <a:rPr lang="zh-CN" altLang="de-DE" sz="2200" dirty="0" smtClean="0">
                          <a:effectLst/>
                          <a:latin typeface="+mn-lt"/>
                          <a:ea typeface="+mn-ea"/>
                        </a:rPr>
                        <a:t>有</a:t>
                      </a:r>
                      <a:r>
                        <a:rPr lang="zh-CN" altLang="de-DE" sz="2200" dirty="0" smtClean="0">
                          <a:effectLst/>
                        </a:rPr>
                        <a:t>代表性</a:t>
                      </a:r>
                      <a:endParaRPr lang="zh-CN" sz="2200" kern="100" dirty="0">
                        <a:latin typeface="+mj-lt"/>
                        <a:ea typeface="宋体"/>
                        <a:cs typeface="Times New Roman"/>
                      </a:endParaRPr>
                    </a:p>
                  </a:txBody>
                  <a:tcPr marL="58615" marR="58615" marT="0" marB="0"/>
                </a:tc>
              </a:tr>
              <a:tr h="840577">
                <a:tc>
                  <a:txBody>
                    <a:bodyPr/>
                    <a:lstStyle/>
                    <a:p>
                      <a:pPr>
                        <a:spcAft>
                          <a:spcPts val="0"/>
                        </a:spcAft>
                      </a:pPr>
                      <a:r>
                        <a:rPr lang="en-GB" sz="2200" kern="100" dirty="0"/>
                        <a:t>1719</a:t>
                      </a:r>
                      <a:endParaRPr lang="zh-CN" sz="2200" kern="100" dirty="0">
                        <a:latin typeface="Times New Roman"/>
                        <a:ea typeface="宋体"/>
                        <a:cs typeface="Times New Roman"/>
                      </a:endParaRPr>
                    </a:p>
                  </a:txBody>
                  <a:tcPr marL="58615" marR="58615" marT="0" marB="0"/>
                </a:tc>
                <a:tc>
                  <a:txBody>
                    <a:bodyPr/>
                    <a:lstStyle/>
                    <a:p>
                      <a:pPr>
                        <a:spcAft>
                          <a:spcPts val="0"/>
                        </a:spcAft>
                      </a:pPr>
                      <a:r>
                        <a:rPr lang="en-US" altLang="zh-CN" sz="2200" b="1" kern="100" dirty="0" smtClean="0">
                          <a:solidFill>
                            <a:srgbClr val="FF0000"/>
                          </a:solidFill>
                        </a:rPr>
                        <a:t>《</a:t>
                      </a:r>
                      <a:r>
                        <a:rPr lang="zh-CN" altLang="de-DE" sz="2200" b="1" kern="100" dirty="0" smtClean="0">
                          <a:solidFill>
                            <a:srgbClr val="FF0000"/>
                          </a:solidFill>
                        </a:rPr>
                        <a:t>好逑传</a:t>
                      </a:r>
                      <a:r>
                        <a:rPr lang="en-US" altLang="zh-CN" sz="2200" b="1" kern="100" dirty="0" smtClean="0">
                          <a:solidFill>
                            <a:srgbClr val="FF0000"/>
                          </a:solidFill>
                        </a:rPr>
                        <a:t>》</a:t>
                      </a:r>
                      <a:r>
                        <a:rPr lang="en-GB" sz="2200" kern="100" dirty="0" err="1" smtClean="0"/>
                        <a:t>Hau</a:t>
                      </a:r>
                      <a:r>
                        <a:rPr lang="en-GB" sz="2200" kern="100" dirty="0" smtClean="0"/>
                        <a:t> </a:t>
                      </a:r>
                      <a:r>
                        <a:rPr lang="en-GB" sz="2200" kern="100" dirty="0" err="1" smtClean="0"/>
                        <a:t>Kiou</a:t>
                      </a:r>
                      <a:r>
                        <a:rPr lang="en-GB" sz="2200" kern="100" dirty="0" smtClean="0"/>
                        <a:t> </a:t>
                      </a:r>
                      <a:r>
                        <a:rPr lang="en-GB" sz="2200" kern="100" dirty="0" err="1"/>
                        <a:t>Choaan</a:t>
                      </a:r>
                      <a:r>
                        <a:rPr lang="en-GB" sz="2200" kern="100" dirty="0"/>
                        <a:t> — The Pleasing </a:t>
                      </a:r>
                      <a:r>
                        <a:rPr lang="en-GB" sz="2200" kern="100" dirty="0" smtClean="0"/>
                        <a:t>History</a:t>
                      </a:r>
                    </a:p>
                    <a:p>
                      <a:pPr>
                        <a:spcAft>
                          <a:spcPts val="0"/>
                        </a:spcAft>
                      </a:pPr>
                      <a:r>
                        <a:rPr lang="de-DE" altLang="zh-CN" sz="2400" b="1" dirty="0" smtClean="0">
                          <a:ea typeface="KaiTi" panose="02010609060101010101" pitchFamily="49" charset="-122"/>
                        </a:rPr>
                        <a:t>[</a:t>
                      </a:r>
                      <a:r>
                        <a:rPr lang="zh-CN" altLang="de-DE" sz="2400" b="1" dirty="0" smtClean="0">
                          <a:ea typeface="KaiTi" panose="02010609060101010101" pitchFamily="49" charset="-122"/>
                        </a:rPr>
                        <a:t>怀疑</a:t>
                      </a:r>
                      <a:r>
                        <a:rPr lang="de-DE" altLang="zh-CN" sz="2400" b="1" dirty="0" smtClean="0">
                          <a:ea typeface="KaiTi" panose="02010609060101010101" pitchFamily="49" charset="-122"/>
                        </a:rPr>
                        <a:t>]</a:t>
                      </a:r>
                      <a:endParaRPr lang="zh-CN" sz="2200" kern="1200" dirty="0">
                        <a:solidFill>
                          <a:schemeClr val="dk1"/>
                        </a:solidFill>
                        <a:effectLst/>
                        <a:highlight>
                          <a:srgbClr val="C0C0C0"/>
                        </a:highlight>
                        <a:latin typeface="+mn-lt"/>
                        <a:ea typeface="+mn-ea"/>
                        <a:cs typeface="+mn-cs"/>
                      </a:endParaRPr>
                    </a:p>
                  </a:txBody>
                  <a:tcPr marL="58615" marR="58615" marT="0" marB="0"/>
                </a:tc>
                <a:tc>
                  <a:txBody>
                    <a:bodyPr/>
                    <a:lstStyle/>
                    <a:p>
                      <a:pPr>
                        <a:spcAft>
                          <a:spcPts val="0"/>
                        </a:spcAft>
                      </a:pPr>
                      <a:r>
                        <a:rPr lang="en-GB" sz="2200" kern="100" dirty="0"/>
                        <a:t>75% </a:t>
                      </a:r>
                      <a:r>
                        <a:rPr lang="zh-CN" altLang="de-DE" sz="2200" kern="100" dirty="0" smtClean="0"/>
                        <a:t>英</a:t>
                      </a:r>
                      <a:r>
                        <a:rPr lang="en-GB" sz="2200" kern="100" dirty="0" err="1" smtClean="0"/>
                        <a:t>Eng</a:t>
                      </a:r>
                      <a:r>
                        <a:rPr lang="en-GB" sz="2200" kern="100" dirty="0" smtClean="0"/>
                        <a:t>-lish</a:t>
                      </a:r>
                      <a:r>
                        <a:rPr lang="en-GB" sz="2200" kern="100" dirty="0"/>
                        <a:t>, 25% </a:t>
                      </a:r>
                      <a:r>
                        <a:rPr lang="zh-CN" altLang="de-DE" sz="2200" kern="100" dirty="0" smtClean="0"/>
                        <a:t>葡萄牙语</a:t>
                      </a:r>
                      <a:r>
                        <a:rPr lang="en-GB" sz="2200" kern="100" dirty="0" smtClean="0"/>
                        <a:t>Portuguese</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smtClean="0"/>
                        <a:t>詹姆斯 </a:t>
                      </a:r>
                      <a:r>
                        <a:rPr lang="de-DE" altLang="zh-CN" sz="2200" dirty="0" smtClean="0"/>
                        <a:t>· </a:t>
                      </a:r>
                      <a:r>
                        <a:rPr lang="zh-CN" altLang="de-DE" sz="2200" dirty="0" smtClean="0"/>
                        <a:t>威尔金森 </a:t>
                      </a:r>
                      <a:r>
                        <a:rPr lang="de-DE" altLang="zh-CN" sz="2200" dirty="0" smtClean="0"/>
                        <a:t>James </a:t>
                      </a:r>
                      <a:r>
                        <a:rPr lang="en-GB" sz="2200" kern="100" dirty="0" smtClean="0"/>
                        <a:t>Wilkinson</a:t>
                      </a:r>
                      <a:endParaRPr lang="zh-CN" sz="2200" kern="100" dirty="0">
                        <a:latin typeface="Times New Roman"/>
                        <a:ea typeface="宋体"/>
                        <a:cs typeface="Times New Roman"/>
                      </a:endParaRPr>
                    </a:p>
                  </a:txBody>
                  <a:tcPr marL="58615" marR="58615" marT="0" marB="0"/>
                </a:tc>
                <a:tc>
                  <a:txBody>
                    <a:bodyPr/>
                    <a:lstStyle/>
                    <a:p>
                      <a:pPr>
                        <a:spcAft>
                          <a:spcPts val="0"/>
                        </a:spcAft>
                      </a:pPr>
                      <a:r>
                        <a:rPr lang="zh-CN" altLang="de-DE" sz="2200" dirty="0" smtClean="0">
                          <a:effectLst/>
                          <a:latin typeface="+mn-lt"/>
                          <a:ea typeface="+mn-ea"/>
                        </a:rPr>
                        <a:t>没有</a:t>
                      </a:r>
                      <a:r>
                        <a:rPr lang="de-DE" altLang="zh-CN" sz="2200" dirty="0" smtClean="0">
                          <a:effectLst/>
                          <a:latin typeface="+mn-lt"/>
                          <a:ea typeface="+mn-ea"/>
                        </a:rPr>
                        <a:t/>
                      </a:r>
                      <a:br>
                        <a:rPr lang="de-DE" altLang="zh-CN" sz="2200" dirty="0" smtClean="0">
                          <a:effectLst/>
                          <a:latin typeface="+mn-lt"/>
                          <a:ea typeface="+mn-ea"/>
                        </a:rPr>
                      </a:br>
                      <a:r>
                        <a:rPr lang="zh-CN" altLang="de-DE" sz="2200" dirty="0" smtClean="0">
                          <a:effectLst/>
                        </a:rPr>
                        <a:t>代表性</a:t>
                      </a:r>
                      <a:endParaRPr lang="zh-CN" sz="2200" kern="100" dirty="0">
                        <a:latin typeface="Times New Roman"/>
                        <a:ea typeface="宋体"/>
                        <a:cs typeface="Times New Roman"/>
                      </a:endParaRPr>
                    </a:p>
                  </a:txBody>
                  <a:tcPr marL="58615" marR="58615" marT="0" marB="0"/>
                </a:tc>
              </a:tr>
            </a:tbl>
          </a:graphicData>
        </a:graphic>
      </p:graphicFrame>
      <p:sp>
        <p:nvSpPr>
          <p:cNvPr id="1025"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zh-CN" altLang="zh-CN">
                <a:latin typeface="Arial" pitchFamily="34" charset="0"/>
                <a:ea typeface="宋体" pitchFamily="2" charset="-122"/>
                <a:cs typeface="宋体" pitchFamily="2" charset="-122"/>
              </a:rPr>
              <a:t/>
            </a:r>
            <a:br>
              <a:rPr lang="zh-CN" altLang="zh-CN">
                <a:latin typeface="Arial" pitchFamily="34" charset="0"/>
                <a:ea typeface="宋体" pitchFamily="2" charset="-122"/>
                <a:cs typeface="宋体" pitchFamily="2" charset="-122"/>
              </a:rPr>
            </a:br>
            <a:endParaRPr lang="zh-CN" altLang="zh-CN">
              <a:latin typeface="Arial" pitchFamily="34" charset="0"/>
              <a:ea typeface="宋体" pitchFamily="2" charset="-122"/>
              <a:cs typeface="宋体" pitchFamily="2" charset="-122"/>
            </a:endParaRPr>
          </a:p>
        </p:txBody>
      </p:sp>
      <p:sp>
        <p:nvSpPr>
          <p:cNvPr id="11" name="TextBox 10"/>
          <p:cNvSpPr txBox="1"/>
          <p:nvPr/>
        </p:nvSpPr>
        <p:spPr>
          <a:xfrm>
            <a:off x="1402915" y="404665"/>
            <a:ext cx="8221477" cy="954107"/>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早期中国文学译成西语</a:t>
            </a:r>
            <a:endParaRPr lang="de-DE" altLang="zh-CN" sz="32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sp>
        <p:nvSpPr>
          <p:cNvPr id="2" name="Textfeld 1"/>
          <p:cNvSpPr txBox="1"/>
          <p:nvPr/>
        </p:nvSpPr>
        <p:spPr>
          <a:xfrm>
            <a:off x="1775520" y="6412686"/>
            <a:ext cx="5570756" cy="369332"/>
          </a:xfrm>
          <a:prstGeom prst="rect">
            <a:avLst/>
          </a:prstGeom>
          <a:noFill/>
        </p:spPr>
        <p:txBody>
          <a:bodyPr wrap="none" rtlCol="0">
            <a:spAutoFit/>
          </a:bodyPr>
          <a:lstStyle/>
          <a:p>
            <a:r>
              <a:rPr lang="de-DE" dirty="0">
                <a:latin typeface="Arial" pitchFamily="34" charset="0"/>
                <a:ea typeface="TSC UKai M TT"/>
                <a:cs typeface="Arial" pitchFamily="34" charset="0"/>
              </a:rPr>
              <a:t>Cf.: 1898 La </a:t>
            </a:r>
            <a:r>
              <a:rPr lang="de-DE" dirty="0" err="1">
                <a:latin typeface="Arial" pitchFamily="34" charset="0"/>
                <a:ea typeface="TSC UKai M TT"/>
                <a:cs typeface="Arial" pitchFamily="34" charset="0"/>
              </a:rPr>
              <a:t>dame</a:t>
            </a:r>
            <a:r>
              <a:rPr lang="de-DE" dirty="0">
                <a:latin typeface="Arial" pitchFamily="34" charset="0"/>
                <a:ea typeface="TSC UKai M TT"/>
                <a:cs typeface="Arial" pitchFamily="34" charset="0"/>
              </a:rPr>
              <a:t> </a:t>
            </a:r>
            <a:r>
              <a:rPr lang="de-DE" dirty="0" err="1">
                <a:latin typeface="Arial" pitchFamily="34" charset="0"/>
                <a:ea typeface="TSC UKai M TT"/>
                <a:cs typeface="Arial" pitchFamily="34" charset="0"/>
              </a:rPr>
              <a:t>aux</a:t>
            </a:r>
            <a:r>
              <a:rPr lang="de-DE" dirty="0">
                <a:latin typeface="Arial" pitchFamily="34" charset="0"/>
                <a:ea typeface="TSC UKai M TT"/>
                <a:cs typeface="Arial" pitchFamily="34" charset="0"/>
              </a:rPr>
              <a:t> </a:t>
            </a:r>
            <a:r>
              <a:rPr lang="de-DE" dirty="0" err="1">
                <a:latin typeface="Arial" pitchFamily="34" charset="0"/>
                <a:ea typeface="TSC UKai M TT"/>
                <a:cs typeface="Arial" pitchFamily="34" charset="0"/>
              </a:rPr>
              <a:t>camélias</a:t>
            </a:r>
            <a:r>
              <a:rPr lang="en-US" altLang="zh-CN" dirty="0">
                <a:latin typeface="Arial" pitchFamily="34" charset="0"/>
                <a:ea typeface="TSC UKai M TT"/>
                <a:cs typeface="Arial" pitchFamily="34" charset="0"/>
              </a:rPr>
              <a:t>《</a:t>
            </a:r>
            <a:r>
              <a:rPr lang="zh-CN" altLang="en-US" dirty="0">
                <a:latin typeface="Arial" pitchFamily="34" charset="0"/>
                <a:ea typeface="TSC UKai M TT"/>
                <a:cs typeface="Arial" pitchFamily="34" charset="0"/>
              </a:rPr>
              <a:t>巴黎</a:t>
            </a:r>
            <a:r>
              <a:rPr lang="zh-CN" altLang="en-US" b="1" dirty="0">
                <a:latin typeface="Arial" pitchFamily="34" charset="0"/>
                <a:ea typeface="TSC UKai M TT"/>
                <a:cs typeface="Arial" pitchFamily="34" charset="0"/>
              </a:rPr>
              <a:t>茶花女</a:t>
            </a:r>
            <a:r>
              <a:rPr lang="zh-CN" altLang="en-US" dirty="0">
                <a:latin typeface="Arial" pitchFamily="34" charset="0"/>
                <a:ea typeface="TSC UKai M TT"/>
                <a:cs typeface="Arial" pitchFamily="34" charset="0"/>
              </a:rPr>
              <a:t>遗事</a:t>
            </a:r>
            <a:r>
              <a:rPr lang="en-US" altLang="zh-CN" dirty="0">
                <a:latin typeface="Arial" pitchFamily="34" charset="0"/>
                <a:ea typeface="TSC UKai M TT"/>
                <a:cs typeface="Arial" pitchFamily="34" charset="0"/>
              </a:rPr>
              <a:t>》</a:t>
            </a:r>
            <a:endParaRPr lang="de-DE" dirty="0"/>
          </a:p>
        </p:txBody>
      </p:sp>
    </p:spTree>
    <p:extLst>
      <p:ext uri="{BB962C8B-B14F-4D97-AF65-F5344CB8AC3E}">
        <p14:creationId xmlns:p14="http://schemas.microsoft.com/office/powerpoint/2010/main" val="6726871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51145" y="1412777"/>
            <a:ext cx="10597019" cy="3539430"/>
          </a:xfrm>
          <a:prstGeom prst="rect">
            <a:avLst/>
          </a:prstGeom>
          <a:noFill/>
        </p:spPr>
        <p:txBody>
          <a:bodyPr wrap="square" rtlCol="0">
            <a:spAutoFit/>
          </a:bodyPr>
          <a:lstStyle/>
          <a:p>
            <a:r>
              <a:rPr lang="de-DE" altLang="zh-CN" sz="3200" dirty="0">
                <a:latin typeface="楷体" pitchFamily="49" charset="-122"/>
                <a:ea typeface="楷体" pitchFamily="49" charset="-122"/>
              </a:rPr>
              <a:t>1</a:t>
            </a:r>
          </a:p>
          <a:p>
            <a:r>
              <a:rPr lang="zh-CN" altLang="en-US" sz="3200" dirty="0">
                <a:latin typeface="楷体" pitchFamily="49" charset="-122"/>
                <a:ea typeface="楷体" pitchFamily="49" charset="-122"/>
              </a:rPr>
              <a:t>早期中国文学</a:t>
            </a:r>
            <a:r>
              <a:rPr lang="zh-CN" altLang="en-US" sz="3200" b="1" dirty="0">
                <a:latin typeface="楷体" pitchFamily="49" charset="-122"/>
                <a:ea typeface="楷体" pitchFamily="49" charset="-122"/>
              </a:rPr>
              <a:t>译成西语</a:t>
            </a:r>
            <a:r>
              <a:rPr lang="zh-CN" altLang="en-US" sz="3200" dirty="0">
                <a:latin typeface="楷体" pitchFamily="49" charset="-122"/>
                <a:ea typeface="楷体" pitchFamily="49" charset="-122"/>
              </a:rPr>
              <a:t>，与西方文学</a:t>
            </a:r>
            <a:r>
              <a:rPr lang="zh-CN" altLang="en-US" sz="3200" b="1" dirty="0">
                <a:latin typeface="楷体" pitchFamily="49" charset="-122"/>
                <a:ea typeface="楷体" pitchFamily="49" charset="-122"/>
              </a:rPr>
              <a:t>译成中文</a:t>
            </a:r>
            <a:r>
              <a:rPr lang="zh-CN" altLang="en-US" sz="3200" dirty="0">
                <a:latin typeface="楷体" pitchFamily="49" charset="-122"/>
                <a:ea typeface="楷体" pitchFamily="49" charset="-122"/>
              </a:rPr>
              <a:t>的进程</a:t>
            </a:r>
            <a:r>
              <a:rPr lang="zh-CN" altLang="en-US" sz="3200" b="1" dirty="0">
                <a:latin typeface="楷体" pitchFamily="49" charset="-122"/>
                <a:ea typeface="楷体" pitchFamily="49" charset="-122"/>
              </a:rPr>
              <a:t>相似</a:t>
            </a:r>
            <a:r>
              <a:rPr lang="zh-CN" altLang="en-US" sz="3200" dirty="0">
                <a:latin typeface="楷体" pitchFamily="49" charset="-122"/>
                <a:ea typeface="楷体" pitchFamily="49" charset="-122"/>
              </a:rPr>
              <a:t>。</a:t>
            </a:r>
            <a:endParaRPr lang="de-DE" altLang="zh-CN" sz="3200" dirty="0">
              <a:latin typeface="楷体" pitchFamily="49" charset="-122"/>
              <a:ea typeface="楷体" pitchFamily="49" charset="-122"/>
            </a:endParaRPr>
          </a:p>
          <a:p>
            <a:endParaRPr lang="zh-CN" altLang="en-US" sz="3200" dirty="0" smtClean="0">
              <a:latin typeface="楷体" pitchFamily="49" charset="-122"/>
              <a:ea typeface="楷体" pitchFamily="49" charset="-122"/>
            </a:endParaRPr>
          </a:p>
          <a:p>
            <a:r>
              <a:rPr lang="de-DE" altLang="zh-CN" sz="3200" dirty="0" smtClean="0">
                <a:latin typeface="楷体" pitchFamily="49" charset="-122"/>
                <a:ea typeface="楷体" pitchFamily="49" charset="-122"/>
              </a:rPr>
              <a:t>2</a:t>
            </a:r>
            <a:endParaRPr lang="de-DE" altLang="zh-CN" sz="3200" dirty="0">
              <a:latin typeface="楷体" pitchFamily="49" charset="-122"/>
              <a:ea typeface="楷体" pitchFamily="49" charset="-122"/>
            </a:endParaRPr>
          </a:p>
          <a:p>
            <a:r>
              <a:rPr lang="zh-CN" altLang="en-US" sz="3200" dirty="0">
                <a:latin typeface="楷体" pitchFamily="49" charset="-122"/>
                <a:ea typeface="楷体" pitchFamily="49" charset="-122"/>
              </a:rPr>
              <a:t>早期译成西语的（中国）纯文学作品很大程度上出于</a:t>
            </a:r>
            <a:r>
              <a:rPr lang="zh-CN" altLang="en-US" sz="3200" b="1" dirty="0">
                <a:latin typeface="楷体" pitchFamily="49" charset="-122"/>
                <a:ea typeface="楷体" pitchFamily="49" charset="-122"/>
              </a:rPr>
              <a:t>机缘</a:t>
            </a:r>
            <a:r>
              <a:rPr lang="de-DE" altLang="zh-CN" sz="3200" dirty="0" err="1">
                <a:latin typeface="+mj-lt"/>
                <a:ea typeface="楷体" pitchFamily="49" charset="-122"/>
              </a:rPr>
              <a:t>jiyuán</a:t>
            </a:r>
            <a:r>
              <a:rPr lang="zh-CN" altLang="en-US" sz="3200" b="1" dirty="0">
                <a:latin typeface="楷体" pitchFamily="49" charset="-122"/>
                <a:ea typeface="楷体" pitchFamily="49" charset="-122"/>
              </a:rPr>
              <a:t>和个人的偏好</a:t>
            </a:r>
            <a:r>
              <a:rPr lang="zh-CN" altLang="de-DE" sz="3200" dirty="0">
                <a:latin typeface="楷体" pitchFamily="49" charset="-122"/>
                <a:ea typeface="楷体" pitchFamily="49" charset="-122"/>
              </a:rPr>
              <a:t>。最早的翻译选择是来自</a:t>
            </a:r>
            <a:r>
              <a:rPr lang="zh-CN" altLang="de-DE" sz="3200" b="1" dirty="0">
                <a:latin typeface="楷体" pitchFamily="49" charset="-122"/>
                <a:ea typeface="楷体" pitchFamily="49" charset="-122"/>
              </a:rPr>
              <a:t>语言教材</a:t>
            </a:r>
            <a:r>
              <a:rPr lang="zh-CN" altLang="de-DE" sz="3200" dirty="0">
                <a:latin typeface="楷体" pitchFamily="49" charset="-122"/>
                <a:ea typeface="楷体" pitchFamily="49" charset="-122"/>
              </a:rPr>
              <a:t>里提到的文学作品的例句。</a:t>
            </a:r>
            <a:endParaRPr lang="de-DE" altLang="zh-CN" sz="3200" dirty="0">
              <a:latin typeface="楷体" pitchFamily="49" charset="-122"/>
              <a:ea typeface="楷体" pitchFamily="49" charset="-122"/>
            </a:endParaRPr>
          </a:p>
        </p:txBody>
      </p:sp>
      <p:sp>
        <p:nvSpPr>
          <p:cNvPr id="3" name="Textfeld 2"/>
          <p:cNvSpPr txBox="1"/>
          <p:nvPr/>
        </p:nvSpPr>
        <p:spPr>
          <a:xfrm>
            <a:off x="2207568" y="332657"/>
            <a:ext cx="7632848" cy="1015663"/>
          </a:xfrm>
          <a:prstGeom prst="rect">
            <a:avLst/>
          </a:prstGeom>
          <a:noFill/>
        </p:spPr>
        <p:txBody>
          <a:bodyPr wrap="square" rtlCol="0">
            <a:spAutoFit/>
          </a:bodyPr>
          <a:lstStyle/>
          <a:p>
            <a:pPr algn="ctr"/>
            <a:r>
              <a:rPr lang="zh-CN" altLang="de-DE" sz="6000" dirty="0">
                <a:latin typeface="KaiTi" panose="02010609060101010101" pitchFamily="49" charset="-122"/>
                <a:ea typeface="KaiTi" panose="02010609060101010101" pitchFamily="49" charset="-122"/>
              </a:rPr>
              <a:t>研究结果</a:t>
            </a:r>
            <a:endParaRPr lang="de-DE" sz="6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499381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761_title"/>
          <p:cNvPicPr>
            <a:picLocks noChangeAspect="1" noChangeArrowheads="1"/>
          </p:cNvPicPr>
          <p:nvPr/>
        </p:nvPicPr>
        <p:blipFill>
          <a:blip r:embed="rId2" cstate="print"/>
          <a:srcRect/>
          <a:stretch>
            <a:fillRect/>
          </a:stretch>
        </p:blipFill>
        <p:spPr bwMode="auto">
          <a:xfrm>
            <a:off x="3719737" y="0"/>
            <a:ext cx="4246661" cy="6858000"/>
          </a:xfrm>
          <a:prstGeom prst="rect">
            <a:avLst/>
          </a:prstGeom>
          <a:noFill/>
          <a:ln w="9525">
            <a:noFill/>
            <a:miter lim="800000"/>
            <a:headEnd/>
            <a:tailEnd/>
          </a:ln>
        </p:spPr>
      </p:pic>
      <p:sp>
        <p:nvSpPr>
          <p:cNvPr id="3" name="TextBox 2"/>
          <p:cNvSpPr txBox="1"/>
          <p:nvPr/>
        </p:nvSpPr>
        <p:spPr>
          <a:xfrm>
            <a:off x="8137774" y="1291982"/>
            <a:ext cx="1846659" cy="4801314"/>
          </a:xfrm>
          <a:prstGeom prst="rect">
            <a:avLst/>
          </a:prstGeom>
          <a:noFill/>
        </p:spPr>
        <p:txBody>
          <a:bodyPr vert="eaVert" wrap="square" rtlCol="0">
            <a:spAutoFit/>
          </a:bodyPr>
          <a:lstStyle/>
          <a:p>
            <a:r>
              <a:rPr lang="zh-CN" altLang="en-US" sz="3600" b="1" dirty="0">
                <a:latin typeface="楷体" pitchFamily="49" charset="-122"/>
                <a:ea typeface="楷体" pitchFamily="49" charset="-122"/>
              </a:rPr>
              <a:t>第一部译成西方语言的中国纯文学作品</a:t>
            </a:r>
            <a:r>
              <a:rPr lang="zh-CN" altLang="de-DE" sz="3600" b="1" dirty="0">
                <a:latin typeface="楷体" pitchFamily="49" charset="-122"/>
                <a:ea typeface="楷体" pitchFamily="49" charset="-122"/>
              </a:rPr>
              <a:t>之一</a:t>
            </a:r>
            <a:r>
              <a:rPr lang="en-US" altLang="zh-CN" sz="3600" b="1" dirty="0">
                <a:latin typeface="楷体" pitchFamily="49" charset="-122"/>
                <a:ea typeface="楷体" pitchFamily="49" charset="-122"/>
              </a:rPr>
              <a:t>《</a:t>
            </a:r>
            <a:r>
              <a:rPr lang="zh-CN" altLang="en-US" sz="3600" b="1" dirty="0">
                <a:latin typeface="楷体" pitchFamily="49" charset="-122"/>
                <a:ea typeface="楷体" pitchFamily="49" charset="-122"/>
              </a:rPr>
              <a:t>好逑传</a:t>
            </a:r>
            <a:r>
              <a:rPr lang="en-US" altLang="zh-CN" sz="3600" b="1" dirty="0">
                <a:latin typeface="楷体" pitchFamily="49" charset="-122"/>
                <a:ea typeface="楷体" pitchFamily="49" charset="-122"/>
              </a:rPr>
              <a:t>》</a:t>
            </a:r>
            <a:r>
              <a:rPr lang="zh-CN" altLang="en-US" sz="3600" b="1" dirty="0">
                <a:latin typeface="楷体" pitchFamily="49" charset="-122"/>
                <a:ea typeface="楷体" pitchFamily="49" charset="-122"/>
              </a:rPr>
              <a:t>的封面</a:t>
            </a:r>
            <a:r>
              <a:rPr lang="de-DE" altLang="zh-CN" sz="3600" b="1" dirty="0">
                <a:latin typeface="楷体" pitchFamily="49" charset="-122"/>
                <a:ea typeface="楷体" pitchFamily="49" charset="-122"/>
              </a:rPr>
              <a:t>1761</a:t>
            </a:r>
            <a:endParaRPr lang="zh-CN" altLang="en-US" sz="3600" b="1" dirty="0">
              <a:latin typeface="楷体" pitchFamily="49" charset="-122"/>
              <a:ea typeface="楷体" pitchFamily="49" charset="-122"/>
            </a:endParaRPr>
          </a:p>
        </p:txBody>
      </p:sp>
    </p:spTree>
    <p:extLst>
      <p:ext uri="{BB962C8B-B14F-4D97-AF65-F5344CB8AC3E}">
        <p14:creationId xmlns:p14="http://schemas.microsoft.com/office/powerpoint/2010/main" val="154009287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strVal val="#ppt_w*0.70"/>
                                          </p:val>
                                        </p:tav>
                                        <p:tav tm="100000">
                                          <p:val>
                                            <p:strVal val="#ppt_w"/>
                                          </p:val>
                                        </p:tav>
                                      </p:tavLst>
                                    </p:anim>
                                    <p:anim calcmode="lin" valueType="num">
                                      <p:cBhvr>
                                        <p:cTn id="8" dur="1000" fill="hold"/>
                                        <p:tgtEl>
                                          <p:spTgt spid="60418"/>
                                        </p:tgtEl>
                                        <p:attrNameLst>
                                          <p:attrName>ppt_h</p:attrName>
                                        </p:attrNameLst>
                                      </p:cBhvr>
                                      <p:tavLst>
                                        <p:tav tm="0">
                                          <p:val>
                                            <p:strVal val="#ppt_h"/>
                                          </p:val>
                                        </p:tav>
                                        <p:tav tm="100000">
                                          <p:val>
                                            <p:strVal val="#ppt_h"/>
                                          </p:val>
                                        </p:tav>
                                      </p:tavLst>
                                    </p:anim>
                                    <p:animEffect transition="in" filter="fade">
                                      <p:cBhvr>
                                        <p:cTn id="9"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207567" y="2151744"/>
            <a:ext cx="8514711" cy="2308324"/>
          </a:xfrm>
          <a:prstGeom prst="rect">
            <a:avLst/>
          </a:prstGeom>
          <a:noFill/>
        </p:spPr>
        <p:txBody>
          <a:bodyPr wrap="square" rtlCol="0">
            <a:spAutoFit/>
          </a:bodyPr>
          <a:lstStyle/>
          <a:p>
            <a:r>
              <a:rPr lang="de-DE" altLang="zh-CN" sz="3200" dirty="0">
                <a:ea typeface="KaiTi" panose="02010609060101010101" pitchFamily="49" charset="-122"/>
              </a:rPr>
              <a:t>2</a:t>
            </a:r>
          </a:p>
          <a:p>
            <a:r>
              <a:rPr lang="zh-CN" altLang="de-DE" sz="3200" dirty="0">
                <a:ea typeface="KaiTi" panose="02010609060101010101" pitchFamily="49" charset="-122"/>
              </a:rPr>
              <a:t>甚至第一部被翻译成英文的中文小说在发表时，人们还</a:t>
            </a:r>
            <a:r>
              <a:rPr lang="zh-CN" altLang="de-DE" sz="3200" b="1" dirty="0">
                <a:ea typeface="KaiTi" panose="02010609060101010101" pitchFamily="49" charset="-122"/>
              </a:rPr>
              <a:t>怀疑</a:t>
            </a:r>
            <a:r>
              <a:rPr lang="zh-CN" altLang="de-DE" sz="3200" dirty="0">
                <a:ea typeface="KaiTi" panose="02010609060101010101" pitchFamily="49" charset="-122"/>
              </a:rPr>
              <a:t>它是否真的来自中国。</a:t>
            </a:r>
            <a:endParaRPr lang="de-DE" altLang="zh-CN" sz="3200" dirty="0">
              <a:ea typeface="KaiTi" panose="02010609060101010101" pitchFamily="49" charset="-122"/>
            </a:endParaRPr>
          </a:p>
          <a:p>
            <a:r>
              <a:rPr lang="de-DE" altLang="zh-CN" sz="3200" dirty="0">
                <a:ea typeface="KaiTi" panose="02010609060101010101" pitchFamily="49" charset="-122"/>
              </a:rPr>
              <a:t>[</a:t>
            </a:r>
            <a:r>
              <a:rPr lang="zh-CN" altLang="de-DE" sz="3200" dirty="0">
                <a:ea typeface="KaiTi" panose="02010609060101010101" pitchFamily="49" charset="-122"/>
              </a:rPr>
              <a:t>也怀疑了马可波罗游记。</a:t>
            </a:r>
            <a:r>
              <a:rPr lang="de-DE" altLang="zh-CN" sz="3200" dirty="0">
                <a:ea typeface="KaiTi" panose="02010609060101010101" pitchFamily="49" charset="-122"/>
              </a:rPr>
              <a:t>]</a:t>
            </a:r>
          </a:p>
          <a:p>
            <a:endParaRPr lang="de-DE" sz="1400" dirty="0"/>
          </a:p>
        </p:txBody>
      </p:sp>
      <p:sp>
        <p:nvSpPr>
          <p:cNvPr id="3" name="Textfeld 2"/>
          <p:cNvSpPr txBox="1"/>
          <p:nvPr/>
        </p:nvSpPr>
        <p:spPr>
          <a:xfrm>
            <a:off x="2207568" y="332657"/>
            <a:ext cx="7632848" cy="1015663"/>
          </a:xfrm>
          <a:prstGeom prst="rect">
            <a:avLst/>
          </a:prstGeom>
          <a:noFill/>
        </p:spPr>
        <p:txBody>
          <a:bodyPr wrap="square" rtlCol="0">
            <a:spAutoFit/>
          </a:bodyPr>
          <a:lstStyle/>
          <a:p>
            <a:pPr algn="ctr"/>
            <a:r>
              <a:rPr lang="zh-CN" altLang="de-DE" sz="6000" dirty="0">
                <a:latin typeface="KaiTi" panose="02010609060101010101" pitchFamily="49" charset="-122"/>
                <a:ea typeface="KaiTi" panose="02010609060101010101" pitchFamily="49" charset="-122"/>
              </a:rPr>
              <a:t>研究结果</a:t>
            </a:r>
            <a:endParaRPr lang="de-DE" sz="6000"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720536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691835352"/>
              </p:ext>
            </p:extLst>
          </p:nvPr>
        </p:nvGraphicFramePr>
        <p:xfrm>
          <a:off x="939453" y="1882714"/>
          <a:ext cx="10271343" cy="1219200"/>
        </p:xfrm>
        <a:graphic>
          <a:graphicData uri="http://schemas.openxmlformats.org/drawingml/2006/table">
            <a:tbl>
              <a:tblPr>
                <a:tableStyleId>{3C2FFA5D-87B4-456A-9821-1D502468CF0F}</a:tableStyleId>
              </a:tblPr>
              <a:tblGrid>
                <a:gridCol w="845388"/>
                <a:gridCol w="3811505"/>
                <a:gridCol w="1881371"/>
                <a:gridCol w="2557669"/>
                <a:gridCol w="1175410"/>
              </a:tblGrid>
              <a:tr h="506958">
                <a:tc>
                  <a:txBody>
                    <a:bodyPr/>
                    <a:lstStyle/>
                    <a:p>
                      <a:pPr>
                        <a:spcAft>
                          <a:spcPts val="0"/>
                        </a:spcAft>
                      </a:pPr>
                      <a:r>
                        <a:rPr lang="zh-CN" altLang="de-DE" sz="2000" b="1" dirty="0" smtClean="0">
                          <a:effectLst/>
                          <a:latin typeface="Times New Roman"/>
                          <a:ea typeface="SimSun"/>
                        </a:rPr>
                        <a:t>年</a:t>
                      </a:r>
                      <a:endParaRPr lang="de-DE" sz="2000" b="1" dirty="0">
                        <a:effectLst/>
                        <a:latin typeface="Times New Roman"/>
                        <a:ea typeface="SimSun"/>
                      </a:endParaRPr>
                    </a:p>
                  </a:txBody>
                  <a:tcPr marL="61718" marR="61718" marT="0" marB="0"/>
                </a:tc>
                <a:tc>
                  <a:txBody>
                    <a:bodyPr/>
                    <a:lstStyle/>
                    <a:p>
                      <a:pPr>
                        <a:spcAft>
                          <a:spcPts val="0"/>
                        </a:spcAft>
                      </a:pPr>
                      <a:r>
                        <a:rPr lang="zh-CN" altLang="de-DE" sz="2000" b="1" dirty="0" smtClean="0">
                          <a:effectLst/>
                          <a:latin typeface="Times New Roman"/>
                          <a:ea typeface="SimSun"/>
                        </a:rPr>
                        <a:t>作品</a:t>
                      </a:r>
                      <a:endParaRPr lang="de-DE" sz="2000" b="1" dirty="0">
                        <a:effectLst/>
                        <a:latin typeface="Times New Roman"/>
                        <a:ea typeface="SimSun"/>
                      </a:endParaRPr>
                    </a:p>
                  </a:txBody>
                  <a:tcPr marL="61718" marR="61718" marT="0" marB="0"/>
                </a:tc>
                <a:tc>
                  <a:txBody>
                    <a:bodyPr/>
                    <a:lstStyle/>
                    <a:p>
                      <a:pPr>
                        <a:spcAft>
                          <a:spcPts val="0"/>
                        </a:spcAft>
                      </a:pPr>
                      <a:r>
                        <a:rPr lang="zh-CN" altLang="de-DE" sz="2000" b="1" dirty="0" smtClean="0">
                          <a:effectLst/>
                          <a:latin typeface="Times New Roman"/>
                          <a:ea typeface="SimSun"/>
                        </a:rPr>
                        <a:t>语言</a:t>
                      </a:r>
                      <a:endParaRPr lang="de-DE" sz="2000" b="1" dirty="0">
                        <a:effectLst/>
                        <a:latin typeface="Times New Roman"/>
                        <a:ea typeface="SimSun"/>
                      </a:endParaRPr>
                    </a:p>
                  </a:txBody>
                  <a:tcPr marL="61718" marR="61718" marT="0" marB="0"/>
                </a:tc>
                <a:tc>
                  <a:txBody>
                    <a:bodyPr/>
                    <a:lstStyle/>
                    <a:p>
                      <a:pPr>
                        <a:spcAft>
                          <a:spcPts val="0"/>
                        </a:spcAft>
                      </a:pPr>
                      <a:r>
                        <a:rPr lang="zh-CN" altLang="de-DE" sz="2000" b="1" dirty="0" smtClean="0">
                          <a:effectLst/>
                          <a:latin typeface="Times New Roman"/>
                          <a:ea typeface="SimSun"/>
                        </a:rPr>
                        <a:t>译者</a:t>
                      </a:r>
                      <a:endParaRPr lang="de-DE" sz="20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2000" b="1" dirty="0" smtClean="0">
                          <a:effectLst/>
                        </a:rPr>
                        <a:t>有没有</a:t>
                      </a:r>
                      <a:r>
                        <a:rPr lang="de-DE" altLang="zh-CN" sz="2000" b="1" dirty="0" smtClean="0">
                          <a:effectLst/>
                        </a:rPr>
                        <a:t/>
                      </a:r>
                      <a:br>
                        <a:rPr lang="de-DE" altLang="zh-CN" sz="2000" b="1" dirty="0" smtClean="0">
                          <a:effectLst/>
                        </a:rPr>
                      </a:br>
                      <a:r>
                        <a:rPr lang="zh-CN" altLang="de-DE" sz="2000" b="1" dirty="0" smtClean="0">
                          <a:effectLst/>
                        </a:rPr>
                        <a:t>代表性</a:t>
                      </a:r>
                      <a:endParaRPr lang="de-DE" altLang="zh-CN" sz="2000" b="1" dirty="0" smtClean="0">
                        <a:effectLst/>
                      </a:endParaRPr>
                    </a:p>
                  </a:txBody>
                  <a:tcPr marL="61718" marR="61718" marT="0" marB="0"/>
                </a:tc>
              </a:tr>
              <a:tr h="560385">
                <a:tc>
                  <a:txBody>
                    <a:bodyPr/>
                    <a:lstStyle/>
                    <a:p>
                      <a:pPr>
                        <a:spcAft>
                          <a:spcPts val="0"/>
                        </a:spcAft>
                      </a:pPr>
                      <a:r>
                        <a:rPr lang="en-GB" sz="2000" kern="100" dirty="0"/>
                        <a:t>1720</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kern="100" dirty="0" smtClean="0">
                          <a:latin typeface="Times New Roman"/>
                          <a:ea typeface="宋体"/>
                          <a:cs typeface="Times New Roman"/>
                        </a:rPr>
                        <a:t>《</a:t>
                      </a:r>
                      <a:r>
                        <a:rPr lang="zh-CN" altLang="en-US" sz="2000" kern="100" dirty="0" smtClean="0">
                          <a:latin typeface="Times New Roman"/>
                          <a:ea typeface="宋体"/>
                          <a:cs typeface="Times New Roman"/>
                        </a:rPr>
                        <a:t>道德经</a:t>
                      </a:r>
                      <a:r>
                        <a:rPr lang="en-US" altLang="zh-CN" sz="2000" kern="100" dirty="0" smtClean="0">
                          <a:latin typeface="Times New Roman"/>
                          <a:ea typeface="宋体"/>
                          <a:cs typeface="Times New Roman"/>
                        </a:rPr>
                        <a:t>》</a:t>
                      </a:r>
                      <a:r>
                        <a:rPr lang="en-GB" sz="2000" kern="100" dirty="0" err="1" smtClean="0"/>
                        <a:t>Daodejing</a:t>
                      </a:r>
                      <a:r>
                        <a:rPr lang="en-GB" sz="2000" kern="100" dirty="0" smtClean="0"/>
                        <a:t> </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en-US" sz="2000" kern="100" dirty="0" smtClean="0"/>
                        <a:t>拉丁语</a:t>
                      </a:r>
                      <a:r>
                        <a:rPr lang="zh-CN" altLang="de-DE" sz="2000" kern="100" dirty="0" smtClean="0"/>
                        <a:t> </a:t>
                      </a:r>
                      <a:r>
                        <a:rPr lang="de-DE" altLang="zh-CN" sz="2000" kern="100" dirty="0" err="1" smtClean="0"/>
                        <a:t>Latin</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kern="100" dirty="0" smtClean="0"/>
                        <a:t>聂若翰</a:t>
                      </a:r>
                      <a:r>
                        <a:rPr lang="de-DE" altLang="zh-CN" sz="2000" kern="100" dirty="0" smtClean="0"/>
                        <a:t>[?] </a:t>
                      </a:r>
                      <a:r>
                        <a:rPr lang="en-GB" sz="2000" kern="100" dirty="0" smtClean="0"/>
                        <a:t>Jean-François </a:t>
                      </a:r>
                      <a:r>
                        <a:rPr lang="en-GB" sz="2000" kern="100" dirty="0" err="1" smtClean="0"/>
                        <a:t>Noëlas</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kern="100" dirty="0" smtClean="0">
                          <a:latin typeface="Times New Roman"/>
                          <a:ea typeface="宋体"/>
                          <a:cs typeface="Times New Roman"/>
                        </a:rPr>
                        <a:t>（非文学）</a:t>
                      </a:r>
                      <a:endParaRPr lang="zh-CN" sz="2000" kern="100" dirty="0">
                        <a:latin typeface="Times New Roman"/>
                        <a:ea typeface="宋体"/>
                        <a:cs typeface="Times New Roman"/>
                      </a:endParaRPr>
                    </a:p>
                  </a:txBody>
                  <a:tcPr marL="58615" marR="58615" marT="0" marB="0"/>
                </a:tc>
              </a:tr>
            </a:tbl>
          </a:graphicData>
        </a:graphic>
      </p:graphicFrame>
      <p:sp>
        <p:nvSpPr>
          <p:cNvPr id="1025"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zh-CN" altLang="zh-CN">
                <a:latin typeface="Arial" pitchFamily="34" charset="0"/>
                <a:ea typeface="宋体" pitchFamily="2" charset="-122"/>
                <a:cs typeface="宋体" pitchFamily="2" charset="-122"/>
              </a:rPr>
              <a:t/>
            </a:r>
            <a:br>
              <a:rPr lang="zh-CN" altLang="zh-CN">
                <a:latin typeface="Arial" pitchFamily="34" charset="0"/>
                <a:ea typeface="宋体" pitchFamily="2" charset="-122"/>
                <a:cs typeface="宋体" pitchFamily="2" charset="-122"/>
              </a:rPr>
            </a:br>
            <a:endParaRPr lang="zh-CN" altLang="zh-CN">
              <a:latin typeface="Arial" pitchFamily="34" charset="0"/>
              <a:ea typeface="宋体" pitchFamily="2" charset="-122"/>
              <a:cs typeface="宋体" pitchFamily="2" charset="-122"/>
            </a:endParaRPr>
          </a:p>
        </p:txBody>
      </p:sp>
      <p:sp>
        <p:nvSpPr>
          <p:cNvPr id="11" name="TextBox 10"/>
          <p:cNvSpPr txBox="1"/>
          <p:nvPr/>
        </p:nvSpPr>
        <p:spPr>
          <a:xfrm>
            <a:off x="1302707" y="404665"/>
            <a:ext cx="8321685" cy="954107"/>
          </a:xfrm>
          <a:prstGeom prst="rect">
            <a:avLst/>
          </a:prstGeom>
          <a:noFill/>
        </p:spPr>
        <p:txBody>
          <a:bodyPr wrap="square" rtlCol="0">
            <a:spAutoFit/>
          </a:bodyPr>
          <a:lstStyle/>
          <a:p>
            <a:pPr algn="ctr"/>
            <a:r>
              <a:rPr lang="zh-CN" altLang="en-US" sz="3200" b="1" dirty="0">
                <a:latin typeface="楷体" pitchFamily="49" charset="-122"/>
                <a:ea typeface="楷体" pitchFamily="49" charset="-122"/>
              </a:rPr>
              <a:t>早期中国文学译成西语</a:t>
            </a:r>
            <a:endParaRPr lang="de-DE" altLang="zh-CN" sz="32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sp>
        <p:nvSpPr>
          <p:cNvPr id="2" name="Textfeld 1"/>
          <p:cNvSpPr txBox="1"/>
          <p:nvPr/>
        </p:nvSpPr>
        <p:spPr>
          <a:xfrm>
            <a:off x="2135560" y="3356993"/>
            <a:ext cx="7848872" cy="1938992"/>
          </a:xfrm>
          <a:prstGeom prst="rect">
            <a:avLst/>
          </a:prstGeom>
          <a:noFill/>
        </p:spPr>
        <p:txBody>
          <a:bodyPr wrap="square" rtlCol="0">
            <a:spAutoFit/>
          </a:bodyPr>
          <a:lstStyle/>
          <a:p>
            <a:r>
              <a:rPr lang="de-DE" sz="4000" dirty="0"/>
              <a:t>3</a:t>
            </a:r>
          </a:p>
          <a:p>
            <a:r>
              <a:rPr lang="zh-CN" altLang="en-US" sz="4000" dirty="0">
                <a:latin typeface="楷体" pitchFamily="49" charset="-122"/>
                <a:ea typeface="楷体" pitchFamily="49" charset="-122"/>
              </a:rPr>
              <a:t>耶稣会士将中国哲学文本译成拉丁语，</a:t>
            </a:r>
            <a:r>
              <a:rPr lang="zh-CN" altLang="de-DE" sz="4000" dirty="0">
                <a:latin typeface="楷体" pitchFamily="49" charset="-122"/>
                <a:ea typeface="楷体" pitchFamily="49" charset="-122"/>
              </a:rPr>
              <a:t>是为了</a:t>
            </a:r>
            <a:r>
              <a:rPr lang="zh-CN" altLang="en-US" sz="4000" b="1" dirty="0">
                <a:latin typeface="楷体" pitchFamily="49" charset="-122"/>
                <a:ea typeface="楷体" pitchFamily="49" charset="-122"/>
              </a:rPr>
              <a:t>证明所信之上帝的唯一</a:t>
            </a:r>
            <a:r>
              <a:rPr lang="zh-CN" altLang="en-US" sz="4000" dirty="0">
                <a:latin typeface="楷体" pitchFamily="49" charset="-122"/>
                <a:ea typeface="楷体" pitchFamily="49" charset="-122"/>
              </a:rPr>
              <a:t>。</a:t>
            </a:r>
            <a:endParaRPr lang="de-DE" sz="4000" dirty="0"/>
          </a:p>
        </p:txBody>
      </p:sp>
    </p:spTree>
    <p:extLst>
      <p:ext uri="{BB962C8B-B14F-4D97-AF65-F5344CB8AC3E}">
        <p14:creationId xmlns:p14="http://schemas.microsoft.com/office/powerpoint/2010/main" val="3887203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31504" y="332657"/>
            <a:ext cx="8856984" cy="769441"/>
          </a:xfrm>
          <a:prstGeom prst="rect">
            <a:avLst/>
          </a:prstGeom>
        </p:spPr>
        <p:txBody>
          <a:bodyPr wrap="square">
            <a:spAutoFit/>
          </a:bodyPr>
          <a:lstStyle/>
          <a:p>
            <a:pPr algn="ctr"/>
            <a:r>
              <a:rPr lang="zh-CN" altLang="de-DE" sz="4400" b="1" dirty="0"/>
              <a:t>道生一</a:t>
            </a:r>
            <a:r>
              <a:rPr lang="de-DE" sz="4400" b="1" dirty="0"/>
              <a:t>, </a:t>
            </a:r>
            <a:r>
              <a:rPr lang="zh-CN" altLang="de-DE" sz="4400" b="1" dirty="0"/>
              <a:t>一生二</a:t>
            </a:r>
            <a:r>
              <a:rPr lang="de-DE" sz="4400" b="1" dirty="0"/>
              <a:t>, </a:t>
            </a:r>
            <a:r>
              <a:rPr lang="zh-CN" altLang="de-DE" sz="4400" b="1" dirty="0"/>
              <a:t>二生三</a:t>
            </a:r>
            <a:r>
              <a:rPr lang="de-DE" sz="4400" b="1" dirty="0"/>
              <a:t>, </a:t>
            </a:r>
            <a:r>
              <a:rPr lang="zh-CN" altLang="de-DE" sz="4400" b="1" dirty="0"/>
              <a:t>三生萬物</a:t>
            </a:r>
            <a:endParaRPr lang="de-DE" sz="4400" b="1"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68760"/>
            <a:ext cx="3563889" cy="4058874"/>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889" y="2672918"/>
            <a:ext cx="5580110" cy="4185082"/>
          </a:xfrm>
          <a:prstGeom prst="rect">
            <a:avLst/>
          </a:prstGeom>
        </p:spPr>
      </p:pic>
      <p:sp>
        <p:nvSpPr>
          <p:cNvPr id="6" name="Textfeld 5"/>
          <p:cNvSpPr txBox="1"/>
          <p:nvPr/>
        </p:nvSpPr>
        <p:spPr>
          <a:xfrm>
            <a:off x="1599671" y="5781354"/>
            <a:ext cx="3528530" cy="584775"/>
          </a:xfrm>
          <a:prstGeom prst="rect">
            <a:avLst/>
          </a:prstGeom>
          <a:noFill/>
        </p:spPr>
        <p:txBody>
          <a:bodyPr wrap="none" rtlCol="0">
            <a:spAutoFit/>
          </a:bodyPr>
          <a:lstStyle/>
          <a:p>
            <a:r>
              <a:rPr lang="de-DE" altLang="zh-CN" sz="3200" dirty="0"/>
              <a:t>"</a:t>
            </a:r>
            <a:r>
              <a:rPr lang="zh-CN" altLang="de-DE" sz="3200" dirty="0"/>
              <a:t>符象論</a:t>
            </a:r>
            <a:r>
              <a:rPr lang="de-DE" altLang="zh-CN" sz="3200" dirty="0"/>
              <a:t>"(</a:t>
            </a:r>
            <a:r>
              <a:rPr lang="de-DE" sz="3200" dirty="0" err="1"/>
              <a:t>Figurism</a:t>
            </a:r>
            <a:r>
              <a:rPr lang="de-DE" sz="3200" dirty="0"/>
              <a:t>)</a:t>
            </a:r>
          </a:p>
        </p:txBody>
      </p:sp>
    </p:spTree>
    <p:extLst>
      <p:ext uri="{BB962C8B-B14F-4D97-AF65-F5344CB8AC3E}">
        <p14:creationId xmlns:p14="http://schemas.microsoft.com/office/powerpoint/2010/main" val="577769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17924966"/>
              </p:ext>
            </p:extLst>
          </p:nvPr>
        </p:nvGraphicFramePr>
        <p:xfrm>
          <a:off x="388307" y="1563088"/>
          <a:ext cx="11461315" cy="5026144"/>
        </p:xfrm>
        <a:graphic>
          <a:graphicData uri="http://schemas.openxmlformats.org/drawingml/2006/table">
            <a:tbl>
              <a:tblPr>
                <a:tableStyleId>{3C2FFA5D-87B4-456A-9821-1D502468CF0F}</a:tableStyleId>
              </a:tblPr>
              <a:tblGrid>
                <a:gridCol w="943329"/>
                <a:gridCol w="6076224"/>
                <a:gridCol w="1196832"/>
                <a:gridCol w="1933344"/>
                <a:gridCol w="1311586"/>
              </a:tblGrid>
              <a:tr h="576064">
                <a:tc>
                  <a:txBody>
                    <a:bodyPr/>
                    <a:lstStyle/>
                    <a:p>
                      <a:pPr>
                        <a:spcAft>
                          <a:spcPts val="0"/>
                        </a:spcAft>
                      </a:pPr>
                      <a:r>
                        <a:rPr lang="zh-CN" altLang="de-DE" sz="1800" b="1" dirty="0" smtClean="0">
                          <a:effectLst/>
                          <a:latin typeface="Times New Roman"/>
                          <a:ea typeface="SimSun"/>
                        </a:rPr>
                        <a:t>年</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smtClean="0">
                          <a:effectLst/>
                          <a:latin typeface="Times New Roman"/>
                          <a:ea typeface="SimSun"/>
                        </a:rPr>
                        <a:t>作品</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smtClean="0">
                          <a:effectLst/>
                          <a:latin typeface="Times New Roman"/>
                          <a:ea typeface="SimSun"/>
                        </a:rPr>
                        <a:t>语言</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smtClean="0">
                          <a:effectLst/>
                          <a:latin typeface="Times New Roman"/>
                          <a:ea typeface="SimSun"/>
                        </a:rPr>
                        <a:t>译者</a:t>
                      </a:r>
                      <a:endParaRPr lang="de-DE" sz="18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800" b="1" dirty="0" smtClean="0">
                          <a:effectLst/>
                        </a:rPr>
                        <a:t>有没有</a:t>
                      </a:r>
                      <a:r>
                        <a:rPr lang="de-DE" altLang="zh-CN" sz="1800" b="1" dirty="0" smtClean="0">
                          <a:effectLst/>
                        </a:rPr>
                        <a:t/>
                      </a:r>
                      <a:br>
                        <a:rPr lang="de-DE" altLang="zh-CN" sz="1800" b="1" dirty="0" smtClean="0">
                          <a:effectLst/>
                        </a:rPr>
                      </a:br>
                      <a:r>
                        <a:rPr lang="zh-CN" altLang="de-DE" sz="1800" b="1" dirty="0" smtClean="0">
                          <a:effectLst/>
                        </a:rPr>
                        <a:t>代表性</a:t>
                      </a:r>
                      <a:endParaRPr lang="de-DE" altLang="zh-CN" sz="1800" b="1" dirty="0" smtClean="0">
                        <a:effectLst/>
                      </a:endParaRPr>
                    </a:p>
                  </a:txBody>
                  <a:tcPr marL="61718" marR="61718" marT="0" marB="0"/>
                </a:tc>
              </a:tr>
              <a:tr h="609600">
                <a:tc>
                  <a:txBody>
                    <a:bodyPr/>
                    <a:lstStyle/>
                    <a:p>
                      <a:pPr>
                        <a:spcAft>
                          <a:spcPts val="0"/>
                        </a:spcAft>
                      </a:pPr>
                      <a:r>
                        <a:rPr lang="en-GB" sz="1800" b="0" kern="100" dirty="0" smtClean="0"/>
                        <a:t>1722</a:t>
                      </a:r>
                      <a:endParaRPr lang="zh-CN" sz="2000" b="0" kern="100" dirty="0">
                        <a:latin typeface="Times New Roman"/>
                        <a:ea typeface="宋体"/>
                        <a:cs typeface="Times New Roman"/>
                      </a:endParaRPr>
                    </a:p>
                  </a:txBody>
                  <a:tcPr marL="58615" marR="58615" marT="0" marB="0"/>
                </a:tc>
                <a:tc>
                  <a:txBody>
                    <a:bodyPr/>
                    <a:lstStyle/>
                    <a:p>
                      <a:pPr>
                        <a:spcAft>
                          <a:spcPts val="0"/>
                        </a:spcAft>
                      </a:pPr>
                      <a:r>
                        <a:rPr lang="de-DE" altLang="zh-CN" sz="1800" kern="1200" dirty="0" smtClean="0">
                          <a:solidFill>
                            <a:schemeClr val="dk1"/>
                          </a:solidFill>
                          <a:effectLst/>
                          <a:latin typeface="+mn-lt"/>
                          <a:ea typeface="+mn-ea"/>
                          <a:cs typeface="+mn-cs"/>
                        </a:rPr>
                        <a:t>《</a:t>
                      </a:r>
                      <a:r>
                        <a:rPr lang="zh-CN" altLang="de-DE" sz="1800" kern="1200" dirty="0" smtClean="0">
                          <a:solidFill>
                            <a:schemeClr val="dk1"/>
                          </a:solidFill>
                          <a:effectLst/>
                          <a:latin typeface="+mn-lt"/>
                          <a:ea typeface="+mn-ea"/>
                          <a:cs typeface="+mn-cs"/>
                        </a:rPr>
                        <a:t>中国的风俗</a:t>
                      </a:r>
                      <a:r>
                        <a:rPr lang="de-DE" altLang="zh-CN" sz="1800" kern="1200" dirty="0" smtClean="0">
                          <a:solidFill>
                            <a:schemeClr val="dk1"/>
                          </a:solidFill>
                          <a:effectLst/>
                          <a:latin typeface="+mn-lt"/>
                          <a:ea typeface="+mn-ea"/>
                          <a:cs typeface="+mn-cs"/>
                        </a:rPr>
                        <a:t>》</a:t>
                      </a:r>
                      <a:r>
                        <a:rPr lang="zh-CN" altLang="de-DE" sz="1800" kern="1200" dirty="0" smtClean="0">
                          <a:solidFill>
                            <a:schemeClr val="dk1"/>
                          </a:solidFill>
                          <a:effectLst/>
                          <a:latin typeface="+mn-lt"/>
                          <a:ea typeface="+mn-ea"/>
                          <a:cs typeface="+mn-cs"/>
                        </a:rPr>
                        <a:t>（含</a:t>
                      </a:r>
                      <a:r>
                        <a:rPr lang="zh-CN" altLang="de-DE" sz="1800" b="1" kern="1200" dirty="0" smtClean="0">
                          <a:solidFill>
                            <a:srgbClr val="FF0000"/>
                          </a:solidFill>
                          <a:effectLst/>
                          <a:latin typeface="+mn-lt"/>
                          <a:ea typeface="+mn-ea"/>
                          <a:cs typeface="+mn-cs"/>
                        </a:rPr>
                        <a:t>爱情故事</a:t>
                      </a:r>
                      <a:r>
                        <a:rPr lang="zh-CN" altLang="de-DE" sz="1800" kern="1200" dirty="0" smtClean="0">
                          <a:solidFill>
                            <a:schemeClr val="dk1"/>
                          </a:solidFill>
                          <a:effectLst/>
                          <a:latin typeface="+mn-lt"/>
                          <a:ea typeface="+mn-ea"/>
                          <a:cs typeface="+mn-cs"/>
                        </a:rPr>
                        <a:t>）</a:t>
                      </a:r>
                      <a:endParaRPr lang="zh-CN" sz="2000" kern="1200" dirty="0">
                        <a:solidFill>
                          <a:schemeClr val="dk1"/>
                        </a:solidFill>
                        <a:effectLst/>
                        <a:highlight>
                          <a:srgbClr val="C0C0C0"/>
                        </a:highlight>
                        <a:latin typeface="+mn-lt"/>
                        <a:ea typeface="+mn-ea"/>
                        <a:cs typeface="+mn-cs"/>
                      </a:endParaRPr>
                    </a:p>
                  </a:txBody>
                  <a:tcPr marL="58615" marR="58615" marT="0" marB="0"/>
                </a:tc>
                <a:tc>
                  <a:txBody>
                    <a:bodyPr/>
                    <a:lstStyle/>
                    <a:p>
                      <a:pPr>
                        <a:spcAft>
                          <a:spcPts val="0"/>
                        </a:spcAft>
                      </a:pPr>
                      <a:r>
                        <a:rPr lang="zh-CN" altLang="de-DE" sz="1800" kern="1200" dirty="0" smtClean="0">
                          <a:solidFill>
                            <a:schemeClr val="dk1"/>
                          </a:solidFill>
                          <a:effectLst/>
                          <a:latin typeface="+mn-lt"/>
                          <a:ea typeface="+mn-ea"/>
                          <a:cs typeface="+mn-cs"/>
                        </a:rPr>
                        <a:t>法 </a:t>
                      </a:r>
                      <a:r>
                        <a:rPr lang="en-GB" sz="1800" kern="1200" dirty="0" smtClean="0">
                          <a:solidFill>
                            <a:schemeClr val="dk1"/>
                          </a:solidFill>
                          <a:effectLst/>
                          <a:latin typeface="+mn-lt"/>
                          <a:ea typeface="+mn-ea"/>
                          <a:cs typeface="+mn-cs"/>
                        </a:rPr>
                        <a:t>French</a:t>
                      </a:r>
                      <a:endParaRPr lang="zh-CN" sz="2000" kern="100" dirty="0">
                        <a:latin typeface="Times New Roman"/>
                        <a:ea typeface="宋体"/>
                        <a:cs typeface="Times New Roman"/>
                      </a:endParaRPr>
                    </a:p>
                  </a:txBody>
                  <a:tcPr marL="58615" marR="58615" marT="0" marB="0"/>
                </a:tc>
                <a:tc>
                  <a:txBody>
                    <a:bodyPr/>
                    <a:lstStyle/>
                    <a:p>
                      <a:pPr>
                        <a:spcAft>
                          <a:spcPts val="0"/>
                        </a:spcAft>
                      </a:pPr>
                      <a:r>
                        <a:rPr lang="en-GB" sz="1800" kern="1200" dirty="0" smtClean="0">
                          <a:solidFill>
                            <a:schemeClr val="dk1"/>
                          </a:solidFill>
                          <a:effectLst/>
                          <a:latin typeface="+mn-lt"/>
                          <a:ea typeface="+mn-ea"/>
                          <a:cs typeface="+mn-cs"/>
                        </a:rPr>
                        <a:t> </a:t>
                      </a:r>
                      <a:r>
                        <a:rPr lang="zh-CN" altLang="de-DE" sz="1800" kern="1200" dirty="0" smtClean="0">
                          <a:solidFill>
                            <a:schemeClr val="dk1"/>
                          </a:solidFill>
                          <a:effectLst/>
                          <a:latin typeface="+mn-lt"/>
                          <a:ea typeface="+mn-ea"/>
                          <a:cs typeface="+mn-cs"/>
                        </a:rPr>
                        <a:t>殷弘绪  </a:t>
                      </a:r>
                      <a:r>
                        <a:rPr lang="de-DE" altLang="zh-CN" sz="1800" kern="1200" dirty="0" smtClean="0">
                          <a:solidFill>
                            <a:schemeClr val="dk1"/>
                          </a:solidFill>
                          <a:effectLst/>
                          <a:latin typeface="+mn-lt"/>
                          <a:ea typeface="+mn-ea"/>
                          <a:cs typeface="+mn-cs"/>
                        </a:rPr>
                        <a:t>Yin </a:t>
                      </a:r>
                      <a:r>
                        <a:rPr lang="de-DE" altLang="zh-CN" sz="1800" kern="1200" dirty="0" err="1" smtClean="0">
                          <a:solidFill>
                            <a:schemeClr val="dk1"/>
                          </a:solidFill>
                          <a:effectLst/>
                          <a:latin typeface="+mn-lt"/>
                          <a:ea typeface="+mn-ea"/>
                          <a:cs typeface="+mn-cs"/>
                        </a:rPr>
                        <a:t>Hongxu</a:t>
                      </a:r>
                      <a:r>
                        <a:rPr lang="de-DE" altLang="zh-CN" sz="1800" kern="120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Francois Xavier </a:t>
                      </a:r>
                      <a:r>
                        <a:rPr lang="en-GB" sz="1800" kern="1200" dirty="0" err="1" smtClean="0">
                          <a:solidFill>
                            <a:schemeClr val="dk1"/>
                          </a:solidFill>
                          <a:effectLst/>
                          <a:latin typeface="+mn-lt"/>
                          <a:ea typeface="+mn-ea"/>
                          <a:cs typeface="+mn-cs"/>
                        </a:rPr>
                        <a:t>d’Entrecolles</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smtClean="0">
                          <a:effectLst/>
                          <a:latin typeface="+mn-lt"/>
                          <a:ea typeface="+mn-ea"/>
                        </a:rPr>
                        <a:t>没有</a:t>
                      </a:r>
                      <a:r>
                        <a:rPr lang="de-DE" altLang="zh-CN" sz="2000" dirty="0" smtClean="0">
                          <a:effectLst/>
                          <a:latin typeface="+mn-lt"/>
                          <a:ea typeface="+mn-ea"/>
                        </a:rPr>
                        <a:t/>
                      </a:r>
                      <a:br>
                        <a:rPr lang="de-DE" altLang="zh-CN" sz="2000" dirty="0" smtClean="0">
                          <a:effectLst/>
                          <a:latin typeface="+mn-lt"/>
                          <a:ea typeface="+mn-ea"/>
                        </a:rPr>
                      </a:br>
                      <a:r>
                        <a:rPr lang="zh-CN" altLang="de-DE" sz="1800" dirty="0" smtClean="0">
                          <a:effectLst/>
                        </a:rPr>
                        <a:t>代表性</a:t>
                      </a:r>
                      <a:endParaRPr lang="zh-CN" sz="2000" kern="100" dirty="0">
                        <a:latin typeface="Times New Roman"/>
                        <a:ea typeface="宋体"/>
                        <a:cs typeface="Times New Roman"/>
                      </a:endParaRPr>
                    </a:p>
                  </a:txBody>
                  <a:tcPr marL="58615" marR="58615" marT="0" marB="0"/>
                </a:tc>
              </a:tr>
              <a:tr h="609600">
                <a:tc>
                  <a:txBody>
                    <a:bodyPr/>
                    <a:lstStyle/>
                    <a:p>
                      <a:pPr>
                        <a:spcAft>
                          <a:spcPts val="0"/>
                        </a:spcAft>
                      </a:pPr>
                      <a:r>
                        <a:rPr lang="de-DE" sz="1800" dirty="0" smtClean="0">
                          <a:effectLst/>
                          <a:latin typeface="+mj-lt"/>
                          <a:ea typeface="SimSun"/>
                        </a:rPr>
                        <a:t>1728</a:t>
                      </a:r>
                      <a:endParaRPr lang="de-DE" sz="1800" dirty="0">
                        <a:effectLst/>
                        <a:latin typeface="+mj-lt"/>
                        <a:ea typeface="SimSun"/>
                      </a:endParaRPr>
                    </a:p>
                  </a:txBody>
                  <a:tcPr marL="68580" marR="68580" marT="0" marB="0"/>
                </a:tc>
                <a:tc>
                  <a:txBody>
                    <a:bodyPr/>
                    <a:lstStyle/>
                    <a:p>
                      <a:pPr>
                        <a:spcAft>
                          <a:spcPts val="0"/>
                        </a:spcAft>
                      </a:pPr>
                      <a:r>
                        <a:rPr lang="de-DE" altLang="zh-CN" sz="1800" dirty="0" smtClean="0">
                          <a:effectLst/>
                          <a:latin typeface="+mj-lt"/>
                          <a:ea typeface="SimSun"/>
                        </a:rPr>
                        <a:t>《</a:t>
                      </a:r>
                      <a:r>
                        <a:rPr lang="zh-CN" altLang="de-DE" sz="1800" dirty="0" smtClean="0">
                          <a:effectLst/>
                          <a:latin typeface="+mj-lt"/>
                          <a:ea typeface="SimSun"/>
                        </a:rPr>
                        <a:t>汉语札记</a:t>
                      </a:r>
                      <a:r>
                        <a:rPr lang="de-DE" altLang="zh-CN" sz="1800" dirty="0" smtClean="0">
                          <a:effectLst/>
                          <a:latin typeface="+mj-lt"/>
                          <a:ea typeface="SimSun"/>
                        </a:rPr>
                        <a:t>》</a:t>
                      </a:r>
                      <a:endParaRPr lang="en-US" altLang="zh-CN" sz="1800" dirty="0" smtClean="0">
                        <a:effectLst/>
                        <a:latin typeface="+mj-lt"/>
                        <a:ea typeface="SimSun"/>
                      </a:endParaRPr>
                    </a:p>
                    <a:p>
                      <a:pPr>
                        <a:spcAft>
                          <a:spcPts val="0"/>
                        </a:spcAft>
                      </a:pPr>
                      <a:r>
                        <a:rPr lang="zh-CN" altLang="de-DE" sz="1800" dirty="0" smtClean="0">
                          <a:effectLst/>
                          <a:latin typeface="+mj-lt"/>
                          <a:ea typeface="SimSun"/>
                        </a:rPr>
                        <a:t>上篇的开头列举了</a:t>
                      </a:r>
                      <a:r>
                        <a:rPr lang="de-DE" altLang="zh-CN" sz="1800" dirty="0" smtClean="0">
                          <a:effectLst/>
                          <a:latin typeface="+mj-lt"/>
                          <a:ea typeface="SimSun"/>
                        </a:rPr>
                        <a:t>《</a:t>
                      </a:r>
                      <a:r>
                        <a:rPr lang="zh-CN" altLang="de-DE" sz="1800" dirty="0" smtClean="0">
                          <a:effectLst/>
                          <a:latin typeface="+mj-lt"/>
                          <a:ea typeface="SimSun"/>
                        </a:rPr>
                        <a:t>元人百种</a:t>
                      </a:r>
                      <a:r>
                        <a:rPr lang="de-DE" altLang="zh-CN" sz="1800" dirty="0" smtClean="0">
                          <a:effectLst/>
                          <a:latin typeface="+mj-lt"/>
                          <a:ea typeface="SimSun"/>
                        </a:rPr>
                        <a:t>》</a:t>
                      </a:r>
                      <a:r>
                        <a:rPr lang="zh-CN" altLang="de-DE" sz="1800" dirty="0" smtClean="0">
                          <a:effectLst/>
                          <a:latin typeface="+mj-lt"/>
                          <a:ea typeface="SimSun"/>
                        </a:rPr>
                        <a:t>、</a:t>
                      </a:r>
                      <a:r>
                        <a:rPr lang="de-DE" altLang="zh-CN" sz="1800" dirty="0" smtClean="0">
                          <a:effectLst/>
                          <a:latin typeface="+mj-lt"/>
                          <a:ea typeface="SimSun"/>
                        </a:rPr>
                        <a:t>《</a:t>
                      </a:r>
                      <a:r>
                        <a:rPr lang="zh-CN" altLang="de-DE" sz="1800" dirty="0" smtClean="0">
                          <a:effectLst/>
                          <a:latin typeface="+mj-lt"/>
                          <a:ea typeface="SimSun"/>
                        </a:rPr>
                        <a:t>水浒传</a:t>
                      </a:r>
                      <a:r>
                        <a:rPr lang="de-DE" altLang="zh-CN" sz="1800" dirty="0" smtClean="0">
                          <a:effectLst/>
                          <a:latin typeface="+mj-lt"/>
                          <a:ea typeface="SimSun"/>
                        </a:rPr>
                        <a:t>》</a:t>
                      </a:r>
                      <a:r>
                        <a:rPr lang="zh-CN" altLang="de-DE" sz="1800" dirty="0" smtClean="0">
                          <a:effectLst/>
                          <a:latin typeface="+mj-lt"/>
                          <a:ea typeface="SimSun"/>
                        </a:rPr>
                        <a:t>、</a:t>
                      </a:r>
                      <a:r>
                        <a:rPr lang="de-DE" altLang="zh-CN" sz="1800" dirty="0" smtClean="0">
                          <a:effectLst/>
                          <a:latin typeface="+mj-lt"/>
                          <a:ea typeface="SimSun"/>
                        </a:rPr>
                        <a:t>《</a:t>
                      </a:r>
                      <a:r>
                        <a:rPr lang="zh-CN" altLang="de-DE" sz="1800" dirty="0" smtClean="0">
                          <a:effectLst/>
                          <a:latin typeface="+mj-lt"/>
                          <a:ea typeface="SimSun"/>
                        </a:rPr>
                        <a:t>画图缘</a:t>
                      </a:r>
                      <a:r>
                        <a:rPr lang="de-DE" altLang="zh-CN" sz="1800" dirty="0" smtClean="0">
                          <a:effectLst/>
                          <a:latin typeface="+mj-lt"/>
                          <a:ea typeface="SimSun"/>
                        </a:rPr>
                        <a:t>》</a:t>
                      </a:r>
                      <a:r>
                        <a:rPr lang="zh-CN" altLang="de-DE" sz="1800" dirty="0" smtClean="0">
                          <a:effectLst/>
                          <a:latin typeface="+mj-lt"/>
                          <a:ea typeface="SimSun"/>
                        </a:rPr>
                        <a:t>、</a:t>
                      </a:r>
                      <a:r>
                        <a:rPr lang="de-DE" altLang="zh-CN" sz="1800" dirty="0" smtClean="0">
                          <a:effectLst/>
                          <a:latin typeface="+mj-lt"/>
                          <a:ea typeface="SimSun"/>
                        </a:rPr>
                        <a:t>《</a:t>
                      </a:r>
                      <a:r>
                        <a:rPr lang="zh-CN" altLang="de-DE" sz="1800" dirty="0" smtClean="0">
                          <a:effectLst/>
                          <a:latin typeface="+mj-lt"/>
                          <a:ea typeface="SimSun"/>
                        </a:rPr>
                        <a:t>醒风流</a:t>
                      </a:r>
                      <a:r>
                        <a:rPr lang="de-DE" altLang="zh-CN" sz="1800" dirty="0" smtClean="0">
                          <a:effectLst/>
                          <a:latin typeface="+mj-lt"/>
                          <a:ea typeface="SimSun"/>
                        </a:rPr>
                        <a:t>》</a:t>
                      </a:r>
                      <a:r>
                        <a:rPr lang="zh-CN" altLang="de-DE" sz="1800" dirty="0" smtClean="0">
                          <a:effectLst/>
                          <a:latin typeface="+mj-lt"/>
                          <a:ea typeface="SimSun"/>
                        </a:rPr>
                        <a:t>、</a:t>
                      </a:r>
                      <a:r>
                        <a:rPr lang="de-DE" altLang="zh-CN" sz="1800" dirty="0" smtClean="0">
                          <a:effectLst/>
                          <a:latin typeface="+mj-lt"/>
                          <a:ea typeface="SimSun"/>
                        </a:rPr>
                        <a:t>《</a:t>
                      </a:r>
                      <a:r>
                        <a:rPr lang="zh-CN" altLang="de-DE" sz="1800" dirty="0" smtClean="0">
                          <a:effectLst/>
                          <a:latin typeface="+mj-lt"/>
                          <a:ea typeface="SimSun"/>
                        </a:rPr>
                        <a:t>好逑传</a:t>
                      </a:r>
                      <a:r>
                        <a:rPr lang="de-DE" altLang="zh-CN" sz="1800" dirty="0" smtClean="0">
                          <a:effectLst/>
                          <a:latin typeface="+mj-lt"/>
                          <a:ea typeface="SimSun"/>
                        </a:rPr>
                        <a:t>》</a:t>
                      </a:r>
                      <a:r>
                        <a:rPr lang="zh-CN" altLang="de-DE" sz="1800" dirty="0" smtClean="0">
                          <a:effectLst/>
                          <a:latin typeface="+mj-lt"/>
                          <a:ea typeface="SimSun"/>
                        </a:rPr>
                        <a:t>、</a:t>
                      </a:r>
                      <a:r>
                        <a:rPr lang="de-DE" altLang="zh-CN" sz="1800" dirty="0" smtClean="0">
                          <a:effectLst/>
                          <a:latin typeface="+mj-lt"/>
                          <a:ea typeface="SimSun"/>
                        </a:rPr>
                        <a:t>《</a:t>
                      </a:r>
                      <a:r>
                        <a:rPr lang="zh-CN" altLang="de-DE" sz="1800" dirty="0" smtClean="0">
                          <a:effectLst/>
                          <a:latin typeface="+mj-lt"/>
                          <a:ea typeface="SimSun"/>
                        </a:rPr>
                        <a:t>玉娇梨</a:t>
                      </a:r>
                      <a:r>
                        <a:rPr lang="de-DE" altLang="zh-CN" sz="1800" dirty="0" smtClean="0">
                          <a:effectLst/>
                          <a:latin typeface="+mj-lt"/>
                          <a:ea typeface="SimSun"/>
                        </a:rPr>
                        <a:t>》</a:t>
                      </a:r>
                      <a:r>
                        <a:rPr lang="zh-CN" altLang="de-DE" sz="1800" dirty="0" smtClean="0">
                          <a:effectLst/>
                          <a:latin typeface="+mj-lt"/>
                          <a:ea typeface="SimSun"/>
                        </a:rPr>
                        <a:t>等；</a:t>
                      </a:r>
                      <a:endParaRPr lang="de-DE" sz="1800" dirty="0">
                        <a:effectLst/>
                        <a:latin typeface="+mj-lt"/>
                        <a:ea typeface="SimSun"/>
                      </a:endParaRPr>
                    </a:p>
                  </a:txBody>
                  <a:tcPr marL="68580" marR="68580" marT="0" marB="0"/>
                </a:tc>
                <a:tc>
                  <a:txBody>
                    <a:bodyPr/>
                    <a:lstStyle/>
                    <a:p>
                      <a:pPr>
                        <a:spcAft>
                          <a:spcPts val="0"/>
                        </a:spcAft>
                      </a:pPr>
                      <a:r>
                        <a:rPr lang="zh-CN" altLang="de-DE" sz="1800" kern="1200" dirty="0" smtClean="0">
                          <a:solidFill>
                            <a:schemeClr val="dk1"/>
                          </a:solidFill>
                          <a:effectLst/>
                          <a:latin typeface="+mn-lt"/>
                          <a:ea typeface="TSC UKai M TT"/>
                          <a:cs typeface="+mn-cs"/>
                        </a:rPr>
                        <a:t>法</a:t>
                      </a:r>
                      <a:endParaRPr lang="de-DE" altLang="zh-CN" sz="1800" kern="1200" dirty="0" smtClean="0">
                        <a:solidFill>
                          <a:schemeClr val="dk1"/>
                        </a:solidFill>
                        <a:effectLst/>
                        <a:latin typeface="+mn-lt"/>
                        <a:ea typeface="TSC UKai M TT"/>
                        <a:cs typeface="+mn-cs"/>
                      </a:endParaRPr>
                    </a:p>
                    <a:p>
                      <a:pPr>
                        <a:spcAft>
                          <a:spcPts val="0"/>
                        </a:spcAft>
                      </a:pPr>
                      <a:r>
                        <a:rPr lang="en-GB" sz="1800" kern="1200" dirty="0" smtClean="0">
                          <a:solidFill>
                            <a:schemeClr val="dk1"/>
                          </a:solidFill>
                          <a:effectLst/>
                          <a:latin typeface="+mn-lt"/>
                          <a:ea typeface="TSC UKai M TT"/>
                          <a:cs typeface="+mn-cs"/>
                        </a:rPr>
                        <a:t>French</a:t>
                      </a:r>
                      <a:endParaRPr lang="de-DE" sz="1800" dirty="0">
                        <a:effectLst/>
                        <a:latin typeface="+mj-lt"/>
                        <a:ea typeface="SimSun"/>
                      </a:endParaRPr>
                    </a:p>
                  </a:txBody>
                  <a:tcPr marL="68580" marR="68580" marT="0" marB="0"/>
                </a:tc>
                <a:tc>
                  <a:txBody>
                    <a:bodyPr/>
                    <a:lstStyle/>
                    <a:p>
                      <a:pPr>
                        <a:spcAft>
                          <a:spcPts val="0"/>
                        </a:spcAft>
                      </a:pPr>
                      <a:r>
                        <a:rPr lang="zh-CN" altLang="de-DE" sz="1800" kern="1200" dirty="0" smtClean="0">
                          <a:solidFill>
                            <a:schemeClr val="dk1"/>
                          </a:solidFill>
                          <a:effectLst/>
                          <a:latin typeface="+mn-lt"/>
                          <a:ea typeface="SimSun"/>
                          <a:cs typeface="+mn-cs"/>
                        </a:rPr>
                        <a:t>马若瑟（</a:t>
                      </a:r>
                      <a:r>
                        <a:rPr lang="de-DE" altLang="zh-CN" sz="1800" kern="1200" dirty="0" smtClean="0">
                          <a:solidFill>
                            <a:schemeClr val="dk1"/>
                          </a:solidFill>
                          <a:effectLst/>
                          <a:latin typeface="+mn-lt"/>
                          <a:ea typeface="SimSun"/>
                          <a:cs typeface="+mn-cs"/>
                        </a:rPr>
                        <a:t>Joseph-Henry Marie de </a:t>
                      </a:r>
                      <a:r>
                        <a:rPr lang="de-DE" altLang="zh-CN" sz="1800" kern="1200" dirty="0" err="1" smtClean="0">
                          <a:solidFill>
                            <a:schemeClr val="dk1"/>
                          </a:solidFill>
                          <a:effectLst/>
                          <a:latin typeface="+mn-lt"/>
                          <a:ea typeface="SimSun"/>
                          <a:cs typeface="+mn-cs"/>
                        </a:rPr>
                        <a:t>Prémare</a:t>
                      </a:r>
                      <a:r>
                        <a:rPr lang="zh-CN" altLang="de-DE" sz="1800" kern="1200" dirty="0" smtClean="0">
                          <a:solidFill>
                            <a:schemeClr val="dk1"/>
                          </a:solidFill>
                          <a:effectLst/>
                          <a:latin typeface="+mn-lt"/>
                          <a:ea typeface="SimSun"/>
                          <a:cs typeface="+mn-cs"/>
                        </a:rPr>
                        <a:t>，</a:t>
                      </a:r>
                      <a:r>
                        <a:rPr lang="de-DE" altLang="zh-CN" sz="1800" kern="1200" dirty="0" smtClean="0">
                          <a:solidFill>
                            <a:schemeClr val="dk1"/>
                          </a:solidFill>
                          <a:effectLst/>
                          <a:latin typeface="+mn-lt"/>
                          <a:ea typeface="SimSun"/>
                          <a:cs typeface="+mn-cs"/>
                        </a:rPr>
                        <a:t>1666- </a:t>
                      </a:r>
                      <a:r>
                        <a:rPr lang="zh-CN" altLang="de-DE" sz="1800" kern="1200" dirty="0" smtClean="0">
                          <a:solidFill>
                            <a:schemeClr val="dk1"/>
                          </a:solidFill>
                          <a:effectLst/>
                          <a:latin typeface="+mn-lt"/>
                          <a:ea typeface="SimSun"/>
                          <a:cs typeface="+mn-cs"/>
                        </a:rPr>
                        <a:t>约 </a:t>
                      </a:r>
                      <a:r>
                        <a:rPr lang="de-DE" altLang="zh-CN" sz="1800" kern="1200" dirty="0" smtClean="0">
                          <a:solidFill>
                            <a:schemeClr val="dk1"/>
                          </a:solidFill>
                          <a:effectLst/>
                          <a:latin typeface="+mn-lt"/>
                          <a:ea typeface="SimSun"/>
                          <a:cs typeface="+mn-cs"/>
                        </a:rPr>
                        <a:t>1735</a:t>
                      </a:r>
                      <a:r>
                        <a:rPr lang="zh-CN" altLang="de-DE" sz="1800" kern="1200" dirty="0" smtClean="0">
                          <a:solidFill>
                            <a:schemeClr val="dk1"/>
                          </a:solidFill>
                          <a:effectLst/>
                          <a:latin typeface="+mn-lt"/>
                          <a:ea typeface="SimSun"/>
                          <a:cs typeface="+mn-cs"/>
                        </a:rPr>
                        <a:t>）</a:t>
                      </a:r>
                      <a:endParaRPr lang="de-DE" sz="1800" dirty="0">
                        <a:effectLst/>
                        <a:latin typeface="+mj-lt"/>
                        <a:ea typeface="SimSun"/>
                      </a:endParaRPr>
                    </a:p>
                  </a:txBody>
                  <a:tcPr marL="68580" marR="68580" marT="0" marB="0"/>
                </a:tc>
                <a:tc>
                  <a:txBody>
                    <a:bodyPr/>
                    <a:lstStyle/>
                    <a:p>
                      <a:pPr>
                        <a:spcAft>
                          <a:spcPts val="0"/>
                        </a:spcAft>
                      </a:pPr>
                      <a:endParaRPr lang="zh-CN" sz="1800" kern="100" dirty="0">
                        <a:latin typeface="+mj-lt"/>
                        <a:ea typeface="宋体"/>
                        <a:cs typeface="Times New Roman"/>
                      </a:endParaRPr>
                    </a:p>
                  </a:txBody>
                  <a:tcPr marL="58615" marR="58615" marT="0" marB="0"/>
                </a:tc>
              </a:tr>
              <a:tr h="609600">
                <a:tc>
                  <a:txBody>
                    <a:bodyPr/>
                    <a:lstStyle/>
                    <a:p>
                      <a:pPr>
                        <a:spcAft>
                          <a:spcPts val="0"/>
                        </a:spcAft>
                      </a:pPr>
                      <a:r>
                        <a:rPr lang="en-GB" sz="1800" dirty="0">
                          <a:effectLst/>
                          <a:latin typeface="+mj-lt"/>
                          <a:ea typeface="TSC UKai M TT"/>
                        </a:rPr>
                        <a:t>1734</a:t>
                      </a:r>
                      <a:endParaRPr lang="de-DE" sz="1800" dirty="0">
                        <a:effectLst/>
                        <a:latin typeface="+mj-lt"/>
                        <a:ea typeface="SimSun"/>
                      </a:endParaRPr>
                    </a:p>
                  </a:txBody>
                  <a:tcPr marL="68580" marR="68580" marT="0" marB="0"/>
                </a:tc>
                <a:tc>
                  <a:txBody>
                    <a:bodyPr/>
                    <a:lstStyle/>
                    <a:p>
                      <a:pPr>
                        <a:spcAft>
                          <a:spcPts val="0"/>
                        </a:spcAft>
                      </a:pPr>
                      <a:r>
                        <a:rPr lang="zh-CN" altLang="de-DE" sz="1800" b="1" dirty="0" smtClean="0">
                          <a:solidFill>
                            <a:srgbClr val="FF0000"/>
                          </a:solidFill>
                          <a:effectLst/>
                          <a:latin typeface="+mj-lt"/>
                          <a:ea typeface="TSC UKai M TT"/>
                        </a:rPr>
                        <a:t>赵氏孤儿</a:t>
                      </a:r>
                      <a:r>
                        <a:rPr lang="zh-CN" altLang="de-DE" sz="1800" dirty="0" smtClean="0">
                          <a:effectLst/>
                          <a:latin typeface="+mj-lt"/>
                          <a:ea typeface="TSC UKai M TT"/>
                        </a:rPr>
                        <a:t> </a:t>
                      </a:r>
                      <a:r>
                        <a:rPr lang="de-DE" altLang="zh-CN" sz="1800" dirty="0" smtClean="0">
                          <a:effectLst/>
                          <a:latin typeface="+mj-lt"/>
                          <a:ea typeface="TSC UKai M TT"/>
                        </a:rPr>
                        <a:t>Zhao </a:t>
                      </a:r>
                      <a:r>
                        <a:rPr lang="de-DE" altLang="zh-CN" sz="1800" dirty="0" err="1" smtClean="0">
                          <a:effectLst/>
                          <a:latin typeface="+mj-lt"/>
                          <a:ea typeface="TSC UKai M TT"/>
                        </a:rPr>
                        <a:t>shi</a:t>
                      </a:r>
                      <a:r>
                        <a:rPr lang="de-DE" altLang="zh-CN" sz="1800" dirty="0" smtClean="0">
                          <a:effectLst/>
                          <a:latin typeface="+mj-lt"/>
                          <a:ea typeface="TSC UKai M TT"/>
                        </a:rPr>
                        <a:t> </a:t>
                      </a:r>
                      <a:r>
                        <a:rPr lang="de-DE" altLang="zh-CN" sz="1800" dirty="0" err="1" smtClean="0">
                          <a:effectLst/>
                          <a:latin typeface="+mj-lt"/>
                          <a:ea typeface="TSC UKai M TT"/>
                        </a:rPr>
                        <a:t>gu</a:t>
                      </a:r>
                      <a:r>
                        <a:rPr lang="de-DE" altLang="zh-CN" sz="1800" dirty="0" smtClean="0">
                          <a:effectLst/>
                          <a:latin typeface="+mj-lt"/>
                          <a:ea typeface="TSC UKai M TT"/>
                        </a:rPr>
                        <a:t> er </a:t>
                      </a:r>
                      <a:r>
                        <a:rPr lang="en-GB" sz="1800" dirty="0" smtClean="0">
                          <a:effectLst/>
                          <a:latin typeface="+mj-lt"/>
                          <a:ea typeface="TSC UKai M TT"/>
                        </a:rPr>
                        <a:t>(</a:t>
                      </a:r>
                      <a:r>
                        <a:rPr lang="en-GB" sz="1800" dirty="0">
                          <a:effectLst/>
                          <a:latin typeface="+mj-lt"/>
                          <a:ea typeface="TSC UKai M TT"/>
                        </a:rPr>
                        <a:t>Yuan Drama about </a:t>
                      </a:r>
                      <a:r>
                        <a:rPr lang="en-GB" sz="1800" dirty="0" err="1">
                          <a:effectLst/>
                          <a:latin typeface="+mj-lt"/>
                          <a:ea typeface="TSC UKai M TT"/>
                        </a:rPr>
                        <a:t>Chunqiu</a:t>
                      </a:r>
                      <a:r>
                        <a:rPr lang="en-GB" sz="1800" dirty="0">
                          <a:effectLst/>
                          <a:latin typeface="+mj-lt"/>
                          <a:ea typeface="TSC UKai M TT"/>
                        </a:rPr>
                        <a:t> )</a:t>
                      </a:r>
                      <a:r>
                        <a:rPr lang="zh-CN" sz="1800" dirty="0">
                          <a:effectLst/>
                          <a:latin typeface="+mj-lt"/>
                          <a:ea typeface="TSC UKai M TT"/>
                        </a:rPr>
                        <a:t>、</a:t>
                      </a:r>
                      <a:r>
                        <a:rPr lang="zh-CN" sz="1800" b="1" dirty="0">
                          <a:solidFill>
                            <a:srgbClr val="FF0000"/>
                          </a:solidFill>
                          <a:effectLst/>
                          <a:latin typeface="+mj-lt"/>
                          <a:ea typeface="TSC UKai M TT"/>
                        </a:rPr>
                        <a:t>诗经</a:t>
                      </a:r>
                      <a:r>
                        <a:rPr lang="en-GB" sz="1800" dirty="0">
                          <a:effectLst/>
                          <a:latin typeface="+mj-lt"/>
                          <a:ea typeface="TSC UKai M TT"/>
                        </a:rPr>
                        <a:t>—</a:t>
                      </a:r>
                      <a:r>
                        <a:rPr lang="zh-CN" sz="1800" dirty="0">
                          <a:solidFill>
                            <a:srgbClr val="333333"/>
                          </a:solidFill>
                          <a:effectLst/>
                          <a:latin typeface="+mj-lt"/>
                          <a:ea typeface="SimSun"/>
                          <a:cs typeface="Arial"/>
                        </a:rPr>
                        <a:t>中华帝国全志</a:t>
                      </a:r>
                      <a:r>
                        <a:rPr lang="en-GB" sz="1800" dirty="0">
                          <a:solidFill>
                            <a:srgbClr val="333333"/>
                          </a:solidFill>
                          <a:effectLst/>
                          <a:latin typeface="+mj-lt"/>
                          <a:ea typeface="SimSun"/>
                        </a:rPr>
                        <a:t>—</a:t>
                      </a:r>
                      <a:r>
                        <a:rPr lang="zh-CN" sz="1800" dirty="0">
                          <a:solidFill>
                            <a:srgbClr val="333333"/>
                          </a:solidFill>
                          <a:effectLst/>
                          <a:latin typeface="+mj-lt"/>
                          <a:ea typeface="SimSun"/>
                          <a:cs typeface="Arial"/>
                        </a:rPr>
                        <a:t>伏尔泰改编成剧作在法国上演</a:t>
                      </a:r>
                      <a:endParaRPr lang="de-DE" sz="1800" dirty="0">
                        <a:effectLst/>
                        <a:latin typeface="+mj-lt"/>
                        <a:ea typeface="SimSun"/>
                      </a:endParaRPr>
                    </a:p>
                  </a:txBody>
                  <a:tcPr marL="68580" marR="68580" marT="0" marB="0"/>
                </a:tc>
                <a:tc>
                  <a:txBody>
                    <a:bodyPr/>
                    <a:lstStyle/>
                    <a:p>
                      <a:pPr>
                        <a:spcAft>
                          <a:spcPts val="0"/>
                        </a:spcAft>
                      </a:pPr>
                      <a:r>
                        <a:rPr lang="zh-CN" altLang="de-DE" sz="1800" kern="1200" dirty="0" smtClean="0">
                          <a:solidFill>
                            <a:schemeClr val="dk1"/>
                          </a:solidFill>
                          <a:effectLst/>
                          <a:latin typeface="+mn-lt"/>
                          <a:ea typeface="TSC UKai M TT"/>
                          <a:cs typeface="+mn-cs"/>
                        </a:rPr>
                        <a:t>法</a:t>
                      </a:r>
                      <a:endParaRPr lang="de-DE" altLang="zh-CN" sz="1800" kern="1200" dirty="0" smtClean="0">
                        <a:solidFill>
                          <a:schemeClr val="dk1"/>
                        </a:solidFill>
                        <a:effectLst/>
                        <a:latin typeface="+mn-lt"/>
                        <a:ea typeface="TSC UKai M TT"/>
                        <a:cs typeface="+mn-cs"/>
                      </a:endParaRPr>
                    </a:p>
                    <a:p>
                      <a:pPr>
                        <a:spcAft>
                          <a:spcPts val="0"/>
                        </a:spcAft>
                      </a:pPr>
                      <a:r>
                        <a:rPr lang="en-GB" sz="1800" kern="1200" dirty="0" smtClean="0">
                          <a:solidFill>
                            <a:schemeClr val="dk1"/>
                          </a:solidFill>
                          <a:effectLst/>
                          <a:latin typeface="+mn-lt"/>
                          <a:ea typeface="TSC UKai M TT"/>
                          <a:cs typeface="+mn-cs"/>
                        </a:rPr>
                        <a:t>French</a:t>
                      </a:r>
                      <a:endParaRPr lang="de-DE" sz="1800" dirty="0">
                        <a:effectLst/>
                        <a:latin typeface="+mj-lt"/>
                        <a:ea typeface="SimSun"/>
                      </a:endParaRPr>
                    </a:p>
                  </a:txBody>
                  <a:tcPr marL="68580" marR="68580" marT="0" marB="0"/>
                </a:tc>
                <a:tc>
                  <a:txBody>
                    <a:bodyPr/>
                    <a:lstStyle/>
                    <a:p>
                      <a:pPr>
                        <a:spcAft>
                          <a:spcPts val="0"/>
                        </a:spcAft>
                      </a:pPr>
                      <a:r>
                        <a:rPr lang="zh-CN" altLang="de-DE" sz="1800" kern="1200" dirty="0" smtClean="0">
                          <a:solidFill>
                            <a:schemeClr val="dk1"/>
                          </a:solidFill>
                          <a:effectLst/>
                          <a:latin typeface="+mn-lt"/>
                          <a:ea typeface="+mn-ea"/>
                          <a:cs typeface="+mn-cs"/>
                        </a:rPr>
                        <a:t>马若瑟 </a:t>
                      </a:r>
                      <a:r>
                        <a:rPr lang="de-DE" altLang="zh-CN" sz="1800" kern="1200" dirty="0" smtClean="0">
                          <a:solidFill>
                            <a:schemeClr val="dk1"/>
                          </a:solidFill>
                          <a:effectLst/>
                          <a:latin typeface="+mn-lt"/>
                          <a:ea typeface="+mn-ea"/>
                          <a:cs typeface="+mn-cs"/>
                        </a:rPr>
                        <a:t>Ma </a:t>
                      </a:r>
                      <a:r>
                        <a:rPr lang="de-DE" altLang="zh-CN" sz="1800" kern="1200" dirty="0" err="1" smtClean="0">
                          <a:solidFill>
                            <a:schemeClr val="dk1"/>
                          </a:solidFill>
                          <a:effectLst/>
                          <a:latin typeface="+mn-lt"/>
                          <a:ea typeface="+mn-ea"/>
                          <a:cs typeface="+mn-cs"/>
                        </a:rPr>
                        <a:t>Luose</a:t>
                      </a:r>
                      <a:endParaRPr lang="de-DE" sz="1800" dirty="0">
                        <a:effectLst/>
                        <a:latin typeface="+mj-lt"/>
                        <a:ea typeface="SimSun"/>
                      </a:endParaRPr>
                    </a:p>
                  </a:txBody>
                  <a:tcPr marL="68580" marR="68580" marT="0" marB="0"/>
                </a:tc>
                <a:tc>
                  <a:txBody>
                    <a:bodyPr/>
                    <a:lstStyle/>
                    <a:p>
                      <a:pPr>
                        <a:spcAft>
                          <a:spcPts val="0"/>
                        </a:spcAft>
                      </a:pPr>
                      <a:r>
                        <a:rPr lang="zh-CN" altLang="de-DE" sz="1800" dirty="0" smtClean="0">
                          <a:effectLst/>
                          <a:latin typeface="+mn-lt"/>
                          <a:ea typeface="+mn-ea"/>
                        </a:rPr>
                        <a:t>有</a:t>
                      </a:r>
                      <a:r>
                        <a:rPr lang="zh-CN" altLang="de-DE" sz="1600" dirty="0" smtClean="0">
                          <a:effectLst/>
                        </a:rPr>
                        <a:t>代</a:t>
                      </a:r>
                      <a:r>
                        <a:rPr lang="de-DE" altLang="zh-CN" sz="1600" dirty="0" smtClean="0">
                          <a:effectLst/>
                        </a:rPr>
                        <a:t/>
                      </a:r>
                      <a:br>
                        <a:rPr lang="de-DE" altLang="zh-CN" sz="1600" dirty="0" smtClean="0">
                          <a:effectLst/>
                        </a:rPr>
                      </a:br>
                      <a:r>
                        <a:rPr lang="zh-CN" altLang="de-DE" sz="1600" dirty="0" smtClean="0">
                          <a:effectLst/>
                        </a:rPr>
                        <a:t>表性</a:t>
                      </a:r>
                      <a:endParaRPr lang="zh-CN" sz="1800" kern="100" dirty="0">
                        <a:latin typeface="+mj-lt"/>
                        <a:ea typeface="宋体"/>
                        <a:cs typeface="Times New Roman"/>
                      </a:endParaRPr>
                    </a:p>
                  </a:txBody>
                  <a:tcPr marL="58615" marR="58615" marT="0" marB="0"/>
                </a:tc>
              </a:tr>
              <a:tr h="609600">
                <a:tc>
                  <a:txBody>
                    <a:bodyPr/>
                    <a:lstStyle/>
                    <a:p>
                      <a:pPr>
                        <a:spcAft>
                          <a:spcPts val="0"/>
                        </a:spcAft>
                      </a:pPr>
                      <a:r>
                        <a:rPr lang="en-GB" sz="1800" dirty="0">
                          <a:effectLst/>
                          <a:latin typeface="+mj-lt"/>
                          <a:ea typeface="TSC UKai M TT"/>
                        </a:rPr>
                        <a:t>1735</a:t>
                      </a:r>
                      <a:endParaRPr lang="de-DE" sz="1800" dirty="0">
                        <a:effectLst/>
                        <a:latin typeface="+mj-lt"/>
                        <a:ea typeface="SimSun"/>
                      </a:endParaRPr>
                    </a:p>
                  </a:txBody>
                  <a:tcPr marL="68580" marR="68580" marT="0" marB="0"/>
                </a:tc>
                <a:tc>
                  <a:txBody>
                    <a:bodyPr/>
                    <a:lstStyle/>
                    <a:p>
                      <a:pPr>
                        <a:spcAft>
                          <a:spcPts val="0"/>
                        </a:spcAft>
                      </a:pPr>
                      <a:r>
                        <a:rPr lang="de-DE" altLang="zh-CN" sz="1800" b="1" dirty="0" smtClean="0">
                          <a:solidFill>
                            <a:srgbClr val="FF0000"/>
                          </a:solidFill>
                          <a:effectLst/>
                          <a:latin typeface="+mj-lt"/>
                          <a:ea typeface="SimSun"/>
                          <a:cs typeface="B6+CAJSymbolA"/>
                        </a:rPr>
                        <a:t>《</a:t>
                      </a:r>
                      <a:r>
                        <a:rPr lang="zh-CN" altLang="de-DE" sz="1800" b="1" dirty="0" smtClean="0">
                          <a:solidFill>
                            <a:srgbClr val="FF0000"/>
                          </a:solidFill>
                          <a:effectLst/>
                          <a:latin typeface="+mj-lt"/>
                          <a:ea typeface="SimSun"/>
                          <a:cs typeface="B6+CAJSymbolA"/>
                        </a:rPr>
                        <a:t>庄子休鼓盆成大道</a:t>
                      </a:r>
                      <a:r>
                        <a:rPr lang="de-DE" altLang="zh-CN" sz="1800" b="1" dirty="0" smtClean="0">
                          <a:solidFill>
                            <a:srgbClr val="FF0000"/>
                          </a:solidFill>
                          <a:effectLst/>
                          <a:latin typeface="+mj-lt"/>
                          <a:ea typeface="SimSun"/>
                          <a:cs typeface="B6+CAJSymbolA"/>
                        </a:rPr>
                        <a:t>》</a:t>
                      </a:r>
                      <a:r>
                        <a:rPr lang="de-DE" altLang="zh-CN" sz="1800" b="1" dirty="0" err="1" smtClean="0">
                          <a:solidFill>
                            <a:srgbClr val="FF0000"/>
                          </a:solidFill>
                          <a:effectLst/>
                          <a:latin typeface="+mj-lt"/>
                          <a:ea typeface="SimSun"/>
                          <a:cs typeface="B6+CAJSymbolA"/>
                        </a:rPr>
                        <a:t>Zhuang</a:t>
                      </a:r>
                      <a:r>
                        <a:rPr lang="de-DE" altLang="zh-CN" sz="1800" b="1" dirty="0" smtClean="0">
                          <a:solidFill>
                            <a:srgbClr val="FF0000"/>
                          </a:solidFill>
                          <a:effectLst/>
                          <a:latin typeface="+mj-lt"/>
                          <a:ea typeface="SimSun"/>
                          <a:cs typeface="B6+CAJSymbolA"/>
                        </a:rPr>
                        <a:t> </a:t>
                      </a:r>
                      <a:r>
                        <a:rPr lang="de-DE" altLang="zh-CN" sz="1800" b="1" dirty="0" err="1" smtClean="0">
                          <a:solidFill>
                            <a:srgbClr val="FF0000"/>
                          </a:solidFill>
                          <a:effectLst/>
                          <a:latin typeface="+mj-lt"/>
                          <a:ea typeface="SimSun"/>
                          <a:cs typeface="B6+CAJSymbolA"/>
                        </a:rPr>
                        <a:t>Zi</a:t>
                      </a:r>
                      <a:r>
                        <a:rPr lang="de-DE" altLang="zh-CN" sz="1800" b="1" baseline="0" dirty="0" err="1" smtClean="0">
                          <a:solidFill>
                            <a:srgbClr val="FF0000"/>
                          </a:solidFill>
                          <a:effectLst/>
                          <a:latin typeface="+mj-lt"/>
                          <a:ea typeface="SimSun"/>
                          <a:cs typeface="B6+CAJSymbolA"/>
                        </a:rPr>
                        <a:t>xiu</a:t>
                      </a:r>
                      <a:r>
                        <a:rPr lang="de-DE" altLang="zh-CN" sz="1800" b="1" baseline="0" dirty="0" smtClean="0">
                          <a:solidFill>
                            <a:srgbClr val="FF0000"/>
                          </a:solidFill>
                          <a:effectLst/>
                          <a:latin typeface="+mj-lt"/>
                          <a:ea typeface="SimSun"/>
                          <a:cs typeface="B6+CAJSymbolA"/>
                        </a:rPr>
                        <a:t> </a:t>
                      </a:r>
                      <a:r>
                        <a:rPr lang="de-DE" altLang="zh-CN" sz="1800" b="1" baseline="0" dirty="0" err="1" smtClean="0">
                          <a:solidFill>
                            <a:srgbClr val="FF0000"/>
                          </a:solidFill>
                          <a:effectLst/>
                          <a:latin typeface="+mj-lt"/>
                          <a:ea typeface="SimSun"/>
                          <a:cs typeface="B6+CAJSymbolA"/>
                        </a:rPr>
                        <a:t>gu</a:t>
                      </a:r>
                      <a:r>
                        <a:rPr lang="de-DE" altLang="zh-CN" sz="1800" b="1" baseline="0" dirty="0" smtClean="0">
                          <a:solidFill>
                            <a:srgbClr val="FF0000"/>
                          </a:solidFill>
                          <a:effectLst/>
                          <a:latin typeface="+mj-lt"/>
                          <a:ea typeface="SimSun"/>
                          <a:cs typeface="B6+CAJSymbolA"/>
                        </a:rPr>
                        <a:t> </a:t>
                      </a:r>
                      <a:r>
                        <a:rPr lang="de-DE" altLang="zh-CN" sz="1800" b="1" baseline="0" dirty="0" err="1" smtClean="0">
                          <a:solidFill>
                            <a:srgbClr val="FF0000"/>
                          </a:solidFill>
                          <a:effectLst/>
                          <a:latin typeface="+mj-lt"/>
                          <a:ea typeface="SimSun"/>
                          <a:cs typeface="B6+CAJSymbolA"/>
                        </a:rPr>
                        <a:t>pan</a:t>
                      </a:r>
                      <a:r>
                        <a:rPr lang="de-DE" altLang="zh-CN" sz="1800" b="1" baseline="0" dirty="0" smtClean="0">
                          <a:solidFill>
                            <a:srgbClr val="FF0000"/>
                          </a:solidFill>
                          <a:effectLst/>
                          <a:latin typeface="+mj-lt"/>
                          <a:ea typeface="SimSun"/>
                          <a:cs typeface="B6+CAJSymbolA"/>
                        </a:rPr>
                        <a:t> </a:t>
                      </a:r>
                      <a:r>
                        <a:rPr lang="de-DE" altLang="zh-CN" sz="1800" b="1" baseline="0" dirty="0" err="1" smtClean="0">
                          <a:solidFill>
                            <a:srgbClr val="FF0000"/>
                          </a:solidFill>
                          <a:effectLst/>
                          <a:latin typeface="+mj-lt"/>
                          <a:ea typeface="SimSun"/>
                          <a:cs typeface="B6+CAJSymbolA"/>
                        </a:rPr>
                        <a:t>chengdadao</a:t>
                      </a:r>
                      <a:r>
                        <a:rPr lang="zh-CN" altLang="de-DE" sz="1800" b="1" dirty="0" smtClean="0">
                          <a:solidFill>
                            <a:srgbClr val="FF0000"/>
                          </a:solidFill>
                          <a:effectLst/>
                          <a:latin typeface="+mj-lt"/>
                          <a:ea typeface="SimSun"/>
                          <a:cs typeface="B6+CAJSymbolA"/>
                        </a:rPr>
                        <a:t>（影响了许多欧洲作家）、</a:t>
                      </a:r>
                      <a:r>
                        <a:rPr lang="de-DE" altLang="zh-CN" sz="1800" b="1" dirty="0" smtClean="0">
                          <a:solidFill>
                            <a:srgbClr val="FF0000"/>
                          </a:solidFill>
                          <a:effectLst/>
                          <a:latin typeface="+mj-lt"/>
                          <a:ea typeface="SimSun"/>
                          <a:cs typeface="B6+CAJSymbolA"/>
                        </a:rPr>
                        <a:t>《</a:t>
                      </a:r>
                      <a:r>
                        <a:rPr lang="zh-CN" altLang="de-DE" sz="1800" b="1" dirty="0" smtClean="0">
                          <a:solidFill>
                            <a:srgbClr val="FF0000"/>
                          </a:solidFill>
                          <a:effectLst/>
                          <a:latin typeface="+mj-lt"/>
                          <a:ea typeface="SimSun"/>
                          <a:cs typeface="B6+CAJSymbolA"/>
                        </a:rPr>
                        <a:t>怀私怨狠仆告主</a:t>
                      </a:r>
                      <a:r>
                        <a:rPr lang="de-DE" altLang="zh-CN" sz="1800" b="1" dirty="0" smtClean="0">
                          <a:solidFill>
                            <a:srgbClr val="FF0000"/>
                          </a:solidFill>
                          <a:effectLst/>
                          <a:latin typeface="+mj-lt"/>
                          <a:ea typeface="SimSun"/>
                          <a:cs typeface="B6+CAJSymbolA"/>
                        </a:rPr>
                        <a:t>》</a:t>
                      </a:r>
                      <a:r>
                        <a:rPr lang="zh-CN" altLang="de-DE" sz="1800" b="1" dirty="0" smtClean="0">
                          <a:solidFill>
                            <a:srgbClr val="FF0000"/>
                          </a:solidFill>
                          <a:effectLst/>
                          <a:latin typeface="+mj-lt"/>
                          <a:ea typeface="SimSun"/>
                          <a:cs typeface="B6+CAJSymbolA"/>
                        </a:rPr>
                        <a:t>和</a:t>
                      </a:r>
                      <a:r>
                        <a:rPr lang="de-DE" altLang="zh-CN" sz="1800" b="1" dirty="0" smtClean="0">
                          <a:solidFill>
                            <a:srgbClr val="FF0000"/>
                          </a:solidFill>
                          <a:effectLst/>
                          <a:latin typeface="+mj-lt"/>
                          <a:ea typeface="SimSun"/>
                          <a:cs typeface="B6+CAJSymbolA"/>
                        </a:rPr>
                        <a:t>《</a:t>
                      </a:r>
                      <a:r>
                        <a:rPr lang="zh-CN" altLang="de-DE" sz="1800" b="1" dirty="0" smtClean="0">
                          <a:solidFill>
                            <a:srgbClr val="FF0000"/>
                          </a:solidFill>
                          <a:effectLst/>
                          <a:latin typeface="+mj-lt"/>
                          <a:ea typeface="SimSun"/>
                          <a:cs typeface="B6+CAJSymbolA"/>
                        </a:rPr>
                        <a:t>吕大郎还金完骨肉</a:t>
                      </a:r>
                      <a:r>
                        <a:rPr lang="de-DE" altLang="zh-CN" sz="1800" b="1" dirty="0" smtClean="0">
                          <a:solidFill>
                            <a:srgbClr val="FF0000"/>
                          </a:solidFill>
                          <a:effectLst/>
                          <a:latin typeface="+mj-lt"/>
                          <a:ea typeface="SimSun"/>
                          <a:cs typeface="B6+CAJSymbolA"/>
                        </a:rPr>
                        <a:t>》</a:t>
                      </a:r>
                      <a:r>
                        <a:rPr lang="zh-CN" altLang="de-DE" sz="1800" dirty="0" smtClean="0">
                          <a:effectLst/>
                          <a:latin typeface="+mj-lt"/>
                          <a:ea typeface="SimSun"/>
                          <a:cs typeface="B6+CAJSymbolA"/>
                        </a:rPr>
                        <a:t>（短篇通俗小说）</a:t>
                      </a:r>
                      <a:r>
                        <a:rPr lang="de-DE" altLang="zh-CN" sz="1800" dirty="0" smtClean="0">
                          <a:effectLst/>
                          <a:latin typeface="+mj-lt"/>
                          <a:ea typeface="SimSun"/>
                          <a:cs typeface="B6+CAJSymbolA"/>
                        </a:rPr>
                        <a:t>——</a:t>
                      </a:r>
                      <a:r>
                        <a:rPr lang="zh-CN" sz="1800" dirty="0" smtClean="0">
                          <a:effectLst/>
                          <a:latin typeface="+mj-lt"/>
                          <a:ea typeface="SimSun"/>
                          <a:cs typeface="SimSun"/>
                        </a:rPr>
                        <a:t>中</a:t>
                      </a:r>
                      <a:r>
                        <a:rPr lang="zh-CN" sz="1800" dirty="0" smtClean="0">
                          <a:effectLst/>
                          <a:latin typeface="+mj-lt"/>
                          <a:ea typeface="SimSun"/>
                        </a:rPr>
                        <a:t>华</a:t>
                      </a:r>
                      <a:r>
                        <a:rPr lang="zh-CN" sz="1800" dirty="0">
                          <a:effectLst/>
                          <a:latin typeface="+mj-lt"/>
                          <a:ea typeface="SimSun"/>
                        </a:rPr>
                        <a:t>帝国全志（来源：中国古典小说的早期翻译和传播</a:t>
                      </a:r>
                      <a:r>
                        <a:rPr lang="de-DE" sz="1800" dirty="0">
                          <a:effectLst/>
                          <a:latin typeface="+mj-lt"/>
                          <a:ea typeface="SimSun"/>
                        </a:rPr>
                        <a:t>— </a:t>
                      </a:r>
                      <a:r>
                        <a:rPr lang="zh-CN" sz="1800" dirty="0">
                          <a:effectLst/>
                          <a:latin typeface="+mj-lt"/>
                          <a:ea typeface="SimSun"/>
                        </a:rPr>
                        <a:t>以《好述传》英译本为中</a:t>
                      </a:r>
                      <a:r>
                        <a:rPr lang="zh-CN" sz="1800" dirty="0" smtClean="0">
                          <a:effectLst/>
                          <a:latin typeface="+mj-lt"/>
                          <a:ea typeface="SimSun"/>
                        </a:rPr>
                        <a:t>心</a:t>
                      </a:r>
                      <a:r>
                        <a:rPr lang="en-US" altLang="zh-CN" sz="1800" dirty="0" smtClean="0">
                          <a:effectLst/>
                          <a:latin typeface="+mj-lt"/>
                          <a:ea typeface="SimSun"/>
                        </a:rPr>
                        <a:t>, </a:t>
                      </a:r>
                      <a:r>
                        <a:rPr lang="zh-CN" sz="1800" dirty="0" smtClean="0">
                          <a:effectLst/>
                          <a:latin typeface="+mj-lt"/>
                          <a:ea typeface="SimSun"/>
                        </a:rPr>
                        <a:t>宋</a:t>
                      </a:r>
                      <a:r>
                        <a:rPr lang="zh-CN" sz="1800" dirty="0">
                          <a:effectLst/>
                          <a:latin typeface="+mj-lt"/>
                          <a:ea typeface="SimSun"/>
                        </a:rPr>
                        <a:t>丽娟</a:t>
                      </a:r>
                      <a:r>
                        <a:rPr lang="de-DE" sz="1800" dirty="0">
                          <a:effectLst/>
                          <a:latin typeface="+mj-lt"/>
                          <a:ea typeface="SimSun"/>
                        </a:rPr>
                        <a:t>/</a:t>
                      </a:r>
                      <a:r>
                        <a:rPr lang="zh-CN" sz="1800" dirty="0">
                          <a:effectLst/>
                          <a:latin typeface="+mj-lt"/>
                          <a:ea typeface="SimSun"/>
                        </a:rPr>
                        <a:t>孙逊，</a:t>
                      </a:r>
                      <a:r>
                        <a:rPr lang="zh-CN" sz="1800" dirty="0">
                          <a:solidFill>
                            <a:srgbClr val="000000"/>
                          </a:solidFill>
                          <a:effectLst/>
                          <a:latin typeface="+mj-lt"/>
                          <a:ea typeface="SimSun"/>
                          <a:cs typeface="Arial"/>
                        </a:rPr>
                        <a:t>文学评论，</a:t>
                      </a:r>
                      <a:r>
                        <a:rPr lang="de-DE" sz="1800" dirty="0">
                          <a:solidFill>
                            <a:srgbClr val="000000"/>
                          </a:solidFill>
                          <a:effectLst/>
                          <a:latin typeface="+mj-lt"/>
                          <a:ea typeface="SimSun"/>
                        </a:rPr>
                        <a:t>2008-07-15</a:t>
                      </a:r>
                      <a:r>
                        <a:rPr lang="zh-CN" sz="1800" dirty="0">
                          <a:effectLst/>
                          <a:latin typeface="+mj-lt"/>
                          <a:ea typeface="SimSun"/>
                        </a:rPr>
                        <a:t>）</a:t>
                      </a:r>
                      <a:endParaRPr lang="de-DE" sz="1800" dirty="0">
                        <a:effectLst/>
                        <a:latin typeface="+mj-lt"/>
                        <a:ea typeface="SimSun"/>
                      </a:endParaRPr>
                    </a:p>
                  </a:txBody>
                  <a:tcPr marL="68580" marR="68580" marT="0" marB="0"/>
                </a:tc>
                <a:tc>
                  <a:txBody>
                    <a:bodyPr/>
                    <a:lstStyle/>
                    <a:p>
                      <a:pPr>
                        <a:spcAft>
                          <a:spcPts val="0"/>
                        </a:spcAft>
                      </a:pPr>
                      <a:r>
                        <a:rPr lang="zh-CN" sz="1800" dirty="0" smtClean="0">
                          <a:effectLst/>
                          <a:latin typeface="+mj-lt"/>
                          <a:ea typeface="TSC UKai M TT"/>
                        </a:rPr>
                        <a:t>法</a:t>
                      </a:r>
                      <a:endParaRPr lang="de-DE" altLang="zh-CN" sz="1800" dirty="0" smtClean="0">
                        <a:effectLst/>
                        <a:latin typeface="+mj-lt"/>
                        <a:ea typeface="TSC UKai M TT"/>
                      </a:endParaRPr>
                    </a:p>
                    <a:p>
                      <a:pPr>
                        <a:spcAft>
                          <a:spcPts val="0"/>
                        </a:spcAft>
                      </a:pPr>
                      <a:r>
                        <a:rPr lang="en-GB" sz="1800" kern="1200" dirty="0" smtClean="0">
                          <a:solidFill>
                            <a:schemeClr val="dk1"/>
                          </a:solidFill>
                          <a:effectLst/>
                          <a:latin typeface="+mn-lt"/>
                          <a:ea typeface="TSC UKai M TT"/>
                          <a:cs typeface="+mn-cs"/>
                        </a:rPr>
                        <a:t>French</a:t>
                      </a:r>
                      <a:endParaRPr lang="de-DE" sz="1800" dirty="0">
                        <a:effectLst/>
                        <a:latin typeface="+mj-lt"/>
                        <a:ea typeface="SimSun"/>
                      </a:endParaRPr>
                    </a:p>
                  </a:txBody>
                  <a:tcPr marL="68580" marR="68580" marT="0" marB="0"/>
                </a:tc>
                <a:tc>
                  <a:txBody>
                    <a:bodyPr/>
                    <a:lstStyle/>
                    <a:p>
                      <a:pPr>
                        <a:spcAft>
                          <a:spcPts val="0"/>
                        </a:spcAft>
                      </a:pPr>
                      <a:r>
                        <a:rPr lang="zh-CN" sz="1800" dirty="0">
                          <a:effectLst/>
                          <a:latin typeface="+mj-lt"/>
                          <a:ea typeface="SimSun"/>
                        </a:rPr>
                        <a:t>殷宏</a:t>
                      </a:r>
                      <a:r>
                        <a:rPr lang="zh-CN" sz="1800" dirty="0" smtClean="0">
                          <a:effectLst/>
                          <a:latin typeface="+mj-lt"/>
                          <a:ea typeface="SimSun"/>
                        </a:rPr>
                        <a:t>绪</a:t>
                      </a:r>
                      <a:r>
                        <a:rPr lang="de-DE" altLang="zh-CN" sz="1800" dirty="0" smtClean="0">
                          <a:effectLst/>
                          <a:latin typeface="+mj-lt"/>
                          <a:ea typeface="SimSun"/>
                        </a:rPr>
                        <a:t> </a:t>
                      </a:r>
                      <a:r>
                        <a:rPr lang="de-DE" sz="1800" dirty="0" smtClean="0">
                          <a:effectLst/>
                          <a:latin typeface="+mj-lt"/>
                          <a:ea typeface="SimSun"/>
                        </a:rPr>
                        <a:t>(Francois</a:t>
                      </a:r>
                      <a:r>
                        <a:rPr lang="de-DE" sz="1800" baseline="0" dirty="0" smtClean="0">
                          <a:effectLst/>
                          <a:latin typeface="+mj-lt"/>
                          <a:ea typeface="SimSun"/>
                        </a:rPr>
                        <a:t> Xavier </a:t>
                      </a:r>
                      <a:r>
                        <a:rPr lang="de-DE" sz="1800" dirty="0" err="1" smtClean="0">
                          <a:effectLst/>
                          <a:latin typeface="+mj-lt"/>
                          <a:ea typeface="SimSun"/>
                        </a:rPr>
                        <a:t>d’Entrecolles</a:t>
                      </a:r>
                      <a:r>
                        <a:rPr lang="de-DE" sz="1800" dirty="0" smtClean="0">
                          <a:effectLst/>
                          <a:latin typeface="+mj-lt"/>
                          <a:ea typeface="SimSun"/>
                        </a:rPr>
                        <a:t> </a:t>
                      </a:r>
                      <a:r>
                        <a:rPr lang="de-DE" sz="1800" dirty="0">
                          <a:effectLst/>
                          <a:latin typeface="+mj-lt"/>
                          <a:ea typeface="SimSun"/>
                        </a:rPr>
                        <a:t>1662 </a:t>
                      </a:r>
                      <a:r>
                        <a:rPr lang="zh-CN" sz="1800" dirty="0">
                          <a:effectLst/>
                          <a:latin typeface="+mj-lt"/>
                          <a:ea typeface="SimSun"/>
                        </a:rPr>
                        <a:t>一</a:t>
                      </a:r>
                      <a:r>
                        <a:rPr lang="de-DE" sz="1800" dirty="0">
                          <a:effectLst/>
                          <a:latin typeface="+mj-lt"/>
                          <a:ea typeface="SimSun"/>
                        </a:rPr>
                        <a:t>1741 )</a:t>
                      </a:r>
                    </a:p>
                  </a:txBody>
                  <a:tcPr marL="68580" marR="68580" marT="0" marB="0"/>
                </a:tc>
                <a:tc>
                  <a:txBody>
                    <a:bodyPr/>
                    <a:lstStyle/>
                    <a:p>
                      <a:pPr>
                        <a:spcAft>
                          <a:spcPts val="0"/>
                        </a:spcAft>
                      </a:pPr>
                      <a:r>
                        <a:rPr lang="zh-CN" altLang="de-DE" sz="1800" dirty="0" smtClean="0">
                          <a:effectLst/>
                          <a:latin typeface="+mn-lt"/>
                          <a:ea typeface="+mn-ea"/>
                        </a:rPr>
                        <a:t>没有</a:t>
                      </a:r>
                      <a:r>
                        <a:rPr lang="de-DE" altLang="zh-CN" sz="1800" dirty="0" smtClean="0">
                          <a:effectLst/>
                          <a:latin typeface="+mn-lt"/>
                          <a:ea typeface="+mn-ea"/>
                        </a:rPr>
                        <a:t/>
                      </a:r>
                      <a:br>
                        <a:rPr lang="de-DE" altLang="zh-CN" sz="1800" dirty="0" smtClean="0">
                          <a:effectLst/>
                          <a:latin typeface="+mn-lt"/>
                          <a:ea typeface="+mn-ea"/>
                        </a:rPr>
                      </a:br>
                      <a:r>
                        <a:rPr lang="zh-CN" altLang="de-DE" sz="1600" dirty="0" smtClean="0">
                          <a:effectLst/>
                        </a:rPr>
                        <a:t>代表性</a:t>
                      </a:r>
                      <a:endParaRPr lang="de-DE" sz="1800" dirty="0">
                        <a:effectLst/>
                        <a:latin typeface="+mj-lt"/>
                        <a:ea typeface="SimSun"/>
                      </a:endParaRPr>
                    </a:p>
                  </a:txBody>
                  <a:tcPr marL="68580" marR="68580" marT="0" marB="0"/>
                </a:tc>
              </a:tr>
            </a:tbl>
          </a:graphicData>
        </a:graphic>
      </p:graphicFrame>
      <p:sp>
        <p:nvSpPr>
          <p:cNvPr id="1025"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zh-CN" altLang="zh-CN">
                <a:latin typeface="Arial" pitchFamily="34" charset="0"/>
                <a:ea typeface="宋体" pitchFamily="2" charset="-122"/>
                <a:cs typeface="宋体" pitchFamily="2" charset="-122"/>
              </a:rPr>
              <a:t/>
            </a:r>
            <a:br>
              <a:rPr lang="zh-CN" altLang="zh-CN">
                <a:latin typeface="Arial" pitchFamily="34" charset="0"/>
                <a:ea typeface="宋体" pitchFamily="2" charset="-122"/>
                <a:cs typeface="宋体" pitchFamily="2" charset="-122"/>
              </a:rPr>
            </a:br>
            <a:endParaRPr lang="zh-CN" altLang="zh-CN">
              <a:latin typeface="Arial" pitchFamily="34" charset="0"/>
              <a:ea typeface="宋体" pitchFamily="2" charset="-122"/>
              <a:cs typeface="宋体" pitchFamily="2" charset="-122"/>
            </a:endParaRPr>
          </a:p>
        </p:txBody>
      </p:sp>
      <p:sp>
        <p:nvSpPr>
          <p:cNvPr id="11" name="TextBox 10"/>
          <p:cNvSpPr txBox="1"/>
          <p:nvPr/>
        </p:nvSpPr>
        <p:spPr>
          <a:xfrm>
            <a:off x="1127342" y="404664"/>
            <a:ext cx="8497050" cy="1077218"/>
          </a:xfrm>
          <a:prstGeom prst="rect">
            <a:avLst/>
          </a:prstGeom>
          <a:noFill/>
        </p:spPr>
        <p:txBody>
          <a:bodyPr wrap="square" rtlCol="0">
            <a:spAutoFit/>
          </a:bodyPr>
          <a:lstStyle/>
          <a:p>
            <a:pPr algn="ctr"/>
            <a:r>
              <a:rPr lang="zh-CN" altLang="en-US" sz="4000" b="1" dirty="0">
                <a:latin typeface="楷体" pitchFamily="49" charset="-122"/>
                <a:ea typeface="楷体" pitchFamily="49" charset="-122"/>
              </a:rPr>
              <a:t>早期中国文学译成西语</a:t>
            </a:r>
            <a:endParaRPr lang="de-DE" altLang="zh-CN" sz="4000" b="1" dirty="0">
              <a:latin typeface="楷体" pitchFamily="49" charset="-122"/>
              <a:ea typeface="楷体" pitchFamily="49" charset="-122"/>
            </a:endParaRPr>
          </a:p>
          <a:p>
            <a:pPr algn="ctr"/>
            <a:r>
              <a:rPr lang="en-GB" altLang="zh-CN" sz="2400" dirty="0"/>
              <a:t>First translations from Chinese into Western languages</a:t>
            </a:r>
            <a:endParaRPr lang="zh-CN" altLang="zh-CN" sz="2400" dirty="0">
              <a:latin typeface="楷体" pitchFamily="49" charset="-122"/>
              <a:ea typeface="楷体" pitchFamily="49" charset="-122"/>
            </a:endParaRPr>
          </a:p>
        </p:txBody>
      </p:sp>
    </p:spTree>
    <p:extLst>
      <p:ext uri="{BB962C8B-B14F-4D97-AF65-F5344CB8AC3E}">
        <p14:creationId xmlns:p14="http://schemas.microsoft.com/office/powerpoint/2010/main" val="17919981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6174882"/>
              </p:ext>
            </p:extLst>
          </p:nvPr>
        </p:nvGraphicFramePr>
        <p:xfrm>
          <a:off x="225467" y="1290797"/>
          <a:ext cx="11060483" cy="5296566"/>
        </p:xfrm>
        <a:graphic>
          <a:graphicData uri="http://schemas.openxmlformats.org/drawingml/2006/table">
            <a:tbl>
              <a:tblPr>
                <a:tableStyleId>{3C2FFA5D-87B4-456A-9821-1D502468CF0F}</a:tableStyleId>
              </a:tblPr>
              <a:tblGrid>
                <a:gridCol w="1013874"/>
                <a:gridCol w="4332024"/>
                <a:gridCol w="1290391"/>
                <a:gridCol w="2212097"/>
                <a:gridCol w="2212097"/>
              </a:tblGrid>
              <a:tr h="524577">
                <a:tc>
                  <a:txBody>
                    <a:bodyPr/>
                    <a:lstStyle/>
                    <a:p>
                      <a:pPr>
                        <a:spcAft>
                          <a:spcPts val="0"/>
                        </a:spcAft>
                      </a:pPr>
                      <a:r>
                        <a:rPr lang="zh-CN" altLang="de-DE" sz="1800" b="1" dirty="0" smtClean="0">
                          <a:effectLst/>
                          <a:latin typeface="Times New Roman"/>
                          <a:ea typeface="SimSun"/>
                        </a:rPr>
                        <a:t>年</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smtClean="0">
                          <a:effectLst/>
                          <a:latin typeface="Times New Roman"/>
                          <a:ea typeface="SimSun"/>
                        </a:rPr>
                        <a:t>作品</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smtClean="0">
                          <a:effectLst/>
                          <a:latin typeface="Times New Roman"/>
                          <a:ea typeface="SimSun"/>
                        </a:rPr>
                        <a:t>语言</a:t>
                      </a:r>
                      <a:endParaRPr lang="de-DE" sz="1800" b="1" dirty="0">
                        <a:effectLst/>
                        <a:latin typeface="Times New Roman"/>
                        <a:ea typeface="SimSun"/>
                      </a:endParaRPr>
                    </a:p>
                  </a:txBody>
                  <a:tcPr marL="61718" marR="61718" marT="0" marB="0"/>
                </a:tc>
                <a:tc>
                  <a:txBody>
                    <a:bodyPr/>
                    <a:lstStyle/>
                    <a:p>
                      <a:pPr>
                        <a:spcAft>
                          <a:spcPts val="0"/>
                        </a:spcAft>
                      </a:pPr>
                      <a:r>
                        <a:rPr lang="zh-CN" altLang="de-DE" sz="1800" b="1" dirty="0" smtClean="0">
                          <a:effectLst/>
                          <a:latin typeface="Times New Roman"/>
                          <a:ea typeface="SimSun"/>
                        </a:rPr>
                        <a:t>译者</a:t>
                      </a:r>
                      <a:endParaRPr lang="de-DE" sz="1800" b="1" dirty="0">
                        <a:effectLst/>
                        <a:latin typeface="Times New Roman"/>
                        <a:ea typeface="SimSun"/>
                      </a:endParaRPr>
                    </a:p>
                  </a:txBody>
                  <a:tcPr marL="61718" marR="6171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de-DE" sz="1800" b="1" dirty="0" smtClean="0">
                          <a:effectLst/>
                        </a:rPr>
                        <a:t>有没有</a:t>
                      </a:r>
                      <a:r>
                        <a:rPr lang="de-DE" altLang="zh-CN" sz="1800" b="1" dirty="0" smtClean="0">
                          <a:effectLst/>
                        </a:rPr>
                        <a:t/>
                      </a:r>
                      <a:br>
                        <a:rPr lang="de-DE" altLang="zh-CN" sz="1800" b="1" dirty="0" smtClean="0">
                          <a:effectLst/>
                        </a:rPr>
                      </a:br>
                      <a:r>
                        <a:rPr lang="zh-CN" altLang="de-DE" sz="1800" b="1" dirty="0" smtClean="0">
                          <a:effectLst/>
                        </a:rPr>
                        <a:t>代表性</a:t>
                      </a:r>
                      <a:endParaRPr lang="de-DE" altLang="zh-CN" sz="1800" b="1" dirty="0" smtClean="0">
                        <a:effectLst/>
                      </a:endParaRPr>
                    </a:p>
                  </a:txBody>
                  <a:tcPr marL="61718" marR="61718" marT="0" marB="0"/>
                </a:tc>
              </a:tr>
              <a:tr h="559834">
                <a:tc>
                  <a:txBody>
                    <a:bodyPr/>
                    <a:lstStyle/>
                    <a:p>
                      <a:pPr>
                        <a:spcAft>
                          <a:spcPts val="0"/>
                        </a:spcAft>
                      </a:pPr>
                      <a:r>
                        <a:rPr lang="en-GB" sz="2000" kern="100" dirty="0">
                          <a:latin typeface="+mj-lt"/>
                        </a:rPr>
                        <a:t>1761</a:t>
                      </a:r>
                      <a:endParaRPr lang="zh-CN" sz="2000" kern="100" dirty="0">
                        <a:latin typeface="+mj-lt"/>
                        <a:ea typeface="宋体"/>
                        <a:cs typeface="Times New Roman"/>
                      </a:endParaRPr>
                    </a:p>
                  </a:txBody>
                  <a:tcPr marL="58615" marR="58615" marT="0" marB="0"/>
                </a:tc>
                <a:tc>
                  <a:txBody>
                    <a:bodyPr/>
                    <a:lstStyle/>
                    <a:p>
                      <a:pPr>
                        <a:spcAft>
                          <a:spcPts val="0"/>
                        </a:spcAft>
                      </a:pPr>
                      <a:r>
                        <a:rPr lang="en-US" altLang="zh-CN" sz="2000" b="1" kern="100" dirty="0" smtClean="0">
                          <a:solidFill>
                            <a:srgbClr val="FF0000"/>
                          </a:solidFill>
                        </a:rPr>
                        <a:t>《</a:t>
                      </a:r>
                      <a:r>
                        <a:rPr lang="zh-CN" altLang="de-DE" sz="2000" b="1" kern="100" dirty="0" smtClean="0">
                          <a:solidFill>
                            <a:srgbClr val="FF0000"/>
                          </a:solidFill>
                        </a:rPr>
                        <a:t>好逑传</a:t>
                      </a:r>
                      <a:r>
                        <a:rPr lang="en-US" altLang="zh-CN" sz="2000" b="1" kern="100" dirty="0" smtClean="0">
                          <a:solidFill>
                            <a:srgbClr val="FF0000"/>
                          </a:solidFill>
                        </a:rPr>
                        <a:t>》</a:t>
                      </a:r>
                      <a:r>
                        <a:rPr lang="zh-CN" altLang="de-DE" sz="2000" b="1" kern="100" dirty="0" smtClean="0">
                          <a:solidFill>
                            <a:srgbClr val="FF0000"/>
                          </a:solidFill>
                        </a:rPr>
                        <a:t> </a:t>
                      </a:r>
                      <a:r>
                        <a:rPr lang="en-GB" sz="2000" kern="100" dirty="0" err="1" smtClean="0">
                          <a:latin typeface="+mj-lt"/>
                        </a:rPr>
                        <a:t>Hau</a:t>
                      </a:r>
                      <a:r>
                        <a:rPr lang="en-GB" sz="2000" kern="100" dirty="0" smtClean="0">
                          <a:latin typeface="+mj-lt"/>
                        </a:rPr>
                        <a:t> </a:t>
                      </a:r>
                      <a:r>
                        <a:rPr lang="en-GB" sz="2000" kern="100" dirty="0" err="1">
                          <a:latin typeface="+mj-lt"/>
                        </a:rPr>
                        <a:t>Kiou</a:t>
                      </a:r>
                      <a:r>
                        <a:rPr lang="en-GB" sz="2000" kern="100" dirty="0">
                          <a:latin typeface="+mj-lt"/>
                        </a:rPr>
                        <a:t> </a:t>
                      </a:r>
                      <a:r>
                        <a:rPr lang="en-GB" sz="2000" kern="100" dirty="0" err="1">
                          <a:latin typeface="+mj-lt"/>
                        </a:rPr>
                        <a:t>Choaan</a:t>
                      </a:r>
                      <a:r>
                        <a:rPr lang="en-GB" sz="2000" kern="100" dirty="0">
                          <a:latin typeface="+mj-lt"/>
                        </a:rPr>
                        <a:t> — The Pleasing </a:t>
                      </a:r>
                      <a:r>
                        <a:rPr lang="en-GB" sz="2000" kern="100" dirty="0" smtClean="0">
                          <a:latin typeface="+mj-lt"/>
                        </a:rPr>
                        <a:t>History</a:t>
                      </a:r>
                    </a:p>
                  </a:txBody>
                  <a:tcPr marL="58615" marR="58615" marT="0" marB="0"/>
                </a:tc>
                <a:tc>
                  <a:txBody>
                    <a:bodyPr/>
                    <a:lstStyle/>
                    <a:p>
                      <a:pPr>
                        <a:spcAft>
                          <a:spcPts val="0"/>
                        </a:spcAft>
                      </a:pPr>
                      <a:r>
                        <a:rPr lang="zh-CN" altLang="de-DE" sz="2000" kern="100" dirty="0" smtClean="0">
                          <a:latin typeface="+mj-lt"/>
                        </a:rPr>
                        <a:t>英</a:t>
                      </a:r>
                      <a:r>
                        <a:rPr lang="en-GB" sz="2000" kern="100" dirty="0" smtClean="0">
                          <a:latin typeface="+mj-lt"/>
                        </a:rPr>
                        <a:t>English</a:t>
                      </a:r>
                      <a:endParaRPr lang="zh-CN" sz="2000" kern="100" dirty="0">
                        <a:latin typeface="+mj-lt"/>
                        <a:ea typeface="宋体"/>
                        <a:cs typeface="Times New Roman"/>
                      </a:endParaRPr>
                    </a:p>
                  </a:txBody>
                  <a:tcPr marL="58615" marR="58615" marT="0" marB="0"/>
                </a:tc>
                <a:tc>
                  <a:txBody>
                    <a:bodyPr/>
                    <a:lstStyle/>
                    <a:p>
                      <a:pPr>
                        <a:spcAft>
                          <a:spcPts val="0"/>
                        </a:spcAft>
                      </a:pPr>
                      <a:r>
                        <a:rPr lang="zh-CN" altLang="de-DE" sz="2000" dirty="0" smtClean="0"/>
                        <a:t>托马斯</a:t>
                      </a:r>
                      <a:r>
                        <a:rPr lang="de-DE" altLang="zh-CN" sz="2000" dirty="0" smtClean="0"/>
                        <a:t>·</a:t>
                      </a:r>
                      <a:r>
                        <a:rPr lang="zh-CN" altLang="de-DE" sz="2000" dirty="0" smtClean="0"/>
                        <a:t>帕西 </a:t>
                      </a:r>
                      <a:r>
                        <a:rPr lang="de-DE" altLang="zh-CN" sz="2000" kern="100" dirty="0" smtClean="0">
                          <a:latin typeface="+mj-lt"/>
                        </a:rPr>
                        <a:t>Thomas</a:t>
                      </a:r>
                      <a:r>
                        <a:rPr lang="zh-CN" altLang="de-DE" sz="2000" kern="100" dirty="0" smtClean="0">
                          <a:latin typeface="+mj-lt"/>
                        </a:rPr>
                        <a:t> </a:t>
                      </a:r>
                      <a:r>
                        <a:rPr lang="en-GB" sz="2000" kern="100" dirty="0" smtClean="0">
                          <a:latin typeface="+mj-lt"/>
                        </a:rPr>
                        <a:t>Percy</a:t>
                      </a:r>
                      <a:endParaRPr lang="zh-CN" sz="2000" kern="100" dirty="0">
                        <a:latin typeface="+mj-lt"/>
                        <a:ea typeface="宋体"/>
                        <a:cs typeface="Times New Roman"/>
                      </a:endParaRPr>
                    </a:p>
                  </a:txBody>
                  <a:tcPr marL="58615" marR="58615" marT="0" marB="0"/>
                </a:tc>
                <a:tc>
                  <a:txBody>
                    <a:bodyPr/>
                    <a:lstStyle/>
                    <a:p>
                      <a:pPr>
                        <a:spcAft>
                          <a:spcPts val="0"/>
                        </a:spcAft>
                      </a:pPr>
                      <a:r>
                        <a:rPr lang="zh-CN" altLang="de-DE" sz="2000" dirty="0" smtClean="0">
                          <a:effectLst/>
                          <a:latin typeface="+mn-lt"/>
                          <a:ea typeface="+mn-ea"/>
                        </a:rPr>
                        <a:t>没有</a:t>
                      </a:r>
                      <a:r>
                        <a:rPr lang="de-DE" altLang="zh-CN" sz="2000" dirty="0" smtClean="0">
                          <a:effectLst/>
                          <a:latin typeface="+mn-lt"/>
                          <a:ea typeface="+mn-ea"/>
                        </a:rPr>
                        <a:t/>
                      </a:r>
                      <a:br>
                        <a:rPr lang="de-DE" altLang="zh-CN" sz="2000" dirty="0" smtClean="0">
                          <a:effectLst/>
                          <a:latin typeface="+mn-lt"/>
                          <a:ea typeface="+mn-ea"/>
                        </a:rPr>
                      </a:br>
                      <a:r>
                        <a:rPr lang="zh-CN" altLang="de-DE" sz="1800" dirty="0" smtClean="0">
                          <a:effectLst/>
                        </a:rPr>
                        <a:t>代表性</a:t>
                      </a:r>
                      <a:endParaRPr lang="zh-CN" sz="2000" kern="100" dirty="0">
                        <a:latin typeface="+mj-lt"/>
                        <a:ea typeface="宋体"/>
                        <a:cs typeface="Times New Roman"/>
                      </a:endParaRPr>
                    </a:p>
                  </a:txBody>
                  <a:tcPr marL="58615" marR="58615" marT="0" marB="0"/>
                </a:tc>
              </a:tr>
              <a:tr h="1217155">
                <a:tc>
                  <a:txBody>
                    <a:bodyPr/>
                    <a:lstStyle/>
                    <a:p>
                      <a:pPr>
                        <a:spcAft>
                          <a:spcPts val="0"/>
                        </a:spcAft>
                      </a:pPr>
                      <a:r>
                        <a:rPr lang="en-GB" sz="2000" kern="100" dirty="0"/>
                        <a:t>1766</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b="1" kern="100" dirty="0" smtClean="0">
                          <a:solidFill>
                            <a:srgbClr val="FF0000"/>
                          </a:solidFill>
                        </a:rPr>
                        <a:t>《</a:t>
                      </a:r>
                      <a:r>
                        <a:rPr lang="zh-CN" altLang="de-DE" sz="2000" b="1" kern="100" dirty="0" smtClean="0">
                          <a:solidFill>
                            <a:srgbClr val="FF0000"/>
                          </a:solidFill>
                        </a:rPr>
                        <a:t>好逑传</a:t>
                      </a:r>
                      <a:r>
                        <a:rPr lang="en-US" altLang="zh-CN" sz="2000" b="1" kern="100" dirty="0" smtClean="0">
                          <a:solidFill>
                            <a:srgbClr val="FF0000"/>
                          </a:solidFill>
                        </a:rPr>
                        <a:t>》</a:t>
                      </a:r>
                      <a:r>
                        <a:rPr lang="de-DE" sz="2000" kern="100" dirty="0" err="1" smtClean="0"/>
                        <a:t>Haoh</a:t>
                      </a:r>
                      <a:r>
                        <a:rPr lang="de-DE" sz="2000" kern="100" dirty="0" smtClean="0"/>
                        <a:t> </a:t>
                      </a:r>
                      <a:r>
                        <a:rPr lang="de-DE" sz="2000" kern="100" dirty="0"/>
                        <a:t>Kjöh Tschwen, d.  i.  angenehme Geschichte des </a:t>
                      </a:r>
                      <a:r>
                        <a:rPr lang="de-DE" sz="2000" kern="100" dirty="0" err="1"/>
                        <a:t>Haoh</a:t>
                      </a:r>
                      <a:r>
                        <a:rPr lang="de-DE" sz="2000" kern="100" dirty="0"/>
                        <a:t> </a:t>
                      </a:r>
                      <a:r>
                        <a:rPr lang="de-DE" sz="2000" kern="100" dirty="0" err="1" smtClean="0"/>
                        <a:t>Kjöh</a:t>
                      </a:r>
                      <a:endParaRPr lang="zh-CN" sz="2000" b="1" kern="100" dirty="0">
                        <a:solidFill>
                          <a:srgbClr val="FF0000"/>
                        </a:solidFill>
                        <a:latin typeface="Times New Roman"/>
                        <a:ea typeface="宋体"/>
                        <a:cs typeface="Times New Roman"/>
                      </a:endParaRPr>
                    </a:p>
                  </a:txBody>
                  <a:tcPr marL="58615" marR="58615" marT="0" marB="0"/>
                </a:tc>
                <a:tc>
                  <a:txBody>
                    <a:bodyPr/>
                    <a:lstStyle/>
                    <a:p>
                      <a:pPr>
                        <a:spcAft>
                          <a:spcPts val="0"/>
                        </a:spcAft>
                      </a:pPr>
                      <a:r>
                        <a:rPr lang="zh-CN" altLang="de-DE" sz="2000" kern="100" dirty="0" smtClean="0"/>
                        <a:t>德</a:t>
                      </a:r>
                      <a:r>
                        <a:rPr lang="de-DE" sz="2000" kern="100" dirty="0" smtClean="0"/>
                        <a:t>German</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smtClean="0"/>
                        <a:t>穆尔 </a:t>
                      </a:r>
                      <a:r>
                        <a:rPr lang="de-DE" altLang="zh-CN" sz="2000" kern="100" dirty="0" smtClean="0"/>
                        <a:t>Christoph</a:t>
                      </a:r>
                      <a:r>
                        <a:rPr lang="zh-CN" altLang="de-DE" sz="2000" kern="100" dirty="0" smtClean="0"/>
                        <a:t> </a:t>
                      </a:r>
                      <a:r>
                        <a:rPr lang="de-DE" altLang="zh-CN" sz="2000" kern="100" dirty="0" smtClean="0"/>
                        <a:t>Gottlieb</a:t>
                      </a:r>
                      <a:r>
                        <a:rPr lang="zh-CN" altLang="de-DE" sz="2000" kern="100" dirty="0" smtClean="0"/>
                        <a:t> </a:t>
                      </a:r>
                      <a:r>
                        <a:rPr lang="de-DE" altLang="zh-CN" sz="2000" kern="100" dirty="0" smtClean="0"/>
                        <a:t>von</a:t>
                      </a:r>
                      <a:r>
                        <a:rPr lang="zh-CN" altLang="de-DE" sz="2000" kern="100" dirty="0" smtClean="0"/>
                        <a:t> </a:t>
                      </a:r>
                      <a:r>
                        <a:rPr lang="en-GB" sz="2000" kern="100" dirty="0" err="1" smtClean="0"/>
                        <a:t>Murr</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smtClean="0">
                          <a:effectLst/>
                          <a:latin typeface="+mn-lt"/>
                          <a:ea typeface="+mn-ea"/>
                        </a:rPr>
                        <a:t>没有</a:t>
                      </a:r>
                      <a:r>
                        <a:rPr lang="de-DE" altLang="zh-CN" sz="2000" dirty="0" smtClean="0">
                          <a:effectLst/>
                          <a:latin typeface="+mn-lt"/>
                          <a:ea typeface="+mn-ea"/>
                        </a:rPr>
                        <a:t/>
                      </a:r>
                      <a:br>
                        <a:rPr lang="de-DE" altLang="zh-CN" sz="2000" dirty="0" smtClean="0">
                          <a:effectLst/>
                          <a:latin typeface="+mn-lt"/>
                          <a:ea typeface="+mn-ea"/>
                        </a:rPr>
                      </a:br>
                      <a:r>
                        <a:rPr lang="zh-CN" altLang="de-DE" sz="1800" dirty="0" smtClean="0">
                          <a:effectLst/>
                        </a:rPr>
                        <a:t>代表性</a:t>
                      </a:r>
                      <a:endParaRPr lang="zh-CN" sz="2000" kern="100" dirty="0">
                        <a:latin typeface="Times New Roman"/>
                        <a:ea typeface="宋体"/>
                        <a:cs typeface="Times New Roman"/>
                      </a:endParaRPr>
                    </a:p>
                  </a:txBody>
                  <a:tcPr marL="58615" marR="58615" marT="0" marB="0"/>
                </a:tc>
              </a:tr>
              <a:tr h="973724">
                <a:tc>
                  <a:txBody>
                    <a:bodyPr/>
                    <a:lstStyle/>
                    <a:p>
                      <a:pPr>
                        <a:spcAft>
                          <a:spcPts val="0"/>
                        </a:spcAft>
                      </a:pPr>
                      <a:r>
                        <a:rPr lang="en-GB" sz="2000" kern="100" dirty="0"/>
                        <a:t>1766</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b="1" kern="100" dirty="0" smtClean="0">
                          <a:solidFill>
                            <a:srgbClr val="FF0000"/>
                          </a:solidFill>
                        </a:rPr>
                        <a:t>《</a:t>
                      </a:r>
                      <a:r>
                        <a:rPr lang="zh-CN" altLang="de-DE" sz="2000" b="1" kern="100" dirty="0" smtClean="0">
                          <a:solidFill>
                            <a:srgbClr val="FF0000"/>
                          </a:solidFill>
                        </a:rPr>
                        <a:t>好逑传</a:t>
                      </a:r>
                      <a:r>
                        <a:rPr lang="en-US" altLang="zh-CN" sz="2000" b="1" kern="100" dirty="0" smtClean="0">
                          <a:solidFill>
                            <a:srgbClr val="FF0000"/>
                          </a:solidFill>
                        </a:rPr>
                        <a:t>》</a:t>
                      </a:r>
                      <a:r>
                        <a:rPr lang="fr-FR" sz="2000" kern="100" dirty="0" err="1" smtClean="0"/>
                        <a:t>Hau</a:t>
                      </a:r>
                      <a:r>
                        <a:rPr lang="fr-FR" sz="2000" kern="100" dirty="0" smtClean="0"/>
                        <a:t> </a:t>
                      </a:r>
                      <a:r>
                        <a:rPr lang="fr-FR" sz="2000" kern="100" dirty="0"/>
                        <a:t>Kiou Choaan, Histoire </a:t>
                      </a:r>
                      <a:r>
                        <a:rPr lang="fr-FR" sz="2000" kern="100" dirty="0" smtClean="0"/>
                        <a:t>chinoise</a:t>
                      </a:r>
                    </a:p>
                  </a:txBody>
                  <a:tcPr marL="58615" marR="58615" marT="0" marB="0"/>
                </a:tc>
                <a:tc>
                  <a:txBody>
                    <a:bodyPr/>
                    <a:lstStyle/>
                    <a:p>
                      <a:pPr>
                        <a:spcAft>
                          <a:spcPts val="0"/>
                        </a:spcAft>
                      </a:pPr>
                      <a:r>
                        <a:rPr lang="zh-CN" altLang="de-DE" sz="2000" kern="100" dirty="0" smtClean="0"/>
                        <a:t>法</a:t>
                      </a:r>
                      <a:r>
                        <a:rPr lang="en-GB" sz="2000" kern="100" dirty="0" smtClean="0"/>
                        <a:t>French</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smtClean="0"/>
                        <a:t>埃杜斯 </a:t>
                      </a:r>
                      <a:r>
                        <a:rPr lang="de-DE" altLang="zh-CN" sz="2000" dirty="0" smtClean="0"/>
                        <a:t>M.</a:t>
                      </a:r>
                      <a:r>
                        <a:rPr lang="de-DE" altLang="zh-CN" sz="2000" baseline="0" dirty="0" smtClean="0"/>
                        <a:t> A. </a:t>
                      </a:r>
                      <a:r>
                        <a:rPr lang="de-DE" sz="2000" kern="100" dirty="0" err="1" smtClean="0"/>
                        <a:t>Eidous</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smtClean="0">
                          <a:effectLst/>
                          <a:latin typeface="+mn-lt"/>
                          <a:ea typeface="+mn-ea"/>
                        </a:rPr>
                        <a:t>没有</a:t>
                      </a:r>
                      <a:r>
                        <a:rPr lang="de-DE" altLang="zh-CN" sz="2000" dirty="0" smtClean="0">
                          <a:effectLst/>
                          <a:latin typeface="+mn-lt"/>
                          <a:ea typeface="+mn-ea"/>
                        </a:rPr>
                        <a:t/>
                      </a:r>
                      <a:br>
                        <a:rPr lang="de-DE" altLang="zh-CN" sz="2000" dirty="0" smtClean="0">
                          <a:effectLst/>
                          <a:latin typeface="+mn-lt"/>
                          <a:ea typeface="+mn-ea"/>
                        </a:rPr>
                      </a:br>
                      <a:r>
                        <a:rPr lang="zh-CN" altLang="de-DE" sz="1800" dirty="0" smtClean="0">
                          <a:effectLst/>
                        </a:rPr>
                        <a:t>代表性</a:t>
                      </a:r>
                      <a:endParaRPr lang="zh-CN" sz="2000" kern="100" dirty="0">
                        <a:latin typeface="Times New Roman"/>
                        <a:ea typeface="宋体"/>
                        <a:cs typeface="Times New Roman"/>
                      </a:endParaRPr>
                    </a:p>
                  </a:txBody>
                  <a:tcPr marL="58615" marR="58615" marT="0" marB="0"/>
                </a:tc>
              </a:tr>
              <a:tr h="1947447">
                <a:tc>
                  <a:txBody>
                    <a:bodyPr/>
                    <a:lstStyle/>
                    <a:p>
                      <a:pPr>
                        <a:spcAft>
                          <a:spcPts val="0"/>
                        </a:spcAft>
                      </a:pPr>
                      <a:r>
                        <a:rPr lang="en-GB" sz="2000" kern="100" dirty="0"/>
                        <a:t>1767</a:t>
                      </a:r>
                      <a:endParaRPr lang="zh-CN" sz="2000" kern="100" dirty="0">
                        <a:latin typeface="Times New Roman"/>
                        <a:ea typeface="宋体"/>
                        <a:cs typeface="Times New Roman"/>
                      </a:endParaRPr>
                    </a:p>
                  </a:txBody>
                  <a:tcPr marL="58615" marR="58615" marT="0" marB="0"/>
                </a:tc>
                <a:tc>
                  <a:txBody>
                    <a:bodyPr/>
                    <a:lstStyle/>
                    <a:p>
                      <a:pPr>
                        <a:spcAft>
                          <a:spcPts val="0"/>
                        </a:spcAft>
                      </a:pPr>
                      <a:r>
                        <a:rPr lang="en-US" altLang="zh-CN" sz="2000" b="1" kern="100" dirty="0" smtClean="0">
                          <a:solidFill>
                            <a:srgbClr val="FF0000"/>
                          </a:solidFill>
                        </a:rPr>
                        <a:t>《</a:t>
                      </a:r>
                      <a:r>
                        <a:rPr lang="zh-CN" altLang="de-DE" sz="2000" b="1" kern="100" dirty="0" smtClean="0">
                          <a:solidFill>
                            <a:srgbClr val="FF0000"/>
                          </a:solidFill>
                        </a:rPr>
                        <a:t>好逑传</a:t>
                      </a:r>
                      <a:r>
                        <a:rPr lang="en-US" altLang="zh-CN" sz="2000" b="1" kern="100" dirty="0" smtClean="0">
                          <a:solidFill>
                            <a:srgbClr val="FF0000"/>
                          </a:solidFill>
                        </a:rPr>
                        <a:t>》</a:t>
                      </a:r>
                      <a:r>
                        <a:rPr lang="de-DE" sz="2000" kern="100" dirty="0" err="1" smtClean="0"/>
                        <a:t>Chineesche</a:t>
                      </a:r>
                      <a:r>
                        <a:rPr lang="de-DE" sz="2000" kern="100" dirty="0" smtClean="0"/>
                        <a:t> </a:t>
                      </a:r>
                      <a:r>
                        <a:rPr lang="de-DE" sz="2000" kern="100" dirty="0"/>
                        <a:t>Geschiedenis, behelzeende de gevallen van den Tieh-Chung-u en de </a:t>
                      </a:r>
                      <a:r>
                        <a:rPr lang="de-DE" sz="2000" kern="100" dirty="0" err="1"/>
                        <a:t>jongvrouw</a:t>
                      </a:r>
                      <a:r>
                        <a:rPr lang="de-DE" sz="2000" kern="100" dirty="0"/>
                        <a:t> </a:t>
                      </a:r>
                      <a:r>
                        <a:rPr lang="de-DE" sz="2000" kern="100" dirty="0" err="1" smtClean="0"/>
                        <a:t>Shuey</a:t>
                      </a:r>
                      <a:r>
                        <a:rPr lang="de-DE" sz="2000" kern="100" dirty="0" smtClean="0"/>
                        <a:t>-Ping-Si</a:t>
                      </a:r>
                      <a:r>
                        <a:rPr lang="de-DE" altLang="zh-CN" sz="2000" kern="100" dirty="0" smtClean="0"/>
                        <a:t>n</a:t>
                      </a:r>
                      <a:endParaRPr lang="de-DE" sz="2000" kern="100" dirty="0" smtClean="0"/>
                    </a:p>
                  </a:txBody>
                  <a:tcPr marL="58615" marR="58615" marT="0" marB="0"/>
                </a:tc>
                <a:tc>
                  <a:txBody>
                    <a:bodyPr/>
                    <a:lstStyle/>
                    <a:p>
                      <a:pPr>
                        <a:spcAft>
                          <a:spcPts val="0"/>
                        </a:spcAft>
                      </a:pPr>
                      <a:r>
                        <a:rPr lang="zh-CN" altLang="de-DE" sz="2000" kern="100" dirty="0" smtClean="0"/>
                        <a:t>荷兰语</a:t>
                      </a:r>
                      <a:r>
                        <a:rPr lang="en-GB" sz="2000" kern="100" dirty="0" smtClean="0"/>
                        <a:t>Dutch</a:t>
                      </a:r>
                    </a:p>
                    <a:p>
                      <a:pPr>
                        <a:spcAft>
                          <a:spcPts val="0"/>
                        </a:spcAft>
                      </a:pPr>
                      <a:endParaRPr lang="zh-CN" sz="2000" kern="100" dirty="0">
                        <a:latin typeface="Times New Roman"/>
                        <a:ea typeface="宋体"/>
                        <a:cs typeface="Times New Roman"/>
                      </a:endParaRPr>
                    </a:p>
                  </a:txBody>
                  <a:tcPr marL="58615" marR="58615" marT="0" marB="0"/>
                </a:tc>
                <a:tc>
                  <a:txBody>
                    <a:bodyPr/>
                    <a:lstStyle/>
                    <a:p>
                      <a:pPr>
                        <a:spcAft>
                          <a:spcPts val="0"/>
                        </a:spcAft>
                      </a:pPr>
                      <a:r>
                        <a:rPr lang="de-DE" sz="2000" dirty="0" smtClean="0"/>
                        <a:t>Erven </a:t>
                      </a:r>
                      <a:r>
                        <a:rPr lang="de-DE" sz="2000" dirty="0" err="1" smtClean="0"/>
                        <a:t>Vail</a:t>
                      </a:r>
                      <a:r>
                        <a:rPr lang="de-DE" sz="2000" dirty="0" smtClean="0"/>
                        <a:t> E </a:t>
                      </a:r>
                      <a:r>
                        <a:rPr lang="en-GB" sz="2000" kern="100" dirty="0" err="1" smtClean="0"/>
                        <a:t>Houttuyn</a:t>
                      </a:r>
                      <a:endParaRPr lang="zh-CN" sz="2000" kern="100" dirty="0">
                        <a:latin typeface="Times New Roman"/>
                        <a:ea typeface="宋体"/>
                        <a:cs typeface="Times New Roman"/>
                      </a:endParaRPr>
                    </a:p>
                  </a:txBody>
                  <a:tcPr marL="58615" marR="58615" marT="0" marB="0"/>
                </a:tc>
                <a:tc>
                  <a:txBody>
                    <a:bodyPr/>
                    <a:lstStyle/>
                    <a:p>
                      <a:pPr>
                        <a:spcAft>
                          <a:spcPts val="0"/>
                        </a:spcAft>
                      </a:pPr>
                      <a:r>
                        <a:rPr lang="zh-CN" altLang="de-DE" sz="2000" dirty="0" smtClean="0">
                          <a:effectLst/>
                          <a:latin typeface="+mn-lt"/>
                          <a:ea typeface="+mn-ea"/>
                        </a:rPr>
                        <a:t>没有</a:t>
                      </a:r>
                      <a:r>
                        <a:rPr lang="de-DE" altLang="zh-CN" sz="2000" dirty="0" smtClean="0">
                          <a:effectLst/>
                          <a:latin typeface="+mn-lt"/>
                          <a:ea typeface="+mn-ea"/>
                        </a:rPr>
                        <a:t/>
                      </a:r>
                      <a:br>
                        <a:rPr lang="de-DE" altLang="zh-CN" sz="2000" dirty="0" smtClean="0">
                          <a:effectLst/>
                          <a:latin typeface="+mn-lt"/>
                          <a:ea typeface="+mn-ea"/>
                        </a:rPr>
                      </a:br>
                      <a:r>
                        <a:rPr lang="zh-CN" altLang="de-DE" sz="1800" dirty="0" smtClean="0">
                          <a:effectLst/>
                        </a:rPr>
                        <a:t>代表性</a:t>
                      </a:r>
                      <a:endParaRPr lang="zh-CN" sz="2000" kern="100" dirty="0">
                        <a:latin typeface="Times New Roman"/>
                        <a:ea typeface="宋体"/>
                        <a:cs typeface="Times New Roman"/>
                      </a:endParaRPr>
                    </a:p>
                  </a:txBody>
                  <a:tcPr marL="58615" marR="58615" marT="0" marB="0"/>
                </a:tc>
              </a:tr>
            </a:tbl>
          </a:graphicData>
        </a:graphic>
      </p:graphicFrame>
    </p:spTree>
    <p:extLst>
      <p:ext uri="{BB962C8B-B14F-4D97-AF65-F5344CB8AC3E}">
        <p14:creationId xmlns:p14="http://schemas.microsoft.com/office/powerpoint/2010/main" val="180205664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1"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zh-CN" altLang="zh-CN">
                <a:latin typeface="Arial" pitchFamily="34" charset="0"/>
                <a:ea typeface="宋体" pitchFamily="2" charset="-122"/>
                <a:cs typeface="宋体" pitchFamily="2" charset="-122"/>
              </a:rPr>
              <a:t/>
            </a:r>
            <a:br>
              <a:rPr lang="zh-CN" altLang="zh-CN">
                <a:latin typeface="Arial" pitchFamily="34" charset="0"/>
                <a:ea typeface="宋体" pitchFamily="2" charset="-122"/>
                <a:cs typeface="宋体" pitchFamily="2" charset="-122"/>
              </a:rPr>
            </a:br>
            <a:endParaRPr lang="zh-CN" altLang="zh-CN">
              <a:latin typeface="Arial" pitchFamily="34" charset="0"/>
              <a:ea typeface="宋体" pitchFamily="2" charset="-122"/>
              <a:cs typeface="宋体" pitchFamily="2" charset="-122"/>
            </a:endParaRPr>
          </a:p>
        </p:txBody>
      </p:sp>
      <p:sp>
        <p:nvSpPr>
          <p:cNvPr id="11" name="TextBox 10"/>
          <p:cNvSpPr txBox="1"/>
          <p:nvPr/>
        </p:nvSpPr>
        <p:spPr>
          <a:xfrm>
            <a:off x="2063552" y="404665"/>
            <a:ext cx="7560840" cy="646331"/>
          </a:xfrm>
          <a:prstGeom prst="rect">
            <a:avLst/>
          </a:prstGeom>
          <a:noFill/>
        </p:spPr>
        <p:txBody>
          <a:bodyPr wrap="square" rtlCol="0">
            <a:spAutoFit/>
          </a:bodyPr>
          <a:lstStyle/>
          <a:p>
            <a:pPr algn="ctr"/>
            <a:r>
              <a:rPr lang="zh-CN" altLang="de-DE" sz="3600" b="1" dirty="0"/>
              <a:t>歌德的世界文学概念与中国文学</a:t>
            </a:r>
            <a:endParaRPr lang="zh-CN" altLang="zh-CN" sz="3600" b="1" dirty="0">
              <a:latin typeface="楷体" pitchFamily="49" charset="-122"/>
              <a:ea typeface="楷体" pitchFamily="49" charset="-122"/>
            </a:endParaRPr>
          </a:p>
        </p:txBody>
      </p:sp>
      <p:sp>
        <p:nvSpPr>
          <p:cNvPr id="2" name="Textfeld 1"/>
          <p:cNvSpPr txBox="1"/>
          <p:nvPr/>
        </p:nvSpPr>
        <p:spPr>
          <a:xfrm>
            <a:off x="1352810" y="1957624"/>
            <a:ext cx="9226574" cy="3970318"/>
          </a:xfrm>
          <a:prstGeom prst="rect">
            <a:avLst/>
          </a:prstGeom>
          <a:noFill/>
        </p:spPr>
        <p:txBody>
          <a:bodyPr wrap="square" rtlCol="0">
            <a:spAutoFit/>
          </a:bodyPr>
          <a:lstStyle/>
          <a:p>
            <a:r>
              <a:rPr lang="zh-CN" altLang="de-DE" sz="2800" dirty="0"/>
              <a:t>自</a:t>
            </a:r>
            <a:r>
              <a:rPr lang="en-GB" sz="2800" dirty="0"/>
              <a:t>1813</a:t>
            </a:r>
            <a:r>
              <a:rPr lang="zh-CN" altLang="de-DE" sz="2800" dirty="0"/>
              <a:t>年，歌德（</a:t>
            </a:r>
            <a:r>
              <a:rPr lang="en-GB" sz="2800" dirty="0"/>
              <a:t>Goethe</a:t>
            </a:r>
            <a:r>
              <a:rPr lang="zh-CN" altLang="de-DE" sz="2800" dirty="0"/>
              <a:t>）通过魏玛图书馆，先后接触到了</a:t>
            </a:r>
            <a:endParaRPr lang="de-DE" altLang="zh-CN" sz="2800" dirty="0"/>
          </a:p>
          <a:p>
            <a:pPr marL="342900" indent="-342900">
              <a:buFont typeface="Arial" panose="020B0604020202020204" pitchFamily="34" charset="0"/>
              <a:buChar char="•"/>
            </a:pPr>
            <a:r>
              <a:rPr lang="zh-CN" altLang="de-DE" sz="2800" dirty="0"/>
              <a:t>衛匡國（</a:t>
            </a:r>
            <a:r>
              <a:rPr lang="en-GB" sz="2800" dirty="0"/>
              <a:t>Martini</a:t>
            </a:r>
            <a:r>
              <a:rPr lang="zh-CN" altLang="de-DE" sz="2800" dirty="0"/>
              <a:t>）的有关的地图集、</a:t>
            </a:r>
            <a:endParaRPr lang="de-DE" altLang="zh-CN" sz="2800" dirty="0"/>
          </a:p>
          <a:p>
            <a:pPr marL="342900" indent="-342900">
              <a:buFont typeface="Arial" panose="020B0604020202020204" pitchFamily="34" charset="0"/>
              <a:buChar char="•"/>
            </a:pPr>
            <a:r>
              <a:rPr lang="zh-CN" altLang="de-DE" sz="2800" dirty="0"/>
              <a:t>杜赫德（</a:t>
            </a:r>
            <a:r>
              <a:rPr lang="en-GB" sz="2800" dirty="0"/>
              <a:t>Du </a:t>
            </a:r>
            <a:r>
              <a:rPr lang="en-GB" sz="2800" dirty="0" err="1"/>
              <a:t>Halde</a:t>
            </a:r>
            <a:r>
              <a:rPr lang="zh-CN" altLang="de-DE" sz="2800" dirty="0"/>
              <a:t>）的有关中国描述、</a:t>
            </a:r>
            <a:endParaRPr lang="de-DE" altLang="zh-CN" sz="2800" dirty="0"/>
          </a:p>
          <a:p>
            <a:pPr marL="342900" indent="-342900">
              <a:buFont typeface="Arial" panose="020B0604020202020204" pitchFamily="34" charset="0"/>
              <a:buChar char="•"/>
            </a:pPr>
            <a:r>
              <a:rPr lang="zh-CN" altLang="de-DE" sz="2800" dirty="0"/>
              <a:t>马可波罗（</a:t>
            </a:r>
            <a:r>
              <a:rPr lang="en-GB" sz="2800" dirty="0"/>
              <a:t>Marco Polo</a:t>
            </a:r>
            <a:r>
              <a:rPr lang="zh-CN" altLang="de-DE" sz="2800" dirty="0"/>
              <a:t>）的游记、</a:t>
            </a:r>
            <a:endParaRPr lang="de-DE" altLang="zh-CN" sz="2800" dirty="0"/>
          </a:p>
          <a:p>
            <a:pPr marL="342900" indent="-342900">
              <a:buFont typeface="Arial" panose="020B0604020202020204" pitchFamily="34" charset="0"/>
              <a:buChar char="•"/>
            </a:pPr>
            <a:r>
              <a:rPr lang="zh-CN" altLang="de-DE" sz="2800" dirty="0"/>
              <a:t>有关旅行和大使馆的报告以及前面所提到的三部小说</a:t>
            </a:r>
            <a:endParaRPr lang="de-DE" altLang="zh-CN" sz="2800" dirty="0"/>
          </a:p>
          <a:p>
            <a:pPr marL="342900" indent="-342900">
              <a:buFont typeface="Arial" panose="020B0604020202020204" pitchFamily="34" charset="0"/>
              <a:buChar char="•"/>
            </a:pPr>
            <a:r>
              <a:rPr lang="de-DE" altLang="zh-CN" sz="2800" dirty="0"/>
              <a:t>《</a:t>
            </a:r>
            <a:r>
              <a:rPr lang="zh-CN" altLang="de-DE" sz="2800" dirty="0"/>
              <a:t>好逑传</a:t>
            </a:r>
            <a:r>
              <a:rPr lang="de-DE" altLang="zh-CN" sz="2800" dirty="0"/>
              <a:t>》</a:t>
            </a:r>
            <a:r>
              <a:rPr lang="zh-CN" altLang="de-DE" sz="2800" dirty="0"/>
              <a:t>（德译本）、</a:t>
            </a:r>
            <a:endParaRPr lang="de-DE" altLang="zh-CN" sz="2800" dirty="0"/>
          </a:p>
          <a:p>
            <a:pPr marL="342900" indent="-342900">
              <a:buFont typeface="Arial" panose="020B0604020202020204" pitchFamily="34" charset="0"/>
              <a:buChar char="•"/>
            </a:pPr>
            <a:r>
              <a:rPr lang="de-DE" altLang="zh-CN" sz="2800" dirty="0"/>
              <a:t>《</a:t>
            </a:r>
            <a:r>
              <a:rPr lang="zh-CN" altLang="de-DE" sz="2800" dirty="0"/>
              <a:t>老生儿</a:t>
            </a:r>
            <a:r>
              <a:rPr lang="de-DE" altLang="zh-CN" sz="2800" dirty="0"/>
              <a:t>》</a:t>
            </a:r>
            <a:r>
              <a:rPr lang="zh-CN" altLang="de-DE" sz="2800" dirty="0"/>
              <a:t>（英译本）、</a:t>
            </a:r>
            <a:endParaRPr lang="de-DE" altLang="zh-CN" sz="2800" dirty="0"/>
          </a:p>
          <a:p>
            <a:pPr marL="342900" indent="-342900">
              <a:buFont typeface="Arial" panose="020B0604020202020204" pitchFamily="34" charset="0"/>
              <a:buChar char="•"/>
            </a:pPr>
            <a:r>
              <a:rPr lang="de-DE" altLang="zh-CN" sz="2800" dirty="0"/>
              <a:t>《</a:t>
            </a:r>
            <a:r>
              <a:rPr lang="zh-CN" altLang="de-DE" sz="2800" dirty="0"/>
              <a:t>玉嬌梨</a:t>
            </a:r>
            <a:r>
              <a:rPr lang="de-DE" altLang="zh-CN" sz="2800" dirty="0"/>
              <a:t>》</a:t>
            </a:r>
            <a:r>
              <a:rPr lang="de-DE" altLang="zh-CN" sz="2800" dirty="0" err="1"/>
              <a:t>lí</a:t>
            </a:r>
            <a:r>
              <a:rPr lang="zh-CN" altLang="de-DE" sz="2800" dirty="0"/>
              <a:t>（法译本）。</a:t>
            </a:r>
            <a:endParaRPr lang="de-DE" altLang="zh-CN" sz="2800" dirty="0"/>
          </a:p>
        </p:txBody>
      </p:sp>
    </p:spTree>
    <p:extLst>
      <p:ext uri="{BB962C8B-B14F-4D97-AF65-F5344CB8AC3E}">
        <p14:creationId xmlns:p14="http://schemas.microsoft.com/office/powerpoint/2010/main" val="1204158874"/>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38827" y="830549"/>
            <a:ext cx="9732724" cy="5847755"/>
          </a:xfrm>
          <a:prstGeom prst="rect">
            <a:avLst/>
          </a:prstGeom>
          <a:noFill/>
        </p:spPr>
        <p:txBody>
          <a:bodyPr wrap="square" rtlCol="0">
            <a:spAutoFit/>
          </a:bodyPr>
          <a:lstStyle/>
          <a:p>
            <a:r>
              <a:rPr lang="en-GB" sz="2800" dirty="0">
                <a:latin typeface="KaiTi" panose="02010609060101010101" pitchFamily="49" charset="-122"/>
                <a:ea typeface="KaiTi" panose="02010609060101010101" pitchFamily="49" charset="-122"/>
              </a:rPr>
              <a:t>1827</a:t>
            </a:r>
            <a:r>
              <a:rPr lang="zh-CN" altLang="de-DE" sz="2800" dirty="0">
                <a:latin typeface="KaiTi" panose="02010609060101010101" pitchFamily="49" charset="-122"/>
                <a:ea typeface="KaiTi" panose="02010609060101010101" pitchFamily="49" charset="-122"/>
              </a:rPr>
              <a:t>年，他在回答约翰</a:t>
            </a:r>
            <a:r>
              <a:rPr lang="en-GB"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彼得</a:t>
            </a:r>
            <a:r>
              <a:rPr lang="en-GB"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埃克曼向他提问</a:t>
            </a:r>
            <a:r>
              <a:rPr lang="de-DE" altLang="zh-CN"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好逑传</a:t>
            </a:r>
            <a:r>
              <a:rPr lang="de-DE" altLang="zh-CN"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是否展现外来情节时写到：</a:t>
            </a:r>
            <a:r>
              <a:rPr lang="en-GB"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并不像想象中那么陌生</a:t>
            </a:r>
            <a:r>
              <a:rPr lang="en-GB"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这些人像我们一样是思考、行动和感受，而且很快你会感觉到他们的平等，但他们更清楚自己的一切行为，更洁净，在道义上的更有吸引力。有了这些，一切都是明智的，因而他们的行为与中产阶级有许多共同之处，就像我的</a:t>
            </a:r>
            <a:r>
              <a:rPr lang="de-DE" altLang="zh-CN"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赫尔曼与窦绿苔</a:t>
            </a:r>
            <a:r>
              <a:rPr lang="de-DE" altLang="zh-CN" sz="2800" dirty="0">
                <a:latin typeface="KaiTi" panose="02010609060101010101" pitchFamily="49" charset="-122"/>
                <a:ea typeface="KaiTi" panose="02010609060101010101" pitchFamily="49" charset="-122"/>
              </a:rPr>
              <a:t>》</a:t>
            </a:r>
            <a:r>
              <a:rPr lang="zh-CN" altLang="de-DE" sz="2800" dirty="0">
                <a:latin typeface="KaiTi" panose="02010609060101010101" pitchFamily="49" charset="-122"/>
                <a:ea typeface="KaiTi" panose="02010609060101010101" pitchFamily="49" charset="-122"/>
              </a:rPr>
              <a:t>，但却没有他们有极大的热情和诗意的神韵。</a:t>
            </a:r>
            <a:r>
              <a:rPr lang="en-GB" sz="2800" dirty="0">
                <a:latin typeface="KaiTi" panose="02010609060101010101" pitchFamily="49" charset="-122"/>
                <a:ea typeface="KaiTi" panose="02010609060101010101" pitchFamily="49" charset="-122"/>
              </a:rPr>
              <a:t>”</a:t>
            </a:r>
            <a:r>
              <a:rPr lang="de-DE" sz="2800" dirty="0">
                <a:latin typeface="KaiTi" panose="02010609060101010101" pitchFamily="49" charset="-122"/>
                <a:ea typeface="KaiTi" panose="02010609060101010101" pitchFamily="49" charset="-122"/>
              </a:rPr>
              <a:t> </a:t>
            </a:r>
            <a:r>
              <a:rPr lang="de-DE" sz="2200" dirty="0"/>
              <a:t>	</a:t>
            </a:r>
          </a:p>
          <a:p>
            <a:endParaRPr lang="de-DE" altLang="zh-CN" sz="1200" dirty="0"/>
          </a:p>
          <a:p>
            <a:r>
              <a:rPr lang="zh-CN" altLang="de-DE" sz="1200" dirty="0"/>
              <a:t>德语原文是：</a:t>
            </a:r>
            <a:r>
              <a:rPr lang="de-DE" sz="1200" dirty="0"/>
              <a:t>“Nicht so sehr als man glauben sollte. [...] Die Menschen denken, handeln und empfinden fast ebenso wie wir, und man fühlt sich sehr bald als ihresgleichen, nur </a:t>
            </a:r>
            <a:r>
              <a:rPr lang="de-DE" sz="1200" dirty="0" err="1"/>
              <a:t>daß</a:t>
            </a:r>
            <a:r>
              <a:rPr lang="de-DE" sz="1200" dirty="0"/>
              <a:t> bei ihnen alles klarer, reinlicher und sittlicher zugeht. Es ist bei ihnen alles verständig, bürgerlich, ohne große Leidenschaft und poetischen Schwung und hat dadurch viele Ähnlichkeiten mit meinem Hermann und Dorothea.”</a:t>
            </a:r>
            <a:r>
              <a:rPr lang="zh-CN" altLang="de-DE" sz="1200" dirty="0"/>
              <a:t>出自：</a:t>
            </a:r>
            <a:r>
              <a:rPr lang="de-DE" sz="1200" dirty="0"/>
              <a:t>Johann Peter Eckermann</a:t>
            </a:r>
            <a:r>
              <a:rPr lang="zh-CN" altLang="de-DE" sz="1200" dirty="0"/>
              <a:t>（爱克曼）：</a:t>
            </a:r>
            <a:r>
              <a:rPr lang="de-DE" altLang="zh-CN" sz="1200" dirty="0"/>
              <a:t>《</a:t>
            </a:r>
            <a:r>
              <a:rPr lang="zh-CN" altLang="de-DE" sz="1200" dirty="0"/>
              <a:t>歌德访谈录</a:t>
            </a:r>
            <a:r>
              <a:rPr lang="de-DE" altLang="zh-CN" sz="1200" dirty="0"/>
              <a:t>》</a:t>
            </a:r>
            <a:r>
              <a:rPr lang="de-DE" sz="1200" dirty="0"/>
              <a:t>,</a:t>
            </a:r>
            <a:r>
              <a:rPr lang="zh-CN" altLang="de-DE" sz="1200" dirty="0"/>
              <a:t>由</a:t>
            </a:r>
            <a:r>
              <a:rPr lang="de-DE" sz="1200" dirty="0"/>
              <a:t>Ernst Beutler</a:t>
            </a:r>
            <a:r>
              <a:rPr lang="zh-CN" altLang="de-DE" sz="1200" dirty="0"/>
              <a:t>出版，出版地</a:t>
            </a:r>
            <a:r>
              <a:rPr lang="de-DE" sz="1200" dirty="0"/>
              <a:t>-</a:t>
            </a:r>
            <a:r>
              <a:rPr lang="zh-CN" altLang="de-DE" sz="1200" dirty="0"/>
              <a:t>慕尼黑、苏黎世，</a:t>
            </a:r>
            <a:r>
              <a:rPr lang="de-DE" sz="1200" dirty="0"/>
              <a:t>1976</a:t>
            </a:r>
            <a:r>
              <a:rPr lang="zh-CN" altLang="de-DE" sz="1200" dirty="0"/>
              <a:t>年出版，第</a:t>
            </a:r>
            <a:r>
              <a:rPr lang="de-DE" sz="1200" dirty="0"/>
              <a:t>227</a:t>
            </a:r>
            <a:r>
              <a:rPr lang="zh-CN" altLang="de-DE" sz="1200" dirty="0"/>
              <a:t>页，</a:t>
            </a:r>
            <a:r>
              <a:rPr lang="de-DE" sz="1200" dirty="0"/>
              <a:t>31.1.1827</a:t>
            </a:r>
            <a:r>
              <a:rPr lang="zh-CN" altLang="de-DE" sz="1200" dirty="0"/>
              <a:t>。</a:t>
            </a:r>
            <a:endParaRPr lang="de-DE" sz="1200" dirty="0"/>
          </a:p>
          <a:p>
            <a:r>
              <a:rPr lang="zh-CN" altLang="de-DE" sz="2800" dirty="0">
                <a:ea typeface="KaiTi" panose="02010609060101010101" pitchFamily="49" charset="-122"/>
              </a:rPr>
              <a:t>研究</a:t>
            </a:r>
            <a:r>
              <a:rPr lang="zh-CN" altLang="de-DE" sz="2800" dirty="0" smtClean="0">
                <a:ea typeface="KaiTi" panose="02010609060101010101" pitchFamily="49" charset="-122"/>
              </a:rPr>
              <a:t>结果</a:t>
            </a:r>
            <a:endParaRPr lang="zh-CN" altLang="en-US" sz="2800" dirty="0" smtClean="0">
              <a:ea typeface="KaiTi" panose="02010609060101010101" pitchFamily="49" charset="-122"/>
            </a:endParaRPr>
          </a:p>
          <a:p>
            <a:r>
              <a:rPr lang="de-DE" altLang="zh-CN" sz="2400" dirty="0" smtClean="0">
                <a:ea typeface="KaiTi" panose="02010609060101010101" pitchFamily="49" charset="-122"/>
              </a:rPr>
              <a:t>5</a:t>
            </a:r>
            <a:endParaRPr lang="de-DE" altLang="zh-CN" sz="2400" dirty="0">
              <a:ea typeface="KaiTi" panose="02010609060101010101" pitchFamily="49" charset="-122"/>
            </a:endParaRPr>
          </a:p>
          <a:p>
            <a:r>
              <a:rPr lang="zh-CN" altLang="de-DE" sz="2400" dirty="0">
                <a:ea typeface="KaiTi" panose="02010609060101010101" pitchFamily="49" charset="-122"/>
              </a:rPr>
              <a:t>然而，</a:t>
            </a:r>
            <a:r>
              <a:rPr lang="zh-CN" altLang="de-DE" sz="2400" b="1" dirty="0">
                <a:ea typeface="KaiTi" panose="02010609060101010101" pitchFamily="49" charset="-122"/>
              </a:rPr>
              <a:t>歌德</a:t>
            </a:r>
            <a:r>
              <a:rPr lang="zh-CN" altLang="de-DE" sz="2400" dirty="0">
                <a:ea typeface="KaiTi" panose="02010609060101010101" pitchFamily="49" charset="-122"/>
              </a:rPr>
              <a:t>对于中国小说的认可是世界文学到来的标志。</a:t>
            </a:r>
            <a:endParaRPr lang="de-DE" altLang="zh-CN" sz="2400" dirty="0">
              <a:ea typeface="KaiTi" panose="02010609060101010101" pitchFamily="49" charset="-122"/>
            </a:endParaRPr>
          </a:p>
          <a:p>
            <a:endParaRPr lang="de-DE" sz="2200" dirty="0"/>
          </a:p>
        </p:txBody>
      </p:sp>
    </p:spTree>
    <p:extLst>
      <p:ext uri="{BB962C8B-B14F-4D97-AF65-F5344CB8AC3E}">
        <p14:creationId xmlns:p14="http://schemas.microsoft.com/office/powerpoint/2010/main" val="41230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solidFill>
                  <a:schemeClr val="bg1"/>
                </a:solidFill>
              </a:rPr>
              <a:t>Self</a:t>
            </a:r>
            <a:r>
              <a:rPr kumimoji="1" lang="zh-CN" altLang="en-US" b="1" dirty="0" smtClean="0">
                <a:solidFill>
                  <a:schemeClr val="bg1"/>
                </a:solidFill>
              </a:rPr>
              <a:t> </a:t>
            </a:r>
            <a:r>
              <a:rPr kumimoji="1" lang="en-US" altLang="zh-CN" b="1" dirty="0" smtClean="0">
                <a:solidFill>
                  <a:schemeClr val="bg1"/>
                </a:solidFill>
              </a:rPr>
              <a:t>introduction</a:t>
            </a:r>
            <a:endParaRPr kumimoji="1" lang="zh-CN" altLang="en-US" b="1" dirty="0">
              <a:solidFill>
                <a:schemeClr val="bg1"/>
              </a:solidFill>
            </a:endParaRPr>
          </a:p>
        </p:txBody>
      </p:sp>
      <p:sp>
        <p:nvSpPr>
          <p:cNvPr id="3" name="内容占位符 2"/>
          <p:cNvSpPr>
            <a:spLocks noGrp="1"/>
          </p:cNvSpPr>
          <p:nvPr>
            <p:ph idx="1"/>
          </p:nvPr>
        </p:nvSpPr>
        <p:spPr>
          <a:xfrm>
            <a:off x="1154954" y="2603500"/>
            <a:ext cx="10658105" cy="3416300"/>
          </a:xfrm>
        </p:spPr>
        <p:txBody>
          <a:bodyPr>
            <a:noAutofit/>
          </a:bodyPr>
          <a:lstStyle/>
          <a:p>
            <a:r>
              <a:rPr lang="de-DE" altLang="zh-CN" sz="2800" dirty="0">
                <a:latin typeface="Arial" charset="0"/>
                <a:cs typeface="Arial" charset="0"/>
              </a:rPr>
              <a:t>Bochum, Peking, Harvard, Mainz/Germersheim, Witten, Harvard, Orem/USA, </a:t>
            </a:r>
            <a:r>
              <a:rPr lang="de-DE" altLang="zh-CN" sz="2800" dirty="0" err="1">
                <a:latin typeface="Arial" charset="0"/>
                <a:cs typeface="Arial" charset="0"/>
              </a:rPr>
              <a:t>Rome</a:t>
            </a:r>
            <a:r>
              <a:rPr lang="de-DE" altLang="zh-CN" sz="2800" dirty="0">
                <a:latin typeface="Arial" charset="0"/>
                <a:cs typeface="Arial" charset="0"/>
              </a:rPr>
              <a:t>, Peking Normal &amp; Witten</a:t>
            </a:r>
          </a:p>
          <a:p>
            <a:r>
              <a:rPr lang="de-DE" altLang="zh-CN" sz="2800" dirty="0">
                <a:latin typeface="Arial" charset="0"/>
                <a:cs typeface="Arial" charset="0"/>
              </a:rPr>
              <a:t>Essays (Western </a:t>
            </a:r>
            <a:r>
              <a:rPr lang="de-DE" altLang="zh-CN" sz="2800" dirty="0" err="1">
                <a:latin typeface="Arial" charset="0"/>
                <a:cs typeface="Arial" charset="0"/>
              </a:rPr>
              <a:t>influence</a:t>
            </a:r>
            <a:r>
              <a:rPr lang="de-DE" altLang="zh-CN" sz="2800" dirty="0">
                <a:latin typeface="Arial" charset="0"/>
                <a:cs typeface="Arial" charset="0"/>
              </a:rPr>
              <a:t>, </a:t>
            </a:r>
            <a:r>
              <a:rPr lang="de-DE" altLang="zh-CN" sz="2800" dirty="0" err="1">
                <a:latin typeface="Arial" charset="0"/>
                <a:cs typeface="Arial" charset="0"/>
              </a:rPr>
              <a:t>social</a:t>
            </a:r>
            <a:r>
              <a:rPr lang="de-DE" altLang="zh-CN" sz="2800" dirty="0">
                <a:latin typeface="Arial" charset="0"/>
                <a:cs typeface="Arial" charset="0"/>
              </a:rPr>
              <a:t> </a:t>
            </a:r>
            <a:r>
              <a:rPr lang="de-DE" altLang="zh-CN" sz="2800" dirty="0" err="1">
                <a:latin typeface="Arial" charset="0"/>
                <a:cs typeface="Arial" charset="0"/>
              </a:rPr>
              <a:t>impact</a:t>
            </a:r>
            <a:r>
              <a:rPr lang="de-DE" altLang="zh-CN" sz="2800" dirty="0">
                <a:latin typeface="Arial" charset="0"/>
                <a:cs typeface="Arial" charset="0"/>
              </a:rPr>
              <a:t>, cf.: </a:t>
            </a:r>
            <a:r>
              <a:rPr lang="de-DE" altLang="zh-CN" sz="2800" dirty="0" err="1">
                <a:latin typeface="Arial" charset="0"/>
                <a:cs typeface="Arial" charset="0"/>
              </a:rPr>
              <a:t>blogs</a:t>
            </a:r>
            <a:r>
              <a:rPr lang="de-DE" altLang="zh-CN" sz="2800" dirty="0">
                <a:latin typeface="Arial" charset="0"/>
                <a:cs typeface="Arial" charset="0"/>
              </a:rPr>
              <a:t>)</a:t>
            </a:r>
          </a:p>
          <a:p>
            <a:r>
              <a:rPr lang="de-DE" altLang="zh-CN" sz="2800" dirty="0">
                <a:latin typeface="Arial" charset="0"/>
                <a:cs typeface="Arial" charset="0"/>
              </a:rPr>
              <a:t>Early </a:t>
            </a:r>
            <a:r>
              <a:rPr lang="de-DE" altLang="zh-CN" sz="2800" dirty="0" err="1">
                <a:latin typeface="Arial" charset="0"/>
                <a:cs typeface="Arial" charset="0"/>
              </a:rPr>
              <a:t>literary</a:t>
            </a:r>
            <a:r>
              <a:rPr lang="de-DE" altLang="zh-CN" sz="2800" dirty="0">
                <a:latin typeface="Arial" charset="0"/>
                <a:cs typeface="Arial" charset="0"/>
              </a:rPr>
              <a:t> </a:t>
            </a:r>
            <a:r>
              <a:rPr lang="de-DE" altLang="zh-CN" sz="2800" dirty="0" err="1">
                <a:latin typeface="Arial" charset="0"/>
                <a:cs typeface="Arial" charset="0"/>
              </a:rPr>
              <a:t>translations</a:t>
            </a:r>
            <a:endParaRPr lang="de-DE" altLang="zh-CN" sz="2800" dirty="0">
              <a:latin typeface="Arial" charset="0"/>
              <a:cs typeface="Arial" charset="0"/>
            </a:endParaRPr>
          </a:p>
          <a:p>
            <a:r>
              <a:rPr lang="de-DE" altLang="zh-CN" sz="2800" dirty="0">
                <a:latin typeface="Arial" charset="0"/>
                <a:cs typeface="Arial" charset="0"/>
              </a:rPr>
              <a:t>Development </a:t>
            </a:r>
            <a:r>
              <a:rPr lang="de-DE" altLang="zh-CN" sz="2800" dirty="0" err="1">
                <a:latin typeface="Arial" charset="0"/>
                <a:cs typeface="Arial" charset="0"/>
              </a:rPr>
              <a:t>of</a:t>
            </a:r>
            <a:r>
              <a:rPr lang="de-DE" altLang="zh-CN" sz="2800" dirty="0">
                <a:latin typeface="Arial" charset="0"/>
                <a:cs typeface="Arial" charset="0"/>
              </a:rPr>
              <a:t> </a:t>
            </a:r>
            <a:r>
              <a:rPr lang="de-DE" altLang="zh-CN" sz="2800" dirty="0" err="1">
                <a:latin typeface="Arial" charset="0"/>
                <a:cs typeface="Arial" charset="0"/>
              </a:rPr>
              <a:t>literature</a:t>
            </a:r>
            <a:r>
              <a:rPr lang="de-DE" altLang="zh-CN" sz="2800" dirty="0">
                <a:latin typeface="Arial" charset="0"/>
                <a:cs typeface="Arial" charset="0"/>
              </a:rPr>
              <a:t> (</a:t>
            </a:r>
            <a:r>
              <a:rPr lang="de-DE" altLang="zh-CN" sz="2800" dirty="0" err="1">
                <a:latin typeface="Arial" charset="0"/>
                <a:cs typeface="Arial" charset="0"/>
              </a:rPr>
              <a:t>Canonization</a:t>
            </a:r>
            <a:r>
              <a:rPr lang="de-DE" altLang="zh-CN" sz="2800" dirty="0">
                <a:latin typeface="Arial" charset="0"/>
                <a:cs typeface="Arial" charset="0"/>
              </a:rPr>
              <a:t>, </a:t>
            </a:r>
            <a:r>
              <a:rPr lang="de-DE" altLang="zh-CN" sz="2800" dirty="0" err="1">
                <a:latin typeface="Arial" charset="0"/>
                <a:cs typeface="Arial" charset="0"/>
              </a:rPr>
              <a:t>Categorization</a:t>
            </a:r>
            <a:r>
              <a:rPr lang="de-DE" altLang="zh-CN" sz="2800" dirty="0">
                <a:latin typeface="Arial" charset="0"/>
                <a:cs typeface="Arial" charset="0"/>
              </a:rPr>
              <a:t>)</a:t>
            </a:r>
          </a:p>
          <a:p>
            <a:r>
              <a:rPr lang="de-DE" altLang="zh-CN" sz="2800" dirty="0">
                <a:latin typeface="Arial" charset="0"/>
                <a:cs typeface="Arial" charset="0"/>
              </a:rPr>
              <a:t>Early Western </a:t>
            </a:r>
            <a:r>
              <a:rPr lang="de-DE" altLang="zh-CN" sz="2800" dirty="0" err="1">
                <a:latin typeface="Arial" charset="0"/>
                <a:cs typeface="Arial" charset="0"/>
              </a:rPr>
              <a:t>reception</a:t>
            </a:r>
            <a:r>
              <a:rPr lang="de-DE" altLang="zh-CN" sz="2800" dirty="0">
                <a:latin typeface="Arial" charset="0"/>
                <a:cs typeface="Arial" charset="0"/>
              </a:rPr>
              <a:t> </a:t>
            </a:r>
            <a:r>
              <a:rPr lang="de-DE" altLang="zh-CN" sz="2800" dirty="0" err="1">
                <a:latin typeface="Arial" charset="0"/>
                <a:cs typeface="Arial" charset="0"/>
              </a:rPr>
              <a:t>of</a:t>
            </a:r>
            <a:r>
              <a:rPr lang="de-DE" altLang="zh-CN" sz="2800" dirty="0">
                <a:latin typeface="Arial" charset="0"/>
                <a:cs typeface="Arial" charset="0"/>
              </a:rPr>
              <a:t> </a:t>
            </a:r>
            <a:r>
              <a:rPr lang="de-DE" altLang="zh-CN" sz="2800" dirty="0" err="1">
                <a:latin typeface="Arial" charset="0"/>
                <a:cs typeface="Arial" charset="0"/>
              </a:rPr>
              <a:t>Dream</a:t>
            </a:r>
            <a:r>
              <a:rPr lang="de-DE" altLang="zh-CN" sz="2800" dirty="0">
                <a:latin typeface="Arial" charset="0"/>
                <a:cs typeface="Arial" charset="0"/>
              </a:rPr>
              <a:t> </a:t>
            </a:r>
            <a:r>
              <a:rPr lang="de-DE" altLang="zh-CN" sz="2800" dirty="0" err="1">
                <a:latin typeface="Arial" charset="0"/>
                <a:cs typeface="Arial" charset="0"/>
              </a:rPr>
              <a:t>of</a:t>
            </a:r>
            <a:r>
              <a:rPr lang="de-DE" altLang="zh-CN" sz="2800" dirty="0">
                <a:latin typeface="Arial" charset="0"/>
                <a:cs typeface="Arial" charset="0"/>
              </a:rPr>
              <a:t> </a:t>
            </a:r>
            <a:r>
              <a:rPr lang="de-DE" altLang="zh-CN" sz="2800" dirty="0" err="1">
                <a:latin typeface="Arial" charset="0"/>
                <a:cs typeface="Arial" charset="0"/>
              </a:rPr>
              <a:t>the</a:t>
            </a:r>
            <a:r>
              <a:rPr lang="de-DE" altLang="zh-CN" sz="2800" dirty="0">
                <a:latin typeface="Arial" charset="0"/>
                <a:cs typeface="Arial" charset="0"/>
              </a:rPr>
              <a:t> </a:t>
            </a:r>
            <a:r>
              <a:rPr lang="de-DE" altLang="zh-CN" sz="2800" dirty="0" err="1">
                <a:latin typeface="Arial" charset="0"/>
                <a:cs typeface="Arial" charset="0"/>
              </a:rPr>
              <a:t>Red</a:t>
            </a:r>
            <a:r>
              <a:rPr lang="de-DE" altLang="zh-CN" sz="2800" dirty="0">
                <a:latin typeface="Arial" charset="0"/>
                <a:cs typeface="Arial" charset="0"/>
              </a:rPr>
              <a:t> </a:t>
            </a:r>
            <a:r>
              <a:rPr lang="de-DE" altLang="zh-CN" sz="2800" dirty="0" err="1" smtClean="0">
                <a:latin typeface="Arial" charset="0"/>
                <a:cs typeface="Arial" charset="0"/>
              </a:rPr>
              <a:t>Chamber</a:t>
            </a:r>
            <a:endParaRPr lang="de-DE" altLang="zh-CN" sz="2800" dirty="0">
              <a:latin typeface="Arial" charset="0"/>
              <a:cs typeface="Arial" charset="0"/>
            </a:endParaRPr>
          </a:p>
        </p:txBody>
      </p:sp>
    </p:spTree>
    <p:extLst>
      <p:ext uri="{BB962C8B-B14F-4D97-AF65-F5344CB8AC3E}">
        <p14:creationId xmlns:p14="http://schemas.microsoft.com/office/powerpoint/2010/main" val="2088520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r>
              <a:rPr kumimoji="1" altLang="zh-CN" b="1" dirty="0">
                <a:solidFill>
                  <a:schemeClr val="bg1"/>
                </a:solidFill>
                <a:cs typeface="宋体" charset="0"/>
              </a:rPr>
              <a:t>Prepare</a:t>
            </a:r>
            <a:r>
              <a:rPr kumimoji="1" lang="zh-CN" altLang="en-US" b="1" dirty="0">
                <a:solidFill>
                  <a:schemeClr val="bg1"/>
                </a:solidFill>
                <a:cs typeface="宋体" charset="0"/>
              </a:rPr>
              <a:t> </a:t>
            </a:r>
            <a:r>
              <a:rPr kumimoji="1" altLang="zh-CN" b="1" dirty="0">
                <a:solidFill>
                  <a:schemeClr val="bg1"/>
                </a:solidFill>
                <a:cs typeface="宋体" charset="0"/>
              </a:rPr>
              <a:t>for</a:t>
            </a:r>
            <a:r>
              <a:rPr kumimoji="1" lang="zh-CN" altLang="en-US" b="1" dirty="0">
                <a:solidFill>
                  <a:schemeClr val="bg1"/>
                </a:solidFill>
                <a:cs typeface="宋体" charset="0"/>
              </a:rPr>
              <a:t> </a:t>
            </a:r>
            <a:r>
              <a:rPr kumimoji="1" altLang="zh-CN" b="1" dirty="0">
                <a:solidFill>
                  <a:schemeClr val="bg1"/>
                </a:solidFill>
                <a:cs typeface="宋体" charset="0"/>
              </a:rPr>
              <a:t>session</a:t>
            </a:r>
            <a:r>
              <a:rPr kumimoji="1" lang="zh-CN" altLang="en-US" b="1" dirty="0">
                <a:solidFill>
                  <a:schemeClr val="bg1"/>
                </a:solidFill>
                <a:cs typeface="宋体" charset="0"/>
              </a:rPr>
              <a:t> </a:t>
            </a:r>
            <a:r>
              <a:rPr kumimoji="1" altLang="zh-CN" b="1" dirty="0">
                <a:solidFill>
                  <a:schemeClr val="bg1"/>
                </a:solidFill>
                <a:cs typeface="宋体" charset="0"/>
              </a:rPr>
              <a:t>2</a:t>
            </a:r>
            <a:endParaRPr kumimoji="1" lang="zh-CN" altLang="en-US" b="1" dirty="0">
              <a:solidFill>
                <a:schemeClr val="bg1"/>
              </a:solidFill>
              <a:cs typeface="宋体" charset="0"/>
            </a:endParaRPr>
          </a:p>
        </p:txBody>
      </p:sp>
      <p:sp>
        <p:nvSpPr>
          <p:cNvPr id="29698" name="内容占位符 2"/>
          <p:cNvSpPr>
            <a:spLocks noGrp="1"/>
          </p:cNvSpPr>
          <p:nvPr>
            <p:ph idx="1"/>
          </p:nvPr>
        </p:nvSpPr>
        <p:spPr/>
        <p:txBody>
          <a:bodyPr/>
          <a:lstStyle/>
          <a:p>
            <a:pPr marL="0" indent="0">
              <a:buNone/>
            </a:pPr>
            <a:r>
              <a:rPr kumimoji="1" lang="zh-CN" altLang="de-DE" dirty="0">
                <a:solidFill>
                  <a:srgbClr val="FF0000"/>
                </a:solidFill>
                <a:cs typeface="宋体" charset="0"/>
              </a:rPr>
              <a:t>经</a:t>
            </a:r>
            <a:r>
              <a:rPr kumimoji="1" lang="zh-CN" altLang="de-DE" dirty="0" smtClean="0">
                <a:solidFill>
                  <a:srgbClr val="FF0000"/>
                </a:solidFill>
                <a:cs typeface="宋体" charset="0"/>
              </a:rPr>
              <a:t>典的角色</a:t>
            </a:r>
            <a:endParaRPr kumimoji="1" lang="de-DE" altLang="zh-CN" dirty="0" smtClean="0">
              <a:solidFill>
                <a:srgbClr val="FF0000"/>
              </a:solidFill>
              <a:cs typeface="宋体" charset="0"/>
            </a:endParaRPr>
          </a:p>
        </p:txBody>
      </p:sp>
    </p:spTree>
    <p:extLst>
      <p:ext uri="{BB962C8B-B14F-4D97-AF65-F5344CB8AC3E}">
        <p14:creationId xmlns:p14="http://schemas.microsoft.com/office/powerpoint/2010/main" val="871265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altLang="zh-CN" b="1" dirty="0" smtClean="0">
                <a:solidFill>
                  <a:schemeClr val="bg1"/>
                </a:solidFill>
                <a:latin typeface="Stratum1 Black" pitchFamily="34" charset="0"/>
              </a:rPr>
              <a:t>Suggested Presentations</a:t>
            </a:r>
            <a:endParaRPr kumimoji="1" lang="zh-CN" altLang="en-US" b="1" dirty="0">
              <a:solidFill>
                <a:schemeClr val="bg1"/>
              </a:solidFill>
            </a:endParaRPr>
          </a:p>
        </p:txBody>
      </p:sp>
      <p:sp>
        <p:nvSpPr>
          <p:cNvPr id="30722" name="内容占位符 2"/>
          <p:cNvSpPr>
            <a:spLocks noGrp="1"/>
          </p:cNvSpPr>
          <p:nvPr>
            <p:ph idx="1"/>
          </p:nvPr>
        </p:nvSpPr>
        <p:spPr/>
        <p:txBody>
          <a:bodyPr/>
          <a:lstStyle/>
          <a:p>
            <a:r>
              <a:rPr kumimoji="1" lang="de-DE" altLang="zh-CN" dirty="0" err="1">
                <a:solidFill>
                  <a:srgbClr val="FF0000"/>
                </a:solidFill>
              </a:rPr>
              <a:t>Everybody</a:t>
            </a:r>
            <a:r>
              <a:rPr kumimoji="1" lang="de-DE" altLang="zh-CN" dirty="0">
                <a:solidFill>
                  <a:srgbClr val="FF0000"/>
                </a:solidFill>
              </a:rPr>
              <a:t> </a:t>
            </a:r>
            <a:r>
              <a:rPr kumimoji="1" lang="de-DE" altLang="zh-CN" dirty="0" err="1">
                <a:solidFill>
                  <a:srgbClr val="FF0000"/>
                </a:solidFill>
              </a:rPr>
              <a:t>needs</a:t>
            </a:r>
            <a:r>
              <a:rPr kumimoji="1" lang="de-DE" altLang="zh-CN" dirty="0">
                <a:solidFill>
                  <a:srgbClr val="FF0000"/>
                </a:solidFill>
              </a:rPr>
              <a:t> </a:t>
            </a:r>
            <a:r>
              <a:rPr kumimoji="1" lang="de-DE" altLang="zh-CN" dirty="0" err="1">
                <a:solidFill>
                  <a:srgbClr val="FF0000"/>
                </a:solidFill>
              </a:rPr>
              <a:t>to</a:t>
            </a:r>
            <a:r>
              <a:rPr kumimoji="1" lang="de-DE" altLang="zh-CN" dirty="0">
                <a:solidFill>
                  <a:srgbClr val="FF0000"/>
                </a:solidFill>
              </a:rPr>
              <a:t> do 1 </a:t>
            </a:r>
            <a:r>
              <a:rPr kumimoji="1" lang="de-DE" altLang="zh-CN" dirty="0" err="1">
                <a:solidFill>
                  <a:srgbClr val="FF0000"/>
                </a:solidFill>
              </a:rPr>
              <a:t>presentation</a:t>
            </a:r>
            <a:r>
              <a:rPr kumimoji="1" lang="de-DE" altLang="zh-CN" dirty="0">
                <a:solidFill>
                  <a:srgbClr val="FF0000"/>
                </a:solidFill>
              </a:rPr>
              <a:t> </a:t>
            </a:r>
            <a:r>
              <a:rPr kumimoji="1" lang="de-DE" altLang="zh-CN" dirty="0" err="1">
                <a:solidFill>
                  <a:srgbClr val="FF0000"/>
                </a:solidFill>
              </a:rPr>
              <a:t>of</a:t>
            </a:r>
            <a:r>
              <a:rPr kumimoji="1" lang="de-DE" altLang="zh-CN" dirty="0">
                <a:solidFill>
                  <a:srgbClr val="FF0000"/>
                </a:solidFill>
              </a:rPr>
              <a:t> 15 </a:t>
            </a:r>
            <a:r>
              <a:rPr kumimoji="1" lang="de-DE" altLang="zh-CN" dirty="0" err="1">
                <a:solidFill>
                  <a:srgbClr val="FF0000"/>
                </a:solidFill>
              </a:rPr>
              <a:t>mins</a:t>
            </a:r>
            <a:r>
              <a:rPr kumimoji="1" lang="de-DE" altLang="zh-CN" dirty="0">
                <a:solidFill>
                  <a:srgbClr val="FF0000"/>
                </a:solidFill>
              </a:rPr>
              <a:t>. – SUGGEST A TOPIC UNTIL SESSION 3</a:t>
            </a:r>
          </a:p>
          <a:p>
            <a:r>
              <a:rPr kumimoji="1" lang="de-DE" altLang="zh-CN" dirty="0" err="1">
                <a:solidFill>
                  <a:srgbClr val="FF0000"/>
                </a:solidFill>
              </a:rPr>
              <a:t>Everybody</a:t>
            </a:r>
            <a:r>
              <a:rPr kumimoji="1" lang="de-DE" altLang="zh-CN" dirty="0">
                <a:solidFill>
                  <a:srgbClr val="FF0000"/>
                </a:solidFill>
              </a:rPr>
              <a:t> </a:t>
            </a:r>
            <a:r>
              <a:rPr kumimoji="1" lang="de-DE" altLang="zh-CN" dirty="0" err="1">
                <a:solidFill>
                  <a:srgbClr val="FF0000"/>
                </a:solidFill>
              </a:rPr>
              <a:t>needs</a:t>
            </a:r>
            <a:r>
              <a:rPr kumimoji="1" lang="de-DE" altLang="zh-CN" dirty="0">
                <a:solidFill>
                  <a:srgbClr val="FF0000"/>
                </a:solidFill>
              </a:rPr>
              <a:t> </a:t>
            </a:r>
            <a:r>
              <a:rPr kumimoji="1" lang="de-DE" altLang="zh-CN" dirty="0" err="1">
                <a:solidFill>
                  <a:srgbClr val="FF0000"/>
                </a:solidFill>
              </a:rPr>
              <a:t>to</a:t>
            </a:r>
            <a:r>
              <a:rPr kumimoji="1" lang="de-DE" altLang="zh-CN" dirty="0">
                <a:solidFill>
                  <a:srgbClr val="FF0000"/>
                </a:solidFill>
              </a:rPr>
              <a:t> </a:t>
            </a:r>
            <a:r>
              <a:rPr kumimoji="1" lang="de-DE" altLang="zh-CN" dirty="0" err="1">
                <a:solidFill>
                  <a:srgbClr val="FF0000"/>
                </a:solidFill>
              </a:rPr>
              <a:t>choose</a:t>
            </a:r>
            <a:r>
              <a:rPr kumimoji="1" lang="de-DE" altLang="zh-CN" dirty="0">
                <a:solidFill>
                  <a:srgbClr val="FF0000"/>
                </a:solidFill>
              </a:rPr>
              <a:t> </a:t>
            </a:r>
            <a:r>
              <a:rPr kumimoji="1" lang="de-DE" altLang="zh-CN" dirty="0" err="1">
                <a:solidFill>
                  <a:srgbClr val="FF0000"/>
                </a:solidFill>
              </a:rPr>
              <a:t>one</a:t>
            </a:r>
            <a:r>
              <a:rPr kumimoji="1" lang="de-DE" altLang="zh-CN" dirty="0">
                <a:solidFill>
                  <a:srgbClr val="FF0000"/>
                </a:solidFill>
              </a:rPr>
              <a:t> </a:t>
            </a:r>
            <a:r>
              <a:rPr kumimoji="1" lang="de-DE" altLang="zh-CN" dirty="0" err="1">
                <a:solidFill>
                  <a:srgbClr val="FF0000"/>
                </a:solidFill>
              </a:rPr>
              <a:t>figure</a:t>
            </a:r>
            <a:r>
              <a:rPr kumimoji="1" lang="de-DE" altLang="zh-CN" dirty="0">
                <a:solidFill>
                  <a:srgbClr val="FF0000"/>
                </a:solidFill>
              </a:rPr>
              <a:t> </a:t>
            </a:r>
            <a:r>
              <a:rPr kumimoji="1" lang="de-DE" altLang="zh-CN" dirty="0" err="1">
                <a:solidFill>
                  <a:srgbClr val="FF0000"/>
                </a:solidFill>
              </a:rPr>
              <a:t>to</a:t>
            </a:r>
            <a:r>
              <a:rPr kumimoji="1" lang="de-DE" altLang="zh-CN" dirty="0">
                <a:solidFill>
                  <a:srgbClr val="FF0000"/>
                </a:solidFill>
              </a:rPr>
              <a:t> </a:t>
            </a:r>
            <a:r>
              <a:rPr kumimoji="1" lang="de-DE" altLang="zh-CN" dirty="0" err="1">
                <a:solidFill>
                  <a:srgbClr val="FF0000"/>
                </a:solidFill>
              </a:rPr>
              <a:t>identify</a:t>
            </a:r>
            <a:r>
              <a:rPr kumimoji="1" lang="de-DE" altLang="zh-CN" dirty="0">
                <a:solidFill>
                  <a:srgbClr val="FF0000"/>
                </a:solidFill>
              </a:rPr>
              <a:t> </a:t>
            </a:r>
            <a:r>
              <a:rPr kumimoji="1" lang="de-DE" altLang="zh-CN" dirty="0" err="1">
                <a:solidFill>
                  <a:srgbClr val="FF0000"/>
                </a:solidFill>
              </a:rPr>
              <a:t>with</a:t>
            </a:r>
            <a:endParaRPr kumimoji="1" lang="zh-CN" altLang="en-US" dirty="0">
              <a:solidFill>
                <a:srgbClr val="FF0000"/>
              </a:solidFill>
            </a:endParaRPr>
          </a:p>
        </p:txBody>
      </p:sp>
    </p:spTree>
    <p:extLst>
      <p:ext uri="{BB962C8B-B14F-4D97-AF65-F5344CB8AC3E}">
        <p14:creationId xmlns:p14="http://schemas.microsoft.com/office/powerpoint/2010/main" val="1815786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defRPr/>
            </a:pPr>
            <a:r>
              <a:rPr altLang="zh-CN" b="1" dirty="0" smtClean="0">
                <a:solidFill>
                  <a:schemeClr val="bg1"/>
                </a:solidFill>
                <a:latin typeface="Arial" pitchFamily="34" charset="0"/>
                <a:cs typeface="Arial" pitchFamily="34" charset="0"/>
              </a:rPr>
              <a:t>Always here for you!</a:t>
            </a:r>
            <a:br>
              <a:rPr altLang="zh-CN" b="1" dirty="0" smtClean="0">
                <a:solidFill>
                  <a:schemeClr val="bg1"/>
                </a:solidFill>
                <a:latin typeface="Arial" pitchFamily="34" charset="0"/>
                <a:cs typeface="Arial" pitchFamily="34" charset="0"/>
              </a:rPr>
            </a:br>
            <a:r>
              <a:rPr lang="zh-CN" altLang="en-US" sz="2800" b="1" dirty="0" smtClean="0">
                <a:solidFill>
                  <a:schemeClr val="bg1"/>
                </a:solidFill>
                <a:latin typeface="Arial" pitchFamily="34" charset="0"/>
                <a:cs typeface="Arial" pitchFamily="34" charset="0"/>
              </a:rPr>
              <a:t>随时</a:t>
            </a:r>
            <a:r>
              <a:rPr lang="zh-CN" altLang="de-DE" sz="2800" b="1" dirty="0" smtClean="0">
                <a:solidFill>
                  <a:schemeClr val="bg1"/>
                </a:solidFill>
                <a:latin typeface="Arial" pitchFamily="34" charset="0"/>
                <a:cs typeface="Arial" pitchFamily="34" charset="0"/>
              </a:rPr>
              <a:t>为你们服务</a:t>
            </a:r>
            <a:endParaRPr kumimoji="1" lang="zh-CN" altLang="en-US" b="1" dirty="0">
              <a:solidFill>
                <a:schemeClr val="bg1"/>
              </a:solidFill>
            </a:endParaRPr>
          </a:p>
        </p:txBody>
      </p:sp>
      <p:sp>
        <p:nvSpPr>
          <p:cNvPr id="31746" name="内容占位符 2"/>
          <p:cNvSpPr>
            <a:spLocks noGrp="1"/>
          </p:cNvSpPr>
          <p:nvPr>
            <p:ph idx="1"/>
          </p:nvPr>
        </p:nvSpPr>
        <p:spPr>
          <a:xfrm>
            <a:off x="1154954" y="2603500"/>
            <a:ext cx="9404487" cy="3722144"/>
          </a:xfrm>
        </p:spPr>
        <p:txBody>
          <a:bodyPr/>
          <a:lstStyle/>
          <a:p>
            <a:pPr algn="ctr">
              <a:buFont typeface="Garamond" charset="0"/>
              <a:buNone/>
            </a:pPr>
            <a:r>
              <a:rPr lang="en-US" altLang="zh-CN" dirty="0">
                <a:latin typeface="Arial" charset="0"/>
                <a:cs typeface="Arial" charset="0"/>
              </a:rPr>
              <a:t>Professor Dr. Martin </a:t>
            </a:r>
            <a:r>
              <a:rPr lang="en-US" altLang="zh-CN" dirty="0" err="1">
                <a:latin typeface="Arial" charset="0"/>
                <a:cs typeface="Arial" charset="0"/>
              </a:rPr>
              <a:t>Woesler</a:t>
            </a:r>
            <a:r>
              <a:rPr lang="zh-CN" altLang="de-DE" dirty="0">
                <a:latin typeface="Arial" charset="0"/>
                <a:cs typeface="Arial" charset="0"/>
              </a:rPr>
              <a:t> </a:t>
            </a:r>
            <a:r>
              <a:rPr lang="de-DE" altLang="zh-CN" dirty="0">
                <a:latin typeface="Arial" charset="0"/>
                <a:cs typeface="Arial" charset="0"/>
              </a:rPr>
              <a:t/>
            </a:r>
            <a:br>
              <a:rPr lang="de-DE" altLang="zh-CN" dirty="0">
                <a:latin typeface="Arial" charset="0"/>
                <a:cs typeface="Arial" charset="0"/>
              </a:rPr>
            </a:br>
            <a:r>
              <a:rPr lang="zh-CN" altLang="de-DE" dirty="0">
                <a:latin typeface="Arial" charset="0"/>
                <a:cs typeface="Arial" charset="0"/>
              </a:rPr>
              <a:t>吴漠汀</a:t>
            </a:r>
            <a:r>
              <a:rPr lang="de-DE" altLang="zh-CN" dirty="0">
                <a:latin typeface="Arial" charset="0"/>
                <a:cs typeface="Arial" charset="0"/>
              </a:rPr>
              <a:t/>
            </a:r>
            <a:br>
              <a:rPr lang="de-DE" altLang="zh-CN" dirty="0">
                <a:latin typeface="Arial" charset="0"/>
                <a:cs typeface="Arial" charset="0"/>
              </a:rPr>
            </a:br>
            <a:r>
              <a:rPr lang="zh-CN" altLang="de-DE" dirty="0">
                <a:latin typeface="Arial" charset="0"/>
                <a:cs typeface="Arial" charset="0"/>
              </a:rPr>
              <a:t>北京师范大学客座教授、</a:t>
            </a:r>
            <a:r>
              <a:rPr lang="de-DE" altLang="zh-CN" dirty="0">
                <a:latin typeface="Arial" charset="0"/>
                <a:cs typeface="Arial" charset="0"/>
              </a:rPr>
              <a:t/>
            </a:r>
            <a:br>
              <a:rPr lang="de-DE" altLang="zh-CN" dirty="0">
                <a:latin typeface="Arial" charset="0"/>
                <a:cs typeface="Arial" charset="0"/>
              </a:rPr>
            </a:br>
            <a:r>
              <a:rPr lang="zh-CN" altLang="de-DE" dirty="0">
                <a:latin typeface="Arial" charset="0"/>
                <a:cs typeface="Arial" charset="0"/>
              </a:rPr>
              <a:t>德国威藤</a:t>
            </a:r>
            <a:r>
              <a:rPr lang="de-DE" altLang="zh-CN" dirty="0">
                <a:latin typeface="Arial" charset="0"/>
                <a:cs typeface="Arial" charset="0"/>
              </a:rPr>
              <a:t>-</a:t>
            </a:r>
            <a:r>
              <a:rPr lang="zh-CN" altLang="de-DE" dirty="0">
                <a:latin typeface="Arial" charset="0"/>
                <a:cs typeface="Arial" charset="0"/>
              </a:rPr>
              <a:t>海德</a:t>
            </a:r>
            <a:r>
              <a:rPr lang="zh-CN" altLang="en-US" dirty="0">
                <a:latin typeface="Arial" charset="0"/>
                <a:cs typeface="Arial" charset="0"/>
              </a:rPr>
              <a:t>克</a:t>
            </a:r>
            <a:r>
              <a:rPr lang="zh-CN" altLang="de-DE" dirty="0">
                <a:latin typeface="Arial" charset="0"/>
                <a:cs typeface="Arial" charset="0"/>
              </a:rPr>
              <a:t>大学教授</a:t>
            </a:r>
          </a:p>
          <a:p>
            <a:pPr algn="ctr">
              <a:buFont typeface="Garamond" pitchFamily="18" charset="0"/>
              <a:buNone/>
            </a:pPr>
            <a:r>
              <a:rPr lang="en-US" altLang="de-DE" dirty="0">
                <a:latin typeface="Arial" pitchFamily="34" charset="0"/>
                <a:ea typeface="SimSun" pitchFamily="2" charset="-122"/>
                <a:cs typeface="Arial" pitchFamily="34" charset="0"/>
              </a:rPr>
              <a:t>Office / </a:t>
            </a:r>
            <a:r>
              <a:rPr lang="zh-CN" altLang="de-DE" dirty="0">
                <a:latin typeface="Arial" pitchFamily="34" charset="0"/>
                <a:cs typeface="Arial" pitchFamily="34" charset="0"/>
              </a:rPr>
              <a:t>办公室</a:t>
            </a:r>
            <a:r>
              <a:rPr lang="de-DE" altLang="zh-CN" dirty="0">
                <a:latin typeface="Arial" pitchFamily="34" charset="0"/>
                <a:cs typeface="Arial" pitchFamily="34" charset="0"/>
              </a:rPr>
              <a:t>: </a:t>
            </a:r>
            <a:r>
              <a:rPr lang="zh-CN" altLang="de-DE" dirty="0">
                <a:latin typeface="Arial" pitchFamily="34" charset="0"/>
                <a:cs typeface="Arial" pitchFamily="34" charset="0"/>
              </a:rPr>
              <a:t>主楼北门</a:t>
            </a:r>
            <a:r>
              <a:rPr lang="de-DE" altLang="zh-CN" dirty="0">
                <a:latin typeface="Arial" pitchFamily="34" charset="0"/>
                <a:cs typeface="Arial" pitchFamily="34" charset="0"/>
              </a:rPr>
              <a:t>4103</a:t>
            </a:r>
            <a:r>
              <a:rPr lang="zh-CN" altLang="de-DE" dirty="0" smtClean="0">
                <a:latin typeface="Arial" pitchFamily="34" charset="0"/>
                <a:cs typeface="Arial" pitchFamily="34" charset="0"/>
              </a:rPr>
              <a:t>室</a:t>
            </a:r>
            <a:endParaRPr lang="de-DE" altLang="zh-CN" smtClean="0">
              <a:latin typeface="Arial" pitchFamily="34" charset="0"/>
              <a:cs typeface="Arial" pitchFamily="34" charset="0"/>
            </a:endParaRPr>
          </a:p>
          <a:p>
            <a:pPr algn="ctr">
              <a:buFont typeface="Garamond" pitchFamily="18" charset="0"/>
              <a:buNone/>
            </a:pPr>
            <a:endParaRPr lang="en-US" altLang="zh-CN" dirty="0">
              <a:latin typeface="Arial" charset="0"/>
              <a:cs typeface="Arial" charset="0"/>
            </a:endParaRPr>
          </a:p>
          <a:p>
            <a:pPr algn="ctr">
              <a:buFont typeface="Garamond" charset="0"/>
              <a:buNone/>
            </a:pPr>
            <a:r>
              <a:rPr lang="en-US" altLang="zh-CN" dirty="0">
                <a:latin typeface="Arial" charset="0"/>
                <a:cs typeface="Arial" charset="0"/>
              </a:rPr>
              <a:t>Phone / </a:t>
            </a:r>
            <a:r>
              <a:rPr lang="zh-CN" altLang="de-DE" dirty="0">
                <a:latin typeface="Arial" charset="0"/>
                <a:cs typeface="Arial" charset="0"/>
              </a:rPr>
              <a:t>电话</a:t>
            </a:r>
            <a:r>
              <a:rPr lang="en-US" altLang="zh-CN" dirty="0">
                <a:latin typeface="Arial" charset="0"/>
                <a:cs typeface="Arial" charset="0"/>
              </a:rPr>
              <a:t>: (150) </a:t>
            </a:r>
            <a:r>
              <a:rPr lang="de-DE" altLang="zh-CN" dirty="0">
                <a:latin typeface="Arial" charset="0"/>
                <a:cs typeface="Arial" charset="0"/>
              </a:rPr>
              <a:t>1138 8818</a:t>
            </a:r>
            <a:br>
              <a:rPr lang="de-DE" altLang="zh-CN" dirty="0">
                <a:latin typeface="Arial" charset="0"/>
                <a:cs typeface="Arial" charset="0"/>
              </a:rPr>
            </a:br>
            <a:endParaRPr lang="en-US" altLang="zh-CN" dirty="0">
              <a:latin typeface="Arial" charset="0"/>
              <a:cs typeface="Arial" charset="0"/>
            </a:endParaRPr>
          </a:p>
          <a:p>
            <a:pPr algn="ctr">
              <a:buFont typeface="Garamond" charset="0"/>
              <a:buNone/>
            </a:pPr>
            <a:r>
              <a:rPr lang="en-US" altLang="zh-CN" dirty="0">
                <a:latin typeface="Arial" charset="0"/>
                <a:cs typeface="Arial" charset="0"/>
              </a:rPr>
              <a:t>Email / </a:t>
            </a:r>
            <a:r>
              <a:rPr lang="zh-CN" altLang="de-DE" dirty="0">
                <a:latin typeface="Arial" charset="0"/>
                <a:cs typeface="Arial" charset="0"/>
              </a:rPr>
              <a:t>电子邮件</a:t>
            </a:r>
            <a:r>
              <a:rPr lang="en-US" altLang="zh-CN" dirty="0">
                <a:latin typeface="Arial" charset="0"/>
                <a:cs typeface="Arial" charset="0"/>
              </a:rPr>
              <a:t>: </a:t>
            </a:r>
            <a:r>
              <a:rPr lang="en-US" altLang="zh-CN" dirty="0" err="1">
                <a:latin typeface="Arial" charset="0"/>
                <a:cs typeface="Arial" charset="0"/>
              </a:rPr>
              <a:t>martin@woesler.de</a:t>
            </a:r>
            <a:endParaRPr lang="en-US" altLang="zh-CN" dirty="0">
              <a:latin typeface="Arial" charset="0"/>
              <a:cs typeface="Arial" charset="0"/>
            </a:endParaRPr>
          </a:p>
          <a:p>
            <a:pPr algn="ctr"/>
            <a:endParaRPr kumimoji="1" lang="zh-CN" altLang="en-US" dirty="0">
              <a:cs typeface="Arial" charset="0"/>
            </a:endParaRPr>
          </a:p>
        </p:txBody>
      </p:sp>
    </p:spTree>
    <p:extLst>
      <p:ext uri="{BB962C8B-B14F-4D97-AF65-F5344CB8AC3E}">
        <p14:creationId xmlns:p14="http://schemas.microsoft.com/office/powerpoint/2010/main" val="39782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smtClean="0">
                <a:solidFill>
                  <a:schemeClr val="bg1"/>
                </a:solidFill>
              </a:rPr>
              <a:t>Weekly</a:t>
            </a:r>
            <a:r>
              <a:rPr kumimoji="1" lang="zh-CN" altLang="en-US" b="1" dirty="0" smtClean="0">
                <a:solidFill>
                  <a:schemeClr val="bg1"/>
                </a:solidFill>
              </a:rPr>
              <a:t> </a:t>
            </a:r>
            <a:r>
              <a:rPr kumimoji="1" lang="en-US" altLang="zh-CN" b="1" dirty="0" smtClean="0">
                <a:solidFill>
                  <a:schemeClr val="bg1"/>
                </a:solidFill>
              </a:rPr>
              <a:t>content</a:t>
            </a:r>
            <a:endParaRPr kumimoji="1" lang="zh-CN" altLang="en-US" b="1" dirty="0">
              <a:solidFill>
                <a:schemeClr val="bg1"/>
              </a:solidFill>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2292977269"/>
              </p:ext>
            </p:extLst>
          </p:nvPr>
        </p:nvGraphicFramePr>
        <p:xfrm>
          <a:off x="1032869" y="3239637"/>
          <a:ext cx="10458546" cy="3352230"/>
        </p:xfrm>
        <a:graphic>
          <a:graphicData uri="http://schemas.openxmlformats.org/drawingml/2006/table">
            <a:tbl>
              <a:tblPr firstRow="1" bandRow="1">
                <a:tableStyleId>{5C22544A-7EE6-4342-B048-85BDC9FD1C3A}</a:tableStyleId>
              </a:tblPr>
              <a:tblGrid>
                <a:gridCol w="2815801"/>
                <a:gridCol w="7642745"/>
              </a:tblGrid>
              <a:tr h="473256">
                <a:tc>
                  <a:txBody>
                    <a:bodyPr/>
                    <a:lstStyle/>
                    <a:p>
                      <a:pPr algn="ctr"/>
                      <a:r>
                        <a:rPr lang="zh-CN" altLang="en-US" dirty="0" smtClean="0"/>
                        <a:t>周数</a:t>
                      </a:r>
                      <a:endParaRPr lang="zh-CN" altLang="en-US" dirty="0"/>
                    </a:p>
                  </a:txBody>
                  <a:tcPr/>
                </a:tc>
                <a:tc>
                  <a:txBody>
                    <a:bodyPr/>
                    <a:lstStyle/>
                    <a:p>
                      <a:pPr algn="ctr"/>
                      <a:r>
                        <a:rPr lang="zh-CN" altLang="en-US" dirty="0" smtClean="0"/>
                        <a:t>授课内容</a:t>
                      </a:r>
                      <a:endParaRPr lang="zh-CN" altLang="en-US" dirty="0"/>
                    </a:p>
                  </a:txBody>
                  <a:tcPr/>
                </a:tc>
              </a:tr>
              <a:tr h="479829">
                <a:tc>
                  <a:txBody>
                    <a:bodyPr/>
                    <a:lstStyle/>
                    <a:p>
                      <a:r>
                        <a:rPr lang="en-US" altLang="zh-CN" dirty="0" smtClean="0"/>
                        <a:t>Week</a:t>
                      </a:r>
                      <a:r>
                        <a:rPr lang="zh-CN" altLang="en-US" baseline="0" dirty="0" smtClean="0"/>
                        <a:t> </a:t>
                      </a:r>
                      <a:r>
                        <a:rPr lang="en-US" altLang="zh-CN" baseline="0" dirty="0" smtClean="0"/>
                        <a:t>1</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800" kern="1200" dirty="0" smtClean="0"/>
                        <a:t>Earliest translations from Chinese to the West</a:t>
                      </a:r>
                      <a:endParaRPr lang="de-DE" altLang="zh-CN" sz="1800" kern="100" dirty="0" smtClean="0">
                        <a:effectLst/>
                        <a:latin typeface="Calibri" panose="020F0502020204030204" pitchFamily="34" charset="0"/>
                        <a:ea typeface="SimSun" panose="02010600030101010101" pitchFamily="2" charset="-122"/>
                        <a:cs typeface="Times New Roman" panose="02020603050405020304" pitchFamily="18" charset="0"/>
                      </a:endParaRPr>
                    </a:p>
                  </a:txBody>
                  <a:tcPr/>
                </a:tc>
              </a:tr>
              <a:tr h="479829">
                <a:tc>
                  <a:txBody>
                    <a:bodyPr/>
                    <a:lstStyle/>
                    <a:p>
                      <a:endParaRPr lang="zh-CN" altLang="en-US" dirty="0"/>
                    </a:p>
                  </a:txBody>
                  <a:tcPr/>
                </a:tc>
                <a:tc>
                  <a:txBody>
                    <a:bodyPr/>
                    <a:lstStyle/>
                    <a:p>
                      <a:r>
                        <a:rPr lang="zh-CN" altLang="en-US" dirty="0" smtClean="0"/>
                        <a:t>早期翻译：从中国文学到西语</a:t>
                      </a:r>
                      <a:endParaRPr lang="zh-CN" altLang="en-US" dirty="0"/>
                    </a:p>
                  </a:txBody>
                  <a:tcPr/>
                </a:tc>
              </a:tr>
              <a:tr h="479829">
                <a:tc>
                  <a:txBody>
                    <a:bodyPr/>
                    <a:lstStyle/>
                    <a:p>
                      <a:r>
                        <a:rPr lang="en-US" altLang="zh-CN" dirty="0" smtClean="0"/>
                        <a:t>Week</a:t>
                      </a:r>
                      <a:r>
                        <a:rPr lang="zh-CN" altLang="en-US" baseline="0" dirty="0" smtClean="0"/>
                        <a:t> </a:t>
                      </a:r>
                      <a:r>
                        <a:rPr lang="en-US" altLang="zh-CN" baseline="0" dirty="0" smtClean="0"/>
                        <a:t>2</a:t>
                      </a:r>
                      <a:endParaRPr lang="zh-CN" altLang="en-US" dirty="0"/>
                    </a:p>
                  </a:txBody>
                  <a:tcPr/>
                </a:tc>
                <a:tc>
                  <a:txBody>
                    <a:bodyPr/>
                    <a:lstStyle/>
                    <a:p>
                      <a:r>
                        <a:rPr lang="en-US" altLang="zh-CN" sz="1800" kern="1200" dirty="0" smtClean="0"/>
                        <a:t>Earliest translations: The role of the Classics</a:t>
                      </a:r>
                      <a:endParaRPr lang="zh-CN" altLang="en-US" dirty="0"/>
                    </a:p>
                  </a:txBody>
                  <a:tcPr/>
                </a:tc>
              </a:tr>
              <a:tr h="479829">
                <a:tc>
                  <a:txBody>
                    <a:bodyPr/>
                    <a:lstStyle/>
                    <a:p>
                      <a:endParaRPr lang="zh-CN" altLang="en-US" dirty="0"/>
                    </a:p>
                  </a:txBody>
                  <a:tcPr/>
                </a:tc>
                <a:tc>
                  <a:txBody>
                    <a:bodyPr/>
                    <a:lstStyle/>
                    <a:p>
                      <a:r>
                        <a:rPr lang="zh-CN" altLang="en-US" dirty="0" smtClean="0"/>
                        <a:t>早期翻译：</a:t>
                      </a:r>
                      <a:r>
                        <a:rPr lang="zh-CN" altLang="de-DE" dirty="0" smtClean="0"/>
                        <a:t>经典</a:t>
                      </a:r>
                      <a:r>
                        <a:rPr lang="zh-CN" altLang="en-US" dirty="0" smtClean="0"/>
                        <a:t>作品的角色</a:t>
                      </a:r>
                      <a:endParaRPr lang="zh-CN" altLang="en-US" dirty="0"/>
                    </a:p>
                  </a:txBody>
                  <a:tcPr/>
                </a:tc>
              </a:tr>
              <a:tr h="479829">
                <a:tc>
                  <a:txBody>
                    <a:bodyPr/>
                    <a:lstStyle/>
                    <a:p>
                      <a:r>
                        <a:rPr lang="en-US" altLang="zh-CN" dirty="0" smtClean="0"/>
                        <a:t>Week</a:t>
                      </a:r>
                      <a:r>
                        <a:rPr lang="zh-CN" altLang="en-US" dirty="0" smtClean="0"/>
                        <a:t> </a:t>
                      </a:r>
                      <a:r>
                        <a:rPr lang="en-US" altLang="zh-CN" dirty="0" smtClean="0"/>
                        <a:t>3</a:t>
                      </a:r>
                      <a:endParaRPr lang="zh-CN" altLang="en-US" dirty="0"/>
                    </a:p>
                  </a:txBody>
                  <a:tcPr/>
                </a:tc>
                <a:tc>
                  <a:txBody>
                    <a:bodyPr/>
                    <a:lstStyle/>
                    <a:p>
                      <a:r>
                        <a:rPr lang="en-US" altLang="zh-CN" sz="1800" kern="1200" dirty="0" smtClean="0"/>
                        <a:t>The role of Tang poetry</a:t>
                      </a:r>
                      <a:endParaRPr lang="zh-CN" altLang="en-US" dirty="0"/>
                    </a:p>
                  </a:txBody>
                  <a:tcPr/>
                </a:tc>
              </a:tr>
              <a:tr h="479829">
                <a:tc>
                  <a:txBody>
                    <a:bodyPr/>
                    <a:lstStyle/>
                    <a:p>
                      <a:endParaRPr lang="zh-CN" altLang="en-US"/>
                    </a:p>
                  </a:txBody>
                  <a:tcPr/>
                </a:tc>
                <a:tc>
                  <a:txBody>
                    <a:bodyPr/>
                    <a:lstStyle/>
                    <a:p>
                      <a:r>
                        <a:rPr lang="zh-CN" altLang="en-US" dirty="0" smtClean="0"/>
                        <a:t>唐诗的角色</a:t>
                      </a:r>
                      <a:endParaRPr lang="zh-CN" altLang="en-US" dirty="0"/>
                    </a:p>
                  </a:txBody>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893627572"/>
              </p:ext>
            </p:extLst>
          </p:nvPr>
        </p:nvGraphicFramePr>
        <p:xfrm>
          <a:off x="1032869" y="2402421"/>
          <a:ext cx="10458546" cy="741680"/>
        </p:xfrm>
        <a:graphic>
          <a:graphicData uri="http://schemas.openxmlformats.org/drawingml/2006/table">
            <a:tbl>
              <a:tblPr firstRow="1" bandRow="1">
                <a:tableStyleId>{5C22544A-7EE6-4342-B048-85BDC9FD1C3A}</a:tableStyleId>
              </a:tblPr>
              <a:tblGrid>
                <a:gridCol w="2829447"/>
                <a:gridCol w="7629099"/>
              </a:tblGrid>
              <a:tr h="370840">
                <a:tc>
                  <a:txBody>
                    <a:bodyPr/>
                    <a:lstStyle/>
                    <a:p>
                      <a:r>
                        <a:rPr lang="zh-CN" altLang="en-US" dirty="0" smtClean="0"/>
                        <a:t>课程名称</a:t>
                      </a:r>
                      <a:endParaRPr lang="zh-CN" altLang="en-US" dirty="0"/>
                    </a:p>
                  </a:txBody>
                  <a:tcPr/>
                </a:tc>
                <a:tc>
                  <a:txBody>
                    <a:bodyPr/>
                    <a:lstStyle/>
                    <a:p>
                      <a:r>
                        <a:rPr lang="en-US" altLang="zh-CN" sz="1800" kern="1200" dirty="0" smtClean="0"/>
                        <a:t>Research about dissemination of Chinese literature abroad</a:t>
                      </a:r>
                      <a:endParaRPr lang="zh-CN" altLang="en-US" dirty="0"/>
                    </a:p>
                  </a:txBody>
                  <a:tcPr/>
                </a:tc>
              </a:tr>
              <a:tr h="370840">
                <a:tc>
                  <a:txBody>
                    <a:bodyPr/>
                    <a:lstStyle/>
                    <a:p>
                      <a:r>
                        <a:rPr lang="zh-CN" altLang="en-US" dirty="0" smtClean="0"/>
                        <a:t>课程语言：中／英</a:t>
                      </a:r>
                      <a:endParaRPr lang="zh-CN"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授课教师：</a:t>
                      </a:r>
                      <a:r>
                        <a:rPr lang="en-US" altLang="zh-CN" sz="1800" kern="100" dirty="0" smtClean="0">
                          <a:effectLst/>
                        </a:rPr>
                        <a:t>Martin </a:t>
                      </a:r>
                      <a:r>
                        <a:rPr lang="en-US" altLang="zh-CN" sz="1800" kern="100" dirty="0" err="1" smtClean="0">
                          <a:effectLst/>
                        </a:rPr>
                        <a:t>Woesler</a:t>
                      </a:r>
                      <a:endParaRPr lang="de-DE" altLang="zh-CN" sz="1800" kern="100" dirty="0" smtClean="0">
                        <a:effectLst/>
                        <a:latin typeface="Calibri" panose="020F0502020204030204" pitchFamily="34" charset="0"/>
                        <a:ea typeface="SimSun" panose="02010600030101010101" pitchFamily="2" charset="-122"/>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999263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val="403664759"/>
              </p:ext>
            </p:extLst>
          </p:nvPr>
        </p:nvGraphicFramePr>
        <p:xfrm>
          <a:off x="800857" y="624579"/>
          <a:ext cx="10635967" cy="5844458"/>
        </p:xfrm>
        <a:graphic>
          <a:graphicData uri="http://schemas.openxmlformats.org/drawingml/2006/table">
            <a:tbl>
              <a:tblPr firstRow="1" bandRow="1">
                <a:tableStyleId>{5C22544A-7EE6-4342-B048-85BDC9FD1C3A}</a:tableStyleId>
              </a:tblPr>
              <a:tblGrid>
                <a:gridCol w="2637024"/>
                <a:gridCol w="7998943"/>
              </a:tblGrid>
              <a:tr h="442409">
                <a:tc>
                  <a:txBody>
                    <a:bodyPr/>
                    <a:lstStyle/>
                    <a:p>
                      <a:pPr algn="ctr"/>
                      <a:r>
                        <a:rPr lang="zh-CN" altLang="en-US" b="0" dirty="0" smtClean="0"/>
                        <a:t>周数</a:t>
                      </a:r>
                      <a:endParaRPr lang="zh-CN" altLang="en-US" b="0" dirty="0"/>
                    </a:p>
                  </a:txBody>
                  <a:tcPr/>
                </a:tc>
                <a:tc>
                  <a:txBody>
                    <a:bodyPr/>
                    <a:lstStyle/>
                    <a:p>
                      <a:pPr algn="ctr"/>
                      <a:r>
                        <a:rPr lang="zh-CN" altLang="en-US" b="0" dirty="0" smtClean="0"/>
                        <a:t>授课内容</a:t>
                      </a:r>
                      <a:endParaRPr lang="zh-CN" altLang="en-US" b="0" dirty="0"/>
                    </a:p>
                  </a:txBody>
                  <a:tcPr/>
                </a:tc>
              </a:tr>
              <a:tr h="535550">
                <a:tc>
                  <a:txBody>
                    <a:bodyPr/>
                    <a:lstStyle/>
                    <a:p>
                      <a:pPr algn="ctr"/>
                      <a:r>
                        <a:rPr lang="en-US" altLang="zh-CN" dirty="0" smtClean="0"/>
                        <a:t>Week</a:t>
                      </a:r>
                      <a:r>
                        <a:rPr lang="zh-CN" altLang="en-US" dirty="0" smtClean="0"/>
                        <a:t> </a:t>
                      </a:r>
                      <a:r>
                        <a:rPr lang="en-US" altLang="zh-CN" dirty="0" smtClean="0"/>
                        <a:t>4</a:t>
                      </a:r>
                      <a:endParaRPr lang="zh-CN" altLang="en-US" dirty="0"/>
                    </a:p>
                  </a:txBody>
                  <a:tcPr/>
                </a:tc>
                <a:tc>
                  <a:txBody>
                    <a:bodyPr/>
                    <a:lstStyle/>
                    <a:p>
                      <a:r>
                        <a:rPr lang="en-US" altLang="zh-CN" sz="1800" kern="1200" dirty="0" smtClean="0">
                          <a:solidFill>
                            <a:schemeClr val="dk1"/>
                          </a:solidFill>
                          <a:latin typeface="+mn-lt"/>
                          <a:ea typeface="+mn-ea"/>
                          <a:cs typeface="+mn-cs"/>
                        </a:rPr>
                        <a:t>Earliest translations: The role of novels about forced and free marriage</a:t>
                      </a:r>
                      <a:endParaRPr lang="zh-CN" altLang="en-US" dirty="0"/>
                    </a:p>
                  </a:txBody>
                  <a:tcPr/>
                </a:tc>
              </a:tr>
              <a:tr h="442409">
                <a:tc>
                  <a:txBody>
                    <a:bodyPr/>
                    <a:lstStyle/>
                    <a:p>
                      <a:pPr algn="ctr"/>
                      <a:endParaRPr lang="zh-CN" altLang="en-US"/>
                    </a:p>
                  </a:txBody>
                  <a:tcPr/>
                </a:tc>
                <a:tc>
                  <a:txBody>
                    <a:bodyPr/>
                    <a:lstStyle/>
                    <a:p>
                      <a:r>
                        <a:rPr lang="zh-CN" altLang="en-US" dirty="0" smtClean="0"/>
                        <a:t>早期翻译：包办和自由婚姻小说的角色</a:t>
                      </a:r>
                      <a:endParaRPr lang="zh-CN" altLang="en-US" dirty="0"/>
                    </a:p>
                  </a:txBody>
                  <a:tcPr/>
                </a:tc>
              </a:tr>
              <a:tr h="442409">
                <a:tc>
                  <a:txBody>
                    <a:bodyPr/>
                    <a:lstStyle/>
                    <a:p>
                      <a:pPr algn="ctr"/>
                      <a:r>
                        <a:rPr lang="en-US" altLang="zh-CN" dirty="0" smtClean="0"/>
                        <a:t>Week</a:t>
                      </a:r>
                      <a:r>
                        <a:rPr lang="zh-CN" altLang="en-US" baseline="0" dirty="0" smtClean="0"/>
                        <a:t> </a:t>
                      </a:r>
                      <a:r>
                        <a:rPr lang="en-US" altLang="zh-CN" baseline="0" dirty="0" smtClean="0"/>
                        <a:t>5</a:t>
                      </a:r>
                      <a:endParaRPr lang="zh-CN" altLang="en-US" dirty="0"/>
                    </a:p>
                  </a:txBody>
                  <a:tcPr/>
                </a:tc>
                <a:tc>
                  <a:txBody>
                    <a:bodyPr/>
                    <a:lstStyle/>
                    <a:p>
                      <a:r>
                        <a:rPr lang="en-US" altLang="zh-CN" sz="1800" kern="1200" dirty="0" smtClean="0">
                          <a:solidFill>
                            <a:schemeClr val="dk1"/>
                          </a:solidFill>
                          <a:latin typeface="+mn-lt"/>
                          <a:ea typeface="+mn-ea"/>
                          <a:cs typeface="+mn-cs"/>
                        </a:rPr>
                        <a:t>Earliest translations: The role of the Four Novels</a:t>
                      </a:r>
                      <a:endParaRPr lang="zh-CN" altLang="en-US" dirty="0"/>
                    </a:p>
                  </a:txBody>
                  <a:tcPr/>
                </a:tc>
              </a:tr>
              <a:tr h="442409">
                <a:tc>
                  <a:txBody>
                    <a:bodyPr/>
                    <a:lstStyle/>
                    <a:p>
                      <a:pPr algn="ctr"/>
                      <a:endParaRPr lang="zh-CN" altLang="en-US" dirty="0"/>
                    </a:p>
                  </a:txBody>
                  <a:tcPr/>
                </a:tc>
                <a:tc>
                  <a:txBody>
                    <a:bodyPr/>
                    <a:lstStyle/>
                    <a:p>
                      <a:r>
                        <a:rPr lang="zh-CN" altLang="en-US" dirty="0" smtClean="0"/>
                        <a:t>早期翻译：四大名著的角色</a:t>
                      </a:r>
                      <a:endParaRPr lang="zh-CN" altLang="en-US" dirty="0"/>
                    </a:p>
                  </a:txBody>
                  <a:tcPr/>
                </a:tc>
              </a:tr>
              <a:tr h="442409">
                <a:tc>
                  <a:txBody>
                    <a:bodyPr/>
                    <a:lstStyle/>
                    <a:p>
                      <a:pPr algn="ctr"/>
                      <a:r>
                        <a:rPr lang="en-US" altLang="zh-CN" dirty="0" smtClean="0"/>
                        <a:t>Week</a:t>
                      </a:r>
                      <a:r>
                        <a:rPr lang="zh-CN" altLang="en-US" dirty="0" smtClean="0"/>
                        <a:t> </a:t>
                      </a:r>
                      <a:r>
                        <a:rPr lang="en-US" altLang="zh-CN" dirty="0" smtClean="0"/>
                        <a:t>6</a:t>
                      </a:r>
                      <a:endParaRPr lang="zh-CN" altLang="en-US" dirty="0"/>
                    </a:p>
                  </a:txBody>
                  <a:tcPr/>
                </a:tc>
                <a:tc>
                  <a:txBody>
                    <a:bodyPr/>
                    <a:lstStyle/>
                    <a:p>
                      <a:r>
                        <a:rPr lang="en-US" altLang="zh-CN" sz="1800" kern="1200" dirty="0" smtClean="0">
                          <a:solidFill>
                            <a:schemeClr val="dk1"/>
                          </a:solidFill>
                          <a:latin typeface="+mn-lt"/>
                          <a:ea typeface="+mn-ea"/>
                          <a:cs typeface="+mn-cs"/>
                        </a:rPr>
                        <a:t>The Dream of the Red Chamber I</a:t>
                      </a:r>
                      <a:endParaRPr lang="zh-CN" altLang="en-US" dirty="0"/>
                    </a:p>
                  </a:txBody>
                  <a:tcPr/>
                </a:tc>
              </a:tr>
              <a:tr h="442409">
                <a:tc>
                  <a:txBody>
                    <a:bodyPr/>
                    <a:lstStyle/>
                    <a:p>
                      <a:pPr algn="ctr"/>
                      <a:endParaRPr lang="zh-CN" altLang="en-US" dirty="0"/>
                    </a:p>
                  </a:txBody>
                  <a:tcPr/>
                </a:tc>
                <a:tc>
                  <a:txBody>
                    <a:bodyPr/>
                    <a:lstStyle/>
                    <a:p>
                      <a:r>
                        <a:rPr lang="zh-CN" altLang="en-US" dirty="0" smtClean="0"/>
                        <a:t>红楼梦 </a:t>
                      </a:r>
                      <a:r>
                        <a:rPr lang="en-US" altLang="zh-CN" sz="1800" kern="1200" dirty="0" smtClean="0">
                          <a:solidFill>
                            <a:schemeClr val="dk1"/>
                          </a:solidFill>
                          <a:latin typeface="+mn-lt"/>
                          <a:ea typeface="+mn-ea"/>
                          <a:cs typeface="+mn-cs"/>
                        </a:rPr>
                        <a:t>I</a:t>
                      </a:r>
                      <a:endParaRPr lang="zh-CN" altLang="en-US" dirty="0"/>
                    </a:p>
                  </a:txBody>
                  <a:tcPr/>
                </a:tc>
              </a:tr>
              <a:tr h="442409">
                <a:tc>
                  <a:txBody>
                    <a:bodyPr/>
                    <a:lstStyle/>
                    <a:p>
                      <a:pPr algn="ctr"/>
                      <a:r>
                        <a:rPr lang="en-US" altLang="zh-CN" dirty="0" smtClean="0"/>
                        <a:t>Week</a:t>
                      </a:r>
                      <a:r>
                        <a:rPr lang="zh-CN" altLang="en-US" dirty="0" smtClean="0"/>
                        <a:t> </a:t>
                      </a:r>
                      <a:r>
                        <a:rPr lang="en-US" altLang="zh-CN" dirty="0" smtClean="0"/>
                        <a:t>7</a:t>
                      </a:r>
                      <a:endParaRPr lang="zh-CN" altLang="en-US" dirty="0"/>
                    </a:p>
                  </a:txBody>
                  <a:tcPr/>
                </a:tc>
                <a:tc>
                  <a:txBody>
                    <a:bodyPr/>
                    <a:lstStyle/>
                    <a:p>
                      <a:r>
                        <a:rPr lang="en-US" altLang="zh-CN" sz="1800" kern="1200" dirty="0" smtClean="0">
                          <a:solidFill>
                            <a:schemeClr val="dk1"/>
                          </a:solidFill>
                          <a:latin typeface="+mn-lt"/>
                          <a:ea typeface="+mn-ea"/>
                          <a:cs typeface="+mn-cs"/>
                        </a:rPr>
                        <a:t>The Dream of the Red Chamber II</a:t>
                      </a:r>
                      <a:endParaRPr lang="zh-CN" altLang="en-US" dirty="0"/>
                    </a:p>
                  </a:txBody>
                  <a:tcPr/>
                </a:tc>
              </a:tr>
              <a:tr h="442409">
                <a:tc>
                  <a:txBody>
                    <a:bodyPr/>
                    <a:lstStyle/>
                    <a:p>
                      <a:pPr algn="ctr"/>
                      <a:endParaRPr lang="zh-CN" altLang="en-US" dirty="0"/>
                    </a:p>
                  </a:txBody>
                  <a:tcPr/>
                </a:tc>
                <a:tc>
                  <a:txBody>
                    <a:bodyPr/>
                    <a:lstStyle/>
                    <a:p>
                      <a:r>
                        <a:rPr lang="zh-CN" altLang="en-US" dirty="0" smtClean="0"/>
                        <a:t>红楼梦 </a:t>
                      </a:r>
                      <a:r>
                        <a:rPr lang="en-US" altLang="zh-CN" sz="1800" kern="1200" dirty="0" smtClean="0">
                          <a:solidFill>
                            <a:schemeClr val="dk1"/>
                          </a:solidFill>
                          <a:latin typeface="+mn-lt"/>
                          <a:ea typeface="+mn-ea"/>
                          <a:cs typeface="+mn-cs"/>
                        </a:rPr>
                        <a:t>II</a:t>
                      </a:r>
                      <a:endParaRPr lang="zh-CN" altLang="en-US" dirty="0"/>
                    </a:p>
                  </a:txBody>
                  <a:tcPr/>
                </a:tc>
              </a:tr>
              <a:tr h="442409">
                <a:tc>
                  <a:txBody>
                    <a:bodyPr/>
                    <a:lstStyle/>
                    <a:p>
                      <a:pPr algn="ctr"/>
                      <a:r>
                        <a:rPr lang="en-US" altLang="zh-CN" dirty="0" smtClean="0"/>
                        <a:t>Week</a:t>
                      </a:r>
                      <a:r>
                        <a:rPr lang="zh-CN" altLang="en-US" dirty="0" smtClean="0"/>
                        <a:t> </a:t>
                      </a:r>
                      <a:r>
                        <a:rPr lang="en-US" altLang="zh-CN" dirty="0" smtClean="0"/>
                        <a:t>8</a:t>
                      </a:r>
                      <a:endParaRPr lang="zh-CN" altLang="en-US" dirty="0"/>
                    </a:p>
                  </a:txBody>
                  <a:tcPr/>
                </a:tc>
                <a:tc>
                  <a:txBody>
                    <a:bodyPr/>
                    <a:lstStyle/>
                    <a:p>
                      <a:r>
                        <a:rPr lang="en-US" altLang="zh-CN" sz="1800" kern="1200" dirty="0" smtClean="0">
                          <a:solidFill>
                            <a:schemeClr val="dk1"/>
                          </a:solidFill>
                          <a:latin typeface="+mn-lt"/>
                          <a:ea typeface="+mn-ea"/>
                          <a:cs typeface="+mn-cs"/>
                        </a:rPr>
                        <a:t>The Dream of the Red Chamber III</a:t>
                      </a:r>
                      <a:endParaRPr lang="zh-CN" altLang="en-US" dirty="0"/>
                    </a:p>
                  </a:txBody>
                  <a:tcPr/>
                </a:tc>
              </a:tr>
              <a:tr h="442409">
                <a:tc>
                  <a:txBody>
                    <a:bodyPr/>
                    <a:lstStyle/>
                    <a:p>
                      <a:pPr algn="ctr"/>
                      <a:endParaRPr lang="zh-CN" altLang="en-US" dirty="0"/>
                    </a:p>
                  </a:txBody>
                  <a:tcPr/>
                </a:tc>
                <a:tc>
                  <a:txBody>
                    <a:bodyPr/>
                    <a:lstStyle/>
                    <a:p>
                      <a:r>
                        <a:rPr lang="zh-CN" altLang="en-US" dirty="0" smtClean="0"/>
                        <a:t>红楼梦 </a:t>
                      </a:r>
                      <a:r>
                        <a:rPr lang="en-US" altLang="zh-CN" sz="1800" kern="1200" dirty="0" smtClean="0">
                          <a:solidFill>
                            <a:schemeClr val="dk1"/>
                          </a:solidFill>
                          <a:latin typeface="+mn-lt"/>
                          <a:ea typeface="+mn-ea"/>
                          <a:cs typeface="+mn-cs"/>
                        </a:rPr>
                        <a:t>III</a:t>
                      </a:r>
                      <a:endParaRPr lang="zh-CN" altLang="en-US" dirty="0"/>
                    </a:p>
                  </a:txBody>
                  <a:tcPr/>
                </a:tc>
              </a:tr>
              <a:tr h="442409">
                <a:tc>
                  <a:txBody>
                    <a:bodyPr/>
                    <a:lstStyle/>
                    <a:p>
                      <a:pPr algn="ctr"/>
                      <a:r>
                        <a:rPr lang="en-US" altLang="zh-CN" dirty="0" smtClean="0"/>
                        <a:t>Week</a:t>
                      </a:r>
                      <a:r>
                        <a:rPr lang="zh-CN" altLang="en-US" dirty="0" smtClean="0"/>
                        <a:t> </a:t>
                      </a:r>
                      <a:r>
                        <a:rPr lang="en-US" altLang="zh-CN" dirty="0" smtClean="0"/>
                        <a:t>9</a:t>
                      </a:r>
                      <a:endParaRPr lang="zh-CN" altLang="en-US" dirty="0"/>
                    </a:p>
                  </a:txBody>
                  <a:tcPr/>
                </a:tc>
                <a:tc>
                  <a:txBody>
                    <a:bodyPr/>
                    <a:lstStyle/>
                    <a:p>
                      <a:r>
                        <a:rPr lang="en-US" altLang="zh-CN" sz="1800" kern="1200" dirty="0" smtClean="0">
                          <a:solidFill>
                            <a:schemeClr val="dk1"/>
                          </a:solidFill>
                          <a:latin typeface="+mn-lt"/>
                          <a:ea typeface="+mn-ea"/>
                          <a:cs typeface="+mn-cs"/>
                        </a:rPr>
                        <a:t>Republican literature (Lu </a:t>
                      </a:r>
                      <a:r>
                        <a:rPr lang="en-US" altLang="zh-CN" sz="1800" kern="1200" dirty="0" err="1" smtClean="0">
                          <a:solidFill>
                            <a:schemeClr val="dk1"/>
                          </a:solidFill>
                          <a:latin typeface="+mn-lt"/>
                          <a:ea typeface="+mn-ea"/>
                          <a:cs typeface="+mn-cs"/>
                        </a:rPr>
                        <a:t>Xun</a:t>
                      </a:r>
                      <a:r>
                        <a:rPr lang="en-US" altLang="zh-CN" sz="1800" kern="1200" dirty="0" smtClean="0">
                          <a:solidFill>
                            <a:schemeClr val="dk1"/>
                          </a:solidFill>
                          <a:latin typeface="+mn-lt"/>
                          <a:ea typeface="+mn-ea"/>
                          <a:cs typeface="+mn-cs"/>
                        </a:rPr>
                        <a:t> etc.)</a:t>
                      </a:r>
                      <a:endParaRPr lang="zh-CN" altLang="en-US" dirty="0"/>
                    </a:p>
                  </a:txBody>
                  <a:tcPr/>
                </a:tc>
              </a:tr>
              <a:tr h="442409">
                <a:tc>
                  <a:txBody>
                    <a:bodyPr/>
                    <a:lstStyle/>
                    <a:p>
                      <a:pPr algn="ctr"/>
                      <a:endParaRPr lang="zh-CN" altLang="en-US" dirty="0"/>
                    </a:p>
                  </a:txBody>
                  <a:tcPr>
                    <a:lnB w="12700" cap="flat" cmpd="sng" algn="ctr">
                      <a:solidFill>
                        <a:schemeClr val="tx1"/>
                      </a:solidFill>
                      <a:prstDash val="solid"/>
                      <a:round/>
                      <a:headEnd type="none" w="med" len="med"/>
                      <a:tailEnd type="none" w="med" len="med"/>
                    </a:lnB>
                  </a:tcPr>
                </a:tc>
                <a:tc>
                  <a:txBody>
                    <a:bodyPr/>
                    <a:lstStyle/>
                    <a:p>
                      <a:r>
                        <a:rPr lang="zh-CN" altLang="en-US" dirty="0" smtClean="0"/>
                        <a:t>现代文学（鲁迅等）</a:t>
                      </a:r>
                      <a:endParaRPr lang="zh-CN" altLang="en-US" dirty="0"/>
                    </a:p>
                  </a:txBody>
                  <a:tcP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279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graphicFrame>
        <p:nvGraphicFramePr>
          <p:cNvPr id="4" name="内容占位符 3"/>
          <p:cNvGraphicFramePr>
            <a:graphicFrameLocks noGrp="1"/>
          </p:cNvGraphicFramePr>
          <p:nvPr>
            <p:ph idx="1"/>
            <p:extLst>
              <p:ext uri="{D42A27DB-BD31-4B8C-83A1-F6EECF244321}">
                <p14:modId xmlns:p14="http://schemas.microsoft.com/office/powerpoint/2010/main" val="1417937130"/>
              </p:ext>
            </p:extLst>
          </p:nvPr>
        </p:nvGraphicFramePr>
        <p:xfrm>
          <a:off x="855445" y="672056"/>
          <a:ext cx="10485844" cy="5851573"/>
        </p:xfrm>
        <a:graphic>
          <a:graphicData uri="http://schemas.openxmlformats.org/drawingml/2006/table">
            <a:tbl>
              <a:tblPr firstRow="1" bandRow="1">
                <a:tableStyleId>{5C22544A-7EE6-4342-B048-85BDC9FD1C3A}</a:tableStyleId>
              </a:tblPr>
              <a:tblGrid>
                <a:gridCol w="2338131"/>
                <a:gridCol w="8147713"/>
              </a:tblGrid>
              <a:tr h="450121">
                <a:tc>
                  <a:txBody>
                    <a:bodyPr/>
                    <a:lstStyle/>
                    <a:p>
                      <a:pPr algn="ctr"/>
                      <a:r>
                        <a:rPr lang="zh-CN" altLang="en-US" dirty="0" smtClean="0"/>
                        <a:t>周数</a:t>
                      </a:r>
                      <a:endParaRPr lang="zh-CN" altLang="en-US" dirty="0"/>
                    </a:p>
                  </a:txBody>
                  <a:tcPr/>
                </a:tc>
                <a:tc>
                  <a:txBody>
                    <a:bodyPr/>
                    <a:lstStyle/>
                    <a:p>
                      <a:pPr algn="ctr"/>
                      <a:r>
                        <a:rPr lang="zh-CN" altLang="en-US" dirty="0" smtClean="0"/>
                        <a:t>授课内容</a:t>
                      </a:r>
                      <a:endParaRPr lang="zh-CN" altLang="en-US" dirty="0"/>
                    </a:p>
                  </a:txBody>
                  <a:tcPr/>
                </a:tc>
              </a:tr>
              <a:tr h="450121">
                <a:tc>
                  <a:txBody>
                    <a:bodyPr/>
                    <a:lstStyle/>
                    <a:p>
                      <a:pPr algn="ctr"/>
                      <a:r>
                        <a:rPr lang="en-US" altLang="zh-CN" dirty="0" smtClean="0"/>
                        <a:t>Week</a:t>
                      </a:r>
                      <a:r>
                        <a:rPr lang="zh-CN" altLang="en-US" dirty="0" smtClean="0"/>
                        <a:t> </a:t>
                      </a:r>
                      <a:r>
                        <a:rPr lang="en-US" altLang="zh-CN" dirty="0" smtClean="0"/>
                        <a:t>10</a:t>
                      </a:r>
                      <a:endParaRPr lang="zh-CN" altLang="en-US" dirty="0"/>
                    </a:p>
                  </a:txBody>
                  <a:tcPr/>
                </a:tc>
                <a:tc>
                  <a:txBody>
                    <a:bodyPr/>
                    <a:lstStyle/>
                    <a:p>
                      <a:r>
                        <a:rPr lang="en-US" altLang="zh-CN" sz="1800" kern="1200" dirty="0" smtClean="0">
                          <a:solidFill>
                            <a:schemeClr val="dk1"/>
                          </a:solidFill>
                          <a:latin typeface="+mn-lt"/>
                          <a:ea typeface="+mn-ea"/>
                          <a:cs typeface="+mn-cs"/>
                        </a:rPr>
                        <a:t>Modern literature (Wang </a:t>
                      </a:r>
                      <a:r>
                        <a:rPr lang="en-US" altLang="zh-CN" sz="1800" kern="1200" dirty="0" err="1" smtClean="0">
                          <a:solidFill>
                            <a:schemeClr val="dk1"/>
                          </a:solidFill>
                          <a:latin typeface="+mn-lt"/>
                          <a:ea typeface="+mn-ea"/>
                          <a:cs typeface="+mn-cs"/>
                        </a:rPr>
                        <a:t>Meng</a:t>
                      </a:r>
                      <a:r>
                        <a:rPr lang="en-US" altLang="zh-CN" sz="1800" kern="1200" dirty="0" smtClean="0">
                          <a:solidFill>
                            <a:schemeClr val="dk1"/>
                          </a:solidFill>
                          <a:latin typeface="+mn-lt"/>
                          <a:ea typeface="+mn-ea"/>
                          <a:cs typeface="+mn-cs"/>
                        </a:rPr>
                        <a:t> etc.)</a:t>
                      </a:r>
                      <a:endParaRPr lang="zh-CN" altLang="en-US" dirty="0"/>
                    </a:p>
                  </a:txBody>
                  <a:tcPr/>
                </a:tc>
              </a:tr>
              <a:tr h="450121">
                <a:tc>
                  <a:txBody>
                    <a:bodyPr/>
                    <a:lstStyle/>
                    <a:p>
                      <a:pPr algn="ctr"/>
                      <a:endParaRPr lang="zh-CN" altLang="en-US" dirty="0"/>
                    </a:p>
                  </a:txBody>
                  <a:tcPr/>
                </a:tc>
                <a:tc>
                  <a:txBody>
                    <a:bodyPr/>
                    <a:lstStyle/>
                    <a:p>
                      <a:r>
                        <a:rPr lang="zh-CN" altLang="en-US" dirty="0" smtClean="0"/>
                        <a:t>当代文学（王蒙等）</a:t>
                      </a:r>
                      <a:endParaRPr lang="zh-CN" altLang="en-US" dirty="0"/>
                    </a:p>
                  </a:txBody>
                  <a:tcPr/>
                </a:tc>
              </a:tr>
              <a:tr h="450121">
                <a:tc>
                  <a:txBody>
                    <a:bodyPr/>
                    <a:lstStyle/>
                    <a:p>
                      <a:pPr algn="ctr"/>
                      <a:r>
                        <a:rPr lang="en-US" altLang="zh-CN" dirty="0" smtClean="0"/>
                        <a:t>Week</a:t>
                      </a:r>
                      <a:r>
                        <a:rPr lang="zh-CN" altLang="en-US" dirty="0" smtClean="0"/>
                        <a:t> </a:t>
                      </a:r>
                      <a:r>
                        <a:rPr lang="en-US" altLang="zh-CN" dirty="0" smtClean="0"/>
                        <a:t>11</a:t>
                      </a:r>
                      <a:endParaRPr lang="zh-CN" altLang="en-US" dirty="0"/>
                    </a:p>
                  </a:txBody>
                  <a:tcPr/>
                </a:tc>
                <a:tc>
                  <a:txBody>
                    <a:bodyPr/>
                    <a:lstStyle/>
                    <a:p>
                      <a:r>
                        <a:rPr lang="en-US" altLang="zh-CN" sz="1800" kern="1200" dirty="0" smtClean="0">
                          <a:solidFill>
                            <a:schemeClr val="dk1"/>
                          </a:solidFill>
                          <a:latin typeface="+mn-lt"/>
                          <a:ea typeface="+mn-ea"/>
                          <a:cs typeface="+mn-cs"/>
                        </a:rPr>
                        <a:t>Nobel Prize winner Gao Xingjian</a:t>
                      </a:r>
                      <a:endParaRPr lang="zh-CN" altLang="en-US" dirty="0"/>
                    </a:p>
                  </a:txBody>
                  <a:tcPr/>
                </a:tc>
              </a:tr>
              <a:tr h="450121">
                <a:tc>
                  <a:txBody>
                    <a:bodyPr/>
                    <a:lstStyle/>
                    <a:p>
                      <a:pPr algn="ctr"/>
                      <a:endParaRPr lang="zh-CN" altLang="en-US" dirty="0"/>
                    </a:p>
                  </a:txBody>
                  <a:tcPr/>
                </a:tc>
                <a:tc>
                  <a:txBody>
                    <a:bodyPr/>
                    <a:lstStyle/>
                    <a:p>
                      <a:r>
                        <a:rPr lang="zh-CN" altLang="en-US" dirty="0" smtClean="0"/>
                        <a:t>诺贝尔奖获得者：高行健</a:t>
                      </a:r>
                      <a:endParaRPr lang="zh-CN" altLang="en-US" dirty="0"/>
                    </a:p>
                  </a:txBody>
                  <a:tcPr/>
                </a:tc>
              </a:tr>
              <a:tr h="450121">
                <a:tc>
                  <a:txBody>
                    <a:bodyPr/>
                    <a:lstStyle/>
                    <a:p>
                      <a:pPr algn="ctr"/>
                      <a:r>
                        <a:rPr lang="en-US" altLang="zh-CN" dirty="0" smtClean="0"/>
                        <a:t>Week</a:t>
                      </a:r>
                      <a:r>
                        <a:rPr lang="zh-CN" altLang="en-US" dirty="0" smtClean="0"/>
                        <a:t> </a:t>
                      </a:r>
                      <a:r>
                        <a:rPr lang="en-US" altLang="zh-CN" dirty="0" smtClean="0"/>
                        <a:t>12</a:t>
                      </a:r>
                      <a:endParaRPr lang="zh-CN" altLang="en-US" dirty="0"/>
                    </a:p>
                  </a:txBody>
                  <a:tcPr/>
                </a:tc>
                <a:tc>
                  <a:txBody>
                    <a:bodyPr/>
                    <a:lstStyle/>
                    <a:p>
                      <a:r>
                        <a:rPr lang="en-US" altLang="zh-CN" sz="1800" kern="1200" dirty="0" err="1" smtClean="0">
                          <a:solidFill>
                            <a:schemeClr val="dk1"/>
                          </a:solidFill>
                          <a:latin typeface="+mn-lt"/>
                          <a:ea typeface="+mn-ea"/>
                          <a:cs typeface="+mn-cs"/>
                        </a:rPr>
                        <a:t>Mian</a:t>
                      </a:r>
                      <a:r>
                        <a:rPr lang="en-US" altLang="zh-CN" sz="1800" kern="1200" dirty="0" smtClean="0">
                          <a:solidFill>
                            <a:schemeClr val="dk1"/>
                          </a:solidFill>
                          <a:latin typeface="+mn-lt"/>
                          <a:ea typeface="+mn-ea"/>
                          <a:cs typeface="+mn-cs"/>
                        </a:rPr>
                        <a:t> </a:t>
                      </a:r>
                      <a:r>
                        <a:rPr lang="en-US" altLang="zh-CN" sz="1800" kern="1200" dirty="0" err="1" smtClean="0">
                          <a:solidFill>
                            <a:schemeClr val="dk1"/>
                          </a:solidFill>
                          <a:latin typeface="+mn-lt"/>
                          <a:ea typeface="+mn-ea"/>
                          <a:cs typeface="+mn-cs"/>
                        </a:rPr>
                        <a:t>Mian</a:t>
                      </a:r>
                      <a:r>
                        <a:rPr lang="en-US" altLang="zh-CN" sz="1800" kern="1200" dirty="0" smtClean="0">
                          <a:solidFill>
                            <a:schemeClr val="dk1"/>
                          </a:solidFill>
                          <a:latin typeface="+mn-lt"/>
                          <a:ea typeface="+mn-ea"/>
                          <a:cs typeface="+mn-cs"/>
                        </a:rPr>
                        <a:t>, Wei Hui</a:t>
                      </a:r>
                      <a:endParaRPr lang="zh-CN" altLang="en-US" dirty="0"/>
                    </a:p>
                  </a:txBody>
                  <a:tcPr/>
                </a:tc>
              </a:tr>
              <a:tr h="450121">
                <a:tc>
                  <a:txBody>
                    <a:bodyPr/>
                    <a:lstStyle/>
                    <a:p>
                      <a:pPr algn="ctr"/>
                      <a:endParaRPr lang="zh-CN" altLang="en-US" dirty="0"/>
                    </a:p>
                  </a:txBody>
                  <a:tcPr/>
                </a:tc>
                <a:tc>
                  <a:txBody>
                    <a:bodyPr/>
                    <a:lstStyle/>
                    <a:p>
                      <a:r>
                        <a:rPr lang="zh-CN" altLang="en-US" dirty="0" smtClean="0"/>
                        <a:t>棉棉，卫慧</a:t>
                      </a:r>
                      <a:endParaRPr lang="zh-CN" altLang="en-US" dirty="0"/>
                    </a:p>
                  </a:txBody>
                  <a:tcPr/>
                </a:tc>
              </a:tr>
              <a:tr h="450121">
                <a:tc>
                  <a:txBody>
                    <a:bodyPr/>
                    <a:lstStyle/>
                    <a:p>
                      <a:pPr algn="ctr"/>
                      <a:r>
                        <a:rPr lang="en-US" altLang="zh-CN" dirty="0" smtClean="0"/>
                        <a:t>Week</a:t>
                      </a:r>
                      <a:r>
                        <a:rPr lang="zh-CN" altLang="en-US" dirty="0" smtClean="0"/>
                        <a:t> </a:t>
                      </a:r>
                      <a:r>
                        <a:rPr lang="en-US" altLang="zh-CN" dirty="0" smtClean="0"/>
                        <a:t>13</a:t>
                      </a:r>
                      <a:endParaRPr lang="zh-CN" altLang="en-US" dirty="0"/>
                    </a:p>
                  </a:txBody>
                  <a:tcPr/>
                </a:tc>
                <a:tc>
                  <a:txBody>
                    <a:bodyPr/>
                    <a:lstStyle/>
                    <a:p>
                      <a:r>
                        <a:rPr lang="en-US" altLang="zh-CN" sz="1800" kern="1200" dirty="0" smtClean="0">
                          <a:solidFill>
                            <a:schemeClr val="dk1"/>
                          </a:solidFill>
                          <a:latin typeface="+mn-lt"/>
                          <a:ea typeface="+mn-ea"/>
                          <a:cs typeface="+mn-cs"/>
                        </a:rPr>
                        <a:t>Literature displayed on the Frankfurt Book Fair</a:t>
                      </a:r>
                      <a:endParaRPr lang="zh-CN" altLang="en-US" dirty="0"/>
                    </a:p>
                  </a:txBody>
                  <a:tcPr/>
                </a:tc>
              </a:tr>
              <a:tr h="450121">
                <a:tc>
                  <a:txBody>
                    <a:bodyPr/>
                    <a:lstStyle/>
                    <a:p>
                      <a:pPr algn="ctr"/>
                      <a:endParaRPr lang="zh-CN" altLang="en-US" dirty="0"/>
                    </a:p>
                  </a:txBody>
                  <a:tcPr/>
                </a:tc>
                <a:tc>
                  <a:txBody>
                    <a:bodyPr/>
                    <a:lstStyle/>
                    <a:p>
                      <a:r>
                        <a:rPr lang="zh-CN" altLang="en-US" dirty="0" smtClean="0"/>
                        <a:t>法兰克福书展上展出的文学作品</a:t>
                      </a:r>
                      <a:endParaRPr lang="zh-CN" altLang="en-US" dirty="0"/>
                    </a:p>
                  </a:txBody>
                  <a:tcPr/>
                </a:tc>
              </a:tr>
              <a:tr h="450121">
                <a:tc>
                  <a:txBody>
                    <a:bodyPr/>
                    <a:lstStyle/>
                    <a:p>
                      <a:pPr algn="ctr"/>
                      <a:r>
                        <a:rPr lang="en-US" altLang="zh-CN" dirty="0" smtClean="0"/>
                        <a:t>Week</a:t>
                      </a:r>
                      <a:r>
                        <a:rPr lang="zh-CN" altLang="en-US" dirty="0" smtClean="0"/>
                        <a:t> </a:t>
                      </a:r>
                      <a:r>
                        <a:rPr lang="en-US" altLang="zh-CN" dirty="0" smtClean="0"/>
                        <a:t>14</a:t>
                      </a:r>
                      <a:endParaRPr lang="zh-CN" altLang="en-US" dirty="0"/>
                    </a:p>
                  </a:txBody>
                  <a:tcPr/>
                </a:tc>
                <a:tc>
                  <a:txBody>
                    <a:bodyPr/>
                    <a:lstStyle/>
                    <a:p>
                      <a:r>
                        <a:rPr lang="en-US" altLang="zh-CN" sz="1800" kern="1200" dirty="0" smtClean="0">
                          <a:solidFill>
                            <a:schemeClr val="dk1"/>
                          </a:solidFill>
                          <a:latin typeface="+mn-lt"/>
                          <a:ea typeface="+mn-ea"/>
                          <a:cs typeface="+mn-cs"/>
                        </a:rPr>
                        <a:t>Official research support by Chinese institutions</a:t>
                      </a:r>
                      <a:endParaRPr lang="zh-CN" altLang="en-US" dirty="0"/>
                    </a:p>
                  </a:txBody>
                  <a:tcPr/>
                </a:tc>
              </a:tr>
              <a:tr h="450121">
                <a:tc>
                  <a:txBody>
                    <a:bodyPr/>
                    <a:lstStyle/>
                    <a:p>
                      <a:pPr algn="ctr"/>
                      <a:endParaRPr lang="zh-CN" altLang="en-US" dirty="0"/>
                    </a:p>
                  </a:txBody>
                  <a:tcPr/>
                </a:tc>
                <a:tc>
                  <a:txBody>
                    <a:bodyPr/>
                    <a:lstStyle/>
                    <a:p>
                      <a:r>
                        <a:rPr lang="zh-CN" altLang="en-US" dirty="0" smtClean="0"/>
                        <a:t>中国的研究所所支持的官方研究</a:t>
                      </a:r>
                      <a:endParaRPr lang="zh-CN" altLang="en-US" dirty="0"/>
                    </a:p>
                  </a:txBody>
                  <a:tcPr/>
                </a:tc>
              </a:tr>
              <a:tr h="450121">
                <a:tc>
                  <a:txBody>
                    <a:bodyPr/>
                    <a:lstStyle/>
                    <a:p>
                      <a:pPr algn="ctr"/>
                      <a:r>
                        <a:rPr lang="en-US" altLang="zh-CN" dirty="0" smtClean="0"/>
                        <a:t>Week</a:t>
                      </a:r>
                      <a:r>
                        <a:rPr lang="zh-CN" altLang="en-US" dirty="0" smtClean="0"/>
                        <a:t> </a:t>
                      </a:r>
                      <a:r>
                        <a:rPr lang="en-US" altLang="zh-CN" dirty="0" smtClean="0"/>
                        <a:t>15</a:t>
                      </a:r>
                      <a:endParaRPr lang="zh-CN" altLang="en-US" dirty="0"/>
                    </a:p>
                  </a:txBody>
                  <a:tcPr/>
                </a:tc>
                <a:tc>
                  <a:txBody>
                    <a:bodyPr/>
                    <a:lstStyle/>
                    <a:p>
                      <a:r>
                        <a:rPr lang="en-US" altLang="zh-CN" sz="1800" kern="1200" dirty="0" smtClean="0">
                          <a:solidFill>
                            <a:schemeClr val="dk1"/>
                          </a:solidFill>
                          <a:latin typeface="+mn-lt"/>
                          <a:ea typeface="+mn-ea"/>
                          <a:cs typeface="+mn-cs"/>
                        </a:rPr>
                        <a:t>Nobel Prize winner Mo Yan</a:t>
                      </a:r>
                      <a:endParaRPr lang="zh-CN" altLang="en-US" dirty="0"/>
                    </a:p>
                  </a:txBody>
                  <a:tcPr/>
                </a:tc>
              </a:tr>
              <a:tr h="450121">
                <a:tc>
                  <a:txBody>
                    <a:bodyPr/>
                    <a:lstStyle/>
                    <a:p>
                      <a:pPr algn="ctr"/>
                      <a:endParaRPr lang="zh-CN" altLang="en-US" dirty="0"/>
                    </a:p>
                  </a:txBody>
                  <a:tcPr/>
                </a:tc>
                <a:tc>
                  <a:txBody>
                    <a:bodyPr/>
                    <a:lstStyle/>
                    <a:p>
                      <a:r>
                        <a:rPr lang="zh-CN" altLang="en-US" dirty="0" smtClean="0"/>
                        <a:t>诺贝尔奖获得者：莫言</a:t>
                      </a:r>
                      <a:endParaRPr lang="zh-CN" altLang="en-US" dirty="0"/>
                    </a:p>
                  </a:txBody>
                  <a:tcPr/>
                </a:tc>
              </a:tr>
            </a:tbl>
          </a:graphicData>
        </a:graphic>
      </p:graphicFrame>
    </p:spTree>
    <p:extLst>
      <p:ext uri="{BB962C8B-B14F-4D97-AF65-F5344CB8AC3E}">
        <p14:creationId xmlns:p14="http://schemas.microsoft.com/office/powerpoint/2010/main" val="162434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solidFill>
                  <a:schemeClr val="bg1"/>
                </a:solidFill>
                <a:cs typeface="宋体" charset="0"/>
              </a:rPr>
              <a:t>About grades</a:t>
            </a:r>
            <a:endParaRPr kumimoji="1" lang="zh-CN" altLang="en-US" b="1" dirty="0">
              <a:solidFill>
                <a:schemeClr val="bg1"/>
              </a:solidFill>
            </a:endParaRPr>
          </a:p>
        </p:txBody>
      </p:sp>
      <p:sp>
        <p:nvSpPr>
          <p:cNvPr id="3" name="内容占位符 2"/>
          <p:cNvSpPr>
            <a:spLocks noGrp="1"/>
          </p:cNvSpPr>
          <p:nvPr>
            <p:ph idx="1"/>
          </p:nvPr>
        </p:nvSpPr>
        <p:spPr/>
        <p:txBody>
          <a:bodyPr/>
          <a:lstStyle/>
          <a:p>
            <a:pPr>
              <a:buNone/>
              <a:defRPr/>
            </a:pPr>
            <a:r>
              <a:rPr lang="en-US" altLang="zh-CN" sz="2400" b="1" dirty="0">
                <a:latin typeface="Arial" pitchFamily="34" charset="0"/>
                <a:cs typeface="Arial" pitchFamily="34" charset="0"/>
              </a:rPr>
              <a:t>Expectation for </a:t>
            </a:r>
            <a:r>
              <a:rPr lang="en-US" altLang="zh-CN" sz="2400" b="1" dirty="0" smtClean="0">
                <a:latin typeface="Arial" pitchFamily="34" charset="0"/>
                <a:cs typeface="Arial" pitchFamily="34" charset="0"/>
              </a:rPr>
              <a:t>grades</a:t>
            </a:r>
            <a:endParaRPr lang="zh-CN" altLang="en-US" sz="2400" b="1" dirty="0" smtClean="0">
              <a:latin typeface="Arial" pitchFamily="34" charset="0"/>
              <a:cs typeface="Arial" pitchFamily="34" charset="0"/>
            </a:endParaRPr>
          </a:p>
          <a:p>
            <a:pPr>
              <a:buNone/>
              <a:defRPr/>
            </a:pPr>
            <a:r>
              <a:rPr lang="zh-CN" altLang="en-US" sz="9600" b="1" dirty="0">
                <a:latin typeface="Arial" pitchFamily="34" charset="0"/>
                <a:cs typeface="Arial" pitchFamily="34" charset="0"/>
              </a:rPr>
              <a:t> </a:t>
            </a:r>
            <a:r>
              <a:rPr lang="zh-CN" altLang="en-US" sz="9600" b="1" dirty="0" smtClean="0">
                <a:latin typeface="Arial" pitchFamily="34" charset="0"/>
                <a:cs typeface="Arial" pitchFamily="34" charset="0"/>
              </a:rPr>
              <a:t>         </a:t>
            </a:r>
            <a:r>
              <a:rPr lang="en-US" altLang="zh-CN" sz="9600" b="1" dirty="0" smtClean="0">
                <a:latin typeface="Arial" pitchFamily="34" charset="0"/>
                <a:cs typeface="Arial" pitchFamily="34" charset="0"/>
              </a:rPr>
              <a:t>=</a:t>
            </a:r>
            <a:endParaRPr lang="en-US" altLang="zh-CN" sz="9600" b="1" dirty="0">
              <a:latin typeface="Arial" pitchFamily="34" charset="0"/>
              <a:cs typeface="Arial" pitchFamily="34" charset="0"/>
            </a:endParaRPr>
          </a:p>
          <a:p>
            <a:pPr algn="r">
              <a:buNone/>
              <a:defRPr/>
            </a:pPr>
            <a:r>
              <a:rPr lang="en-US" altLang="zh-CN" sz="2400" b="1" dirty="0">
                <a:latin typeface="Arial" pitchFamily="34" charset="0"/>
                <a:cs typeface="Arial" pitchFamily="34" charset="0"/>
              </a:rPr>
              <a:t>Requirements from the curriculum</a:t>
            </a:r>
          </a:p>
          <a:p>
            <a:pPr marL="0" indent="0">
              <a:buNone/>
              <a:defRPr/>
            </a:pPr>
            <a:endParaRPr kumimoji="1" lang="zh-CN" altLang="en-US" dirty="0">
              <a:cs typeface="宋体" charset="0"/>
            </a:endParaRPr>
          </a:p>
        </p:txBody>
      </p:sp>
    </p:spTree>
    <p:extLst>
      <p:ext uri="{BB962C8B-B14F-4D97-AF65-F5344CB8AC3E}">
        <p14:creationId xmlns:p14="http://schemas.microsoft.com/office/powerpoint/2010/main" val="238974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b="1" dirty="0">
                <a:solidFill>
                  <a:schemeClr val="bg1"/>
                </a:solidFill>
                <a:cs typeface="宋体" charset="0"/>
              </a:rPr>
              <a:t>About grades</a:t>
            </a:r>
            <a:endParaRPr kumimoji="1" lang="zh-CN" altLang="en-US" b="1" dirty="0">
              <a:solidFill>
                <a:schemeClr val="bg1"/>
              </a:solidFill>
            </a:endParaRPr>
          </a:p>
        </p:txBody>
      </p:sp>
      <p:graphicFrame>
        <p:nvGraphicFramePr>
          <p:cNvPr id="4" name="Diagramm 4"/>
          <p:cNvGraphicFramePr/>
          <p:nvPr/>
        </p:nvGraphicFramePr>
        <p:xfrm>
          <a:off x="1983260" y="1718276"/>
          <a:ext cx="8610600" cy="546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30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bg1"/>
                </a:solidFill>
                <a:latin typeface="Stratum1 Black" pitchFamily="34" charset="0"/>
              </a:rPr>
              <a:t>Unique Selling Points</a:t>
            </a:r>
            <a:endParaRPr kumimoji="1" lang="zh-CN" altLang="en-US" b="1" dirty="0">
              <a:solidFill>
                <a:schemeClr val="bg1"/>
              </a:solidFill>
            </a:endParaRPr>
          </a:p>
        </p:txBody>
      </p:sp>
      <p:sp>
        <p:nvSpPr>
          <p:cNvPr id="3" name="内容占位符 2"/>
          <p:cNvSpPr>
            <a:spLocks noGrp="1"/>
          </p:cNvSpPr>
          <p:nvPr>
            <p:ph idx="1"/>
          </p:nvPr>
        </p:nvSpPr>
        <p:spPr>
          <a:xfrm>
            <a:off x="989556" y="2292263"/>
            <a:ext cx="8991057" cy="3727537"/>
          </a:xfrm>
        </p:spPr>
        <p:txBody>
          <a:bodyPr>
            <a:noAutofit/>
          </a:bodyPr>
          <a:lstStyle/>
          <a:p>
            <a:pPr>
              <a:defRPr/>
            </a:pPr>
            <a:r>
              <a:rPr lang="de-DE" altLang="zh-CN" sz="2400" dirty="0" err="1">
                <a:latin typeface="Stratum1 Medium" pitchFamily="34" charset="0"/>
              </a:rPr>
              <a:t>quality</a:t>
            </a:r>
            <a:r>
              <a:rPr lang="de-DE" altLang="zh-CN" sz="2400" dirty="0">
                <a:latin typeface="Stratum1 Medium" pitchFamily="34" charset="0"/>
              </a:rPr>
              <a:t>: </a:t>
            </a:r>
            <a:r>
              <a:rPr lang="de-DE" altLang="zh-CN" sz="2400" dirty="0" err="1">
                <a:latin typeface="Stratum1 Medium" pitchFamily="34" charset="0"/>
              </a:rPr>
              <a:t>based</a:t>
            </a:r>
            <a:r>
              <a:rPr lang="de-DE" altLang="zh-CN" sz="2400" dirty="0">
                <a:latin typeface="Stratum1 Medium" pitchFamily="34" charset="0"/>
              </a:rPr>
              <a:t> on Harvard </a:t>
            </a:r>
            <a:r>
              <a:rPr lang="de-DE" altLang="zh-CN" sz="2400" dirty="0" err="1">
                <a:latin typeface="Stratum1 Medium" pitchFamily="34" charset="0"/>
              </a:rPr>
              <a:t>experience</a:t>
            </a:r>
            <a:endParaRPr lang="de-DE" altLang="zh-CN" sz="2400" dirty="0">
              <a:latin typeface="Stratum1 Medium" pitchFamily="34" charset="0"/>
            </a:endParaRPr>
          </a:p>
          <a:p>
            <a:pPr>
              <a:defRPr/>
            </a:pPr>
            <a:r>
              <a:rPr lang="de-DE" altLang="zh-CN" sz="2400" dirty="0" err="1">
                <a:latin typeface="Stratum1 Medium" pitchFamily="34" charset="0"/>
              </a:rPr>
              <a:t>understand</a:t>
            </a:r>
            <a:r>
              <a:rPr lang="de-DE" altLang="zh-CN" sz="2400" dirty="0">
                <a:latin typeface="Stratum1 Medium" pitchFamily="34" charset="0"/>
              </a:rPr>
              <a:t> </a:t>
            </a:r>
            <a:r>
              <a:rPr lang="de-DE" altLang="zh-CN" sz="2400" dirty="0" err="1">
                <a:latin typeface="Stratum1 Medium" pitchFamily="34" charset="0"/>
              </a:rPr>
              <a:t>major</a:t>
            </a:r>
            <a:r>
              <a:rPr lang="de-DE" altLang="zh-CN" sz="2400" dirty="0">
                <a:latin typeface="Stratum1 Medium" pitchFamily="34" charset="0"/>
              </a:rPr>
              <a:t> </a:t>
            </a:r>
            <a:r>
              <a:rPr lang="de-DE" altLang="zh-CN" sz="2400" dirty="0" err="1">
                <a:latin typeface="Stratum1 Medium" pitchFamily="34" charset="0"/>
              </a:rPr>
              <a:t>literary</a:t>
            </a:r>
            <a:r>
              <a:rPr lang="de-DE" altLang="zh-CN" sz="2400" dirty="0">
                <a:latin typeface="Stratum1 Medium" pitchFamily="34" charset="0"/>
              </a:rPr>
              <a:t> </a:t>
            </a:r>
            <a:r>
              <a:rPr lang="de-DE" altLang="zh-CN" sz="2400" dirty="0" err="1">
                <a:latin typeface="Stratum1 Medium" pitchFamily="34" charset="0"/>
              </a:rPr>
              <a:t>trends</a:t>
            </a:r>
            <a:r>
              <a:rPr lang="de-DE" altLang="zh-CN" sz="2400" dirty="0">
                <a:latin typeface="Stratum1 Medium" pitchFamily="34" charset="0"/>
              </a:rPr>
              <a:t> </a:t>
            </a:r>
            <a:r>
              <a:rPr lang="de-DE" altLang="zh-CN" sz="2400" dirty="0" err="1">
                <a:latin typeface="Stratum1 Medium" pitchFamily="34" charset="0"/>
              </a:rPr>
              <a:t>with</a:t>
            </a:r>
            <a:r>
              <a:rPr lang="de-DE" altLang="zh-CN" sz="2400" dirty="0">
                <a:latin typeface="Stratum1 Medium" pitchFamily="34" charset="0"/>
              </a:rPr>
              <a:t> </a:t>
            </a:r>
            <a:r>
              <a:rPr lang="de-DE" altLang="zh-CN" sz="2400" dirty="0" err="1">
                <a:latin typeface="Stratum1 Medium" pitchFamily="34" charset="0"/>
              </a:rPr>
              <a:t>selection</a:t>
            </a:r>
            <a:r>
              <a:rPr lang="de-DE" altLang="zh-CN" sz="2400" dirty="0">
                <a:latin typeface="Stratum1 Medium" pitchFamily="34" charset="0"/>
              </a:rPr>
              <a:t> </a:t>
            </a:r>
            <a:r>
              <a:rPr lang="de-DE" altLang="zh-CN" sz="2400" dirty="0" err="1">
                <a:latin typeface="Stratum1 Medium" pitchFamily="34" charset="0"/>
              </a:rPr>
              <a:t>of</a:t>
            </a:r>
            <a:r>
              <a:rPr lang="de-DE" altLang="zh-CN" sz="2400" dirty="0">
                <a:latin typeface="Stratum1 Medium" pitchFamily="34" charset="0"/>
              </a:rPr>
              <a:t> </a:t>
            </a:r>
            <a:r>
              <a:rPr lang="de-DE" altLang="zh-CN" sz="2400" dirty="0" err="1">
                <a:latin typeface="Stratum1 Medium" pitchFamily="34" charset="0"/>
              </a:rPr>
              <a:t>extracts</a:t>
            </a:r>
            <a:r>
              <a:rPr lang="de-DE" altLang="zh-CN" sz="2400" dirty="0">
                <a:latin typeface="Stratum1 Medium" pitchFamily="34" charset="0"/>
              </a:rPr>
              <a:t> </a:t>
            </a:r>
            <a:r>
              <a:rPr lang="de-DE" altLang="zh-CN" sz="2400" dirty="0" err="1">
                <a:latin typeface="Stratum1 Medium" pitchFamily="34" charset="0"/>
              </a:rPr>
              <a:t>from</a:t>
            </a:r>
            <a:r>
              <a:rPr lang="de-DE" altLang="zh-CN" sz="2400" dirty="0">
                <a:latin typeface="Stratum1 Medium" pitchFamily="34" charset="0"/>
              </a:rPr>
              <a:t> </a:t>
            </a:r>
            <a:r>
              <a:rPr lang="de-DE" altLang="zh-CN" sz="2400" dirty="0" err="1">
                <a:latin typeface="Stratum1 Medium" pitchFamily="34" charset="0"/>
              </a:rPr>
              <a:t>main</a:t>
            </a:r>
            <a:r>
              <a:rPr lang="de-DE" altLang="zh-CN" sz="2400" dirty="0">
                <a:latin typeface="Stratum1 Medium" pitchFamily="34" charset="0"/>
              </a:rPr>
              <a:t> </a:t>
            </a:r>
            <a:r>
              <a:rPr lang="de-DE" altLang="zh-CN" sz="2400" dirty="0" err="1">
                <a:latin typeface="Stratum1 Medium" pitchFamily="34" charset="0"/>
              </a:rPr>
              <a:t>texts</a:t>
            </a:r>
            <a:endParaRPr lang="de-DE" altLang="zh-CN" sz="2400" dirty="0">
              <a:latin typeface="Stratum1 Medium" pitchFamily="34" charset="0"/>
            </a:endParaRPr>
          </a:p>
          <a:p>
            <a:pPr>
              <a:defRPr/>
            </a:pPr>
            <a:r>
              <a:rPr lang="en-US" altLang="zh-CN" sz="2400" dirty="0">
                <a:latin typeface="Stratum1 Medium" pitchFamily="34" charset="0"/>
              </a:rPr>
              <a:t>active: enact historical authors and their standpoints</a:t>
            </a:r>
          </a:p>
          <a:p>
            <a:pPr>
              <a:defRPr/>
            </a:pPr>
            <a:r>
              <a:rPr lang="en-US" altLang="zh-CN" sz="2400" dirty="0">
                <a:latin typeface="Stratum1 Medium" pitchFamily="34" charset="0"/>
              </a:rPr>
              <a:t>jointly agree on: weight of grades</a:t>
            </a:r>
          </a:p>
          <a:p>
            <a:pPr>
              <a:defRPr/>
            </a:pPr>
            <a:r>
              <a:rPr lang="en-US" altLang="zh-CN" sz="2400" dirty="0">
                <a:latin typeface="Stratum1 Medium" pitchFamily="34" charset="0"/>
              </a:rPr>
              <a:t>jointly agree on: your oral presentation will be documented in a wiki article and will be published</a:t>
            </a:r>
          </a:p>
          <a:p>
            <a:pPr>
              <a:defRPr/>
            </a:pPr>
            <a:r>
              <a:rPr lang="en-US" altLang="zh-CN" sz="2400" dirty="0">
                <a:latin typeface="Stratum1 Medium" pitchFamily="34" charset="0"/>
              </a:rPr>
              <a:t>fellowship: get help of others and help others</a:t>
            </a:r>
          </a:p>
          <a:p>
            <a:pPr>
              <a:defRPr/>
            </a:pPr>
            <a:r>
              <a:rPr lang="en-US" altLang="zh-CN" sz="2400" dirty="0">
                <a:latin typeface="Stratum1 Medium" pitchFamily="34" charset="0"/>
              </a:rPr>
              <a:t>simple quizzes as reading </a:t>
            </a:r>
            <a:r>
              <a:rPr lang="en-US" altLang="zh-CN" sz="2400" dirty="0" smtClean="0">
                <a:latin typeface="Stratum1 Medium" pitchFamily="34" charset="0"/>
              </a:rPr>
              <a:t>response</a:t>
            </a:r>
            <a:endParaRPr lang="en-US" altLang="zh-CN" sz="2400" dirty="0">
              <a:latin typeface="Stratum1 Medium" pitchFamily="34" charset="0"/>
            </a:endParaRPr>
          </a:p>
        </p:txBody>
      </p:sp>
    </p:spTree>
    <p:extLst>
      <p:ext uri="{BB962C8B-B14F-4D97-AF65-F5344CB8AC3E}">
        <p14:creationId xmlns:p14="http://schemas.microsoft.com/office/powerpoint/2010/main" val="1077483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离子会议室">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离子会议室</Template>
  <TotalTime>0</TotalTime>
  <Words>3227</Words>
  <Application>Microsoft Office PowerPoint</Application>
  <PresentationFormat>Benutzerdefiniert</PresentationFormat>
  <Paragraphs>285</Paragraphs>
  <Slides>32</Slides>
  <Notes>1</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离子会议室</vt:lpstr>
      <vt:lpstr>Beijing Normal University 北京师范大学  Dissemination of Chinese Literature Abroad 中国文学海外传播</vt:lpstr>
      <vt:lpstr>Session 1</vt:lpstr>
      <vt:lpstr>Self introduction</vt:lpstr>
      <vt:lpstr>Weekly content</vt:lpstr>
      <vt:lpstr>PowerPoint-Präsentation</vt:lpstr>
      <vt:lpstr>PowerPoint-Präsentation</vt:lpstr>
      <vt:lpstr>About grades</vt:lpstr>
      <vt:lpstr>About grades</vt:lpstr>
      <vt:lpstr>Unique Selling Points</vt:lpstr>
      <vt:lpstr>Session 1</vt:lpstr>
      <vt:lpstr>摘要/概览</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Prepare for session 2</vt:lpstr>
      <vt:lpstr>Suggested Presentations</vt:lpstr>
      <vt:lpstr>Always here for you! 随时为你们服务</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Beijing Normal University 北京师范大学 </dc:title>
  <dc:creator>Microsoft Office 用户</dc:creator>
  <cp:lastModifiedBy>_</cp:lastModifiedBy>
  <cp:revision>36</cp:revision>
  <dcterms:created xsi:type="dcterms:W3CDTF">2016-09-03T08:11:01Z</dcterms:created>
  <dcterms:modified xsi:type="dcterms:W3CDTF">2016-09-10T08:18:34Z</dcterms:modified>
</cp:coreProperties>
</file>