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88" r:id="rId25"/>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4" userDrawn="1">
          <p15:clr>
            <a:srgbClr val="A4A3A4"/>
          </p15:clr>
        </p15:guide>
        <p15:guide id="2" pos="2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83" d="100"/>
          <a:sy n="83" d="100"/>
        </p:scale>
        <p:origin x="408" y="51"/>
      </p:cViewPr>
      <p:guideLst>
        <p:guide orient="horz" pos="2104"/>
        <p:guide pos="284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65.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image" Target="../media/image4.jpeg"/><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7" Type="http://schemas.openxmlformats.org/officeDocument/2006/relationships/slideLayout" Target="../slideLayouts/slideLayout7.xml"/><Relationship Id="rId16" Type="http://schemas.openxmlformats.org/officeDocument/2006/relationships/tags" Target="../tags/tag48.xml"/><Relationship Id="rId15" Type="http://schemas.openxmlformats.org/officeDocument/2006/relationships/tags" Target="../tags/tag47.xml"/><Relationship Id="rId14" Type="http://schemas.openxmlformats.org/officeDocument/2006/relationships/image" Target="../media/image6.jpeg"/><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image" Target="../media/image5.jpe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8" Type="http://schemas.openxmlformats.org/officeDocument/2006/relationships/slideLayout" Target="../slideLayouts/slideLayout7.xml"/><Relationship Id="rId17" Type="http://schemas.openxmlformats.org/officeDocument/2006/relationships/tags" Target="../tags/tag64.xml"/><Relationship Id="rId16" Type="http://schemas.openxmlformats.org/officeDocument/2006/relationships/tags" Target="../tags/tag63.xml"/><Relationship Id="rId15" Type="http://schemas.openxmlformats.org/officeDocument/2006/relationships/tags" Target="../tags/tag62.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2.jpe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5" Type="http://schemas.openxmlformats.org/officeDocument/2006/relationships/slideLayout" Target="../slideLayouts/slideLayout7.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8" Type="http://schemas.openxmlformats.org/officeDocument/2006/relationships/slideLayout" Target="../slideLayouts/slideLayout7.xml"/><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1185" y="1589405"/>
            <a:ext cx="11008360" cy="4004310"/>
          </a:xfrm>
          <a:prstGeom prst="rect">
            <a:avLst/>
          </a:prstGeom>
          <a:noFill/>
        </p:spPr>
        <p:txBody>
          <a:bodyPr wrap="square" rtlCol="0">
            <a:noAutofit/>
          </a:bodyPr>
          <a:p>
            <a:pPr algn="just">
              <a:lnSpc>
                <a:spcPct val="150000"/>
              </a:lnSpc>
            </a:pPr>
            <a:r>
              <a:rPr lang="en-US" altLang="zh-CN" sz="3600" b="1"/>
              <a:t>Do you know how many actresses have played the role of Wu Zetian in movies and TV dramas?</a:t>
            </a:r>
            <a:endParaRPr lang="en-US" altLang="zh-CN" sz="3600" b="1"/>
          </a:p>
          <a:p>
            <a:pPr algn="just">
              <a:lnSpc>
                <a:spcPct val="150000"/>
              </a:lnSpc>
            </a:pPr>
            <a:r>
              <a:rPr lang="en-US" altLang="zh-CN" sz="3600" b="1"/>
              <a:t> Who is the one that left the deepest impression on you?</a:t>
            </a:r>
            <a:endParaRPr lang="en-US" altLang="zh-CN" sz="3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781800" y="1341785"/>
            <a:ext cx="5238701" cy="4637054"/>
          </a:xfrm>
          <a:prstGeom prst="rect">
            <a:avLst/>
          </a:prstGeom>
        </p:spPr>
      </p:pic>
      <p:sp>
        <p:nvSpPr>
          <p:cNvPr id="3" name="TextBox 3"/>
          <p:cNvSpPr txBox="1"/>
          <p:nvPr/>
        </p:nvSpPr>
        <p:spPr>
          <a:xfrm>
            <a:off x="1482605" y="1752297"/>
            <a:ext cx="5169825" cy="1379983"/>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Selecting officials strictly, establishing the Nine-rank system, strengthening the assessment and supervision of officials, and improving the quality of officials.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1447800" y="1091565"/>
            <a:ext cx="6731635" cy="889635"/>
          </a:xfrm>
          <a:prstGeom prst="rect">
            <a:avLst/>
          </a:prstGeom>
        </p:spPr>
        <p:txBody>
          <a:bodyPr vert="horz" wrap="square" lIns="123825" tIns="123825" rIns="57150" bIns="123825" rtlCol="0" anchor="ctr" anchorCtr="0">
            <a:noAutofit/>
          </a:bodyPr>
          <a:lstStyle/>
          <a:p>
            <a:pPr algn="l">
              <a:lnSpc>
                <a:spcPct val="15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Reorganizing the Administration</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504228" y="3550810"/>
            <a:ext cx="5148202" cy="1379982"/>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Employing secret police, cracking down on the opposition and corrupt officials, and severely suppressing political dissent and rebellion to maintain stability.</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482606" y="3116450"/>
            <a:ext cx="5070594" cy="736876"/>
          </a:xfrm>
          <a:prstGeom prst="rect">
            <a:avLst/>
          </a:prstGeom>
        </p:spPr>
        <p:txBody>
          <a:bodyPr vert="horz" wrap="square" lIns="123825" tIns="123825" rIns="57150" bIns="123825" rtlCol="0" anchor="ctr" anchorCtr="0">
            <a:noAutofit/>
          </a:bodyPr>
          <a:lstStyle/>
          <a:p>
            <a:pPr>
              <a:lnSpc>
                <a:spcPct val="15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A system of spies</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1482606" y="5257800"/>
            <a:ext cx="5169824" cy="1404697"/>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Revising the "Tang Code Commentary", strengthening the construction of the legal system, and making national management more standardized and institutionalized.</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482606" y="4799881"/>
            <a:ext cx="5070594" cy="749453"/>
          </a:xfrm>
          <a:prstGeom prst="rect">
            <a:avLst/>
          </a:prstGeom>
        </p:spPr>
        <p:txBody>
          <a:bodyPr vert="horz" wrap="square" lIns="123825" tIns="123825" rIns="57150" bIns="123825" rtlCol="0" anchor="ctr" anchorCtr="0">
            <a:noAutofit/>
          </a:bodyPr>
          <a:lstStyle/>
          <a:p>
            <a:pPr>
              <a:lnSpc>
                <a:spcPct val="15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Revising Laws</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228600" y="148179"/>
            <a:ext cx="11627329" cy="826316"/>
          </a:xfrm>
          <a:prstGeom prst="rect">
            <a:avLst/>
          </a:prstGeom>
        </p:spPr>
        <p:txBody>
          <a:bodyPr vert="horz" wrap="square" lIns="123825" tIns="123825" rIns="57150" bIns="123825" rtlCol="0" anchor="t" anchorCtr="0">
            <a:spAutoFit/>
          </a:bodyPr>
          <a:lstStyle/>
          <a:p>
            <a:pPr algn="just">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Reorganizing the Administration and Harsh Official Policy</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42238" y="1676264"/>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42238" y="3414840"/>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42238" y="5136121"/>
            <a:ext cx="849630" cy="481965"/>
          </a:xfrm>
          <a:prstGeom prst="rect">
            <a:avLst/>
          </a:prstGeom>
        </p:spPr>
        <p:txBody>
          <a:bodyPr vert="horz" wrap="square" lIns="91440" tIns="45720" rIns="91440" bIns="45720" rtlCol="0" anchor="ctr" anchorCtr="0">
            <a:spAutoFit/>
          </a:bodyPr>
          <a:lstStyle/>
          <a:p>
            <a:pPr algn="ctr">
              <a:lnSpc>
                <a:spcPct val="100000"/>
              </a:lnSpc>
              <a:spcBef>
                <a:spcPts val="375"/>
              </a:spcBef>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647738" y="1597932"/>
            <a:ext cx="638629" cy="638629"/>
          </a:xfrm>
          <a:prstGeom prst="rect">
            <a:avLst/>
          </a:prstGeom>
          <a:noFill/>
          <a:ln w="19050">
            <a:solidFill>
              <a:schemeClr val="accent1">
                <a:alpha val="100000"/>
              </a:schemeClr>
            </a:solidFill>
            <a:prstDash val="solid"/>
          </a:ln>
        </p:spPr>
        <p:txBody>
          <a:bodyPr/>
          <a:lstStyle/>
          <a:p>
            <a:endParaRPr lang="zh-CN" altLang="en-US"/>
          </a:p>
        </p:txBody>
      </p:sp>
      <p:sp>
        <p:nvSpPr>
          <p:cNvPr id="14" name="AutoShape 14"/>
          <p:cNvSpPr/>
          <p:nvPr/>
        </p:nvSpPr>
        <p:spPr>
          <a:xfrm>
            <a:off x="647738" y="3327861"/>
            <a:ext cx="638629" cy="638629"/>
          </a:xfrm>
          <a:prstGeom prst="rect">
            <a:avLst/>
          </a:prstGeom>
          <a:noFill/>
          <a:ln w="19050">
            <a:solidFill>
              <a:schemeClr val="accent1">
                <a:alpha val="100000"/>
              </a:schemeClr>
            </a:solidFill>
            <a:prstDash val="solid"/>
          </a:ln>
        </p:spPr>
        <p:txBody>
          <a:bodyPr/>
          <a:lstStyle/>
          <a:p>
            <a:endParaRPr lang="zh-CN" altLang="en-US"/>
          </a:p>
        </p:txBody>
      </p:sp>
      <p:sp>
        <p:nvSpPr>
          <p:cNvPr id="15" name="AutoShape 15"/>
          <p:cNvSpPr/>
          <p:nvPr/>
        </p:nvSpPr>
        <p:spPr>
          <a:xfrm>
            <a:off x="647738" y="5057789"/>
            <a:ext cx="638629" cy="638629"/>
          </a:xfrm>
          <a:prstGeom prst="rect">
            <a:avLst/>
          </a:prstGeom>
          <a:noFill/>
          <a:ln w="19050">
            <a:solidFill>
              <a:schemeClr val="accent1">
                <a:alpha val="100000"/>
              </a:schemeClr>
            </a:solidFill>
            <a:prstDash val="solid"/>
          </a:ln>
        </p:spPr>
        <p:txBody>
          <a:bodyPr/>
          <a:lstStyle/>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custDataLst>
              <p:tags r:id="rId2"/>
            </p:custDataLst>
          </p:nvPr>
        </p:nvSpPr>
        <p:spPr>
          <a:xfrm>
            <a:off x="614439" y="4933294"/>
            <a:ext cx="3657599" cy="1467506"/>
          </a:xfrm>
          <a:prstGeom prst="rect">
            <a:avLst/>
          </a:prstGeom>
        </p:spPr>
        <p:txBody>
          <a:bodyPr vert="horz" wrap="square" lIns="114300" tIns="57150" rIns="114300" bIns="5715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Conducting personal interviews with the tribute students, selecting outstanding talents, and expanding the ruling base.</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custDataLst>
              <p:tags r:id="rId3"/>
            </p:custDataLst>
          </p:nvPr>
        </p:nvSpPr>
        <p:spPr>
          <a:xfrm>
            <a:off x="614680" y="3915410"/>
            <a:ext cx="3657600" cy="1017270"/>
          </a:xfrm>
          <a:prstGeom prst="rect">
            <a:avLst/>
          </a:prstGeom>
          <a:ln>
            <a:solidFill>
              <a:schemeClr val="accent1">
                <a:alpha val="100000"/>
              </a:schemeClr>
            </a:solidFill>
          </a:ln>
        </p:spPr>
        <p:txBody>
          <a:bodyPr vert="horz" wrap="square" lIns="114300" tIns="57150" rIns="114300" bIns="57150" rtlCol="0" anchor="t" anchorCtr="0">
            <a:noAutofit/>
          </a:bodyPr>
          <a:lstStyle/>
          <a:p>
            <a:pPr algn="just">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Creating the Imperial Examination System</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4" name="Connector 4"/>
          <p:cNvCxnSpPr/>
          <p:nvPr>
            <p:custDataLst>
              <p:tags r:id="rId4"/>
            </p:custDataLst>
          </p:nvPr>
        </p:nvCxnSpPr>
        <p:spPr>
          <a:xfrm>
            <a:off x="685776" y="4800832"/>
            <a:ext cx="3200400"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5" name="Picture 5"/>
          <p:cNvPicPr>
            <a:picLocks noChangeAspect="1"/>
          </p:cNvPicPr>
          <p:nvPr>
            <p:custDataLst>
              <p:tags r:id="rId5"/>
            </p:custDataLst>
          </p:nvPr>
        </p:nvPicPr>
        <p:blipFill>
          <a:blip r:embed="rId6"/>
          <a:srcRect t="4750" b="4750"/>
          <a:stretch>
            <a:fillRect/>
          </a:stretch>
        </p:blipFill>
        <p:spPr>
          <a:xfrm>
            <a:off x="4980951" y="1649322"/>
            <a:ext cx="2231507" cy="2231507"/>
          </a:xfrm>
          <a:prstGeom prst="ellipse">
            <a:avLst/>
          </a:prstGeom>
        </p:spPr>
      </p:pic>
      <p:sp>
        <p:nvSpPr>
          <p:cNvPr id="6" name="TextBox 6"/>
          <p:cNvSpPr txBox="1"/>
          <p:nvPr>
            <p:custDataLst>
              <p:tags r:id="rId7"/>
            </p:custDataLst>
          </p:nvPr>
        </p:nvSpPr>
        <p:spPr>
          <a:xfrm>
            <a:off x="4545330" y="3915410"/>
            <a:ext cx="3581400" cy="1017905"/>
          </a:xfrm>
          <a:prstGeom prst="rect">
            <a:avLst/>
          </a:prstGeom>
          <a:ln>
            <a:solidFill>
              <a:schemeClr val="accent1">
                <a:alpha val="100000"/>
              </a:schemeClr>
            </a:solidFill>
          </a:ln>
        </p:spPr>
        <p:txBody>
          <a:bodyPr vert="horz" wrap="square" lIns="114300" tIns="57150" rIns="114300" bIns="57150" rtlCol="0" anchor="t" anchorCtr="0">
            <a:noAutofit/>
          </a:bodyPr>
          <a:lstStyle/>
          <a:p>
            <a:pPr algn="just">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Developing the Imperial Examination</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7" name="Connector 7"/>
          <p:cNvCxnSpPr/>
          <p:nvPr>
            <p:custDataLst>
              <p:tags r:id="rId8"/>
            </p:custDataLst>
          </p:nvPr>
        </p:nvCxnSpPr>
        <p:spPr>
          <a:xfrm flipV="1">
            <a:off x="4758928" y="4800832"/>
            <a:ext cx="3166110" cy="32385"/>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8" name="Picture 8"/>
          <p:cNvPicPr>
            <a:picLocks noChangeAspect="1"/>
          </p:cNvPicPr>
          <p:nvPr>
            <p:custDataLst>
              <p:tags r:id="rId9"/>
            </p:custDataLst>
          </p:nvPr>
        </p:nvPicPr>
        <p:blipFill>
          <a:blip r:embed="rId10"/>
          <a:srcRect/>
          <a:stretch>
            <a:fillRect/>
          </a:stretch>
        </p:blipFill>
        <p:spPr>
          <a:xfrm>
            <a:off x="8682668" y="1649322"/>
            <a:ext cx="2231507" cy="2231507"/>
          </a:xfrm>
          <a:prstGeom prst="ellipse">
            <a:avLst/>
          </a:prstGeom>
        </p:spPr>
      </p:pic>
      <p:sp>
        <p:nvSpPr>
          <p:cNvPr id="9" name="TextBox 9"/>
          <p:cNvSpPr txBox="1"/>
          <p:nvPr>
            <p:custDataLst>
              <p:tags r:id="rId11"/>
            </p:custDataLst>
          </p:nvPr>
        </p:nvSpPr>
        <p:spPr>
          <a:xfrm>
            <a:off x="8277225" y="3914775"/>
            <a:ext cx="3872230" cy="1019175"/>
          </a:xfrm>
          <a:prstGeom prst="rect">
            <a:avLst/>
          </a:prstGeom>
          <a:ln>
            <a:solidFill>
              <a:schemeClr val="accent1">
                <a:alpha val="100000"/>
              </a:schemeClr>
            </a:solidFill>
          </a:ln>
        </p:spPr>
        <p:txBody>
          <a:bodyPr vert="horz" wrap="square" lIns="114300" tIns="57150" rIns="114300" bIns="57150" rtlCol="0" anchor="t" anchorCtr="0">
            <a:noAutofit/>
          </a:bodyPr>
          <a:lstStyle/>
          <a:p>
            <a:pPr algn="just">
              <a:lnSpc>
                <a:spcPct val="120000"/>
              </a:lnSpc>
            </a:pP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gn="just">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Promoting Literature</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0" name="Connector 10"/>
          <p:cNvCxnSpPr/>
          <p:nvPr>
            <p:custDataLst>
              <p:tags r:id="rId12"/>
            </p:custDataLst>
          </p:nvPr>
        </p:nvCxnSpPr>
        <p:spPr>
          <a:xfrm>
            <a:off x="8387715" y="4800600"/>
            <a:ext cx="3350990" cy="0"/>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pic>
        <p:nvPicPr>
          <p:cNvPr id="11" name="Picture 11"/>
          <p:cNvPicPr>
            <a:picLocks noChangeAspect="1"/>
          </p:cNvPicPr>
          <p:nvPr>
            <p:custDataLst>
              <p:tags r:id="rId13"/>
            </p:custDataLst>
          </p:nvPr>
        </p:nvPicPr>
        <p:blipFill>
          <a:blip r:embed="rId14"/>
          <a:srcRect l="16667" r="16667"/>
          <a:stretch>
            <a:fillRect/>
          </a:stretch>
        </p:blipFill>
        <p:spPr>
          <a:xfrm>
            <a:off x="1279273" y="1649322"/>
            <a:ext cx="2231507" cy="2231507"/>
          </a:xfrm>
          <a:prstGeom prst="ellipse">
            <a:avLst/>
          </a:prstGeom>
        </p:spPr>
      </p:pic>
      <p:sp>
        <p:nvSpPr>
          <p:cNvPr id="12" name="TextBox 12"/>
          <p:cNvSpPr txBox="1"/>
          <p:nvPr>
            <p:custDataLst>
              <p:tags r:id="rId15"/>
            </p:custDataLst>
          </p:nvPr>
        </p:nvSpPr>
        <p:spPr>
          <a:xfrm>
            <a:off x="4545476" y="4933294"/>
            <a:ext cx="3581400" cy="1659378"/>
          </a:xfrm>
          <a:prstGeom prst="rect">
            <a:avLst/>
          </a:prstGeom>
        </p:spPr>
        <p:txBody>
          <a:bodyPr vert="horz" wrap="square" lIns="114300" tIns="57150" rIns="114300" bIns="5715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Increasing the subjects of the imperial examination, focusing on practical abilities, allowing more talented individuals to enter the officialdom.</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6"/>
            </p:custDataLst>
          </p:nvPr>
        </p:nvSpPr>
        <p:spPr>
          <a:xfrm>
            <a:off x="8305800" y="4933294"/>
            <a:ext cx="3809999" cy="1848506"/>
          </a:xfrm>
          <a:prstGeom prst="rect">
            <a:avLst/>
          </a:prstGeom>
        </p:spPr>
        <p:txBody>
          <a:bodyPr vert="horz" wrap="square" lIns="114300" tIns="57150" rIns="114300" bIns="5715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Valuing literature and cultural education, establishing literary institutions such as "North Gate Scholars", and promoting cultural prosperity.</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76022" y="265328"/>
            <a:ext cx="11639777" cy="826316"/>
          </a:xfrm>
          <a:prstGeom prst="rect">
            <a:avLst/>
          </a:prstGeom>
        </p:spPr>
        <p:txBody>
          <a:bodyPr vert="horz" wrap="square" lIns="123825" tIns="123825" rIns="57150" bIns="123825" rtlCol="0" anchor="t" anchorCtr="0">
            <a:spAutoFit/>
          </a:bodyPr>
          <a:lstStyle/>
          <a:p>
            <a:pPr>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Developing the Imperial Examination and Selecting Talents</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8756" b="18756"/>
          <a:stretch>
            <a:fillRect/>
          </a:stretch>
        </p:blipFill>
        <p:spPr>
          <a:xfrm>
            <a:off x="601455" y="1456971"/>
            <a:ext cx="5140490" cy="4655350"/>
          </a:xfrm>
          <a:prstGeom prst="rect">
            <a:avLst/>
          </a:prstGeom>
        </p:spPr>
      </p:pic>
      <p:sp>
        <p:nvSpPr>
          <p:cNvPr id="3" name="TextBox 3"/>
          <p:cNvSpPr txBox="1"/>
          <p:nvPr/>
        </p:nvSpPr>
        <p:spPr>
          <a:xfrm>
            <a:off x="6007771" y="1924848"/>
            <a:ext cx="6031827" cy="1123152"/>
          </a:xfrm>
          <a:prstGeom prst="rect">
            <a:avLst/>
          </a:prstGeom>
        </p:spPr>
        <p:txBody>
          <a:bodyPr vert="horz" wrap="square" lIns="114300" tIns="57150" rIns="114300" bIns="5715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Crack down on the power of aristocratic families, elevate the status of common landlords, and strengthen centralization.</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931687" y="1219200"/>
            <a:ext cx="5658857" cy="687741"/>
          </a:xfrm>
          <a:prstGeom prst="rect">
            <a:avLst/>
          </a:prstGeom>
        </p:spPr>
        <p:txBody>
          <a:bodyPr vert="horz" wrap="square" lIns="114300" tIns="57150" rIns="114300" bIns="57150" rtlCol="0" anchor="b" anchorCtr="0">
            <a:noAutofit/>
          </a:bodyPr>
          <a:lstStyle/>
          <a:p>
            <a:pPr>
              <a:lnSpc>
                <a:spcPct val="77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Weakening Aristocratic Families</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6007772" y="3539953"/>
            <a:ext cx="6031828" cy="1106272"/>
          </a:xfrm>
          <a:prstGeom prst="rect">
            <a:avLst/>
          </a:prstGeom>
        </p:spPr>
        <p:txBody>
          <a:bodyPr vert="horz" wrap="square" lIns="114300" tIns="57150" rIns="114300" bIns="5715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Reforming the system of the Three Departments and Six Ministries, strengthening imperial power over central and local governments, making the bureaucratic system more complete.</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6007772" y="3122433"/>
            <a:ext cx="5582772" cy="436189"/>
          </a:xfrm>
          <a:prstGeom prst="rect">
            <a:avLst/>
          </a:prstGeom>
        </p:spPr>
        <p:txBody>
          <a:bodyPr vert="horz" wrap="square" lIns="114300" tIns="57150" rIns="114300" bIns="57150" rtlCol="0" anchor="b" anchorCtr="0">
            <a:noAutofit/>
          </a:bodyPr>
          <a:lstStyle/>
          <a:p>
            <a:pPr>
              <a:lnSpc>
                <a:spcPct val="77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Reforming the Official System</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6007772" y="5213996"/>
            <a:ext cx="5955626" cy="1339203"/>
          </a:xfrm>
          <a:prstGeom prst="rect">
            <a:avLst/>
          </a:prstGeom>
        </p:spPr>
        <p:txBody>
          <a:bodyPr vert="horz" wrap="square" lIns="114300" tIns="57150" rIns="114300" bIns="5715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Sending envoys to inspect localities, strengthening the supervision and management of local officials, and maintaining central power.</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6007771" y="4768434"/>
            <a:ext cx="5955627" cy="422408"/>
          </a:xfrm>
          <a:prstGeom prst="rect">
            <a:avLst/>
          </a:prstGeom>
        </p:spPr>
        <p:txBody>
          <a:bodyPr vert="horz" wrap="square" lIns="114300" tIns="57150" rIns="114300" bIns="57150" rtlCol="0" anchor="b" anchorCtr="0">
            <a:noAutofit/>
          </a:bodyPr>
          <a:lstStyle/>
          <a:p>
            <a:pPr>
              <a:lnSpc>
                <a:spcPct val="77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Inspecting Localities</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304800" y="265328"/>
            <a:ext cx="11658599" cy="1106272"/>
          </a:xfrm>
          <a:prstGeom prst="rect">
            <a:avLst/>
          </a:prstGeom>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Consolidating Central Power and Weakening Aristocratic Families</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3740" b="13740"/>
          <a:stretch>
            <a:fillRect/>
          </a:stretch>
        </p:blipFill>
        <p:spPr>
          <a:xfrm>
            <a:off x="4462463" y="2088071"/>
            <a:ext cx="3267075" cy="3267075"/>
          </a:xfrm>
          <a:prstGeom prst="ellipse">
            <a:avLst/>
          </a:prstGeom>
          <a:ln w="57150">
            <a:solidFill>
              <a:schemeClr val="accent1"/>
            </a:solidFill>
            <a:prstDash val="solid"/>
          </a:ln>
        </p:spPr>
      </p:pic>
      <p:sp>
        <p:nvSpPr>
          <p:cNvPr id="3" name="TextBox 3"/>
          <p:cNvSpPr txBox="1"/>
          <p:nvPr/>
        </p:nvSpPr>
        <p:spPr>
          <a:xfrm>
            <a:off x="539110" y="2972036"/>
            <a:ext cx="3314231" cy="647995"/>
          </a:xfrm>
          <a:prstGeom prst="rect">
            <a:avLst/>
          </a:prstGeom>
        </p:spPr>
        <p:txBody>
          <a:bodyPr vert="horz" wrap="square" lIns="114300" tIns="57150" rIns="114300" bIns="57150" rtlCol="0" anchor="ctr" anchorCtr="0">
            <a:noAutofit/>
          </a:bodyPr>
          <a:lstStyle/>
          <a:p>
            <a:pPr algn="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Military Expansion</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8059848" y="1716027"/>
            <a:ext cx="3751152" cy="2093973"/>
          </a:xfrm>
          <a:prstGeom prst="rect">
            <a:avLst/>
          </a:prstGeom>
        </p:spPr>
        <p:txBody>
          <a:bodyPr vert="horz" wrap="square" lIns="114300" tIns="57150" rIns="114300" bIns="5715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Establishing institutions such as the Four Garrisons of the Western Regions and the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Beiting</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Protectorate to strengthen the management and defense of border areas, and maintaining national unity.</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8059848" y="1097369"/>
            <a:ext cx="3751152" cy="622955"/>
          </a:xfrm>
          <a:prstGeom prst="rect">
            <a:avLst/>
          </a:prstGeom>
        </p:spPr>
        <p:txBody>
          <a:bodyPr vert="horz" wrap="square" lIns="114300" tIns="57150" rIns="114300" bIns="57150" rtlCol="0" anchor="ctr" anchorCtr="0">
            <a:noAutofit/>
          </a:bodyPr>
          <a:lstStyle/>
          <a:p>
            <a:pPr>
              <a:lnSpc>
                <a:spcPct val="96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Border Management</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8077200" y="3719830"/>
            <a:ext cx="4101465" cy="845185"/>
          </a:xfrm>
          <a:prstGeom prst="rect">
            <a:avLst/>
          </a:prstGeom>
        </p:spPr>
        <p:txBody>
          <a:bodyPr vert="horz" wrap="square" lIns="114300" tIns="57150" rIns="114300" bIns="57150" rtlCol="0" anchor="b" anchorCtr="0">
            <a:noAutofit/>
          </a:bodyPr>
          <a:lstStyle/>
          <a:p>
            <a:pPr algn="l">
              <a:lnSpc>
                <a:spcPct val="12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System of Land Equalization</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059848" y="4565142"/>
            <a:ext cx="3751152" cy="1580007"/>
          </a:xfrm>
          <a:prstGeom prst="rect">
            <a:avLst/>
          </a:prstGeom>
        </p:spPr>
        <p:txBody>
          <a:bodyPr vert="horz" wrap="square" lIns="114300" tIns="57150" rIns="114300" bIns="5715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Implementing the </a:t>
            </a: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System of Land Equalization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in border areas to promote agricultural production and provide food and supplies for the army.</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39110" y="3620031"/>
            <a:ext cx="3499490" cy="1866369"/>
          </a:xfrm>
          <a:prstGeom prst="rect">
            <a:avLst/>
          </a:prstGeom>
        </p:spPr>
        <p:txBody>
          <a:bodyPr vert="horz" wrap="square" lIns="114300" tIns="57150" rIns="114300" bIns="5715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Waging wars to expand the territory of the Tang Dynasty, making it one of the dynasties with the widest territory in history.</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Military Expansion and Border Management</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571585" y="1029917"/>
            <a:ext cx="8686800" cy="1343025"/>
          </a:xfrm>
          <a:prstGeom prst="rect">
            <a:avLst/>
          </a:prstGeom>
        </p:spPr>
        <p:txBody>
          <a:bodyPr vert="horz" wrap="square" lIns="114300" tIns="57150" rIns="114300" bIns="57150" rtlCol="0" anchor="t" anchorCtr="0">
            <a:spAutoFit/>
          </a:bodyPr>
          <a:lstStyle/>
          <a:p>
            <a:pPr>
              <a:lnSpc>
                <a:spcPct val="77000"/>
              </a:lnSpc>
            </a:pPr>
            <a:r>
              <a:rPr lang="en-US" sz="8475" b="1">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84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381000" y="3051881"/>
            <a:ext cx="11734800" cy="888641"/>
          </a:xfrm>
          <a:prstGeom prst="rect">
            <a:avLst/>
          </a:prstGeom>
        </p:spPr>
        <p:txBody>
          <a:bodyPr vert="horz" wrap="square" lIns="114300" tIns="57150" rIns="114300" bIns="57150" rtlCol="0" anchor="t" anchorCtr="0">
            <a:spAutoFit/>
          </a:bodyPr>
          <a:lstStyle/>
          <a:p>
            <a:pPr algn="just">
              <a:lnSpc>
                <a:spcPct val="120000"/>
              </a:lnSpc>
            </a:pPr>
            <a:r>
              <a:rPr lang="en-US" sz="4575" b="1" dirty="0">
                <a:solidFill>
                  <a:srgbClr val="FFFFFF">
                    <a:alpha val="100000"/>
                  </a:srgbClr>
                </a:solidFill>
                <a:latin typeface="微软雅黑" panose="020B0503020204020204" charset="-122"/>
                <a:ea typeface="微软雅黑" panose="020B0503020204020204" charset="-122"/>
                <a:cs typeface="微软雅黑" panose="020B0503020204020204" charset="-122"/>
              </a:rPr>
              <a:t>Culture and Art during Wu </a:t>
            </a:r>
            <a:r>
              <a:rPr lang="en-US" sz="4575" b="1" dirty="0" err="1">
                <a:solidFill>
                  <a:srgbClr val="FFFFFF">
                    <a:alpha val="100000"/>
                  </a:srgbClr>
                </a:solidFill>
                <a:latin typeface="微软雅黑" panose="020B0503020204020204" charset="-122"/>
                <a:ea typeface="微软雅黑" panose="020B0503020204020204" charset="-122"/>
                <a:cs typeface="微软雅黑" panose="020B0503020204020204" charset="-122"/>
              </a:rPr>
              <a:t>Zetian's</a:t>
            </a:r>
            <a:r>
              <a:rPr lang="en-US" sz="4575" b="1" dirty="0">
                <a:solidFill>
                  <a:srgbClr val="FFFFFF">
                    <a:alpha val="100000"/>
                  </a:srgbClr>
                </a:solidFill>
                <a:latin typeface="微软雅黑" panose="020B0503020204020204" charset="-122"/>
                <a:ea typeface="微软雅黑" panose="020B0503020204020204" charset="-122"/>
                <a:cs typeface="微软雅黑" panose="020B0503020204020204" charset="-122"/>
              </a:rPr>
              <a:t> Era</a:t>
            </a:r>
            <a:endParaRPr lang="en-US" sz="4575" b="1"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Freeform 4"/>
          <p:cNvSpPr/>
          <p:nvPr/>
        </p:nvSpPr>
        <p:spPr>
          <a:xfrm>
            <a:off x="3033917"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5" name="TextBox 5"/>
          <p:cNvSpPr txBox="1"/>
          <p:nvPr/>
        </p:nvSpPr>
        <p:spPr>
          <a:xfrm>
            <a:off x="1097052" y="5602490"/>
            <a:ext cx="3105150" cy="466725"/>
          </a:xfrm>
          <a:prstGeom prst="rect">
            <a:avLst/>
          </a:prstGeom>
        </p:spPr>
        <p:txBody>
          <a:bodyPr vert="horz" wrap="square" lIns="114300" tIns="57150" rIns="114300" bIns="57150" rtlCol="0" anchor="t" anchorCtr="0">
            <a:spAutoFit/>
          </a:bodyPr>
          <a:lstStyle/>
          <a:p>
            <a:pPr>
              <a:lnSpc>
                <a:spcPct val="77000"/>
              </a:lnSpc>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Chapter</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6" name="Connector 6"/>
          <p:cNvCxnSpPr/>
          <p:nvPr/>
        </p:nvCxnSpPr>
        <p:spPr>
          <a:xfrm>
            <a:off x="3377035" y="5849950"/>
            <a:ext cx="8820012" cy="0"/>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7" name="Freeform 7"/>
          <p:cNvSpPr/>
          <p:nvPr/>
        </p:nvSpPr>
        <p:spPr>
          <a:xfrm>
            <a:off x="2862358"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8" name="Freeform 8"/>
          <p:cNvSpPr/>
          <p:nvPr/>
        </p:nvSpPr>
        <p:spPr>
          <a:xfrm>
            <a:off x="2690798"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9" name="AutoShape 9"/>
          <p:cNvSpPr/>
          <p:nvPr/>
        </p:nvSpPr>
        <p:spPr>
          <a:xfrm>
            <a:off x="1097052" y="1098977"/>
            <a:ext cx="1335306" cy="1335306"/>
          </a:xfrm>
          <a:prstGeom prst="roundRect">
            <a:avLst>
              <a:gd name="adj" fmla="val 8841"/>
            </a:avLst>
          </a:prstGeom>
          <a:gradFill>
            <a:gsLst>
              <a:gs pos="0">
                <a:schemeClr val="accent1">
                  <a:alpha val="100000"/>
                  <a:lumMod val="85000"/>
                </a:schemeClr>
              </a:gs>
              <a:gs pos="100000">
                <a:schemeClr val="accent1">
                  <a:alpha val="100000"/>
                </a:schemeClr>
              </a:gs>
            </a:gsLst>
            <a:lin ang="2700000"/>
          </a:gradFill>
          <a:effectLst>
            <a:outerShdw blurRad="203200" dist="101600" dir="2700000">
              <a:srgbClr val="000000">
                <a:alpha val="30000"/>
              </a:srgbClr>
            </a:outerShdw>
          </a:effectLst>
        </p:spPr>
        <p:txBody>
          <a:bodyPr/>
          <a:lstStyle/>
          <a:p>
            <a:endParaRPr lang="zh-CN" altLang="en-US"/>
          </a:p>
        </p:txBody>
      </p:sp>
      <p:grpSp>
        <p:nvGrpSpPr>
          <p:cNvPr id="10" name="Group 10"/>
          <p:cNvGrpSpPr/>
          <p:nvPr/>
        </p:nvGrpSpPr>
        <p:grpSpPr>
          <a:xfrm>
            <a:off x="1133886" y="1135811"/>
            <a:ext cx="1261638" cy="1261638"/>
            <a:chOff x="1133886" y="1135811"/>
            <a:chExt cx="1261638" cy="1261638"/>
          </a:xfrm>
        </p:grpSpPr>
        <p:sp>
          <p:nvSpPr>
            <p:cNvPr id="11" name="Freeform 11"/>
            <p:cNvSpPr/>
            <p:nvPr/>
          </p:nvSpPr>
          <p:spPr>
            <a:xfrm>
              <a:off x="1133886" y="1135811"/>
              <a:ext cx="1261638" cy="1261638"/>
            </a:xfrm>
            <a:custGeom>
              <a:avLst/>
              <a:gdLst/>
              <a:ahLst/>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accent1">
                <a:lumMod val="95000"/>
                <a:alpha val="100000"/>
              </a:schemeClr>
            </a:solidFill>
          </p:spPr>
          <p:txBody>
            <a:bodyPr/>
            <a:lstStyle/>
            <a:p>
              <a:endParaRPr lang="zh-CN" altLang="en-US"/>
            </a:p>
          </p:txBody>
        </p:sp>
        <p:sp>
          <p:nvSpPr>
            <p:cNvPr id="12" name="AutoShape 12"/>
            <p:cNvSpPr/>
            <p:nvPr/>
          </p:nvSpPr>
          <p:spPr>
            <a:xfrm>
              <a:off x="1133886" y="1135811"/>
              <a:ext cx="1261638" cy="1261638"/>
            </a:xfrm>
            <a:prstGeom prst="roundRect">
              <a:avLst>
                <a:gd name="adj" fmla="val 8841"/>
              </a:avLst>
            </a:prstGeom>
            <a:noFill/>
          </p:spPr>
          <p:txBody>
            <a:bodyPr/>
            <a:lstStyle/>
            <a:p>
              <a:endParaRPr lang="zh-CN" altLang="en-US"/>
            </a:p>
          </p:txBody>
        </p:sp>
        <p:sp>
          <p:nvSpPr>
            <p:cNvPr id="13" name="AutoShape 13"/>
            <p:cNvSpPr/>
            <p:nvPr/>
          </p:nvSpPr>
          <p:spPr>
            <a:xfrm>
              <a:off x="1221928" y="1223852"/>
              <a:ext cx="1085633" cy="1085633"/>
            </a:xfrm>
            <a:prstGeom prst="roundRect">
              <a:avLst>
                <a:gd name="adj" fmla="val 9566"/>
              </a:avLst>
            </a:prstGeom>
            <a:noFill/>
          </p:spPr>
          <p:txBody>
            <a:bodyPr/>
            <a:lstStyle/>
            <a:p>
              <a:endParaRPr lang="zh-CN" altLang="en-US"/>
            </a:p>
          </p:txBody>
        </p:sp>
      </p:grpSp>
      <p:sp>
        <p:nvSpPr>
          <p:cNvPr id="14" name="Freeform 14"/>
          <p:cNvSpPr/>
          <p:nvPr/>
        </p:nvSpPr>
        <p:spPr>
          <a:xfrm>
            <a:off x="1342916" y="1576096"/>
            <a:ext cx="843579" cy="577491"/>
          </a:xfrm>
          <a:custGeom>
            <a:avLst/>
            <a:gdLst/>
            <a:ahLst/>
            <a:cxnLst/>
            <a:rect l="l" t="t" r="r" b="b"/>
            <a:pathLst>
              <a:path w="3113" h="2131">
                <a:moveTo>
                  <a:pt x="3057" y="497"/>
                </a:moveTo>
                <a:cubicBezTo>
                  <a:pt x="1582" y="5"/>
                  <a:pt x="1582" y="5"/>
                  <a:pt x="1582" y="5"/>
                </a:cubicBezTo>
                <a:cubicBezTo>
                  <a:pt x="1565" y="0"/>
                  <a:pt x="1547" y="0"/>
                  <a:pt x="1531" y="5"/>
                </a:cubicBezTo>
                <a:cubicBezTo>
                  <a:pt x="56" y="497"/>
                  <a:pt x="56" y="497"/>
                  <a:pt x="56" y="497"/>
                </a:cubicBezTo>
                <a:cubicBezTo>
                  <a:pt x="23" y="508"/>
                  <a:pt x="0" y="539"/>
                  <a:pt x="0" y="574"/>
                </a:cubicBezTo>
                <a:cubicBezTo>
                  <a:pt x="0" y="610"/>
                  <a:pt x="23" y="641"/>
                  <a:pt x="56" y="652"/>
                </a:cubicBezTo>
                <a:cubicBezTo>
                  <a:pt x="492" y="797"/>
                  <a:pt x="492" y="797"/>
                  <a:pt x="492" y="797"/>
                </a:cubicBezTo>
                <a:cubicBezTo>
                  <a:pt x="492" y="1230"/>
                  <a:pt x="492" y="1230"/>
                  <a:pt x="492" y="1230"/>
                </a:cubicBezTo>
                <a:cubicBezTo>
                  <a:pt x="492" y="1252"/>
                  <a:pt x="500" y="1272"/>
                  <a:pt x="515" y="1288"/>
                </a:cubicBezTo>
                <a:cubicBezTo>
                  <a:pt x="530" y="1302"/>
                  <a:pt x="875" y="1639"/>
                  <a:pt x="1556" y="1639"/>
                </a:cubicBezTo>
                <a:cubicBezTo>
                  <a:pt x="1804" y="1639"/>
                  <a:pt x="2036" y="1595"/>
                  <a:pt x="2244" y="1507"/>
                </a:cubicBezTo>
                <a:cubicBezTo>
                  <a:pt x="2285" y="1489"/>
                  <a:pt x="2305" y="1441"/>
                  <a:pt x="2287" y="1399"/>
                </a:cubicBezTo>
                <a:cubicBezTo>
                  <a:pt x="2270" y="1358"/>
                  <a:pt x="2222" y="1338"/>
                  <a:pt x="2180" y="1356"/>
                </a:cubicBezTo>
                <a:cubicBezTo>
                  <a:pt x="1992" y="1435"/>
                  <a:pt x="1782" y="1475"/>
                  <a:pt x="1557" y="1475"/>
                </a:cubicBezTo>
                <a:cubicBezTo>
                  <a:pt x="1238" y="1475"/>
                  <a:pt x="1004" y="1393"/>
                  <a:pt x="863" y="1324"/>
                </a:cubicBezTo>
                <a:cubicBezTo>
                  <a:pt x="759" y="1272"/>
                  <a:pt x="689" y="1221"/>
                  <a:pt x="656" y="1193"/>
                </a:cubicBezTo>
                <a:cubicBezTo>
                  <a:pt x="656" y="852"/>
                  <a:pt x="656" y="852"/>
                  <a:pt x="656" y="852"/>
                </a:cubicBezTo>
                <a:cubicBezTo>
                  <a:pt x="1531" y="1144"/>
                  <a:pt x="1531" y="1144"/>
                  <a:pt x="1531" y="1144"/>
                </a:cubicBezTo>
                <a:cubicBezTo>
                  <a:pt x="1539" y="1146"/>
                  <a:pt x="1548" y="1148"/>
                  <a:pt x="1557" y="1148"/>
                </a:cubicBezTo>
                <a:cubicBezTo>
                  <a:pt x="1565" y="1148"/>
                  <a:pt x="1574" y="1146"/>
                  <a:pt x="1583" y="1144"/>
                </a:cubicBezTo>
                <a:cubicBezTo>
                  <a:pt x="2458" y="852"/>
                  <a:pt x="2458" y="852"/>
                  <a:pt x="2458" y="852"/>
                </a:cubicBezTo>
                <a:cubicBezTo>
                  <a:pt x="2458" y="998"/>
                  <a:pt x="2458" y="998"/>
                  <a:pt x="2458" y="998"/>
                </a:cubicBezTo>
                <a:cubicBezTo>
                  <a:pt x="2362" y="1032"/>
                  <a:pt x="2294" y="1123"/>
                  <a:pt x="2294" y="1230"/>
                </a:cubicBezTo>
                <a:cubicBezTo>
                  <a:pt x="2294" y="1330"/>
                  <a:pt x="2354" y="1416"/>
                  <a:pt x="2440" y="1454"/>
                </a:cubicBezTo>
                <a:cubicBezTo>
                  <a:pt x="2296" y="2029"/>
                  <a:pt x="2296" y="2029"/>
                  <a:pt x="2296" y="2029"/>
                </a:cubicBezTo>
                <a:cubicBezTo>
                  <a:pt x="2290" y="2053"/>
                  <a:pt x="2296" y="2080"/>
                  <a:pt x="2311" y="2099"/>
                </a:cubicBezTo>
                <a:cubicBezTo>
                  <a:pt x="2327" y="2119"/>
                  <a:pt x="2351" y="2131"/>
                  <a:pt x="2376" y="2131"/>
                </a:cubicBezTo>
                <a:cubicBezTo>
                  <a:pt x="2704" y="2131"/>
                  <a:pt x="2704" y="2131"/>
                  <a:pt x="2704" y="2131"/>
                </a:cubicBezTo>
                <a:cubicBezTo>
                  <a:pt x="2729" y="2131"/>
                  <a:pt x="2753" y="2119"/>
                  <a:pt x="2768" y="2099"/>
                </a:cubicBezTo>
                <a:cubicBezTo>
                  <a:pt x="2784" y="2080"/>
                  <a:pt x="2789" y="2053"/>
                  <a:pt x="2783" y="2029"/>
                </a:cubicBezTo>
                <a:cubicBezTo>
                  <a:pt x="2639" y="1454"/>
                  <a:pt x="2639" y="1454"/>
                  <a:pt x="2639" y="1454"/>
                </a:cubicBezTo>
                <a:cubicBezTo>
                  <a:pt x="2725" y="1416"/>
                  <a:pt x="2785" y="1330"/>
                  <a:pt x="2785" y="1230"/>
                </a:cubicBezTo>
                <a:cubicBezTo>
                  <a:pt x="2785" y="1123"/>
                  <a:pt x="2717" y="1032"/>
                  <a:pt x="2622" y="998"/>
                </a:cubicBezTo>
                <a:cubicBezTo>
                  <a:pt x="2622" y="797"/>
                  <a:pt x="2622" y="797"/>
                  <a:pt x="2622" y="797"/>
                </a:cubicBezTo>
                <a:cubicBezTo>
                  <a:pt x="3057" y="652"/>
                  <a:pt x="3057" y="652"/>
                  <a:pt x="3057" y="652"/>
                </a:cubicBezTo>
                <a:cubicBezTo>
                  <a:pt x="3091" y="641"/>
                  <a:pt x="3113" y="610"/>
                  <a:pt x="3113" y="574"/>
                </a:cubicBezTo>
                <a:cubicBezTo>
                  <a:pt x="3113" y="539"/>
                  <a:pt x="3091" y="508"/>
                  <a:pt x="3057" y="497"/>
                </a:cubicBezTo>
                <a:close/>
                <a:moveTo>
                  <a:pt x="2540" y="1148"/>
                </a:moveTo>
                <a:cubicBezTo>
                  <a:pt x="2585" y="1148"/>
                  <a:pt x="2621" y="1184"/>
                  <a:pt x="2621" y="1230"/>
                </a:cubicBezTo>
                <a:cubicBezTo>
                  <a:pt x="2621" y="1275"/>
                  <a:pt x="2585" y="1312"/>
                  <a:pt x="2540" y="1312"/>
                </a:cubicBezTo>
                <a:cubicBezTo>
                  <a:pt x="2494" y="1312"/>
                  <a:pt x="2458" y="1275"/>
                  <a:pt x="2458" y="1230"/>
                </a:cubicBezTo>
                <a:cubicBezTo>
                  <a:pt x="2458" y="1184"/>
                  <a:pt x="2494" y="1148"/>
                  <a:pt x="2540" y="1148"/>
                </a:cubicBezTo>
                <a:close/>
                <a:moveTo>
                  <a:pt x="2481" y="1967"/>
                </a:moveTo>
                <a:cubicBezTo>
                  <a:pt x="2540" y="1731"/>
                  <a:pt x="2540" y="1731"/>
                  <a:pt x="2540" y="1731"/>
                </a:cubicBezTo>
                <a:cubicBezTo>
                  <a:pt x="2599" y="1967"/>
                  <a:pt x="2599" y="1967"/>
                  <a:pt x="2599" y="1967"/>
                </a:cubicBezTo>
                <a:cubicBezTo>
                  <a:pt x="2481" y="1967"/>
                  <a:pt x="2481" y="1967"/>
                  <a:pt x="2481" y="1967"/>
                </a:cubicBezTo>
                <a:close/>
                <a:moveTo>
                  <a:pt x="2533" y="654"/>
                </a:moveTo>
                <a:cubicBezTo>
                  <a:pt x="1570" y="493"/>
                  <a:pt x="1570" y="493"/>
                  <a:pt x="1570" y="493"/>
                </a:cubicBezTo>
                <a:cubicBezTo>
                  <a:pt x="1525" y="486"/>
                  <a:pt x="1483" y="516"/>
                  <a:pt x="1476" y="561"/>
                </a:cubicBezTo>
                <a:cubicBezTo>
                  <a:pt x="1469" y="605"/>
                  <a:pt x="1499" y="648"/>
                  <a:pt x="1543" y="655"/>
                </a:cubicBezTo>
                <a:cubicBezTo>
                  <a:pt x="2201" y="765"/>
                  <a:pt x="2201" y="765"/>
                  <a:pt x="2201" y="765"/>
                </a:cubicBezTo>
                <a:cubicBezTo>
                  <a:pt x="1557" y="979"/>
                  <a:pt x="1557" y="979"/>
                  <a:pt x="1557" y="979"/>
                </a:cubicBezTo>
                <a:cubicBezTo>
                  <a:pt x="341" y="574"/>
                  <a:pt x="341" y="574"/>
                  <a:pt x="341" y="574"/>
                </a:cubicBezTo>
                <a:cubicBezTo>
                  <a:pt x="1557" y="169"/>
                  <a:pt x="1557" y="169"/>
                  <a:pt x="1557" y="169"/>
                </a:cubicBezTo>
                <a:cubicBezTo>
                  <a:pt x="2772" y="574"/>
                  <a:pt x="2772" y="574"/>
                  <a:pt x="2772" y="574"/>
                </a:cubicBezTo>
                <a:cubicBezTo>
                  <a:pt x="2533" y="654"/>
                  <a:pt x="2533" y="654"/>
                  <a:pt x="2533" y="654"/>
                </a:cubicBezTo>
                <a:close/>
                <a:moveTo>
                  <a:pt x="2533" y="654"/>
                </a:moveTo>
                <a:cubicBezTo>
                  <a:pt x="2533" y="654"/>
                  <a:pt x="2533" y="654"/>
                  <a:pt x="2533" y="654"/>
                </a:cubicBezTo>
              </a:path>
            </a:pathLst>
          </a:custGeom>
          <a:solidFill>
            <a:srgbClr val="FFFFFF">
              <a:alpha val="100000"/>
            </a:srgbClr>
          </a:solidFill>
        </p:spPr>
        <p:txBody>
          <a:bodyPr/>
          <a:lstStyle/>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38200" y="2258899"/>
            <a:ext cx="4876799" cy="571500"/>
          </a:xfrm>
          <a:prstGeom prst="roundRect">
            <a:avLst>
              <a:gd name="adj" fmla="val 22750"/>
            </a:avLst>
          </a:prstGeom>
          <a:solidFill>
            <a:schemeClr val="accent1">
              <a:alpha val="100000"/>
            </a:schemeClr>
          </a:solidFill>
        </p:spPr>
        <p:txBody>
          <a:bodyPr/>
          <a:lstStyle/>
          <a:p>
            <a:endParaRPr lang="zh-CN" altLang="en-US"/>
          </a:p>
        </p:txBody>
      </p:sp>
      <p:sp>
        <p:nvSpPr>
          <p:cNvPr id="3" name="AutoShape 3"/>
          <p:cNvSpPr/>
          <p:nvPr/>
        </p:nvSpPr>
        <p:spPr>
          <a:xfrm>
            <a:off x="6672428" y="2287459"/>
            <a:ext cx="4605172" cy="571500"/>
          </a:xfrm>
          <a:prstGeom prst="roundRect">
            <a:avLst>
              <a:gd name="adj" fmla="val 26201"/>
            </a:avLst>
          </a:prstGeom>
          <a:solidFill>
            <a:schemeClr val="accent1">
              <a:alpha val="100000"/>
            </a:schemeClr>
          </a:solidFill>
        </p:spPr>
        <p:txBody>
          <a:bodyPr/>
          <a:lstStyle/>
          <a:p>
            <a:endParaRPr lang="zh-CN" altLang="en-US"/>
          </a:p>
        </p:txBody>
      </p:sp>
      <p:sp>
        <p:nvSpPr>
          <p:cNvPr id="4" name="AutoShape 4"/>
          <p:cNvSpPr/>
          <p:nvPr/>
        </p:nvSpPr>
        <p:spPr>
          <a:xfrm>
            <a:off x="838200" y="2952638"/>
            <a:ext cx="4876799" cy="3829162"/>
          </a:xfrm>
          <a:prstGeom prst="rect">
            <a:avLst/>
          </a:prstGeom>
          <a:noFill/>
        </p:spPr>
        <p:txBody>
          <a:bodyPr vert="horz" wrap="square" lIns="95250" tIns="95250" rIns="47625" bIns="95250" rtlCol="0" anchor="t" anchorCtr="0">
            <a:noAutofit/>
          </a:bodyPr>
          <a:lstStyle/>
          <a:p>
            <a:pPr algn="just">
              <a:lnSpc>
                <a:spcPct val="140000"/>
              </a:lnSpc>
              <a:spcBef>
                <a:spcPts val="375"/>
              </a:spcBef>
              <a:defRPr/>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During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Zetian's</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era, Buddhism experienced unprecedented prosperity. She not only practiced Buddhism herself but also promoted its development by building numerous Buddhist temples, translating Buddhist scriptures, and appointing eminent monks to official positions. During this period, the status of Buddhism in society significantly increased, and Buddhist culture was widely disseminated, having a profound impact on future generations.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6672428" y="2952638"/>
            <a:ext cx="4605172" cy="2756521"/>
          </a:xfrm>
          <a:prstGeom prst="rect">
            <a:avLst/>
          </a:prstGeom>
          <a:noFill/>
        </p:spPr>
        <p:txBody>
          <a:bodyPr vert="horz" wrap="square" lIns="95250" tIns="95250" rIns="47625" bIns="95250" rtlCol="0" anchor="t" anchorCtr="0">
            <a:noAutofit/>
          </a:bodyPr>
          <a:lstStyle/>
          <a:p>
            <a:pPr algn="just">
              <a:lnSpc>
                <a:spcPct val="140000"/>
              </a:lnSpc>
              <a:spcBef>
                <a:spcPts val="375"/>
              </a:spcBef>
              <a:defRPr/>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While promoting Buddhism,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did not neglect the development of Taoism. She built the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Taiqing</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Palace, made Taoism a state religion, and granted titles and rewards to Taoist priests, raising the status of Taoism in the court. This policy of giving equal importance to both Buddhism and Taoism reflects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Zetian's</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openness and tolerance in religion.</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AutoShape 6"/>
          <p:cNvSpPr/>
          <p:nvPr/>
        </p:nvSpPr>
        <p:spPr>
          <a:xfrm>
            <a:off x="1127121" y="2353400"/>
            <a:ext cx="4172056" cy="331901"/>
          </a:xfrm>
          <a:prstGeom prst="rect">
            <a:avLst/>
          </a:prstGeom>
          <a:noFill/>
        </p:spPr>
        <p:txBody>
          <a:bodyPr vert="horz" wrap="square" lIns="95250" tIns="95250" rIns="47625" bIns="95250" rtlCol="0" anchor="ctr" anchorCtr="1">
            <a:noAutofit/>
          </a:bodyPr>
          <a:lstStyle/>
          <a:p>
            <a:pPr algn="just">
              <a:lnSpc>
                <a:spcPct val="120000"/>
              </a:lnSpc>
              <a:spcBef>
                <a:spcPts val="375"/>
              </a:spcBef>
              <a:defRPr/>
            </a:pPr>
            <a:endParaRPr lang="en-US" sz="2400" b="1"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algn="just">
              <a:lnSpc>
                <a:spcPct val="120000"/>
              </a:lnSpc>
              <a:spcBef>
                <a:spcPts val="375"/>
              </a:spcBef>
              <a:defRPr/>
            </a:pPr>
            <a:r>
              <a:rPr lang="en-US" sz="2400" b="1" dirty="0">
                <a:solidFill>
                  <a:srgbClr val="FFFFFF">
                    <a:alpha val="100000"/>
                  </a:srgbClr>
                </a:solidFill>
                <a:latin typeface="微软雅黑" panose="020B0503020204020204" charset="-122"/>
                <a:ea typeface="微软雅黑" panose="020B0503020204020204" charset="-122"/>
                <a:cs typeface="微软雅黑" panose="020B0503020204020204" charset="-122"/>
              </a:rPr>
              <a:t>Buddhism Flourishes</a:t>
            </a:r>
            <a:endParaRPr lang="en-US" sz="2400" b="1"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algn="ctr">
              <a:lnSpc>
                <a:spcPct val="120000"/>
              </a:lnSpc>
              <a:spcBef>
                <a:spcPts val="375"/>
              </a:spcBef>
              <a:defRPr/>
            </a:pPr>
            <a:endParaRPr lang="en-US" sz="2400" b="1"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6774158" y="2353400"/>
            <a:ext cx="4419777" cy="439617"/>
          </a:xfrm>
          <a:prstGeom prst="rect">
            <a:avLst/>
          </a:prstGeom>
          <a:noFill/>
        </p:spPr>
        <p:txBody>
          <a:bodyPr vert="horz" wrap="square" lIns="95250" tIns="95250" rIns="47625" bIns="95250" rtlCol="0" anchor="ctr" anchorCtr="1">
            <a:noAutofit/>
          </a:bodyPr>
          <a:lstStyle/>
          <a:p>
            <a:pPr algn="just">
              <a:lnSpc>
                <a:spcPct val="120000"/>
              </a:lnSpc>
              <a:spcBef>
                <a:spcPts val="375"/>
              </a:spcBef>
              <a:defRPr/>
            </a:pPr>
            <a:r>
              <a:rPr lang="en-US" altLang="zh-CN" sz="2400" b="1" dirty="0">
                <a:solidFill>
                  <a:srgbClr val="FFFFFF">
                    <a:alpha val="100000"/>
                  </a:srgbClr>
                </a:solidFill>
                <a:latin typeface="微软雅黑" panose="020B0503020204020204" charset="-122"/>
                <a:ea typeface="微软雅黑" panose="020B0503020204020204" charset="-122"/>
                <a:cs typeface="微软雅黑" panose="020B0503020204020204" charset="-122"/>
              </a:rPr>
              <a:t>Taoism is Also Emphasized</a:t>
            </a:r>
            <a:endParaRPr lang="en-US" altLang="zh-CN" sz="1100" dirty="0"/>
          </a:p>
        </p:txBody>
      </p:sp>
      <p:sp>
        <p:nvSpPr>
          <p:cNvPr id="8" name="TextBox 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Promoting Buddhism and the Development of Taoism</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560913" y="1312852"/>
            <a:ext cx="7804501" cy="762000"/>
          </a:xfrm>
          <a:prstGeom prst="rect">
            <a:avLst/>
          </a:prstGeom>
        </p:spPr>
        <p:txBody>
          <a:bodyPr vert="horz" wrap="square" lIns="123825" tIns="123825" rIns="57150" bIns="123825" rtlCol="0" anchor="t" anchorCtr="0">
            <a:noAutofit/>
          </a:bodyPr>
          <a:lstStyle/>
          <a:p>
            <a:pP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Poetry Creation </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3" name="Connector 3"/>
          <p:cNvCxnSpPr/>
          <p:nvPr/>
        </p:nvCxnSpPr>
        <p:spPr>
          <a:xfrm>
            <a:off x="1197254" y="5988003"/>
            <a:ext cx="10998321"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4" name="TextBox 4"/>
          <p:cNvSpPr txBox="1"/>
          <p:nvPr/>
        </p:nvSpPr>
        <p:spPr>
          <a:xfrm>
            <a:off x="3550849" y="1861789"/>
            <a:ext cx="8402487" cy="1430118"/>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herself was a talented poet, and her poems, totaling 46, were included in the "Collected Tang Poems". She was adept at using the rhetoric of the graceful and restrained school, depicting personal emotions and natural scenery in her poems, showing a unique artistic style.</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1197254" y="3621768"/>
            <a:ext cx="7806355" cy="762000"/>
          </a:xfrm>
          <a:prstGeom prst="rect">
            <a:avLst/>
          </a:prstGeom>
        </p:spPr>
        <p:txBody>
          <a:bodyPr vert="horz" wrap="square" lIns="123825" tIns="123825" rIns="57150" bIns="123825" rtlCol="0" anchor="b" anchorCtr="0">
            <a:noAutofit/>
          </a:bodyPr>
          <a:lstStyle/>
          <a:p>
            <a:pP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Literary Prosperity</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197254" y="4235078"/>
            <a:ext cx="10932327" cy="1752925"/>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During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Zetian's</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era, literature flourished greatly. She actively protected talented literati and encouraged them to create literary works. At the same time, by holding poetry gatherings and soliciting poetry manuscripts, she stimulated the creative enthusiasm of literati and promoted the prosperity of Tang Dynasty literature. During this period, many outstanding literary figures and works emerged, leaving behind a rich cultural heritage for future generations.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7" name="Connector 7"/>
          <p:cNvCxnSpPr/>
          <p:nvPr/>
        </p:nvCxnSpPr>
        <p:spPr>
          <a:xfrm>
            <a:off x="3574694" y="3297546"/>
            <a:ext cx="8614217" cy="0"/>
          </a:xfrm>
          <a:prstGeom prst="line">
            <a:avLst/>
          </a:prstGeom>
          <a:ln w="14288">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8" name="TextBox 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Poetry Creation and Literary Prosperity</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2" y="265328"/>
            <a:ext cx="11487377" cy="914400"/>
          </a:xfrm>
          <a:prstGeom prst="rect">
            <a:avLst/>
          </a:prstGeom>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Development and Contribution of Science and Technology</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3" name="Group 3"/>
          <p:cNvGrpSpPr/>
          <p:nvPr/>
        </p:nvGrpSpPr>
        <p:grpSpPr>
          <a:xfrm>
            <a:off x="152400" y="1043969"/>
            <a:ext cx="3889781" cy="5463661"/>
            <a:chOff x="327431" y="2071210"/>
            <a:chExt cx="3714750" cy="4436419"/>
          </a:xfrm>
        </p:grpSpPr>
        <p:sp>
          <p:nvSpPr>
            <p:cNvPr id="4" name="AutoShape 4"/>
            <p:cNvSpPr/>
            <p:nvPr/>
          </p:nvSpPr>
          <p:spPr>
            <a:xfrm>
              <a:off x="327431" y="2181445"/>
              <a:ext cx="3714750" cy="4326184"/>
            </a:xfrm>
            <a:prstGeom prst="roundRect">
              <a:avLst>
                <a:gd name="adj" fmla="val 5514"/>
              </a:avLst>
            </a:prstGeom>
            <a:solidFill>
              <a:schemeClr val="lt2">
                <a:alpha val="80000"/>
              </a:schemeClr>
            </a:solidFill>
          </p:spPr>
          <p:txBody>
            <a:bodyPr/>
            <a:lstStyle/>
            <a:p>
              <a:endParaRPr lang="zh-CN" altLang="en-US"/>
            </a:p>
          </p:txBody>
        </p:sp>
        <p:sp>
          <p:nvSpPr>
            <p:cNvPr id="5" name="TextBox 5"/>
            <p:cNvSpPr txBox="1"/>
            <p:nvPr/>
          </p:nvSpPr>
          <p:spPr>
            <a:xfrm>
              <a:off x="494584" y="3103140"/>
              <a:ext cx="3362813" cy="3113689"/>
            </a:xfrm>
            <a:prstGeom prst="rect">
              <a:avLst/>
            </a:prstGeom>
          </p:spPr>
          <p:txBody>
            <a:bodyPr vert="horz" wrap="square" lIns="66008" tIns="33052" rIns="66008" bIns="33052"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During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Zetian's</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period, improvements were made to the papermaking process, beginning the use of hemp or bamboo fibers for paper production, which enhanced the quality of the paper. At the same time, the craftsmanship for making paper became more refined, with the addition of a paper polishing process, making the paper smoother and more suitable for writing.</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93153" y="2071210"/>
              <a:ext cx="3279095" cy="1295400"/>
            </a:xfrm>
            <a:prstGeom prst="rect">
              <a:avLst/>
            </a:prstGeom>
          </p:spPr>
          <p:txBody>
            <a:bodyPr vert="horz" wrap="square" lIns="66008" tIns="33052" rIns="66008" bIns="33052" rtlCol="0" anchor="ctr" anchorCtr="0">
              <a:noAutofit/>
            </a:bodyPr>
            <a:lstStyle/>
            <a:p>
              <a:pPr algn="ct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Improvement of papermaking process</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9" name="AutoShape 9"/>
          <p:cNvSpPr/>
          <p:nvPr/>
        </p:nvSpPr>
        <p:spPr>
          <a:xfrm>
            <a:off x="4145393" y="1179728"/>
            <a:ext cx="3756377" cy="5327901"/>
          </a:xfrm>
          <a:prstGeom prst="roundRect">
            <a:avLst>
              <a:gd name="adj" fmla="val 5514"/>
            </a:avLst>
          </a:prstGeom>
          <a:solidFill>
            <a:schemeClr val="lt2">
              <a:alpha val="80000"/>
            </a:schemeClr>
          </a:solidFill>
        </p:spPr>
        <p:txBody>
          <a:bodyPr/>
          <a:lstStyle/>
          <a:p>
            <a:endParaRPr lang="zh-CN" altLang="en-US"/>
          </a:p>
        </p:txBody>
      </p:sp>
      <p:sp>
        <p:nvSpPr>
          <p:cNvPr id="10" name="TextBox 10"/>
          <p:cNvSpPr txBox="1"/>
          <p:nvPr/>
        </p:nvSpPr>
        <p:spPr>
          <a:xfrm>
            <a:off x="4385281" y="2397926"/>
            <a:ext cx="3331706" cy="3818903"/>
          </a:xfrm>
          <a:prstGeom prst="rect">
            <a:avLst/>
          </a:prstGeom>
        </p:spPr>
        <p:txBody>
          <a:bodyPr vert="horz" wrap="square" lIns="66008" tIns="33052" rIns="66008" bIns="33052"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During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Zetian's</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era, the printing technique also saw certain improvements. Although the traditional movable type printing allowed for mass printing, the quality of the print was relatively low. In this period, the woodblock printing method was introduced, which used wooden boards to create printing plates, making the characters more uniform and the printing improved. </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4385281" y="1368445"/>
            <a:ext cx="3276600" cy="946395"/>
          </a:xfrm>
          <a:prstGeom prst="rect">
            <a:avLst/>
          </a:prstGeom>
        </p:spPr>
        <p:txBody>
          <a:bodyPr vert="horz" wrap="square" lIns="66008" tIns="33052" rIns="66008" bIns="33052" rtlCol="0" anchor="ctr" anchorCtr="0">
            <a:noAutofit/>
          </a:bodyPr>
          <a:lstStyle/>
          <a:p>
            <a:pPr algn="ct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Development of Printing Technology</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AutoShape 13"/>
          <p:cNvSpPr/>
          <p:nvPr/>
        </p:nvSpPr>
        <p:spPr>
          <a:xfrm>
            <a:off x="8004981" y="1179727"/>
            <a:ext cx="3756377" cy="5327901"/>
          </a:xfrm>
          <a:prstGeom prst="roundRect">
            <a:avLst>
              <a:gd name="adj" fmla="val 5514"/>
            </a:avLst>
          </a:prstGeom>
          <a:solidFill>
            <a:schemeClr val="lt2">
              <a:alpha val="80000"/>
            </a:schemeClr>
          </a:solidFill>
        </p:spPr>
        <p:txBody>
          <a:bodyPr/>
          <a:lstStyle/>
          <a:p>
            <a:endParaRPr lang="zh-CN" altLang="en-US"/>
          </a:p>
        </p:txBody>
      </p:sp>
      <p:sp>
        <p:nvSpPr>
          <p:cNvPr id="14" name="TextBox 14"/>
          <p:cNvSpPr txBox="1"/>
          <p:nvPr/>
        </p:nvSpPr>
        <p:spPr>
          <a:xfrm>
            <a:off x="8195201" y="2639316"/>
            <a:ext cx="3387199" cy="3577513"/>
          </a:xfrm>
          <a:prstGeom prst="rect">
            <a:avLst/>
          </a:prstGeom>
        </p:spPr>
        <p:txBody>
          <a:bodyPr vert="horz" wrap="square" lIns="66008" tIns="33052" rIns="66008" bIns="33052"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In agriculture, the use of iron agricultural tools was widespread during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Zetian's</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era, and the shape and structure of plows were improved to increase farming efficiency. At the same time, the development of water conservancy projects and the improvement of irrigation facilities increased the utilization efficiency of farmland. </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8141658" y="1373978"/>
            <a:ext cx="3516942" cy="1140621"/>
          </a:xfrm>
          <a:prstGeom prst="rect">
            <a:avLst/>
          </a:prstGeom>
        </p:spPr>
        <p:txBody>
          <a:bodyPr vert="horz" wrap="square" lIns="66008" tIns="33052" rIns="66008" bIns="33052" rtlCol="0" anchor="ctr" anchorCtr="0">
            <a:noAutofit/>
          </a:bodyPr>
          <a:lstStyle/>
          <a:p>
            <a:pPr algn="ct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Progress in Agriculture and Textile Industry</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571585" y="1029917"/>
            <a:ext cx="8686800" cy="1343025"/>
          </a:xfrm>
          <a:prstGeom prst="rect">
            <a:avLst/>
          </a:prstGeom>
        </p:spPr>
        <p:txBody>
          <a:bodyPr vert="horz" wrap="square" lIns="114300" tIns="57150" rIns="114300" bIns="57150" rtlCol="0" anchor="t" anchorCtr="0">
            <a:spAutoFit/>
          </a:bodyPr>
          <a:lstStyle/>
          <a:p>
            <a:pPr>
              <a:lnSpc>
                <a:spcPct val="77000"/>
              </a:lnSpc>
            </a:pPr>
            <a:r>
              <a:rPr lang="en-US" sz="8475" b="1">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84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097052" y="2763839"/>
            <a:ext cx="10485348" cy="888641"/>
          </a:xfrm>
          <a:prstGeom prst="rect">
            <a:avLst/>
          </a:prstGeom>
        </p:spPr>
        <p:txBody>
          <a:bodyPr vert="horz" wrap="square" lIns="114300" tIns="57150" rIns="114300" bIns="57150" rtlCol="0" anchor="t" anchorCtr="0">
            <a:spAutoFit/>
          </a:bodyPr>
          <a:lstStyle/>
          <a:p>
            <a:pPr>
              <a:lnSpc>
                <a:spcPct val="120000"/>
              </a:lnSpc>
            </a:pPr>
            <a:r>
              <a:rPr lang="en-US" sz="4575" b="1" dirty="0">
                <a:solidFill>
                  <a:srgbClr val="FFFFFF">
                    <a:alpha val="100000"/>
                  </a:srgbClr>
                </a:solidFill>
                <a:latin typeface="微软雅黑" panose="020B0503020204020204" charset="-122"/>
                <a:ea typeface="微软雅黑" panose="020B0503020204020204" charset="-122"/>
                <a:cs typeface="微软雅黑" panose="020B0503020204020204" charset="-122"/>
              </a:rPr>
              <a:t>Wu </a:t>
            </a:r>
            <a:r>
              <a:rPr lang="en-US" sz="4575" b="1" dirty="0" err="1">
                <a:solidFill>
                  <a:srgbClr val="FFFFFF">
                    <a:alpha val="100000"/>
                  </a:srgbClr>
                </a:solidFill>
                <a:latin typeface="微软雅黑" panose="020B0503020204020204" charset="-122"/>
                <a:ea typeface="微软雅黑" panose="020B0503020204020204" charset="-122"/>
                <a:cs typeface="微软雅黑" panose="020B0503020204020204" charset="-122"/>
              </a:rPr>
              <a:t>Zetian's</a:t>
            </a:r>
            <a:r>
              <a:rPr lang="en-US" sz="4575" b="1" dirty="0">
                <a:solidFill>
                  <a:srgbClr val="FFFFFF">
                    <a:alpha val="100000"/>
                  </a:srgbClr>
                </a:solidFill>
                <a:latin typeface="微软雅黑" panose="020B0503020204020204" charset="-122"/>
                <a:ea typeface="微软雅黑" panose="020B0503020204020204" charset="-122"/>
                <a:cs typeface="微软雅黑" panose="020B0503020204020204" charset="-122"/>
              </a:rPr>
              <a:t> Impact and Evaluation</a:t>
            </a:r>
            <a:endParaRPr lang="en-US" sz="4575" b="1"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Freeform 4"/>
          <p:cNvSpPr/>
          <p:nvPr/>
        </p:nvSpPr>
        <p:spPr>
          <a:xfrm>
            <a:off x="3033917"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5" name="TextBox 5"/>
          <p:cNvSpPr txBox="1"/>
          <p:nvPr/>
        </p:nvSpPr>
        <p:spPr>
          <a:xfrm>
            <a:off x="1097052" y="5602490"/>
            <a:ext cx="3105150" cy="466725"/>
          </a:xfrm>
          <a:prstGeom prst="rect">
            <a:avLst/>
          </a:prstGeom>
        </p:spPr>
        <p:txBody>
          <a:bodyPr vert="horz" wrap="square" lIns="114300" tIns="57150" rIns="114300" bIns="57150" rtlCol="0" anchor="t" anchorCtr="0">
            <a:spAutoFit/>
          </a:bodyPr>
          <a:lstStyle/>
          <a:p>
            <a:pPr>
              <a:lnSpc>
                <a:spcPct val="77000"/>
              </a:lnSpc>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Chapter</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6" name="Connector 6"/>
          <p:cNvCxnSpPr/>
          <p:nvPr/>
        </p:nvCxnSpPr>
        <p:spPr>
          <a:xfrm>
            <a:off x="3377035" y="5849950"/>
            <a:ext cx="8820012" cy="0"/>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7" name="Freeform 7"/>
          <p:cNvSpPr/>
          <p:nvPr/>
        </p:nvSpPr>
        <p:spPr>
          <a:xfrm>
            <a:off x="2862358"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8" name="Freeform 8"/>
          <p:cNvSpPr/>
          <p:nvPr/>
        </p:nvSpPr>
        <p:spPr>
          <a:xfrm>
            <a:off x="2690798"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9" name="AutoShape 9"/>
          <p:cNvSpPr/>
          <p:nvPr/>
        </p:nvSpPr>
        <p:spPr>
          <a:xfrm>
            <a:off x="1097052" y="1098977"/>
            <a:ext cx="1335306" cy="1335306"/>
          </a:xfrm>
          <a:prstGeom prst="roundRect">
            <a:avLst>
              <a:gd name="adj" fmla="val 8841"/>
            </a:avLst>
          </a:prstGeom>
          <a:gradFill>
            <a:gsLst>
              <a:gs pos="0">
                <a:schemeClr val="accent1">
                  <a:alpha val="100000"/>
                  <a:lumMod val="85000"/>
                </a:schemeClr>
              </a:gs>
              <a:gs pos="100000">
                <a:schemeClr val="accent1">
                  <a:alpha val="100000"/>
                </a:schemeClr>
              </a:gs>
            </a:gsLst>
            <a:lin ang="2700000"/>
          </a:gradFill>
          <a:effectLst>
            <a:outerShdw blurRad="203200" dist="101600" dir="2700000">
              <a:srgbClr val="000000">
                <a:alpha val="30000"/>
              </a:srgbClr>
            </a:outerShdw>
          </a:effectLst>
        </p:spPr>
        <p:txBody>
          <a:bodyPr/>
          <a:lstStyle/>
          <a:p>
            <a:endParaRPr lang="zh-CN" altLang="en-US"/>
          </a:p>
        </p:txBody>
      </p:sp>
      <p:grpSp>
        <p:nvGrpSpPr>
          <p:cNvPr id="10" name="Group 10"/>
          <p:cNvGrpSpPr/>
          <p:nvPr/>
        </p:nvGrpSpPr>
        <p:grpSpPr>
          <a:xfrm>
            <a:off x="1133886" y="1135811"/>
            <a:ext cx="1261638" cy="1261638"/>
            <a:chOff x="1133886" y="1135811"/>
            <a:chExt cx="1261638" cy="1261638"/>
          </a:xfrm>
        </p:grpSpPr>
        <p:sp>
          <p:nvSpPr>
            <p:cNvPr id="11" name="Freeform 11"/>
            <p:cNvSpPr/>
            <p:nvPr/>
          </p:nvSpPr>
          <p:spPr>
            <a:xfrm>
              <a:off x="1133886" y="1135811"/>
              <a:ext cx="1261638" cy="1261638"/>
            </a:xfrm>
            <a:custGeom>
              <a:avLst/>
              <a:gdLst/>
              <a:ahLst/>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accent1">
                <a:lumMod val="95000"/>
                <a:alpha val="100000"/>
              </a:schemeClr>
            </a:solidFill>
          </p:spPr>
          <p:txBody>
            <a:bodyPr/>
            <a:lstStyle/>
            <a:p>
              <a:endParaRPr lang="zh-CN" altLang="en-US"/>
            </a:p>
          </p:txBody>
        </p:sp>
        <p:sp>
          <p:nvSpPr>
            <p:cNvPr id="12" name="AutoShape 12"/>
            <p:cNvSpPr/>
            <p:nvPr/>
          </p:nvSpPr>
          <p:spPr>
            <a:xfrm>
              <a:off x="1133886" y="1135811"/>
              <a:ext cx="1261638" cy="1261638"/>
            </a:xfrm>
            <a:prstGeom prst="roundRect">
              <a:avLst>
                <a:gd name="adj" fmla="val 8841"/>
              </a:avLst>
            </a:prstGeom>
            <a:noFill/>
          </p:spPr>
          <p:txBody>
            <a:bodyPr/>
            <a:lstStyle/>
            <a:p>
              <a:endParaRPr lang="zh-CN" altLang="en-US"/>
            </a:p>
          </p:txBody>
        </p:sp>
        <p:sp>
          <p:nvSpPr>
            <p:cNvPr id="13" name="AutoShape 13"/>
            <p:cNvSpPr/>
            <p:nvPr/>
          </p:nvSpPr>
          <p:spPr>
            <a:xfrm>
              <a:off x="1221928" y="1223852"/>
              <a:ext cx="1085633" cy="1085633"/>
            </a:xfrm>
            <a:prstGeom prst="roundRect">
              <a:avLst>
                <a:gd name="adj" fmla="val 9566"/>
              </a:avLst>
            </a:prstGeom>
            <a:noFill/>
          </p:spPr>
          <p:txBody>
            <a:bodyPr/>
            <a:lstStyle/>
            <a:p>
              <a:endParaRPr lang="zh-CN" altLang="en-US"/>
            </a:p>
          </p:txBody>
        </p:sp>
      </p:grpSp>
      <p:sp>
        <p:nvSpPr>
          <p:cNvPr id="14" name="Freeform 14"/>
          <p:cNvSpPr/>
          <p:nvPr/>
        </p:nvSpPr>
        <p:spPr>
          <a:xfrm>
            <a:off x="1342916" y="1576096"/>
            <a:ext cx="843579" cy="577491"/>
          </a:xfrm>
          <a:custGeom>
            <a:avLst/>
            <a:gdLst/>
            <a:ahLst/>
            <a:cxnLst/>
            <a:rect l="l" t="t" r="r" b="b"/>
            <a:pathLst>
              <a:path w="3113" h="2131">
                <a:moveTo>
                  <a:pt x="3057" y="497"/>
                </a:moveTo>
                <a:cubicBezTo>
                  <a:pt x="1582" y="5"/>
                  <a:pt x="1582" y="5"/>
                  <a:pt x="1582" y="5"/>
                </a:cubicBezTo>
                <a:cubicBezTo>
                  <a:pt x="1565" y="0"/>
                  <a:pt x="1547" y="0"/>
                  <a:pt x="1531" y="5"/>
                </a:cubicBezTo>
                <a:cubicBezTo>
                  <a:pt x="56" y="497"/>
                  <a:pt x="56" y="497"/>
                  <a:pt x="56" y="497"/>
                </a:cubicBezTo>
                <a:cubicBezTo>
                  <a:pt x="23" y="508"/>
                  <a:pt x="0" y="539"/>
                  <a:pt x="0" y="574"/>
                </a:cubicBezTo>
                <a:cubicBezTo>
                  <a:pt x="0" y="610"/>
                  <a:pt x="23" y="641"/>
                  <a:pt x="56" y="652"/>
                </a:cubicBezTo>
                <a:cubicBezTo>
                  <a:pt x="492" y="797"/>
                  <a:pt x="492" y="797"/>
                  <a:pt x="492" y="797"/>
                </a:cubicBezTo>
                <a:cubicBezTo>
                  <a:pt x="492" y="1230"/>
                  <a:pt x="492" y="1230"/>
                  <a:pt x="492" y="1230"/>
                </a:cubicBezTo>
                <a:cubicBezTo>
                  <a:pt x="492" y="1252"/>
                  <a:pt x="500" y="1272"/>
                  <a:pt x="515" y="1288"/>
                </a:cubicBezTo>
                <a:cubicBezTo>
                  <a:pt x="530" y="1302"/>
                  <a:pt x="875" y="1639"/>
                  <a:pt x="1556" y="1639"/>
                </a:cubicBezTo>
                <a:cubicBezTo>
                  <a:pt x="1804" y="1639"/>
                  <a:pt x="2036" y="1595"/>
                  <a:pt x="2244" y="1507"/>
                </a:cubicBezTo>
                <a:cubicBezTo>
                  <a:pt x="2285" y="1489"/>
                  <a:pt x="2305" y="1441"/>
                  <a:pt x="2287" y="1399"/>
                </a:cubicBezTo>
                <a:cubicBezTo>
                  <a:pt x="2270" y="1358"/>
                  <a:pt x="2222" y="1338"/>
                  <a:pt x="2180" y="1356"/>
                </a:cubicBezTo>
                <a:cubicBezTo>
                  <a:pt x="1992" y="1435"/>
                  <a:pt x="1782" y="1475"/>
                  <a:pt x="1557" y="1475"/>
                </a:cubicBezTo>
                <a:cubicBezTo>
                  <a:pt x="1238" y="1475"/>
                  <a:pt x="1004" y="1393"/>
                  <a:pt x="863" y="1324"/>
                </a:cubicBezTo>
                <a:cubicBezTo>
                  <a:pt x="759" y="1272"/>
                  <a:pt x="689" y="1221"/>
                  <a:pt x="656" y="1193"/>
                </a:cubicBezTo>
                <a:cubicBezTo>
                  <a:pt x="656" y="852"/>
                  <a:pt x="656" y="852"/>
                  <a:pt x="656" y="852"/>
                </a:cubicBezTo>
                <a:cubicBezTo>
                  <a:pt x="1531" y="1144"/>
                  <a:pt x="1531" y="1144"/>
                  <a:pt x="1531" y="1144"/>
                </a:cubicBezTo>
                <a:cubicBezTo>
                  <a:pt x="1539" y="1146"/>
                  <a:pt x="1548" y="1148"/>
                  <a:pt x="1557" y="1148"/>
                </a:cubicBezTo>
                <a:cubicBezTo>
                  <a:pt x="1565" y="1148"/>
                  <a:pt x="1574" y="1146"/>
                  <a:pt x="1583" y="1144"/>
                </a:cubicBezTo>
                <a:cubicBezTo>
                  <a:pt x="2458" y="852"/>
                  <a:pt x="2458" y="852"/>
                  <a:pt x="2458" y="852"/>
                </a:cubicBezTo>
                <a:cubicBezTo>
                  <a:pt x="2458" y="998"/>
                  <a:pt x="2458" y="998"/>
                  <a:pt x="2458" y="998"/>
                </a:cubicBezTo>
                <a:cubicBezTo>
                  <a:pt x="2362" y="1032"/>
                  <a:pt x="2294" y="1123"/>
                  <a:pt x="2294" y="1230"/>
                </a:cubicBezTo>
                <a:cubicBezTo>
                  <a:pt x="2294" y="1330"/>
                  <a:pt x="2354" y="1416"/>
                  <a:pt x="2440" y="1454"/>
                </a:cubicBezTo>
                <a:cubicBezTo>
                  <a:pt x="2296" y="2029"/>
                  <a:pt x="2296" y="2029"/>
                  <a:pt x="2296" y="2029"/>
                </a:cubicBezTo>
                <a:cubicBezTo>
                  <a:pt x="2290" y="2053"/>
                  <a:pt x="2296" y="2080"/>
                  <a:pt x="2311" y="2099"/>
                </a:cubicBezTo>
                <a:cubicBezTo>
                  <a:pt x="2327" y="2119"/>
                  <a:pt x="2351" y="2131"/>
                  <a:pt x="2376" y="2131"/>
                </a:cubicBezTo>
                <a:cubicBezTo>
                  <a:pt x="2704" y="2131"/>
                  <a:pt x="2704" y="2131"/>
                  <a:pt x="2704" y="2131"/>
                </a:cubicBezTo>
                <a:cubicBezTo>
                  <a:pt x="2729" y="2131"/>
                  <a:pt x="2753" y="2119"/>
                  <a:pt x="2768" y="2099"/>
                </a:cubicBezTo>
                <a:cubicBezTo>
                  <a:pt x="2784" y="2080"/>
                  <a:pt x="2789" y="2053"/>
                  <a:pt x="2783" y="2029"/>
                </a:cubicBezTo>
                <a:cubicBezTo>
                  <a:pt x="2639" y="1454"/>
                  <a:pt x="2639" y="1454"/>
                  <a:pt x="2639" y="1454"/>
                </a:cubicBezTo>
                <a:cubicBezTo>
                  <a:pt x="2725" y="1416"/>
                  <a:pt x="2785" y="1330"/>
                  <a:pt x="2785" y="1230"/>
                </a:cubicBezTo>
                <a:cubicBezTo>
                  <a:pt x="2785" y="1123"/>
                  <a:pt x="2717" y="1032"/>
                  <a:pt x="2622" y="998"/>
                </a:cubicBezTo>
                <a:cubicBezTo>
                  <a:pt x="2622" y="797"/>
                  <a:pt x="2622" y="797"/>
                  <a:pt x="2622" y="797"/>
                </a:cubicBezTo>
                <a:cubicBezTo>
                  <a:pt x="3057" y="652"/>
                  <a:pt x="3057" y="652"/>
                  <a:pt x="3057" y="652"/>
                </a:cubicBezTo>
                <a:cubicBezTo>
                  <a:pt x="3091" y="641"/>
                  <a:pt x="3113" y="610"/>
                  <a:pt x="3113" y="574"/>
                </a:cubicBezTo>
                <a:cubicBezTo>
                  <a:pt x="3113" y="539"/>
                  <a:pt x="3091" y="508"/>
                  <a:pt x="3057" y="497"/>
                </a:cubicBezTo>
                <a:close/>
                <a:moveTo>
                  <a:pt x="2540" y="1148"/>
                </a:moveTo>
                <a:cubicBezTo>
                  <a:pt x="2585" y="1148"/>
                  <a:pt x="2621" y="1184"/>
                  <a:pt x="2621" y="1230"/>
                </a:cubicBezTo>
                <a:cubicBezTo>
                  <a:pt x="2621" y="1275"/>
                  <a:pt x="2585" y="1312"/>
                  <a:pt x="2540" y="1312"/>
                </a:cubicBezTo>
                <a:cubicBezTo>
                  <a:pt x="2494" y="1312"/>
                  <a:pt x="2458" y="1275"/>
                  <a:pt x="2458" y="1230"/>
                </a:cubicBezTo>
                <a:cubicBezTo>
                  <a:pt x="2458" y="1184"/>
                  <a:pt x="2494" y="1148"/>
                  <a:pt x="2540" y="1148"/>
                </a:cubicBezTo>
                <a:close/>
                <a:moveTo>
                  <a:pt x="2481" y="1967"/>
                </a:moveTo>
                <a:cubicBezTo>
                  <a:pt x="2540" y="1731"/>
                  <a:pt x="2540" y="1731"/>
                  <a:pt x="2540" y="1731"/>
                </a:cubicBezTo>
                <a:cubicBezTo>
                  <a:pt x="2599" y="1967"/>
                  <a:pt x="2599" y="1967"/>
                  <a:pt x="2599" y="1967"/>
                </a:cubicBezTo>
                <a:cubicBezTo>
                  <a:pt x="2481" y="1967"/>
                  <a:pt x="2481" y="1967"/>
                  <a:pt x="2481" y="1967"/>
                </a:cubicBezTo>
                <a:close/>
                <a:moveTo>
                  <a:pt x="2533" y="654"/>
                </a:moveTo>
                <a:cubicBezTo>
                  <a:pt x="1570" y="493"/>
                  <a:pt x="1570" y="493"/>
                  <a:pt x="1570" y="493"/>
                </a:cubicBezTo>
                <a:cubicBezTo>
                  <a:pt x="1525" y="486"/>
                  <a:pt x="1483" y="516"/>
                  <a:pt x="1476" y="561"/>
                </a:cubicBezTo>
                <a:cubicBezTo>
                  <a:pt x="1469" y="605"/>
                  <a:pt x="1499" y="648"/>
                  <a:pt x="1543" y="655"/>
                </a:cubicBezTo>
                <a:cubicBezTo>
                  <a:pt x="2201" y="765"/>
                  <a:pt x="2201" y="765"/>
                  <a:pt x="2201" y="765"/>
                </a:cubicBezTo>
                <a:cubicBezTo>
                  <a:pt x="1557" y="979"/>
                  <a:pt x="1557" y="979"/>
                  <a:pt x="1557" y="979"/>
                </a:cubicBezTo>
                <a:cubicBezTo>
                  <a:pt x="341" y="574"/>
                  <a:pt x="341" y="574"/>
                  <a:pt x="341" y="574"/>
                </a:cubicBezTo>
                <a:cubicBezTo>
                  <a:pt x="1557" y="169"/>
                  <a:pt x="1557" y="169"/>
                  <a:pt x="1557" y="169"/>
                </a:cubicBezTo>
                <a:cubicBezTo>
                  <a:pt x="2772" y="574"/>
                  <a:pt x="2772" y="574"/>
                  <a:pt x="2772" y="574"/>
                </a:cubicBezTo>
                <a:cubicBezTo>
                  <a:pt x="2533" y="654"/>
                  <a:pt x="2533" y="654"/>
                  <a:pt x="2533" y="654"/>
                </a:cubicBezTo>
                <a:close/>
                <a:moveTo>
                  <a:pt x="2533" y="654"/>
                </a:moveTo>
                <a:cubicBezTo>
                  <a:pt x="2533" y="654"/>
                  <a:pt x="2533" y="654"/>
                  <a:pt x="2533" y="654"/>
                </a:cubicBezTo>
              </a:path>
            </a:pathLst>
          </a:custGeom>
          <a:solidFill>
            <a:srgbClr val="FFFFFF">
              <a:alpha val="100000"/>
            </a:srgbClr>
          </a:solidFill>
        </p:spPr>
        <p:txBody>
          <a:bodyP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330950" y="1373505"/>
            <a:ext cx="5383530" cy="2216150"/>
          </a:xfrm>
          <a:prstGeom prst="roundRect">
            <a:avLst/>
          </a:prstGeom>
          <a:solidFill>
            <a:schemeClr val="lt2">
              <a:alpha val="80000"/>
            </a:schemeClr>
          </a:solidFill>
        </p:spPr>
        <p:txBody>
          <a:bodyPr/>
          <a:lstStyle/>
          <a:p>
            <a:endParaRPr lang="zh-CN" altLang="en-US"/>
          </a:p>
        </p:txBody>
      </p:sp>
      <p:sp>
        <p:nvSpPr>
          <p:cNvPr id="3" name="AutoShape 3"/>
          <p:cNvSpPr/>
          <p:nvPr/>
        </p:nvSpPr>
        <p:spPr>
          <a:xfrm>
            <a:off x="6278245" y="3850005"/>
            <a:ext cx="5436870" cy="2383790"/>
          </a:xfrm>
          <a:prstGeom prst="roundRect">
            <a:avLst/>
          </a:prstGeom>
          <a:solidFill>
            <a:schemeClr val="lt2">
              <a:alpha val="80000"/>
            </a:schemeClr>
          </a:solidFill>
        </p:spPr>
        <p:txBody>
          <a:bodyPr/>
          <a:lstStyle/>
          <a:p>
            <a:endParaRPr lang="zh-CN" altLang="en-US"/>
          </a:p>
        </p:txBody>
      </p:sp>
      <p:sp>
        <p:nvSpPr>
          <p:cNvPr id="4" name="AutoShape 4"/>
          <p:cNvSpPr/>
          <p:nvPr/>
        </p:nvSpPr>
        <p:spPr>
          <a:xfrm>
            <a:off x="715645" y="3850005"/>
            <a:ext cx="5243195" cy="2383790"/>
          </a:xfrm>
          <a:prstGeom prst="roundRect">
            <a:avLst/>
          </a:prstGeom>
          <a:solidFill>
            <a:schemeClr val="lt2">
              <a:alpha val="80000"/>
            </a:schemeClr>
          </a:solidFill>
        </p:spPr>
        <p:txBody>
          <a:bodyPr/>
          <a:lstStyle/>
          <a:p>
            <a:endParaRPr lang="zh-CN" altLang="en-US"/>
          </a:p>
        </p:txBody>
      </p:sp>
      <p:sp>
        <p:nvSpPr>
          <p:cNvPr id="5" name="AutoShape 5"/>
          <p:cNvSpPr/>
          <p:nvPr/>
        </p:nvSpPr>
        <p:spPr>
          <a:xfrm>
            <a:off x="715856" y="1373408"/>
            <a:ext cx="5242560" cy="2194560"/>
          </a:xfrm>
          <a:prstGeom prst="roundRect">
            <a:avLst/>
          </a:prstGeom>
          <a:solidFill>
            <a:schemeClr val="lt2">
              <a:alpha val="80000"/>
            </a:schemeClr>
          </a:solidFill>
        </p:spPr>
        <p:txBody>
          <a:bodyPr/>
          <a:lstStyle/>
          <a:p>
            <a:endParaRPr lang="zh-CN" altLang="en-US"/>
          </a:p>
        </p:txBody>
      </p:sp>
      <p:sp>
        <p:nvSpPr>
          <p:cNvPr id="6" name="TextBox 6"/>
          <p:cNvSpPr txBox="1"/>
          <p:nvPr/>
        </p:nvSpPr>
        <p:spPr>
          <a:xfrm>
            <a:off x="6622211" y="3849444"/>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Promoting Social Progress</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6536889" y="4249508"/>
            <a:ext cx="4845305" cy="1847914"/>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advocated for equality and valued women's rights, promoting the progress and development of Tang Dynasty society and laying the foundation for the improvement of women's status in later generations.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1098702" y="1405185"/>
            <a:ext cx="4295775" cy="628650"/>
          </a:xfrm>
          <a:prstGeom prst="rect">
            <a:avLst/>
          </a:prstGeom>
        </p:spPr>
        <p:txBody>
          <a:bodyPr vert="horz" wrap="square" lIns="123825" tIns="123825" rIns="57150" bIns="123825" rtlCol="0" anchor="b" anchorCtr="0">
            <a:noAutofit/>
          </a:bodyPr>
          <a:lstStyle/>
          <a:p>
            <a:pPr>
              <a:lnSpc>
                <a:spcPct val="120000"/>
              </a:lnSpc>
            </a:pP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The Only Female Emperor</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098702" y="1732762"/>
            <a:ext cx="4616298" cy="1696238"/>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As the only female emperor in Chinese history,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achieved significant accomplishments in politics, economy, and culture during her reign, setting an example for women's rule in later generations.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6629400" y="1439194"/>
            <a:ext cx="4724400" cy="943433"/>
          </a:xfrm>
          <a:prstGeom prst="rect">
            <a:avLst/>
          </a:prstGeom>
        </p:spPr>
        <p:txBody>
          <a:bodyPr vert="horz" wrap="square" lIns="123825" tIns="123825" rIns="57150" bIns="123825" rtlCol="0" anchor="b" anchorCtr="0">
            <a:noAutofit/>
          </a:bodyPr>
          <a:lstStyle/>
          <a:p>
            <a:pPr algn="just">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Bridge between Past and Future</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6551762" y="2056648"/>
            <a:ext cx="4922944" cy="1746673"/>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connected the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Zhenguan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Era" and the "Kaiyuan Era" of the Tang Dynasty, playing a bridging role and making important contributions to the prosperity and stability of the Tang Dynasty.</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838200" y="3792456"/>
            <a:ext cx="4295775" cy="628650"/>
          </a:xfrm>
          <a:prstGeom prst="rect">
            <a:avLst/>
          </a:prstGeom>
        </p:spPr>
        <p:txBody>
          <a:bodyPr vert="horz" wrap="square" lIns="123825" tIns="123825" rIns="57150" bIns="123825" rtlCol="0" anchor="b" anchorCtr="0">
            <a:noAutofit/>
          </a:bodyPr>
          <a:lstStyle/>
          <a:p>
            <a:pP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Outstanding Political Skills</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827059" y="4126714"/>
            <a:ext cx="4922718" cy="2107353"/>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performed exceptionally in politics, implementing a series of reform measures, such as strengthening centralization, improving the bureaucratic system, and developing the imperial examination system, showing her extraordinary political wisdom and talent.</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Positive Evaluation and Affirmation of Historical Status</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66538" y="1676514"/>
            <a:ext cx="9732534" cy="2275165"/>
          </a:xfrm>
          <a:prstGeom prst="rect">
            <a:avLst/>
          </a:prstGeom>
        </p:spPr>
        <p:txBody>
          <a:bodyPr vert="horz" wrap="square" lIns="114300" tIns="57150" rIns="114300" bIns="57150" rtlCol="0" anchor="ctr" anchorCtr="0">
            <a:normAutofit/>
          </a:bodyPr>
          <a:lstStyle/>
          <a:p>
            <a:pPr algn="ctr">
              <a:lnSpc>
                <a:spcPct val="115000"/>
              </a:lnSpc>
            </a:pPr>
            <a:r>
              <a:rPr lang="en-US" sz="6600" b="1">
                <a:solidFill>
                  <a:srgbClr val="FFFFFF">
                    <a:alpha val="100000"/>
                  </a:srgbClr>
                </a:solidFill>
                <a:latin typeface="微软雅黑" panose="020B0503020204020204" charset="-122"/>
                <a:ea typeface="微软雅黑" panose="020B0503020204020204" charset="-122"/>
                <a:cs typeface="微软雅黑" panose="020B0503020204020204" charset="-122"/>
              </a:rPr>
              <a:t>Wu Zetian</a:t>
            </a:r>
            <a:endParaRPr lang="en-US" sz="6600"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2842193" y="5459434"/>
            <a:ext cx="6343650" cy="488315"/>
          </a:xfrm>
          <a:prstGeom prst="rect">
            <a:avLst/>
          </a:prstGeom>
        </p:spPr>
        <p:txBody>
          <a:bodyPr vert="horz" wrap="square" lIns="114300" tIns="57150" rIns="114300" bIns="57150" rtlCol="0" anchor="t" anchorCtr="0">
            <a:spAutoFit/>
          </a:bodyPr>
          <a:lstStyle/>
          <a:p>
            <a:pPr algn="ctr">
              <a:lnSpc>
                <a:spcPct val="120000"/>
              </a:lnSpc>
            </a:pPr>
            <a:r>
              <a:rPr lang="en-US" sz="2025">
                <a:solidFill>
                  <a:srgbClr val="FFFFFF">
                    <a:alpha val="100000"/>
                  </a:srgbClr>
                </a:solidFill>
                <a:latin typeface="微软雅黑" panose="020B0503020204020204" charset="-122"/>
                <a:ea typeface="微软雅黑" panose="020B0503020204020204" charset="-122"/>
                <a:cs typeface="微软雅黑" panose="020B0503020204020204" charset="-122"/>
              </a:rPr>
              <a:t>Presented by: Zhou Ranran Jerry</a:t>
            </a:r>
            <a:endParaRPr lang="en-US" sz="2025">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Negative Evaluation and Controversial Issues</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custDataLst>
              <p:tags r:id="rId2"/>
            </p:custDataLst>
          </p:nvPr>
        </p:nvSpPr>
        <p:spPr>
          <a:xfrm>
            <a:off x="673008" y="1424575"/>
            <a:ext cx="1001602" cy="1001602"/>
          </a:xfrm>
          <a:prstGeom prst="roundRect">
            <a:avLst>
              <a:gd name="adj" fmla="val 16667"/>
            </a:avLst>
          </a:prstGeom>
          <a:solidFill>
            <a:schemeClr val="accent1">
              <a:alpha val="100000"/>
            </a:schemeClr>
          </a:solidFill>
        </p:spPr>
        <p:txBody>
          <a:bodyPr/>
          <a:lstStyle/>
          <a:p>
            <a:endParaRPr lang="zh-CN" altLang="en-US"/>
          </a:p>
        </p:txBody>
      </p:sp>
      <p:sp>
        <p:nvSpPr>
          <p:cNvPr id="4" name="AutoShape 4"/>
          <p:cNvSpPr/>
          <p:nvPr>
            <p:custDataLst>
              <p:tags r:id="rId3"/>
            </p:custDataLst>
          </p:nvPr>
        </p:nvSpPr>
        <p:spPr>
          <a:xfrm>
            <a:off x="1857984" y="1424575"/>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Harsh Rule</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4"/>
            </p:custDataLst>
          </p:nvPr>
        </p:nvSpPr>
        <p:spPr>
          <a:xfrm>
            <a:off x="489633"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custDataLst>
              <p:tags r:id="rId5"/>
            </p:custDataLst>
          </p:nvPr>
        </p:nvSpPr>
        <p:spPr>
          <a:xfrm>
            <a:off x="703090" y="2527659"/>
            <a:ext cx="5164309" cy="1516992"/>
          </a:xfrm>
          <a:prstGeom prst="rect">
            <a:avLst/>
          </a:prstGeom>
        </p:spPr>
        <p:txBody>
          <a:bodyPr vert="horz" wrap="square" lIns="0" tIns="0" rIns="0" bIns="0" rtlCol="0" anchor="t" anchorCtr="0">
            <a:noAutofit/>
          </a:bodyPr>
          <a:lstStyle/>
          <a:p>
            <a:pPr algn="just">
              <a:lnSpc>
                <a:spcPct val="140000"/>
              </a:lnSpc>
              <a:spcBef>
                <a:spcPct val="0"/>
              </a:spcBef>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During her reign,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employed cruel officials and initiated a large number of wrongful cases, leading to social unrest and sparking some controversy and criticism.</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6"/>
            </p:custDataLst>
          </p:nvPr>
        </p:nvSpPr>
        <p:spPr>
          <a:xfrm>
            <a:off x="6250024" y="1424575"/>
            <a:ext cx="1001602" cy="1001602"/>
          </a:xfrm>
          <a:prstGeom prst="roundRect">
            <a:avLst>
              <a:gd name="adj" fmla="val 16667"/>
            </a:avLst>
          </a:prstGeom>
          <a:solidFill>
            <a:schemeClr val="accent1">
              <a:alpha val="100000"/>
            </a:schemeClr>
          </a:solidFill>
        </p:spPr>
        <p:txBody>
          <a:bodyPr/>
          <a:lstStyle/>
          <a:p>
            <a:endParaRPr lang="zh-CN" altLang="en-US"/>
          </a:p>
        </p:txBody>
      </p:sp>
      <p:sp>
        <p:nvSpPr>
          <p:cNvPr id="8" name="AutoShape 8"/>
          <p:cNvSpPr/>
          <p:nvPr>
            <p:custDataLst>
              <p:tags r:id="rId7"/>
            </p:custDataLst>
          </p:nvPr>
        </p:nvSpPr>
        <p:spPr>
          <a:xfrm>
            <a:off x="7435000" y="1424575"/>
            <a:ext cx="4083992"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Luxury and Corruption</a:t>
            </a:r>
            <a:endParaRPr lang="en-US" sz="1100" dirty="0"/>
          </a:p>
        </p:txBody>
      </p:sp>
      <p:sp>
        <p:nvSpPr>
          <p:cNvPr id="9" name="TextBox 9"/>
          <p:cNvSpPr txBox="1"/>
          <p:nvPr>
            <p:custDataLst>
              <p:tags r:id="rId8"/>
            </p:custDataLst>
          </p:nvPr>
        </p:nvSpPr>
        <p:spPr>
          <a:xfrm>
            <a:off x="6066649" y="1584381"/>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custDataLst>
              <p:tags r:id="rId9"/>
            </p:custDataLst>
          </p:nvPr>
        </p:nvSpPr>
        <p:spPr>
          <a:xfrm>
            <a:off x="6280106" y="2527659"/>
            <a:ext cx="5378493" cy="1516992"/>
          </a:xfrm>
          <a:prstGeom prst="rect">
            <a:avLst/>
          </a:prstGeom>
        </p:spPr>
        <p:txBody>
          <a:bodyPr vert="horz" wrap="square" lIns="0" tIns="0" rIns="0" bIns="0" rtlCol="0" anchor="t" anchorCtr="0">
            <a:noAutofit/>
          </a:bodyPr>
          <a:lstStyle/>
          <a:p>
            <a:pPr algn="just">
              <a:lnSpc>
                <a:spcPct val="140000"/>
              </a:lnSpc>
              <a:spcBef>
                <a:spcPct val="0"/>
              </a:spcBef>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In her later years,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gradually became luxurious and corrupt, building numerous temples and increasing the burden on the people, which is also one of the reasons she received negative </a:t>
            </a:r>
            <a:r>
              <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evaluations.</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custDataLst>
              <p:tags r:id="rId10"/>
            </p:custDataLst>
          </p:nvPr>
        </p:nvSpPr>
        <p:spPr>
          <a:xfrm>
            <a:off x="669665" y="4240990"/>
            <a:ext cx="1001602" cy="1001602"/>
          </a:xfrm>
          <a:prstGeom prst="roundRect">
            <a:avLst>
              <a:gd name="adj" fmla="val 16667"/>
            </a:avLst>
          </a:prstGeom>
          <a:solidFill>
            <a:schemeClr val="accent1">
              <a:alpha val="100000"/>
            </a:schemeClr>
          </a:solidFill>
        </p:spPr>
        <p:txBody>
          <a:bodyPr/>
          <a:lstStyle/>
          <a:p>
            <a:endParaRPr lang="zh-CN" altLang="en-US"/>
          </a:p>
        </p:txBody>
      </p:sp>
      <p:sp>
        <p:nvSpPr>
          <p:cNvPr id="12" name="AutoShape 12"/>
          <p:cNvSpPr/>
          <p:nvPr>
            <p:custDataLst>
              <p:tags r:id="rId11"/>
            </p:custDataLst>
          </p:nvPr>
        </p:nvSpPr>
        <p:spPr>
          <a:xfrm>
            <a:off x="1854641"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Family Politics</a:t>
            </a:r>
            <a:endParaRPr lang="en-US" sz="1100" dirty="0"/>
          </a:p>
        </p:txBody>
      </p:sp>
      <p:sp>
        <p:nvSpPr>
          <p:cNvPr id="13" name="TextBox 13"/>
          <p:cNvSpPr txBox="1"/>
          <p:nvPr>
            <p:custDataLst>
              <p:tags r:id="rId12"/>
            </p:custDataLst>
          </p:nvPr>
        </p:nvSpPr>
        <p:spPr>
          <a:xfrm>
            <a:off x="486290"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3"/>
            </p:custDataLst>
          </p:nvPr>
        </p:nvSpPr>
        <p:spPr>
          <a:xfrm>
            <a:off x="750928" y="5242592"/>
            <a:ext cx="5164309" cy="1656802"/>
          </a:xfrm>
          <a:prstGeom prst="rect">
            <a:avLst/>
          </a:prstGeom>
        </p:spPr>
        <p:txBody>
          <a:bodyPr vert="horz" wrap="square" lIns="0" tIns="0" rIns="0" bIns="0" rtlCol="0" anchor="t" anchorCtr="0">
            <a:noAutofit/>
          </a:bodyPr>
          <a:lstStyle/>
          <a:p>
            <a:pPr algn="just">
              <a:lnSpc>
                <a:spcPct val="140000"/>
              </a:lnSpc>
              <a:spcBef>
                <a:spcPct val="0"/>
              </a:spcBef>
            </a:pPr>
            <a:r>
              <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In the later period of her rule, Wu </a:t>
            </a:r>
            <a:r>
              <a:rPr lang="en-US" altLang="zh-CN"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heavily relied on members of the Wu family, leading to corruption in the court and serious bribery among officials, causing adverse effects on the political ecology of the Tang Dynasty.</a:t>
            </a:r>
            <a:endParaRPr lang="en-US" altLang="zh-CN"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custDataLst>
              <p:tags r:id="rId14"/>
            </p:custDataLst>
          </p:nvPr>
        </p:nvSpPr>
        <p:spPr>
          <a:xfrm>
            <a:off x="6246681" y="4240990"/>
            <a:ext cx="1001602" cy="1001602"/>
          </a:xfrm>
          <a:prstGeom prst="roundRect">
            <a:avLst>
              <a:gd name="adj" fmla="val 16667"/>
            </a:avLst>
          </a:prstGeom>
          <a:solidFill>
            <a:schemeClr val="accent1">
              <a:alpha val="100000"/>
            </a:schemeClr>
          </a:solidFill>
        </p:spPr>
        <p:txBody>
          <a:bodyPr/>
          <a:lstStyle/>
          <a:p>
            <a:endParaRPr lang="zh-CN" altLang="en-US"/>
          </a:p>
        </p:txBody>
      </p:sp>
      <p:sp>
        <p:nvSpPr>
          <p:cNvPr id="16" name="AutoShape 16"/>
          <p:cNvSpPr/>
          <p:nvPr>
            <p:custDataLst>
              <p:tags r:id="rId15"/>
            </p:custDataLst>
          </p:nvPr>
        </p:nvSpPr>
        <p:spPr>
          <a:xfrm>
            <a:off x="7431657" y="4240990"/>
            <a:ext cx="3543300" cy="1001602"/>
          </a:xfrm>
          <a:prstGeom prst="rect">
            <a:avLst/>
          </a:prstGeom>
          <a:noFill/>
        </p:spPr>
        <p:txBody>
          <a:bodyPr vert="horz" wrap="square" lIns="91440" tIns="45720" rIns="91440" bIns="45720" rtlCol="0" anchor="ctr" anchorCtr="0">
            <a:noAutofit/>
          </a:bodyPr>
          <a:lstStyle/>
          <a:p>
            <a:pPr algn="l">
              <a:lnSpc>
                <a:spcPct val="120000"/>
              </a:lnSpc>
              <a:defRPr/>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Gender Bias</a:t>
            </a:r>
            <a:endParaRPr lang="en-US" sz="1100" dirty="0"/>
          </a:p>
        </p:txBody>
      </p:sp>
      <p:sp>
        <p:nvSpPr>
          <p:cNvPr id="17" name="TextBox 17"/>
          <p:cNvSpPr txBox="1"/>
          <p:nvPr>
            <p:custDataLst>
              <p:tags r:id="rId16"/>
            </p:custDataLst>
          </p:nvPr>
        </p:nvSpPr>
        <p:spPr>
          <a:xfrm>
            <a:off x="6063306" y="4400796"/>
            <a:ext cx="1368351" cy="681990"/>
          </a:xfrm>
          <a:prstGeom prst="rect">
            <a:avLst/>
          </a:prstGeom>
        </p:spPr>
        <p:txBody>
          <a:bodyPr vert="horz" wrap="square" lIns="91440" tIns="45720" rIns="91440" bIns="45720" rtlCol="0" anchor="t" anchorCtr="0">
            <a:noAutofit/>
          </a:bodyPr>
          <a:lstStyle/>
          <a:p>
            <a:pPr algn="ctr">
              <a:lnSpc>
                <a:spcPct val="100000"/>
              </a:lnSpc>
              <a:spcBef>
                <a:spcPts val="375"/>
              </a:spcBef>
            </a:pPr>
            <a:r>
              <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rPr>
              <a:t>04</a:t>
            </a:r>
            <a:endParaRPr lang="en-US" sz="36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custDataLst>
              <p:tags r:id="rId17"/>
            </p:custDataLst>
          </p:nvPr>
        </p:nvSpPr>
        <p:spPr>
          <a:xfrm>
            <a:off x="6279940" y="5363736"/>
            <a:ext cx="5438758" cy="1413721"/>
          </a:xfrm>
          <a:prstGeom prst="rect">
            <a:avLst/>
          </a:prstGeom>
        </p:spPr>
        <p:txBody>
          <a:bodyPr vert="horz" wrap="square" lIns="0" tIns="0" rIns="0" bIns="0" rtlCol="0" anchor="t" anchorCtr="0">
            <a:noAutofit/>
          </a:bodyPr>
          <a:lstStyle/>
          <a:p>
            <a:pPr algn="just">
              <a:lnSpc>
                <a:spcPct val="140000"/>
              </a:lnSpc>
              <a:spcBef>
                <a:spcPct val="0"/>
              </a:spcBef>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As a female ruler,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has always been troubled by gender bias in history. Some feudal historians and male rulers have a negative attitude towards her, believing that women are not suitable to rule the country.</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667" r="16667"/>
          <a:stretch>
            <a:fillRect/>
          </a:stretch>
        </p:blipFill>
        <p:spPr>
          <a:xfrm>
            <a:off x="476023" y="1726817"/>
            <a:ext cx="4434840" cy="4434841"/>
          </a:xfrm>
          <a:prstGeom prst="roundRect">
            <a:avLst/>
          </a:prstGeom>
        </p:spPr>
      </p:pic>
      <p:sp>
        <p:nvSpPr>
          <p:cNvPr id="3" name="TextBox 3"/>
          <p:cNvSpPr txBox="1"/>
          <p:nvPr/>
        </p:nvSpPr>
        <p:spPr>
          <a:xfrm>
            <a:off x="5471006" y="4607583"/>
            <a:ext cx="6706014" cy="1020628"/>
          </a:xfrm>
          <a:prstGeom prst="rect">
            <a:avLst/>
          </a:prstGeom>
        </p:spPr>
        <p:txBody>
          <a:bodyPr vert="horz" wrap="square" lIns="123825" tIns="123825" rIns="57150" bIns="123825" rtlCol="0" anchor="b" anchorCtr="0">
            <a:noAutofit/>
          </a:bodyPr>
          <a:lstStyle/>
          <a:p>
            <a:pPr algn="just">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Promoting the Development of Women's Education</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267801" y="5523753"/>
            <a:ext cx="6476999" cy="914400"/>
          </a:xfrm>
          <a:prstGeom prst="rect">
            <a:avLst/>
          </a:prstGeom>
        </p:spPr>
        <p:txBody>
          <a:bodyPr vert="horz" wrap="square" lIns="0" tIns="0" rIns="0" bIns="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valued women's education, promoting the development of women's education in the Tang Dynasty, providing more opportunities for women in later generations.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5267801" y="1835975"/>
            <a:ext cx="238125" cy="238125"/>
          </a:xfrm>
          <a:prstGeom prst="ellipse">
            <a:avLst/>
          </a:prstGeom>
          <a:solidFill>
            <a:schemeClr val="accent1">
              <a:alpha val="100000"/>
            </a:schemeClr>
          </a:solidFill>
        </p:spPr>
        <p:txBody>
          <a:bodyPr/>
          <a:lstStyle/>
          <a:p>
            <a:endParaRPr lang="zh-CN" altLang="en-US"/>
          </a:p>
        </p:txBody>
      </p:sp>
      <p:sp>
        <p:nvSpPr>
          <p:cNvPr id="6" name="TextBox 6"/>
          <p:cNvSpPr txBox="1"/>
          <p:nvPr/>
        </p:nvSpPr>
        <p:spPr>
          <a:xfrm>
            <a:off x="5562187" y="1621998"/>
            <a:ext cx="6000750" cy="666079"/>
          </a:xfrm>
          <a:prstGeom prst="rect">
            <a:avLst/>
          </a:prstGeom>
        </p:spPr>
        <p:txBody>
          <a:bodyPr vert="horz" wrap="square" lIns="123825" tIns="123825" rIns="57150" bIns="123825" rtlCol="0" anchor="b" anchorCtr="0">
            <a:noAutofit/>
          </a:bodyPr>
          <a:lstStyle/>
          <a:p>
            <a:pP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Breaking Gender Taboos</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267801" y="2234038"/>
            <a:ext cx="6477000" cy="914400"/>
          </a:xfrm>
          <a:prstGeom prst="rect">
            <a:avLst/>
          </a:prstGeom>
        </p:spPr>
        <p:txBody>
          <a:bodyPr vert="horz" wrap="square" lIns="0" tIns="0" rIns="0" bIns="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Zetian's</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rise broke traditional gender taboos, proving that women can also play excellent leadership roles in the political arena.</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5562822" y="3148609"/>
            <a:ext cx="6000750" cy="697555"/>
          </a:xfrm>
          <a:prstGeom prst="rect">
            <a:avLst/>
          </a:prstGeom>
        </p:spPr>
        <p:txBody>
          <a:bodyPr vert="horz" wrap="square" lIns="123825" tIns="123825" rIns="57150" bIns="123825" rtlCol="0" anchor="b" anchorCtr="0">
            <a:noAutofit/>
          </a:bodyPr>
          <a:lstStyle/>
          <a:p>
            <a:pP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Inspiring Women to Pursue Equality</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67801" y="3896612"/>
            <a:ext cx="6477000" cy="914400"/>
          </a:xfrm>
          <a:prstGeom prst="rect">
            <a:avLst/>
          </a:prstGeom>
        </p:spPr>
        <p:txBody>
          <a:bodyPr vert="horz" wrap="square" lIns="0" tIns="0" rIns="0" bIns="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set an example for future generations of women, inspiring them to pursue equal rights and social status.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Enhancing the Status of Women in History</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5267801" y="3352924"/>
            <a:ext cx="238125" cy="238125"/>
          </a:xfrm>
          <a:prstGeom prst="ellipse">
            <a:avLst/>
          </a:prstGeom>
          <a:solidFill>
            <a:schemeClr val="accent1">
              <a:alpha val="100000"/>
            </a:schemeClr>
          </a:solidFill>
        </p:spPr>
        <p:txBody>
          <a:bodyPr/>
          <a:lstStyle/>
          <a:p>
            <a:endParaRPr lang="zh-CN" altLang="en-US"/>
          </a:p>
        </p:txBody>
      </p:sp>
      <p:sp>
        <p:nvSpPr>
          <p:cNvPr id="12" name="AutoShape 12"/>
          <p:cNvSpPr/>
          <p:nvPr/>
        </p:nvSpPr>
        <p:spPr>
          <a:xfrm>
            <a:off x="5232876" y="4810557"/>
            <a:ext cx="238125" cy="238125"/>
          </a:xfrm>
          <a:prstGeom prst="ellipse">
            <a:avLst/>
          </a:prstGeom>
          <a:solidFill>
            <a:schemeClr val="accent1">
              <a:alpha val="100000"/>
            </a:schemeClr>
          </a:solidFill>
        </p:spPr>
        <p:txBody>
          <a:bodyPr/>
          <a:lstStyle/>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685801" y="3470426"/>
            <a:ext cx="2664656" cy="1253973"/>
          </a:xfrm>
          <a:custGeom>
            <a:avLst/>
            <a:gdLst/>
            <a:ahLst/>
            <a:cxnLst/>
            <a:rect l="l" t="t" r="r" b="b"/>
            <a:pathLst>
              <a:path w="120000" h="120000">
                <a:moveTo>
                  <a:pt x="21366" y="0"/>
                </a:moveTo>
                <a:lnTo>
                  <a:pt x="14583" y="27688"/>
                </a:lnTo>
                <a:lnTo>
                  <a:pt x="1694" y="27688"/>
                </a:lnTo>
                <a:cubicBezTo>
                  <a:pt x="755" y="27688"/>
                  <a:pt x="0" y="29755"/>
                  <a:pt x="0" y="32305"/>
                </a:cubicBezTo>
                <a:lnTo>
                  <a:pt x="0" y="115383"/>
                </a:lnTo>
                <a:cubicBezTo>
                  <a:pt x="0" y="117933"/>
                  <a:pt x="755" y="119994"/>
                  <a:pt x="1694" y="119994"/>
                </a:cubicBezTo>
                <a:lnTo>
                  <a:pt x="118300" y="119994"/>
                </a:lnTo>
                <a:cubicBezTo>
                  <a:pt x="119238" y="119994"/>
                  <a:pt x="119994" y="117933"/>
                  <a:pt x="119994" y="115383"/>
                </a:cubicBezTo>
                <a:lnTo>
                  <a:pt x="119994" y="32305"/>
                </a:lnTo>
                <a:cubicBezTo>
                  <a:pt x="120000" y="29755"/>
                  <a:pt x="119238" y="27688"/>
                  <a:pt x="118300" y="27688"/>
                </a:cubicBezTo>
                <a:lnTo>
                  <a:pt x="28155" y="27688"/>
                </a:lnTo>
                <a:lnTo>
                  <a:pt x="21366" y="0"/>
                </a:lnTo>
                <a:close/>
              </a:path>
            </a:pathLst>
          </a:custGeom>
          <a:solidFill>
            <a:schemeClr val="accent1">
              <a:alpha val="100000"/>
            </a:schemeClr>
          </a:solidFill>
        </p:spPr>
        <p:txBody>
          <a:bodyPr vert="horz" wrap="square" rtlCol="0" anchor="ctr" anchorCtr="0">
            <a:noAutofit/>
          </a:bodyPr>
          <a:lstStyle/>
          <a:p>
            <a:pPr algn="ctr">
              <a:lnSpc>
                <a:spcPct val="100000"/>
              </a:lnSpc>
              <a:spcBef>
                <a:spcPts val="375"/>
              </a:spcBef>
              <a:defRPr/>
            </a:pPr>
            <a:endParaRPr lang="en-US" sz="1100"/>
          </a:p>
        </p:txBody>
      </p:sp>
      <p:sp>
        <p:nvSpPr>
          <p:cNvPr id="3" name="TextBox 3"/>
          <p:cNvSpPr txBox="1"/>
          <p:nvPr/>
        </p:nvSpPr>
        <p:spPr>
          <a:xfrm>
            <a:off x="228887" y="3775149"/>
            <a:ext cx="3578484" cy="865094"/>
          </a:xfrm>
          <a:prstGeom prst="rect">
            <a:avLst/>
          </a:prstGeom>
        </p:spPr>
        <p:txBody>
          <a:bodyPr vert="horz" wrap="square" lIns="0" tIns="33052" rIns="66008" bIns="33052" rtlCol="0" anchor="ctr" anchorCtr="0">
            <a:noAutofit/>
          </a:bodyPr>
          <a:lstStyle/>
          <a:p>
            <a:pPr algn="ctr">
              <a:lnSpc>
                <a:spcPct val="150000"/>
              </a:lnSpc>
            </a:pPr>
            <a:r>
              <a:rPr lang="en-US" dirty="0">
                <a:solidFill>
                  <a:srgbClr val="FFFFFF">
                    <a:alpha val="100000"/>
                  </a:srgbClr>
                </a:solidFill>
                <a:latin typeface="微软雅黑" panose="020B0503020204020204" charset="-122"/>
                <a:ea typeface="微软雅黑" panose="020B0503020204020204" charset="-122"/>
                <a:cs typeface="微软雅黑" panose="020B0503020204020204" charset="-122"/>
              </a:rPr>
              <a:t>Political </a:t>
            </a:r>
            <a:r>
              <a:rPr lang="en-US" sz="2000" dirty="0">
                <a:solidFill>
                  <a:srgbClr val="FFFFFF">
                    <a:alpha val="100000"/>
                  </a:srgbClr>
                </a:solidFill>
                <a:latin typeface="微软雅黑" panose="020B0503020204020204" charset="-122"/>
                <a:ea typeface="微软雅黑" panose="020B0503020204020204" charset="-122"/>
                <a:cs typeface="微软雅黑" panose="020B0503020204020204" charset="-122"/>
              </a:rPr>
              <a:t>System</a:t>
            </a:r>
            <a:r>
              <a:rPr lang="en-US" dirty="0">
                <a:solidFill>
                  <a:srgbClr val="FFFFFF">
                    <a:alpha val="100000"/>
                  </a:srgbClr>
                </a:solidFill>
                <a:latin typeface="微软雅黑" panose="020B0503020204020204" charset="-122"/>
                <a:ea typeface="微软雅黑" panose="020B0503020204020204" charset="-122"/>
                <a:cs typeface="微软雅黑" panose="020B0503020204020204" charset="-122"/>
              </a:rPr>
              <a:t> </a:t>
            </a:r>
            <a:endParaRPr lang="en-US"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algn="ctr">
              <a:lnSpc>
                <a:spcPct val="150000"/>
              </a:lnSpc>
            </a:pPr>
            <a:r>
              <a:rPr lang="en-US" dirty="0">
                <a:solidFill>
                  <a:srgbClr val="FFFFFF">
                    <a:alpha val="100000"/>
                  </a:srgbClr>
                </a:solidFill>
                <a:latin typeface="微软雅黑" panose="020B0503020204020204" charset="-122"/>
                <a:ea typeface="微软雅黑" panose="020B0503020204020204" charset="-122"/>
                <a:cs typeface="微软雅黑" panose="020B0503020204020204" charset="-122"/>
              </a:rPr>
              <a:t>Innovation</a:t>
            </a:r>
            <a:endParaRPr lang="en-US"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304800" y="1676400"/>
            <a:ext cx="4876799" cy="1642835"/>
          </a:xfrm>
          <a:prstGeom prst="rect">
            <a:avLst/>
          </a:prstGeom>
        </p:spPr>
        <p:txBody>
          <a:bodyPr vert="horz" wrap="square" lIns="0" tIns="33052" rIns="66008" bIns="33052" rtlCol="0" anchor="b"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implemented a series of political system reforms and innovations during her reign, such as the military examination system and the imperial examination system, which had a profound impact on the political systems of later generations.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5872677" y="1742240"/>
            <a:ext cx="4550818" cy="1420778"/>
          </a:xfrm>
          <a:prstGeom prst="rect">
            <a:avLst/>
          </a:prstGeom>
        </p:spPr>
        <p:txBody>
          <a:bodyPr vert="horz" wrap="square" lIns="0" tIns="33052" rIns="66008" bIns="33052" rtlCol="0" anchor="b"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Zetian's</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ideas of advocating equality and valuing women's rights had a positive impact on the social ethos of later generations, promoting the transformation and progress of social ethos.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1905000" y="5202755"/>
            <a:ext cx="4953000" cy="1420778"/>
          </a:xfrm>
          <a:prstGeom prst="rect">
            <a:avLst/>
          </a:prstGeom>
        </p:spPr>
        <p:txBody>
          <a:bodyPr vert="horz" wrap="square" lIns="0" tIns="33052" rIns="66008" bIns="33052"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herself was also a talented literary figure, valuing poetry creation and the development of culture and arts during her reign, promoting the prosperity of Tang Dynasty culture and arts.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8683726" y="4745927"/>
            <a:ext cx="3432073" cy="1877605"/>
          </a:xfrm>
          <a:prstGeom prst="rect">
            <a:avLst/>
          </a:prstGeom>
        </p:spPr>
        <p:txBody>
          <a:bodyPr vert="horz" wrap="square" lIns="0" tIns="33052" rIns="66008" bIns="33052"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As the only female emperor and outstanding female ruler in Chinese history,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Zetian's</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historical status has been widely recognized and established in later generations.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Impact on Future Political Systems and Cultural Influence</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Freeform 9"/>
          <p:cNvSpPr/>
          <p:nvPr/>
        </p:nvSpPr>
        <p:spPr>
          <a:xfrm>
            <a:off x="3429001" y="3429000"/>
            <a:ext cx="2492938" cy="1752600"/>
          </a:xfrm>
          <a:custGeom>
            <a:avLst/>
            <a:gdLst/>
            <a:ahLst/>
            <a:cxnLst/>
            <a:rect l="l" t="t" r="r" b="b"/>
            <a:pathLst>
              <a:path w="120000" h="120000">
                <a:moveTo>
                  <a:pt x="1694" y="0"/>
                </a:moveTo>
                <a:cubicBezTo>
                  <a:pt x="755" y="0"/>
                  <a:pt x="0" y="2061"/>
                  <a:pt x="0" y="4611"/>
                </a:cubicBezTo>
                <a:lnTo>
                  <a:pt x="0" y="87688"/>
                </a:lnTo>
                <a:cubicBezTo>
                  <a:pt x="0" y="90238"/>
                  <a:pt x="755" y="92305"/>
                  <a:pt x="1694" y="92305"/>
                </a:cubicBezTo>
                <a:lnTo>
                  <a:pt x="14594" y="92305"/>
                </a:lnTo>
                <a:lnTo>
                  <a:pt x="21383" y="119994"/>
                </a:lnTo>
                <a:lnTo>
                  <a:pt x="28177" y="92305"/>
                </a:lnTo>
                <a:lnTo>
                  <a:pt x="118300" y="92305"/>
                </a:lnTo>
                <a:cubicBezTo>
                  <a:pt x="119238" y="92305"/>
                  <a:pt x="119994" y="90238"/>
                  <a:pt x="119994" y="87688"/>
                </a:cubicBezTo>
                <a:lnTo>
                  <a:pt x="119994" y="4611"/>
                </a:lnTo>
                <a:cubicBezTo>
                  <a:pt x="120000" y="2061"/>
                  <a:pt x="119238" y="0"/>
                  <a:pt x="118300" y="0"/>
                </a:cubicBezTo>
                <a:lnTo>
                  <a:pt x="1694" y="0"/>
                </a:lnTo>
                <a:close/>
              </a:path>
            </a:pathLst>
          </a:custGeom>
          <a:solidFill>
            <a:schemeClr val="accent1">
              <a:alpha val="100000"/>
            </a:schemeClr>
          </a:solidFill>
        </p:spPr>
        <p:txBody>
          <a:bodyPr/>
          <a:lstStyle/>
          <a:p>
            <a:endParaRPr lang="zh-CN" altLang="en-US"/>
          </a:p>
        </p:txBody>
      </p:sp>
      <p:sp>
        <p:nvSpPr>
          <p:cNvPr id="10" name="Freeform 10"/>
          <p:cNvSpPr/>
          <p:nvPr/>
        </p:nvSpPr>
        <p:spPr>
          <a:xfrm>
            <a:off x="6123748" y="3241930"/>
            <a:ext cx="2474440" cy="1676399"/>
          </a:xfrm>
          <a:custGeom>
            <a:avLst/>
            <a:gdLst/>
            <a:ahLst/>
            <a:cxnLst/>
            <a:rect l="l" t="t" r="r" b="b"/>
            <a:pathLst>
              <a:path w="120000" h="120000">
                <a:moveTo>
                  <a:pt x="21366" y="0"/>
                </a:moveTo>
                <a:lnTo>
                  <a:pt x="14583" y="27688"/>
                </a:lnTo>
                <a:lnTo>
                  <a:pt x="1694" y="27688"/>
                </a:lnTo>
                <a:cubicBezTo>
                  <a:pt x="755" y="27688"/>
                  <a:pt x="0" y="29755"/>
                  <a:pt x="0" y="32305"/>
                </a:cubicBezTo>
                <a:lnTo>
                  <a:pt x="0" y="115383"/>
                </a:lnTo>
                <a:cubicBezTo>
                  <a:pt x="0" y="117933"/>
                  <a:pt x="755" y="119994"/>
                  <a:pt x="1694" y="119994"/>
                </a:cubicBezTo>
                <a:lnTo>
                  <a:pt x="118300" y="119994"/>
                </a:lnTo>
                <a:cubicBezTo>
                  <a:pt x="119238" y="119994"/>
                  <a:pt x="119994" y="117933"/>
                  <a:pt x="119994" y="115383"/>
                </a:cubicBezTo>
                <a:lnTo>
                  <a:pt x="119994" y="32305"/>
                </a:lnTo>
                <a:cubicBezTo>
                  <a:pt x="120000" y="29755"/>
                  <a:pt x="119238" y="27688"/>
                  <a:pt x="118300" y="27688"/>
                </a:cubicBezTo>
                <a:lnTo>
                  <a:pt x="28155" y="27688"/>
                </a:lnTo>
                <a:lnTo>
                  <a:pt x="21366" y="0"/>
                </a:lnTo>
                <a:close/>
              </a:path>
            </a:pathLst>
          </a:custGeom>
          <a:solidFill>
            <a:schemeClr val="accent1">
              <a:alpha val="100000"/>
            </a:schemeClr>
          </a:solidFill>
        </p:spPr>
        <p:txBody>
          <a:bodyPr/>
          <a:lstStyle/>
          <a:p>
            <a:endParaRPr lang="zh-CN" altLang="en-US"/>
          </a:p>
        </p:txBody>
      </p:sp>
      <p:sp>
        <p:nvSpPr>
          <p:cNvPr id="11" name="Freeform 11"/>
          <p:cNvSpPr/>
          <p:nvPr/>
        </p:nvSpPr>
        <p:spPr>
          <a:xfrm>
            <a:off x="9029439" y="3256305"/>
            <a:ext cx="2409554" cy="1420778"/>
          </a:xfrm>
          <a:custGeom>
            <a:avLst/>
            <a:gdLst/>
            <a:ahLst/>
            <a:cxnLst/>
            <a:rect l="l" t="t" r="r" b="b"/>
            <a:pathLst>
              <a:path w="120000" h="120000">
                <a:moveTo>
                  <a:pt x="1694" y="0"/>
                </a:moveTo>
                <a:cubicBezTo>
                  <a:pt x="755" y="0"/>
                  <a:pt x="0" y="2061"/>
                  <a:pt x="0" y="4611"/>
                </a:cubicBezTo>
                <a:lnTo>
                  <a:pt x="0" y="87688"/>
                </a:lnTo>
                <a:cubicBezTo>
                  <a:pt x="0" y="90238"/>
                  <a:pt x="755" y="92305"/>
                  <a:pt x="1694" y="92305"/>
                </a:cubicBezTo>
                <a:lnTo>
                  <a:pt x="14594" y="92305"/>
                </a:lnTo>
                <a:lnTo>
                  <a:pt x="21383" y="119994"/>
                </a:lnTo>
                <a:lnTo>
                  <a:pt x="28177" y="92305"/>
                </a:lnTo>
                <a:lnTo>
                  <a:pt x="118300" y="92305"/>
                </a:lnTo>
                <a:cubicBezTo>
                  <a:pt x="119238" y="92305"/>
                  <a:pt x="119994" y="90238"/>
                  <a:pt x="119994" y="87688"/>
                </a:cubicBezTo>
                <a:lnTo>
                  <a:pt x="119994" y="4611"/>
                </a:lnTo>
                <a:cubicBezTo>
                  <a:pt x="120000" y="2061"/>
                  <a:pt x="119238" y="0"/>
                  <a:pt x="118300" y="0"/>
                </a:cubicBezTo>
                <a:lnTo>
                  <a:pt x="1694" y="0"/>
                </a:lnTo>
                <a:close/>
              </a:path>
            </a:pathLst>
          </a:custGeom>
          <a:solidFill>
            <a:schemeClr val="accent1">
              <a:alpha val="100000"/>
            </a:schemeClr>
          </a:solidFill>
        </p:spPr>
        <p:txBody>
          <a:bodyPr/>
          <a:lstStyle/>
          <a:p>
            <a:endParaRPr lang="zh-CN" altLang="en-US"/>
          </a:p>
        </p:txBody>
      </p:sp>
      <p:sp>
        <p:nvSpPr>
          <p:cNvPr id="12" name="TextBox 12"/>
          <p:cNvSpPr txBox="1"/>
          <p:nvPr/>
        </p:nvSpPr>
        <p:spPr>
          <a:xfrm>
            <a:off x="3581401" y="3256305"/>
            <a:ext cx="2291276" cy="1339100"/>
          </a:xfrm>
          <a:prstGeom prst="rect">
            <a:avLst/>
          </a:prstGeom>
        </p:spPr>
        <p:txBody>
          <a:bodyPr vert="horz" wrap="square" lIns="0" tIns="33052" rIns="66008" bIns="33052" rtlCol="0" anchor="ctr" anchorCtr="0">
            <a:noAutofit/>
          </a:bodyPr>
          <a:lstStyle/>
          <a:p>
            <a:pPr algn="ctr">
              <a:lnSpc>
                <a:spcPct val="150000"/>
              </a:lnSpc>
            </a:pPr>
            <a:r>
              <a:rPr lang="en-US" sz="2000" dirty="0">
                <a:solidFill>
                  <a:srgbClr val="FFFFFF">
                    <a:alpha val="100000"/>
                  </a:srgbClr>
                </a:solidFill>
                <a:latin typeface="微软雅黑" panose="020B0503020204020204" charset="-122"/>
                <a:ea typeface="微软雅黑" panose="020B0503020204020204" charset="-122"/>
                <a:cs typeface="微软雅黑" panose="020B0503020204020204" charset="-122"/>
              </a:rPr>
              <a:t>Cultural and Artistic Prosperity</a:t>
            </a:r>
            <a:endParaRPr lang="en-US" sz="20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6179349" y="3810000"/>
            <a:ext cx="2336074" cy="990599"/>
          </a:xfrm>
          <a:prstGeom prst="rect">
            <a:avLst/>
          </a:prstGeom>
        </p:spPr>
        <p:txBody>
          <a:bodyPr vert="horz" wrap="square" lIns="0" tIns="33052" rIns="66008" bIns="33052" rtlCol="0" anchor="ctr" anchorCtr="0">
            <a:noAutofit/>
          </a:bodyPr>
          <a:lstStyle/>
          <a:p>
            <a:pPr algn="ctr">
              <a:lnSpc>
                <a:spcPct val="150000"/>
              </a:lnSpc>
            </a:pPr>
            <a:r>
              <a:rPr lang="en-US" sz="2000" dirty="0">
                <a:solidFill>
                  <a:srgbClr val="FFFFFF">
                    <a:alpha val="100000"/>
                  </a:srgbClr>
                </a:solidFill>
                <a:latin typeface="微软雅黑" panose="020B0503020204020204" charset="-122"/>
                <a:ea typeface="微软雅黑" panose="020B0503020204020204" charset="-122"/>
                <a:cs typeface="微软雅黑" panose="020B0503020204020204" charset="-122"/>
              </a:rPr>
              <a:t>Transformation of Social Ethos</a:t>
            </a:r>
            <a:endParaRPr lang="en-US" sz="20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9296400" y="3406576"/>
            <a:ext cx="2142593" cy="806847"/>
          </a:xfrm>
          <a:prstGeom prst="rect">
            <a:avLst/>
          </a:prstGeom>
        </p:spPr>
        <p:txBody>
          <a:bodyPr vert="horz" wrap="square" lIns="0" tIns="33052" rIns="66008" bIns="33052" rtlCol="0" anchor="ctr" anchorCtr="0">
            <a:noAutofit/>
          </a:bodyPr>
          <a:lstStyle/>
          <a:p>
            <a:pPr algn="l">
              <a:lnSpc>
                <a:spcPct val="150000"/>
              </a:lnSpc>
            </a:pPr>
            <a:r>
              <a:rPr lang="en-US" sz="2000" dirty="0">
                <a:solidFill>
                  <a:srgbClr val="FFFFFF">
                    <a:alpha val="100000"/>
                  </a:srgbClr>
                </a:solidFill>
                <a:latin typeface="微软雅黑" panose="020B0503020204020204" charset="-122"/>
                <a:ea typeface="微软雅黑" panose="020B0503020204020204" charset="-122"/>
                <a:cs typeface="微软雅黑" panose="020B0503020204020204" charset="-122"/>
              </a:rPr>
              <a:t>Historical Status Established</a:t>
            </a:r>
            <a:endParaRPr lang="en-US" sz="2000"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9" name="TextBox 9"/>
          <p:cNvSpPr txBox="1"/>
          <p:nvPr/>
        </p:nvSpPr>
        <p:spPr>
          <a:xfrm>
            <a:off x="2376488" y="3347599"/>
            <a:ext cx="7439025" cy="1266825"/>
          </a:xfrm>
          <a:prstGeom prst="rect">
            <a:avLst/>
          </a:prstGeom>
        </p:spPr>
        <p:txBody>
          <a:bodyPr vert="horz" wrap="square" lIns="114300" tIns="57150" rIns="114300" bIns="57150" rtlCol="0" anchor="ctr" anchorCtr="0">
            <a:spAutoFit/>
          </a:bodyPr>
          <a:lstStyle/>
          <a:p>
            <a:pPr algn="ctr">
              <a:lnSpc>
                <a:spcPct val="56000"/>
              </a:lnSpc>
            </a:pPr>
            <a:r>
              <a:rPr lang="en-US" sz="9000" b="1">
                <a:solidFill>
                  <a:schemeClr val="accent1">
                    <a:alpha val="100000"/>
                  </a:schemeClr>
                </a:solidFill>
                <a:latin typeface="微软雅黑" panose="020B0503020204020204" charset="-122"/>
                <a:ea typeface="微软雅黑" panose="020B0503020204020204" charset="-122"/>
                <a:cs typeface="微软雅黑" panose="020B0503020204020204" charset="-122"/>
              </a:rPr>
              <a:t>THANKS</a:t>
            </a:r>
            <a:endParaRPr lang="en-US" sz="9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713708" y="304643"/>
            <a:ext cx="4405428" cy="977265"/>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altLang="zh-CN" sz="4950" b="1" dirty="0">
                <a:solidFill>
                  <a:srgbClr val="00BCA6">
                    <a:alpha val="100000"/>
                  </a:srgbClr>
                </a:solidFill>
                <a:latin typeface="微软雅黑" panose="020B0503020204020204" charset="-122"/>
                <a:ea typeface="微软雅黑" panose="020B0503020204020204" charset="-122"/>
                <a:cs typeface="微软雅黑" panose="020B0503020204020204" charset="-122"/>
              </a:rPr>
              <a:t>MENU</a:t>
            </a:r>
            <a:endParaRPr lang="en-US" sz="4950" b="1" dirty="0">
              <a:solidFill>
                <a:srgbClr val="00BCA6">
                  <a:alpha val="100000"/>
                </a:srgb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713740" y="1713865"/>
            <a:ext cx="10341610" cy="3896360"/>
          </a:xfrm>
          <a:prstGeom prst="rect">
            <a:avLst/>
          </a:prstGeom>
        </p:spPr>
        <p:txBody>
          <a:bodyPr vert="horz" wrap="square" lIns="91440" tIns="45720" rIns="91440" bIns="45720" rtlCol="0" anchor="ctr" anchorCtr="0">
            <a:noAutofit/>
          </a:bodyPr>
          <a:lstStyle/>
          <a:p>
            <a:pPr marL="203200" lvl="0" indent="-203200" algn="just">
              <a:lnSpc>
                <a:spcPct val="200000"/>
              </a:lnSpc>
              <a:spcBef>
                <a:spcPts val="375"/>
              </a:spcBef>
              <a:buFont typeface="Arial" panose="020B0604020202020204"/>
              <a:buChar char="•"/>
            </a:pPr>
            <a:r>
              <a:rPr lang="en-US" sz="2400" b="1" dirty="0" err="1">
                <a:solidFill>
                  <a:srgbClr val="FFFFFF">
                    <a:alpha val="100000"/>
                  </a:srgbClr>
                </a:solidFill>
                <a:latin typeface="微软雅黑" panose="020B0503020204020204" charset="-122"/>
                <a:ea typeface="微软雅黑" panose="020B0503020204020204" charset="-122"/>
                <a:cs typeface="微软雅黑" panose="020B0503020204020204" charset="-122"/>
              </a:rPr>
              <a:t>Brief Introduction to Wu Zetian's Life</a:t>
            </a:r>
            <a:endParaRPr lang="en-US" sz="2400" b="1" dirty="0" err="1">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just">
              <a:lnSpc>
                <a:spcPct val="200000"/>
              </a:lnSpc>
              <a:spcBef>
                <a:spcPts val="375"/>
              </a:spcBef>
              <a:buFont typeface="Arial" panose="020B0604020202020204"/>
              <a:buChar char="•"/>
            </a:pPr>
            <a:r>
              <a:rPr lang="en-US" sz="2400" b="1" dirty="0" err="1">
                <a:solidFill>
                  <a:srgbClr val="FFFFFF">
                    <a:alpha val="100000"/>
                  </a:srgbClr>
                </a:solidFill>
                <a:latin typeface="微软雅黑" panose="020B0503020204020204" charset="-122"/>
                <a:ea typeface="微软雅黑" panose="020B0503020204020204" charset="-122"/>
                <a:cs typeface="微软雅黑" panose="020B0503020204020204" charset="-122"/>
              </a:rPr>
              <a:t>Wu Zetian's Political Tactics and Achievements</a:t>
            </a:r>
            <a:endParaRPr lang="en-US" sz="2400" b="1" dirty="0" err="1">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just">
              <a:lnSpc>
                <a:spcPct val="200000"/>
              </a:lnSpc>
              <a:spcBef>
                <a:spcPts val="375"/>
              </a:spcBef>
              <a:buFont typeface="Arial" panose="020B0604020202020204"/>
              <a:buChar char="•"/>
            </a:pPr>
            <a:r>
              <a:rPr lang="en-US" sz="2400" b="1" dirty="0" err="1">
                <a:solidFill>
                  <a:srgbClr val="FFFFFF">
                    <a:alpha val="100000"/>
                  </a:srgbClr>
                </a:solidFill>
                <a:latin typeface="微软雅黑" panose="020B0503020204020204" charset="-122"/>
                <a:ea typeface="微软雅黑" panose="020B0503020204020204" charset="-122"/>
                <a:cs typeface="微软雅黑" panose="020B0503020204020204" charset="-122"/>
              </a:rPr>
              <a:t>Culture and Art during Wu Zetian's Era</a:t>
            </a:r>
            <a:endParaRPr lang="en-US" sz="2400" b="1" dirty="0" err="1">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just">
              <a:lnSpc>
                <a:spcPct val="200000"/>
              </a:lnSpc>
              <a:spcBef>
                <a:spcPts val="375"/>
              </a:spcBef>
              <a:buFont typeface="Arial" panose="020B0604020202020204"/>
              <a:buChar char="•"/>
            </a:pPr>
            <a:r>
              <a:rPr lang="en-US" sz="2400" b="1" dirty="0" err="1">
                <a:solidFill>
                  <a:srgbClr val="FFFFFF">
                    <a:alpha val="100000"/>
                  </a:srgbClr>
                </a:solidFill>
                <a:latin typeface="微软雅黑" panose="020B0503020204020204" charset="-122"/>
                <a:ea typeface="微软雅黑" panose="020B0503020204020204" charset="-122"/>
                <a:cs typeface="微软雅黑" panose="020B0503020204020204" charset="-122"/>
              </a:rPr>
              <a:t>Wu Zetian's Impact and Evaluation by Posterity</a:t>
            </a:r>
            <a:endParaRPr lang="en-US" sz="2400" b="1" dirty="0" err="1">
              <a:solidFill>
                <a:srgbClr val="FFFFFF">
                  <a:alpha val="100000"/>
                </a:srgbClr>
              </a:solidFill>
              <a:latin typeface="微软雅黑" panose="020B0503020204020204" charset="-122"/>
              <a:ea typeface="微软雅黑" panose="020B0503020204020204" charset="-122"/>
              <a:cs typeface="微软雅黑" panose="020B0503020204020204" charset="-122"/>
            </a:endParaRPr>
          </a:p>
          <a:p>
            <a:pPr marL="203200" lvl="0" indent="-203200" algn="just">
              <a:lnSpc>
                <a:spcPct val="150000"/>
              </a:lnSpc>
              <a:spcBef>
                <a:spcPts val="375"/>
              </a:spcBef>
              <a:buFont typeface="Arial" panose="020B0604020202020204"/>
              <a:buChar char="•"/>
            </a:pPr>
            <a:endParaRPr lang="en-US" sz="2400" b="1" dirty="0" err="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571585" y="1029917"/>
            <a:ext cx="8686800" cy="1343025"/>
          </a:xfrm>
          <a:prstGeom prst="rect">
            <a:avLst/>
          </a:prstGeom>
        </p:spPr>
        <p:txBody>
          <a:bodyPr vert="horz" wrap="square" lIns="114300" tIns="57150" rIns="114300" bIns="57150" rtlCol="0" anchor="t" anchorCtr="0">
            <a:spAutoFit/>
          </a:bodyPr>
          <a:lstStyle/>
          <a:p>
            <a:pPr>
              <a:lnSpc>
                <a:spcPct val="77000"/>
              </a:lnSpc>
            </a:pPr>
            <a:r>
              <a:rPr lang="en-US" sz="8475"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84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097280" y="2764155"/>
            <a:ext cx="10868025" cy="1805305"/>
          </a:xfrm>
          <a:prstGeom prst="rect">
            <a:avLst/>
          </a:prstGeom>
        </p:spPr>
        <p:txBody>
          <a:bodyPr vert="horz" wrap="square" lIns="114300" tIns="57150" rIns="114300" bIns="57150" rtlCol="0" anchor="t" anchorCtr="0">
            <a:spAutoFit/>
          </a:bodyPr>
          <a:lstStyle/>
          <a:p>
            <a:pPr>
              <a:lnSpc>
                <a:spcPct val="120000"/>
              </a:lnSpc>
            </a:pPr>
            <a:r>
              <a:rPr lang="en-US" sz="4575" b="1">
                <a:solidFill>
                  <a:srgbClr val="FFFFFF">
                    <a:alpha val="100000"/>
                  </a:srgbClr>
                </a:solidFill>
                <a:latin typeface="微软雅黑" panose="020B0503020204020204" charset="-122"/>
                <a:ea typeface="微软雅黑" panose="020B0503020204020204" charset="-122"/>
                <a:cs typeface="微软雅黑" panose="020B0503020204020204" charset="-122"/>
              </a:rPr>
              <a:t>Brief Introduction to Wu Zetian's Life</a:t>
            </a:r>
            <a:endParaRPr lang="en-US" sz="457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Freeform 4"/>
          <p:cNvSpPr/>
          <p:nvPr/>
        </p:nvSpPr>
        <p:spPr>
          <a:xfrm>
            <a:off x="3033917"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5" name="TextBox 5"/>
          <p:cNvSpPr txBox="1"/>
          <p:nvPr/>
        </p:nvSpPr>
        <p:spPr>
          <a:xfrm>
            <a:off x="1097052" y="5602490"/>
            <a:ext cx="3105150" cy="466725"/>
          </a:xfrm>
          <a:prstGeom prst="rect">
            <a:avLst/>
          </a:prstGeom>
        </p:spPr>
        <p:txBody>
          <a:bodyPr vert="horz" wrap="square" lIns="114300" tIns="57150" rIns="114300" bIns="57150" rtlCol="0" anchor="t" anchorCtr="0">
            <a:spAutoFit/>
          </a:bodyPr>
          <a:lstStyle/>
          <a:p>
            <a:pPr>
              <a:lnSpc>
                <a:spcPct val="77000"/>
              </a:lnSpc>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Chapter</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6" name="Connector 6"/>
          <p:cNvCxnSpPr/>
          <p:nvPr/>
        </p:nvCxnSpPr>
        <p:spPr>
          <a:xfrm>
            <a:off x="3377035" y="5849950"/>
            <a:ext cx="8820012" cy="0"/>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7" name="Freeform 7"/>
          <p:cNvSpPr/>
          <p:nvPr/>
        </p:nvSpPr>
        <p:spPr>
          <a:xfrm>
            <a:off x="2862358"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8" name="Freeform 8"/>
          <p:cNvSpPr/>
          <p:nvPr/>
        </p:nvSpPr>
        <p:spPr>
          <a:xfrm>
            <a:off x="2690798"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9" name="AutoShape 9"/>
          <p:cNvSpPr/>
          <p:nvPr/>
        </p:nvSpPr>
        <p:spPr>
          <a:xfrm>
            <a:off x="1097052" y="1098977"/>
            <a:ext cx="1335306" cy="1335306"/>
          </a:xfrm>
          <a:prstGeom prst="roundRect">
            <a:avLst>
              <a:gd name="adj" fmla="val 8841"/>
            </a:avLst>
          </a:prstGeom>
          <a:gradFill>
            <a:gsLst>
              <a:gs pos="0">
                <a:schemeClr val="accent1">
                  <a:alpha val="100000"/>
                  <a:lumMod val="85000"/>
                </a:schemeClr>
              </a:gs>
              <a:gs pos="100000">
                <a:schemeClr val="accent1">
                  <a:alpha val="100000"/>
                </a:schemeClr>
              </a:gs>
            </a:gsLst>
            <a:lin ang="2700000"/>
          </a:gradFill>
          <a:effectLst>
            <a:outerShdw blurRad="203200" dist="101600" dir="2700000">
              <a:srgbClr val="000000">
                <a:alpha val="30000"/>
              </a:srgbClr>
            </a:outerShdw>
          </a:effectLst>
        </p:spPr>
        <p:txBody>
          <a:bodyPr/>
          <a:lstStyle/>
          <a:p>
            <a:endParaRPr lang="zh-CN" altLang="en-US"/>
          </a:p>
        </p:txBody>
      </p:sp>
      <p:grpSp>
        <p:nvGrpSpPr>
          <p:cNvPr id="10" name="Group 10"/>
          <p:cNvGrpSpPr/>
          <p:nvPr/>
        </p:nvGrpSpPr>
        <p:grpSpPr>
          <a:xfrm>
            <a:off x="1133886" y="1135811"/>
            <a:ext cx="1261638" cy="1261638"/>
            <a:chOff x="1133886" y="1135811"/>
            <a:chExt cx="1261638" cy="1261638"/>
          </a:xfrm>
        </p:grpSpPr>
        <p:sp>
          <p:nvSpPr>
            <p:cNvPr id="11" name="Freeform 11"/>
            <p:cNvSpPr/>
            <p:nvPr/>
          </p:nvSpPr>
          <p:spPr>
            <a:xfrm>
              <a:off x="1133886" y="1135811"/>
              <a:ext cx="1261638" cy="1261638"/>
            </a:xfrm>
            <a:custGeom>
              <a:avLst/>
              <a:gdLst/>
              <a:ahLst/>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accent1">
                <a:lumMod val="95000"/>
                <a:alpha val="100000"/>
              </a:schemeClr>
            </a:solidFill>
          </p:spPr>
          <p:txBody>
            <a:bodyPr/>
            <a:lstStyle/>
            <a:p>
              <a:endParaRPr lang="zh-CN" altLang="en-US"/>
            </a:p>
          </p:txBody>
        </p:sp>
        <p:sp>
          <p:nvSpPr>
            <p:cNvPr id="12" name="AutoShape 12"/>
            <p:cNvSpPr/>
            <p:nvPr/>
          </p:nvSpPr>
          <p:spPr>
            <a:xfrm>
              <a:off x="1133886" y="1135811"/>
              <a:ext cx="1261638" cy="1261638"/>
            </a:xfrm>
            <a:prstGeom prst="roundRect">
              <a:avLst>
                <a:gd name="adj" fmla="val 8841"/>
              </a:avLst>
            </a:prstGeom>
            <a:noFill/>
          </p:spPr>
          <p:txBody>
            <a:bodyPr/>
            <a:lstStyle/>
            <a:p>
              <a:endParaRPr lang="zh-CN" altLang="en-US"/>
            </a:p>
          </p:txBody>
        </p:sp>
        <p:sp>
          <p:nvSpPr>
            <p:cNvPr id="13" name="AutoShape 13"/>
            <p:cNvSpPr/>
            <p:nvPr/>
          </p:nvSpPr>
          <p:spPr>
            <a:xfrm>
              <a:off x="1221928" y="1223852"/>
              <a:ext cx="1085633" cy="1085633"/>
            </a:xfrm>
            <a:prstGeom prst="roundRect">
              <a:avLst>
                <a:gd name="adj" fmla="val 9566"/>
              </a:avLst>
            </a:prstGeom>
            <a:noFill/>
          </p:spPr>
          <p:txBody>
            <a:bodyPr/>
            <a:lstStyle/>
            <a:p>
              <a:endParaRPr lang="zh-CN" altLang="en-US"/>
            </a:p>
          </p:txBody>
        </p:sp>
      </p:grpSp>
      <p:sp>
        <p:nvSpPr>
          <p:cNvPr id="14" name="Freeform 14"/>
          <p:cNvSpPr/>
          <p:nvPr/>
        </p:nvSpPr>
        <p:spPr>
          <a:xfrm>
            <a:off x="1342916" y="1576096"/>
            <a:ext cx="843579" cy="577491"/>
          </a:xfrm>
          <a:custGeom>
            <a:avLst/>
            <a:gdLst/>
            <a:ahLst/>
            <a:cxnLst/>
            <a:rect l="l" t="t" r="r" b="b"/>
            <a:pathLst>
              <a:path w="3113" h="2131">
                <a:moveTo>
                  <a:pt x="3057" y="497"/>
                </a:moveTo>
                <a:cubicBezTo>
                  <a:pt x="1582" y="5"/>
                  <a:pt x="1582" y="5"/>
                  <a:pt x="1582" y="5"/>
                </a:cubicBezTo>
                <a:cubicBezTo>
                  <a:pt x="1565" y="0"/>
                  <a:pt x="1547" y="0"/>
                  <a:pt x="1531" y="5"/>
                </a:cubicBezTo>
                <a:cubicBezTo>
                  <a:pt x="56" y="497"/>
                  <a:pt x="56" y="497"/>
                  <a:pt x="56" y="497"/>
                </a:cubicBezTo>
                <a:cubicBezTo>
                  <a:pt x="23" y="508"/>
                  <a:pt x="0" y="539"/>
                  <a:pt x="0" y="574"/>
                </a:cubicBezTo>
                <a:cubicBezTo>
                  <a:pt x="0" y="610"/>
                  <a:pt x="23" y="641"/>
                  <a:pt x="56" y="652"/>
                </a:cubicBezTo>
                <a:cubicBezTo>
                  <a:pt x="492" y="797"/>
                  <a:pt x="492" y="797"/>
                  <a:pt x="492" y="797"/>
                </a:cubicBezTo>
                <a:cubicBezTo>
                  <a:pt x="492" y="1230"/>
                  <a:pt x="492" y="1230"/>
                  <a:pt x="492" y="1230"/>
                </a:cubicBezTo>
                <a:cubicBezTo>
                  <a:pt x="492" y="1252"/>
                  <a:pt x="500" y="1272"/>
                  <a:pt x="515" y="1288"/>
                </a:cubicBezTo>
                <a:cubicBezTo>
                  <a:pt x="530" y="1302"/>
                  <a:pt x="875" y="1639"/>
                  <a:pt x="1556" y="1639"/>
                </a:cubicBezTo>
                <a:cubicBezTo>
                  <a:pt x="1804" y="1639"/>
                  <a:pt x="2036" y="1595"/>
                  <a:pt x="2244" y="1507"/>
                </a:cubicBezTo>
                <a:cubicBezTo>
                  <a:pt x="2285" y="1489"/>
                  <a:pt x="2305" y="1441"/>
                  <a:pt x="2287" y="1399"/>
                </a:cubicBezTo>
                <a:cubicBezTo>
                  <a:pt x="2270" y="1358"/>
                  <a:pt x="2222" y="1338"/>
                  <a:pt x="2180" y="1356"/>
                </a:cubicBezTo>
                <a:cubicBezTo>
                  <a:pt x="1992" y="1435"/>
                  <a:pt x="1782" y="1475"/>
                  <a:pt x="1557" y="1475"/>
                </a:cubicBezTo>
                <a:cubicBezTo>
                  <a:pt x="1238" y="1475"/>
                  <a:pt x="1004" y="1393"/>
                  <a:pt x="863" y="1324"/>
                </a:cubicBezTo>
                <a:cubicBezTo>
                  <a:pt x="759" y="1272"/>
                  <a:pt x="689" y="1221"/>
                  <a:pt x="656" y="1193"/>
                </a:cubicBezTo>
                <a:cubicBezTo>
                  <a:pt x="656" y="852"/>
                  <a:pt x="656" y="852"/>
                  <a:pt x="656" y="852"/>
                </a:cubicBezTo>
                <a:cubicBezTo>
                  <a:pt x="1531" y="1144"/>
                  <a:pt x="1531" y="1144"/>
                  <a:pt x="1531" y="1144"/>
                </a:cubicBezTo>
                <a:cubicBezTo>
                  <a:pt x="1539" y="1146"/>
                  <a:pt x="1548" y="1148"/>
                  <a:pt x="1557" y="1148"/>
                </a:cubicBezTo>
                <a:cubicBezTo>
                  <a:pt x="1565" y="1148"/>
                  <a:pt x="1574" y="1146"/>
                  <a:pt x="1583" y="1144"/>
                </a:cubicBezTo>
                <a:cubicBezTo>
                  <a:pt x="2458" y="852"/>
                  <a:pt x="2458" y="852"/>
                  <a:pt x="2458" y="852"/>
                </a:cubicBezTo>
                <a:cubicBezTo>
                  <a:pt x="2458" y="998"/>
                  <a:pt x="2458" y="998"/>
                  <a:pt x="2458" y="998"/>
                </a:cubicBezTo>
                <a:cubicBezTo>
                  <a:pt x="2362" y="1032"/>
                  <a:pt x="2294" y="1123"/>
                  <a:pt x="2294" y="1230"/>
                </a:cubicBezTo>
                <a:cubicBezTo>
                  <a:pt x="2294" y="1330"/>
                  <a:pt x="2354" y="1416"/>
                  <a:pt x="2440" y="1454"/>
                </a:cubicBezTo>
                <a:cubicBezTo>
                  <a:pt x="2296" y="2029"/>
                  <a:pt x="2296" y="2029"/>
                  <a:pt x="2296" y="2029"/>
                </a:cubicBezTo>
                <a:cubicBezTo>
                  <a:pt x="2290" y="2053"/>
                  <a:pt x="2296" y="2080"/>
                  <a:pt x="2311" y="2099"/>
                </a:cubicBezTo>
                <a:cubicBezTo>
                  <a:pt x="2327" y="2119"/>
                  <a:pt x="2351" y="2131"/>
                  <a:pt x="2376" y="2131"/>
                </a:cubicBezTo>
                <a:cubicBezTo>
                  <a:pt x="2704" y="2131"/>
                  <a:pt x="2704" y="2131"/>
                  <a:pt x="2704" y="2131"/>
                </a:cubicBezTo>
                <a:cubicBezTo>
                  <a:pt x="2729" y="2131"/>
                  <a:pt x="2753" y="2119"/>
                  <a:pt x="2768" y="2099"/>
                </a:cubicBezTo>
                <a:cubicBezTo>
                  <a:pt x="2784" y="2080"/>
                  <a:pt x="2789" y="2053"/>
                  <a:pt x="2783" y="2029"/>
                </a:cubicBezTo>
                <a:cubicBezTo>
                  <a:pt x="2639" y="1454"/>
                  <a:pt x="2639" y="1454"/>
                  <a:pt x="2639" y="1454"/>
                </a:cubicBezTo>
                <a:cubicBezTo>
                  <a:pt x="2725" y="1416"/>
                  <a:pt x="2785" y="1330"/>
                  <a:pt x="2785" y="1230"/>
                </a:cubicBezTo>
                <a:cubicBezTo>
                  <a:pt x="2785" y="1123"/>
                  <a:pt x="2717" y="1032"/>
                  <a:pt x="2622" y="998"/>
                </a:cubicBezTo>
                <a:cubicBezTo>
                  <a:pt x="2622" y="797"/>
                  <a:pt x="2622" y="797"/>
                  <a:pt x="2622" y="797"/>
                </a:cubicBezTo>
                <a:cubicBezTo>
                  <a:pt x="3057" y="652"/>
                  <a:pt x="3057" y="652"/>
                  <a:pt x="3057" y="652"/>
                </a:cubicBezTo>
                <a:cubicBezTo>
                  <a:pt x="3091" y="641"/>
                  <a:pt x="3113" y="610"/>
                  <a:pt x="3113" y="574"/>
                </a:cubicBezTo>
                <a:cubicBezTo>
                  <a:pt x="3113" y="539"/>
                  <a:pt x="3091" y="508"/>
                  <a:pt x="3057" y="497"/>
                </a:cubicBezTo>
                <a:close/>
                <a:moveTo>
                  <a:pt x="2540" y="1148"/>
                </a:moveTo>
                <a:cubicBezTo>
                  <a:pt x="2585" y="1148"/>
                  <a:pt x="2621" y="1184"/>
                  <a:pt x="2621" y="1230"/>
                </a:cubicBezTo>
                <a:cubicBezTo>
                  <a:pt x="2621" y="1275"/>
                  <a:pt x="2585" y="1312"/>
                  <a:pt x="2540" y="1312"/>
                </a:cubicBezTo>
                <a:cubicBezTo>
                  <a:pt x="2494" y="1312"/>
                  <a:pt x="2458" y="1275"/>
                  <a:pt x="2458" y="1230"/>
                </a:cubicBezTo>
                <a:cubicBezTo>
                  <a:pt x="2458" y="1184"/>
                  <a:pt x="2494" y="1148"/>
                  <a:pt x="2540" y="1148"/>
                </a:cubicBezTo>
                <a:close/>
                <a:moveTo>
                  <a:pt x="2481" y="1967"/>
                </a:moveTo>
                <a:cubicBezTo>
                  <a:pt x="2540" y="1731"/>
                  <a:pt x="2540" y="1731"/>
                  <a:pt x="2540" y="1731"/>
                </a:cubicBezTo>
                <a:cubicBezTo>
                  <a:pt x="2599" y="1967"/>
                  <a:pt x="2599" y="1967"/>
                  <a:pt x="2599" y="1967"/>
                </a:cubicBezTo>
                <a:cubicBezTo>
                  <a:pt x="2481" y="1967"/>
                  <a:pt x="2481" y="1967"/>
                  <a:pt x="2481" y="1967"/>
                </a:cubicBezTo>
                <a:close/>
                <a:moveTo>
                  <a:pt x="2533" y="654"/>
                </a:moveTo>
                <a:cubicBezTo>
                  <a:pt x="1570" y="493"/>
                  <a:pt x="1570" y="493"/>
                  <a:pt x="1570" y="493"/>
                </a:cubicBezTo>
                <a:cubicBezTo>
                  <a:pt x="1525" y="486"/>
                  <a:pt x="1483" y="516"/>
                  <a:pt x="1476" y="561"/>
                </a:cubicBezTo>
                <a:cubicBezTo>
                  <a:pt x="1469" y="605"/>
                  <a:pt x="1499" y="648"/>
                  <a:pt x="1543" y="655"/>
                </a:cubicBezTo>
                <a:cubicBezTo>
                  <a:pt x="2201" y="765"/>
                  <a:pt x="2201" y="765"/>
                  <a:pt x="2201" y="765"/>
                </a:cubicBezTo>
                <a:cubicBezTo>
                  <a:pt x="1557" y="979"/>
                  <a:pt x="1557" y="979"/>
                  <a:pt x="1557" y="979"/>
                </a:cubicBezTo>
                <a:cubicBezTo>
                  <a:pt x="341" y="574"/>
                  <a:pt x="341" y="574"/>
                  <a:pt x="341" y="574"/>
                </a:cubicBezTo>
                <a:cubicBezTo>
                  <a:pt x="1557" y="169"/>
                  <a:pt x="1557" y="169"/>
                  <a:pt x="1557" y="169"/>
                </a:cubicBezTo>
                <a:cubicBezTo>
                  <a:pt x="2772" y="574"/>
                  <a:pt x="2772" y="574"/>
                  <a:pt x="2772" y="574"/>
                </a:cubicBezTo>
                <a:cubicBezTo>
                  <a:pt x="2533" y="654"/>
                  <a:pt x="2533" y="654"/>
                  <a:pt x="2533" y="654"/>
                </a:cubicBezTo>
                <a:close/>
                <a:moveTo>
                  <a:pt x="2533" y="654"/>
                </a:moveTo>
                <a:cubicBezTo>
                  <a:pt x="2533" y="654"/>
                  <a:pt x="2533" y="654"/>
                  <a:pt x="2533" y="654"/>
                </a:cubicBezTo>
              </a:path>
            </a:pathLst>
          </a:custGeom>
          <a:solidFill>
            <a:srgbClr val="FFFFFF">
              <a:alpha val="100000"/>
            </a:srgbClr>
          </a:solidFill>
        </p:spPr>
        <p:txBody>
          <a:bodyP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3657455" y="1180783"/>
            <a:ext cx="701867" cy="701867"/>
          </a:xfrm>
          <a:prstGeom prst="ellipse">
            <a:avLst/>
          </a:prstGeom>
          <a:solidFill>
            <a:schemeClr val="accent1">
              <a:alpha val="20000"/>
            </a:schemeClr>
          </a:solidFill>
        </p:spPr>
        <p:txBody>
          <a:bodyPr/>
          <a:lstStyle/>
          <a:p>
            <a:endParaRPr lang="zh-CN" altLang="en-US"/>
          </a:p>
        </p:txBody>
      </p:sp>
      <p:sp>
        <p:nvSpPr>
          <p:cNvPr id="3" name="AutoShape 3"/>
          <p:cNvSpPr/>
          <p:nvPr>
            <p:custDataLst>
              <p:tags r:id="rId3"/>
            </p:custDataLst>
          </p:nvPr>
        </p:nvSpPr>
        <p:spPr>
          <a:xfrm>
            <a:off x="3810103" y="1328985"/>
            <a:ext cx="405462" cy="405462"/>
          </a:xfrm>
          <a:prstGeom prst="ellipse">
            <a:avLst/>
          </a:prstGeom>
          <a:solidFill>
            <a:schemeClr val="accent1">
              <a:alpha val="100000"/>
            </a:schemeClr>
          </a:solidFill>
        </p:spPr>
        <p:txBody>
          <a:bodyPr/>
          <a:lstStyle/>
          <a:p>
            <a:endParaRPr lang="zh-CN" altLang="en-US"/>
          </a:p>
        </p:txBody>
      </p:sp>
      <p:sp>
        <p:nvSpPr>
          <p:cNvPr id="4" name="TextBox 4"/>
          <p:cNvSpPr txBox="1"/>
          <p:nvPr>
            <p:custDataLst>
              <p:tags r:id="rId4"/>
            </p:custDataLst>
          </p:nvPr>
        </p:nvSpPr>
        <p:spPr>
          <a:xfrm>
            <a:off x="4418331" y="892221"/>
            <a:ext cx="7574399" cy="842402"/>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Early Life</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custDataLst>
              <p:tags r:id="rId5"/>
            </p:custDataLst>
          </p:nvPr>
        </p:nvSpPr>
        <p:spPr>
          <a:xfrm>
            <a:off x="4344035" y="1532890"/>
            <a:ext cx="7653655" cy="1380490"/>
          </a:xfrm>
          <a:prstGeom prst="rect">
            <a:avLst/>
          </a:prstGeom>
        </p:spPr>
        <p:txBody>
          <a:bodyPr vert="horz" wrap="square" lIns="123825" tIns="123825" rIns="57150" bIns="123825" rtlCol="0" anchor="t" anchorCtr="0">
            <a:noAutofit/>
          </a:bodyPr>
          <a:lstStyle/>
          <a:p>
            <a:pPr algn="just">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Wu Zetian was born in Binzhou Wenhui (now Wenhui County, Shanxi Province), the second daughter of Wu Shiyue (武士彟), a founding hero of the Tang Dynasty. From a young age, she was intelligent and showed extraordinary talent and courage.</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Picture 6"/>
          <p:cNvPicPr>
            <a:picLocks noChangeAspect="1"/>
          </p:cNvPicPr>
          <p:nvPr/>
        </p:nvPicPr>
        <p:blipFill>
          <a:blip r:embed="rId6"/>
          <a:srcRect/>
          <a:stretch>
            <a:fillRect/>
          </a:stretch>
        </p:blipFill>
        <p:spPr>
          <a:xfrm>
            <a:off x="-533473" y="1666215"/>
            <a:ext cx="4421505" cy="4421505"/>
          </a:xfrm>
          <a:prstGeom prst="ellipse">
            <a:avLst/>
          </a:prstGeom>
        </p:spPr>
      </p:pic>
      <p:sp>
        <p:nvSpPr>
          <p:cNvPr id="7" name="AutoShape 7"/>
          <p:cNvSpPr/>
          <p:nvPr>
            <p:custDataLst>
              <p:tags r:id="rId7"/>
            </p:custDataLst>
          </p:nvPr>
        </p:nvSpPr>
        <p:spPr>
          <a:xfrm>
            <a:off x="3657455" y="2862747"/>
            <a:ext cx="701867" cy="701867"/>
          </a:xfrm>
          <a:prstGeom prst="ellipse">
            <a:avLst/>
          </a:prstGeom>
          <a:solidFill>
            <a:schemeClr val="accent1">
              <a:alpha val="20000"/>
            </a:schemeClr>
          </a:solidFill>
        </p:spPr>
        <p:txBody>
          <a:bodyPr/>
          <a:lstStyle/>
          <a:p>
            <a:endParaRPr lang="zh-CN" altLang="en-US"/>
          </a:p>
        </p:txBody>
      </p:sp>
      <p:sp>
        <p:nvSpPr>
          <p:cNvPr id="8" name="AutoShape 8"/>
          <p:cNvSpPr/>
          <p:nvPr>
            <p:custDataLst>
              <p:tags r:id="rId8"/>
            </p:custDataLst>
          </p:nvPr>
        </p:nvSpPr>
        <p:spPr>
          <a:xfrm>
            <a:off x="3810103" y="3004599"/>
            <a:ext cx="405462" cy="405462"/>
          </a:xfrm>
          <a:prstGeom prst="ellipse">
            <a:avLst/>
          </a:prstGeom>
          <a:solidFill>
            <a:schemeClr val="accent1">
              <a:alpha val="100000"/>
            </a:schemeClr>
          </a:solidFill>
        </p:spPr>
        <p:txBody>
          <a:bodyPr/>
          <a:lstStyle/>
          <a:p>
            <a:endParaRPr lang="zh-CN" altLang="en-US"/>
          </a:p>
        </p:txBody>
      </p:sp>
      <p:sp>
        <p:nvSpPr>
          <p:cNvPr id="9" name="TextBox 9"/>
          <p:cNvSpPr txBox="1"/>
          <p:nvPr>
            <p:custDataLst>
              <p:tags r:id="rId9"/>
            </p:custDataLst>
          </p:nvPr>
        </p:nvSpPr>
        <p:spPr>
          <a:xfrm>
            <a:off x="4348481" y="2613243"/>
            <a:ext cx="7574399" cy="846687"/>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Becoming a Talented Lady</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custDataLst>
              <p:tags r:id="rId10"/>
            </p:custDataLst>
          </p:nvPr>
        </p:nvSpPr>
        <p:spPr>
          <a:xfrm>
            <a:off x="3657455" y="5109862"/>
            <a:ext cx="701867" cy="701867"/>
          </a:xfrm>
          <a:prstGeom prst="ellipse">
            <a:avLst/>
          </a:prstGeom>
          <a:solidFill>
            <a:schemeClr val="accent1">
              <a:alpha val="20000"/>
            </a:schemeClr>
          </a:solidFill>
        </p:spPr>
        <p:txBody>
          <a:bodyPr/>
          <a:lstStyle/>
          <a:p>
            <a:endParaRPr lang="zh-CN" altLang="en-US"/>
          </a:p>
        </p:txBody>
      </p:sp>
      <p:sp>
        <p:nvSpPr>
          <p:cNvPr id="11" name="AutoShape 11"/>
          <p:cNvSpPr/>
          <p:nvPr>
            <p:custDataLst>
              <p:tags r:id="rId11"/>
            </p:custDataLst>
          </p:nvPr>
        </p:nvSpPr>
        <p:spPr>
          <a:xfrm>
            <a:off x="3810103" y="5235204"/>
            <a:ext cx="405462" cy="405462"/>
          </a:xfrm>
          <a:prstGeom prst="ellipse">
            <a:avLst/>
          </a:prstGeom>
          <a:solidFill>
            <a:schemeClr val="accent1">
              <a:alpha val="100000"/>
            </a:schemeClr>
          </a:solidFill>
        </p:spPr>
        <p:txBody>
          <a:bodyPr/>
          <a:lstStyle/>
          <a:p>
            <a:endParaRPr lang="zh-CN" altLang="en-US"/>
          </a:p>
        </p:txBody>
      </p:sp>
      <p:sp>
        <p:nvSpPr>
          <p:cNvPr id="12" name="TextBox 12"/>
          <p:cNvSpPr txBox="1"/>
          <p:nvPr>
            <p:custDataLst>
              <p:tags r:id="rId12"/>
            </p:custDataLst>
          </p:nvPr>
        </p:nvSpPr>
        <p:spPr>
          <a:xfrm>
            <a:off x="4359275" y="4876800"/>
            <a:ext cx="7633335" cy="807720"/>
          </a:xfrm>
          <a:prstGeom prst="rect">
            <a:avLst/>
          </a:prstGeom>
        </p:spPr>
        <p:txBody>
          <a:bodyPr vert="horz" wrap="square" lIns="123825" tIns="123825" rIns="57150" bIns="123825" rtlCol="0" anchor="b" anchorCtr="0">
            <a:noAutofit/>
          </a:bodyPr>
          <a:lstStyle/>
          <a:p>
            <a:pPr>
              <a:lnSpc>
                <a:spcPct val="140000"/>
              </a:lnSpc>
            </a:pPr>
            <a:r>
              <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rPr>
              <a:t>Taming the Horse Incident</a:t>
            </a:r>
            <a:endParaRPr lang="en-US" sz="24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56973" y="152298"/>
            <a:ext cx="11239500" cy="893445"/>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Early Years and Entry into the Palace</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custDataLst>
              <p:tags r:id="rId13"/>
            </p:custDataLst>
          </p:nvPr>
        </p:nvSpPr>
        <p:spPr>
          <a:xfrm>
            <a:off x="4343400" y="3200400"/>
            <a:ext cx="7649210" cy="1905000"/>
          </a:xfrm>
          <a:prstGeom prst="rect">
            <a:avLst/>
          </a:prstGeom>
        </p:spPr>
        <p:txBody>
          <a:bodyPr vert="horz" wrap="square" lIns="123825" tIns="123825" rIns="57150" bIns="123825" rtlCol="0" anchor="t" anchorCtr="0">
            <a:noAutofit/>
          </a:bodyPr>
          <a:lstStyle/>
          <a:p>
            <a:pPr algn="just">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In 637 AD, at the age of 14, Wu Zetian was summoned to the palace for her exceptional beauty, becoming a talented lady to Emperor Taizong of Tang, Li Shimin, and was bestowed the title "Wu Mei". In the palace, she not only stood out for her beauty but also won the emperor's praise with her wisdom and courage.</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4"/>
            </p:custDataLst>
          </p:nvPr>
        </p:nvSpPr>
        <p:spPr>
          <a:xfrm>
            <a:off x="4348480" y="5405755"/>
            <a:ext cx="7579360" cy="1466215"/>
          </a:xfrm>
          <a:prstGeom prst="rect">
            <a:avLst/>
          </a:prstGeom>
        </p:spPr>
        <p:txBody>
          <a:bodyPr vert="horz" wrap="square" lIns="123825" tIns="123825" rIns="57150" bIns="123825" rtlCol="0" anchor="t" anchorCtr="0">
            <a:noAutofit/>
          </a:bodyPr>
          <a:lstStyle/>
          <a:p>
            <a:pPr algn="just">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Wu Zetian once recalled an incident of taming a horse for Emperor Taizong in the palace, demonstrating her extraordinary courage and wisdom. Although she did not gain the emperor's favor because of this, it laid the foundation for her future political career.</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3861417" y="1032384"/>
            <a:ext cx="1609344" cy="1609344"/>
          </a:xfrm>
          <a:prstGeom prst="ellipse">
            <a:avLst/>
          </a:prstGeom>
          <a:noFill/>
          <a:ln w="19050">
            <a:solidFill>
              <a:schemeClr val="accent1">
                <a:alpha val="100000"/>
              </a:schemeClr>
            </a:solidFill>
            <a:prstDash val="dash"/>
          </a:ln>
        </p:spPr>
        <p:txBody>
          <a:bodyPr/>
          <a:lstStyle/>
          <a:p>
            <a:endParaRPr lang="zh-CN" altLang="en-US"/>
          </a:p>
        </p:txBody>
      </p:sp>
      <p:sp>
        <p:nvSpPr>
          <p:cNvPr id="3" name="AutoShape 3"/>
          <p:cNvSpPr/>
          <p:nvPr>
            <p:custDataLst>
              <p:tags r:id="rId3"/>
            </p:custDataLst>
          </p:nvPr>
        </p:nvSpPr>
        <p:spPr>
          <a:xfrm>
            <a:off x="1063937" y="1032384"/>
            <a:ext cx="1609344" cy="1609344"/>
          </a:xfrm>
          <a:prstGeom prst="ellipse">
            <a:avLst/>
          </a:prstGeom>
          <a:noFill/>
          <a:ln w="19050">
            <a:solidFill>
              <a:schemeClr val="accent1">
                <a:alpha val="100000"/>
              </a:schemeClr>
            </a:solidFill>
            <a:prstDash val="dash"/>
          </a:ln>
        </p:spPr>
        <p:txBody>
          <a:bodyPr/>
          <a:lstStyle/>
          <a:p>
            <a:endParaRPr lang="zh-CN" altLang="en-US"/>
          </a:p>
        </p:txBody>
      </p:sp>
      <p:sp>
        <p:nvSpPr>
          <p:cNvPr id="4" name="AutoShape 4"/>
          <p:cNvSpPr/>
          <p:nvPr>
            <p:custDataLst>
              <p:tags r:id="rId4"/>
            </p:custDataLst>
          </p:nvPr>
        </p:nvSpPr>
        <p:spPr>
          <a:xfrm>
            <a:off x="9779034" y="990474"/>
            <a:ext cx="1609344" cy="1609344"/>
          </a:xfrm>
          <a:prstGeom prst="ellipse">
            <a:avLst/>
          </a:prstGeom>
          <a:noFill/>
          <a:ln w="19050">
            <a:solidFill>
              <a:schemeClr val="accent1">
                <a:alpha val="100000"/>
              </a:schemeClr>
            </a:solidFill>
            <a:prstDash val="dash"/>
          </a:ln>
        </p:spPr>
        <p:txBody>
          <a:bodyPr/>
          <a:lstStyle/>
          <a:p>
            <a:endParaRPr lang="zh-CN" altLang="en-US"/>
          </a:p>
        </p:txBody>
      </p:sp>
      <p:sp>
        <p:nvSpPr>
          <p:cNvPr id="5" name="AutoShape 5"/>
          <p:cNvSpPr/>
          <p:nvPr>
            <p:custDataLst>
              <p:tags r:id="rId5"/>
            </p:custDataLst>
          </p:nvPr>
        </p:nvSpPr>
        <p:spPr>
          <a:xfrm>
            <a:off x="6627185" y="1032384"/>
            <a:ext cx="1609344" cy="1609344"/>
          </a:xfrm>
          <a:prstGeom prst="ellipse">
            <a:avLst/>
          </a:prstGeom>
          <a:noFill/>
          <a:ln w="19050">
            <a:solidFill>
              <a:schemeClr val="accent1">
                <a:alpha val="100000"/>
              </a:schemeClr>
            </a:solidFill>
            <a:prstDash val="dash"/>
          </a:ln>
        </p:spPr>
        <p:txBody>
          <a:bodyPr/>
          <a:lstStyle/>
          <a:p>
            <a:endParaRPr lang="zh-CN" altLang="en-US"/>
          </a:p>
        </p:txBody>
      </p:sp>
      <p:sp>
        <p:nvSpPr>
          <p:cNvPr id="6" name="TextBox 6"/>
          <p:cNvSpPr txBox="1"/>
          <p:nvPr>
            <p:custDataLst>
              <p:tags r:id="rId6"/>
            </p:custDataLst>
          </p:nvPr>
        </p:nvSpPr>
        <p:spPr>
          <a:xfrm>
            <a:off x="586740" y="2747010"/>
            <a:ext cx="2905760" cy="842010"/>
          </a:xfrm>
          <a:prstGeom prst="rect">
            <a:avLst/>
          </a:prstGeom>
        </p:spPr>
        <p:txBody>
          <a:bodyPr vert="horz" wrap="square" lIns="123825" tIns="123825" rIns="57150" bIns="123825"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Getting Acquainted with Li Zhi</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custDataLst>
              <p:tags r:id="rId7"/>
            </p:custDataLst>
          </p:nvPr>
        </p:nvSpPr>
        <p:spPr>
          <a:xfrm>
            <a:off x="322580" y="3531235"/>
            <a:ext cx="2826385" cy="2686685"/>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During Emperor </a:t>
            </a:r>
            <a:r>
              <a:rPr lang="en-US" sz="1500" dirty="0" err="1">
                <a:solidFill>
                  <a:schemeClr val="dk1">
                    <a:alpha val="100000"/>
                  </a:schemeClr>
                </a:solidFill>
                <a:latin typeface="微软雅黑" panose="020B0503020204020204" charset="-122"/>
                <a:ea typeface="微软雅黑" panose="020B0503020204020204" charset="-122"/>
                <a:cs typeface="Times New Roman" panose="02020603050405020304" charset="0"/>
              </a:rPr>
              <a:t>Taizong's</a:t>
            </a: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 illness, Wu </a:t>
            </a:r>
            <a:r>
              <a:rPr lang="en-US" sz="1500" dirty="0" err="1">
                <a:solidFill>
                  <a:schemeClr val="dk1">
                    <a:alpha val="100000"/>
                  </a:schemeClr>
                </a:solidFill>
                <a:latin typeface="微软雅黑" panose="020B0503020204020204" charset="-122"/>
                <a:ea typeface="微软雅黑" panose="020B0503020204020204" charset="-122"/>
                <a:cs typeface="Times New Roman" panose="02020603050405020304" charset="0"/>
              </a:rPr>
              <a:t>Zetian</a:t>
            </a: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 got acquainted with the crown prince Li Zhi and developed a romantic affection for him. This provided an important opportunity for her later political rise.</a:t>
            </a:r>
            <a:endPar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endParaRPr>
          </a:p>
        </p:txBody>
      </p:sp>
      <p:sp>
        <p:nvSpPr>
          <p:cNvPr id="8" name="TextBox 8"/>
          <p:cNvSpPr txBox="1"/>
          <p:nvPr>
            <p:custDataLst>
              <p:tags r:id="rId8"/>
            </p:custDataLst>
          </p:nvPr>
        </p:nvSpPr>
        <p:spPr>
          <a:xfrm>
            <a:off x="3222625" y="3536986"/>
            <a:ext cx="2927350" cy="2846070"/>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After </a:t>
            </a:r>
            <a:r>
              <a:rPr lang="en-US" sz="1500" dirty="0" err="1">
                <a:solidFill>
                  <a:schemeClr val="dk1">
                    <a:alpha val="100000"/>
                  </a:schemeClr>
                </a:solidFill>
                <a:latin typeface="微软雅黑" panose="020B0503020204020204" charset="-122"/>
                <a:ea typeface="微软雅黑" panose="020B0503020204020204" charset="-122"/>
                <a:cs typeface="Times New Roman" panose="02020603050405020304" charset="0"/>
              </a:rPr>
              <a:t>Taizong's</a:t>
            </a: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 death, Wu </a:t>
            </a:r>
            <a:r>
              <a:rPr lang="en-US" sz="1500" dirty="0" err="1">
                <a:solidFill>
                  <a:schemeClr val="dk1">
                    <a:alpha val="100000"/>
                  </a:schemeClr>
                </a:solidFill>
                <a:latin typeface="微软雅黑" panose="020B0503020204020204" charset="-122"/>
                <a:ea typeface="微软雅黑" panose="020B0503020204020204" charset="-122"/>
                <a:cs typeface="Times New Roman" panose="02020603050405020304" charset="0"/>
              </a:rPr>
              <a:t>Zetian</a:t>
            </a: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 followed the convention and entered the Gan Ye Temple in </a:t>
            </a:r>
            <a:r>
              <a:rPr lang="en-US" sz="1500" dirty="0" err="1">
                <a:solidFill>
                  <a:schemeClr val="dk1">
                    <a:alpha val="100000"/>
                  </a:schemeClr>
                </a:solidFill>
                <a:latin typeface="微软雅黑" panose="020B0503020204020204" charset="-122"/>
                <a:ea typeface="微软雅黑" panose="020B0503020204020204" charset="-122"/>
                <a:cs typeface="Times New Roman" panose="02020603050405020304" charset="0"/>
              </a:rPr>
              <a:t>Chang'an</a:t>
            </a: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 as a nun. However, she did not give up her political ambitions and waited for the right moment to make a comeback.</a:t>
            </a:r>
            <a:endPar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endParaRPr>
          </a:p>
        </p:txBody>
      </p:sp>
      <p:sp>
        <p:nvSpPr>
          <p:cNvPr id="9" name="TextBox 9"/>
          <p:cNvSpPr txBox="1"/>
          <p:nvPr>
            <p:custDataLst>
              <p:tags r:id="rId9"/>
            </p:custDataLst>
          </p:nvPr>
        </p:nvSpPr>
        <p:spPr>
          <a:xfrm>
            <a:off x="6095773" y="3548967"/>
            <a:ext cx="2790825" cy="2882265"/>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In 651 AD, after Li Zhi's mourning period ended, Wu </a:t>
            </a:r>
            <a:r>
              <a:rPr lang="en-US" sz="1500" dirty="0" err="1">
                <a:solidFill>
                  <a:schemeClr val="dk1">
                    <a:alpha val="100000"/>
                  </a:schemeClr>
                </a:solidFill>
                <a:latin typeface="微软雅黑" panose="020B0503020204020204" charset="-122"/>
                <a:ea typeface="微软雅黑" panose="020B0503020204020204" charset="-122"/>
                <a:cs typeface="Times New Roman" panose="02020603050405020304" charset="0"/>
              </a:rPr>
              <a:t>Zetian</a:t>
            </a: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 was recalled to the palace. She gradually consolidated her position with wisdom and tactics and became the empress in 655 AD.</a:t>
            </a:r>
            <a:endPar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endParaRPr>
          </a:p>
        </p:txBody>
      </p:sp>
      <p:sp>
        <p:nvSpPr>
          <p:cNvPr id="10" name="TextBox 10"/>
          <p:cNvSpPr txBox="1"/>
          <p:nvPr>
            <p:custDataLst>
              <p:tags r:id="rId10"/>
            </p:custDataLst>
          </p:nvPr>
        </p:nvSpPr>
        <p:spPr>
          <a:xfrm>
            <a:off x="8924925" y="3352800"/>
            <a:ext cx="3130550" cy="3375025"/>
          </a:xfrm>
          <a:prstGeom prst="rect">
            <a:avLst/>
          </a:prstGeom>
        </p:spPr>
        <p:txBody>
          <a:bodyPr vert="horz" wrap="square" lIns="123825" tIns="123825" rIns="57150" bIns="123825"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After becoming the empress, Wu </a:t>
            </a:r>
            <a:r>
              <a:rPr lang="en-US" sz="1500" dirty="0" err="1">
                <a:solidFill>
                  <a:schemeClr val="dk1">
                    <a:alpha val="100000"/>
                  </a:schemeClr>
                </a:solidFill>
                <a:latin typeface="微软雅黑" panose="020B0503020204020204" charset="-122"/>
                <a:ea typeface="微软雅黑" panose="020B0503020204020204" charset="-122"/>
                <a:cs typeface="Times New Roman" panose="02020603050405020304" charset="0"/>
              </a:rPr>
              <a:t>Zetian</a:t>
            </a: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 began to actively participate in court politics, and she and Emperor </a:t>
            </a:r>
            <a:r>
              <a:rPr lang="en-US" sz="1500" dirty="0" err="1">
                <a:solidFill>
                  <a:schemeClr val="dk1">
                    <a:alpha val="100000"/>
                  </a:schemeClr>
                </a:solidFill>
                <a:latin typeface="微软雅黑" panose="020B0503020204020204" charset="-122"/>
                <a:ea typeface="微软雅黑" panose="020B0503020204020204" charset="-122"/>
                <a:cs typeface="Times New Roman" panose="02020603050405020304" charset="0"/>
              </a:rPr>
              <a:t>Gaozong</a:t>
            </a: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 Li Zhi were known as the "Two Saints". She not only assisted </a:t>
            </a:r>
            <a:r>
              <a:rPr lang="en-US" sz="1500" dirty="0" err="1">
                <a:solidFill>
                  <a:schemeClr val="dk1">
                    <a:alpha val="100000"/>
                  </a:schemeClr>
                </a:solidFill>
                <a:latin typeface="微软雅黑" panose="020B0503020204020204" charset="-122"/>
                <a:ea typeface="微软雅黑" panose="020B0503020204020204" charset="-122"/>
                <a:cs typeface="Times New Roman" panose="02020603050405020304" charset="0"/>
              </a:rPr>
              <a:t>Gaozong</a:t>
            </a:r>
            <a:r>
              <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rPr>
              <a:t> in handling military and state affairs but also gradually took control of the actual political power.</a:t>
            </a:r>
            <a:endParaRPr lang="en-US" sz="1500" dirty="0">
              <a:solidFill>
                <a:schemeClr val="dk1">
                  <a:alpha val="100000"/>
                </a:schemeClr>
              </a:solidFill>
              <a:latin typeface="微软雅黑" panose="020B0503020204020204" charset="-122"/>
              <a:ea typeface="微软雅黑" panose="020B0503020204020204" charset="-122"/>
              <a:cs typeface="Times New Roman" panose="02020603050405020304" charset="0"/>
            </a:endParaRPr>
          </a:p>
        </p:txBody>
      </p:sp>
      <p:sp>
        <p:nvSpPr>
          <p:cNvPr id="11" name="TextBox 11"/>
          <p:cNvSpPr txBox="1"/>
          <p:nvPr>
            <p:custDataLst>
              <p:tags r:id="rId11"/>
            </p:custDataLst>
          </p:nvPr>
        </p:nvSpPr>
        <p:spPr>
          <a:xfrm>
            <a:off x="3417570" y="2641600"/>
            <a:ext cx="2636520" cy="1034415"/>
          </a:xfrm>
          <a:prstGeom prst="rect">
            <a:avLst/>
          </a:prstGeom>
        </p:spPr>
        <p:txBody>
          <a:bodyPr vert="horz" wrap="square" lIns="123825" tIns="123825" rIns="57150" bIns="123825"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Entering the Monastery as a Nun</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custDataLst>
              <p:tags r:id="rId12"/>
            </p:custDataLst>
          </p:nvPr>
        </p:nvSpPr>
        <p:spPr>
          <a:xfrm>
            <a:off x="6248400" y="2683510"/>
            <a:ext cx="2482215" cy="898525"/>
          </a:xfrm>
          <a:prstGeom prst="rect">
            <a:avLst/>
          </a:prstGeom>
        </p:spPr>
        <p:txBody>
          <a:bodyPr vert="horz" wrap="square" lIns="123825" tIns="123825" rIns="57150" bIns="123825"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Returning to the Palace</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custDataLst>
              <p:tags r:id="rId13"/>
            </p:custDataLst>
          </p:nvPr>
        </p:nvSpPr>
        <p:spPr>
          <a:xfrm>
            <a:off x="9144000" y="2835275"/>
            <a:ext cx="2879090" cy="695960"/>
          </a:xfrm>
          <a:prstGeom prst="rect">
            <a:avLst/>
          </a:prstGeom>
        </p:spPr>
        <p:txBody>
          <a:bodyPr vert="horz" wrap="square" lIns="123825" tIns="123825" rIns="57150" bIns="123825" rtlCol="0" anchor="ctr" anchorCtr="0">
            <a:no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Participating in Politics</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476023" y="7609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Becoming Empress and Participating in Politics</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custDataLst>
              <p:tags r:id="rId14"/>
            </p:custDataLst>
          </p:nvPr>
        </p:nvSpPr>
        <p:spPr>
          <a:xfrm>
            <a:off x="1243790" y="1249768"/>
            <a:ext cx="1249638" cy="1174576"/>
          </a:xfrm>
          <a:prstGeom prst="rect">
            <a:avLst/>
          </a:prstGeom>
          <a:noFill/>
          <a:ln>
            <a:prstDash val="dash"/>
          </a:ln>
        </p:spPr>
        <p:txBody>
          <a:bodyPr vert="horz" wrap="none" lIns="0" tIns="0" rIns="0" bIns="0" rtlCol="0" anchor="ctr" anchorCtr="0">
            <a:noAutofit/>
          </a:bodyPr>
          <a:lstStyle/>
          <a:p>
            <a:pPr algn="ctr">
              <a:lnSpc>
                <a:spcPct val="100000"/>
              </a:lnSpc>
              <a:spcBef>
                <a:spcPct val="0"/>
              </a:spcBef>
            </a:pPr>
            <a:r>
              <a:rPr lang="en-US" sz="4950">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495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custDataLst>
              <p:tags r:id="rId15"/>
            </p:custDataLst>
          </p:nvPr>
        </p:nvSpPr>
        <p:spPr>
          <a:xfrm>
            <a:off x="4041270" y="1249768"/>
            <a:ext cx="1249638" cy="1174576"/>
          </a:xfrm>
          <a:prstGeom prst="rect">
            <a:avLst/>
          </a:prstGeom>
          <a:noFill/>
          <a:ln>
            <a:prstDash val="dash"/>
          </a:ln>
        </p:spPr>
        <p:txBody>
          <a:bodyPr vert="horz" wrap="none" lIns="0" tIns="0" rIns="0" bIns="0" rtlCol="0" anchor="ctr" anchorCtr="0">
            <a:noAutofit/>
          </a:bodyPr>
          <a:lstStyle/>
          <a:p>
            <a:pPr algn="ctr">
              <a:lnSpc>
                <a:spcPct val="100000"/>
              </a:lnSpc>
              <a:spcBef>
                <a:spcPct val="0"/>
              </a:spcBef>
            </a:pPr>
            <a:r>
              <a:rPr lang="en-US" sz="4950">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495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custDataLst>
              <p:tags r:id="rId16"/>
            </p:custDataLst>
          </p:nvPr>
        </p:nvSpPr>
        <p:spPr>
          <a:xfrm>
            <a:off x="6807038" y="1249768"/>
            <a:ext cx="1249638" cy="1174576"/>
          </a:xfrm>
          <a:prstGeom prst="rect">
            <a:avLst/>
          </a:prstGeom>
          <a:noFill/>
          <a:ln>
            <a:prstDash val="dash"/>
          </a:ln>
        </p:spPr>
        <p:txBody>
          <a:bodyPr vert="horz" wrap="none" lIns="0" tIns="0" rIns="0" bIns="0" rtlCol="0" anchor="ctr" anchorCtr="0">
            <a:noAutofit/>
          </a:bodyPr>
          <a:lstStyle/>
          <a:p>
            <a:pPr algn="ctr">
              <a:lnSpc>
                <a:spcPct val="100000"/>
              </a:lnSpc>
              <a:spcBef>
                <a:spcPct val="0"/>
              </a:spcBef>
            </a:pPr>
            <a:r>
              <a:rPr lang="en-US" sz="4950">
                <a:solidFill>
                  <a:schemeClr val="accent1">
                    <a:alpha val="100000"/>
                  </a:schemeClr>
                </a:solidFill>
                <a:latin typeface="微软雅黑" panose="020B0503020204020204" charset="-122"/>
                <a:ea typeface="微软雅黑" panose="020B0503020204020204" charset="-122"/>
                <a:cs typeface="微软雅黑" panose="020B0503020204020204" charset="-122"/>
              </a:rPr>
              <a:t>03</a:t>
            </a:r>
            <a:endParaRPr lang="en-US" sz="495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custDataLst>
              <p:tags r:id="rId17"/>
            </p:custDataLst>
          </p:nvPr>
        </p:nvSpPr>
        <p:spPr>
          <a:xfrm>
            <a:off x="9958887" y="1295488"/>
            <a:ext cx="1249638" cy="1174576"/>
          </a:xfrm>
          <a:prstGeom prst="rect">
            <a:avLst/>
          </a:prstGeom>
          <a:noFill/>
          <a:ln>
            <a:prstDash val="dash"/>
          </a:ln>
        </p:spPr>
        <p:txBody>
          <a:bodyPr vert="horz" wrap="none" lIns="0" tIns="0" rIns="0" bIns="0" rtlCol="0" anchor="ctr" anchorCtr="0">
            <a:noAutofit/>
          </a:bodyPr>
          <a:lstStyle/>
          <a:p>
            <a:pPr algn="ctr">
              <a:lnSpc>
                <a:spcPct val="100000"/>
              </a:lnSpc>
              <a:spcBef>
                <a:spcPct val="0"/>
              </a:spcBef>
            </a:pPr>
            <a:r>
              <a:rPr lang="en-US" sz="4950">
                <a:solidFill>
                  <a:schemeClr val="accent1">
                    <a:alpha val="100000"/>
                  </a:schemeClr>
                </a:solidFill>
                <a:latin typeface="微软雅黑" panose="020B0503020204020204" charset="-122"/>
                <a:ea typeface="微软雅黑" panose="020B0503020204020204" charset="-122"/>
                <a:cs typeface="微软雅黑" panose="020B0503020204020204" charset="-122"/>
              </a:rPr>
              <a:t>04</a:t>
            </a:r>
            <a:endParaRPr lang="en-US" sz="495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AutoShape 2"/>
          <p:cNvSpPr/>
          <p:nvPr>
            <p:custDataLst>
              <p:tags r:id="rId2"/>
            </p:custDataLst>
          </p:nvPr>
        </p:nvSpPr>
        <p:spPr>
          <a:xfrm>
            <a:off x="476023" y="1145198"/>
            <a:ext cx="5471077" cy="2367908"/>
          </a:xfrm>
          <a:prstGeom prst="roundRect">
            <a:avLst>
              <a:gd name="adj" fmla="val 12222"/>
            </a:avLst>
          </a:prstGeom>
          <a:solidFill>
            <a:schemeClr val="lt2">
              <a:alpha val="100000"/>
            </a:schemeClr>
          </a:solidFill>
        </p:spPr>
        <p:txBody>
          <a:bodyPr/>
          <a:lstStyle/>
          <a:p>
            <a:endParaRPr lang="zh-CN" altLang="en-US"/>
          </a:p>
        </p:txBody>
      </p:sp>
      <p:sp>
        <p:nvSpPr>
          <p:cNvPr id="3" name="TextBox 3"/>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rPr>
              <a:t>Establishing the Zhou Dynasty and Becoming Emperor</a:t>
            </a:r>
            <a:endParaRPr lang="en-US" sz="3000" b="1">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custDataLst>
              <p:tags r:id="rId3"/>
            </p:custDataLst>
          </p:nvPr>
        </p:nvSpPr>
        <p:spPr>
          <a:xfrm>
            <a:off x="507331" y="1371600"/>
            <a:ext cx="5346857" cy="1608106"/>
          </a:xfrm>
          <a:prstGeom prst="rect">
            <a:avLst/>
          </a:prstGeom>
        </p:spPr>
        <p:txBody>
          <a:bodyPr vert="horz" wrap="square" lIns="66008" tIns="33052" rIns="66008" bIns="33052"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Deposing the Empress Wang and Establishing Wu: </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used a series of political maneuvers to successfully depose Empress Wang and Consort Xiao, consolidating her position as empress and paving the way for her future reign.</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custDataLst>
              <p:tags r:id="rId4"/>
            </p:custDataLst>
          </p:nvPr>
        </p:nvSpPr>
        <p:spPr>
          <a:xfrm>
            <a:off x="6300645" y="1170425"/>
            <a:ext cx="5461334" cy="2095296"/>
          </a:xfrm>
          <a:prstGeom prst="roundRect">
            <a:avLst>
              <a:gd name="adj" fmla="val 12222"/>
            </a:avLst>
          </a:prstGeom>
          <a:solidFill>
            <a:schemeClr val="lt2">
              <a:alpha val="100000"/>
            </a:schemeClr>
          </a:solidFill>
        </p:spPr>
        <p:txBody>
          <a:bodyPr/>
          <a:lstStyle/>
          <a:p>
            <a:endParaRPr lang="zh-CN" altLang="en-US" dirty="0"/>
          </a:p>
        </p:txBody>
      </p:sp>
      <p:sp>
        <p:nvSpPr>
          <p:cNvPr id="6" name="TextBox 6"/>
          <p:cNvSpPr txBox="1"/>
          <p:nvPr>
            <p:custDataLst>
              <p:tags r:id="rId5"/>
            </p:custDataLst>
          </p:nvPr>
        </p:nvSpPr>
        <p:spPr>
          <a:xfrm>
            <a:off x="6400595" y="1295364"/>
            <a:ext cx="5181600" cy="1755156"/>
          </a:xfrm>
          <a:prstGeom prst="rect">
            <a:avLst/>
          </a:prstGeom>
        </p:spPr>
        <p:txBody>
          <a:bodyPr vert="horz" wrap="square" lIns="66008" tIns="33052" rIns="66008" bIns="33052"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Alone in Control of the Court: </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As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Gaozong's</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health deteriorated,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gradually took control of the court's power. She implemented a series of measures to strengthen centralization, crack down on political opponents, and dissenters.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custDataLst>
              <p:tags r:id="rId6"/>
            </p:custDataLst>
          </p:nvPr>
        </p:nvSpPr>
        <p:spPr>
          <a:xfrm>
            <a:off x="406064" y="3810000"/>
            <a:ext cx="5615499" cy="2286000"/>
          </a:xfrm>
          <a:prstGeom prst="roundRect">
            <a:avLst>
              <a:gd name="adj" fmla="val 12222"/>
            </a:avLst>
          </a:prstGeom>
          <a:solidFill>
            <a:schemeClr val="lt2">
              <a:alpha val="100000"/>
            </a:schemeClr>
          </a:solidFill>
        </p:spPr>
        <p:txBody>
          <a:bodyPr/>
          <a:lstStyle/>
          <a:p>
            <a:endParaRPr lang="zh-CN" altLang="en-US"/>
          </a:p>
        </p:txBody>
      </p:sp>
      <p:sp>
        <p:nvSpPr>
          <p:cNvPr id="8" name="TextBox 8"/>
          <p:cNvSpPr txBox="1"/>
          <p:nvPr>
            <p:custDataLst>
              <p:tags r:id="rId7"/>
            </p:custDataLst>
          </p:nvPr>
        </p:nvSpPr>
        <p:spPr>
          <a:xfrm>
            <a:off x="685800" y="3962758"/>
            <a:ext cx="5181599" cy="1920000"/>
          </a:xfrm>
          <a:prstGeom prst="rect">
            <a:avLst/>
          </a:prstGeom>
        </p:spPr>
        <p:txBody>
          <a:bodyPr vert="horz" wrap="square" lIns="66008" tIns="33052" rIns="66008" bIns="33052"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Declaring Herself Emperor and Changing the Dynastic Title: In 690 AD,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officially declared herself emperor and established the Zhou Dynasty, with Luoyang as the capital. She proclaimed herself the "Empress of the Holy and Divine", becoming the only female emperor in Chinese history.</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9"/>
          <p:cNvSpPr/>
          <p:nvPr>
            <p:custDataLst>
              <p:tags r:id="rId8"/>
            </p:custDataLst>
          </p:nvPr>
        </p:nvSpPr>
        <p:spPr>
          <a:xfrm>
            <a:off x="6244902" y="3330558"/>
            <a:ext cx="5615499" cy="2971799"/>
          </a:xfrm>
          <a:prstGeom prst="roundRect">
            <a:avLst>
              <a:gd name="adj" fmla="val 12222"/>
            </a:avLst>
          </a:prstGeom>
          <a:solidFill>
            <a:schemeClr val="lt2">
              <a:alpha val="100000"/>
            </a:schemeClr>
          </a:solidFill>
        </p:spPr>
        <p:txBody>
          <a:bodyPr/>
          <a:lstStyle/>
          <a:p>
            <a:endParaRPr lang="zh-CN" altLang="en-US"/>
          </a:p>
        </p:txBody>
      </p:sp>
      <p:sp>
        <p:nvSpPr>
          <p:cNvPr id="10" name="TextBox 10"/>
          <p:cNvSpPr txBox="1"/>
          <p:nvPr>
            <p:custDataLst>
              <p:tags r:id="rId9"/>
            </p:custDataLst>
          </p:nvPr>
        </p:nvSpPr>
        <p:spPr>
          <a:xfrm>
            <a:off x="6324603" y="3478576"/>
            <a:ext cx="5461333" cy="2666642"/>
          </a:xfrm>
          <a:prstGeom prst="rect">
            <a:avLst/>
          </a:prstGeom>
        </p:spPr>
        <p:txBody>
          <a:bodyPr vert="horz" wrap="square" lIns="66008" tIns="33052" rIns="66008" bIns="33052"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Political Reforms: During her reign,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carried out a series of political reforms and system innovations, such as creating the imperial examination system and the military examination system to select talents; focusing on agricultural production and economic development; strengthening centralization and maintaining social stability. These reform measures laid the foundation for the prosperity and development of the Tang Dynasty.</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685901" y="1362476"/>
            <a:ext cx="8946338" cy="555784"/>
          </a:xfrm>
          <a:prstGeom prst="rect">
            <a:avLst/>
          </a:prstGeom>
        </p:spPr>
        <p:txBody>
          <a:bodyPr vert="horz" wrap="square" lIns="0" tIns="0" rIns="0" bIns="0" rtlCol="0" anchor="b" anchorCtr="0">
            <a:noAutofit/>
          </a:bodyPr>
          <a:lstStyle/>
          <a:p>
            <a:pP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Later Life</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781150" y="1831977"/>
            <a:ext cx="9058234" cy="1367062"/>
          </a:xfrm>
          <a:prstGeom prst="rect">
            <a:avLst/>
          </a:prstGeom>
        </p:spPr>
        <p:txBody>
          <a:bodyPr vert="horz" wrap="square" lIns="0" tIns="0" rIns="0" bIns="0" rtlCol="0" anchor="t" anchorCtr="0">
            <a:noAutofit/>
          </a:bodyPr>
          <a:lstStyle/>
          <a:p>
            <a:pPr algn="just">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Although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maintained control over the court in her later years, her health gradually deteriorated. She gradually delegated power to her trusted ministers and began to enjoy her later years.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76023" y="265328"/>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Later Years and Death</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txBody>
            <a:bodyPr/>
            <a:lstStyle/>
            <a:p>
              <a:endParaRPr lang="zh-CN" altLang="en-US"/>
            </a:p>
          </p:txBody>
        </p:sp>
        <p:sp>
          <p:nvSpPr>
            <p:cNvPr id="7" name="AutoShape 7"/>
            <p:cNvSpPr/>
            <p:nvPr/>
          </p:nvSpPr>
          <p:spPr>
            <a:xfrm>
              <a:off x="838598" y="1564792"/>
              <a:ext cx="353467" cy="353467"/>
            </a:xfrm>
            <a:prstGeom prst="ellipse">
              <a:avLst/>
            </a:prstGeom>
            <a:solidFill>
              <a:schemeClr val="accent1">
                <a:alpha val="16000"/>
              </a:schemeClr>
            </a:solidFill>
          </p:spPr>
          <p:txBody>
            <a:bodyPr/>
            <a:lstStyle/>
            <a:p>
              <a:endParaRPr lang="zh-CN" altLang="en-US"/>
            </a:p>
          </p:txBody>
        </p:sp>
      </p:grpSp>
      <p:sp>
        <p:nvSpPr>
          <p:cNvPr id="8" name="TextBox 8"/>
          <p:cNvSpPr txBox="1"/>
          <p:nvPr/>
        </p:nvSpPr>
        <p:spPr>
          <a:xfrm>
            <a:off x="1685901" y="3189254"/>
            <a:ext cx="8946338" cy="555784"/>
          </a:xfrm>
          <a:prstGeom prst="rect">
            <a:avLst/>
          </a:prstGeom>
        </p:spPr>
        <p:txBody>
          <a:bodyPr vert="horz" wrap="square" lIns="0" tIns="0" rIns="0" bIns="0" rtlCol="0" anchor="b" anchorCtr="0">
            <a:noAutofit/>
          </a:bodyPr>
          <a:lstStyle/>
          <a:p>
            <a:pP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Shenlong Coup</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685900" y="3851287"/>
            <a:ext cx="9490767" cy="1017755"/>
          </a:xfrm>
          <a:prstGeom prst="rect">
            <a:avLst/>
          </a:prstGeom>
        </p:spPr>
        <p:txBody>
          <a:bodyPr vert="horz" wrap="square" lIns="0" tIns="0" rIns="0" bIns="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In 705 AD, the chancellor Zhang Jianzhi and others launched the Shenlong Coup, forcing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to abdicate in favor of the crown prince Li Xian. After the coup,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moved to the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Shangyang</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Palace and spent the last days of her life there.</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txBody>
            <a:bodyPr/>
            <a:lstStyle/>
            <a:p>
              <a:endParaRPr lang="zh-CN" altLang="en-US"/>
            </a:p>
          </p:txBody>
        </p:sp>
        <p:sp>
          <p:nvSpPr>
            <p:cNvPr id="12" name="AutoShape 12"/>
            <p:cNvSpPr/>
            <p:nvPr/>
          </p:nvSpPr>
          <p:spPr>
            <a:xfrm>
              <a:off x="838598" y="3391571"/>
              <a:ext cx="353467" cy="353467"/>
            </a:xfrm>
            <a:prstGeom prst="ellipse">
              <a:avLst/>
            </a:prstGeom>
            <a:solidFill>
              <a:schemeClr val="accent1">
                <a:alpha val="16000"/>
              </a:schemeClr>
            </a:solidFill>
          </p:spPr>
          <p:txBody>
            <a:bodyPr/>
            <a:lstStyle/>
            <a:p>
              <a:endParaRPr lang="zh-CN" altLang="en-US"/>
            </a:p>
          </p:txBody>
        </p:sp>
      </p:grpSp>
      <p:sp>
        <p:nvSpPr>
          <p:cNvPr id="13" name="TextBox 13"/>
          <p:cNvSpPr txBox="1"/>
          <p:nvPr/>
        </p:nvSpPr>
        <p:spPr>
          <a:xfrm>
            <a:off x="1685901" y="4975292"/>
            <a:ext cx="8946338" cy="555784"/>
          </a:xfrm>
          <a:prstGeom prst="rect">
            <a:avLst/>
          </a:prstGeom>
        </p:spPr>
        <p:txBody>
          <a:bodyPr vert="horz" wrap="square" lIns="0" tIns="0" rIns="0" bIns="0" rtlCol="0" anchor="b" anchorCtr="0">
            <a:noAutofit/>
          </a:bodyPr>
          <a:lstStyle/>
          <a:p>
            <a:pPr>
              <a:lnSpc>
                <a:spcPct val="120000"/>
              </a:lnSpc>
            </a:pPr>
            <a:r>
              <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Death and Last Wishes</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685900" y="5637324"/>
            <a:ext cx="9490765" cy="1068275"/>
          </a:xfrm>
          <a:prstGeom prst="rect">
            <a:avLst/>
          </a:prstGeom>
        </p:spPr>
        <p:txBody>
          <a:bodyPr vert="horz" wrap="square" lIns="0" tIns="0" rIns="0" bIns="0" rtlCol="0" anchor="t" anchorCtr="0">
            <a:noAutofit/>
          </a:bodyPr>
          <a:lstStyle/>
          <a:p>
            <a:pPr algn="just">
              <a:lnSpc>
                <a:spcPct val="140000"/>
              </a:lnSpc>
            </a:pP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On December 16, 705 AD, Wu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Zetian</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died in the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Shangyang</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Palace at the age of eighty-two. She left instructions to be buried with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Gaozong</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in the </a:t>
            </a:r>
            <a:r>
              <a:rPr lang="en-US" sz="15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Qianling</a:t>
            </a:r>
            <a:r>
              <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rPr>
              <a:t> Mausoleum and left a stele without inscriptions for posterity to judge her merits and demerits.</a:t>
            </a: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txBody>
            <a:bodyPr/>
            <a:lstStyle/>
            <a:p>
              <a:endParaRPr lang="zh-CN" altLang="en-US"/>
            </a:p>
          </p:txBody>
        </p:sp>
        <p:sp>
          <p:nvSpPr>
            <p:cNvPr id="17" name="AutoShape 17"/>
            <p:cNvSpPr/>
            <p:nvPr/>
          </p:nvSpPr>
          <p:spPr>
            <a:xfrm>
              <a:off x="838598" y="5177608"/>
              <a:ext cx="353467" cy="353467"/>
            </a:xfrm>
            <a:prstGeom prst="ellipse">
              <a:avLst/>
            </a:prstGeom>
            <a:solidFill>
              <a:schemeClr val="accent1">
                <a:alpha val="16000"/>
              </a:schemeClr>
            </a:solidFill>
          </p:spPr>
          <p:txBody>
            <a:bodyPr/>
            <a:lstStyle/>
            <a:p>
              <a:endParaRPr lang="zh-CN" altLang="en-US"/>
            </a:p>
          </p:txBody>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571585" y="1029917"/>
            <a:ext cx="8686800" cy="1343025"/>
          </a:xfrm>
          <a:prstGeom prst="rect">
            <a:avLst/>
          </a:prstGeom>
        </p:spPr>
        <p:txBody>
          <a:bodyPr vert="horz" wrap="square" lIns="114300" tIns="57150" rIns="114300" bIns="57150" rtlCol="0" anchor="t" anchorCtr="0">
            <a:spAutoFit/>
          </a:bodyPr>
          <a:lstStyle/>
          <a:p>
            <a:pPr>
              <a:lnSpc>
                <a:spcPct val="77000"/>
              </a:lnSpc>
            </a:pPr>
            <a:r>
              <a:rPr lang="en-US" sz="8475" b="1">
                <a:solidFill>
                  <a:schemeClr val="accent1">
                    <a:alpha val="100000"/>
                  </a:schemeClr>
                </a:solidFill>
                <a:latin typeface="微软雅黑" panose="020B0503020204020204" charset="-122"/>
                <a:ea typeface="微软雅黑" panose="020B0503020204020204" charset="-122"/>
                <a:cs typeface="微软雅黑" panose="020B0503020204020204" charset="-122"/>
              </a:rPr>
              <a:t>02</a:t>
            </a:r>
            <a:endParaRPr lang="en-US" sz="84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097052" y="2763839"/>
            <a:ext cx="8024317" cy="1733488"/>
          </a:xfrm>
          <a:prstGeom prst="rect">
            <a:avLst/>
          </a:prstGeom>
        </p:spPr>
        <p:txBody>
          <a:bodyPr vert="horz" wrap="square" lIns="114300" tIns="57150" rIns="114300" bIns="57150" rtlCol="0" anchor="t" anchorCtr="0">
            <a:spAutoFit/>
          </a:bodyPr>
          <a:lstStyle/>
          <a:p>
            <a:pPr algn="just">
              <a:lnSpc>
                <a:spcPct val="120000"/>
              </a:lnSpc>
            </a:pPr>
            <a:r>
              <a:rPr lang="en-US" sz="4575" b="1" dirty="0">
                <a:solidFill>
                  <a:srgbClr val="FFFFFF">
                    <a:alpha val="100000"/>
                  </a:srgbClr>
                </a:solidFill>
                <a:latin typeface="微软雅黑" panose="020B0503020204020204" charset="-122"/>
                <a:ea typeface="微软雅黑" panose="020B0503020204020204" charset="-122"/>
                <a:cs typeface="微软雅黑" panose="020B0503020204020204" charset="-122"/>
              </a:rPr>
              <a:t>Wu </a:t>
            </a:r>
            <a:r>
              <a:rPr lang="en-US" sz="4575" b="1" dirty="0" err="1">
                <a:solidFill>
                  <a:srgbClr val="FFFFFF">
                    <a:alpha val="100000"/>
                  </a:srgbClr>
                </a:solidFill>
                <a:latin typeface="微软雅黑" panose="020B0503020204020204" charset="-122"/>
                <a:ea typeface="微软雅黑" panose="020B0503020204020204" charset="-122"/>
                <a:cs typeface="微软雅黑" panose="020B0503020204020204" charset="-122"/>
              </a:rPr>
              <a:t>Zetian's</a:t>
            </a:r>
            <a:r>
              <a:rPr lang="en-US" sz="4575" b="1" dirty="0">
                <a:solidFill>
                  <a:srgbClr val="FFFFFF">
                    <a:alpha val="100000"/>
                  </a:srgbClr>
                </a:solidFill>
                <a:latin typeface="微软雅黑" panose="020B0503020204020204" charset="-122"/>
                <a:ea typeface="微软雅黑" panose="020B0503020204020204" charset="-122"/>
                <a:cs typeface="微软雅黑" panose="020B0503020204020204" charset="-122"/>
              </a:rPr>
              <a:t> Political Tactics and Achievements</a:t>
            </a:r>
            <a:endParaRPr lang="en-US" sz="4575" b="1" dirty="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4" name="Freeform 4"/>
          <p:cNvSpPr/>
          <p:nvPr/>
        </p:nvSpPr>
        <p:spPr>
          <a:xfrm>
            <a:off x="3033917"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5" name="TextBox 5"/>
          <p:cNvSpPr txBox="1"/>
          <p:nvPr/>
        </p:nvSpPr>
        <p:spPr>
          <a:xfrm>
            <a:off x="1097052" y="5602490"/>
            <a:ext cx="3105150" cy="466725"/>
          </a:xfrm>
          <a:prstGeom prst="rect">
            <a:avLst/>
          </a:prstGeom>
        </p:spPr>
        <p:txBody>
          <a:bodyPr vert="horz" wrap="square" lIns="114300" tIns="57150" rIns="114300" bIns="57150" rtlCol="0" anchor="t" anchorCtr="0">
            <a:spAutoFit/>
          </a:bodyPr>
          <a:lstStyle/>
          <a:p>
            <a:pPr>
              <a:lnSpc>
                <a:spcPct val="77000"/>
              </a:lnSpc>
            </a:pPr>
            <a:r>
              <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rPr>
              <a:t>Chapter</a:t>
            </a:r>
            <a:endParaRPr lang="en-US" sz="240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6" name="Connector 6"/>
          <p:cNvCxnSpPr/>
          <p:nvPr/>
        </p:nvCxnSpPr>
        <p:spPr>
          <a:xfrm>
            <a:off x="3377035" y="5849950"/>
            <a:ext cx="8820012" cy="0"/>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7" name="Freeform 7"/>
          <p:cNvSpPr/>
          <p:nvPr/>
        </p:nvSpPr>
        <p:spPr>
          <a:xfrm>
            <a:off x="2862358"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8" name="Freeform 8"/>
          <p:cNvSpPr/>
          <p:nvPr/>
        </p:nvSpPr>
        <p:spPr>
          <a:xfrm>
            <a:off x="2690798" y="5678391"/>
            <a:ext cx="343119" cy="343119"/>
          </a:xfrm>
          <a:custGeom>
            <a:avLst/>
            <a:gdLst/>
            <a:ahLst/>
            <a:cxnLst/>
            <a:rect l="l" t="t" r="r" b="b"/>
            <a:pathLst>
              <a:path w="1905000" h="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lstStyle/>
          <a:p>
            <a:endParaRPr lang="zh-CN" altLang="en-US"/>
          </a:p>
        </p:txBody>
      </p:sp>
      <p:sp>
        <p:nvSpPr>
          <p:cNvPr id="9" name="AutoShape 9"/>
          <p:cNvSpPr/>
          <p:nvPr/>
        </p:nvSpPr>
        <p:spPr>
          <a:xfrm>
            <a:off x="1097052" y="1098977"/>
            <a:ext cx="1335306" cy="1335306"/>
          </a:xfrm>
          <a:prstGeom prst="roundRect">
            <a:avLst>
              <a:gd name="adj" fmla="val 8841"/>
            </a:avLst>
          </a:prstGeom>
          <a:gradFill>
            <a:gsLst>
              <a:gs pos="0">
                <a:schemeClr val="accent1">
                  <a:alpha val="100000"/>
                  <a:lumMod val="85000"/>
                </a:schemeClr>
              </a:gs>
              <a:gs pos="100000">
                <a:schemeClr val="accent1">
                  <a:alpha val="100000"/>
                </a:schemeClr>
              </a:gs>
            </a:gsLst>
            <a:lin ang="2700000"/>
          </a:gradFill>
          <a:effectLst>
            <a:outerShdw blurRad="203200" dist="101600" dir="2700000">
              <a:srgbClr val="000000">
                <a:alpha val="30000"/>
              </a:srgbClr>
            </a:outerShdw>
          </a:effectLst>
        </p:spPr>
        <p:txBody>
          <a:bodyPr/>
          <a:lstStyle/>
          <a:p>
            <a:endParaRPr lang="zh-CN" altLang="en-US"/>
          </a:p>
        </p:txBody>
      </p:sp>
      <p:grpSp>
        <p:nvGrpSpPr>
          <p:cNvPr id="10" name="Group 10"/>
          <p:cNvGrpSpPr/>
          <p:nvPr/>
        </p:nvGrpSpPr>
        <p:grpSpPr>
          <a:xfrm>
            <a:off x="1133886" y="1135811"/>
            <a:ext cx="1261638" cy="1261638"/>
            <a:chOff x="1133886" y="1135811"/>
            <a:chExt cx="1261638" cy="1261638"/>
          </a:xfrm>
        </p:grpSpPr>
        <p:sp>
          <p:nvSpPr>
            <p:cNvPr id="11" name="Freeform 11"/>
            <p:cNvSpPr/>
            <p:nvPr/>
          </p:nvSpPr>
          <p:spPr>
            <a:xfrm>
              <a:off x="1133886" y="1135811"/>
              <a:ext cx="1261638" cy="1261638"/>
            </a:xfrm>
            <a:custGeom>
              <a:avLst/>
              <a:gdLst/>
              <a:ahLst/>
              <a:cxnLst/>
              <a:rect l="l" t="t" r="r" b="b"/>
              <a:pathLst>
                <a:path w="1625021" h="1625022">
                  <a:moveTo>
                    <a:pt x="247132" y="108611"/>
                  </a:moveTo>
                  <a:cubicBezTo>
                    <a:pt x="173259" y="108611"/>
                    <a:pt x="113373" y="168497"/>
                    <a:pt x="113373" y="242370"/>
                  </a:cubicBezTo>
                  <a:lnTo>
                    <a:pt x="113373" y="1373126"/>
                  </a:lnTo>
                  <a:cubicBezTo>
                    <a:pt x="113373" y="1446999"/>
                    <a:pt x="173259" y="1506885"/>
                    <a:pt x="247132" y="1506885"/>
                  </a:cubicBezTo>
                  <a:lnTo>
                    <a:pt x="1377888" y="1506885"/>
                  </a:lnTo>
                  <a:cubicBezTo>
                    <a:pt x="1451761" y="1506885"/>
                    <a:pt x="1511647" y="1446999"/>
                    <a:pt x="1511647" y="1373126"/>
                  </a:cubicBezTo>
                  <a:lnTo>
                    <a:pt x="1511647" y="242370"/>
                  </a:lnTo>
                  <a:cubicBezTo>
                    <a:pt x="1511647" y="168497"/>
                    <a:pt x="1451761" y="108611"/>
                    <a:pt x="1377888" y="108611"/>
                  </a:cubicBezTo>
                  <a:close/>
                  <a:moveTo>
                    <a:pt x="143668" y="0"/>
                  </a:moveTo>
                  <a:lnTo>
                    <a:pt x="1481353" y="0"/>
                  </a:lnTo>
                  <a:cubicBezTo>
                    <a:pt x="1560699" y="0"/>
                    <a:pt x="1625021" y="64322"/>
                    <a:pt x="1625021" y="143668"/>
                  </a:cubicBezTo>
                  <a:lnTo>
                    <a:pt x="1625021" y="1481354"/>
                  </a:lnTo>
                  <a:cubicBezTo>
                    <a:pt x="1625021" y="1560700"/>
                    <a:pt x="1560699" y="1625022"/>
                    <a:pt x="1481353" y="1625022"/>
                  </a:cubicBezTo>
                  <a:lnTo>
                    <a:pt x="143668" y="1625022"/>
                  </a:lnTo>
                  <a:cubicBezTo>
                    <a:pt x="64322" y="1625022"/>
                    <a:pt x="0" y="1560700"/>
                    <a:pt x="0" y="1481354"/>
                  </a:cubicBezTo>
                  <a:lnTo>
                    <a:pt x="0" y="143668"/>
                  </a:lnTo>
                  <a:cubicBezTo>
                    <a:pt x="0" y="64322"/>
                    <a:pt x="64322" y="0"/>
                    <a:pt x="143668" y="0"/>
                  </a:cubicBezTo>
                  <a:close/>
                </a:path>
              </a:pathLst>
            </a:custGeom>
            <a:solidFill>
              <a:schemeClr val="accent1">
                <a:lumMod val="95000"/>
                <a:alpha val="100000"/>
              </a:schemeClr>
            </a:solidFill>
          </p:spPr>
          <p:txBody>
            <a:bodyPr/>
            <a:lstStyle/>
            <a:p>
              <a:endParaRPr lang="zh-CN" altLang="en-US"/>
            </a:p>
          </p:txBody>
        </p:sp>
        <p:sp>
          <p:nvSpPr>
            <p:cNvPr id="12" name="AutoShape 12"/>
            <p:cNvSpPr/>
            <p:nvPr/>
          </p:nvSpPr>
          <p:spPr>
            <a:xfrm>
              <a:off x="1133886" y="1135811"/>
              <a:ext cx="1261638" cy="1261638"/>
            </a:xfrm>
            <a:prstGeom prst="roundRect">
              <a:avLst>
                <a:gd name="adj" fmla="val 8841"/>
              </a:avLst>
            </a:prstGeom>
            <a:noFill/>
          </p:spPr>
          <p:txBody>
            <a:bodyPr/>
            <a:lstStyle/>
            <a:p>
              <a:endParaRPr lang="zh-CN" altLang="en-US"/>
            </a:p>
          </p:txBody>
        </p:sp>
        <p:sp>
          <p:nvSpPr>
            <p:cNvPr id="13" name="AutoShape 13"/>
            <p:cNvSpPr/>
            <p:nvPr/>
          </p:nvSpPr>
          <p:spPr>
            <a:xfrm>
              <a:off x="1221928" y="1223852"/>
              <a:ext cx="1085633" cy="1085633"/>
            </a:xfrm>
            <a:prstGeom prst="roundRect">
              <a:avLst>
                <a:gd name="adj" fmla="val 9566"/>
              </a:avLst>
            </a:prstGeom>
            <a:noFill/>
          </p:spPr>
          <p:txBody>
            <a:bodyPr/>
            <a:lstStyle/>
            <a:p>
              <a:endParaRPr lang="zh-CN" altLang="en-US"/>
            </a:p>
          </p:txBody>
        </p:sp>
      </p:grpSp>
      <p:sp>
        <p:nvSpPr>
          <p:cNvPr id="14" name="Freeform 14"/>
          <p:cNvSpPr/>
          <p:nvPr/>
        </p:nvSpPr>
        <p:spPr>
          <a:xfrm>
            <a:off x="1342916" y="1576096"/>
            <a:ext cx="843579" cy="577491"/>
          </a:xfrm>
          <a:custGeom>
            <a:avLst/>
            <a:gdLst/>
            <a:ahLst/>
            <a:cxnLst/>
            <a:rect l="l" t="t" r="r" b="b"/>
            <a:pathLst>
              <a:path w="3113" h="2131">
                <a:moveTo>
                  <a:pt x="3057" y="497"/>
                </a:moveTo>
                <a:cubicBezTo>
                  <a:pt x="1582" y="5"/>
                  <a:pt x="1582" y="5"/>
                  <a:pt x="1582" y="5"/>
                </a:cubicBezTo>
                <a:cubicBezTo>
                  <a:pt x="1565" y="0"/>
                  <a:pt x="1547" y="0"/>
                  <a:pt x="1531" y="5"/>
                </a:cubicBezTo>
                <a:cubicBezTo>
                  <a:pt x="56" y="497"/>
                  <a:pt x="56" y="497"/>
                  <a:pt x="56" y="497"/>
                </a:cubicBezTo>
                <a:cubicBezTo>
                  <a:pt x="23" y="508"/>
                  <a:pt x="0" y="539"/>
                  <a:pt x="0" y="574"/>
                </a:cubicBezTo>
                <a:cubicBezTo>
                  <a:pt x="0" y="610"/>
                  <a:pt x="23" y="641"/>
                  <a:pt x="56" y="652"/>
                </a:cubicBezTo>
                <a:cubicBezTo>
                  <a:pt x="492" y="797"/>
                  <a:pt x="492" y="797"/>
                  <a:pt x="492" y="797"/>
                </a:cubicBezTo>
                <a:cubicBezTo>
                  <a:pt x="492" y="1230"/>
                  <a:pt x="492" y="1230"/>
                  <a:pt x="492" y="1230"/>
                </a:cubicBezTo>
                <a:cubicBezTo>
                  <a:pt x="492" y="1252"/>
                  <a:pt x="500" y="1272"/>
                  <a:pt x="515" y="1288"/>
                </a:cubicBezTo>
                <a:cubicBezTo>
                  <a:pt x="530" y="1302"/>
                  <a:pt x="875" y="1639"/>
                  <a:pt x="1556" y="1639"/>
                </a:cubicBezTo>
                <a:cubicBezTo>
                  <a:pt x="1804" y="1639"/>
                  <a:pt x="2036" y="1595"/>
                  <a:pt x="2244" y="1507"/>
                </a:cubicBezTo>
                <a:cubicBezTo>
                  <a:pt x="2285" y="1489"/>
                  <a:pt x="2305" y="1441"/>
                  <a:pt x="2287" y="1399"/>
                </a:cubicBezTo>
                <a:cubicBezTo>
                  <a:pt x="2270" y="1358"/>
                  <a:pt x="2222" y="1338"/>
                  <a:pt x="2180" y="1356"/>
                </a:cubicBezTo>
                <a:cubicBezTo>
                  <a:pt x="1992" y="1435"/>
                  <a:pt x="1782" y="1475"/>
                  <a:pt x="1557" y="1475"/>
                </a:cubicBezTo>
                <a:cubicBezTo>
                  <a:pt x="1238" y="1475"/>
                  <a:pt x="1004" y="1393"/>
                  <a:pt x="863" y="1324"/>
                </a:cubicBezTo>
                <a:cubicBezTo>
                  <a:pt x="759" y="1272"/>
                  <a:pt x="689" y="1221"/>
                  <a:pt x="656" y="1193"/>
                </a:cubicBezTo>
                <a:cubicBezTo>
                  <a:pt x="656" y="852"/>
                  <a:pt x="656" y="852"/>
                  <a:pt x="656" y="852"/>
                </a:cubicBezTo>
                <a:cubicBezTo>
                  <a:pt x="1531" y="1144"/>
                  <a:pt x="1531" y="1144"/>
                  <a:pt x="1531" y="1144"/>
                </a:cubicBezTo>
                <a:cubicBezTo>
                  <a:pt x="1539" y="1146"/>
                  <a:pt x="1548" y="1148"/>
                  <a:pt x="1557" y="1148"/>
                </a:cubicBezTo>
                <a:cubicBezTo>
                  <a:pt x="1565" y="1148"/>
                  <a:pt x="1574" y="1146"/>
                  <a:pt x="1583" y="1144"/>
                </a:cubicBezTo>
                <a:cubicBezTo>
                  <a:pt x="2458" y="852"/>
                  <a:pt x="2458" y="852"/>
                  <a:pt x="2458" y="852"/>
                </a:cubicBezTo>
                <a:cubicBezTo>
                  <a:pt x="2458" y="998"/>
                  <a:pt x="2458" y="998"/>
                  <a:pt x="2458" y="998"/>
                </a:cubicBezTo>
                <a:cubicBezTo>
                  <a:pt x="2362" y="1032"/>
                  <a:pt x="2294" y="1123"/>
                  <a:pt x="2294" y="1230"/>
                </a:cubicBezTo>
                <a:cubicBezTo>
                  <a:pt x="2294" y="1330"/>
                  <a:pt x="2354" y="1416"/>
                  <a:pt x="2440" y="1454"/>
                </a:cubicBezTo>
                <a:cubicBezTo>
                  <a:pt x="2296" y="2029"/>
                  <a:pt x="2296" y="2029"/>
                  <a:pt x="2296" y="2029"/>
                </a:cubicBezTo>
                <a:cubicBezTo>
                  <a:pt x="2290" y="2053"/>
                  <a:pt x="2296" y="2080"/>
                  <a:pt x="2311" y="2099"/>
                </a:cubicBezTo>
                <a:cubicBezTo>
                  <a:pt x="2327" y="2119"/>
                  <a:pt x="2351" y="2131"/>
                  <a:pt x="2376" y="2131"/>
                </a:cubicBezTo>
                <a:cubicBezTo>
                  <a:pt x="2704" y="2131"/>
                  <a:pt x="2704" y="2131"/>
                  <a:pt x="2704" y="2131"/>
                </a:cubicBezTo>
                <a:cubicBezTo>
                  <a:pt x="2729" y="2131"/>
                  <a:pt x="2753" y="2119"/>
                  <a:pt x="2768" y="2099"/>
                </a:cubicBezTo>
                <a:cubicBezTo>
                  <a:pt x="2784" y="2080"/>
                  <a:pt x="2789" y="2053"/>
                  <a:pt x="2783" y="2029"/>
                </a:cubicBezTo>
                <a:cubicBezTo>
                  <a:pt x="2639" y="1454"/>
                  <a:pt x="2639" y="1454"/>
                  <a:pt x="2639" y="1454"/>
                </a:cubicBezTo>
                <a:cubicBezTo>
                  <a:pt x="2725" y="1416"/>
                  <a:pt x="2785" y="1330"/>
                  <a:pt x="2785" y="1230"/>
                </a:cubicBezTo>
                <a:cubicBezTo>
                  <a:pt x="2785" y="1123"/>
                  <a:pt x="2717" y="1032"/>
                  <a:pt x="2622" y="998"/>
                </a:cubicBezTo>
                <a:cubicBezTo>
                  <a:pt x="2622" y="797"/>
                  <a:pt x="2622" y="797"/>
                  <a:pt x="2622" y="797"/>
                </a:cubicBezTo>
                <a:cubicBezTo>
                  <a:pt x="3057" y="652"/>
                  <a:pt x="3057" y="652"/>
                  <a:pt x="3057" y="652"/>
                </a:cubicBezTo>
                <a:cubicBezTo>
                  <a:pt x="3091" y="641"/>
                  <a:pt x="3113" y="610"/>
                  <a:pt x="3113" y="574"/>
                </a:cubicBezTo>
                <a:cubicBezTo>
                  <a:pt x="3113" y="539"/>
                  <a:pt x="3091" y="508"/>
                  <a:pt x="3057" y="497"/>
                </a:cubicBezTo>
                <a:close/>
                <a:moveTo>
                  <a:pt x="2540" y="1148"/>
                </a:moveTo>
                <a:cubicBezTo>
                  <a:pt x="2585" y="1148"/>
                  <a:pt x="2621" y="1184"/>
                  <a:pt x="2621" y="1230"/>
                </a:cubicBezTo>
                <a:cubicBezTo>
                  <a:pt x="2621" y="1275"/>
                  <a:pt x="2585" y="1312"/>
                  <a:pt x="2540" y="1312"/>
                </a:cubicBezTo>
                <a:cubicBezTo>
                  <a:pt x="2494" y="1312"/>
                  <a:pt x="2458" y="1275"/>
                  <a:pt x="2458" y="1230"/>
                </a:cubicBezTo>
                <a:cubicBezTo>
                  <a:pt x="2458" y="1184"/>
                  <a:pt x="2494" y="1148"/>
                  <a:pt x="2540" y="1148"/>
                </a:cubicBezTo>
                <a:close/>
                <a:moveTo>
                  <a:pt x="2481" y="1967"/>
                </a:moveTo>
                <a:cubicBezTo>
                  <a:pt x="2540" y="1731"/>
                  <a:pt x="2540" y="1731"/>
                  <a:pt x="2540" y="1731"/>
                </a:cubicBezTo>
                <a:cubicBezTo>
                  <a:pt x="2599" y="1967"/>
                  <a:pt x="2599" y="1967"/>
                  <a:pt x="2599" y="1967"/>
                </a:cubicBezTo>
                <a:cubicBezTo>
                  <a:pt x="2481" y="1967"/>
                  <a:pt x="2481" y="1967"/>
                  <a:pt x="2481" y="1967"/>
                </a:cubicBezTo>
                <a:close/>
                <a:moveTo>
                  <a:pt x="2533" y="654"/>
                </a:moveTo>
                <a:cubicBezTo>
                  <a:pt x="1570" y="493"/>
                  <a:pt x="1570" y="493"/>
                  <a:pt x="1570" y="493"/>
                </a:cubicBezTo>
                <a:cubicBezTo>
                  <a:pt x="1525" y="486"/>
                  <a:pt x="1483" y="516"/>
                  <a:pt x="1476" y="561"/>
                </a:cubicBezTo>
                <a:cubicBezTo>
                  <a:pt x="1469" y="605"/>
                  <a:pt x="1499" y="648"/>
                  <a:pt x="1543" y="655"/>
                </a:cubicBezTo>
                <a:cubicBezTo>
                  <a:pt x="2201" y="765"/>
                  <a:pt x="2201" y="765"/>
                  <a:pt x="2201" y="765"/>
                </a:cubicBezTo>
                <a:cubicBezTo>
                  <a:pt x="1557" y="979"/>
                  <a:pt x="1557" y="979"/>
                  <a:pt x="1557" y="979"/>
                </a:cubicBezTo>
                <a:cubicBezTo>
                  <a:pt x="341" y="574"/>
                  <a:pt x="341" y="574"/>
                  <a:pt x="341" y="574"/>
                </a:cubicBezTo>
                <a:cubicBezTo>
                  <a:pt x="1557" y="169"/>
                  <a:pt x="1557" y="169"/>
                  <a:pt x="1557" y="169"/>
                </a:cubicBezTo>
                <a:cubicBezTo>
                  <a:pt x="2772" y="574"/>
                  <a:pt x="2772" y="574"/>
                  <a:pt x="2772" y="574"/>
                </a:cubicBezTo>
                <a:cubicBezTo>
                  <a:pt x="2533" y="654"/>
                  <a:pt x="2533" y="654"/>
                  <a:pt x="2533" y="654"/>
                </a:cubicBezTo>
                <a:close/>
                <a:moveTo>
                  <a:pt x="2533" y="654"/>
                </a:moveTo>
                <a:cubicBezTo>
                  <a:pt x="2533" y="654"/>
                  <a:pt x="2533" y="654"/>
                  <a:pt x="2533" y="654"/>
                </a:cubicBezTo>
              </a:path>
            </a:pathLst>
          </a:custGeom>
          <a:solidFill>
            <a:srgbClr val="FFFFFF">
              <a:alpha val="100000"/>
            </a:srgbClr>
          </a:solidFill>
        </p:spPr>
        <p:txBody>
          <a:bodyPr/>
          <a:lstStyle/>
          <a:p>
            <a:endParaRPr lang="zh-CN" altLang="en-US"/>
          </a:p>
        </p:txBody>
      </p:sp>
    </p:spTree>
  </p:cSld>
  <p:clrMapOvr>
    <a:masterClrMapping/>
  </p:clrMapOvr>
</p:sld>
</file>

<file path=ppt/tags/tag1.xml><?xml version="1.0" encoding="utf-8"?>
<p:tagLst xmlns:p="http://schemas.openxmlformats.org/presentationml/2006/main">
  <p:tag name="KSO_WM_DIAGRAM_VIRTUALLY_FRAME" val="{&quot;height&quot;:470.8463779527559,&quot;left&quot;:281.7885826771653,&quot;top&quot;:70.25362204724408,&quot;width&quot;:663.4579527559056}"/>
</p:tagLst>
</file>

<file path=ppt/tags/tag10.xml><?xml version="1.0" encoding="utf-8"?>
<p:tagLst xmlns:p="http://schemas.openxmlformats.org/presentationml/2006/main">
  <p:tag name="KSO_WM_DIAGRAM_VIRTUALLY_FRAME" val="{&quot;height&quot;:470.8463779527559,&quot;left&quot;:281.7885826771653,&quot;top&quot;:70.25362204724408,&quot;width&quot;:663.4579527559056}"/>
</p:tagLst>
</file>

<file path=ppt/tags/tag11.xml><?xml version="1.0" encoding="utf-8"?>
<p:tagLst xmlns:p="http://schemas.openxmlformats.org/presentationml/2006/main">
  <p:tag name="KSO_WM_DIAGRAM_VIRTUALLY_FRAME" val="{&quot;height&quot;:470.8463779527559,&quot;left&quot;:281.7885826771653,&quot;top&quot;:70.25362204724408,&quot;width&quot;:663.4579527559056}"/>
</p:tagLst>
</file>

<file path=ppt/tags/tag12.xml><?xml version="1.0" encoding="utf-8"?>
<p:tagLst xmlns:p="http://schemas.openxmlformats.org/presentationml/2006/main">
  <p:tag name="KSO_WM_DIAGRAM_VIRTUALLY_FRAME" val="{&quot;height&quot;:470.8463779527559,&quot;left&quot;:281.7885826771653,&quot;top&quot;:70.25362204724408,&quot;width&quot;:663.4579527559056}"/>
</p:tagLst>
</file>

<file path=ppt/tags/tag13.xml><?xml version="1.0" encoding="utf-8"?>
<p:tagLst xmlns:p="http://schemas.openxmlformats.org/presentationml/2006/main">
  <p:tag name="KSO_WM_DIAGRAM_VIRTUALLY_FRAME" val="{&quot;height&quot;:451.7599212598425,&quot;left&quot;:18,&quot;top&quot;:77.99007874015749,&quot;width&quot;:931.25}"/>
</p:tagLst>
</file>

<file path=ppt/tags/tag14.xml><?xml version="1.0" encoding="utf-8"?>
<p:tagLst xmlns:p="http://schemas.openxmlformats.org/presentationml/2006/main">
  <p:tag name="KSO_WM_DIAGRAM_VIRTUALLY_FRAME" val="{&quot;height&quot;:451.7599212598425,&quot;left&quot;:18,&quot;top&quot;:77.99007874015749,&quot;width&quot;:931.25}"/>
</p:tagLst>
</file>

<file path=ppt/tags/tag15.xml><?xml version="1.0" encoding="utf-8"?>
<p:tagLst xmlns:p="http://schemas.openxmlformats.org/presentationml/2006/main">
  <p:tag name="KSO_WM_DIAGRAM_VIRTUALLY_FRAME" val="{&quot;height&quot;:451.7599212598425,&quot;left&quot;:18,&quot;top&quot;:77.99007874015749,&quot;width&quot;:931.25}"/>
</p:tagLst>
</file>

<file path=ppt/tags/tag16.xml><?xml version="1.0" encoding="utf-8"?>
<p:tagLst xmlns:p="http://schemas.openxmlformats.org/presentationml/2006/main">
  <p:tag name="KSO_WM_DIAGRAM_VIRTUALLY_FRAME" val="{&quot;height&quot;:451.7599212598425,&quot;left&quot;:18,&quot;top&quot;:77.99007874015749,&quot;width&quot;:931.25}"/>
</p:tagLst>
</file>

<file path=ppt/tags/tag17.xml><?xml version="1.0" encoding="utf-8"?>
<p:tagLst xmlns:p="http://schemas.openxmlformats.org/presentationml/2006/main">
  <p:tag name="KSO_WM_DIAGRAM_VIRTUALLY_FRAME" val="{&quot;height&quot;:451.7599212598425,&quot;left&quot;:18,&quot;top&quot;:77.99007874015749,&quot;width&quot;:931.25}"/>
</p:tagLst>
</file>

<file path=ppt/tags/tag18.xml><?xml version="1.0" encoding="utf-8"?>
<p:tagLst xmlns:p="http://schemas.openxmlformats.org/presentationml/2006/main">
  <p:tag name="KSO_WM_DIAGRAM_VIRTUALLY_FRAME" val="{&quot;height&quot;:451.7599212598425,&quot;left&quot;:18,&quot;top&quot;:77.99007874015749,&quot;width&quot;:931.25}"/>
</p:tagLst>
</file>

<file path=ppt/tags/tag19.xml><?xml version="1.0" encoding="utf-8"?>
<p:tagLst xmlns:p="http://schemas.openxmlformats.org/presentationml/2006/main">
  <p:tag name="KSO_WM_DIAGRAM_VIRTUALLY_FRAME" val="{&quot;height&quot;:451.7599212598425,&quot;left&quot;:18,&quot;top&quot;:77.99007874015749,&quot;width&quot;:931.25}"/>
</p:tagLst>
</file>

<file path=ppt/tags/tag2.xml><?xml version="1.0" encoding="utf-8"?>
<p:tagLst xmlns:p="http://schemas.openxmlformats.org/presentationml/2006/main">
  <p:tag name="KSO_WM_DIAGRAM_VIRTUALLY_FRAME" val="{&quot;height&quot;:470.8463779527559,&quot;left&quot;:281.7885826771653,&quot;top&quot;:70.25362204724408,&quot;width&quot;:663.4579527559056}"/>
</p:tagLst>
</file>

<file path=ppt/tags/tag20.xml><?xml version="1.0" encoding="utf-8"?>
<p:tagLst xmlns:p="http://schemas.openxmlformats.org/presentationml/2006/main">
  <p:tag name="KSO_WM_DIAGRAM_VIRTUALLY_FRAME" val="{&quot;height&quot;:451.7599212598425,&quot;left&quot;:18,&quot;top&quot;:77.99007874015749,&quot;width&quot;:931.25}"/>
</p:tagLst>
</file>

<file path=ppt/tags/tag21.xml><?xml version="1.0" encoding="utf-8"?>
<p:tagLst xmlns:p="http://schemas.openxmlformats.org/presentationml/2006/main">
  <p:tag name="KSO_WM_DIAGRAM_VIRTUALLY_FRAME" val="{&quot;height&quot;:451.7599212598425,&quot;left&quot;:18,&quot;top&quot;:77.99007874015749,&quot;width&quot;:931.25}"/>
</p:tagLst>
</file>

<file path=ppt/tags/tag22.xml><?xml version="1.0" encoding="utf-8"?>
<p:tagLst xmlns:p="http://schemas.openxmlformats.org/presentationml/2006/main">
  <p:tag name="KSO_WM_DIAGRAM_VIRTUALLY_FRAME" val="{&quot;height&quot;:451.7599212598425,&quot;left&quot;:18,&quot;top&quot;:77.99007874015749,&quot;width&quot;:931.25}"/>
</p:tagLst>
</file>

<file path=ppt/tags/tag23.xml><?xml version="1.0" encoding="utf-8"?>
<p:tagLst xmlns:p="http://schemas.openxmlformats.org/presentationml/2006/main">
  <p:tag name="KSO_WM_DIAGRAM_VIRTUALLY_FRAME" val="{&quot;height&quot;:451.7599212598425,&quot;left&quot;:18,&quot;top&quot;:77.99007874015749,&quot;width&quot;:931.25}"/>
</p:tagLst>
</file>

<file path=ppt/tags/tag24.xml><?xml version="1.0" encoding="utf-8"?>
<p:tagLst xmlns:p="http://schemas.openxmlformats.org/presentationml/2006/main">
  <p:tag name="KSO_WM_DIAGRAM_VIRTUALLY_FRAME" val="{&quot;height&quot;:451.7599212598425,&quot;left&quot;:18,&quot;top&quot;:77.99007874015749,&quot;width&quot;:931.25}"/>
</p:tagLst>
</file>

<file path=ppt/tags/tag25.xml><?xml version="1.0" encoding="utf-8"?>
<p:tagLst xmlns:p="http://schemas.openxmlformats.org/presentationml/2006/main">
  <p:tag name="KSO_WM_DIAGRAM_VIRTUALLY_FRAME" val="{&quot;height&quot;:451.7599212598425,&quot;left&quot;:18,&quot;top&quot;:77.99007874015749,&quot;width&quot;:931.25}"/>
</p:tagLst>
</file>

<file path=ppt/tags/tag26.xml><?xml version="1.0" encoding="utf-8"?>
<p:tagLst xmlns:p="http://schemas.openxmlformats.org/presentationml/2006/main">
  <p:tag name="KSO_WM_DIAGRAM_VIRTUALLY_FRAME" val="{&quot;height&quot;:451.7599212598425,&quot;left&quot;:18,&quot;top&quot;:77.99007874015749,&quot;width&quot;:931.25}"/>
</p:tagLst>
</file>

<file path=ppt/tags/tag27.xml><?xml version="1.0" encoding="utf-8"?>
<p:tagLst xmlns:p="http://schemas.openxmlformats.org/presentationml/2006/main">
  <p:tag name="KSO_WM_DIAGRAM_VIRTUALLY_FRAME" val="{&quot;height&quot;:451.7599212598425,&quot;left&quot;:18,&quot;top&quot;:77.99007874015749,&quot;width&quot;:931.25}"/>
</p:tagLst>
</file>

<file path=ppt/tags/tag28.xml><?xml version="1.0" encoding="utf-8"?>
<p:tagLst xmlns:p="http://schemas.openxmlformats.org/presentationml/2006/main">
  <p:tag name="KSO_WM_DIAGRAM_VIRTUALLY_FRAME" val="{&quot;height&quot;:451.7599212598425,&quot;left&quot;:18,&quot;top&quot;:77.99007874015749,&quot;width&quot;:931.25}"/>
</p:tagLst>
</file>

<file path=ppt/tags/tag29.xml><?xml version="1.0" encoding="utf-8"?>
<p:tagLst xmlns:p="http://schemas.openxmlformats.org/presentationml/2006/main">
  <p:tag name="KSO_WM_DIAGRAM_VIRTUALLY_FRAME" val="{&quot;height&quot;:319.9409448818897,&quot;left&quot;:42.41472440944882,&quot;top&quot;:143.2683464566929,&quot;width&quot;:876.7322834645668}"/>
</p:tagLst>
</file>

<file path=ppt/tags/tag3.xml><?xml version="1.0" encoding="utf-8"?>
<p:tagLst xmlns:p="http://schemas.openxmlformats.org/presentationml/2006/main">
  <p:tag name="KSO_WM_DIAGRAM_VIRTUALLY_FRAME" val="{&quot;height&quot;:470.8463779527559,&quot;left&quot;:281.7885826771653,&quot;top&quot;:70.25362204724408,&quot;width&quot;:663.4579527559056}"/>
</p:tagLst>
</file>

<file path=ppt/tags/tag30.xml><?xml version="1.0" encoding="utf-8"?>
<p:tagLst xmlns:p="http://schemas.openxmlformats.org/presentationml/2006/main">
  <p:tag name="KSO_WM_DIAGRAM_VIRTUALLY_FRAME" val="{&quot;height&quot;:319.9409448818897,&quot;left&quot;:42.41472440944882,&quot;top&quot;:143.2683464566929,&quot;width&quot;:876.7322834645668}"/>
</p:tagLst>
</file>

<file path=ppt/tags/tag31.xml><?xml version="1.0" encoding="utf-8"?>
<p:tagLst xmlns:p="http://schemas.openxmlformats.org/presentationml/2006/main">
  <p:tag name="KSO_WM_DIAGRAM_VIRTUALLY_FRAME" val="{&quot;height&quot;:319.9409448818897,&quot;left&quot;:42.41472440944882,&quot;top&quot;:143.2683464566929,&quot;width&quot;:876.7322834645668}"/>
</p:tagLst>
</file>

<file path=ppt/tags/tag32.xml><?xml version="1.0" encoding="utf-8"?>
<p:tagLst xmlns:p="http://schemas.openxmlformats.org/presentationml/2006/main">
  <p:tag name="KSO_WM_DIAGRAM_VIRTUALLY_FRAME" val="{&quot;height&quot;:319.9409448818897,&quot;left&quot;:42.41472440944882,&quot;top&quot;:143.2683464566929,&quot;width&quot;:876.7322834645668}"/>
</p:tagLst>
</file>

<file path=ppt/tags/tag33.xml><?xml version="1.0" encoding="utf-8"?>
<p:tagLst xmlns:p="http://schemas.openxmlformats.org/presentationml/2006/main">
  <p:tag name="KSO_WM_DIAGRAM_VIRTUALLY_FRAME" val="{&quot;height&quot;:319.9409448818897,&quot;left&quot;:42.41472440944882,&quot;top&quot;:143.2683464566929,&quot;width&quot;:876.7322834645668}"/>
</p:tagLst>
</file>

<file path=ppt/tags/tag34.xml><?xml version="1.0" encoding="utf-8"?>
<p:tagLst xmlns:p="http://schemas.openxmlformats.org/presentationml/2006/main">
  <p:tag name="KSO_WM_DIAGRAM_VIRTUALLY_FRAME" val="{&quot;height&quot;:319.9409448818897,&quot;left&quot;:42.41472440944882,&quot;top&quot;:143.2683464566929,&quot;width&quot;:876.7322834645668}"/>
</p:tagLst>
</file>

<file path=ppt/tags/tag35.xml><?xml version="1.0" encoding="utf-8"?>
<p:tagLst xmlns:p="http://schemas.openxmlformats.org/presentationml/2006/main">
  <p:tag name="KSO_WM_DIAGRAM_VIRTUALLY_FRAME" val="{&quot;height&quot;:319.9409448818897,&quot;left&quot;:42.41472440944882,&quot;top&quot;:143.2683464566929,&quot;width&quot;:876.7322834645668}"/>
</p:tagLst>
</file>

<file path=ppt/tags/tag36.xml><?xml version="1.0" encoding="utf-8"?>
<p:tagLst xmlns:p="http://schemas.openxmlformats.org/presentationml/2006/main">
  <p:tag name="KSO_WM_DIAGRAM_VIRTUALLY_FRAME" val="{&quot;height&quot;:319.9409448818897,&quot;left&quot;:42.41472440944882,&quot;top&quot;:143.2683464566929,&quot;width&quot;:876.7322834645668}"/>
</p:tagLst>
</file>

<file path=ppt/tags/tag37.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38.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39.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4.xml><?xml version="1.0" encoding="utf-8"?>
<p:tagLst xmlns:p="http://schemas.openxmlformats.org/presentationml/2006/main">
  <p:tag name="KSO_WM_DIAGRAM_VIRTUALLY_FRAME" val="{&quot;height&quot;:470.8463779527559,&quot;left&quot;:281.7885826771653,&quot;top&quot;:70.25362204724408,&quot;width&quot;:663.4579527559056}"/>
</p:tagLst>
</file>

<file path=ppt/tags/tag40.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41.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42.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43.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44.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45.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46.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47.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48.xml><?xml version="1.0" encoding="utf-8"?>
<p:tagLst xmlns:p="http://schemas.openxmlformats.org/presentationml/2006/main">
  <p:tag name="KSO_WM_DIAGRAM_VIRTUALLY_FRAME" val="{&quot;height&quot;:404.13212598425196,&quot;left&quot;:48.381023622047245,&quot;top&quot;:129.86787401574801,&quot;width&quot;:908.2877165354332}"/>
</p:tagLst>
</file>

<file path=ppt/tags/tag49.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5.xml><?xml version="1.0" encoding="utf-8"?>
<p:tagLst xmlns:p="http://schemas.openxmlformats.org/presentationml/2006/main">
  <p:tag name="KSO_WM_DIAGRAM_VIRTUALLY_FRAME" val="{&quot;height&quot;:470.8463779527559,&quot;left&quot;:281.7885826771653,&quot;top&quot;:70.25362204724408,&quot;width&quot;:663.4579527559056}"/>
</p:tagLst>
</file>

<file path=ppt/tags/tag50.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51.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52.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53.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54.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55.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56.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57.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58.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59.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6.xml><?xml version="1.0" encoding="utf-8"?>
<p:tagLst xmlns:p="http://schemas.openxmlformats.org/presentationml/2006/main">
  <p:tag name="KSO_WM_DIAGRAM_VIRTUALLY_FRAME" val="{&quot;height&quot;:470.8463779527559,&quot;left&quot;:281.7885826771653,&quot;top&quot;:70.25362204724408,&quot;width&quot;:663.4579527559056}"/>
</p:tagLst>
</file>

<file path=ppt/tags/tag60.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61.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62.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63.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64.xml><?xml version="1.0" encoding="utf-8"?>
<p:tagLst xmlns:p="http://schemas.openxmlformats.org/presentationml/2006/main">
  <p:tag name="KSO_WM_DIAGRAM_VIRTUALLY_FRAME" val="{&quot;height&quot;:431.0881102362205,&quot;left&quot;:38.290551181102366,&quot;top&quot;:112.17125984251967,&quot;width&quot;:884.4415748031497}"/>
</p:tagLst>
</file>

<file path=ppt/tags/tag65.xml><?xml version="1.0" encoding="utf-8"?>
<p:tagLst xmlns:p="http://schemas.openxmlformats.org/presentationml/2006/main">
  <p:tag name="COMMONDATA" val="eyJoZGlkIjoiZGUzOGUwNjNkOTg2MDA1OGY5NGZhNWNlY2FhMmQyZmQifQ=="/>
</p:tagLst>
</file>

<file path=ppt/tags/tag7.xml><?xml version="1.0" encoding="utf-8"?>
<p:tagLst xmlns:p="http://schemas.openxmlformats.org/presentationml/2006/main">
  <p:tag name="KSO_WM_DIAGRAM_VIRTUALLY_FRAME" val="{&quot;height&quot;:470.8463779527559,&quot;left&quot;:281.7885826771653,&quot;top&quot;:70.25362204724408,&quot;width&quot;:663.4579527559056}"/>
</p:tagLst>
</file>

<file path=ppt/tags/tag8.xml><?xml version="1.0" encoding="utf-8"?>
<p:tagLst xmlns:p="http://schemas.openxmlformats.org/presentationml/2006/main">
  <p:tag name="KSO_WM_DIAGRAM_VIRTUALLY_FRAME" val="{&quot;height&quot;:470.8463779527559,&quot;left&quot;:281.7885826771653,&quot;top&quot;:70.25362204724408,&quot;width&quot;:663.4579527559056}"/>
</p:tagLst>
</file>

<file path=ppt/tags/tag9.xml><?xml version="1.0" encoding="utf-8"?>
<p:tagLst xmlns:p="http://schemas.openxmlformats.org/presentationml/2006/main">
  <p:tag name="KSO_WM_DIAGRAM_VIRTUALLY_FRAME" val="{&quot;height&quot;:470.8463779527559,&quot;left&quot;:281.7885826771653,&quot;top&quot;:70.25362204724408,&quot;width&quot;:663.4579527559056}"/>
</p:tagLst>
</file>

<file path=ppt/theme/theme1.xml><?xml version="1.0" encoding="utf-8"?>
<a:theme xmlns:a="http://schemas.openxmlformats.org/drawingml/2006/main" name="Office Theme">
  <a:themeElements>
    <a:clrScheme name="Office">
      <a:dk1>
        <a:srgbClr val="FFFFFF"/>
      </a:dk1>
      <a:lt1>
        <a:srgbClr val="505462"/>
      </a:lt1>
      <a:dk2>
        <a:srgbClr val="02B9A4"/>
      </a:dk2>
      <a:lt2>
        <a:srgbClr val="757884"/>
      </a:lt2>
      <a:accent1>
        <a:srgbClr val="02B9A4"/>
      </a:accent1>
      <a:accent2>
        <a:srgbClr val="02B9A4"/>
      </a:accent2>
      <a:accent3>
        <a:srgbClr val="109E95"/>
      </a:accent3>
      <a:accent4>
        <a:srgbClr val="00857D"/>
      </a:accent4>
      <a:accent5>
        <a:srgbClr val="00766F"/>
      </a:accent5>
      <a:accent6>
        <a:srgbClr val="00686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13228</Words>
  <Application>WPS 演示</Application>
  <PresentationFormat>宽屏</PresentationFormat>
  <Paragraphs>281</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宋体</vt:lpstr>
      <vt:lpstr>Wingdings</vt:lpstr>
      <vt:lpstr>微软雅黑</vt:lpstr>
      <vt:lpstr>Arial</vt:lpstr>
      <vt:lpstr>Times New Roman</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板板</cp:lastModifiedBy>
  <cp:revision>11</cp:revision>
  <dcterms:created xsi:type="dcterms:W3CDTF">2006-08-16T00:00:00Z</dcterms:created>
  <dcterms:modified xsi:type="dcterms:W3CDTF">2024-09-25T04:29:04Z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C98DF9BBCD7147198D3C7EE2909EF877_12</vt:lpwstr>
  </property>
  <property fmtid="{D5CDD505-2E9C-101B-9397-08002B2CF9AE}" pid="3" name="KSOProductBuildVer">
    <vt:lpwstr>2052-12.1.0.18276</vt:lpwstr>
  </property>
</Properties>
</file>