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9" r:id="rId3"/>
    <p:sldId id="256" r:id="rId4"/>
    <p:sldId id="270" r:id="rId5"/>
    <p:sldId id="273" r:id="rId6"/>
    <p:sldId id="265" r:id="rId7"/>
    <p:sldId id="271" r:id="rId8"/>
    <p:sldId id="287" r:id="rId9"/>
    <p:sldId id="288" r:id="rId10"/>
    <p:sldId id="289" r:id="rId11"/>
    <p:sldId id="274" r:id="rId12"/>
    <p:sldId id="290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485"/>
    <a:srgbClr val="A1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1901905908114"/>
          <c:y val="3.5031847133757961E-2"/>
          <c:w val="0.41273887420326366"/>
          <c:h val="0.68789808917197448"/>
        </c:manualLayout>
      </c:layout>
      <c:doughnutChart>
        <c:varyColors val="1"/>
        <c:ser>
          <c:idx val="0"/>
          <c:order val="0"/>
          <c:explosion val="60"/>
          <c:dPt>
            <c:idx val="0"/>
            <c:bubble3D val="0"/>
            <c:spPr>
              <a:solidFill>
                <a:srgbClr val="D2A4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9-487B-994B-54AC6504A8B5}"/>
              </c:ext>
            </c:extLst>
          </c:dPt>
          <c:dPt>
            <c:idx val="1"/>
            <c:bubble3D val="0"/>
            <c:spPr>
              <a:solidFill>
                <a:srgbClr val="A1B9BB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9-487B-994B-54AC6504A8B5}"/>
              </c:ext>
            </c:extLst>
          </c:dPt>
          <c:dPt>
            <c:idx val="2"/>
            <c:bubble3D val="0"/>
            <c:spPr>
              <a:solidFill>
                <a:srgbClr val="D2A4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D9-487B-994B-54AC6504A8B5}"/>
              </c:ext>
            </c:extLst>
          </c:dPt>
          <c:dPt>
            <c:idx val="3"/>
            <c:bubble3D val="0"/>
            <c:spPr>
              <a:solidFill>
                <a:srgbClr val="A1B9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D9-487B-994B-54AC6504A8B5}"/>
              </c:ext>
            </c:extLst>
          </c:dPt>
          <c:cat>
            <c:strRef>
              <c:f>Sheet1!$G$16:$G$19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Sheet1!$H$16:$H$19</c:f>
              <c:numCache>
                <c:formatCode>0%</c:formatCode>
                <c:ptCount val="4"/>
                <c:pt idx="0">
                  <c:v>0.15</c:v>
                </c:pt>
                <c:pt idx="1">
                  <c:v>0.33</c:v>
                </c:pt>
                <c:pt idx="2">
                  <c:v>0.23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9-487B-994B-54AC6504A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5" t="17496" b="10250"/>
          <a:stretch>
            <a:fillRect/>
          </a:stretch>
        </p:blipFill>
        <p:spPr>
          <a:xfrm rot="19414139">
            <a:off x="-1253404" y="-129712"/>
            <a:ext cx="5720223" cy="8696690"/>
          </a:xfrm>
          <a:custGeom>
            <a:avLst/>
            <a:gdLst>
              <a:gd name="connsiteX0" fmla="*/ 4072654 w 5720223"/>
              <a:gd name="connsiteY0" fmla="*/ 0 h 8696690"/>
              <a:gd name="connsiteX1" fmla="*/ 5720223 w 5720223"/>
              <a:gd name="connsiteY1" fmla="*/ 1216069 h 8696690"/>
              <a:gd name="connsiteX2" fmla="*/ 5720223 w 5720223"/>
              <a:gd name="connsiteY2" fmla="*/ 6781899 h 8696690"/>
              <a:gd name="connsiteX3" fmla="*/ 4306916 w 5720223"/>
              <a:gd name="connsiteY3" fmla="*/ 8696690 h 8696690"/>
              <a:gd name="connsiteX4" fmla="*/ 0 w 5720223"/>
              <a:gd name="connsiteY4" fmla="*/ 5517757 h 869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223" h="8696690">
                <a:moveTo>
                  <a:pt x="4072654" y="0"/>
                </a:moveTo>
                <a:lnTo>
                  <a:pt x="5720223" y="1216069"/>
                </a:lnTo>
                <a:lnTo>
                  <a:pt x="5720223" y="6781899"/>
                </a:lnTo>
                <a:lnTo>
                  <a:pt x="4306916" y="8696690"/>
                </a:lnTo>
                <a:lnTo>
                  <a:pt x="0" y="5517757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2"/>
          <a:stretch>
            <a:fillRect/>
          </a:stretch>
        </p:blipFill>
        <p:spPr>
          <a:xfrm rot="21085861">
            <a:off x="-11729" y="-387246"/>
            <a:ext cx="5447995" cy="3799174"/>
          </a:xfrm>
          <a:custGeom>
            <a:avLst/>
            <a:gdLst>
              <a:gd name="connsiteX0" fmla="*/ 267344 w 5447995"/>
              <a:gd name="connsiteY0" fmla="*/ 0 h 3799174"/>
              <a:gd name="connsiteX1" fmla="*/ 5447995 w 5447995"/>
              <a:gd name="connsiteY1" fmla="*/ 780632 h 3799174"/>
              <a:gd name="connsiteX2" fmla="*/ 5447995 w 5447995"/>
              <a:gd name="connsiteY2" fmla="*/ 3079392 h 3799174"/>
              <a:gd name="connsiteX3" fmla="*/ 5339537 w 5447995"/>
              <a:gd name="connsiteY3" fmla="*/ 3799174 h 3799174"/>
              <a:gd name="connsiteX4" fmla="*/ 2661291 w 5447995"/>
              <a:gd name="connsiteY4" fmla="*/ 3799174 h 3799174"/>
              <a:gd name="connsiteX5" fmla="*/ 0 w 5447995"/>
              <a:gd name="connsiteY5" fmla="*/ 3398165 h 3799174"/>
              <a:gd name="connsiteX6" fmla="*/ 0 w 5447995"/>
              <a:gd name="connsiteY6" fmla="*/ 1774224 h 37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7995" h="3799174">
                <a:moveTo>
                  <a:pt x="267344" y="0"/>
                </a:moveTo>
                <a:lnTo>
                  <a:pt x="5447995" y="780632"/>
                </a:lnTo>
                <a:lnTo>
                  <a:pt x="5447995" y="3079392"/>
                </a:lnTo>
                <a:lnTo>
                  <a:pt x="5339537" y="3799174"/>
                </a:lnTo>
                <a:lnTo>
                  <a:pt x="2661291" y="3799174"/>
                </a:lnTo>
                <a:lnTo>
                  <a:pt x="0" y="3398165"/>
                </a:lnTo>
                <a:lnTo>
                  <a:pt x="0" y="177422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9" r="29755"/>
          <a:stretch>
            <a:fillRect/>
          </a:stretch>
        </p:blipFill>
        <p:spPr>
          <a:xfrm rot="5850003">
            <a:off x="4869045" y="-229049"/>
            <a:ext cx="6917177" cy="8414409"/>
          </a:xfrm>
          <a:custGeom>
            <a:avLst/>
            <a:gdLst>
              <a:gd name="connsiteX0" fmla="*/ 0 w 6917177"/>
              <a:gd name="connsiteY0" fmla="*/ 8414408 h 8414409"/>
              <a:gd name="connsiteX1" fmla="*/ 0 w 6917177"/>
              <a:gd name="connsiteY1" fmla="*/ 764826 h 8414409"/>
              <a:gd name="connsiteX2" fmla="*/ 5809392 w 6917177"/>
              <a:gd name="connsiteY2" fmla="*/ 0 h 8414409"/>
              <a:gd name="connsiteX3" fmla="*/ 6917177 w 6917177"/>
              <a:gd name="connsiteY3" fmla="*/ 8414409 h 841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77" h="8414409">
                <a:moveTo>
                  <a:pt x="0" y="8414408"/>
                </a:moveTo>
                <a:lnTo>
                  <a:pt x="0" y="764826"/>
                </a:lnTo>
                <a:lnTo>
                  <a:pt x="5809392" y="0"/>
                </a:lnTo>
                <a:lnTo>
                  <a:pt x="6917177" y="8414409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1" r="37788"/>
          <a:stretch>
            <a:fillRect/>
          </a:stretch>
        </p:blipFill>
        <p:spPr>
          <a:xfrm rot="4861240">
            <a:off x="8810209" y="3321195"/>
            <a:ext cx="4097269" cy="3346823"/>
          </a:xfrm>
          <a:custGeom>
            <a:avLst/>
            <a:gdLst>
              <a:gd name="connsiteX0" fmla="*/ 0 w 4097269"/>
              <a:gd name="connsiteY0" fmla="*/ 0 h 3346823"/>
              <a:gd name="connsiteX1" fmla="*/ 4097269 w 4097269"/>
              <a:gd name="connsiteY1" fmla="*/ 647428 h 3346823"/>
              <a:gd name="connsiteX2" fmla="*/ 3670725 w 4097269"/>
              <a:gd name="connsiteY2" fmla="*/ 3346823 h 3346823"/>
              <a:gd name="connsiteX3" fmla="*/ 0 w 4097269"/>
              <a:gd name="connsiteY3" fmla="*/ 3346823 h 33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269" h="3346823">
                <a:moveTo>
                  <a:pt x="0" y="0"/>
                </a:moveTo>
                <a:lnTo>
                  <a:pt x="4097269" y="647428"/>
                </a:lnTo>
                <a:lnTo>
                  <a:pt x="3670725" y="3346823"/>
                </a:lnTo>
                <a:lnTo>
                  <a:pt x="0" y="334682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 b="16445"/>
          <a:stretch>
            <a:fillRect/>
          </a:stretch>
        </p:blipFill>
        <p:spPr>
          <a:xfrm>
            <a:off x="1609801" y="0"/>
            <a:ext cx="8972398" cy="6858000"/>
          </a:xfrm>
          <a:custGeom>
            <a:avLst/>
            <a:gdLst>
              <a:gd name="connsiteX0" fmla="*/ 0 w 8972398"/>
              <a:gd name="connsiteY0" fmla="*/ 0 h 6858000"/>
              <a:gd name="connsiteX1" fmla="*/ 8972398 w 8972398"/>
              <a:gd name="connsiteY1" fmla="*/ 0 h 6858000"/>
              <a:gd name="connsiteX2" fmla="*/ 8972398 w 8972398"/>
              <a:gd name="connsiteY2" fmla="*/ 6858000 h 6858000"/>
              <a:gd name="connsiteX3" fmla="*/ 0 w 89723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2398" h="6858000">
                <a:moveTo>
                  <a:pt x="0" y="0"/>
                </a:moveTo>
                <a:lnTo>
                  <a:pt x="8972398" y="0"/>
                </a:lnTo>
                <a:lnTo>
                  <a:pt x="89723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1"/>
          <a:stretch>
            <a:fillRect/>
          </a:stretch>
        </p:blipFill>
        <p:spPr>
          <a:xfrm>
            <a:off x="3936476" y="0"/>
            <a:ext cx="4638362" cy="2211110"/>
          </a:xfrm>
          <a:custGeom>
            <a:avLst/>
            <a:gdLst>
              <a:gd name="connsiteX0" fmla="*/ 0 w 4638362"/>
              <a:gd name="connsiteY0" fmla="*/ 0 h 2211110"/>
              <a:gd name="connsiteX1" fmla="*/ 4638362 w 4638362"/>
              <a:gd name="connsiteY1" fmla="*/ 0 h 2211110"/>
              <a:gd name="connsiteX2" fmla="*/ 4638362 w 4638362"/>
              <a:gd name="connsiteY2" fmla="*/ 2211110 h 2211110"/>
              <a:gd name="connsiteX3" fmla="*/ 0 w 4638362"/>
              <a:gd name="connsiteY3" fmla="*/ 2211110 h 221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362" h="2211110">
                <a:moveTo>
                  <a:pt x="0" y="0"/>
                </a:moveTo>
                <a:lnTo>
                  <a:pt x="4638362" y="0"/>
                </a:lnTo>
                <a:lnTo>
                  <a:pt x="4638362" y="2211110"/>
                </a:lnTo>
                <a:lnTo>
                  <a:pt x="0" y="221111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3"/>
          <a:stretch>
            <a:fillRect/>
          </a:stretch>
        </p:blipFill>
        <p:spPr>
          <a:xfrm rot="14864615">
            <a:off x="5146056" y="3853571"/>
            <a:ext cx="2573210" cy="5838825"/>
          </a:xfrm>
          <a:custGeom>
            <a:avLst/>
            <a:gdLst>
              <a:gd name="connsiteX0" fmla="*/ 2573210 w 2573210"/>
              <a:gd name="connsiteY0" fmla="*/ 3524513 h 5838825"/>
              <a:gd name="connsiteX1" fmla="*/ 1626097 w 2573210"/>
              <a:gd name="connsiteY1" fmla="*/ 5838825 h 5838825"/>
              <a:gd name="connsiteX2" fmla="*/ 0 w 2573210"/>
              <a:gd name="connsiteY2" fmla="*/ 5838825 h 5838825"/>
              <a:gd name="connsiteX3" fmla="*/ 2389489 w 2573210"/>
              <a:gd name="connsiteY3" fmla="*/ 0 h 5838825"/>
              <a:gd name="connsiteX4" fmla="*/ 2573210 w 2573210"/>
              <a:gd name="connsiteY4" fmla="*/ 0 h 58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210" h="5838825">
                <a:moveTo>
                  <a:pt x="2573210" y="3524513"/>
                </a:moveTo>
                <a:lnTo>
                  <a:pt x="1626097" y="5838825"/>
                </a:lnTo>
                <a:lnTo>
                  <a:pt x="0" y="5838825"/>
                </a:lnTo>
                <a:lnTo>
                  <a:pt x="2389489" y="0"/>
                </a:lnTo>
                <a:lnTo>
                  <a:pt x="257321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5"/>
          <a:stretch>
            <a:fillRect/>
          </a:stretch>
        </p:blipFill>
        <p:spPr>
          <a:xfrm rot="21085861">
            <a:off x="596663" y="-420863"/>
            <a:ext cx="5447995" cy="2685250"/>
          </a:xfrm>
          <a:custGeom>
            <a:avLst/>
            <a:gdLst>
              <a:gd name="connsiteX0" fmla="*/ 0 w 5447995"/>
              <a:gd name="connsiteY0" fmla="*/ 0 h 2685250"/>
              <a:gd name="connsiteX1" fmla="*/ 5447995 w 5447995"/>
              <a:gd name="connsiteY1" fmla="*/ 820915 h 2685250"/>
              <a:gd name="connsiteX2" fmla="*/ 5447995 w 5447995"/>
              <a:gd name="connsiteY2" fmla="*/ 2685250 h 2685250"/>
              <a:gd name="connsiteX3" fmla="*/ 0 w 5447995"/>
              <a:gd name="connsiteY3" fmla="*/ 2685250 h 268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7995" h="2685250">
                <a:moveTo>
                  <a:pt x="0" y="0"/>
                </a:moveTo>
                <a:lnTo>
                  <a:pt x="5447995" y="820915"/>
                </a:lnTo>
                <a:lnTo>
                  <a:pt x="5447995" y="2685250"/>
                </a:lnTo>
                <a:lnTo>
                  <a:pt x="0" y="268525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 t="24489"/>
          <a:stretch>
            <a:fillRect/>
          </a:stretch>
        </p:blipFill>
        <p:spPr>
          <a:xfrm rot="653462">
            <a:off x="-416912" y="-296414"/>
            <a:ext cx="2643970" cy="5178515"/>
          </a:xfrm>
          <a:custGeom>
            <a:avLst/>
            <a:gdLst>
              <a:gd name="connsiteX0" fmla="*/ 0 w 2643970"/>
              <a:gd name="connsiteY0" fmla="*/ 508720 h 5178515"/>
              <a:gd name="connsiteX1" fmla="*/ 2643970 w 2643970"/>
              <a:gd name="connsiteY1" fmla="*/ 0 h 5178515"/>
              <a:gd name="connsiteX2" fmla="*/ 2643970 w 2643970"/>
              <a:gd name="connsiteY2" fmla="*/ 5178515 h 5178515"/>
              <a:gd name="connsiteX3" fmla="*/ 898503 w 2643970"/>
              <a:gd name="connsiteY3" fmla="*/ 5178515 h 517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970" h="5178515">
                <a:moveTo>
                  <a:pt x="0" y="508720"/>
                </a:moveTo>
                <a:lnTo>
                  <a:pt x="2643970" y="0"/>
                </a:lnTo>
                <a:lnTo>
                  <a:pt x="2643970" y="5178515"/>
                </a:lnTo>
                <a:lnTo>
                  <a:pt x="898503" y="5178515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9" r="29755"/>
          <a:stretch>
            <a:fillRect/>
          </a:stretch>
        </p:blipFill>
        <p:spPr>
          <a:xfrm rot="5850003">
            <a:off x="4869045" y="-229049"/>
            <a:ext cx="6917177" cy="8414409"/>
          </a:xfrm>
          <a:custGeom>
            <a:avLst/>
            <a:gdLst>
              <a:gd name="connsiteX0" fmla="*/ 0 w 6917177"/>
              <a:gd name="connsiteY0" fmla="*/ 8414408 h 8414409"/>
              <a:gd name="connsiteX1" fmla="*/ 0 w 6917177"/>
              <a:gd name="connsiteY1" fmla="*/ 764826 h 8414409"/>
              <a:gd name="connsiteX2" fmla="*/ 5809392 w 6917177"/>
              <a:gd name="connsiteY2" fmla="*/ 0 h 8414409"/>
              <a:gd name="connsiteX3" fmla="*/ 6917177 w 6917177"/>
              <a:gd name="connsiteY3" fmla="*/ 8414409 h 841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77" h="8414409">
                <a:moveTo>
                  <a:pt x="0" y="8414408"/>
                </a:moveTo>
                <a:lnTo>
                  <a:pt x="0" y="764826"/>
                </a:lnTo>
                <a:lnTo>
                  <a:pt x="5809392" y="0"/>
                </a:lnTo>
                <a:lnTo>
                  <a:pt x="6917177" y="8414409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t="20806" b="12202"/>
          <a:stretch>
            <a:fillRect/>
          </a:stretch>
        </p:blipFill>
        <p:spPr>
          <a:xfrm rot="11977976">
            <a:off x="10306299" y="2806517"/>
            <a:ext cx="2436332" cy="4594325"/>
          </a:xfrm>
          <a:custGeom>
            <a:avLst/>
            <a:gdLst>
              <a:gd name="connsiteX0" fmla="*/ 2436332 w 2436332"/>
              <a:gd name="connsiteY0" fmla="*/ 4199270 h 4594325"/>
              <a:gd name="connsiteX1" fmla="*/ 1328900 w 2436332"/>
              <a:gd name="connsiteY1" fmla="*/ 4594325 h 4594325"/>
              <a:gd name="connsiteX2" fmla="*/ 0 w 2436332"/>
              <a:gd name="connsiteY2" fmla="*/ 869117 h 4594325"/>
              <a:gd name="connsiteX3" fmla="*/ 2436332 w 2436332"/>
              <a:gd name="connsiteY3" fmla="*/ 0 h 45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332" h="4594325">
                <a:moveTo>
                  <a:pt x="2436332" y="4199270"/>
                </a:moveTo>
                <a:lnTo>
                  <a:pt x="1328900" y="4594325"/>
                </a:lnTo>
                <a:lnTo>
                  <a:pt x="0" y="869117"/>
                </a:lnTo>
                <a:lnTo>
                  <a:pt x="2436332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r="65221" b="4965"/>
          <a:stretch>
            <a:fillRect/>
          </a:stretch>
        </p:blipFill>
        <p:spPr>
          <a:xfrm rot="4861240">
            <a:off x="7146168" y="2408155"/>
            <a:ext cx="2290544" cy="7730854"/>
          </a:xfrm>
          <a:custGeom>
            <a:avLst/>
            <a:gdLst>
              <a:gd name="connsiteX0" fmla="*/ 1 w 2290544"/>
              <a:gd name="connsiteY0" fmla="*/ 0 h 7730854"/>
              <a:gd name="connsiteX1" fmla="*/ 2290544 w 2290544"/>
              <a:gd name="connsiteY1" fmla="*/ 361940 h 7730854"/>
              <a:gd name="connsiteX2" fmla="*/ 1126147 w 2290544"/>
              <a:gd name="connsiteY2" fmla="*/ 7730854 h 7730854"/>
              <a:gd name="connsiteX3" fmla="*/ 0 w 2290544"/>
              <a:gd name="connsiteY3" fmla="*/ 7552906 h 773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544" h="7730854">
                <a:moveTo>
                  <a:pt x="1" y="0"/>
                </a:moveTo>
                <a:lnTo>
                  <a:pt x="2290544" y="361940"/>
                </a:lnTo>
                <a:lnTo>
                  <a:pt x="1126147" y="7730854"/>
                </a:lnTo>
                <a:lnTo>
                  <a:pt x="0" y="755290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33883" y="-135084"/>
            <a:ext cx="2013483" cy="1652451"/>
            <a:chOff x="-416912" y="-420863"/>
            <a:chExt cx="6461570" cy="53029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45"/>
            <a:stretch>
              <a:fillRect/>
            </a:stretch>
          </p:blipFill>
          <p:spPr>
            <a:xfrm rot="21085861">
              <a:off x="596663" y="-420863"/>
              <a:ext cx="5447995" cy="2685250"/>
            </a:xfrm>
            <a:custGeom>
              <a:avLst/>
              <a:gdLst>
                <a:gd name="connsiteX0" fmla="*/ 0 w 5447995"/>
                <a:gd name="connsiteY0" fmla="*/ 0 h 2685250"/>
                <a:gd name="connsiteX1" fmla="*/ 5447995 w 5447995"/>
                <a:gd name="connsiteY1" fmla="*/ 820915 h 2685250"/>
                <a:gd name="connsiteX2" fmla="*/ 5447995 w 5447995"/>
                <a:gd name="connsiteY2" fmla="*/ 2685250 h 2685250"/>
                <a:gd name="connsiteX3" fmla="*/ 0 w 5447995"/>
                <a:gd name="connsiteY3" fmla="*/ 2685250 h 268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995" h="2685250">
                  <a:moveTo>
                    <a:pt x="0" y="0"/>
                  </a:moveTo>
                  <a:lnTo>
                    <a:pt x="5447995" y="820915"/>
                  </a:lnTo>
                  <a:lnTo>
                    <a:pt x="5447995" y="2685250"/>
                  </a:lnTo>
                  <a:lnTo>
                    <a:pt x="0" y="2685250"/>
                  </a:lnTo>
                  <a:close/>
                </a:path>
              </a:pathLst>
            </a:cu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9" t="24489"/>
            <a:stretch>
              <a:fillRect/>
            </a:stretch>
          </p:blipFill>
          <p:spPr>
            <a:xfrm rot="653462">
              <a:off x="-416912" y="-296414"/>
              <a:ext cx="2643970" cy="5178515"/>
            </a:xfrm>
            <a:custGeom>
              <a:avLst/>
              <a:gdLst>
                <a:gd name="connsiteX0" fmla="*/ 0 w 2643970"/>
                <a:gd name="connsiteY0" fmla="*/ 508720 h 5178515"/>
                <a:gd name="connsiteX1" fmla="*/ 2643970 w 2643970"/>
                <a:gd name="connsiteY1" fmla="*/ 0 h 5178515"/>
                <a:gd name="connsiteX2" fmla="*/ 2643970 w 2643970"/>
                <a:gd name="connsiteY2" fmla="*/ 5178515 h 5178515"/>
                <a:gd name="connsiteX3" fmla="*/ 898503 w 2643970"/>
                <a:gd name="connsiteY3" fmla="*/ 5178515 h 517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970" h="5178515">
                  <a:moveTo>
                    <a:pt x="0" y="508720"/>
                  </a:moveTo>
                  <a:lnTo>
                    <a:pt x="2643970" y="0"/>
                  </a:lnTo>
                  <a:lnTo>
                    <a:pt x="2643970" y="5178515"/>
                  </a:lnTo>
                  <a:lnTo>
                    <a:pt x="898503" y="5178515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941C-1BCB-4671-ADF6-319F02985E87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DFD6-CD11-4B0D-81ED-2145AE4C0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2"/>
          <p:cNvSpPr txBox="1"/>
          <p:nvPr>
            <p:custDataLst>
              <p:tags r:id="rId1"/>
            </p:custDataLst>
          </p:nvPr>
        </p:nvSpPr>
        <p:spPr>
          <a:xfrm>
            <a:off x="1849786" y="2639060"/>
            <a:ext cx="8124668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altLang="zh-CN" sz="4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</a:rPr>
              <a:t>Rhetoric &amp; Propaganda In China</a:t>
            </a:r>
            <a:endParaRPr lang="zh-CN" altLang="en-US" sz="4000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3127" y="2256186"/>
            <a:ext cx="2831975" cy="38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Language and Culture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79489" y="4562415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D2A48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1389" y="4562415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Liang Siting</a:t>
            </a:r>
            <a:endParaRPr lang="en-US" altLang="zh-CN" sz="16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1112406" y="3777643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112406" y="2207606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112406" y="714141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Group 58"/>
          <p:cNvGrpSpPr/>
          <p:nvPr/>
        </p:nvGrpSpPr>
        <p:grpSpPr>
          <a:xfrm>
            <a:off x="2083572" y="3849499"/>
            <a:ext cx="426219" cy="626921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12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placeholder_286118"/>
          <p:cNvSpPr>
            <a:spLocks noChangeAspect="1"/>
          </p:cNvSpPr>
          <p:nvPr/>
        </p:nvSpPr>
        <p:spPr bwMode="auto">
          <a:xfrm>
            <a:off x="2029544" y="909877"/>
            <a:ext cx="475519" cy="55785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9" name="Group 51"/>
          <p:cNvGrpSpPr/>
          <p:nvPr/>
        </p:nvGrpSpPr>
        <p:grpSpPr>
          <a:xfrm>
            <a:off x="2043388" y="2408569"/>
            <a:ext cx="520205" cy="44990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20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902387" y="124811"/>
            <a:ext cx="527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Rhetoric In the West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任意多边形 24">
            <a:extLst>
              <a:ext uri="{FF2B5EF4-FFF2-40B4-BE49-F238E27FC236}">
                <a16:creationId xmlns:a16="http://schemas.microsoft.com/office/drawing/2014/main" id="{4E4BD7E1-F85F-42D5-AA37-A7569896731B}"/>
              </a:ext>
            </a:extLst>
          </p:cNvPr>
          <p:cNvSpPr/>
          <p:nvPr/>
        </p:nvSpPr>
        <p:spPr>
          <a:xfrm>
            <a:off x="1112406" y="5347680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grpSp>
        <p:nvGrpSpPr>
          <p:cNvPr id="42" name="Group 58">
            <a:extLst>
              <a:ext uri="{FF2B5EF4-FFF2-40B4-BE49-F238E27FC236}">
                <a16:creationId xmlns:a16="http://schemas.microsoft.com/office/drawing/2014/main" id="{9B9454F6-3BF1-49F0-A7ED-DBCFFB07E04A}"/>
              </a:ext>
            </a:extLst>
          </p:cNvPr>
          <p:cNvGrpSpPr/>
          <p:nvPr/>
        </p:nvGrpSpPr>
        <p:grpSpPr>
          <a:xfrm>
            <a:off x="2083572" y="5419536"/>
            <a:ext cx="426219" cy="626921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3" name="Freeform 412">
              <a:extLst>
                <a:ext uri="{FF2B5EF4-FFF2-40B4-BE49-F238E27FC236}">
                  <a16:creationId xmlns:a16="http://schemas.microsoft.com/office/drawing/2014/main" id="{BB6A83F6-1986-4DCE-B270-C536466DA0DA}"/>
                </a:ext>
              </a:extLst>
            </p:cNvPr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413">
              <a:extLst>
                <a:ext uri="{FF2B5EF4-FFF2-40B4-BE49-F238E27FC236}">
                  <a16:creationId xmlns:a16="http://schemas.microsoft.com/office/drawing/2014/main" id="{0BAC89C1-B8A6-43C3-9229-81FB43A29BCA}"/>
                </a:ext>
              </a:extLst>
            </p:cNvPr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Freeform 414">
              <a:extLst>
                <a:ext uri="{FF2B5EF4-FFF2-40B4-BE49-F238E27FC236}">
                  <a16:creationId xmlns:a16="http://schemas.microsoft.com/office/drawing/2014/main" id="{C5D56133-8A02-4FCC-B714-EDBA5F3AACBF}"/>
                </a:ext>
              </a:extLst>
            </p:cNvPr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Freeform 415">
              <a:extLst>
                <a:ext uri="{FF2B5EF4-FFF2-40B4-BE49-F238E27FC236}">
                  <a16:creationId xmlns:a16="http://schemas.microsoft.com/office/drawing/2014/main" id="{8A8C17EB-9533-4B92-8E6C-A48F230E2359}"/>
                </a:ext>
              </a:extLst>
            </p:cNvPr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416">
              <a:extLst>
                <a:ext uri="{FF2B5EF4-FFF2-40B4-BE49-F238E27FC236}">
                  <a16:creationId xmlns:a16="http://schemas.microsoft.com/office/drawing/2014/main" id="{3AC5F687-9C6F-411C-BD59-55BBFB7DA01B}"/>
                </a:ext>
              </a:extLst>
            </p:cNvPr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417">
              <a:extLst>
                <a:ext uri="{FF2B5EF4-FFF2-40B4-BE49-F238E27FC236}">
                  <a16:creationId xmlns:a16="http://schemas.microsoft.com/office/drawing/2014/main" id="{5436D1FF-D9AC-4FB7-B04B-EC919BFD0930}"/>
                </a:ext>
              </a:extLst>
            </p:cNvPr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3C59033-B7A3-43F0-9D2E-DDDE444562E9}"/>
              </a:ext>
            </a:extLst>
          </p:cNvPr>
          <p:cNvSpPr txBox="1"/>
          <p:nvPr/>
        </p:nvSpPr>
        <p:spPr>
          <a:xfrm>
            <a:off x="2488642" y="811635"/>
            <a:ext cx="804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(1) the Period of Flourishing, from the fifth century B.C. to the second century A.D.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E1F6A1-4790-494A-A2AC-EB71B2814809}"/>
              </a:ext>
            </a:extLst>
          </p:cNvPr>
          <p:cNvSpPr txBox="1"/>
          <p:nvPr/>
        </p:nvSpPr>
        <p:spPr>
          <a:xfrm flipH="1">
            <a:off x="2594521" y="2359102"/>
            <a:ext cx="7554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(2)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Period of Stagnation, from the gradual decline of the Roman Empire in the second century to the eve of the Renaissance</a:t>
            </a:r>
            <a:endParaRPr lang="zh-CN" altLang="en-US" sz="20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DD8DD6B-00CD-4781-94D4-6272B377164C}"/>
              </a:ext>
            </a:extLst>
          </p:cNvPr>
          <p:cNvSpPr txBox="1"/>
          <p:nvPr/>
        </p:nvSpPr>
        <p:spPr>
          <a:xfrm flipH="1">
            <a:off x="2594521" y="3847354"/>
            <a:ext cx="6699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Period of Ups and Downs, from the sixteenth century to the early nineteenth century</a:t>
            </a:r>
            <a:endParaRPr lang="zh-CN" altLang="en-US" sz="2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CD1B7EA-91F7-4DC0-AF15-F73465B21B20}"/>
              </a:ext>
            </a:extLst>
          </p:cNvPr>
          <p:cNvSpPr txBox="1"/>
          <p:nvPr/>
        </p:nvSpPr>
        <p:spPr>
          <a:xfrm flipH="1">
            <a:off x="2627058" y="5424602"/>
            <a:ext cx="669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(4) the Period of Innovation, from the early twentieth century to the present.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26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4" grpId="0" bldLvl="0" animBg="1"/>
      <p:bldP spid="2" grpId="0" bldLvl="0" animBg="1"/>
      <p:bldP spid="4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4814161" y="4007889"/>
            <a:ext cx="26050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Courtroom Debate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1226659" y="3981133"/>
            <a:ext cx="24620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Political Deliberation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15849" y="1961380"/>
            <a:ext cx="2461292" cy="1746710"/>
          </a:xfrm>
          <a:prstGeom prst="roundRect">
            <a:avLst>
              <a:gd name="adj" fmla="val 8335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1201041" y="1962337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068800" y="2235408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01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881217" y="2000138"/>
            <a:ext cx="2461292" cy="1746710"/>
          </a:xfrm>
          <a:prstGeom prst="roundRect">
            <a:avLst>
              <a:gd name="adj" fmla="val 8335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5400000">
            <a:off x="4866409" y="2001095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4734168" y="2274166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02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545373" y="2005029"/>
            <a:ext cx="2461292" cy="1746710"/>
          </a:xfrm>
          <a:prstGeom prst="roundRect">
            <a:avLst>
              <a:gd name="adj" fmla="val 8335"/>
            </a:avLst>
          </a:prstGeom>
          <a:blipFill>
            <a:blip r:embed="rId4" cstate="screen"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5400000">
            <a:off x="8530565" y="2005986"/>
            <a:ext cx="470082" cy="847757"/>
          </a:xfrm>
          <a:custGeom>
            <a:avLst/>
            <a:gdLst>
              <a:gd name="connsiteX0" fmla="*/ 0 w 618069"/>
              <a:gd name="connsiteY0" fmla="*/ 1272646 h 1272646"/>
              <a:gd name="connsiteX1" fmla="*/ 0 w 618069"/>
              <a:gd name="connsiteY1" fmla="*/ 330200 h 1272646"/>
              <a:gd name="connsiteX2" fmla="*/ 3 w 618069"/>
              <a:gd name="connsiteY2" fmla="*/ 330200 h 1272646"/>
              <a:gd name="connsiteX3" fmla="*/ 309036 w 618069"/>
              <a:gd name="connsiteY3" fmla="*/ 0 h 1272646"/>
              <a:gd name="connsiteX4" fmla="*/ 618069 w 618069"/>
              <a:gd name="connsiteY4" fmla="*/ 330200 h 1272646"/>
              <a:gd name="connsiteX5" fmla="*/ 618066 w 618069"/>
              <a:gd name="connsiteY5" fmla="*/ 330200 h 1272646"/>
              <a:gd name="connsiteX6" fmla="*/ 618066 w 618069"/>
              <a:gd name="connsiteY6" fmla="*/ 1272646 h 1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69" h="1272646">
                <a:moveTo>
                  <a:pt x="0" y="1272646"/>
                </a:moveTo>
                <a:lnTo>
                  <a:pt x="0" y="330200"/>
                </a:lnTo>
                <a:lnTo>
                  <a:pt x="3" y="330200"/>
                </a:lnTo>
                <a:lnTo>
                  <a:pt x="309036" y="0"/>
                </a:lnTo>
                <a:lnTo>
                  <a:pt x="618069" y="330200"/>
                </a:lnTo>
                <a:lnTo>
                  <a:pt x="618066" y="330200"/>
                </a:lnTo>
                <a:lnTo>
                  <a:pt x="618066" y="1272646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8398324" y="2279057"/>
            <a:ext cx="58034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03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5187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The Period of Flourishing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191F3978-C2E7-47AF-973A-1E122F09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663" y="3965117"/>
            <a:ext cx="26050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Ceremonial Ornamentation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318650-081F-4586-BC8E-4516BC3A604E}"/>
              </a:ext>
            </a:extLst>
          </p:cNvPr>
          <p:cNvSpPr txBox="1"/>
          <p:nvPr/>
        </p:nvSpPr>
        <p:spPr>
          <a:xfrm>
            <a:off x="1068800" y="5274697"/>
            <a:ext cx="9969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Croax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Gorigas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and Cicero, while Aristotle's 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Rhetori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 and the Roman writer Quintilian's 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Principles of Oratory</a:t>
            </a:r>
            <a:endParaRPr lang="zh-CN" altLang="en-US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5187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The Period of Stagnation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BE3AB9-908D-442D-9B03-7DAFBF67FBE1}"/>
              </a:ext>
            </a:extLst>
          </p:cNvPr>
          <p:cNvSpPr txBox="1"/>
          <p:nvPr/>
        </p:nvSpPr>
        <p:spPr>
          <a:xfrm>
            <a:off x="793115" y="1229194"/>
            <a:ext cx="7210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hetoric, Grammar and Logic were included as the "three arts“, which were all complementary courses for college students.</a:t>
            </a: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No significant breakthroughs.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28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297095" y="1653080"/>
            <a:ext cx="2368972" cy="949434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 bwMode="auto">
          <a:xfrm>
            <a:off x="4263703" y="1621208"/>
            <a:ext cx="55064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The Art or Craft of </a:t>
            </a:r>
            <a:r>
              <a:rPr lang="en-US" altLang="zh-C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Rhetoryle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4297152" y="2024321"/>
            <a:ext cx="6751848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Leonand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Cox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297095" y="3134747"/>
            <a:ext cx="2368972" cy="949434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4297152" y="3126643"/>
            <a:ext cx="53265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The Art of Rhetoric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97095" y="4641032"/>
            <a:ext cx="2368972" cy="949434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4297152" y="4575878"/>
            <a:ext cx="42287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Three schools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4297152" y="4967302"/>
            <a:ext cx="6751848" cy="104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  <a:sym typeface="+mn-lt"/>
              </a:rPr>
              <a:t>Traditional School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+mn-lt"/>
              </a:rPr>
              <a:t>, the School of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>
                <a:effectLst/>
                <a:ea typeface="仿宋" panose="02010609060101010101" pitchFamily="49" charset="-122"/>
                <a:cs typeface="Arial" panose="020B0604020202020204" pitchFamily="34" charset="0"/>
              </a:rPr>
              <a:t>Peter Ramus,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Arial" panose="020B0604020202020204" pitchFamily="34" charset="0"/>
              </a:rPr>
              <a:t>chool of Rhetoric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Arial" panose="020B0604020202020204" pitchFamily="34" charset="0"/>
              </a:rPr>
              <a:t>attern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1" name="Group 58"/>
          <p:cNvGrpSpPr/>
          <p:nvPr/>
        </p:nvGrpSpPr>
        <p:grpSpPr>
          <a:xfrm>
            <a:off x="2268471" y="4802288"/>
            <a:ext cx="426219" cy="626921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12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placeholder_286118"/>
          <p:cNvSpPr>
            <a:spLocks noChangeAspect="1"/>
          </p:cNvSpPr>
          <p:nvPr/>
        </p:nvSpPr>
        <p:spPr bwMode="auto">
          <a:xfrm>
            <a:off x="2214443" y="1862666"/>
            <a:ext cx="475519" cy="55785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9" name="Group 51"/>
          <p:cNvGrpSpPr/>
          <p:nvPr/>
        </p:nvGrpSpPr>
        <p:grpSpPr>
          <a:xfrm>
            <a:off x="2228287" y="3361358"/>
            <a:ext cx="520205" cy="44990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20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793114" y="520064"/>
            <a:ext cx="575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Period of Ups and Downs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02DC7EB2-6CA6-4770-87BB-8EC2904A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152" y="3527400"/>
            <a:ext cx="6751848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Thomas Wilson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471775498"/>
              </p:ext>
            </p:extLst>
          </p:nvPr>
        </p:nvGraphicFramePr>
        <p:xfrm>
          <a:off x="3197064" y="1839524"/>
          <a:ext cx="6646333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374754" y="1670267"/>
            <a:ext cx="5023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Traite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de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Stylisique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Francaise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643917" y="2337722"/>
            <a:ext cx="3148594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just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Charles Bally in 1905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-74131" y="3838953"/>
            <a:ext cx="5023737" cy="14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Grammar of Motives 1945</a:t>
            </a:r>
          </a:p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&amp;</a:t>
            </a:r>
          </a:p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A Rhetoric of Motive 1950 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883759" y="5668224"/>
            <a:ext cx="2908752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Kenneth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Burker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6969117" y="1624081"/>
            <a:ext cx="49000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The Philosophy of Rhetoric</a:t>
            </a: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7896482" y="2211391"/>
            <a:ext cx="2407553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I.A. Richards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7173259" y="3962320"/>
            <a:ext cx="5023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New Rhetorical School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7896482" y="4966083"/>
            <a:ext cx="2407553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Chiam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Perelman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 bwMode="auto">
          <a:xfrm>
            <a:off x="793115" y="520065"/>
            <a:ext cx="4273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A Period of Innovation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2"/>
          <p:cNvSpPr txBox="1"/>
          <p:nvPr>
            <p:custDataLst>
              <p:tags r:id="rId1"/>
            </p:custDataLst>
          </p:nvPr>
        </p:nvSpPr>
        <p:spPr>
          <a:xfrm>
            <a:off x="4528984" y="2372083"/>
            <a:ext cx="5930520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en-US" sz="4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</a:rPr>
              <a:t>Thanks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631319" y="426537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D2A48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1389" y="4295715"/>
            <a:ext cx="138811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汇报人：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XXX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8983" y="3351477"/>
            <a:ext cx="71867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 A designer can use default text to simulate what text would look like.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292118" y="3553955"/>
            <a:ext cx="325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方正颜宋体" panose="02010600010101010101" charset="-122"/>
                <a:cs typeface="+mn-ea"/>
                <a:sym typeface="+mn-lt"/>
              </a:rPr>
              <a:t>Rhetorics</a:t>
            </a: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方正颜宋体" panose="02010600010101010101" charset="-122"/>
                <a:cs typeface="+mn-ea"/>
              </a:rPr>
              <a:t>’s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颜宋体" panose="0201060001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a typeface="方正颜宋体" panose="02010600010101010101" charset="-122"/>
                <a:cs typeface="+mn-ea"/>
                <a:sym typeface="+mn-lt"/>
              </a:rPr>
              <a:t>Definition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2119" y="4607436"/>
            <a:ext cx="25236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请编辑标题文字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8254" y="3554088"/>
            <a:ext cx="3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History of </a:t>
            </a:r>
            <a:r>
              <a:rPr kumimoji="0" lang="en-US" altLang="zh-CN" sz="2400" i="0" u="none" strike="noStrike" kern="1200" cap="none" spc="0" normalizeH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Rhetorics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4074" y="4674532"/>
            <a:ext cx="25236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请编辑标题文字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17170" y="3333972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637990" y="3510123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420076" y="4387295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640896" y="4563447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397048" y="3335375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17868" y="3511526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397048" y="4459757"/>
            <a:ext cx="104039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7617868" y="4635907"/>
            <a:ext cx="395901" cy="5487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773939" y="1306786"/>
            <a:ext cx="8647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15000"/>
                  </a:schemeClr>
                </a:solidFill>
                <a:effectLst/>
                <a:uLnTx/>
                <a:uFillTx/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CONTENTS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  <a:alpha val="15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38" name="PA_文本框 2"/>
          <p:cNvSpPr txBox="1"/>
          <p:nvPr>
            <p:custDataLst>
              <p:tags r:id="rId1"/>
            </p:custDataLst>
          </p:nvPr>
        </p:nvSpPr>
        <p:spPr>
          <a:xfrm>
            <a:off x="4212237" y="1756140"/>
            <a:ext cx="3981838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Contents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方正颜宋体" panose="02010600010101010101" charset="-122"/>
              <a:ea typeface="方正颜宋体" panose="0201060001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672926" y="3551804"/>
            <a:ext cx="6877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2258604" y="2375777"/>
            <a:ext cx="7674790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Definition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PART.01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75355" y="1754695"/>
            <a:ext cx="5305174" cy="541717"/>
          </a:xfrm>
          <a:prstGeom prst="roundRect">
            <a:avLst>
              <a:gd name="adj" fmla="val 50000"/>
            </a:avLst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39981" y="0"/>
            <a:ext cx="5078931" cy="6858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13646" y="1472666"/>
            <a:ext cx="3590223" cy="4321743"/>
          </a:xfrm>
          <a:prstGeom prst="rect">
            <a:avLst/>
          </a:prstGeom>
          <a:solidFill>
            <a:srgbClr val="A1B9B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quotation-marks_897"/>
          <p:cNvSpPr>
            <a:spLocks noChangeAspect="1"/>
          </p:cNvSpPr>
          <p:nvPr/>
        </p:nvSpPr>
        <p:spPr bwMode="auto">
          <a:xfrm>
            <a:off x="238833" y="922077"/>
            <a:ext cx="889042" cy="761681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127875" y="1735571"/>
            <a:ext cx="4793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修辞</a:t>
            </a:r>
            <a:r>
              <a:rPr lang="en-US" altLang="zh-CN" sz="36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Xiuci</a:t>
            </a:r>
            <a:r>
              <a:rPr lang="en-US" altLang="zh-CN" sz="36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=Rhetoric</a:t>
            </a:r>
            <a:endParaRPr lang="zh-CN" altLang="en-US" sz="360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916460" y="2967239"/>
            <a:ext cx="4066281" cy="17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"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Xiu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" originally meant to modify and "Ci" meant words used in arguments, and later "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Xiuci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" was extended to all words.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8003092" y="1764106"/>
            <a:ext cx="29974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A discipline of Linguistics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056467" y="2970935"/>
            <a:ext cx="2904579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·The handling of human relationships.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·Practical problem solving.</a:t>
            </a: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5" y="520065"/>
            <a:ext cx="245872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Definition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358CB6-1CEB-4DCE-BAE3-25EE78340296}"/>
              </a:ext>
            </a:extLst>
          </p:cNvPr>
          <p:cNvSpPr txBox="1"/>
          <p:nvPr/>
        </p:nvSpPr>
        <p:spPr>
          <a:xfrm>
            <a:off x="8003091" y="2176213"/>
            <a:ext cx="306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Social sciences, they have two main categories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9"/>
          <p:cNvSpPr/>
          <p:nvPr/>
        </p:nvSpPr>
        <p:spPr bwMode="auto">
          <a:xfrm rot="16200000">
            <a:off x="6639628" y="1482024"/>
            <a:ext cx="4784020" cy="4228834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solidFill>
            <a:srgbClr val="A1B9B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Freeform 9"/>
          <p:cNvSpPr/>
          <p:nvPr/>
        </p:nvSpPr>
        <p:spPr bwMode="auto">
          <a:xfrm rot="16200000">
            <a:off x="7039172" y="1836589"/>
            <a:ext cx="3981792" cy="3519704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blipFill dpi="0" rotWithShape="0">
            <a:blip r:embed="rId2" cstate="screen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0" name="Freeform 9"/>
          <p:cNvSpPr/>
          <p:nvPr/>
        </p:nvSpPr>
        <p:spPr bwMode="auto">
          <a:xfrm rot="16200000">
            <a:off x="10099427" y="1190416"/>
            <a:ext cx="1300136" cy="1149256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noFill/>
          <a:ln w="57150">
            <a:solidFill>
              <a:srgbClr val="D2A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9"/>
          <p:cNvSpPr/>
          <p:nvPr/>
        </p:nvSpPr>
        <p:spPr bwMode="auto">
          <a:xfrm rot="16200000">
            <a:off x="7106433" y="5040513"/>
            <a:ext cx="706295" cy="624330"/>
          </a:xfrm>
          <a:custGeom>
            <a:avLst/>
            <a:gdLst>
              <a:gd name="T0" fmla="*/ 958 w 1370"/>
              <a:gd name="T1" fmla="*/ 0 h 1213"/>
              <a:gd name="T2" fmla="*/ 413 w 1370"/>
              <a:gd name="T3" fmla="*/ 0 h 1213"/>
              <a:gd name="T4" fmla="*/ 297 w 1370"/>
              <a:gd name="T5" fmla="*/ 67 h 1213"/>
              <a:gd name="T6" fmla="*/ 24 w 1370"/>
              <a:gd name="T7" fmla="*/ 539 h 1213"/>
              <a:gd name="T8" fmla="*/ 24 w 1370"/>
              <a:gd name="T9" fmla="*/ 674 h 1213"/>
              <a:gd name="T10" fmla="*/ 297 w 1370"/>
              <a:gd name="T11" fmla="*/ 1145 h 1213"/>
              <a:gd name="T12" fmla="*/ 413 w 1370"/>
              <a:gd name="T13" fmla="*/ 1213 h 1213"/>
              <a:gd name="T14" fmla="*/ 958 w 1370"/>
              <a:gd name="T15" fmla="*/ 1213 h 1213"/>
              <a:gd name="T16" fmla="*/ 1074 w 1370"/>
              <a:gd name="T17" fmla="*/ 1145 h 1213"/>
              <a:gd name="T18" fmla="*/ 1346 w 1370"/>
              <a:gd name="T19" fmla="*/ 674 h 1213"/>
              <a:gd name="T20" fmla="*/ 1346 w 1370"/>
              <a:gd name="T21" fmla="*/ 539 h 1213"/>
              <a:gd name="T22" fmla="*/ 1074 w 1370"/>
              <a:gd name="T23" fmla="*/ 67 h 1213"/>
              <a:gd name="T24" fmla="*/ 958 w 1370"/>
              <a:gd name="T25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0" h="1213">
                <a:moveTo>
                  <a:pt x="958" y="0"/>
                </a:moveTo>
                <a:cubicBezTo>
                  <a:pt x="413" y="0"/>
                  <a:pt x="413" y="0"/>
                  <a:pt x="413" y="0"/>
                </a:cubicBezTo>
                <a:cubicBezTo>
                  <a:pt x="365" y="0"/>
                  <a:pt x="321" y="26"/>
                  <a:pt x="297" y="67"/>
                </a:cubicBezTo>
                <a:cubicBezTo>
                  <a:pt x="24" y="539"/>
                  <a:pt x="24" y="539"/>
                  <a:pt x="24" y="539"/>
                </a:cubicBezTo>
                <a:cubicBezTo>
                  <a:pt x="0" y="581"/>
                  <a:pt x="0" y="632"/>
                  <a:pt x="24" y="674"/>
                </a:cubicBezTo>
                <a:cubicBezTo>
                  <a:pt x="297" y="1145"/>
                  <a:pt x="297" y="1145"/>
                  <a:pt x="297" y="1145"/>
                </a:cubicBezTo>
                <a:cubicBezTo>
                  <a:pt x="321" y="1187"/>
                  <a:pt x="365" y="1213"/>
                  <a:pt x="413" y="1213"/>
                </a:cubicBezTo>
                <a:cubicBezTo>
                  <a:pt x="958" y="1213"/>
                  <a:pt x="958" y="1213"/>
                  <a:pt x="958" y="1213"/>
                </a:cubicBezTo>
                <a:cubicBezTo>
                  <a:pt x="1006" y="1213"/>
                  <a:pt x="1050" y="1187"/>
                  <a:pt x="1074" y="1145"/>
                </a:cubicBezTo>
                <a:cubicBezTo>
                  <a:pt x="1346" y="674"/>
                  <a:pt x="1346" y="674"/>
                  <a:pt x="1346" y="674"/>
                </a:cubicBezTo>
                <a:cubicBezTo>
                  <a:pt x="1370" y="632"/>
                  <a:pt x="1370" y="581"/>
                  <a:pt x="1346" y="539"/>
                </a:cubicBezTo>
                <a:cubicBezTo>
                  <a:pt x="1074" y="67"/>
                  <a:pt x="1074" y="67"/>
                  <a:pt x="1074" y="67"/>
                </a:cubicBezTo>
                <a:cubicBezTo>
                  <a:pt x="1050" y="26"/>
                  <a:pt x="1006" y="0"/>
                  <a:pt x="958" y="0"/>
                </a:cubicBezTo>
                <a:close/>
              </a:path>
            </a:pathLst>
          </a:custGeom>
          <a:solidFill>
            <a:srgbClr val="D2A48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744430" y="1458393"/>
            <a:ext cx="5351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Rhetorics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is the study of Rhetoric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739529" y="2240830"/>
            <a:ext cx="4901864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Modern Chinese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Rhetorics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were established in early 20</a:t>
            </a:r>
            <a:r>
              <a:rPr kumimoji="0" lang="en-US" altLang="zh-CN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Century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74713" y="3556915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909406" y="3132354"/>
            <a:ext cx="35799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Chen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Wangdao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陈望道</a:t>
            </a: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1838913" y="3657940"/>
            <a:ext cx="3579935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修辞学发凡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74713" y="4596683"/>
            <a:ext cx="733543" cy="733543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1810054" y="4531425"/>
            <a:ext cx="4523967" cy="13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hetoric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pursues an appropriate language expression that is in line with the meaning of the situation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placeholder_286118"/>
          <p:cNvSpPr>
            <a:spLocks noChangeAspect="1"/>
          </p:cNvSpPr>
          <p:nvPr/>
        </p:nvSpPr>
        <p:spPr bwMode="auto">
          <a:xfrm>
            <a:off x="1077195" y="3738954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41" name="Group 51"/>
          <p:cNvGrpSpPr/>
          <p:nvPr/>
        </p:nvGrpSpPr>
        <p:grpSpPr>
          <a:xfrm>
            <a:off x="1076511" y="4806607"/>
            <a:ext cx="349678" cy="302424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42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93114" y="520065"/>
            <a:ext cx="3958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What is 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Rhetorics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?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672926" y="3551804"/>
            <a:ext cx="6877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41" name="PA_文本框 2"/>
          <p:cNvSpPr txBox="1"/>
          <p:nvPr>
            <p:custDataLst>
              <p:tags r:id="rId1"/>
            </p:custDataLst>
          </p:nvPr>
        </p:nvSpPr>
        <p:spPr>
          <a:xfrm>
            <a:off x="2258604" y="2463407"/>
            <a:ext cx="7674790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lvl="0" algn="ctr"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颜宋体" panose="02010600010101010101" charset="-122"/>
                <a:ea typeface="方正颜宋体" panose="02010600010101010101" charset="-122"/>
                <a:cs typeface="+mn-ea"/>
                <a:sym typeface="+mn-lt"/>
              </a:rPr>
              <a:t>History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latin typeface="方正颜宋体" panose="02010600010101010101" charset="-122"/>
              <a:ea typeface="方正颜宋体" panose="02010600010101010101" charset="-122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11655" y="4426407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A1B9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74C8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58369" y="4468711"/>
            <a:ext cx="12810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PART.02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519083" y="1079616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1927304" y="3049710"/>
            <a:ext cx="995084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刘勰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Liu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Xie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4880980" y="4349235"/>
            <a:ext cx="2249291" cy="8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Metaphors into 10 categories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8663280" y="3051435"/>
            <a:ext cx="1410110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欧阳修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Ouyang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Xiu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Shape 31318"/>
          <p:cNvSpPr/>
          <p:nvPr/>
        </p:nvSpPr>
        <p:spPr>
          <a:xfrm>
            <a:off x="2846839" y="109608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>
            <a:off x="5109639" y="1079616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25558" y="1956176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1318"/>
          <p:cNvSpPr/>
          <p:nvPr/>
        </p:nvSpPr>
        <p:spPr>
          <a:xfrm>
            <a:off x="6437964" y="2110611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43594" y="1013532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707946" y="1865067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Shape 31318"/>
          <p:cNvSpPr/>
          <p:nvPr/>
        </p:nvSpPr>
        <p:spPr>
          <a:xfrm>
            <a:off x="9820352" y="2019502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88855" y="519981"/>
            <a:ext cx="6087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Development of 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Rhetorics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in China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B869B9-605F-440C-8DFF-41D6EE529246}"/>
              </a:ext>
            </a:extLst>
          </p:cNvPr>
          <p:cNvSpPr txBox="1"/>
          <p:nvPr/>
        </p:nvSpPr>
        <p:spPr>
          <a:xfrm flipH="1">
            <a:off x="1713178" y="1559155"/>
            <a:ext cx="142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《文心雕龙》</a:t>
            </a:r>
            <a:endParaRPr lang="en-US" altLang="zh-CN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Wen Xin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Diaolong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811A2C3-A7EC-4F9D-8240-F7B47D7278A6}"/>
              </a:ext>
            </a:extLst>
          </p:cNvPr>
          <p:cNvSpPr txBox="1"/>
          <p:nvPr/>
        </p:nvSpPr>
        <p:spPr>
          <a:xfrm>
            <a:off x="5072255" y="1543377"/>
            <a:ext cx="172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《</a:t>
            </a:r>
            <a:r>
              <a:rPr lang="zh-CN" altLang="en-US" dirty="0"/>
              <a:t>文则</a:t>
            </a:r>
            <a:r>
              <a:rPr lang="en-US" altLang="zh-CN" dirty="0"/>
              <a:t>》</a:t>
            </a:r>
          </a:p>
          <a:p>
            <a:pPr algn="ctr"/>
            <a:r>
              <a:rPr lang="en-US" altLang="zh-CN" dirty="0"/>
              <a:t>Wen Ze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068C4D-1E8C-493E-A2A6-C10902AE1BC1}"/>
              </a:ext>
            </a:extLst>
          </p:cNvPr>
          <p:cNvSpPr txBox="1"/>
          <p:nvPr/>
        </p:nvSpPr>
        <p:spPr>
          <a:xfrm>
            <a:off x="8663280" y="1388287"/>
            <a:ext cx="159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《</a:t>
            </a:r>
            <a:r>
              <a:rPr lang="zh-CN" altLang="en-US" dirty="0"/>
              <a:t>六一诗话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Liu Yi Shi Hua</a:t>
            </a:r>
            <a:endParaRPr lang="zh-CN" altLang="en-US" dirty="0"/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4C236106-0DAD-48EC-A655-8C04B054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083" y="3042447"/>
            <a:ext cx="995084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陈骙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Chen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Kui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519083" y="1079616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1927304" y="3049710"/>
            <a:ext cx="995084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唐钺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TangYue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4880980" y="4349235"/>
            <a:ext cx="2249291" cy="8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Metaphors into 10 categories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8663280" y="3051435"/>
            <a:ext cx="1410110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汪震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Wang Zhen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8073998" y="4166150"/>
            <a:ext cx="3492708" cy="13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In Tune with the historical situation of Mandarin movement at that time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Shape 31318"/>
          <p:cNvSpPr/>
          <p:nvPr/>
        </p:nvSpPr>
        <p:spPr>
          <a:xfrm>
            <a:off x="2846839" y="1096086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椭圆 13"/>
          <p:cNvSpPr/>
          <p:nvPr/>
        </p:nvSpPr>
        <p:spPr>
          <a:xfrm>
            <a:off x="5109639" y="1079616"/>
            <a:ext cx="1663148" cy="1663148"/>
          </a:xfrm>
          <a:prstGeom prst="ellipse">
            <a:avLst/>
          </a:prstGeom>
          <a:solidFill>
            <a:srgbClr val="D2A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25558" y="1956176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1318"/>
          <p:cNvSpPr/>
          <p:nvPr/>
        </p:nvSpPr>
        <p:spPr>
          <a:xfrm>
            <a:off x="6437964" y="2110611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43594" y="1013532"/>
            <a:ext cx="1663148" cy="1663148"/>
          </a:xfrm>
          <a:prstGeom prst="ellipse">
            <a:avLst/>
          </a:prstGeom>
          <a:solidFill>
            <a:srgbClr val="A1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707946" y="1865067"/>
            <a:ext cx="646099" cy="646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Shape 31318"/>
          <p:cNvSpPr/>
          <p:nvPr/>
        </p:nvSpPr>
        <p:spPr>
          <a:xfrm>
            <a:off x="9820352" y="2019502"/>
            <a:ext cx="439519" cy="340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88855" y="519981"/>
            <a:ext cx="6087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Development of </a:t>
            </a:r>
            <a:r>
              <a:rPr lang="en-US" altLang="zh-CN" sz="24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Rhetorics</a:t>
            </a:r>
            <a:r>
              <a:rPr lang="en-US" altLang="zh-CN" sz="2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 in China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B869B9-605F-440C-8DFF-41D6EE529246}"/>
              </a:ext>
            </a:extLst>
          </p:cNvPr>
          <p:cNvSpPr txBox="1"/>
          <p:nvPr/>
        </p:nvSpPr>
        <p:spPr>
          <a:xfrm flipH="1">
            <a:off x="1713178" y="1559155"/>
            <a:ext cx="142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修辞格</a:t>
            </a:r>
            <a:r>
              <a:rPr lang="zh-CN" altLang="zh-CN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lang="en-US" altLang="zh-CN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Rhetorical Patterns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811A2C3-A7EC-4F9D-8240-F7B47D7278A6}"/>
              </a:ext>
            </a:extLst>
          </p:cNvPr>
          <p:cNvSpPr txBox="1"/>
          <p:nvPr/>
        </p:nvSpPr>
        <p:spPr>
          <a:xfrm>
            <a:off x="5072255" y="1543377"/>
            <a:ext cx="172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《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修辞学发凡</a:t>
            </a:r>
            <a:r>
              <a:rPr lang="en-US" altLang="zh-CN" dirty="0"/>
              <a:t>》</a:t>
            </a:r>
          </a:p>
          <a:p>
            <a:pPr algn="ctr"/>
            <a:r>
              <a:rPr lang="en-US" altLang="zh-CN" dirty="0"/>
              <a:t>Fa Fan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068C4D-1E8C-493E-A2A6-C10902AE1BC1}"/>
              </a:ext>
            </a:extLst>
          </p:cNvPr>
          <p:cNvSpPr txBox="1"/>
          <p:nvPr/>
        </p:nvSpPr>
        <p:spPr>
          <a:xfrm>
            <a:off x="8445494" y="1394860"/>
            <a:ext cx="200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《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国语修辞学</a:t>
            </a:r>
            <a:r>
              <a:rPr lang="en-US" altLang="zh-CN" dirty="0"/>
              <a:t>》</a:t>
            </a:r>
          </a:p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Rhetoric of the Chinese Language</a:t>
            </a:r>
            <a:endParaRPr lang="zh-CN" altLang="en-US" dirty="0"/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4C236106-0DAD-48EC-A655-8C04B054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271" y="3042447"/>
            <a:ext cx="166314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陈望道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Chen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Wangdao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5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1112406" y="3777643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112406" y="2207606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112406" y="714141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Group 58"/>
          <p:cNvGrpSpPr/>
          <p:nvPr/>
        </p:nvGrpSpPr>
        <p:grpSpPr>
          <a:xfrm>
            <a:off x="2083572" y="3849499"/>
            <a:ext cx="426219" cy="626921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12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placeholder_286118"/>
          <p:cNvSpPr>
            <a:spLocks noChangeAspect="1"/>
          </p:cNvSpPr>
          <p:nvPr/>
        </p:nvSpPr>
        <p:spPr bwMode="auto">
          <a:xfrm>
            <a:off x="2029544" y="909877"/>
            <a:ext cx="475519" cy="55785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9" name="Group 51"/>
          <p:cNvGrpSpPr/>
          <p:nvPr/>
        </p:nvGrpSpPr>
        <p:grpSpPr>
          <a:xfrm>
            <a:off x="2043388" y="2408569"/>
            <a:ext cx="520205" cy="44990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20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1902387" y="124811"/>
            <a:ext cx="527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After the Establishment of PRC</a:t>
            </a:r>
            <a:endParaRPr lang="zh-CN" altLang="en-US" sz="240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任意多边形 24">
            <a:extLst>
              <a:ext uri="{FF2B5EF4-FFF2-40B4-BE49-F238E27FC236}">
                <a16:creationId xmlns:a16="http://schemas.microsoft.com/office/drawing/2014/main" id="{4E4BD7E1-F85F-42D5-AA37-A7569896731B}"/>
              </a:ext>
            </a:extLst>
          </p:cNvPr>
          <p:cNvSpPr/>
          <p:nvPr/>
        </p:nvSpPr>
        <p:spPr>
          <a:xfrm>
            <a:off x="1112406" y="5347680"/>
            <a:ext cx="10331450" cy="949325"/>
          </a:xfrm>
          <a:custGeom>
            <a:avLst/>
            <a:gdLst>
              <a:gd name="connsiteX0" fmla="*/ 0 w 16270"/>
              <a:gd name="connsiteY0" fmla="*/ 0 h 1495"/>
              <a:gd name="connsiteX1" fmla="*/ 14764 w 16270"/>
              <a:gd name="connsiteY1" fmla="*/ 29 h 1495"/>
              <a:gd name="connsiteX2" fmla="*/ 16270 w 16270"/>
              <a:gd name="connsiteY2" fmla="*/ 748 h 1495"/>
              <a:gd name="connsiteX3" fmla="*/ 14749 w 16270"/>
              <a:gd name="connsiteY3" fmla="*/ 1448 h 1495"/>
              <a:gd name="connsiteX4" fmla="*/ 0 w 16270"/>
              <a:gd name="connsiteY4" fmla="*/ 1495 h 1495"/>
              <a:gd name="connsiteX5" fmla="*/ 574 w 16270"/>
              <a:gd name="connsiteY5" fmla="*/ 695 h 1495"/>
              <a:gd name="connsiteX6" fmla="*/ 0 w 16270"/>
              <a:gd name="connsiteY6" fmla="*/ 0 h 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0" h="1495">
                <a:moveTo>
                  <a:pt x="0" y="0"/>
                </a:moveTo>
                <a:lnTo>
                  <a:pt x="14764" y="29"/>
                </a:lnTo>
                <a:lnTo>
                  <a:pt x="16270" y="748"/>
                </a:lnTo>
                <a:lnTo>
                  <a:pt x="14749" y="1448"/>
                </a:lnTo>
                <a:lnTo>
                  <a:pt x="0" y="1495"/>
                </a:lnTo>
                <a:lnTo>
                  <a:pt x="574" y="695"/>
                </a:lnTo>
                <a:lnTo>
                  <a:pt x="0" y="0"/>
                </a:lnTo>
                <a:close/>
              </a:path>
            </a:pathLst>
          </a:custGeom>
          <a:solidFill>
            <a:srgbClr val="A1B9B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marL="0" marR="0" lvl="0" indent="0" algn="ctr" defTabSz="16592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grpSp>
        <p:nvGrpSpPr>
          <p:cNvPr id="42" name="Group 58">
            <a:extLst>
              <a:ext uri="{FF2B5EF4-FFF2-40B4-BE49-F238E27FC236}">
                <a16:creationId xmlns:a16="http://schemas.microsoft.com/office/drawing/2014/main" id="{9B9454F6-3BF1-49F0-A7ED-DBCFFB07E04A}"/>
              </a:ext>
            </a:extLst>
          </p:cNvPr>
          <p:cNvGrpSpPr/>
          <p:nvPr/>
        </p:nvGrpSpPr>
        <p:grpSpPr>
          <a:xfrm>
            <a:off x="2083572" y="5419536"/>
            <a:ext cx="426219" cy="626921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3" name="Freeform 412">
              <a:extLst>
                <a:ext uri="{FF2B5EF4-FFF2-40B4-BE49-F238E27FC236}">
                  <a16:creationId xmlns:a16="http://schemas.microsoft.com/office/drawing/2014/main" id="{BB6A83F6-1986-4DCE-B270-C536466DA0DA}"/>
                </a:ext>
              </a:extLst>
            </p:cNvPr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413">
              <a:extLst>
                <a:ext uri="{FF2B5EF4-FFF2-40B4-BE49-F238E27FC236}">
                  <a16:creationId xmlns:a16="http://schemas.microsoft.com/office/drawing/2014/main" id="{0BAC89C1-B8A6-43C3-9229-81FB43A29BCA}"/>
                </a:ext>
              </a:extLst>
            </p:cNvPr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Freeform 414">
              <a:extLst>
                <a:ext uri="{FF2B5EF4-FFF2-40B4-BE49-F238E27FC236}">
                  <a16:creationId xmlns:a16="http://schemas.microsoft.com/office/drawing/2014/main" id="{C5D56133-8A02-4FCC-B714-EDBA5F3AACBF}"/>
                </a:ext>
              </a:extLst>
            </p:cNvPr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Freeform 415">
              <a:extLst>
                <a:ext uri="{FF2B5EF4-FFF2-40B4-BE49-F238E27FC236}">
                  <a16:creationId xmlns:a16="http://schemas.microsoft.com/office/drawing/2014/main" id="{8A8C17EB-9533-4B92-8E6C-A48F230E2359}"/>
                </a:ext>
              </a:extLst>
            </p:cNvPr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416">
              <a:extLst>
                <a:ext uri="{FF2B5EF4-FFF2-40B4-BE49-F238E27FC236}">
                  <a16:creationId xmlns:a16="http://schemas.microsoft.com/office/drawing/2014/main" id="{3AC5F687-9C6F-411C-BD59-55BBFB7DA01B}"/>
                </a:ext>
              </a:extLst>
            </p:cNvPr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417">
              <a:extLst>
                <a:ext uri="{FF2B5EF4-FFF2-40B4-BE49-F238E27FC236}">
                  <a16:creationId xmlns:a16="http://schemas.microsoft.com/office/drawing/2014/main" id="{5436D1FF-D9AC-4FB7-B04B-EC919BFD0930}"/>
                </a:ext>
              </a:extLst>
            </p:cNvPr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3C59033-B7A3-43F0-9D2E-DDDE444562E9}"/>
              </a:ext>
            </a:extLst>
          </p:cNvPr>
          <p:cNvSpPr txBox="1"/>
          <p:nvPr/>
        </p:nvSpPr>
        <p:spPr>
          <a:xfrm>
            <a:off x="2563592" y="811635"/>
            <a:ext cx="804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1951, Lu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Shuxiang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and Zhu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Dexi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"Address on Grammar and Rhetoric“</a:t>
            </a:r>
          </a:p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吕叔湘、朱德熙《语法修辞讲话》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E1F6A1-4790-494A-A2AC-EB71B2814809}"/>
              </a:ext>
            </a:extLst>
          </p:cNvPr>
          <p:cNvSpPr txBox="1"/>
          <p:nvPr/>
        </p:nvSpPr>
        <p:spPr>
          <a:xfrm flipH="1">
            <a:off x="2594522" y="2359102"/>
            <a:ext cx="669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1960s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Study of rhetoric was launched in the Chinese Language(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《中国语文》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0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DD8DD6B-00CD-4781-94D4-6272B377164C}"/>
              </a:ext>
            </a:extLst>
          </p:cNvPr>
          <p:cNvSpPr txBox="1"/>
          <p:nvPr/>
        </p:nvSpPr>
        <p:spPr>
          <a:xfrm flipH="1">
            <a:off x="2594521" y="3847354"/>
            <a:ext cx="669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1979, Guo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Shaoyu's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New Inquiry into Chinese Grammar and Rhetoric(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郭绍虞《汉语语法修辞新探》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CD1B7EA-91F7-4DC0-AF15-F73465B21B20}"/>
              </a:ext>
            </a:extLst>
          </p:cNvPr>
          <p:cNvSpPr txBox="1"/>
          <p:nvPr/>
        </p:nvSpPr>
        <p:spPr>
          <a:xfrm flipH="1">
            <a:off x="2627058" y="5424602"/>
            <a:ext cx="669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the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1980s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the study of Chinese rhetoric was revitalized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99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4" grpId="0" bldLvl="0" animBg="1"/>
      <p:bldP spid="2" grpId="0" bldLvl="0" animBg="1"/>
      <p:bldP spid="4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626</Words>
  <Application>Microsoft Office PowerPoint</Application>
  <PresentationFormat>宽屏</PresentationFormat>
  <Paragraphs>113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Nexa Light</vt:lpstr>
      <vt:lpstr>等线</vt:lpstr>
      <vt:lpstr>等线 Light</vt:lpstr>
      <vt:lpstr>方正颜宋体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吴志伟</dc:creator>
  <cp:lastModifiedBy>Zhou</cp:lastModifiedBy>
  <cp:revision>68</cp:revision>
  <dcterms:created xsi:type="dcterms:W3CDTF">2020-11-09T06:17:00Z</dcterms:created>
  <dcterms:modified xsi:type="dcterms:W3CDTF">2022-04-27T13:18:59Z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3D7A026F9DD9465CBFA1D4B5A0F2CD76</vt:lpwstr>
  </property>
</Properties>
</file>