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3" r:id="rId9"/>
    <p:sldId id="274" r:id="rId10"/>
    <p:sldId id="263" r:id="rId11"/>
    <p:sldId id="264" r:id="rId12"/>
    <p:sldId id="265" r:id="rId13"/>
    <p:sldId id="266" r:id="rId14"/>
    <p:sldId id="267" r:id="rId15"/>
    <p:sldId id="268" r:id="rId16"/>
    <p:sldId id="269" r:id="rId17"/>
    <p:sldId id="271" r:id="rId18"/>
    <p:sldId id="272" r:id="rId19"/>
    <p:sldId id="275" r:id="rId2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89" autoAdjust="0"/>
    <p:restoredTop sz="92623" autoAdjust="0"/>
  </p:normalViewPr>
  <p:slideViewPr>
    <p:cSldViewPr snapToGrid="0">
      <p:cViewPr varScale="1">
        <p:scale>
          <a:sx n="52" d="100"/>
          <a:sy n="52" d="100"/>
        </p:scale>
        <p:origin x="41"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2A67345B-EC4F-490C-97BA-32FE2E93F341}" type="datetimeFigureOut">
              <a:rPr lang="zh-CN" altLang="en-US" smtClean="0"/>
              <a:t>2018-01-20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5A8DF7-5B05-4166-B5B2-AF17835411FC}" type="slidenum">
              <a:rPr lang="zh-CN" altLang="en-US" smtClean="0"/>
              <a:t>‹#›</a:t>
            </a:fld>
            <a:endParaRPr lang="zh-CN" altLang="en-US"/>
          </a:p>
        </p:txBody>
      </p:sp>
    </p:spTree>
    <p:extLst>
      <p:ext uri="{BB962C8B-B14F-4D97-AF65-F5344CB8AC3E}">
        <p14:creationId xmlns:p14="http://schemas.microsoft.com/office/powerpoint/2010/main" val="3474087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A67345B-EC4F-490C-97BA-32FE2E93F341}" type="datetimeFigureOut">
              <a:rPr lang="zh-CN" altLang="en-US" smtClean="0"/>
              <a:t>2018-01-20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5A8DF7-5B05-4166-B5B2-AF17835411FC}" type="slidenum">
              <a:rPr lang="zh-CN" altLang="en-US" smtClean="0"/>
              <a:t>‹#›</a:t>
            </a:fld>
            <a:endParaRPr lang="zh-CN" altLang="en-US"/>
          </a:p>
        </p:txBody>
      </p:sp>
    </p:spTree>
    <p:extLst>
      <p:ext uri="{BB962C8B-B14F-4D97-AF65-F5344CB8AC3E}">
        <p14:creationId xmlns:p14="http://schemas.microsoft.com/office/powerpoint/2010/main" val="1429636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A67345B-EC4F-490C-97BA-32FE2E93F341}" type="datetimeFigureOut">
              <a:rPr lang="zh-CN" altLang="en-US" smtClean="0"/>
              <a:t>2018-01-20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5A8DF7-5B05-4166-B5B2-AF17835411FC}" type="slidenum">
              <a:rPr lang="zh-CN" altLang="en-US" smtClean="0"/>
              <a:t>‹#›</a:t>
            </a:fld>
            <a:endParaRPr lang="zh-CN" altLang="en-US"/>
          </a:p>
        </p:txBody>
      </p:sp>
    </p:spTree>
    <p:extLst>
      <p:ext uri="{BB962C8B-B14F-4D97-AF65-F5344CB8AC3E}">
        <p14:creationId xmlns:p14="http://schemas.microsoft.com/office/powerpoint/2010/main" val="1535964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A67345B-EC4F-490C-97BA-32FE2E93F341}" type="datetimeFigureOut">
              <a:rPr lang="zh-CN" altLang="en-US" smtClean="0"/>
              <a:t>2018-01-20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5A8DF7-5B05-4166-B5B2-AF17835411FC}" type="slidenum">
              <a:rPr lang="zh-CN" altLang="en-US" smtClean="0"/>
              <a:t>‹#›</a:t>
            </a:fld>
            <a:endParaRPr lang="zh-CN" altLang="en-US"/>
          </a:p>
        </p:txBody>
      </p:sp>
    </p:spTree>
    <p:extLst>
      <p:ext uri="{BB962C8B-B14F-4D97-AF65-F5344CB8AC3E}">
        <p14:creationId xmlns:p14="http://schemas.microsoft.com/office/powerpoint/2010/main" val="790516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2A67345B-EC4F-490C-97BA-32FE2E93F341}" type="datetimeFigureOut">
              <a:rPr lang="zh-CN" altLang="en-US" smtClean="0"/>
              <a:t>2018-01-20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5A8DF7-5B05-4166-B5B2-AF17835411FC}" type="slidenum">
              <a:rPr lang="zh-CN" altLang="en-US" smtClean="0"/>
              <a:t>‹#›</a:t>
            </a:fld>
            <a:endParaRPr lang="zh-CN" altLang="en-US"/>
          </a:p>
        </p:txBody>
      </p:sp>
    </p:spTree>
    <p:extLst>
      <p:ext uri="{BB962C8B-B14F-4D97-AF65-F5344CB8AC3E}">
        <p14:creationId xmlns:p14="http://schemas.microsoft.com/office/powerpoint/2010/main" val="2497419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2A67345B-EC4F-490C-97BA-32FE2E93F341}" type="datetimeFigureOut">
              <a:rPr lang="zh-CN" altLang="en-US" smtClean="0"/>
              <a:t>2018-01-20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95A8DF7-5B05-4166-B5B2-AF17835411FC}" type="slidenum">
              <a:rPr lang="zh-CN" altLang="en-US" smtClean="0"/>
              <a:t>‹#›</a:t>
            </a:fld>
            <a:endParaRPr lang="zh-CN" altLang="en-US"/>
          </a:p>
        </p:txBody>
      </p:sp>
    </p:spTree>
    <p:extLst>
      <p:ext uri="{BB962C8B-B14F-4D97-AF65-F5344CB8AC3E}">
        <p14:creationId xmlns:p14="http://schemas.microsoft.com/office/powerpoint/2010/main" val="1597228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2A67345B-EC4F-490C-97BA-32FE2E93F341}" type="datetimeFigureOut">
              <a:rPr lang="zh-CN" altLang="en-US" smtClean="0"/>
              <a:t>2018-01-20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95A8DF7-5B05-4166-B5B2-AF17835411FC}" type="slidenum">
              <a:rPr lang="zh-CN" altLang="en-US" smtClean="0"/>
              <a:t>‹#›</a:t>
            </a:fld>
            <a:endParaRPr lang="zh-CN" altLang="en-US"/>
          </a:p>
        </p:txBody>
      </p:sp>
    </p:spTree>
    <p:extLst>
      <p:ext uri="{BB962C8B-B14F-4D97-AF65-F5344CB8AC3E}">
        <p14:creationId xmlns:p14="http://schemas.microsoft.com/office/powerpoint/2010/main" val="374943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2A67345B-EC4F-490C-97BA-32FE2E93F341}" type="datetimeFigureOut">
              <a:rPr lang="zh-CN" altLang="en-US" smtClean="0"/>
              <a:t>2018-01-20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95A8DF7-5B05-4166-B5B2-AF17835411FC}" type="slidenum">
              <a:rPr lang="zh-CN" altLang="en-US" smtClean="0"/>
              <a:t>‹#›</a:t>
            </a:fld>
            <a:endParaRPr lang="zh-CN" altLang="en-US"/>
          </a:p>
        </p:txBody>
      </p:sp>
    </p:spTree>
    <p:extLst>
      <p:ext uri="{BB962C8B-B14F-4D97-AF65-F5344CB8AC3E}">
        <p14:creationId xmlns:p14="http://schemas.microsoft.com/office/powerpoint/2010/main" val="2323696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A67345B-EC4F-490C-97BA-32FE2E93F341}" type="datetimeFigureOut">
              <a:rPr lang="zh-CN" altLang="en-US" smtClean="0"/>
              <a:t>2018-01-20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95A8DF7-5B05-4166-B5B2-AF17835411FC}" type="slidenum">
              <a:rPr lang="zh-CN" altLang="en-US" smtClean="0"/>
              <a:t>‹#›</a:t>
            </a:fld>
            <a:endParaRPr lang="zh-CN" altLang="en-US"/>
          </a:p>
        </p:txBody>
      </p:sp>
    </p:spTree>
    <p:extLst>
      <p:ext uri="{BB962C8B-B14F-4D97-AF65-F5344CB8AC3E}">
        <p14:creationId xmlns:p14="http://schemas.microsoft.com/office/powerpoint/2010/main" val="59142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2A67345B-EC4F-490C-97BA-32FE2E93F341}" type="datetimeFigureOut">
              <a:rPr lang="zh-CN" altLang="en-US" smtClean="0"/>
              <a:t>2018-01-20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95A8DF7-5B05-4166-B5B2-AF17835411FC}" type="slidenum">
              <a:rPr lang="zh-CN" altLang="en-US" smtClean="0"/>
              <a:t>‹#›</a:t>
            </a:fld>
            <a:endParaRPr lang="zh-CN" altLang="en-US"/>
          </a:p>
        </p:txBody>
      </p:sp>
    </p:spTree>
    <p:extLst>
      <p:ext uri="{BB962C8B-B14F-4D97-AF65-F5344CB8AC3E}">
        <p14:creationId xmlns:p14="http://schemas.microsoft.com/office/powerpoint/2010/main" val="2083388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2A67345B-EC4F-490C-97BA-32FE2E93F341}" type="datetimeFigureOut">
              <a:rPr lang="zh-CN" altLang="en-US" smtClean="0"/>
              <a:t>2018-01-20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95A8DF7-5B05-4166-B5B2-AF17835411FC}" type="slidenum">
              <a:rPr lang="zh-CN" altLang="en-US" smtClean="0"/>
              <a:t>‹#›</a:t>
            </a:fld>
            <a:endParaRPr lang="zh-CN" altLang="en-US"/>
          </a:p>
        </p:txBody>
      </p:sp>
    </p:spTree>
    <p:extLst>
      <p:ext uri="{BB962C8B-B14F-4D97-AF65-F5344CB8AC3E}">
        <p14:creationId xmlns:p14="http://schemas.microsoft.com/office/powerpoint/2010/main" val="249628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7345B-EC4F-490C-97BA-32FE2E93F341}" type="datetimeFigureOut">
              <a:rPr lang="zh-CN" altLang="en-US" smtClean="0"/>
              <a:t>2018-01-20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A8DF7-5B05-4166-B5B2-AF17835411FC}" type="slidenum">
              <a:rPr lang="zh-CN" altLang="en-US" smtClean="0"/>
              <a:t>‹#›</a:t>
            </a:fld>
            <a:endParaRPr lang="zh-CN" altLang="en-US"/>
          </a:p>
        </p:txBody>
      </p:sp>
    </p:spTree>
    <p:extLst>
      <p:ext uri="{BB962C8B-B14F-4D97-AF65-F5344CB8AC3E}">
        <p14:creationId xmlns:p14="http://schemas.microsoft.com/office/powerpoint/2010/main" val="26377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cul.qq.com/a/20140421/009955.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8" name="图片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0487" y="3582296"/>
            <a:ext cx="4762500" cy="2795308"/>
          </a:xfrm>
          <a:prstGeom prst="rect">
            <a:avLst/>
          </a:prstGeom>
        </p:spPr>
      </p:pic>
      <p:pic>
        <p:nvPicPr>
          <p:cNvPr id="10" name="图片 9"/>
          <p:cNvPicPr>
            <a:picLocks/>
          </p:cNvPicPr>
          <p:nvPr/>
        </p:nvPicPr>
        <p:blipFill>
          <a:blip r:embed="rId3">
            <a:extLst>
              <a:ext uri="{28A0092B-C50C-407E-A947-70E740481C1C}">
                <a14:useLocalDpi xmlns:a14="http://schemas.microsoft.com/office/drawing/2010/main" val="0"/>
              </a:ext>
            </a:extLst>
          </a:blip>
          <a:stretch>
            <a:fillRect/>
          </a:stretch>
        </p:blipFill>
        <p:spPr>
          <a:xfrm>
            <a:off x="530487" y="322058"/>
            <a:ext cx="4762500" cy="2959025"/>
          </a:xfrm>
          <a:prstGeom prst="rect">
            <a:avLst/>
          </a:prstGeom>
        </p:spPr>
      </p:pic>
      <p:sp>
        <p:nvSpPr>
          <p:cNvPr id="11" name="文本框 10"/>
          <p:cNvSpPr txBox="1"/>
          <p:nvPr/>
        </p:nvSpPr>
        <p:spPr>
          <a:xfrm>
            <a:off x="6164132" y="1801570"/>
            <a:ext cx="2463501" cy="369332"/>
          </a:xfrm>
          <a:prstGeom prst="rect">
            <a:avLst/>
          </a:prstGeom>
          <a:noFill/>
        </p:spPr>
        <p:txBody>
          <a:bodyPr wrap="square" rtlCol="0">
            <a:spAutoFit/>
          </a:bodyPr>
          <a:lstStyle/>
          <a:p>
            <a:endParaRPr lang="zh-CN" altLang="en-US" dirty="0"/>
          </a:p>
        </p:txBody>
      </p:sp>
      <p:sp>
        <p:nvSpPr>
          <p:cNvPr id="2" name="文本框 1"/>
          <p:cNvSpPr txBox="1"/>
          <p:nvPr/>
        </p:nvSpPr>
        <p:spPr>
          <a:xfrm>
            <a:off x="6164132" y="1235472"/>
            <a:ext cx="6910939" cy="6001643"/>
          </a:xfrm>
          <a:prstGeom prst="rect">
            <a:avLst/>
          </a:prstGeom>
          <a:noFill/>
        </p:spPr>
        <p:txBody>
          <a:bodyPr wrap="square" rtlCol="0">
            <a:spAutoFit/>
          </a:bodyPr>
          <a:lstStyle/>
          <a:p>
            <a:r>
              <a:rPr lang="en-US" altLang="zh-CN" sz="4800" dirty="0" smtClean="0">
                <a:latin typeface="Cambria Math" panose="02040503050406030204" pitchFamily="18" charset="0"/>
                <a:ea typeface="Cambria Math" panose="02040503050406030204" pitchFamily="18" charset="0"/>
              </a:rPr>
              <a:t>        </a:t>
            </a:r>
            <a:r>
              <a:rPr lang="en-US" altLang="zh-CN" sz="4800" dirty="0" smtClean="0">
                <a:latin typeface="Berlin Sans FB" panose="020E0602020502020306" pitchFamily="34" charset="0"/>
                <a:ea typeface="Cambria Math" panose="02040503050406030204" pitchFamily="18" charset="0"/>
              </a:rPr>
              <a:t>Mo Yan </a:t>
            </a:r>
            <a:endParaRPr lang="en-US" altLang="zh-CN" sz="4800" dirty="0" smtClean="0">
              <a:latin typeface="Berlin Sans FB" panose="020E0602020502020306" pitchFamily="34" charset="0"/>
              <a:ea typeface="楷体" panose="02010609060101010101" pitchFamily="49" charset="-122"/>
            </a:endParaRPr>
          </a:p>
          <a:p>
            <a:r>
              <a:rPr lang="en-US" altLang="zh-CN" sz="4800" dirty="0">
                <a:latin typeface="Berlin Sans FB" panose="020E0602020502020306" pitchFamily="34" charset="0"/>
                <a:ea typeface="Cambria Math" panose="02040503050406030204" pitchFamily="18" charset="0"/>
              </a:rPr>
              <a:t> </a:t>
            </a:r>
            <a:r>
              <a:rPr lang="en-US" altLang="zh-CN" sz="4800" dirty="0" smtClean="0">
                <a:latin typeface="Berlin Sans FB" panose="020E0602020502020306" pitchFamily="34" charset="0"/>
                <a:ea typeface="Cambria Math" panose="02040503050406030204" pitchFamily="18" charset="0"/>
              </a:rPr>
              <a:t>            &amp;</a:t>
            </a:r>
          </a:p>
          <a:p>
            <a:r>
              <a:rPr lang="en-US" altLang="zh-CN" sz="4800" dirty="0" smtClean="0">
                <a:latin typeface="Berlin Sans FB" panose="020E0602020502020306" pitchFamily="34" charset="0"/>
                <a:ea typeface="Cambria Math" panose="02040503050406030204" pitchFamily="18" charset="0"/>
              </a:rPr>
              <a:t> </a:t>
            </a:r>
            <a:r>
              <a:rPr lang="en-US" altLang="zh-CN" sz="4800" dirty="0" err="1" smtClean="0">
                <a:latin typeface="Berlin Sans FB" panose="020E0602020502020306" pitchFamily="34" charset="0"/>
                <a:ea typeface="Cambria Math" panose="02040503050406030204" pitchFamily="18" charset="0"/>
              </a:rPr>
              <a:t>García</a:t>
            </a:r>
            <a:r>
              <a:rPr lang="en-US" altLang="zh-CN" sz="4800" dirty="0" smtClean="0">
                <a:latin typeface="Berlin Sans FB" panose="020E0602020502020306" pitchFamily="34" charset="0"/>
                <a:ea typeface="Cambria Math" panose="02040503050406030204" pitchFamily="18" charset="0"/>
              </a:rPr>
              <a:t> </a:t>
            </a:r>
            <a:r>
              <a:rPr lang="en-US" altLang="zh-CN" sz="4800" dirty="0" err="1" smtClean="0">
                <a:latin typeface="Berlin Sans FB" panose="020E0602020502020306" pitchFamily="34" charset="0"/>
                <a:ea typeface="Cambria Math" panose="02040503050406030204" pitchFamily="18" charset="0"/>
              </a:rPr>
              <a:t>Márquez</a:t>
            </a:r>
            <a:endParaRPr lang="en-US" altLang="zh-CN" sz="4800" dirty="0" smtClean="0">
              <a:latin typeface="Berlin Sans FB" panose="020E0602020502020306" pitchFamily="34" charset="0"/>
              <a:ea typeface="Cambria Math" panose="02040503050406030204" pitchFamily="18" charset="0"/>
            </a:endParaRPr>
          </a:p>
          <a:p>
            <a:r>
              <a:rPr lang="zh-CN" altLang="en-US" sz="4800" dirty="0">
                <a:latin typeface="华文新魏" panose="02010800040101010101" pitchFamily="2" charset="-122"/>
                <a:ea typeface="华文新魏" panose="02010800040101010101" pitchFamily="2" charset="-122"/>
              </a:rPr>
              <a:t>莫</a:t>
            </a:r>
            <a:r>
              <a:rPr lang="zh-CN" altLang="en-US" sz="4800" dirty="0" smtClean="0">
                <a:latin typeface="华文新魏" panose="02010800040101010101" pitchFamily="2" charset="-122"/>
                <a:ea typeface="华文新魏" panose="02010800040101010101" pitchFamily="2" charset="-122"/>
              </a:rPr>
              <a:t>言与马尔克斯</a:t>
            </a:r>
            <a:endParaRPr lang="en-US" altLang="zh-CN" sz="4800" dirty="0" smtClean="0">
              <a:latin typeface="华文新魏" panose="02010800040101010101" pitchFamily="2" charset="-122"/>
              <a:ea typeface="华文新魏" panose="02010800040101010101" pitchFamily="2" charset="-122"/>
            </a:endParaRPr>
          </a:p>
          <a:p>
            <a:endParaRPr lang="en-US" altLang="zh-CN" sz="4800" dirty="0">
              <a:latin typeface="华文新魏" panose="02010800040101010101" pitchFamily="2" charset="-122"/>
              <a:ea typeface="华文新魏" panose="02010800040101010101" pitchFamily="2" charset="-122"/>
            </a:endParaRPr>
          </a:p>
          <a:p>
            <a:pPr lvl="4"/>
            <a:r>
              <a:rPr lang="en-US" altLang="zh-CN" sz="3600" dirty="0" err="1" smtClean="0">
                <a:solidFill>
                  <a:schemeClr val="tx2"/>
                </a:solidFill>
                <a:latin typeface="Microsoft Himalaya" panose="01010100010101010101" pitchFamily="2" charset="0"/>
                <a:ea typeface="Microsoft Himalaya" panose="01010100010101010101" pitchFamily="2" charset="0"/>
                <a:cs typeface="Microsoft Himalaya" panose="01010100010101010101" pitchFamily="2" charset="0"/>
              </a:rPr>
              <a:t>Prestented</a:t>
            </a:r>
            <a:r>
              <a:rPr lang="en-US" altLang="zh-CN" sz="3600" dirty="0" smtClean="0">
                <a:solidFill>
                  <a:schemeClr val="tx2"/>
                </a:solidFill>
                <a:latin typeface="Microsoft Himalaya" panose="01010100010101010101" pitchFamily="2" charset="0"/>
                <a:ea typeface="Microsoft Himalaya" panose="01010100010101010101" pitchFamily="2" charset="0"/>
                <a:cs typeface="Microsoft Himalaya" panose="01010100010101010101" pitchFamily="2" charset="0"/>
              </a:rPr>
              <a:t> by Chen </a:t>
            </a:r>
            <a:r>
              <a:rPr lang="en-US" altLang="zh-CN" sz="3600" dirty="0" err="1" smtClean="0">
                <a:solidFill>
                  <a:schemeClr val="tx2"/>
                </a:solidFill>
                <a:latin typeface="Microsoft Himalaya" panose="01010100010101010101" pitchFamily="2" charset="0"/>
                <a:ea typeface="Microsoft Himalaya" panose="01010100010101010101" pitchFamily="2" charset="0"/>
                <a:cs typeface="Microsoft Himalaya" panose="01010100010101010101" pitchFamily="2" charset="0"/>
              </a:rPr>
              <a:t>Siyu</a:t>
            </a:r>
            <a:endParaRPr lang="en-US" altLang="zh-CN" sz="3600" dirty="0" smtClean="0">
              <a:solidFill>
                <a:schemeClr val="tx2"/>
              </a:solidFill>
              <a:latin typeface="Microsoft Himalaya" panose="01010100010101010101" pitchFamily="2" charset="0"/>
              <a:ea typeface="Microsoft Himalaya" panose="01010100010101010101" pitchFamily="2" charset="0"/>
              <a:cs typeface="Microsoft Himalaya" panose="01010100010101010101" pitchFamily="2" charset="0"/>
            </a:endParaRPr>
          </a:p>
          <a:p>
            <a:endParaRPr lang="en-US" altLang="zh-CN" sz="4800" dirty="0">
              <a:latin typeface="华文新魏" panose="02010800040101010101" pitchFamily="2" charset="-122"/>
              <a:ea typeface="华文新魏" panose="02010800040101010101" pitchFamily="2" charset="-122"/>
            </a:endParaRPr>
          </a:p>
          <a:p>
            <a:endParaRPr lang="zh-CN" altLang="en-US" sz="4800"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4314910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4" name="内容占位符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55750" y="699751"/>
            <a:ext cx="3117757" cy="4660889"/>
          </a:xfrm>
        </p:spPr>
      </p:pic>
      <p:sp>
        <p:nvSpPr>
          <p:cNvPr id="5" name="AutoShape 2" descr="百年孤独 的图像结果"/>
          <p:cNvSpPr>
            <a:spLocks noChangeAspect="1" noChangeArrowheads="1"/>
          </p:cNvSpPr>
          <p:nvPr/>
        </p:nvSpPr>
        <p:spPr bwMode="auto">
          <a:xfrm>
            <a:off x="155575" y="-990600"/>
            <a:ext cx="1400175" cy="20764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pic>
        <p:nvPicPr>
          <p:cNvPr id="6" name="图片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93833" y="699751"/>
            <a:ext cx="3160171" cy="4660889"/>
          </a:xfrm>
          <a:prstGeom prst="rect">
            <a:avLst/>
          </a:prstGeom>
        </p:spPr>
      </p:pic>
      <p:sp>
        <p:nvSpPr>
          <p:cNvPr id="7" name="文本框 6"/>
          <p:cNvSpPr txBox="1"/>
          <p:nvPr/>
        </p:nvSpPr>
        <p:spPr>
          <a:xfrm>
            <a:off x="1168475" y="5776856"/>
            <a:ext cx="4188834" cy="523220"/>
          </a:xfrm>
          <a:prstGeom prst="rect">
            <a:avLst/>
          </a:prstGeom>
          <a:noFill/>
        </p:spPr>
        <p:txBody>
          <a:bodyPr wrap="square" rtlCol="0">
            <a:spAutoFit/>
          </a:bodyPr>
          <a:lstStyle/>
          <a:p>
            <a:r>
              <a:rPr lang="en-US" altLang="zh-CN" sz="2800" b="1" i="1" dirty="0" smtClean="0">
                <a:solidFill>
                  <a:schemeClr val="accent1">
                    <a:lumMod val="50000"/>
                  </a:schemeClr>
                </a:solidFill>
                <a:latin typeface="Microsoft YaHei UI Light" panose="020B0502040204020203" pitchFamily="34" charset="-122"/>
                <a:ea typeface="Microsoft YaHei UI Light" panose="020B0502040204020203" pitchFamily="34" charset="-122"/>
              </a:rPr>
              <a:t>Big </a:t>
            </a:r>
            <a:r>
              <a:rPr lang="en-US" altLang="zh-CN" sz="2800" b="1" i="1" dirty="0">
                <a:solidFill>
                  <a:schemeClr val="accent1">
                    <a:lumMod val="50000"/>
                  </a:schemeClr>
                </a:solidFill>
                <a:latin typeface="Microsoft YaHei UI Light" panose="020B0502040204020203" pitchFamily="34" charset="-122"/>
                <a:ea typeface="Microsoft YaHei UI Light" panose="020B0502040204020203" pitchFamily="34" charset="-122"/>
              </a:rPr>
              <a:t>B</a:t>
            </a:r>
            <a:r>
              <a:rPr lang="en-US" altLang="zh-CN" sz="2800" b="1" i="1" dirty="0" smtClean="0">
                <a:solidFill>
                  <a:schemeClr val="accent1">
                    <a:lumMod val="50000"/>
                  </a:schemeClr>
                </a:solidFill>
                <a:latin typeface="Microsoft YaHei UI Light" panose="020B0502040204020203" pitchFamily="34" charset="-122"/>
                <a:ea typeface="Microsoft YaHei UI Light" panose="020B0502040204020203" pitchFamily="34" charset="-122"/>
              </a:rPr>
              <a:t>reasts&amp; Wide Hips</a:t>
            </a:r>
            <a:endParaRPr lang="zh-CN" altLang="en-US" sz="2800" b="1" i="1" dirty="0">
              <a:solidFill>
                <a:schemeClr val="accent1">
                  <a:lumMod val="50000"/>
                </a:schemeClr>
              </a:solidFill>
              <a:latin typeface="Microsoft YaHei UI Light" panose="020B0502040204020203" pitchFamily="34" charset="-122"/>
              <a:ea typeface="Microsoft YaHei UI Light" panose="020B0502040204020203" pitchFamily="34" charset="-122"/>
            </a:endParaRPr>
          </a:p>
        </p:txBody>
      </p:sp>
      <p:sp>
        <p:nvSpPr>
          <p:cNvPr id="8" name="文本框 7"/>
          <p:cNvSpPr txBox="1"/>
          <p:nvPr/>
        </p:nvSpPr>
        <p:spPr>
          <a:xfrm>
            <a:off x="6064997" y="5776856"/>
            <a:ext cx="5176743" cy="523220"/>
          </a:xfrm>
          <a:prstGeom prst="rect">
            <a:avLst/>
          </a:prstGeom>
          <a:noFill/>
        </p:spPr>
        <p:txBody>
          <a:bodyPr wrap="square" rtlCol="0">
            <a:spAutoFit/>
          </a:bodyPr>
          <a:lstStyle/>
          <a:p>
            <a:r>
              <a:rPr lang="en-US" altLang="zh-CN" sz="2800" b="1" i="1" dirty="0" smtClean="0">
                <a:solidFill>
                  <a:schemeClr val="accent1">
                    <a:lumMod val="50000"/>
                  </a:schemeClr>
                </a:solidFill>
                <a:latin typeface="Microsoft YaHei UI Light" panose="020B0502040204020203" pitchFamily="34" charset="-122"/>
                <a:ea typeface="Microsoft YaHei UI Light" panose="020B0502040204020203" pitchFamily="34" charset="-122"/>
              </a:rPr>
              <a:t>One Hundred Years of Solitude</a:t>
            </a:r>
            <a:endParaRPr lang="zh-CN" altLang="en-US" sz="2800" b="1" i="1" dirty="0">
              <a:solidFill>
                <a:schemeClr val="accent1">
                  <a:lumMod val="50000"/>
                </a:schemeClr>
              </a:solidFill>
              <a:latin typeface="Microsoft YaHei UI Light" panose="020B0502040204020203" pitchFamily="34" charset="-122"/>
              <a:ea typeface="Microsoft YaHei UI Light" panose="020B0502040204020203" pitchFamily="34" charset="-122"/>
            </a:endParaRPr>
          </a:p>
        </p:txBody>
      </p:sp>
    </p:spTree>
    <p:extLst>
      <p:ext uri="{BB962C8B-B14F-4D97-AF65-F5344CB8AC3E}">
        <p14:creationId xmlns:p14="http://schemas.microsoft.com/office/powerpoint/2010/main" val="347000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800" b="1" dirty="0" smtClean="0"/>
              <a:t>Similarities(general)</a:t>
            </a:r>
            <a:endParaRPr lang="zh-CN" altLang="en-US" sz="4800" b="1" dirty="0"/>
          </a:p>
        </p:txBody>
      </p:sp>
      <p:sp>
        <p:nvSpPr>
          <p:cNvPr id="3" name="内容占位符 2"/>
          <p:cNvSpPr>
            <a:spLocks noGrp="1"/>
          </p:cNvSpPr>
          <p:nvPr>
            <p:ph idx="1"/>
          </p:nvPr>
        </p:nvSpPr>
        <p:spPr/>
        <p:txBody>
          <a:bodyPr/>
          <a:lstStyle/>
          <a:p>
            <a:pPr marL="0" indent="0">
              <a:buNone/>
            </a:pPr>
            <a:r>
              <a:rPr lang="en-US" altLang="zh-CN" sz="4000" dirty="0">
                <a:latin typeface="Centaur" panose="02030504050205020304" pitchFamily="18" charset="0"/>
              </a:rPr>
              <a:t>·A </a:t>
            </a:r>
            <a:r>
              <a:rPr lang="en-US" altLang="zh-CN" sz="4000" dirty="0" err="1">
                <a:latin typeface="Centaur" panose="02030504050205020304" pitchFamily="18" charset="0"/>
              </a:rPr>
              <a:t>muti</a:t>
            </a:r>
            <a:r>
              <a:rPr lang="en-US" altLang="zh-CN" sz="4000" dirty="0">
                <a:latin typeface="Centaur" panose="02030504050205020304" pitchFamily="18" charset="0"/>
              </a:rPr>
              <a:t>-generational </a:t>
            </a:r>
            <a:r>
              <a:rPr lang="en-US" altLang="zh-CN" sz="4000" dirty="0" smtClean="0">
                <a:latin typeface="Centaur" panose="02030504050205020304" pitchFamily="18" charset="0"/>
              </a:rPr>
              <a:t>story of a family.</a:t>
            </a:r>
          </a:p>
          <a:p>
            <a:pPr marL="0" indent="0">
              <a:buNone/>
            </a:pPr>
            <a:endParaRPr lang="en-US" altLang="zh-CN" sz="4000" dirty="0" smtClean="0">
              <a:latin typeface="Centaur" panose="02030504050205020304" pitchFamily="18" charset="0"/>
            </a:endParaRPr>
          </a:p>
          <a:p>
            <a:pPr marL="0" indent="0">
              <a:buNone/>
            </a:pPr>
            <a:r>
              <a:rPr lang="en-US" altLang="zh-CN" sz="4000" dirty="0" smtClean="0">
                <a:latin typeface="Centaur" panose="02030504050205020304" pitchFamily="18" charset="0"/>
              </a:rPr>
              <a:t>·Metaphor of the country and the nation.</a:t>
            </a:r>
          </a:p>
          <a:p>
            <a:pPr marL="0" indent="0">
              <a:buNone/>
            </a:pPr>
            <a:endParaRPr lang="en-US" altLang="zh-CN" sz="4000" dirty="0">
              <a:latin typeface="Centaur" panose="02030504050205020304" pitchFamily="18" charset="0"/>
            </a:endParaRPr>
          </a:p>
          <a:p>
            <a:pPr marL="0" indent="0">
              <a:buNone/>
            </a:pPr>
            <a:r>
              <a:rPr lang="en-US" altLang="zh-CN" sz="4000" dirty="0" smtClean="0">
                <a:latin typeface="Centaur" panose="02030504050205020304" pitchFamily="18" charset="0"/>
              </a:rPr>
              <a:t>·The theme of life, death, sex, reproduction etc.</a:t>
            </a:r>
          </a:p>
          <a:p>
            <a:pPr marL="0" indent="0">
              <a:buNone/>
            </a:pPr>
            <a:endParaRPr lang="en-US" altLang="zh-CN" sz="3600" dirty="0">
              <a:latin typeface="Centaur" panose="02030504050205020304" pitchFamily="18" charset="0"/>
            </a:endParaRPr>
          </a:p>
          <a:p>
            <a:pPr marL="0" indent="0">
              <a:buNone/>
            </a:pPr>
            <a:endParaRPr lang="zh-CN" altLang="en-US" dirty="0">
              <a:latin typeface="Centaur" panose="02030504050205020304" pitchFamily="18" charset="0"/>
            </a:endParaRPr>
          </a:p>
        </p:txBody>
      </p:sp>
    </p:spTree>
    <p:extLst>
      <p:ext uri="{BB962C8B-B14F-4D97-AF65-F5344CB8AC3E}">
        <p14:creationId xmlns:p14="http://schemas.microsoft.com/office/powerpoint/2010/main" val="3040464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en-US" altLang="zh-CN" sz="3600" dirty="0" smtClean="0">
                <a:latin typeface="Centaur" panose="02030504050205020304" pitchFamily="18" charset="0"/>
              </a:rPr>
              <a:t>Way of observation: through direct senses (a war scene)</a:t>
            </a:r>
          </a:p>
          <a:p>
            <a:pPr marL="0" indent="0">
              <a:buNone/>
            </a:pPr>
            <a:endParaRPr lang="en-US" altLang="zh-CN" sz="3600" dirty="0" smtClean="0">
              <a:latin typeface="Centaur" panose="02030504050205020304" pitchFamily="18" charset="0"/>
            </a:endParaRPr>
          </a:p>
          <a:p>
            <a:r>
              <a:rPr lang="en-US" altLang="zh-CN" sz="3600" dirty="0" smtClean="0">
                <a:latin typeface="Centaur" panose="02030504050205020304" pitchFamily="18" charset="0"/>
              </a:rPr>
              <a:t>Obsession for  animals </a:t>
            </a:r>
          </a:p>
          <a:p>
            <a:endParaRPr lang="en-US" altLang="zh-CN" sz="3600" dirty="0">
              <a:latin typeface="Centaur" panose="02030504050205020304" pitchFamily="18" charset="0"/>
            </a:endParaRPr>
          </a:p>
          <a:p>
            <a:r>
              <a:rPr lang="en-US" altLang="zh-CN" sz="3600" dirty="0" smtClean="0">
                <a:latin typeface="Centaur" panose="02030504050205020304" pitchFamily="18" charset="0"/>
              </a:rPr>
              <a:t>Irrationality, chaos, primitivism.</a:t>
            </a:r>
            <a:endParaRPr lang="en-US" altLang="zh-CN" sz="3600" dirty="0">
              <a:latin typeface="Centaur" panose="02030504050205020304" pitchFamily="18" charset="0"/>
            </a:endParaRPr>
          </a:p>
          <a:p>
            <a:endParaRPr lang="en-US" altLang="zh-CN" sz="3600" dirty="0">
              <a:latin typeface="Centaur" panose="02030504050205020304" pitchFamily="18" charset="0"/>
            </a:endParaRPr>
          </a:p>
          <a:p>
            <a:endParaRPr lang="en-US" altLang="zh-CN" sz="3600" dirty="0">
              <a:latin typeface="Centaur" panose="02030504050205020304" pitchFamily="18" charset="0"/>
            </a:endParaRPr>
          </a:p>
        </p:txBody>
      </p:sp>
      <p:sp>
        <p:nvSpPr>
          <p:cNvPr id="4" name="标题 1"/>
          <p:cNvSpPr>
            <a:spLocks noGrp="1"/>
          </p:cNvSpPr>
          <p:nvPr>
            <p:ph type="title"/>
          </p:nvPr>
        </p:nvSpPr>
        <p:spPr/>
        <p:txBody>
          <a:bodyPr>
            <a:normAutofit/>
          </a:bodyPr>
          <a:lstStyle/>
          <a:p>
            <a:r>
              <a:rPr lang="en-US" altLang="zh-CN" sz="4800" b="1" dirty="0" smtClean="0"/>
              <a:t>Similarities(my thoughts)</a:t>
            </a:r>
            <a:endParaRPr lang="zh-CN" altLang="en-US" sz="4800" b="1" dirty="0"/>
          </a:p>
        </p:txBody>
      </p:sp>
    </p:spTree>
    <p:extLst>
      <p:ext uri="{BB962C8B-B14F-4D97-AF65-F5344CB8AC3E}">
        <p14:creationId xmlns:p14="http://schemas.microsoft.com/office/powerpoint/2010/main" val="3984166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 name="矩形 3"/>
          <p:cNvSpPr/>
          <p:nvPr/>
        </p:nvSpPr>
        <p:spPr>
          <a:xfrm>
            <a:off x="2710926" y="900051"/>
            <a:ext cx="8021619" cy="5262979"/>
          </a:xfrm>
          <a:prstGeom prst="rect">
            <a:avLst/>
          </a:prstGeom>
        </p:spPr>
        <p:txBody>
          <a:bodyPr wrap="square">
            <a:spAutoFit/>
          </a:bodyPr>
          <a:lstStyle/>
          <a:p>
            <a:r>
              <a:rPr lang="en-US" altLang="zh-CN" sz="2800" dirty="0">
                <a:solidFill>
                  <a:schemeClr val="bg1"/>
                </a:solidFill>
                <a:latin typeface="楷体" panose="02010609060101010101" pitchFamily="49" charset="-122"/>
                <a:ea typeface="楷体" panose="02010609060101010101" pitchFamily="49" charset="-122"/>
                <a:cs typeface="Times New Roman" panose="02020603050405020304" pitchFamily="18" charset="0"/>
              </a:rPr>
              <a:t>“</a:t>
            </a:r>
            <a:r>
              <a:rPr lang="zh-CN" altLang="zh-CN" sz="2800" dirty="0">
                <a:solidFill>
                  <a:schemeClr val="bg1"/>
                </a:solidFill>
                <a:latin typeface="楷体" panose="02010609060101010101" pitchFamily="49" charset="-122"/>
                <a:ea typeface="楷体" panose="02010609060101010101" pitchFamily="49" charset="-122"/>
                <a:cs typeface="Times New Roman" panose="02020603050405020304" pitchFamily="18" charset="0"/>
              </a:rPr>
              <a:t>河堤上，三个买卖人互相打量着，交换着迷惘的目光，他们好像要说点什么，但终究什么也没有说，彼此点点头，便连连打着呵欠，走回家去睡觉。他们都已过中年，对某些事情十分敏感而机警，但对某些事情的反应却迟钝起来，花茉莉把一个小瞎汉领回家去寄宿，在他们看来虽然有点不可思议但又毕竟是顺理成章，因为他们的家中虽然完全可以安排下一个小瞎子，但比起花茉莉家来就窄巴得多了。花茉莉一人独住了六间宽敞明亮的瓦房，安排三五个小瞎子都绰绰有余。因此，当小瞎子蹒跚着跟在花茉莉身后走下大堤时，三个人竟不约而同地舒出了一口如释重负的长气。</a:t>
            </a:r>
            <a:r>
              <a:rPr lang="en-US" altLang="zh-CN" sz="2800" dirty="0">
                <a:solidFill>
                  <a:schemeClr val="bg1"/>
                </a:solidFill>
                <a:latin typeface="楷体" panose="02010609060101010101" pitchFamily="49" charset="-122"/>
                <a:ea typeface="楷体" panose="02010609060101010101" pitchFamily="49" charset="-122"/>
                <a:cs typeface="Times New Roman" panose="02020603050405020304" pitchFamily="18" charset="0"/>
              </a:rPr>
              <a:t>”</a:t>
            </a:r>
            <a:endParaRPr lang="zh-CN" altLang="en-US" sz="28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p:txBody>
      </p:sp>
      <p:sp>
        <p:nvSpPr>
          <p:cNvPr id="5" name="文本框 4"/>
          <p:cNvSpPr txBox="1"/>
          <p:nvPr/>
        </p:nvSpPr>
        <p:spPr>
          <a:xfrm>
            <a:off x="376517" y="1194099"/>
            <a:ext cx="2334409" cy="1200329"/>
          </a:xfrm>
          <a:prstGeom prst="rect">
            <a:avLst/>
          </a:prstGeom>
          <a:noFill/>
        </p:spPr>
        <p:txBody>
          <a:bodyPr wrap="square" rtlCol="0">
            <a:spAutoFit/>
          </a:bodyPr>
          <a:lstStyle/>
          <a:p>
            <a:r>
              <a:rPr lang="zh-CN" altLang="en-US" sz="3600" dirty="0" smtClean="0">
                <a:solidFill>
                  <a:schemeClr val="accent4">
                    <a:lumMod val="20000"/>
                    <a:lumOff val="80000"/>
                  </a:schemeClr>
                </a:solidFill>
                <a:latin typeface="楷体" panose="02010609060101010101" pitchFamily="49" charset="-122"/>
                <a:ea typeface="楷体" panose="02010609060101010101" pitchFamily="49" charset="-122"/>
              </a:rPr>
              <a:t>民间音乐</a:t>
            </a:r>
            <a:endParaRPr lang="en-US" altLang="zh-CN" sz="3600" dirty="0" smtClean="0">
              <a:solidFill>
                <a:schemeClr val="accent4">
                  <a:lumMod val="20000"/>
                  <a:lumOff val="80000"/>
                </a:schemeClr>
              </a:solidFill>
              <a:latin typeface="楷体" panose="02010609060101010101" pitchFamily="49" charset="-122"/>
              <a:ea typeface="楷体" panose="02010609060101010101" pitchFamily="49" charset="-122"/>
            </a:endParaRPr>
          </a:p>
          <a:p>
            <a:r>
              <a:rPr lang="zh-CN" altLang="en-US" sz="3600" dirty="0" smtClean="0">
                <a:solidFill>
                  <a:schemeClr val="accent4">
                    <a:lumMod val="20000"/>
                    <a:lumOff val="80000"/>
                  </a:schemeClr>
                </a:solidFill>
                <a:latin typeface="楷体" panose="02010609060101010101" pitchFamily="49" charset="-122"/>
                <a:ea typeface="楷体" panose="02010609060101010101" pitchFamily="49" charset="-122"/>
              </a:rPr>
              <a:t>（</a:t>
            </a:r>
            <a:r>
              <a:rPr lang="en-US" altLang="zh-CN" sz="3600" dirty="0" smtClean="0">
                <a:solidFill>
                  <a:schemeClr val="accent4">
                    <a:lumMod val="20000"/>
                    <a:lumOff val="80000"/>
                  </a:schemeClr>
                </a:solidFill>
                <a:latin typeface="楷体" panose="02010609060101010101" pitchFamily="49" charset="-122"/>
                <a:ea typeface="楷体" panose="02010609060101010101" pitchFamily="49" charset="-122"/>
              </a:rPr>
              <a:t>1983</a:t>
            </a:r>
            <a:r>
              <a:rPr lang="zh-CN" altLang="en-US" sz="3600" dirty="0" smtClean="0">
                <a:solidFill>
                  <a:schemeClr val="accent4">
                    <a:lumMod val="20000"/>
                    <a:lumOff val="80000"/>
                  </a:schemeClr>
                </a:solidFill>
                <a:latin typeface="楷体" panose="02010609060101010101" pitchFamily="49" charset="-122"/>
                <a:ea typeface="楷体" panose="02010609060101010101" pitchFamily="49" charset="-122"/>
              </a:rPr>
              <a:t>）</a:t>
            </a:r>
            <a:endParaRPr lang="zh-CN" altLang="en-US" sz="3600" dirty="0">
              <a:solidFill>
                <a:schemeClr val="accent4">
                  <a:lumMod val="20000"/>
                  <a:lumOff val="80000"/>
                </a:schemeClr>
              </a:solidFill>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886812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 name="矩形 3"/>
          <p:cNvSpPr/>
          <p:nvPr/>
        </p:nvSpPr>
        <p:spPr>
          <a:xfrm>
            <a:off x="2402543" y="758965"/>
            <a:ext cx="9667538" cy="5693866"/>
          </a:xfrm>
          <a:prstGeom prst="rect">
            <a:avLst/>
          </a:prstGeom>
        </p:spPr>
        <p:txBody>
          <a:bodyPr wrap="square">
            <a:spAutoFit/>
          </a:bodyPr>
          <a:lstStyle/>
          <a:p>
            <a:pPr indent="353695" algn="just">
              <a:spcAft>
                <a:spcPts val="0"/>
              </a:spcAft>
            </a:pPr>
            <a:r>
              <a:rPr lang="en-US" altLang="zh-CN" sz="2800" kern="100" dirty="0">
                <a:latin typeface="楷体" panose="02010609060101010101" pitchFamily="49" charset="-122"/>
                <a:ea typeface="楷体" panose="02010609060101010101" pitchFamily="49" charset="-122"/>
                <a:cs typeface="Times New Roman" panose="02020603050405020304" pitchFamily="18" charset="0"/>
              </a:rPr>
              <a:t> </a:t>
            </a:r>
            <a:r>
              <a:rPr lang="zh-CN" altLang="zh-CN" sz="2800" kern="100" dirty="0">
                <a:solidFill>
                  <a:schemeClr val="bg1"/>
                </a:solidFill>
                <a:latin typeface="楷体" panose="02010609060101010101" pitchFamily="49" charset="-122"/>
                <a:ea typeface="楷体" panose="02010609060101010101" pitchFamily="49" charset="-122"/>
                <a:cs typeface="Times New Roman" panose="02020603050405020304" pitchFamily="18" charset="0"/>
              </a:rPr>
              <a:t>跑到她们栖身的胡麻地前，那里有一个蓄着脏水的大坑，坑里茂盛地生长着一些杂草和几棵像树一样粗壮的水荇，通红的茎秆，肥大的叶片是鲜嫩的鹅黄色，梢头高挑着一束束柔软的粉红色花序。那浑身着火的人一头扎到水坑里，砸得坑中水花四溅，一群半大的、尾巴刚刚褪掉的小青蛙从坑边的水草中扑扑楞楞地跳出来，几只洁白的、正在水荇叶背产卵的粉蝶轻飘飘地飞起来，消逝在阳光里，好像被灼热的光线熔化了。那人身上的火熄了，全身乌黑，头上脸上沾着一层厚厚的烂泥，腮上弯曲着一条细小的蚯蚓。分不清哪是他的鼻子哪是他的眼，只能看到他的嘴。他痛苦地哭叫着：</a:t>
            </a:r>
            <a:r>
              <a:rPr lang="en-US" altLang="zh-CN" sz="2800" kern="100" dirty="0">
                <a:solidFill>
                  <a:schemeClr val="bg1"/>
                </a:solidFill>
                <a:latin typeface="楷体" panose="02010609060101010101" pitchFamily="49" charset="-122"/>
                <a:ea typeface="楷体" panose="02010609060101010101" pitchFamily="49" charset="-122"/>
                <a:cs typeface="Times New Roman" panose="02020603050405020304" pitchFamily="18" charset="0"/>
              </a:rPr>
              <a:t>“</a:t>
            </a:r>
            <a:r>
              <a:rPr lang="zh-CN" altLang="zh-CN" sz="2800" kern="100" dirty="0">
                <a:solidFill>
                  <a:schemeClr val="bg1"/>
                </a:solidFill>
                <a:latin typeface="楷体" panose="02010609060101010101" pitchFamily="49" charset="-122"/>
                <a:ea typeface="楷体" panose="02010609060101010101" pitchFamily="49" charset="-122"/>
                <a:cs typeface="Times New Roman" panose="02020603050405020304" pitchFamily="18" charset="0"/>
              </a:rPr>
              <a:t>娘啊，亲娘，痛死我啦</a:t>
            </a:r>
            <a:r>
              <a:rPr lang="en-US" altLang="zh-CN" sz="2800" kern="100" dirty="0">
                <a:solidFill>
                  <a:schemeClr val="bg1"/>
                </a:solidFill>
                <a:latin typeface="楷体" panose="02010609060101010101" pitchFamily="49" charset="-122"/>
                <a:ea typeface="楷体" panose="02010609060101010101" pitchFamily="49" charset="-122"/>
                <a:cs typeface="Times New Roman" panose="02020603050405020304" pitchFamily="18" charset="0"/>
              </a:rPr>
              <a:t>……”</a:t>
            </a:r>
            <a:r>
              <a:rPr lang="zh-CN" altLang="zh-CN" sz="2800" kern="100" dirty="0">
                <a:solidFill>
                  <a:schemeClr val="bg1"/>
                </a:solidFill>
                <a:latin typeface="楷体" panose="02010609060101010101" pitchFamily="49" charset="-122"/>
                <a:ea typeface="楷体" panose="02010609060101010101" pitchFamily="49" charset="-122"/>
                <a:cs typeface="Times New Roman" panose="02020603050405020304" pitchFamily="18" charset="0"/>
              </a:rPr>
              <a:t>一条金黄的泥鳅从他嘴里钻出来。他在泥塘里蠕动着，把水底沉淀多年的腐臭气味搅动起来</a:t>
            </a:r>
            <a:r>
              <a:rPr lang="zh-CN" altLang="zh-CN" sz="2800" kern="100" dirty="0" smtClean="0">
                <a:solidFill>
                  <a:schemeClr val="bg1"/>
                </a:solidFill>
                <a:latin typeface="楷体" panose="02010609060101010101" pitchFamily="49" charset="-122"/>
                <a:ea typeface="楷体" panose="02010609060101010101" pitchFamily="49" charset="-122"/>
                <a:cs typeface="Times New Roman" panose="02020603050405020304" pitchFamily="18" charset="0"/>
              </a:rPr>
              <a:t>。</a:t>
            </a:r>
            <a:endParaRPr lang="zh-CN" altLang="zh-CN" sz="2000" kern="1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p:txBody>
      </p:sp>
      <p:sp>
        <p:nvSpPr>
          <p:cNvPr id="5" name="文本框 4"/>
          <p:cNvSpPr txBox="1"/>
          <p:nvPr/>
        </p:nvSpPr>
        <p:spPr>
          <a:xfrm>
            <a:off x="322729" y="1678193"/>
            <a:ext cx="2216076" cy="1200329"/>
          </a:xfrm>
          <a:prstGeom prst="rect">
            <a:avLst/>
          </a:prstGeom>
          <a:noFill/>
        </p:spPr>
        <p:txBody>
          <a:bodyPr wrap="square" rtlCol="0">
            <a:spAutoFit/>
          </a:bodyPr>
          <a:lstStyle/>
          <a:p>
            <a:r>
              <a:rPr lang="zh-CN" altLang="en-US" sz="3600" dirty="0" smtClean="0">
                <a:solidFill>
                  <a:schemeClr val="accent4">
                    <a:lumMod val="20000"/>
                    <a:lumOff val="80000"/>
                  </a:schemeClr>
                </a:solidFill>
                <a:latin typeface="楷体" panose="02010609060101010101" pitchFamily="49" charset="-122"/>
                <a:ea typeface="楷体" panose="02010609060101010101" pitchFamily="49" charset="-122"/>
              </a:rPr>
              <a:t>丰乳肥臀</a:t>
            </a:r>
            <a:endParaRPr lang="en-US" altLang="zh-CN" sz="3600" dirty="0" smtClean="0">
              <a:solidFill>
                <a:schemeClr val="accent4">
                  <a:lumMod val="20000"/>
                  <a:lumOff val="80000"/>
                </a:schemeClr>
              </a:solidFill>
              <a:latin typeface="楷体" panose="02010609060101010101" pitchFamily="49" charset="-122"/>
              <a:ea typeface="楷体" panose="02010609060101010101" pitchFamily="49" charset="-122"/>
            </a:endParaRPr>
          </a:p>
          <a:p>
            <a:r>
              <a:rPr lang="zh-CN" altLang="en-US" sz="3600" dirty="0" smtClean="0">
                <a:solidFill>
                  <a:schemeClr val="accent4">
                    <a:lumMod val="20000"/>
                    <a:lumOff val="80000"/>
                  </a:schemeClr>
                </a:solidFill>
                <a:latin typeface="楷体" panose="02010609060101010101" pitchFamily="49" charset="-122"/>
                <a:ea typeface="楷体" panose="02010609060101010101" pitchFamily="49" charset="-122"/>
              </a:rPr>
              <a:t>（</a:t>
            </a:r>
            <a:r>
              <a:rPr lang="en-US" altLang="zh-CN" sz="3600" dirty="0" smtClean="0">
                <a:solidFill>
                  <a:schemeClr val="accent4">
                    <a:lumMod val="20000"/>
                    <a:lumOff val="80000"/>
                  </a:schemeClr>
                </a:solidFill>
                <a:latin typeface="楷体" panose="02010609060101010101" pitchFamily="49" charset="-122"/>
                <a:ea typeface="楷体" panose="02010609060101010101" pitchFamily="49" charset="-122"/>
              </a:rPr>
              <a:t>1996</a:t>
            </a:r>
            <a:r>
              <a:rPr lang="zh-CN" altLang="en-US" sz="3600" dirty="0" smtClean="0">
                <a:solidFill>
                  <a:schemeClr val="accent4">
                    <a:lumMod val="20000"/>
                    <a:lumOff val="80000"/>
                  </a:schemeClr>
                </a:solidFill>
                <a:latin typeface="楷体" panose="02010609060101010101" pitchFamily="49" charset="-122"/>
                <a:ea typeface="楷体" panose="02010609060101010101" pitchFamily="49" charset="-122"/>
              </a:rPr>
              <a:t>）</a:t>
            </a:r>
            <a:endParaRPr lang="zh-CN" altLang="en-US" sz="3600" dirty="0">
              <a:solidFill>
                <a:schemeClr val="accent4">
                  <a:lumMod val="20000"/>
                  <a:lumOff val="80000"/>
                </a:schemeClr>
              </a:solidFill>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2410783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 name="矩形 3"/>
          <p:cNvSpPr/>
          <p:nvPr/>
        </p:nvSpPr>
        <p:spPr>
          <a:xfrm>
            <a:off x="2284209" y="446993"/>
            <a:ext cx="9667538" cy="6124754"/>
          </a:xfrm>
          <a:prstGeom prst="rect">
            <a:avLst/>
          </a:prstGeom>
        </p:spPr>
        <p:txBody>
          <a:bodyPr wrap="square">
            <a:spAutoFit/>
          </a:bodyPr>
          <a:lstStyle/>
          <a:p>
            <a:pPr indent="353695" algn="just">
              <a:spcAft>
                <a:spcPts val="0"/>
              </a:spcAft>
            </a:pPr>
            <a:r>
              <a:rPr lang="zh-CN" altLang="zh-CN" sz="2800" dirty="0">
                <a:solidFill>
                  <a:schemeClr val="bg1"/>
                </a:solidFill>
                <a:latin typeface="楷体" panose="02010609060101010101" pitchFamily="49" charset="-122"/>
                <a:ea typeface="楷体" panose="02010609060101010101" pitchFamily="49" charset="-122"/>
              </a:rPr>
              <a:t>“家里的人都在谈情说爱。奥雷连诺用无头无尾的诗句倾诉爱情。他把诗句写在梅尔加德斯给他的粗糙的羊皮纸上、浴室墙壁上、自个儿手上，这些诗里都有改了</a:t>
            </a:r>
            <a:r>
              <a:rPr lang="zh-CN" altLang="zh-CN" sz="2800" dirty="0" smtClean="0">
                <a:solidFill>
                  <a:schemeClr val="bg1"/>
                </a:solidFill>
                <a:latin typeface="楷体" panose="02010609060101010101" pitchFamily="49" charset="-122"/>
                <a:ea typeface="楷体" panose="02010609060101010101" pitchFamily="49" charset="-122"/>
              </a:rPr>
              <a:t>观的</a:t>
            </a:r>
            <a:r>
              <a:rPr lang="zh-CN" altLang="zh-CN" sz="2800" dirty="0">
                <a:solidFill>
                  <a:schemeClr val="bg1"/>
                </a:solidFill>
                <a:latin typeface="楷体" panose="02010609060101010101" pitchFamily="49" charset="-122"/>
                <a:ea typeface="楷体" panose="02010609060101010101" pitchFamily="49" charset="-122"/>
              </a:rPr>
              <a:t>雷麦黛丝：晌午闷热空气中的雷麦黛丝；玫瑰清香中的</a:t>
            </a:r>
            <a:r>
              <a:rPr lang="zh-CN" altLang="zh-CN" sz="2800" dirty="0" smtClean="0">
                <a:solidFill>
                  <a:schemeClr val="bg1"/>
                </a:solidFill>
                <a:latin typeface="楷体" panose="02010609060101010101" pitchFamily="49" charset="-122"/>
                <a:ea typeface="楷体" panose="02010609060101010101" pitchFamily="49" charset="-122"/>
              </a:rPr>
              <a:t>雷麦黛丝</a:t>
            </a:r>
            <a:r>
              <a:rPr lang="zh-CN" altLang="zh-CN" sz="2800" dirty="0">
                <a:solidFill>
                  <a:schemeClr val="bg1"/>
                </a:solidFill>
                <a:latin typeface="楷体" panose="02010609060101010101" pitchFamily="49" charset="-122"/>
                <a:ea typeface="楷体" panose="02010609060101010101" pitchFamily="49" charset="-122"/>
              </a:rPr>
              <a:t>；早餐面包腾腾热气中的雷麦黛丝</a:t>
            </a:r>
            <a:r>
              <a:rPr lang="en-US" altLang="zh-CN" sz="2800" dirty="0">
                <a:solidFill>
                  <a:schemeClr val="bg1"/>
                </a:solidFill>
                <a:latin typeface="楷体" panose="02010609060101010101" pitchFamily="49" charset="-122"/>
                <a:ea typeface="楷体" panose="02010609060101010101" pitchFamily="49" charset="-122"/>
              </a:rPr>
              <a:t>——</a:t>
            </a:r>
            <a:r>
              <a:rPr lang="zh-CN" altLang="zh-CN" sz="2800" dirty="0">
                <a:solidFill>
                  <a:schemeClr val="bg1"/>
                </a:solidFill>
                <a:latin typeface="楷体" panose="02010609060101010101" pitchFamily="49" charset="-122"/>
                <a:ea typeface="楷体" panose="02010609060101010101" pitchFamily="49" charset="-122"/>
              </a:rPr>
              <a:t>随时随地都有雷麦黛丝。每天下午四点，雷贝卡一面坐在</a:t>
            </a:r>
            <a:r>
              <a:rPr lang="zh-CN" altLang="zh-CN" sz="2800" dirty="0" smtClean="0">
                <a:solidFill>
                  <a:schemeClr val="bg1"/>
                </a:solidFill>
                <a:latin typeface="楷体" panose="02010609060101010101" pitchFamily="49" charset="-122"/>
                <a:ea typeface="楷体" panose="02010609060101010101" pitchFamily="49" charset="-122"/>
              </a:rPr>
              <a:t>窗前</a:t>
            </a:r>
            <a:r>
              <a:rPr lang="zh-CN" altLang="zh-CN" sz="2800" dirty="0">
                <a:solidFill>
                  <a:schemeClr val="bg1"/>
                </a:solidFill>
                <a:latin typeface="楷体" panose="02010609060101010101" pitchFamily="49" charset="-122"/>
                <a:ea typeface="楷体" panose="02010609060101010101" pitchFamily="49" charset="-122"/>
              </a:rPr>
              <a:t>绣花，一面等候自己的情书。她清楚地知道，运送邮件的骡子前来马孔多每月只有两次，可她时时刻刻都在等它，以为它可能弄错时间，任何一天都会到达。</a:t>
            </a:r>
            <a:r>
              <a:rPr lang="zh-CN" altLang="zh-CN" sz="2800" dirty="0" smtClean="0">
                <a:solidFill>
                  <a:schemeClr val="bg1"/>
                </a:solidFill>
                <a:latin typeface="楷体" panose="02010609060101010101" pitchFamily="49" charset="-122"/>
                <a:ea typeface="楷体" panose="02010609060101010101" pitchFamily="49" charset="-122"/>
              </a:rPr>
              <a:t>情形恰恰相反</a:t>
            </a:r>
            <a:r>
              <a:rPr lang="zh-CN" altLang="zh-CN" sz="2800" dirty="0">
                <a:solidFill>
                  <a:schemeClr val="bg1"/>
                </a:solidFill>
                <a:latin typeface="楷体" panose="02010609060101010101" pitchFamily="49" charset="-122"/>
                <a:ea typeface="楷体" panose="02010609060101010101" pitchFamily="49" charset="-122"/>
              </a:rPr>
              <a:t>：有一次，骡子在规定的日子却没有来。雷贝卡苦恼得发疯，半夜起来，急匆匆地到了花园里，自杀一样贪婪地吞食一撮撮泥土，一面痛苦和愤怒地哭泣， 一面嚼着软搭搭的蚯蚓，牙床都给蜗牛壳碎片割伤了。到天亮时，她呕吐了。她陷入了某种狂热、沮丧的状态，失去了知觉，在呓语中无耻地泄露了心中的秘密。”</a:t>
            </a:r>
            <a:endParaRPr lang="zh-CN" altLang="zh-CN" sz="2800" kern="1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p:txBody>
      </p:sp>
      <p:sp>
        <p:nvSpPr>
          <p:cNvPr id="5" name="文本框 4"/>
          <p:cNvSpPr txBox="1"/>
          <p:nvPr/>
        </p:nvSpPr>
        <p:spPr>
          <a:xfrm>
            <a:off x="68133" y="1731981"/>
            <a:ext cx="2216076" cy="646331"/>
          </a:xfrm>
          <a:prstGeom prst="rect">
            <a:avLst/>
          </a:prstGeom>
          <a:noFill/>
        </p:spPr>
        <p:txBody>
          <a:bodyPr wrap="square" rtlCol="0">
            <a:spAutoFit/>
          </a:bodyPr>
          <a:lstStyle/>
          <a:p>
            <a:r>
              <a:rPr lang="zh-CN" altLang="en-US" sz="3600" dirty="0" smtClean="0">
                <a:solidFill>
                  <a:schemeClr val="accent4">
                    <a:lumMod val="20000"/>
                    <a:lumOff val="80000"/>
                  </a:schemeClr>
                </a:solidFill>
                <a:latin typeface="楷体" panose="02010609060101010101" pitchFamily="49" charset="-122"/>
                <a:ea typeface="楷体" panose="02010609060101010101" pitchFamily="49" charset="-122"/>
              </a:rPr>
              <a:t>百年孤独</a:t>
            </a:r>
            <a:endParaRPr lang="zh-CN" altLang="en-US" sz="3600" dirty="0">
              <a:solidFill>
                <a:schemeClr val="accent4">
                  <a:lumMod val="20000"/>
                  <a:lumOff val="80000"/>
                </a:schemeClr>
              </a:solidFill>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777631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838200" y="1502896"/>
            <a:ext cx="10780059" cy="3908200"/>
          </a:xfrm>
        </p:spPr>
        <p:txBody>
          <a:bodyPr/>
          <a:lstStyle/>
          <a:p>
            <a:pPr marL="0" indent="0">
              <a:buNone/>
            </a:pPr>
            <a:r>
              <a:rPr lang="en-US" altLang="zh-CN" sz="4000" dirty="0">
                <a:latin typeface="楷体" panose="02010609060101010101" pitchFamily="49" charset="-122"/>
                <a:ea typeface="楷体" panose="02010609060101010101" pitchFamily="49" charset="-122"/>
              </a:rPr>
              <a:t>《</a:t>
            </a:r>
            <a:r>
              <a:rPr lang="zh-CN" altLang="zh-CN" sz="4000" dirty="0">
                <a:latin typeface="楷体" panose="02010609060101010101" pitchFamily="49" charset="-122"/>
                <a:ea typeface="楷体" panose="02010609060101010101" pitchFamily="49" charset="-122"/>
              </a:rPr>
              <a:t>民间音乐</a:t>
            </a:r>
            <a:r>
              <a:rPr lang="en-US" altLang="zh-CN" sz="4000" dirty="0">
                <a:latin typeface="楷体" panose="02010609060101010101" pitchFamily="49" charset="-122"/>
                <a:ea typeface="楷体" panose="02010609060101010101" pitchFamily="49" charset="-122"/>
              </a:rPr>
              <a:t>》</a:t>
            </a:r>
            <a:r>
              <a:rPr lang="zh-CN" altLang="zh-CN" sz="4000" dirty="0">
                <a:latin typeface="楷体" panose="02010609060101010101" pitchFamily="49" charset="-122"/>
                <a:ea typeface="楷体" panose="02010609060101010101" pitchFamily="49" charset="-122"/>
              </a:rPr>
              <a:t>：</a:t>
            </a:r>
            <a:r>
              <a:rPr lang="en-US" altLang="zh-CN" sz="4000" dirty="0">
                <a:latin typeface="Centaur" panose="02030504050205020304" pitchFamily="18" charset="0"/>
                <a:ea typeface="楷体" panose="02010609060101010101" pitchFamily="49" charset="-122"/>
              </a:rPr>
              <a:t>slower</a:t>
            </a:r>
            <a:r>
              <a:rPr lang="zh-CN" altLang="en-US" sz="4000" dirty="0">
                <a:latin typeface="Centaur" panose="02030504050205020304" pitchFamily="18" charset="0"/>
                <a:ea typeface="楷体" panose="02010609060101010101" pitchFamily="49" charset="-122"/>
              </a:rPr>
              <a:t>，</a:t>
            </a:r>
            <a:r>
              <a:rPr lang="en-US" altLang="zh-CN" sz="4000" dirty="0">
                <a:latin typeface="Centaur" panose="02030504050205020304" pitchFamily="18" charset="0"/>
                <a:ea typeface="楷体" panose="02010609060101010101" pitchFamily="49" charset="-122"/>
              </a:rPr>
              <a:t>more simple</a:t>
            </a:r>
            <a:r>
              <a:rPr lang="zh-CN" altLang="en-US" sz="4000" dirty="0">
                <a:latin typeface="Centaur" panose="02030504050205020304" pitchFamily="18" charset="0"/>
                <a:ea typeface="楷体" panose="02010609060101010101" pitchFamily="49" charset="-122"/>
              </a:rPr>
              <a:t>，</a:t>
            </a:r>
            <a:r>
              <a:rPr lang="en-US" altLang="zh-CN" sz="4000" dirty="0">
                <a:latin typeface="Centaur" panose="02030504050205020304" pitchFamily="18" charset="0"/>
                <a:ea typeface="楷体" panose="02010609060101010101" pitchFamily="49" charset="-122"/>
              </a:rPr>
              <a:t>gentle</a:t>
            </a:r>
            <a:r>
              <a:rPr lang="zh-CN" altLang="en-US" sz="4000" dirty="0">
                <a:latin typeface="Centaur" panose="02030504050205020304" pitchFamily="18" charset="0"/>
                <a:ea typeface="楷体" panose="02010609060101010101" pitchFamily="49" charset="-122"/>
              </a:rPr>
              <a:t>，</a:t>
            </a:r>
            <a:endParaRPr lang="en-US" altLang="zh-CN" sz="4000" dirty="0">
              <a:latin typeface="Centaur" panose="02030504050205020304" pitchFamily="18" charset="0"/>
              <a:ea typeface="楷体" panose="02010609060101010101" pitchFamily="49" charset="-122"/>
            </a:endParaRPr>
          </a:p>
          <a:p>
            <a:pPr marL="0" indent="0">
              <a:buNone/>
            </a:pPr>
            <a:endParaRPr lang="en-US" altLang="zh-CN" sz="4000" dirty="0">
              <a:latin typeface="楷体" panose="02010609060101010101" pitchFamily="49" charset="-122"/>
              <a:ea typeface="楷体" panose="02010609060101010101" pitchFamily="49" charset="-122"/>
            </a:endParaRPr>
          </a:p>
          <a:p>
            <a:pPr marL="0" indent="0">
              <a:buNone/>
            </a:pPr>
            <a:r>
              <a:rPr lang="en-US" altLang="zh-CN" sz="4000" dirty="0">
                <a:latin typeface="楷体" panose="02010609060101010101" pitchFamily="49" charset="-122"/>
                <a:ea typeface="楷体" panose="02010609060101010101" pitchFamily="49" charset="-122"/>
              </a:rPr>
              <a:t>《</a:t>
            </a:r>
            <a:r>
              <a:rPr lang="zh-CN" altLang="zh-CN" sz="4000" dirty="0">
                <a:latin typeface="楷体" panose="02010609060101010101" pitchFamily="49" charset="-122"/>
                <a:ea typeface="楷体" panose="02010609060101010101" pitchFamily="49" charset="-122"/>
              </a:rPr>
              <a:t>丰乳肥臀</a:t>
            </a:r>
            <a:r>
              <a:rPr lang="en-US" altLang="zh-CN" sz="4000" dirty="0">
                <a:latin typeface="楷体" panose="02010609060101010101" pitchFamily="49" charset="-122"/>
                <a:ea typeface="楷体" panose="02010609060101010101" pitchFamily="49" charset="-122"/>
              </a:rPr>
              <a:t>》</a:t>
            </a:r>
            <a:r>
              <a:rPr lang="zh-CN" altLang="zh-CN" sz="4000" dirty="0">
                <a:latin typeface="楷体" panose="02010609060101010101" pitchFamily="49" charset="-122"/>
                <a:ea typeface="楷体" panose="02010609060101010101" pitchFamily="49" charset="-122"/>
              </a:rPr>
              <a:t>：</a:t>
            </a:r>
            <a:r>
              <a:rPr lang="en-US" altLang="zh-CN" sz="4000" dirty="0">
                <a:latin typeface="Centaur" panose="02030504050205020304" pitchFamily="18" charset="0"/>
                <a:ea typeface="楷体" panose="02010609060101010101" pitchFamily="49" charset="-122"/>
              </a:rPr>
              <a:t>faster</a:t>
            </a:r>
            <a:r>
              <a:rPr lang="zh-CN" altLang="en-US" sz="4000" dirty="0">
                <a:latin typeface="Centaur" panose="02030504050205020304" pitchFamily="18" charset="0"/>
                <a:ea typeface="楷体" panose="02010609060101010101" pitchFamily="49" charset="-122"/>
              </a:rPr>
              <a:t>，</a:t>
            </a:r>
            <a:r>
              <a:rPr lang="en-US" altLang="zh-CN" sz="4000" dirty="0">
                <a:latin typeface="Centaur" panose="02030504050205020304" pitchFamily="18" charset="0"/>
                <a:ea typeface="楷体" panose="02010609060101010101" pitchFamily="49" charset="-122"/>
              </a:rPr>
              <a:t>intense</a:t>
            </a:r>
            <a:r>
              <a:rPr lang="zh-CN" altLang="en-US" sz="4000" dirty="0">
                <a:latin typeface="Centaur" panose="02030504050205020304" pitchFamily="18" charset="0"/>
                <a:ea typeface="楷体" panose="02010609060101010101" pitchFamily="49" charset="-122"/>
              </a:rPr>
              <a:t>，</a:t>
            </a:r>
            <a:r>
              <a:rPr lang="en-US" altLang="zh-CN" sz="4000" dirty="0">
                <a:latin typeface="Centaur" panose="02030504050205020304" pitchFamily="18" charset="0"/>
                <a:ea typeface="楷体" panose="02010609060101010101" pitchFamily="49" charset="-122"/>
              </a:rPr>
              <a:t>more senses</a:t>
            </a:r>
            <a:r>
              <a:rPr lang="zh-CN" altLang="en-US" sz="4000" dirty="0">
                <a:latin typeface="Centaur" panose="02030504050205020304" pitchFamily="18" charset="0"/>
                <a:ea typeface="楷体" panose="02010609060101010101" pitchFamily="49" charset="-122"/>
              </a:rPr>
              <a:t>，</a:t>
            </a:r>
            <a:r>
              <a:rPr lang="en-US" altLang="zh-CN" sz="4000" dirty="0">
                <a:latin typeface="Centaur" panose="02030504050205020304" pitchFamily="18" charset="0"/>
                <a:ea typeface="楷体" panose="02010609060101010101" pitchFamily="49" charset="-122"/>
              </a:rPr>
              <a:t>complicated rhetorical device</a:t>
            </a:r>
            <a:r>
              <a:rPr lang="zh-CN" altLang="en-US" sz="4000" dirty="0">
                <a:latin typeface="Centaur" panose="02030504050205020304" pitchFamily="18" charset="0"/>
                <a:ea typeface="楷体" panose="02010609060101010101" pitchFamily="49" charset="-122"/>
              </a:rPr>
              <a:t>，</a:t>
            </a:r>
            <a:r>
              <a:rPr lang="en-US" altLang="zh-CN" sz="4000" dirty="0">
                <a:latin typeface="Centaur" panose="02030504050205020304" pitchFamily="18" charset="0"/>
                <a:ea typeface="楷体" panose="02010609060101010101" pitchFamily="49" charset="-122"/>
              </a:rPr>
              <a:t>strong colors</a:t>
            </a:r>
            <a:r>
              <a:rPr lang="zh-CN" altLang="en-US" sz="4000" dirty="0">
                <a:latin typeface="Centaur" panose="02030504050205020304" pitchFamily="18" charset="0"/>
                <a:ea typeface="楷体" panose="02010609060101010101" pitchFamily="49" charset="-122"/>
              </a:rPr>
              <a:t>，</a:t>
            </a:r>
            <a:r>
              <a:rPr lang="en-US" altLang="zh-CN" sz="4000" dirty="0">
                <a:latin typeface="Centaur" panose="02030504050205020304" pitchFamily="18" charset="0"/>
                <a:ea typeface="楷体" panose="02010609060101010101" pitchFamily="49" charset="-122"/>
              </a:rPr>
              <a:t>rich imagination</a:t>
            </a:r>
          </a:p>
          <a:p>
            <a:pPr marL="0" indent="0">
              <a:buNone/>
            </a:pPr>
            <a:endParaRPr lang="zh-CN" altLang="en-US" dirty="0"/>
          </a:p>
        </p:txBody>
      </p:sp>
    </p:spTree>
    <p:extLst>
      <p:ext uri="{BB962C8B-B14F-4D97-AF65-F5344CB8AC3E}">
        <p14:creationId xmlns:p14="http://schemas.microsoft.com/office/powerpoint/2010/main" val="22165366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783106" y="3181341"/>
            <a:ext cx="10515600" cy="1325563"/>
          </a:xfrm>
        </p:spPr>
        <p:txBody>
          <a:bodyPr>
            <a:noAutofit/>
          </a:bodyPr>
          <a:lstStyle/>
          <a:p>
            <a:r>
              <a:rPr lang="en-US" altLang="zh-CN" sz="3600" dirty="0" smtClean="0">
                <a:latin typeface="Centaur" panose="02030504050205020304" pitchFamily="18" charset="0"/>
                <a:ea typeface="Microsoft YaHei UI Light" panose="020B0502040204020203" pitchFamily="34" charset="-122"/>
              </a:rPr>
              <a:t>The works I wrote </a:t>
            </a:r>
            <a:r>
              <a:rPr lang="en-US" altLang="zh-CN" sz="3600" dirty="0">
                <a:latin typeface="Centaur" panose="02030504050205020304" pitchFamily="18" charset="0"/>
                <a:ea typeface="Microsoft YaHei UI Light" panose="020B0502040204020203" pitchFamily="34" charset="-122"/>
              </a:rPr>
              <a:t>in 1985, were undoubtedly</a:t>
            </a:r>
            <a:r>
              <a:rPr lang="zh-CN" altLang="en-US" sz="3600" dirty="0">
                <a:latin typeface="Centaur" panose="02030504050205020304" pitchFamily="18" charset="0"/>
                <a:ea typeface="Microsoft YaHei UI Light" panose="020B0502040204020203" pitchFamily="34" charset="-122"/>
              </a:rPr>
              <a:t/>
            </a:r>
            <a:br>
              <a:rPr lang="zh-CN" altLang="en-US" sz="3600" dirty="0">
                <a:latin typeface="Centaur" panose="02030504050205020304" pitchFamily="18" charset="0"/>
                <a:ea typeface="Microsoft YaHei UI Light" panose="020B0502040204020203" pitchFamily="34" charset="-122"/>
              </a:rPr>
            </a:br>
            <a:r>
              <a:rPr lang="en-US" altLang="zh-CN" sz="3600" dirty="0">
                <a:latin typeface="Centaur" panose="02030504050205020304" pitchFamily="18" charset="0"/>
                <a:ea typeface="Microsoft YaHei UI Light" panose="020B0502040204020203" pitchFamily="34" charset="-122"/>
              </a:rPr>
              <a:t>influenced by foreign literature both in thoughts </a:t>
            </a:r>
            <a:br>
              <a:rPr lang="en-US" altLang="zh-CN" sz="3600" dirty="0">
                <a:latin typeface="Centaur" panose="02030504050205020304" pitchFamily="18" charset="0"/>
                <a:ea typeface="Microsoft YaHei UI Light" panose="020B0502040204020203" pitchFamily="34" charset="-122"/>
              </a:rPr>
            </a:br>
            <a:r>
              <a:rPr lang="en-US" altLang="zh-CN" sz="3600" dirty="0">
                <a:latin typeface="Centaur" panose="02030504050205020304" pitchFamily="18" charset="0"/>
                <a:ea typeface="Microsoft YaHei UI Light" panose="020B0502040204020203" pitchFamily="34" charset="-122"/>
              </a:rPr>
              <a:t>and in form, mainly </a:t>
            </a:r>
            <a:r>
              <a:rPr lang="en-US" altLang="zh-CN" sz="3600" dirty="0" smtClean="0">
                <a:latin typeface="Centaur" panose="02030504050205020304" pitchFamily="18" charset="0"/>
                <a:ea typeface="Microsoft YaHei UI Light" panose="020B0502040204020203" pitchFamily="34" charset="-122"/>
              </a:rPr>
              <a:t>from One hundred years of</a:t>
            </a:r>
            <a:br>
              <a:rPr lang="en-US" altLang="zh-CN" sz="3600" dirty="0" smtClean="0">
                <a:latin typeface="Centaur" panose="02030504050205020304" pitchFamily="18" charset="0"/>
                <a:ea typeface="Microsoft YaHei UI Light" panose="020B0502040204020203" pitchFamily="34" charset="-122"/>
              </a:rPr>
            </a:br>
            <a:r>
              <a:rPr lang="en-US" altLang="zh-CN" sz="3600" dirty="0" smtClean="0">
                <a:latin typeface="Centaur" panose="02030504050205020304" pitchFamily="18" charset="0"/>
                <a:ea typeface="Microsoft YaHei UI Light" panose="020B0502040204020203" pitchFamily="34" charset="-122"/>
              </a:rPr>
              <a:t>Solitude by </a:t>
            </a:r>
            <a:r>
              <a:rPr lang="en-US" altLang="zh-CN" sz="3600" dirty="0" err="1" smtClean="0">
                <a:latin typeface="Centaur" panose="02030504050205020304" pitchFamily="18" charset="0"/>
                <a:ea typeface="Microsoft YaHei UI Light" panose="020B0502040204020203" pitchFamily="34" charset="-122"/>
              </a:rPr>
              <a:t>García</a:t>
            </a:r>
            <a:r>
              <a:rPr lang="en-US" altLang="zh-CN" sz="3600" dirty="0" smtClean="0">
                <a:latin typeface="Centaur" panose="02030504050205020304" pitchFamily="18" charset="0"/>
                <a:ea typeface="Microsoft YaHei UI Light" panose="020B0502040204020203" pitchFamily="34" charset="-122"/>
              </a:rPr>
              <a:t> </a:t>
            </a:r>
            <a:r>
              <a:rPr lang="en-US" altLang="zh-CN" sz="3600" dirty="0" err="1" smtClean="0">
                <a:latin typeface="Centaur" panose="02030504050205020304" pitchFamily="18" charset="0"/>
                <a:ea typeface="Microsoft YaHei UI Light" panose="020B0502040204020203" pitchFamily="34" charset="-122"/>
              </a:rPr>
              <a:t>Márquez</a:t>
            </a:r>
            <a:r>
              <a:rPr lang="en-US" altLang="zh-CN" sz="3600" dirty="0" smtClean="0">
                <a:latin typeface="Centaur" panose="02030504050205020304" pitchFamily="18" charset="0"/>
                <a:ea typeface="Microsoft YaHei UI Light" panose="020B0502040204020203" pitchFamily="34" charset="-122"/>
              </a:rPr>
              <a:t>… It first shocked me </a:t>
            </a:r>
            <a:br>
              <a:rPr lang="en-US" altLang="zh-CN" sz="3600" dirty="0" smtClean="0">
                <a:latin typeface="Centaur" panose="02030504050205020304" pitchFamily="18" charset="0"/>
                <a:ea typeface="Microsoft YaHei UI Light" panose="020B0502040204020203" pitchFamily="34" charset="-122"/>
              </a:rPr>
            </a:br>
            <a:r>
              <a:rPr lang="en-US" altLang="zh-CN" sz="3600" dirty="0" smtClean="0">
                <a:latin typeface="Centaur" panose="02030504050205020304" pitchFamily="18" charset="0"/>
                <a:ea typeface="Microsoft YaHei UI Light" panose="020B0502040204020203" pitchFamily="34" charset="-122"/>
              </a:rPr>
              <a:t>with</a:t>
            </a:r>
            <a:r>
              <a:rPr lang="en-US" altLang="zh-CN" sz="3600" dirty="0">
                <a:latin typeface="Centaur" panose="02030504050205020304" pitchFamily="18" charset="0"/>
                <a:ea typeface="Microsoft YaHei UI Light" panose="020B0502040204020203" pitchFamily="34" charset="-122"/>
              </a:rPr>
              <a:t> </a:t>
            </a:r>
            <a:r>
              <a:rPr lang="en-US" altLang="zh-CN" sz="3600" dirty="0" smtClean="0">
                <a:latin typeface="Centaur" panose="02030504050205020304" pitchFamily="18" charset="0"/>
                <a:ea typeface="Microsoft YaHei UI Light" panose="020B0502040204020203" pitchFamily="34" charset="-122"/>
              </a:rPr>
              <a:t>those </a:t>
            </a:r>
            <a:r>
              <a:rPr lang="en-US" altLang="zh-CN" sz="3600" dirty="0">
                <a:latin typeface="Centaur" panose="02030504050205020304" pitchFamily="18" charset="0"/>
                <a:ea typeface="Microsoft YaHei UI Light" panose="020B0502040204020203" pitchFamily="34" charset="-122"/>
              </a:rPr>
              <a:t>extremely </a:t>
            </a:r>
            <a:r>
              <a:rPr lang="en-US" altLang="zh-CN" sz="3600" dirty="0" smtClean="0">
                <a:latin typeface="Centaur" panose="02030504050205020304" pitchFamily="18" charset="0"/>
                <a:ea typeface="Microsoft YaHei UI Light" panose="020B0502040204020203" pitchFamily="34" charset="-122"/>
              </a:rPr>
              <a:t>exaggerated artistic techniques</a:t>
            </a:r>
            <a:br>
              <a:rPr lang="en-US" altLang="zh-CN" sz="3600" dirty="0" smtClean="0">
                <a:latin typeface="Centaur" panose="02030504050205020304" pitchFamily="18" charset="0"/>
                <a:ea typeface="Microsoft YaHei UI Light" panose="020B0502040204020203" pitchFamily="34" charset="-122"/>
              </a:rPr>
            </a:br>
            <a:r>
              <a:rPr lang="en-US" altLang="zh-CN" sz="3600" dirty="0" smtClean="0">
                <a:latin typeface="Centaur" panose="02030504050205020304" pitchFamily="18" charset="0"/>
                <a:ea typeface="Microsoft YaHei UI Light" panose="020B0502040204020203" pitchFamily="34" charset="-122"/>
              </a:rPr>
              <a:t> through which time and space were turned upside</a:t>
            </a:r>
            <a:br>
              <a:rPr lang="en-US" altLang="zh-CN" sz="3600" dirty="0" smtClean="0">
                <a:latin typeface="Centaur" panose="02030504050205020304" pitchFamily="18" charset="0"/>
                <a:ea typeface="Microsoft YaHei UI Light" panose="020B0502040204020203" pitchFamily="34" charset="-122"/>
              </a:rPr>
            </a:br>
            <a:r>
              <a:rPr lang="en-US" altLang="zh-CN" sz="3600" dirty="0" smtClean="0">
                <a:latin typeface="Centaur" panose="02030504050205020304" pitchFamily="18" charset="0"/>
                <a:ea typeface="Microsoft YaHei UI Light" panose="020B0502040204020203" pitchFamily="34" charset="-122"/>
              </a:rPr>
              <a:t> down, the world of lives</a:t>
            </a:r>
            <a:r>
              <a:rPr lang="en-US" altLang="zh-CN" sz="3600" dirty="0">
                <a:latin typeface="Centaur" panose="02030504050205020304" pitchFamily="18" charset="0"/>
                <a:ea typeface="Microsoft YaHei UI Light" panose="020B0502040204020203" pitchFamily="34" charset="-122"/>
              </a:rPr>
              <a:t> </a:t>
            </a:r>
            <a:r>
              <a:rPr lang="en-US" altLang="zh-CN" sz="3600" dirty="0" smtClean="0">
                <a:latin typeface="Centaur" panose="02030504050205020304" pitchFamily="18" charset="0"/>
                <a:ea typeface="Microsoft YaHei UI Light" panose="020B0502040204020203" pitchFamily="34" charset="-122"/>
              </a:rPr>
              <a:t>were crossed.</a:t>
            </a:r>
            <a:r>
              <a:rPr lang="en-US" altLang="zh-CN" sz="3600" dirty="0">
                <a:latin typeface="Centaur" panose="02030504050205020304" pitchFamily="18" charset="0"/>
                <a:ea typeface="Microsoft YaHei UI Light" panose="020B0502040204020203" pitchFamily="34" charset="-122"/>
              </a:rPr>
              <a:t/>
            </a:r>
            <a:br>
              <a:rPr lang="en-US" altLang="zh-CN" sz="3600" dirty="0">
                <a:latin typeface="Centaur" panose="02030504050205020304" pitchFamily="18" charset="0"/>
                <a:ea typeface="Microsoft YaHei UI Light" panose="020B0502040204020203" pitchFamily="34" charset="-122"/>
              </a:rPr>
            </a:br>
            <a:r>
              <a:rPr lang="en-US" altLang="zh-CN" sz="3600" dirty="0">
                <a:latin typeface="Centaur" panose="02030504050205020304" pitchFamily="18" charset="0"/>
                <a:ea typeface="Microsoft YaHei UI Light" panose="020B0502040204020203" pitchFamily="34" charset="-122"/>
              </a:rPr>
              <a:t> </a:t>
            </a:r>
            <a:r>
              <a:rPr lang="en-US" altLang="zh-CN" sz="3600" dirty="0" smtClean="0">
                <a:latin typeface="Centaur" panose="02030504050205020304" pitchFamily="18" charset="0"/>
                <a:ea typeface="Microsoft YaHei UI Light" panose="020B0502040204020203" pitchFamily="34" charset="-122"/>
              </a:rPr>
              <a:t/>
            </a:r>
            <a:br>
              <a:rPr lang="en-US" altLang="zh-CN" sz="3600" dirty="0" smtClean="0">
                <a:latin typeface="Centaur" panose="02030504050205020304" pitchFamily="18" charset="0"/>
                <a:ea typeface="Microsoft YaHei UI Light" panose="020B0502040204020203" pitchFamily="34" charset="-122"/>
              </a:rPr>
            </a:br>
            <a:endParaRPr lang="zh-CN" altLang="en-US" sz="3600" dirty="0">
              <a:latin typeface="Centaur" panose="02030504050205020304" pitchFamily="18" charset="0"/>
              <a:ea typeface="Microsoft YaHei UI Light" panose="020B0502040204020203" pitchFamily="34" charset="-122"/>
            </a:endParaRPr>
          </a:p>
        </p:txBody>
      </p:sp>
      <p:pic>
        <p:nvPicPr>
          <p:cNvPr id="4" name="内容占位符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147894"/>
            <a:ext cx="3526920" cy="4351338"/>
          </a:xfrm>
        </p:spPr>
      </p:pic>
    </p:spTree>
    <p:extLst>
      <p:ext uri="{BB962C8B-B14F-4D97-AF65-F5344CB8AC3E}">
        <p14:creationId xmlns:p14="http://schemas.microsoft.com/office/powerpoint/2010/main" val="6975506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smtClean="0"/>
              <a:t>Differences </a:t>
            </a:r>
            <a:endParaRPr lang="zh-CN" altLang="en-US" dirty="0"/>
          </a:p>
        </p:txBody>
      </p:sp>
      <p:sp>
        <p:nvSpPr>
          <p:cNvPr id="3" name="内容占位符 2"/>
          <p:cNvSpPr>
            <a:spLocks noGrp="1"/>
          </p:cNvSpPr>
          <p:nvPr>
            <p:ph idx="1"/>
          </p:nvPr>
        </p:nvSpPr>
        <p:spPr/>
        <p:txBody>
          <a:bodyPr>
            <a:normAutofit/>
          </a:bodyPr>
          <a:lstStyle/>
          <a:p>
            <a:r>
              <a:rPr lang="en-US" altLang="zh-CN" sz="3600" dirty="0" smtClean="0">
                <a:latin typeface="Centaur" panose="02030504050205020304" pitchFamily="18" charset="0"/>
              </a:rPr>
              <a:t>   Mo Yan : a storyteller.</a:t>
            </a:r>
          </a:p>
          <a:p>
            <a:pPr marL="0" indent="0">
              <a:buNone/>
            </a:pPr>
            <a:endParaRPr lang="en-US" altLang="zh-CN" sz="3600" dirty="0" smtClean="0">
              <a:latin typeface="Centaur" panose="02030504050205020304" pitchFamily="18" charset="0"/>
            </a:endParaRPr>
          </a:p>
          <a:p>
            <a:r>
              <a:rPr lang="zh-CN" altLang="zh-CN" sz="3600" dirty="0">
                <a:latin typeface="楷体" panose="02010609060101010101" pitchFamily="49" charset="-122"/>
                <a:ea typeface="楷体" panose="02010609060101010101" pitchFamily="49" charset="-122"/>
              </a:rPr>
              <a:t>《丰乳肥臀》</a:t>
            </a:r>
            <a:r>
              <a:rPr lang="zh-CN" altLang="en-US" sz="3600" dirty="0" smtClean="0">
                <a:latin typeface="Centaur" panose="02030504050205020304" pitchFamily="18" charset="0"/>
              </a:rPr>
              <a:t>：</a:t>
            </a:r>
            <a:r>
              <a:rPr lang="en-US" altLang="zh-CN" sz="3600" dirty="0" smtClean="0">
                <a:latin typeface="Centaur" panose="02030504050205020304" pitchFamily="18" charset="0"/>
              </a:rPr>
              <a:t>duality, contrast.</a:t>
            </a:r>
          </a:p>
          <a:p>
            <a:pPr marL="0" indent="0">
              <a:buNone/>
            </a:pPr>
            <a:endParaRPr lang="en-US" altLang="zh-CN" sz="3600" dirty="0">
              <a:latin typeface="Centaur" panose="02030504050205020304" pitchFamily="18" charset="0"/>
            </a:endParaRPr>
          </a:p>
          <a:p>
            <a:r>
              <a:rPr lang="zh-CN" altLang="zh-CN" sz="3600" dirty="0" smtClean="0">
                <a:latin typeface="楷体" panose="02010609060101010101" pitchFamily="49" charset="-122"/>
                <a:ea typeface="楷体" panose="02010609060101010101" pitchFamily="49" charset="-122"/>
              </a:rPr>
              <a:t>《百年孤独》</a:t>
            </a:r>
            <a:r>
              <a:rPr lang="en-US" altLang="zh-CN" sz="3600" dirty="0">
                <a:latin typeface="Centaur" panose="02030504050205020304" pitchFamily="18" charset="0"/>
              </a:rPr>
              <a:t>:  </a:t>
            </a:r>
            <a:r>
              <a:rPr lang="en-US" altLang="zh-CN" sz="3600" dirty="0" smtClean="0">
                <a:latin typeface="Centaur" panose="02030504050205020304" pitchFamily="18" charset="0"/>
              </a:rPr>
              <a:t>Existential, transcendent.</a:t>
            </a:r>
          </a:p>
          <a:p>
            <a:pPr marL="0" indent="0">
              <a:buNone/>
            </a:pPr>
            <a:r>
              <a:rPr lang="en-US" altLang="zh-CN" sz="3600" dirty="0">
                <a:latin typeface="Centaur" panose="02030504050205020304" pitchFamily="18" charset="0"/>
              </a:rPr>
              <a:t> </a:t>
            </a:r>
            <a:r>
              <a:rPr lang="en-US" altLang="zh-CN" sz="3600" dirty="0" smtClean="0">
                <a:latin typeface="Centaur" panose="02030504050205020304" pitchFamily="18" charset="0"/>
              </a:rPr>
              <a:t> 《</a:t>
            </a:r>
            <a:r>
              <a:rPr lang="zh-CN" altLang="en-US" sz="3600" dirty="0" smtClean="0">
                <a:latin typeface="楷体" panose="02010609060101010101" pitchFamily="49" charset="-122"/>
                <a:ea typeface="楷体" panose="02010609060101010101" pitchFamily="49" charset="-122"/>
              </a:rPr>
              <a:t>丰乳肥臀</a:t>
            </a:r>
            <a:r>
              <a:rPr lang="en-US" altLang="zh-CN" sz="3600" dirty="0" smtClean="0">
                <a:latin typeface="楷体" panose="02010609060101010101" pitchFamily="49" charset="-122"/>
                <a:ea typeface="楷体" panose="02010609060101010101" pitchFamily="49" charset="-122"/>
              </a:rPr>
              <a:t>》</a:t>
            </a:r>
            <a:r>
              <a:rPr lang="zh-CN" altLang="en-US" sz="3600" dirty="0" smtClean="0">
                <a:latin typeface="Centaur" panose="02030504050205020304" pitchFamily="18" charset="0"/>
              </a:rPr>
              <a:t>：</a:t>
            </a:r>
            <a:r>
              <a:rPr lang="en-US" altLang="zh-CN" sz="3600" dirty="0" smtClean="0">
                <a:latin typeface="Centaur" panose="02030504050205020304" pitchFamily="18" charset="0"/>
              </a:rPr>
              <a:t>social, morally ethical.</a:t>
            </a:r>
            <a:endParaRPr lang="zh-CN" altLang="en-US" sz="3600" dirty="0">
              <a:latin typeface="Centaur" panose="02030504050205020304" pitchFamily="18" charset="0"/>
            </a:endParaRPr>
          </a:p>
        </p:txBody>
      </p:sp>
    </p:spTree>
    <p:extLst>
      <p:ext uri="{BB962C8B-B14F-4D97-AF65-F5344CB8AC3E}">
        <p14:creationId xmlns:p14="http://schemas.microsoft.com/office/powerpoint/2010/main" val="980464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6902"/>
            <a:ext cx="10515600" cy="1325563"/>
          </a:xfrm>
        </p:spPr>
        <p:txBody>
          <a:bodyPr/>
          <a:lstStyle/>
          <a:p>
            <a:r>
              <a:rPr lang="en-US" altLang="zh-CN" dirty="0" smtClean="0">
                <a:latin typeface="华文新魏" panose="02010800040101010101" pitchFamily="2" charset="-122"/>
                <a:ea typeface="华文新魏" panose="02010800040101010101" pitchFamily="2" charset="-122"/>
              </a:rPr>
              <a:t>References </a:t>
            </a:r>
            <a:r>
              <a:rPr lang="zh-CN" altLang="en-US" dirty="0" smtClean="0">
                <a:latin typeface="华文新魏" panose="02010800040101010101" pitchFamily="2" charset="-122"/>
                <a:ea typeface="华文新魏" panose="02010800040101010101" pitchFamily="2" charset="-122"/>
              </a:rPr>
              <a:t>参考文献</a:t>
            </a:r>
            <a:endParaRPr lang="zh-CN" altLang="en-US" dirty="0">
              <a:latin typeface="华文新魏" panose="02010800040101010101" pitchFamily="2" charset="-122"/>
              <a:ea typeface="华文新魏" panose="02010800040101010101" pitchFamily="2" charset="-122"/>
            </a:endParaRPr>
          </a:p>
        </p:txBody>
      </p:sp>
      <p:sp>
        <p:nvSpPr>
          <p:cNvPr id="3" name="内容占位符 2"/>
          <p:cNvSpPr>
            <a:spLocks noGrp="1"/>
          </p:cNvSpPr>
          <p:nvPr>
            <p:ph idx="1"/>
          </p:nvPr>
        </p:nvSpPr>
        <p:spPr>
          <a:xfrm>
            <a:off x="192504" y="1193532"/>
            <a:ext cx="11839075" cy="5428649"/>
          </a:xfrm>
        </p:spPr>
        <p:txBody>
          <a:bodyPr>
            <a:normAutofit fontScale="92500"/>
          </a:bodyPr>
          <a:lstStyle/>
          <a:p>
            <a:pPr marL="0" indent="0">
              <a:buNone/>
            </a:pPr>
            <a:r>
              <a:rPr lang="en-US" altLang="zh-CN" dirty="0" smtClean="0">
                <a:latin typeface="Cambria Math" panose="02040503050406030204" pitchFamily="18" charset="0"/>
                <a:ea typeface="Cambria Math" panose="02040503050406030204" pitchFamily="18" charset="0"/>
              </a:rPr>
              <a:t>      [</a:t>
            </a:r>
            <a:r>
              <a:rPr lang="en-US" altLang="zh-CN" dirty="0">
                <a:latin typeface="Cambria Math" panose="02040503050406030204" pitchFamily="18" charset="0"/>
                <a:ea typeface="Cambria Math" panose="02040503050406030204" pitchFamily="18" charset="0"/>
              </a:rPr>
              <a:t>1]</a:t>
            </a:r>
            <a:r>
              <a:rPr lang="zh-CN" altLang="zh-CN" dirty="0">
                <a:latin typeface="Cambria Math" panose="02040503050406030204" pitchFamily="18" charset="0"/>
              </a:rPr>
              <a:t>莫言，丰乳肥臀</a:t>
            </a:r>
            <a:r>
              <a:rPr lang="en-US" altLang="zh-CN" dirty="0">
                <a:latin typeface="Cambria Math" panose="02040503050406030204" pitchFamily="18" charset="0"/>
                <a:ea typeface="Cambria Math" panose="02040503050406030204" pitchFamily="18" charset="0"/>
              </a:rPr>
              <a:t>[M].</a:t>
            </a:r>
            <a:r>
              <a:rPr lang="zh-CN" altLang="zh-CN" dirty="0">
                <a:latin typeface="Cambria Math" panose="02040503050406030204" pitchFamily="18" charset="0"/>
              </a:rPr>
              <a:t>杭州：浙江文艺出版社，</a:t>
            </a:r>
            <a:r>
              <a:rPr lang="en-US" altLang="zh-CN" dirty="0">
                <a:latin typeface="Cambria Math" panose="02040503050406030204" pitchFamily="18" charset="0"/>
                <a:ea typeface="Cambria Math" panose="02040503050406030204" pitchFamily="18" charset="0"/>
              </a:rPr>
              <a:t>2017.</a:t>
            </a:r>
            <a:endParaRPr lang="zh-CN" altLang="zh-CN" dirty="0">
              <a:latin typeface="Cambria Math" panose="02040503050406030204" pitchFamily="18" charset="0"/>
            </a:endParaRPr>
          </a:p>
          <a:p>
            <a:pPr marL="0" indent="0">
              <a:buNone/>
            </a:pPr>
            <a:r>
              <a:rPr lang="en-US" altLang="zh-CN" dirty="0" smtClean="0">
                <a:latin typeface="Cambria Math" panose="02040503050406030204" pitchFamily="18" charset="0"/>
                <a:ea typeface="Cambria Math" panose="02040503050406030204" pitchFamily="18" charset="0"/>
              </a:rPr>
              <a:t>      [</a:t>
            </a:r>
            <a:r>
              <a:rPr lang="en-US" altLang="zh-CN" dirty="0">
                <a:latin typeface="Cambria Math" panose="02040503050406030204" pitchFamily="18" charset="0"/>
                <a:ea typeface="Cambria Math" panose="02040503050406030204" pitchFamily="18" charset="0"/>
              </a:rPr>
              <a:t>2]</a:t>
            </a:r>
            <a:r>
              <a:rPr lang="zh-CN" altLang="zh-CN" dirty="0">
                <a:latin typeface="Cambria Math" panose="02040503050406030204" pitchFamily="18" charset="0"/>
              </a:rPr>
              <a:t>加西亚·马尔克斯，百年孤独</a:t>
            </a:r>
            <a:r>
              <a:rPr lang="en-US" altLang="zh-CN" dirty="0">
                <a:latin typeface="Cambria Math" panose="02040503050406030204" pitchFamily="18" charset="0"/>
                <a:ea typeface="Cambria Math" panose="02040503050406030204" pitchFamily="18" charset="0"/>
              </a:rPr>
              <a:t>[M].</a:t>
            </a:r>
            <a:r>
              <a:rPr lang="zh-CN" altLang="zh-CN" dirty="0">
                <a:latin typeface="Cambria Math" panose="02040503050406030204" pitchFamily="18" charset="0"/>
              </a:rPr>
              <a:t>海口：南海出版公司，</a:t>
            </a:r>
            <a:r>
              <a:rPr lang="en-US" altLang="zh-CN" dirty="0">
                <a:latin typeface="Cambria Math" panose="02040503050406030204" pitchFamily="18" charset="0"/>
                <a:ea typeface="Cambria Math" panose="02040503050406030204" pitchFamily="18" charset="0"/>
              </a:rPr>
              <a:t>2011.</a:t>
            </a:r>
            <a:endParaRPr lang="zh-CN" altLang="zh-CN" dirty="0">
              <a:latin typeface="Cambria Math" panose="02040503050406030204" pitchFamily="18" charset="0"/>
            </a:endParaRPr>
          </a:p>
          <a:p>
            <a:pPr marL="0" indent="0">
              <a:buNone/>
            </a:pPr>
            <a:r>
              <a:rPr lang="en-US" altLang="zh-CN" dirty="0" smtClean="0">
                <a:latin typeface="Cambria Math" panose="02040503050406030204" pitchFamily="18" charset="0"/>
                <a:ea typeface="Cambria Math" panose="02040503050406030204" pitchFamily="18" charset="0"/>
              </a:rPr>
              <a:t>      [</a:t>
            </a:r>
            <a:r>
              <a:rPr lang="en-US" altLang="zh-CN" dirty="0">
                <a:latin typeface="Cambria Math" panose="02040503050406030204" pitchFamily="18" charset="0"/>
                <a:ea typeface="Cambria Math" panose="02040503050406030204" pitchFamily="18" charset="0"/>
              </a:rPr>
              <a:t>3]</a:t>
            </a:r>
            <a:r>
              <a:rPr lang="zh-CN" altLang="zh-CN" dirty="0">
                <a:latin typeface="Cambria Math" panose="02040503050406030204" pitchFamily="18" charset="0"/>
              </a:rPr>
              <a:t>哈罗德·布鲁姆，徐文博译，影响的焦虑——一种诗歌理论（增订版</a:t>
            </a:r>
            <a:r>
              <a:rPr lang="zh-CN" altLang="zh-CN" dirty="0" smtClean="0">
                <a:latin typeface="Cambria Math" panose="02040503050406030204" pitchFamily="18" charset="0"/>
              </a:rPr>
              <a:t>）</a:t>
            </a:r>
            <a:r>
              <a:rPr lang="en-US" altLang="zh-CN" dirty="0" smtClean="0">
                <a:latin typeface="Cambria Math" panose="02040503050406030204" pitchFamily="18" charset="0"/>
              </a:rPr>
              <a:t>   </a:t>
            </a:r>
            <a:r>
              <a:rPr lang="en-US" altLang="zh-CN" dirty="0" smtClean="0">
                <a:latin typeface="Cambria Math" panose="02040503050406030204" pitchFamily="18" charset="0"/>
                <a:ea typeface="Cambria Math" panose="02040503050406030204" pitchFamily="18" charset="0"/>
              </a:rPr>
              <a:t>[</a:t>
            </a:r>
            <a:r>
              <a:rPr lang="en-US" altLang="zh-CN" dirty="0">
                <a:latin typeface="Cambria Math" panose="02040503050406030204" pitchFamily="18" charset="0"/>
                <a:ea typeface="Cambria Math" panose="02040503050406030204" pitchFamily="18" charset="0"/>
              </a:rPr>
              <a:t>M].</a:t>
            </a:r>
            <a:r>
              <a:rPr lang="zh-CN" altLang="zh-CN" dirty="0">
                <a:latin typeface="Cambria Math" panose="02040503050406030204" pitchFamily="18" charset="0"/>
              </a:rPr>
              <a:t>南京：江苏教育出版社，</a:t>
            </a:r>
            <a:r>
              <a:rPr lang="en-US" altLang="zh-CN" dirty="0">
                <a:latin typeface="Cambria Math" panose="02040503050406030204" pitchFamily="18" charset="0"/>
                <a:ea typeface="Cambria Math" panose="02040503050406030204" pitchFamily="18" charset="0"/>
              </a:rPr>
              <a:t>2006.</a:t>
            </a:r>
            <a:endParaRPr lang="zh-CN" altLang="zh-CN" dirty="0">
              <a:latin typeface="Cambria Math" panose="02040503050406030204" pitchFamily="18" charset="0"/>
            </a:endParaRPr>
          </a:p>
          <a:p>
            <a:pPr marL="0" indent="0">
              <a:buNone/>
            </a:pPr>
            <a:r>
              <a:rPr lang="en-US" altLang="zh-CN" dirty="0" smtClean="0">
                <a:latin typeface="Cambria Math" panose="02040503050406030204" pitchFamily="18" charset="0"/>
                <a:ea typeface="Cambria Math" panose="02040503050406030204" pitchFamily="18" charset="0"/>
              </a:rPr>
              <a:t>      [</a:t>
            </a:r>
            <a:r>
              <a:rPr lang="en-US" altLang="zh-CN" dirty="0">
                <a:latin typeface="Cambria Math" panose="02040503050406030204" pitchFamily="18" charset="0"/>
                <a:ea typeface="Cambria Math" panose="02040503050406030204" pitchFamily="18" charset="0"/>
              </a:rPr>
              <a:t>4]</a:t>
            </a:r>
            <a:r>
              <a:rPr lang="zh-CN" altLang="zh-CN" dirty="0">
                <a:latin typeface="Cambria Math" panose="02040503050406030204" pitchFamily="18" charset="0"/>
              </a:rPr>
              <a:t>莫言，民间音乐</a:t>
            </a:r>
            <a:r>
              <a:rPr lang="en-US" altLang="zh-CN" dirty="0">
                <a:latin typeface="Cambria Math" panose="02040503050406030204" pitchFamily="18" charset="0"/>
                <a:ea typeface="Cambria Math" panose="02040503050406030204" pitchFamily="18" charset="0"/>
              </a:rPr>
              <a:t>[M]. </a:t>
            </a:r>
            <a:r>
              <a:rPr lang="zh-CN" altLang="zh-CN" dirty="0">
                <a:latin typeface="Cambria Math" panose="02040503050406030204" pitchFamily="18" charset="0"/>
              </a:rPr>
              <a:t>沈阳</a:t>
            </a:r>
            <a:r>
              <a:rPr lang="en-US" altLang="zh-CN" dirty="0">
                <a:latin typeface="Cambria Math" panose="02040503050406030204" pitchFamily="18" charset="0"/>
                <a:ea typeface="Cambria Math" panose="02040503050406030204" pitchFamily="18" charset="0"/>
              </a:rPr>
              <a:t>: </a:t>
            </a:r>
            <a:r>
              <a:rPr lang="zh-CN" altLang="zh-CN" dirty="0">
                <a:latin typeface="Cambria Math" panose="02040503050406030204" pitchFamily="18" charset="0"/>
              </a:rPr>
              <a:t>春风文艺出版社，</a:t>
            </a:r>
            <a:r>
              <a:rPr lang="en-US" altLang="zh-CN" dirty="0">
                <a:latin typeface="Cambria Math" panose="02040503050406030204" pitchFamily="18" charset="0"/>
                <a:ea typeface="Cambria Math" panose="02040503050406030204" pitchFamily="18" charset="0"/>
              </a:rPr>
              <a:t>2004.</a:t>
            </a:r>
            <a:endParaRPr lang="zh-CN" altLang="zh-CN" dirty="0">
              <a:latin typeface="Cambria Math" panose="02040503050406030204" pitchFamily="18" charset="0"/>
            </a:endParaRPr>
          </a:p>
          <a:p>
            <a:pPr marL="0" indent="0">
              <a:buNone/>
            </a:pPr>
            <a:r>
              <a:rPr lang="en-US" altLang="zh-CN" dirty="0" smtClean="0">
                <a:latin typeface="Cambria Math" panose="02040503050406030204" pitchFamily="18" charset="0"/>
                <a:ea typeface="Cambria Math" panose="02040503050406030204" pitchFamily="18" charset="0"/>
              </a:rPr>
              <a:t>      [</a:t>
            </a:r>
            <a:r>
              <a:rPr lang="en-US" altLang="zh-CN" dirty="0">
                <a:latin typeface="Cambria Math" panose="02040503050406030204" pitchFamily="18" charset="0"/>
                <a:ea typeface="Cambria Math" panose="02040503050406030204" pitchFamily="18" charset="0"/>
              </a:rPr>
              <a:t>5]</a:t>
            </a:r>
            <a:r>
              <a:rPr lang="zh-CN" altLang="zh-CN" dirty="0">
                <a:latin typeface="Cambria Math" panose="02040503050406030204" pitchFamily="18" charset="0"/>
              </a:rPr>
              <a:t>余华，川端康成和卡夫卡的遗产</a:t>
            </a:r>
            <a:r>
              <a:rPr lang="en-US" altLang="zh-CN" dirty="0">
                <a:latin typeface="Cambria Math" panose="02040503050406030204" pitchFamily="18" charset="0"/>
                <a:ea typeface="Cambria Math" panose="02040503050406030204" pitchFamily="18" charset="0"/>
              </a:rPr>
              <a:t>[J].</a:t>
            </a:r>
            <a:r>
              <a:rPr lang="zh-CN" altLang="zh-CN" dirty="0">
                <a:latin typeface="Cambria Math" panose="02040503050406030204" pitchFamily="18" charset="0"/>
              </a:rPr>
              <a:t>外国文学评论，</a:t>
            </a:r>
            <a:r>
              <a:rPr lang="en-US" altLang="zh-CN" dirty="0">
                <a:latin typeface="Cambria Math" panose="02040503050406030204" pitchFamily="18" charset="0"/>
                <a:ea typeface="Cambria Math" panose="02040503050406030204" pitchFamily="18" charset="0"/>
              </a:rPr>
              <a:t>1990</a:t>
            </a:r>
            <a:r>
              <a:rPr lang="zh-CN" altLang="zh-CN" dirty="0">
                <a:latin typeface="Cambria Math" panose="02040503050406030204" pitchFamily="18" charset="0"/>
              </a:rPr>
              <a:t>（</a:t>
            </a:r>
            <a:r>
              <a:rPr lang="en-US" altLang="zh-CN" dirty="0">
                <a:latin typeface="Cambria Math" panose="02040503050406030204" pitchFamily="18" charset="0"/>
                <a:ea typeface="Cambria Math" panose="02040503050406030204" pitchFamily="18" charset="0"/>
              </a:rPr>
              <a:t>2</a:t>
            </a:r>
            <a:r>
              <a:rPr lang="zh-CN" altLang="zh-CN" dirty="0">
                <a:latin typeface="Cambria Math" panose="02040503050406030204" pitchFamily="18" charset="0"/>
              </a:rPr>
              <a:t>）</a:t>
            </a:r>
            <a:r>
              <a:rPr lang="en-US" altLang="zh-CN" dirty="0">
                <a:latin typeface="Cambria Math" panose="02040503050406030204" pitchFamily="18" charset="0"/>
                <a:ea typeface="Cambria Math" panose="02040503050406030204" pitchFamily="18" charset="0"/>
              </a:rPr>
              <a:t>:109-110.</a:t>
            </a:r>
            <a:endParaRPr lang="zh-CN" altLang="zh-CN" dirty="0">
              <a:latin typeface="Cambria Math" panose="02040503050406030204" pitchFamily="18" charset="0"/>
            </a:endParaRPr>
          </a:p>
          <a:p>
            <a:pPr marL="0" indent="0">
              <a:buNone/>
            </a:pPr>
            <a:r>
              <a:rPr lang="en-US" altLang="zh-CN" dirty="0" smtClean="0">
                <a:latin typeface="Cambria Math" panose="02040503050406030204" pitchFamily="18" charset="0"/>
                <a:ea typeface="Cambria Math" panose="02040503050406030204" pitchFamily="18" charset="0"/>
              </a:rPr>
              <a:t>      [</a:t>
            </a:r>
            <a:r>
              <a:rPr lang="en-US" altLang="zh-CN" dirty="0">
                <a:latin typeface="Cambria Math" panose="02040503050406030204" pitchFamily="18" charset="0"/>
                <a:ea typeface="Cambria Math" panose="02040503050406030204" pitchFamily="18" charset="0"/>
              </a:rPr>
              <a:t>6]</a:t>
            </a:r>
            <a:r>
              <a:rPr lang="zh-CN" altLang="zh-CN" dirty="0">
                <a:latin typeface="Cambria Math" panose="02040503050406030204" pitchFamily="18" charset="0"/>
              </a:rPr>
              <a:t>莫言，两座灼热的高炉</a:t>
            </a:r>
            <a:r>
              <a:rPr lang="en-US" altLang="zh-CN" dirty="0">
                <a:latin typeface="Cambria Math" panose="02040503050406030204" pitchFamily="18" charset="0"/>
                <a:ea typeface="Cambria Math" panose="02040503050406030204" pitchFamily="18" charset="0"/>
              </a:rPr>
              <a:t>[J].</a:t>
            </a:r>
            <a:r>
              <a:rPr lang="zh-CN" altLang="zh-CN" dirty="0">
                <a:latin typeface="Cambria Math" panose="02040503050406030204" pitchFamily="18" charset="0"/>
              </a:rPr>
              <a:t>世界文学，</a:t>
            </a:r>
            <a:r>
              <a:rPr lang="en-US" altLang="zh-CN" dirty="0">
                <a:latin typeface="Cambria Math" panose="02040503050406030204" pitchFamily="18" charset="0"/>
                <a:ea typeface="Cambria Math" panose="02040503050406030204" pitchFamily="18" charset="0"/>
              </a:rPr>
              <a:t>1986</a:t>
            </a:r>
            <a:r>
              <a:rPr lang="zh-CN" altLang="zh-CN" dirty="0">
                <a:latin typeface="Cambria Math" panose="02040503050406030204" pitchFamily="18" charset="0"/>
              </a:rPr>
              <a:t>（</a:t>
            </a:r>
            <a:r>
              <a:rPr lang="en-US" altLang="zh-CN" dirty="0">
                <a:latin typeface="Cambria Math" panose="02040503050406030204" pitchFamily="18" charset="0"/>
                <a:ea typeface="Cambria Math" panose="02040503050406030204" pitchFamily="18" charset="0"/>
              </a:rPr>
              <a:t>3</a:t>
            </a:r>
            <a:r>
              <a:rPr lang="zh-CN" altLang="zh-CN" dirty="0">
                <a:latin typeface="Cambria Math" panose="02040503050406030204" pitchFamily="18" charset="0"/>
              </a:rPr>
              <a:t>）：</a:t>
            </a:r>
            <a:r>
              <a:rPr lang="en-US" altLang="zh-CN" dirty="0">
                <a:latin typeface="Cambria Math" panose="02040503050406030204" pitchFamily="18" charset="0"/>
                <a:ea typeface="Cambria Math" panose="02040503050406030204" pitchFamily="18" charset="0"/>
              </a:rPr>
              <a:t>298-299.</a:t>
            </a:r>
            <a:endParaRPr lang="zh-CN" altLang="zh-CN" dirty="0">
              <a:latin typeface="Cambria Math" panose="02040503050406030204" pitchFamily="18" charset="0"/>
            </a:endParaRPr>
          </a:p>
          <a:p>
            <a:pPr marL="0" indent="0">
              <a:buNone/>
            </a:pPr>
            <a:r>
              <a:rPr lang="en-US" altLang="zh-CN" dirty="0" smtClean="0">
                <a:latin typeface="Cambria Math" panose="02040503050406030204" pitchFamily="18" charset="0"/>
                <a:ea typeface="Cambria Math" panose="02040503050406030204" pitchFamily="18" charset="0"/>
              </a:rPr>
              <a:t>      [</a:t>
            </a:r>
            <a:r>
              <a:rPr lang="en-US" altLang="zh-CN" dirty="0">
                <a:latin typeface="Cambria Math" panose="02040503050406030204" pitchFamily="18" charset="0"/>
                <a:ea typeface="Cambria Math" panose="02040503050406030204" pitchFamily="18" charset="0"/>
              </a:rPr>
              <a:t>7]</a:t>
            </a:r>
            <a:r>
              <a:rPr lang="zh-CN" altLang="zh-CN" dirty="0">
                <a:latin typeface="Cambria Math" panose="02040503050406030204" pitchFamily="18" charset="0"/>
              </a:rPr>
              <a:t>腾讯网，腾讯文化，莫言谈马尔克斯：我用</a:t>
            </a:r>
            <a:r>
              <a:rPr lang="en-US" altLang="zh-CN" dirty="0">
                <a:latin typeface="Cambria Math" panose="02040503050406030204" pitchFamily="18" charset="0"/>
                <a:ea typeface="Cambria Math" panose="02040503050406030204" pitchFamily="18" charset="0"/>
              </a:rPr>
              <a:t>20</a:t>
            </a:r>
            <a:r>
              <a:rPr lang="zh-CN" altLang="zh-CN" dirty="0">
                <a:latin typeface="Cambria Math" panose="02040503050406030204" pitchFamily="18" charset="0"/>
              </a:rPr>
              <a:t>年，离开他又靠近他，</a:t>
            </a:r>
            <a:r>
              <a:rPr lang="en-US" altLang="zh-CN" dirty="0">
                <a:latin typeface="Cambria Math" panose="02040503050406030204" pitchFamily="18" charset="0"/>
                <a:ea typeface="Cambria Math" panose="02040503050406030204" pitchFamily="18" charset="0"/>
              </a:rPr>
              <a:t>2014-04-21</a:t>
            </a:r>
            <a:r>
              <a:rPr lang="zh-CN" altLang="zh-CN" dirty="0">
                <a:latin typeface="Cambria Math" panose="02040503050406030204" pitchFamily="18" charset="0"/>
              </a:rPr>
              <a:t>，</a:t>
            </a:r>
            <a:r>
              <a:rPr lang="en-US" altLang="zh-CN" u="sng" dirty="0">
                <a:solidFill>
                  <a:schemeClr val="tx1">
                    <a:lumMod val="95000"/>
                    <a:lumOff val="5000"/>
                  </a:schemeClr>
                </a:solidFill>
                <a:latin typeface="Cambria Math" panose="02040503050406030204" pitchFamily="18" charset="0"/>
                <a:ea typeface="Cambria Math" panose="02040503050406030204" pitchFamily="18" charset="0"/>
                <a:hlinkClick r:id="rId2"/>
              </a:rPr>
              <a:t>http://cul.qq.com/a/20140421/009955.htm</a:t>
            </a:r>
            <a:r>
              <a:rPr lang="en-US" altLang="zh-CN" u="sng" dirty="0">
                <a:solidFill>
                  <a:schemeClr val="tx1">
                    <a:lumMod val="95000"/>
                    <a:lumOff val="5000"/>
                  </a:schemeClr>
                </a:solidFill>
                <a:latin typeface="Cambria Math" panose="02040503050406030204" pitchFamily="18" charset="0"/>
                <a:ea typeface="Cambria Math" panose="02040503050406030204" pitchFamily="18" charset="0"/>
              </a:rPr>
              <a:t>l.</a:t>
            </a:r>
            <a:endParaRPr lang="zh-CN" altLang="zh-CN" u="sng" dirty="0">
              <a:solidFill>
                <a:schemeClr val="tx1">
                  <a:lumMod val="95000"/>
                  <a:lumOff val="5000"/>
                </a:schemeClr>
              </a:solidFill>
              <a:latin typeface="Cambria Math" panose="02040503050406030204" pitchFamily="18" charset="0"/>
            </a:endParaRPr>
          </a:p>
          <a:p>
            <a:pPr marL="0" indent="0">
              <a:buNone/>
            </a:pPr>
            <a:r>
              <a:rPr lang="en-US" altLang="zh-CN" dirty="0" smtClean="0">
                <a:latin typeface="Cambria Math" panose="02040503050406030204" pitchFamily="18" charset="0"/>
                <a:ea typeface="Cambria Math" panose="02040503050406030204" pitchFamily="18" charset="0"/>
              </a:rPr>
              <a:t>      [</a:t>
            </a:r>
            <a:r>
              <a:rPr lang="en-US" altLang="zh-CN" dirty="0">
                <a:latin typeface="Cambria Math" panose="02040503050406030204" pitchFamily="18" charset="0"/>
                <a:ea typeface="Cambria Math" panose="02040503050406030204" pitchFamily="18" charset="0"/>
              </a:rPr>
              <a:t>8]</a:t>
            </a:r>
            <a:r>
              <a:rPr lang="zh-CN" altLang="zh-CN" dirty="0">
                <a:latin typeface="Cambria Math" panose="02040503050406030204" pitchFamily="18" charset="0"/>
              </a:rPr>
              <a:t>崔玲，从我国三十年代长篇小说的繁荣看西方文学对中国作家、作品的影响</a:t>
            </a:r>
            <a:r>
              <a:rPr lang="en-US" altLang="zh-CN" dirty="0">
                <a:latin typeface="Cambria Math" panose="02040503050406030204" pitchFamily="18" charset="0"/>
                <a:ea typeface="Cambria Math" panose="02040503050406030204" pitchFamily="18" charset="0"/>
              </a:rPr>
              <a:t>[N].</a:t>
            </a:r>
            <a:r>
              <a:rPr lang="zh-CN" altLang="zh-CN" dirty="0">
                <a:latin typeface="Cambria Math" panose="02040503050406030204" pitchFamily="18" charset="0"/>
              </a:rPr>
              <a:t>齐齐哈尔师范学院学报，</a:t>
            </a:r>
            <a:r>
              <a:rPr lang="en-US" altLang="zh-CN" dirty="0">
                <a:latin typeface="Cambria Math" panose="02040503050406030204" pitchFamily="18" charset="0"/>
                <a:ea typeface="Cambria Math" panose="02040503050406030204" pitchFamily="18" charset="0"/>
              </a:rPr>
              <a:t>1992</a:t>
            </a:r>
            <a:r>
              <a:rPr lang="zh-CN" altLang="zh-CN" dirty="0">
                <a:latin typeface="Cambria Math" panose="02040503050406030204" pitchFamily="18" charset="0"/>
              </a:rPr>
              <a:t>（</a:t>
            </a:r>
            <a:r>
              <a:rPr lang="en-US" altLang="zh-CN" dirty="0">
                <a:latin typeface="Cambria Math" panose="02040503050406030204" pitchFamily="18" charset="0"/>
                <a:ea typeface="Cambria Math" panose="02040503050406030204" pitchFamily="18" charset="0"/>
              </a:rPr>
              <a:t>1</a:t>
            </a:r>
            <a:r>
              <a:rPr lang="zh-CN" altLang="zh-CN" dirty="0">
                <a:latin typeface="Cambria Math" panose="02040503050406030204" pitchFamily="18" charset="0"/>
              </a:rPr>
              <a:t>），</a:t>
            </a:r>
            <a:r>
              <a:rPr lang="en-US" altLang="zh-CN" dirty="0">
                <a:latin typeface="Cambria Math" panose="02040503050406030204" pitchFamily="18" charset="0"/>
                <a:ea typeface="Cambria Math" panose="02040503050406030204" pitchFamily="18" charset="0"/>
              </a:rPr>
              <a:t>67-72.</a:t>
            </a:r>
            <a:endParaRPr lang="zh-CN" altLang="zh-CN" dirty="0">
              <a:latin typeface="Cambria Math" panose="02040503050406030204" pitchFamily="18" charset="0"/>
            </a:endParaRPr>
          </a:p>
          <a:p>
            <a:pPr marL="0" indent="0">
              <a:buNone/>
            </a:pPr>
            <a:r>
              <a:rPr lang="en-US" altLang="zh-CN" smtClean="0">
                <a:latin typeface="Cambria Math" panose="02040503050406030204" pitchFamily="18" charset="0"/>
                <a:ea typeface="Cambria Math" panose="02040503050406030204" pitchFamily="18" charset="0"/>
              </a:rPr>
              <a:t>      [</a:t>
            </a:r>
            <a:r>
              <a:rPr lang="en-US" altLang="zh-CN" dirty="0">
                <a:latin typeface="Cambria Math" panose="02040503050406030204" pitchFamily="18" charset="0"/>
                <a:ea typeface="Cambria Math" panose="02040503050406030204" pitchFamily="18" charset="0"/>
              </a:rPr>
              <a:t>9]</a:t>
            </a:r>
            <a:r>
              <a:rPr lang="zh-CN" altLang="zh-CN" dirty="0">
                <a:latin typeface="Cambria Math" panose="02040503050406030204" pitchFamily="18" charset="0"/>
              </a:rPr>
              <a:t>王恒升，莫言早期小说创作论</a:t>
            </a:r>
            <a:r>
              <a:rPr lang="en-US" altLang="zh-CN" dirty="0">
                <a:latin typeface="Cambria Math" panose="02040503050406030204" pitchFamily="18" charset="0"/>
                <a:ea typeface="Cambria Math" panose="02040503050406030204" pitchFamily="18" charset="0"/>
              </a:rPr>
              <a:t>[J].</a:t>
            </a:r>
            <a:r>
              <a:rPr lang="zh-CN" altLang="zh-CN" dirty="0">
                <a:latin typeface="Cambria Math" panose="02040503050406030204" pitchFamily="18" charset="0"/>
              </a:rPr>
              <a:t>东岳论丛，</a:t>
            </a:r>
            <a:r>
              <a:rPr lang="en-US" altLang="zh-CN" dirty="0">
                <a:latin typeface="Cambria Math" panose="02040503050406030204" pitchFamily="18" charset="0"/>
                <a:ea typeface="Cambria Math" panose="02040503050406030204" pitchFamily="18" charset="0"/>
              </a:rPr>
              <a:t>2007</a:t>
            </a:r>
            <a:r>
              <a:rPr lang="zh-CN" altLang="zh-CN" dirty="0">
                <a:latin typeface="Cambria Math" panose="02040503050406030204" pitchFamily="18" charset="0"/>
              </a:rPr>
              <a:t>（</a:t>
            </a:r>
            <a:r>
              <a:rPr lang="en-US" altLang="zh-CN" dirty="0">
                <a:latin typeface="Cambria Math" panose="02040503050406030204" pitchFamily="18" charset="0"/>
                <a:ea typeface="Cambria Math" panose="02040503050406030204" pitchFamily="18" charset="0"/>
              </a:rPr>
              <a:t>1</a:t>
            </a:r>
            <a:r>
              <a:rPr lang="zh-CN" altLang="zh-CN" dirty="0">
                <a:latin typeface="Cambria Math" panose="02040503050406030204" pitchFamily="18" charset="0"/>
              </a:rPr>
              <a:t>），</a:t>
            </a:r>
            <a:r>
              <a:rPr lang="en-US" altLang="zh-CN" dirty="0">
                <a:latin typeface="Cambria Math" panose="02040503050406030204" pitchFamily="18" charset="0"/>
                <a:ea typeface="Cambria Math" panose="02040503050406030204" pitchFamily="18" charset="0"/>
              </a:rPr>
              <a:t>117-120.</a:t>
            </a:r>
            <a:endParaRPr lang="zh-CN" altLang="zh-CN" dirty="0">
              <a:latin typeface="Cambria Math" panose="02040503050406030204" pitchFamily="18" charset="0"/>
            </a:endParaRPr>
          </a:p>
          <a:p>
            <a:pPr marL="0" indent="0">
              <a:buNone/>
            </a:pPr>
            <a:endParaRPr lang="zh-CN" altLang="en-US" dirty="0"/>
          </a:p>
        </p:txBody>
      </p:sp>
    </p:spTree>
    <p:extLst>
      <p:ext uri="{BB962C8B-B14F-4D97-AF65-F5344CB8AC3E}">
        <p14:creationId xmlns:p14="http://schemas.microsoft.com/office/powerpoint/2010/main" val="3657170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42277" y="788732"/>
            <a:ext cx="2983105" cy="3768654"/>
          </a:xfrm>
        </p:spPr>
      </p:pic>
      <p:sp>
        <p:nvSpPr>
          <p:cNvPr id="5" name="AutoShape 4" descr="data:image/jpeg;base64,/9j/4AAQSkZJRgABAQAAAQABAAD/2wBDAAgGBgcGBQgHBwcJCQgKDBQNDAsLDBkSEw8UHRofHh0aHBwgJC4nICIsIxwcKDcpLDAxNDQ0Hyc5PTgyPC4zNDL/2wBDAQkJCQwLDBgNDRgyIRwhMjIyMjIyMjIyMjIyMjIyMjIyMjIyMjIyMjIyMjIyMjIyMjIyMjIyMjIyMjIyMjIyMjL/wAARCAF7AS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gGYbieMnqcVnXbfORmrjNnkVn3Jy9SUQlvc0xGwxzzS80wfeNMB78rjNQhjk81I5+XrUQPPagQFz60B/emE/KTxikFADy57nmk3EnrTM80BjuPpQA92OOtIGY9+Kbk96Xqo9aAJY2+bGanDECq0Q+ap84oGO3E0FjTc0daAF3Z74oDEd6biloAcG96du4xzTKUZxxQA7J9aUsR0NN5HNGR1oAXcc+lIXOetNJJpKAJN+BQGzj1plGcCgAPU1C5+apqryE7jQAKTuFWByKrpy1TnigQtKGOKZTs8YoGSAcEmgfNwOtJncuKFyoyaAAkjPJpdxHQmoycmlHNAEqEmrC4C43VWizk4qUA470gLcjEMy9gaoTnLc/pV+TliT3PNZ85y+PSgCGmL945p5pqfeNMBWGVxUG3nrU7dDUGeaBDSuaQUpOOvFAznnpQAwkg8U5e4PFBA3dqARkk80AHB5oOcZpCc9KUZxg0ASQcsc1MetR2+NxqYqTQMaeBQOlO2NxkGnpE75wucdaAGUnerf2GdSNyYzgjng596kh0y5uf9TGZD2Vec0AUgvFPCnGK1G8P6glibpoQEVgpXcNwz7ZzTY9Jugu5oJQo/2TQBnbT6UhQgZxxWvBot3csBFC5JOCSDhT78cfjVm58KaxaQtNJaMVUZLRncAPXIyPwpDOdK0m3ParEi7ZmQqQyk5BGKtQaRfXMBmhtZXTONyodo+p6CmIzCKMVPLA8LlJAVYdsVHtwaAGY4qs5yxq0R8xqq5wxoAVPvVNUUfJNS46UCAClNBpe3NAwBpckjFNFKeKAFAyacBnpSc7eOtKhOfrQAoOCOcVIrnHeoTjcakj+7+NAF+Uc9eTWdOMOc1oSnEhHYGs+c5bnrSAiNNTqaU01eppiFPKt7VAce9T/wAJqvnnGKAFIyKQA7c0v8OTSE8Y96AEJ9RQnfIpTyMULkE96AEJHpR0XNKQT1H5U7bxQA+AcEjrXYeEvCcviG98qUSwxlSyv5eVPp1I4qt4P8ONq1yJZomNqpwWIwrH0zkfzr3bQtFi060hih+6mdmTyPYmkNI55fANr5f2ZrW2UIu0MEyWY9/anR+BdNt1EJRGYnCYUHDY4xnJ9eue9dyISrBmzjpw2ePpUVxZOzo8IAOec/Ky+4yP0NBR5RqXhG4s7lC8azQsu1AiEsDhuMAcEHJ/zitoaBbfuEW2a1XO5PKyGDdzjPI75HHODgjnvUskZnS+jVlfGWIO046f7p980/8AsiGBUsLljPavxE0hyynsN3fjoevHNArnM2+kSJaKkJV0ztOIwR15yrf48cVtWWiJsAmhiZSfm8s7c/gf8a0obBLSTyhMzjGVDnJx7d8fn1p7y7FdFIZgPuvwfbkc4oC5DcW9hbqMRKxx83TcB7e341xut3VypMVtELiAfKXAKyRr3G5cHjHTvx16HQ1KEatiFg9vOhxmFgwzznI4JH1XNSWWiRWMuyW5di6BsN91fXn04HFAzktK0O2vJvtBtbS4vWbCz3inCD/dHDsMYHT3qxq91Lp2yDULeeWDgHytir9GX0/L6V1yaDNZ6it2uZYcg4Mhwox2X7v481F4iaG4tma1ljjulHKsvP4jr+lAHjPiOws1Il01xLC+WKMCGQ56Eduv6Vyrx7eMjPp1NddqYnSeVyFVOVZ4sbef1HP4f15i7tzDMr7gwYZyuf6igllQjAOapt941qSooTd1yMg+tZrDLGmDCIcmpMU2MdakNAhKKKKBijrQetFB5FACg4pQ2BxTBSigBwGamQDbTFwFzT1+7QBbnHz7h0Jz1qhPneauvyeRiqMx+c0gITmkTO40p6Ui9TTEOAOw1X5z2q0o/dE1UIJ6UAOx8uaYRlvpTx9ym7juoAKcmQRkZpDSjnkUADZ3GnBcgetMbOferFqqtcR7zgbhmgD0rwfbTWqwGJiq7AWBbKljnsB1yRxmvW9Ot5TubzWBJxsKFenA4NeUeGbK81G8lWwFs0Kkb3Zd+09e/JOM/jivTrGLUNsKfaNmz7ysg2tj6jjP1pFG19guHAKOj/3lcHP4c/41agmMX7m4Q4P3dxBGfQH/ABpYpZEjIdRkenI/+tVK5u3dmMYbIOCrAc+hB7/zoFuXhLA+EO1k+6R1xn1/wrB1yeKO1fT5maON8GCcH/VMPunPYcdefyFV7nzWImj3Bj8r7ec9wG/zn6c1ojTRqUK/aVDcYbHIII6/j1/WgdrHPW2r6pcCW0mTy7qAloZGTIJ9PyPbt9aLqbU72IOtszbjtlh3fMhPBKN0Ze+Dj2IrtrTSEjQIRnaAAWOTirp06BV4QA+vpRYV0cVp2nXjsJXK7cKNsisWGOOGLEgdDgittImMmHyoHCsTnGK2xboi4Cg1Su4nG4xkA4xyO/anYL3KdzcmCH7iup54BwR+RFcdrl2lwge4haJVz8xdkZfcdj+BFb893LHan7YrQqzbS7Esqntk9h78VkX+gzXCmS2ZtwOGVXGGB53DcpU/hikNHF6hpEd0fMaEzOwDDkh5FPp0zx9T7muTutIe6juBbxMHiZsKAcnHJHsQPUc89a9QsYZbSYW93bNuckMwbcreny8YPtg+oJrB1XRXtb4tGriVgTA6tt3p3Vsj7wH4/WgZ5aATbMD/AA9vSs1uGJrrtb05re8kkjjLRt8rBl2tyM84965NxhjjpmgljohgZNOPJojGV6GlKkGmAmKSlJNIaAFoNIKWgBBSijFOwCKAFUjHNWIgNnXvVcVYjOFxx19KAJZCQTVKb71W5cljVKT7xpARnpSL3pTTR0NMRKo/cmqx+9VpR+4PpVTGeaBi5GCKaB81KAQTg00E7vegQ8jg0qLjGKYfXvTkyVxjBoAVvvVNA+2RTjOCKg2kHHepY1O4AYz6mgDtNO1l7XT2t7WZraYtuLg4PHXk9OnpXf8AhDxqiqsN9qtpLngGUhGHsTjGf8mvIhA7qQNwwgLEfxE9P512vhj4dXepIlxcFYYjg/NyxH0pFHs66lZ3EasJGVW+6VIOPxHb6H6VIE3YJbcD0bH9P/1VhaR4KttLZWhuZgo6qGwD+FdbbWKIuAMg9eOtAr2IILNixKpyx+YnocetbEECRIFCgUIgRsKAB6U4kq33iaYm7knA6UxjkjIao3nUHaJFU+4zUDTtn/j6X6bP/r0xEjyKpxyv+8Kqzzndg4x69jSuzMeJw2PbFU7mRkYHGfUDvSKSLFvsklZGTKsMEk8H2I/Gok06PTsmAZi3ElOeM+npUSS+XiQMAOM5GB+NW7u8SK2+0SFVjXG9ieg9f8+tADGhsbpwoASYc9gR+B61Bc6fHMV353Icg44PsfWqsoiuX3xurOvKHqV/H0qP+0BAwSZ1Y4J2hucDuo7ikM5DxR4XQCZ7dSxdSoyT0x6+3v2rwO4jaOeRHXDKxBHoQa+qp7pJMAFWDjjPRvXIr5/+Iemppviq4CFcTgSgKMbc9R+YoEzmYx8gx60HOealhQ+WDSMo3UAQkelJTyMUlMBtJ704jvSHpQAo5ANKeBTRSigBRUyKdvSogB361OhOD9aAJpNm7g1QlA3nBofzAx5NRHO7k0AB/SkHQ0E8UgYDrQIsAYtWqkTg9KuiZfIKjrVP1oAQN6d6QH5h604rlhjpimEEHjrQA84yc9acn3e9MwfxqRAdp9KAGMRuyORU0as7hY1Zi3YDJqIqA2M8V6n8GrKyn1q7eaFZJI4wULDO3mgaOf0+3aC3WGfdHKXTKMuMLgnJz34H517J4O1C2a0FtDA6yRgZJ+bII6lulcJ8SbdbfxkcLhJ4o5Cq8Y4K/wDstbXhLUr+wVbY20TWy/KNr7Sv6YpDR6slwm3kjPbFSC42D5VY9+lZMVxeow/0Btp/iV1P9atG9dyA6Mp/2lxTFYuCW5c4UKoPTcaDbOQWuLk4PZRiqgvjyF6jrU0aecN0sm1T2HU/4UANdLJSAEeVuwLHn8BQLaF13Np6Y7ZTcfxq3G1vbqzIqoAMs3Un6msbVPGejaY5juL+JHHDDOSPwFAForFuKxDyyDyozj8j0qpM7oxDrkdiOn0+tTWt/b6tbLc27rKhGVZTUE0jBthUkN0PrSBFT7a43kqoTcAoY43cZ69j1qC/ugbK5h5Mbq20YGGHcD0b2/GqupLMyFolZmXgBTjAPH51yNxJrFjIYSolti+WQn5hjPIx68Ee5+ooKMfT/EF/ZTvbQyLIqBsKxIYKD/DzyQfWrc3iZbq4S2vomiI5PzDhj1YHGR1zVS6t4JbyWeWcxsCSjSg7ieOGz/P2FZjy20hKCLevQv8AxL+H4n6j9AD1DTNTs7ixEMNzllIBZV3AH3xXnfxWtJRe2k7Ju+QrvUcFc8Z79zVCPWJLeZjbuzSKNpkUBSfYjHPFP8U3F3q+i6XIxaV1Z1YjOTzxkfSgTOWii226k9TULpg10h8PaitrHJ9klKkZBC5rPm025jUlraVQO5Q0AYrJjmmHmrklu4/gbn2qu8bKcFSKBERpp5p5U+lNIPSmAlAoANLg0ALnmp0YbagFSp90UgEeZSx4FVz8xyKcw+ZvrTaYDSOKhK81MehqM5zQIbg44oGccUueKQHrzQAHORmkIO7innqtOI5yOlADMgE8GnxglCD0ppUEjnmpET92TQBETlhgV2/w68W23hjV5JLtGMUy7WZRkrXEMfmGBipgNzL2FAz1n4iajbavdafqlmS0bRFdxGMlWyP5mup8IaXbXdjFfTSytOwwyK21R9Mc1larotvL8J4pwqrLawLOjDrxjI/EV5rpHjHVbK6D/bmWJRhVIyAPQDGP0pD2PpaDzochXEkY6En5l9veraSLcqysu1hwc9a+fE+LGuRXplVFaIjGxxn8cjHP+cV3Hhz4m29/CBebYrrPQkBW/wAKAO+ns1WYODweaxvEfimHw3ZmVkaViCAqnvjjJrbiMmpQRSw71DAMCV9q8q+Id7PHeSW00ahMDnOdwHQ9OKBnKa98RvEerzFIZmtoDj93F6j361hxSa9cXXmmadpQoXcxyxXtyaUz7vnBSOMNguw+Ufl1+ldNomteFrRk/tPWdUZyc7oLULGOmepLEfgPpQIPD2s+IfDt8HjEgiYbn3KWVwPX/HrXrOlazNrEIZ7dYtyhiwYkc914z6dfzrEh1TStXspD4b1e3vrjB/0aceW7D0CsFP44xWXpPiB4NUW1mtvsZRirwFMBSTjr6E+lAz0doUYYIB5xVKfTYHdpNm5mXBz0qxautzGHjOV9R0NWig24PU0AeU+MLa3tZVTapbcTgnhgwPWuQkaJYSr5SRSNpPJb2J7Y/UYr17xRYwNps8hRSRg5OBtPqCeh968jvLcTTOhkLiI5b5T93PXtgjOfTGfSgTJdC0G/8T3QFsiRRKwWSdgdq+w6ZPtXcpB4a8PGPTm1a3ub3djaxBIY444+7+NY2p3F+NDsdG0BGie45leP5WVT0Jx93d+eK4AaHeWWt/ZZEKzI65JPqetAbH0lZRg2Ue+IDjoRTJ7a3dSHt1Ye61zOleON2mRCS0lLKgUkc5IGM1LJ46tk+/bTAeu2gZYudI0wgsbJCevC1g3fhvRpvm+yhc+gxirj+PdKPDpIvrlarS+NdEkBy2P+A0AYF14S0kkhQy/hWZL4Q08ZxKR9RXTS+J9Fkb74/Kqj6ppMuT5yjPvQGhzD+ELbHFyM+9VZvCigDy5lOfeumkn05x8twPbmoW+ysu1bgdcjkUCsjln8LzLwHU9+KjTw9cY6jrXTtCjZ23C/SmJE+DiQYz60BY84djub600saV/vn60wnFMkkBytRH71Kp4pD1oAQ8+1IADxnmloGBzQAu0jHvT3BCjNNBBIxT5W3AH2oAhJqRM7TzTWAKAgVNEqG3bkbh0oAgOc1KiMHTcDgkUw846Vbg2tcQZbI3DP50AfSNtpial4CXTvuiey8sc4wSvH6188PpM1pq01hc7YpYXKtvO1Vx3PoMc19PaUgXSbVR0ESgflXjXxc0j7P4lS6jUYuoAWx/eU4P6YpDZw17Pp8H7q2MlyRw0rDYhP+yv3iPckZ9BVKF3DM6ZwvJK5wK77QfBOk6joqtdXEi3TdUV1Uqeem78PzrsdE8E6NHcW9jDpfmRmQNNc3M26RunAC4H4UBY9O8JQ3EHhLS47wEXItkMgPUMQDg+9ch8RPDLarYXElombnICjIG4V6Q7eXGW9BWYqC53BxkN1psSZ4B/wqzVYhC2puEgYMWMRVjHxkZBIHX0zWzqXw0GraFYx2s9nDdQLgurEq4PqcZ/HHrXrl9ZOih1RXjUcqRkj3qrG8UilI9ik9TtP9DzSKPLNO+E+n6dZF9Q1FpdQcgRG3JVUbtt7sfc4rrdL8AFGR7++ub2cADczBSR6E9T+ddZZ6bbxszoQ0jDG4IFUfQcn9a2I1WCP5toPtTFe2xnRWqWcKxKm1VHT/wCvUMzqBmrN3cBiTnj1rB1HUoreNueVHX3pAilrt4ptygOVIIOTj9fzrznS9FfVvEUtrGyeUXGSECgA89B+NbGpXtxPFK75woOMHA65rQ+HUWy4lmlUFmbcWPfjp+n60FHBDWNc8MePZllRRKuIWiflGUYII+vBB967sWCXlkutXESi7mR2+QfLwpI4+uPyrpdc8Kafr2qyXlxbhpFVFRlODkEk/oay/Feq6foiWVtG6AKpLquPlH3R+fzfkaBIr2Sx21skTKqhR0Ip0kcEykbI2/AVz2neILjWNbhtIIA0bHl29PWutTwpEszyNcyh26Lu4H4UDuc1qGnWuwlrdfwFc7cadbMCViA+bFb2vtBBe/YkuyXHDD09Kzbjw/qtvALmN/MiYcDODQBz01lArYVTiqr2ScgFvzqN7m8S5kt7lWSTOFDDBq1bWt47ZkB4/h9aQii1ng4DsBTBBID8szfnWhO2wlWAU9MGoArEE4BA5OKYFXZcq2ROalje8C4809fWleVAdudx9qmizs4z1oA5Vvvn60w8mnt98/WmHrTJEzSE5OaU0g4NABjinD3GRSu6soAGMU0E4NADtoABHWllQqoz3poYnjFK7MVwTmgBvJUA9KkhUlSQpIHWm9YlyR9KsWsyokiFc7h+VAFbHJq9YQF722UHJaRRj8apNwxHfNaWjOP7WsQF/wCWy/zoGfU9ihSxt0PJVFH6VzPi/RYdWvrBZtuFSQKSM8/L/hXVwD9xH/uisDxq81no66pbqWkspA7KBnKn5W/mD+FIEc9olvd6WZLYWyRFSG+0XEfmMR2KqO3TqeMV2eiQxSXccw3SPnBlcYZu/TsPYVyWka/ca55ZjjCjADs3Tr2rt9FRlmRMdFJOBjBoGzduYzKgUHAHPXFU9nksF3AHNXnf92D39qy5YhJKpd2XHPB/nTJRpREN154qtcaeh3PGAjHsBwap2160Fw0UxBA+6QeorUModMqaA2Mrz0gB3DkcHPaopL4N/Hx71Yu4PMBJ7+1Yd2hgdQckseFUHJFIa1ItTvmdCiPtOPvAiuZvbhXdUDkqzbc4ya27+L92cHBbGDjPesNp0iuo1G0lDuYBck464/POaChb60SGxUlC0TMdxGO2TVHTL19NDyRIA+1mVBnB6YqzrV6W08Rpu9FIxuyD098jNcNqesTW1rNNGdrBVCe3zD/CgD2mx1G8TSVSWBVvWX96zNlQepxXNHwza6++q3K5lC4RGY5y+B09lGAP941yzeP4rqx4ZmllTay56N/nNTfDTxpO+vz6LPjy7l2aI5+6wHT3zigDrrexbw7oFv8A6NE16xC5UY5P09q17G4nvpClxAYyig7s8HNaz2scqgykMQcqPSqkUbW8zYcFCc89qBXMu50CzkvXu2tUaRRndgZNYU3iLTpbuG2jlZJkfbtIwOP51Q1P4gT6dqt7AkaTRK21MGtjT20nUtHj1W6giglbJLMAOaBnJ+KfDFxqlzLqcUyAxruCAYbAFcvo+uPbSO8yhmGVUn1r1q2itGs7idVVomRvn7HivFYZYp7qSyKKqmU/vMdBmgTK1zeLNNKXZiWbIxTrIT3E32aHcu7gk10Ot+FUtdJgvbHMytwzKM81SnafSorZhEEmZdxJ7/hQKxMmk29pFI7EsVHzVHbvF5Zxu+8e1aOlXD6ksjuAT/ErDrWrp+lLLblhAuCxoHY8nf8A1h+tNI5p7DLsfemHrTJEPtTcc5p3eigBtKM4460EZpR0x3oAX+HkUOFC8HNIFYdelK2B0FACBDs3dqs2UEk24KcbRk1AGXy8c5qezkeNmaM44waBkDqQ5B6g1u+FrdLjxDp6FSMzL/OsNzmQk9zW74SDt4p00KSB56/zoBH1CnyxqB6CmTwR3dtLbzIHilQo6noykYIqUfcA9qB0oGeJ6VNdeFvFFzoxBZI5tisTgshOVOcf3SDXoR8V22iX8S3TlUmTAYchWz39uf0rnviFYfZvE2lasqZWb9xJ6blOV/ME/lWFfn7e093ImYY0KIuc7ievHoBn9KQz0i5+IekxWjtHdrK4BIVSMk15Xc/FnW5tULWkURgViNoUkt9K8+uXdbqSPe2FYrj8a6vwreQaRLa3U1gJ1YlmLcjZnbuHpgg/pQI9y8IR32qaYdR1KLyZpsFYucoo6ZHqck/lW6jPbuEk6HofWsbRPFVhqFpG9q4IJCkH5drdACO2e1bq3CXC7HXjbnnqKYmT5Vh2PNZt3CjHd1x6cVYG+MYB3KfusKrXLsASMY9KARz+sGOGEElgcY3Bc4yelclYee2oSOBtUklCcEn2A+nb3rpNVebbLuBWHaSpXBOcD/E/lXL212lqGjmbEpyUZm6EgnGPoO3vSKK2v3zJCWYDnnaew9OPx/OvO9XnMoMQHB5A/HitrVtQM8roDkhjgdxj/wDX+lUNK019Su3YKWWNCz8cZ6AfmaBMytOi8tvMYHaoLfgB/jXZeEPDt3pPxW0y2nGWaEXJOOgaPJH4MSPwrQ8OeEE1fxHbWRIMEJ8y4K/d8tSMg+7Mdv0U+lenWWmxnxDfa9IAJNn2aDj7qg5OPyH5UAO8QQXez7VYvJuQ7ZEQFiy+oA7in6dcWslqmXcFl+7KCG/I81rQZMZPPPPNMltoLna8kSs68qxHI+hoFc841fw9ob6w4MTpKx3bVJAY1YXSLPV2jtbqOWKO3wVQZCsP612k9lEzNIUDPjAJHIrgPFPiS90O7W3to1kmYAqSOntQUaPjKynXwyltpsbRopG4IMHaK8l0NIxfSiWNpDkjaBya7G28da1qN8lncRxxqRhlC4LVzVrqa6H4ulnMZELOQQw6DNAHSaVq7tYS6ZHbNvB+TeMACoL7RDNaSXF3OpnUYVFI4pL3W9PN7Ldrd7fMHyqq4IOK4y4vrlnkkE7bGbruPNArmvphltpHUsoQgk5qOPXruIuscnyhzirujS6e0B+0OTuXBzWZLDaJNIFRtu44oGcqfvH60w8U8/fP1pp6UyRtJilpy4xzQIZjBNAp7pjmmCgBwPyjmh2UrgDBpdvGc0jZK9KAFVV8otk5q1p0SSzFJH2jFVA2EKgde9S22CzZJHHGKBiSqqzso5APFdP4D2Dxdp4kIwZBjNcq3366jwKpbxlpzAZxIDigS3PpkYwPpUsMBkO4naufzqOJPNdU6etaJCqu0AAAdKBnN+MdITU/DF3BFGrSxr50JPXcvzYz7jI/GvFvEGomz8N232SaQfaA2WOBtXd2IPXpz1/lX0DNPtyMjGK8J8VaJGL46YJNsMUrMi9MRn5h9cZI/CkCPMowXkCkMxPTaM1tWQ1qCNUs7a6kUZIAty2AQQcZHQj866DSL2Dw3fTR/ZldthVWGCT/AJyK6iw+J6RSQpNbMdqBXCr0xxn9aAsc5omoeK7F4prDSbx1hVkdZYuGBGMNn0wMen553D458Q2UgefRbxJiF3YU7V4wTgg5z156YFehaV4gttSUlUxjkkHitoS2oUAMhYjOOOn0oKI/D2sRazpccoKqzKN6MpUqfoalvcKjHkY9KoXLmIm4twqFeSx4Uj0NZer63GYlaO4Viudy5HJ9PagViDVLtII2UqCWO0bjnoP8/lXmmr3pSViRjc5I3Zz9fatnVtUWeGZWYKGx8wOAOent+NcFf3BllI9OcigGxksvmMxAxhs4zz0ru/Dtn/Y/hRrs5a+1BgLeJRlj2UAfma5Tw9pg1G+DzcWsI8yZs8FR0X6k/pmvavCOhNJcL4i1OMqFXFhA4/1aY++R2JHT2/QFtqavhjw+vhvRSkh36hd4e4c8kHH3foMn8ST3qy4TdHbj7qjOD1+tWZrhgzyt1P6Cqdmcq00nLscj2HamCLZbYuBzxVDVtWh0PRn1C53GJBlgoySS2B+pFTeYZt4U+wI9T0qnr2m22rwQ6TOG8p8MwB52qQR+uKQzjLL4hve3LEQbU5O3PatCdtL8SIj3MSrNGfkmUgMp+vcexrVj8DaNbKNiMvA6H0qKfw5pkKHZdSxY7M+R78UDOU1rTpNOMd1Db+dODlJVB6Y7iuU1qSXV0Rbm2Eb55IXH616hJZTCLZHNFcRFQAA2GI+hrnZNLQ3NxFeODGFyoIwy55waAPK73Tvs+rRWrSqY2x8wOcA1cNvb2t+kO0yxZyfTFXNf8Mm1iN9bXHmx5yMnkVQgvVe1Dl1WVflOe9AjSnhS5mBtIgsUeME/41fiEEiZlVd+cGsq/uPs9haoHClvmbb1rLBY5IkYjPWgZiN95qafpT2++frTO9MgTFKOlGKWgBCSRTR16U4+1IB0oAd/D0ppY7fanYG0kZpGHy9aAJIgDC3yZPr6VLYlFuAWG5R1FQRh9pK5xUtkSs+4DPtQMS5KPcM0YwM8V6v8KPAd5c3Nv4ju2ENkpPkr/FKRxkei5zz3xXF+GfBmoeLddFnbKIo1AaedhlYl9fcnsK+lNNtY9L02wsISTBbQLErYxuK/KSR6nGaANNURDhBgAZJqKSbcppjuQrZzkkmq5YtEvqaAIXRp2xzjrmuC+JMFtaw2t+jhZ1zC692VvT3B/nXd3t7BpljJcTuqKq5LMcYrxPVoNV+IGpPeq62ejwuVS4nJVWwedo6sfyHvSGUbLR5dTmE0zMkW4FnHJYZ7V6JZ+A9EeEbxOWOG5lHTp2HtXDz3p0S3KW3m3OneYI1uZF+VmA5XcOM9+P6VqJ8RLe1WMQRMi45z/CQMflQM7+z8JaXZl3tmmjdlGQZWIOMc49eB0rRisBbyGTzGaMKSVIyc/X+lea2vxNQXZ8wmSLPytgKR+H41fufiZZvbSeSG8xSdhYcdOvXmgDqde1O0t7GQ+cqsMgEHPOD/AIV47f8AiOZ7mQRuy7mDc4YZHfpzVfWPEtzqTtlv3bEnk5GfX/8AVXPNcNu5Iz9KBXNa5v2kBXPX7x6ZrOM5Z9uAdx5Jqo8ztgDP09a9T+G/w+WdRruvRbbVSGt4H48zvuYf3fQd/pQBtfDrwYZLGLUdRjaOy3eYsTDabhuzEf3BxjPX6dfTHm+0MSCFRfujsTVUXUlzOu1ALULkHpk9sD0pZpUiiZgMY6CmBR1W+SFliZgGY8+pqOB7i9bZGjJAvG8/xewqGysn1O9a8uUxEhKxg/xe5roCY7eEscKqjJwKQbEUcKxiOIKML8zd+e1Z9teRyz3d8W3KreUm3n5Vzk/i279KbruonSNAuLxztnmwqBj0ZuF/75HP4GsHREv5o4rS2jWW1VR/pDfdxjoe5b6D8qARLrWvXrN5FrCwycbj/MCorDwtdXTC41O7kYEf6tTx+ddTb6dHDh5MSSDuVAA+gqSQFuAQP0oC5mPDYWShcKo7ZJ7Vg6nqulShrd9pPTJPSty9s/Ob94pZSawbvwpZTsWDMrkd/wA6BnH6no6uixC4Y2DMW3/3frXE+JdKi0y5QW0wlibowr1C50S804N5QEkQBG085FcZ4r0520tZILcq0LEsoHKj1x6UCZybTSSRpGUJZRhaWNJFXDHBz0q1o9wiTCS4i38gZx0rqZPC5vm+025URycgUCtc87f75+tNIJNPcfM31ptMBMYpeDSGgUCFIwaTBpc5pSaBiE/LimEHbU5yU5APvUe0lScHA6nFAE1vnyXG/aMdKdZIzXKqilnJAUAdTVjSNHu9ZvY7OyjMs8jYVB3P9BX0h4F8CWPhbSUE8EM2psQ08xQHaewUnoB+tAEvw90C58P+Fyl3Eq3903nOB1Ax8qk+oA/Mmujk2bFI+6xPXtnt+Yq2/wA468joazp2KT4K5Rzzj+Fv/r0AhZGyCB0xUTuEQZ6gUO2W2g9TXKeOvEaaJo0pV8TMMKBQM8++JvimXUb0aPaOWCthwp7+ldVo3hh9Q0nQ4r2Ly7O0tMPATw0vqR37nn1rlvhz4XfV79tb1BWZd+YwR1PrXsTosFtswFGO3YUhnE6ulrO8ulC3jFhaQ75I8AKx5wPb69a8fSy+2681lp0QYlvkRjuycgAc/WvV/Es8dn4evrxUKGdiPmOSwBwP6nFcJ8Lrf7f40aQ8+VE0mf0H6kflQJnI3SyW1xIk8flSqxVkZdpB+lQm4LH7v616N8UNGUXAvI0UOow2OpX/AOtXmOcHJoEyyZflGSD7Zohhmu51iiRnkY4VVHWrGkaPd6zOUto2ZVGXYLkKK9g8JeFotItC+0bpQA7sAWyDkD6cdKASuVfBnw9tNNVdV1rZLcL80cLcoh9Tnqa66O8m1vUjaxpizi5JDABgM/KB9RWRrF+93MmlWLbrh2CvjgRg+vvjJx7ZrqNM05bBbVAmGCeUzA/ewCckfnQPY04lURhD1A/KqF3G9zMtsh+U8uT2X/GrsziNCQMkVHYxvIGcnljnn07UDLKIIo1iiG1VG0D0p5hLOqsCQp3H3PapQixqScYHU01lma3keAKZWU7NxwoOOM+1Mk5vV9Gg8V62kd4WbTNObmNTgTTEc5I6hRj8SfSulht44IViiRY41G1VVcAD0AFMsrSPT7SOEOZGXJdjxuY8sx9ycn8an87PASgCB1mkPA2gep61SnsnY7jcyAdSFwK1HIKkcioX7igEZjwbFP72VmPcsP8ACqkjlCD85b36VqSgKGJxjHNUZlRSM/hSKMmfUEQtvjPGOaxLtbS63MpCP02t0ro54I5N25QRjisS902OVTjK992aAPOtW0OTTpGe1hDxS87RztP+FGn6pqUVqI9wG0kY3V1N3BdW9uyctEvcDpXFymGKZ1cuWznNAHKOPmP1phHrUj43NzznpUZpkiUYpeMH1ooAb3p5QjBPeug0XwhearHHcyyR2lox4lkOS3+6o5P6CvVtI+GvhwaUElt3uZyvzTSOwOf9kA4FILHjugGwTVYpNUi822VhlMkBue+O3tX0dpkWi6ppOy0tLb7JIu0xrGoUjHQjFeU3Pwyt115rc3721kwyjNHuKseik56e5rqvBllfeEdbm0e+l823mQPBL0DAcEY7HpQFjp9B8J+H/DWoi5s7BYbhiwWYuzYDduTgV1LsyuWHf1qvclJoTwDxUOn6gt3G8TFfNhbawB7djTAvtPjBBwDVWeQswyepxmklfaDn7p61XL5ZBnKseGoBIFLebIxOVUcfWvK/EllceN/GsOjWj7IIRvuJMZCL7+/YD1r0XWL1dO0W6uicbVZhjqcVT8GeHn0jTZLu5GNQv2E02eqA/dT8AfzJpDNrS9LttHsYrO2TEcahdx+8fc1n3tzJPcyRRL8qjaDjua1528uNhu5x1rNsbV3mdxuYs3Geg96BI4HxzZXerzWXh7T03SN8zsfuooAyzHsBWTprWXgqe+uLMNKljblZZCMtNIxAzjjAz29B9TXq15YhYZYbfaplH7+5PBA9B+uB+NcPqOlWlxoGu3MG1bJLVtrlfvbFJznqcnPNBR5Jrni3Udcu5JpmVUbhUHOBnpmur8PfDZNR022vrydis6qyLGp+6fXNeak/hXs6fEOy0PwBpkdqkUupyW6qkQI2xlflLN7ZHTvQSvM7DS9H0/QrLyIIVjiAwTgZY+pPeud13xO7XB0nSQJLqQ43DkIO7fhXEDx94h1WF7F5EklmO1VWEK2fYg4/Su68GeGF020+13fzXkpJdyeeR0HtzQUanhjREtpo3JMjKd5dvvM+MMx/Miuru3MCxux2hZV6H1O3/wBmqkrrZx7Yo2aTJCqv9aitNIaeeW6vJ5JrhlBRdx8uIZBwo7njrQBcac3MuyPgk4GOfxrXgj8lAgPQcmmRxRwqPLVc4xmnvMlvGXkIyOST2oJYPHvwZD8g52/3vr/hUb3RY7ErHGrtqN00FqrMAfmYA4H41uW1mIVBc5OOlAbCRxO43H7tT7QvAp4ZQDk1Xe4jjzk0wHOQAcnFQtu5OKp6jrVtaIGkcKC2B9awb7xvplurMbmP6bhmgLHQSpuVlOCGGCD6VRmtXKMA3OMKc4rjJ/iRp0bjM4JHULkgf41nXnxOs8Boldhk8qQMmkUd3LEysuVGD1NZV8ssKFotzA8kdj9K5A/EpJG2qqovu+T9emKvW3jC2uWKvcYA6KMAD8e/agCxLdPuZTkN3XGAB71zc9tC1xI3lnk54IxXSPeWk5DIwkGPXn8/xrPeCBpGbd1OeRQB5G4wx+tNp753tgDg0iqzsFVSWPAAHJpkjFUuwUAkk4AHeuu034e6jewia5uILRO6sSzD8B0/OorDwX4iEIvY9ObplFZ1VvrtJzWjEPFmn2skslhcNbjh1I3ceuBz+NIEu5u3PgCS30tUbXSsqrmKNY/lPpnn9al8NeL9Q8Mzrp3iKN1hY4jnYZX8+4pfC/jS01B0sL2JUm+6hboTjpz3rsJbOz1gGCa3iljIwEdAQD+NBRtpJbX0ZYhXRhn1BBrP1CzjuJbLM5UQvlH25yCCNp5+nPtU1pZJYQrbpGBCowFVQNoqyJIm+QoXDfKCqkj86ALkEgRRG7hjjHTGazJ3XTtUjukGIpvkkOOnofw/xqVJ/IXyJvMLoM7lGdw7E471la/qCSWPlxzBVJBDFSSPcj0oA6ky7lxnIPes53e3uY/nHlM+MHtwa57R9dNvCba6lWUxY2sOCynof5/pUJ1KW81uGIOGjaQdPTrQKx0l7ajUrqytJOYQ4lceoUggf99YrcJAJOSfTNZ1kp+1XE4IIUBF5/E/0/Kre9jzjPsKYmV7o+ayxqQNzAEk8D61figjitxBbOoB+9JnqfasqZGebLKyqD3FcN4p0vVb3UhJpl3JZRRry0BKlm7njrSHY9B1GyNzbG0WVI4WbD46sO4z7+tcL8VtVg0fwO2n2zqkt46whV4Oz7zcemBt/wCBVwuk2nirXNVurNdfvfIthmZ3uGwM59/Y1zmvw20OrM730uoKnyozSFvPYdSDnOwHjPfGB3IAMOK3VIluLgfIfuJ0Mh/ovqfwHsBHuJhhNztwqqOnsAO1OuZmaZnmIeVuwACqOwAHAA7AcV6N8LvCc1xM2u3YZbfaUgXoZDnlj/s8Y96YkX/h/wCD2s/+Jhdpm4ZcIpH3FP8AU16ctqqQNtByBuHtTooURhgVZMTMytkcUiihAPtfygAgcscYLe1asUL7wS21AvKgUwBIlO0BeeasI2FLOMY9aCWwlmSFDI52qBx7VyctxfeJbxrazbyrSNsTT9voPf8AxqxevN4gv3soHMdlCwFxOp56Z2r79OewrQlnttH05I7eLy4Ewqqg6k9vck/mTQPYvWMdnpsItoOSoBYk8/U/WnXOqQQBmklVVHdjiuF1XxQthOthZBtQ1aVvngtl3Nu9PYKMD+dT2XgfWNdZLnxRetFGfmFjat19nYcfgPzoFoP1Hx1BI8lrpSTXtwpIKwKWC/U9B+JFZQ07xZ4mck39tp8C9UVvNk/4FtOB+dehWXhnSrCJYrbT4FReQpQNg+vPf3rQ8kquwEADsBigLnmJ+FtzdMv9p+IbqVF+4sUapj16k1I3wi8P7d0tzfSnuWn6/kK9HZMdelVpYEYc5x6ZpjPNpvhb4YQlQ0gJ6brjnNZ1x8KtJKt5Fw6tjA/eqRXoN9odvcEsWdSe4PArkNV8KEqyW9zMrEEE7+1IZxV78MLmLJt5GYdVGM8fhXN3/hjVdMJMkbADjIrqbnw14gtMy2164K8fK5U/SsibXPE1k/lz3MkirwVmAcfqDQIwoL29tXwXkXHGDmugtfEVysADSuTnriqo8SQTsRfaVbOSMFkBU/XHSte31nQBFxpsgBOcbqBIt6L8KtT1KPz764WxjJ4Upuf8RkY/OujsvhSunszR6u7O+AGFuMgDn+9xzivRRgDIHy9qNsjHghV7+tBRy7+H9WihKjUkl3ALmRNuMfQmlTTdX82JJpInt05/dPgn8DXUgYxt/M0mCx5Y0AcfqfhvTdSu1mu7CLzAQfMXKtx0GVxmtr93ZWaNHEwcgIFHapdRv5LdWjstOudSulAPkwLwuehZjwv8/astodYaTdqevWlk5YbbPTrcXD4P95m6emcY4oFc0Deuy7l3Mw468Kff25rStICsR3SLg84OOPpVCbZb26Iiy3MgA3NIirn/AL54BHNcze61rDw3ItykDhMpGfmdscHn8c5oGdxHYG4dGdyqr12nr9PSrD6TZToFkt1YFduWJJx6VheG9Uv4rBIdZRY5wCM7h8wHetuG/juHXyXBUdxQJ3Ob1DwBbSX0dza3s1sgyHQAMCPQZ6frW1pvhnR9Jb7UsAeYLzPO25gMcn0HHoBXQxFJAABk45rjPiL4T1vxBpAt9G1BYo1y0to3yib0G7t9DwaYrmdrvxX8N6RK0Foz6hKpw32YARg/7x4P4ZrL0/44aaZtl3o9xFETjfHKshX6rgfzrxfVtL1PSbtrfU7Oe2lU42yKVB9wehHuOKhshHvcyhiAp27f72OM/jQB9V6drem65aR3NlcrNDKM4U4P0IPIPtTbzSYri1dI3eJmHG5xxn8DXzFp+u32kT/6HcyRpuDFVcgFgOtdOnxM1po9rS7j3NIES+I/N8JpqeiPM08l5OsrMmVWWILwrHPA3E5HfHYGuDluHeVnZ90rdW7Aeg9APar2t6vcateNcTSF3ZQpPt1rPtrea8uora3RnlmdURV6sxOAPzNMGdD4I8Ky+K9cWA7lsocSXMg7LnhQfU9PzPavoqC2gtYY7eCNY4kQKiKMBVHQCsnwj4Yg8K6FFYxhWuGAe4kH8Tkc/gOgrcAGSck0gQhIUj171LEzOCDgY9Txj1qJ0VVyG2gc4rzHx140vrO8XTdKnZWLbCFUEuenfOBngD1BPpQUejrqlrJrJ02FxLOi+ZLt58tegyf4cnp1J5PAGaz9e1d1mg0qyw13csUXnhVH3mPsBWJoiQ+DPCMlzdyL9vuSZrhmPzMxHC88nA/rUHgo3Oq3Uuv3OS92xSAN/BCp5P8AwJh/46PWgDskSHSNM2R5CxqSWPJZupY+pJ5riNRvtd8Q61DpWjlYUjTfPOw3CEHjJ9T1wPpXY3lndao3kW7mJQ37yRl4C98ep7Vr6ZodnpMEq2kW1pW3SuTlnbGASfYdB0FBLdjmbDTH8IWXkaBoc19dy48+6ldUZz6szEcew4rpdMn1UWofU7eJZW52QEtt+p/wq0VcH1/WmEupPDfSmBZSbeuF3K3XDDFRPPIjEMKiM7p1yBUT3oP3tpXtuoCxOZ8jmoncEVTl1O1hIEgVSTgEHrSG+tXGVds+g7UBYLiXaQO9ZV1cq3UqoAOD6+9XZ/KmQqJ1567hiuc1WG5ggJj+aPuy8jH+cUikUL+YeU3lyc5+U4/nXIancRSMUKZIPUd6sahqEpdgAMY6DOMf41z11dBnIZsDtjHNANlO7sY3JYKFI7dKoLAUyvPBq3JeIjHD7lFNTUIyCfLPWgR9IkhZFQnJ/kKkdjkKPpVKFvOBkDjzCASM9ParKyA8kdKBkpYKuB6ViSX13qmrtouitGLiIBru4blbdSenuzdh26mqHirxI9g8GkaYol1e+ISFMZEYPG5vYf09qzvEGoxfDXwcNOsJzLr2pEs85ILZP3pD39Qvvz2oJZe8T69C80/h/RW8i0hctqE8JILyMeY1I7k/eP4etVtMa0tDGlqA0jAqcdBjj8P/AK1cNpG2y0iGOViXmdmbnlvr+Irbt5zHfLHHtWMIMleME5z+tA0bXiDxANNCBWCoDhvUk8nHOfT86d4I0641rUZtYuYytqylIUI+8TyTXn+uXDpfO07GQjovVR9PWvRPBPj/AE2PT4rSZDCYlCknkH1PtQDOo1vSlvNMksjI0EuzEU+PukdM/wBa4Dw54hudB1SXSNbTyp1Pyt/C47Mp6Ee9epx6vp+sW6tbTRSKfQg1wPxC8MQatZ/a4GZbqH7jKeMelAI7nTdTR4DOrBlPQg9quLqQZtwIKn0OcV802vizW9ER7GSaRY+hWui0f4lxWyeXchhk53gmgWh7vOLO/gMVzbRTxN1SVAwP4GuUvfht4RnJYaStszZ+aCRlxn0GcfpWNYeOdP1P5IL1YXI+UsQBmq2teONQ0+0aEvbyseFlRv1xRcLGbq3wiSCG4bwzrDIZlMbwXJBDLkHaGAyOQO3414/f2V1pF9NY3sLRXETbXU84PqCOCPQ161oHi6033E18ySOASFkYYxxwoPGck1yPxGuU1O8tdRjthBA0flR/LgsASSfoM8UA0cUSSSfWvVvg94W8+6k8Q3SAxwkx2wYdW/ib8BwPcn0rzHTrKfUtRt7G2QtNPIsaAepP+TX1Hoemw6Nplrp8GPKtolXOMFj3Y+5OT+NMEXJW2vjHtSKQr7QR0zx2on+YnHXtVfeIUMsjqqqPmY8AAUiih4o1eLSNKMjOVZ8qrYztwMk/gMmvNPCVkupanN4j1BT9njY/Zw/fGfmP0qn4n1mbxh4lXT7Z2FqrYYhsrtB5P48H8BWpqtxK0MHh7RrZpZmHlxpGfvcd/QdSTx0oAxvEesXni/X7fSLIs0byBFVR79fy5r2/w/4d/sy1iSQKAiLHHEo4RQBwT3PFZHgL4e2/hSE3l0y3GrTL88gHyxg9VX+p713GcfhTJuRGDcMBtvt6VFtniPDBl9KstJgUzeOc80AVyqyc5KN7dKYXuIeo8xR3XmrRMbZB603bGuCGIIoArx3sUi/OoHqDTjFbSA4C5PX3olSKThgGPr3qtJA6/wCpcZ9CaBkdzpFtMpyik+uOlYs3ht4JjJbXMqt/dLZU1elv5rNsSowGOtVz4ht0GZnEY7bjSDUxruK9CNDMvJztYYGfrXK6j/buiBp7S4LKASVZs/8A6/rXQ6x8QNKt90cSG5bGPlGB+dcBqHim4v5GZ/kjzlVHQCgLle68TWWoMU1XT/Kk6Ga3O1vqRjBqkNIt9QkAsdVtnRj0lzGy/UHj8jWZqMsE7Eqnznqc8CsosyNxkGgDrJ/BN9B8zSxMn95TnP0rGNrNG7oIjgMRUEGsXsKhVnfA5ALE09NQlIJdzuJyaAPoa23peqrHC/wnpkH/AOvUOta5b6DpM97dEYjGEXPLt2UVfnaMxR3I2rt6noMV4p4t1uTxd4njsLRma0SUxxDPDMTy36ce31oBndfDO2fU7rUPFuplTNKxWJm6RqByR6DHH4GvNPE+vnxH4yudQ3sbcvtgDdo14Xj36/U16rrxTwh8KJ7WF8StCIAw4JZzhv0LV4MpIbI60CZ6Do2by8tbcj5YmDEnoep/ma6K4tJ7e6e3Qo8jKojUY4bqf/QT/k15lo2sS6bfJITlOA2fSuh1HxLPb3y3ELhlZg6sOdpx0/U/nQNMq+fJLqUllMC0jSbF9WOfeu4m+F0sUcU9rcGN9mZARkE/QCvP7fVLdvEMGpzIGVZ1ldV44BBP9a9li+KGjbthSbYeVfy8rj8KAOWayn8N263RjaRF+/5MpUqfUj0/Kqc/is3kZFtICrJl8yk7T34I61348QaFq6ljbJOBzzGGP5EVQ1Pwj4a1qMNDbrZ3LcrLAAjA+46H8qBnlup6Jc3zJcKVk8wFiV7c9KpnwfcAKHTbu69OMnArqdR0TxH4e3KqrqFqDkPD98Aeq/4ZrEn8Xzv8qrtkC7Sr9fyNAtCufAl8EEkL7SUDc8HkZA/IjP1qpbeGtXvp/s3mNwdvzE4ro7bxtK0LIUXzGAXj+HjGav2niS0t4i+7dMVwOnB9f50BZEVh8IL95YnubuJo8gsqk8juK6nxZ8M7nxTNBImpRWghTasXkllA9B8wwKW18bL9nRYtu5VGfm6+1Xn8V3ENjJNLtVhjG7p0yenU4IoCxz/g74bXPhfX31G8uba7MSFYBEW3Kx4LEEemRwT1Nei2E3mwlz/ETXN+GfEFtfz3UskiFlKr8w47nj/PpXTWjJcK9xHjyy5AHrjv+eaBkkp2jIHavNviH4vFjZfYLOQedMCuF5O3oc/XoPxrp/EmuR2ccyJlygwUX7zE9FX1Y5Fcponwy1TX9V/tzxNJ9mjdt6Wg5kK9geyjp7/SgWxZ8EfDnGgjVL+4kiurpd6qijKqehOf5V3fhjwtZ+HopJA3n3s3+suGXB29lUc4FbkCJFAqKoVFAUDsAKkjAHAFMVxQ31xQGOSOPxpSOwpp4OaBC8Y5HOKYcCkMmMimlqBiHpUT5XrmnlzmmFsdcUARFyvGOahecqOSM4zxUsjjHGMnv71TlYMSCce/rSGgN4ki7HCsO4Irl9d8MadqxZre+aCU9EY7kJ9MdRWrd2ckqMikLnnK5B/nWHdWF5ATgF2/hYMck47+n1oHY4fWPCeq6Whke1M8I/5bQfMo9+OR+IFcrMruOeBXqP23VtKaN3d3YjKwqf1b0FSCfRNfUnUNNRLgD5pFUIxPt60CseQ+SzttUfN1ziq0sDbioGcHrivYI/C2iyLLFazktnlmIyBjJFZl34d0uxT55Y1QnG4kE96AseXi1kY/dNWY7M7ORzW3ql1Y28jJb4YZ4OKxRO75bdjJ6UAepfEHxMNM0Q6VCx+13OQxB+4nf8+gryG2ne2uEmjYq6sGDDqKv+ItXfXNbuL1shWbai/3VHQVljrTE2ehprc3izRrnRrpz9oeMNblyNpkU7gM9iw3L+IrzwcNz196vWl1JA6yQyMkiHKupwQa0tSsf7YhbVdOj3TgZvLZF5Vu8ijup7+hPoaQzEcDA6U+NiOp49KJbK6hiV5k8tW6b2AJ/DrWt4Z8J6h4nu2jtRthT/WTkfKvt7n2piM6LaZhg4ycGvTtF8NbdPjeRsOnJC/NuHasnW/ho+j6c91DcvK8S7irDrj0rN0jxvNYwC2uYzIqjb1IIpDWm5tavd3+jv8AuYJlLcLhTz9BjH5VinxpqsTgXJlVgNuWXGBVmfxVc3E/n29y5CjCq2Dt9ecVSu9W+04FxGrMTksR1oAnh8aX7Tq5uGKdCFPX61pS3Gj6xC5uljW4b+Ijn8/pXBz+W8zMi7RntxioXkdCFR2Y+nWgVzT1Oxt45ma1JVCThQ2cAGs1mlRciRvpmtXTPD+u60yx2ts7L0LFcAfjWjd+BdQt7sWSv59yFDSlfuxg9Afc+lAzm4Ly9MojhZmY9FAya6aDTfF2tBUFncsvOCy7R+uPavU/h94Bt/D1mLy9jWXUJhnLLny19B7+td+IUOECgDGTigDwnRPAfi1bqJzABbiQbx54UN69efxFe62tstvbR24C7UULhRhR9KkCAyjHCr0UVJuG044NMVyM2sAYN5KAg7shRnPrUr4xxQW4600t37UAJnCgZ4pN5VhjpTTzSEgigCbzdwprOCMkioPp0oLUAPLc8UhYfjTC4BwetMDjt+tAyQnNRsR25zTS2Qec0wse+T7UAP8ALVuDjHekMUY64GOlQOJW4GVHbFR+XIDuZ22+nqaQydtiqc1A6Kq79oJ6KMUbQDuLcj8hWfd3TIS2/BB6HnigCOexiCln+dmOXJ/iP+AriPE17BA5RSiMq4Lr1HqKf4l8ZpbxNHGreauR0xtrzHUdYnvHOXbBJJyec0CbLl14hngLx2jsu4bXbPUelY8uoXU/+smdh2yarEk/WnLGzdeKYg3MzZJzViFf3fXvVcsBwKnjJ2CgCoSdxOKTvTiDuNGxvQ4oAAxU5HBq5Y6tc6fdRXMDlJYzuVlOCKhitnc8KTV6PQ5zA1xIBHAv3pG4Ufj6+1AG/oa6R4r1mG1k0Ex3Mp3SzQXLJGBnlipDYz6AgZxjFe5aPo9loenx2FjGscSD7o6knqSe5NeJ+FrhNJsZbyyI+1sSyFx95V5H5kHivTtI8VQ6qba5RggkUq8e7O1sdP0NIaN7U4EuLdomUMGHSvAvFPh2fTtSmeNd0bMSMc9697luC8yqR8pHGRzmsPVdGh1JRHIp3Z4FAWPn5fPQ7QjA+1SSw3yQiSRXVD0JHWvddM8CWEcomljRyOQPStTxP4XtdQ8Oy28cCqyplCBzkUCsfN0UE1xKEUMxY4xXqHgTwHC935+pIGIAZFPTPvV/SvA8elalaTyIXRuTkcA16JawKl5GI92GHTNA0rE10LbRNLL28CiRisUES8bnbhV/P9Mmk0/SEtowXIknZt80pHLsepPtnoOwAHamXSPeeJYAVzb2MZk5PDSt8o/Jd3/fVa5YJAXzjAoAYrKJGdiAkS5J9KmtizxeYwwX+Yj0HYVianOyW1laBv3l9OqsQeij5m/Rcf8AAq2wSEUD0pgSFuWPHoMUikbenNRh/lY+9Kh+UUCH9uaaTQTx161G7Y6dO9AClx2xTC2DycimscD1qMvhT3oGPLc4ppfavBzURfCnNQPIpYnccDue1IZYD7s5O739aGkHA9e1Z898IhjaRjnI5qjPq8cUZZ5RGOpfsB2oFY3xKoOCRkVDJqdvCDlw23qQelcXfeJokiZo7pQ+MDHPPauQ1PX9WdSFn2oxyVCgH8aAserS+JLKNd8kiovbd3rHvfHOlwMcXCORxgN0NeOXl1f3B3ySSsxyFz1+gqidOuphmQFV6nNAz0TVvihbiQx2ib41H3jxub/AfrXJ3vj7UbkFV2rzkMBg/SucltQhyM47E96gYImQTk+goJuS3d7cXkpkmclj15qBEaQ4UfjViGyeb5m+UVYkkhs49oAL+1AFc24h+Z2FQSSb8hcBQaSWV5mJPT0pUQH0pgNVc4yKtwp8nbrTBHhc1YhUbOg60gO7PgKzuXR7CYTQschgQQw9c1tj4bwvasJXVWC5AUcfnXk1hq+oaXIz2V5LCenytwfwq9d+MPEN7EY59WuWRhgqr7QR6cYoC6N7UU0fw4pSaQXN0V4hjxwf9o9q5HU9YudUdRMwWCPiOBeFX8O596oncWJJJPrSY5pg2XV1GRFjCHARQoFaGja9Jp12zg4Rjn/dOetYgHNSiPIoA900jxHFqFrA5fdIow3P610Ns6yTR8FSR37jsa+etN1KWwmjO5iitnbXq3hzxhFeBI5F2yR4IYHIZc+lIadz0aNQNox1q4yCSEoehFZBuwbZZkUhQ3b+datpMJ4gwOc+tAmZt7aq9vG4JBjPp17U6xG+8Dk8KpP61oSx7kkTsRkVU05T5zAnPy/1oH0JFiAYv/FI5J/z+FOveIQg43cVOVwY1x61WvXAaInPLgUAU7mNpdficqPKtbcgf7zMP6L+tbHG0EelQyxApI4+8efyFPRi0K8/w0wEVsxfXNLE3y8npUYbbGBQh680ASM3aoXODxTz0qNyDzQAxnA4A600naCx+tMdtvXIPXNVZZwi7irEngCkMlkmCruIBNU5ZYXG93KDPA6fjVW7kmCllQFh0Bz1rn59M1G+Y7sjJ4XPGKAOge6tguDIrrnqGHH+cVhajeaExBe4UDPUc/kKpHwRPMcm4KjuQTz/APWqaDwHGBmZ2Ydzuzx+NAGHf3WmK5NpC1xIDwxPArMVxKN7WrA8kAEndj06/ma7yPw1punKssicE/IOmTVG7vdMsGaa4dQ4XlhgAD+6BQBzMVkzSLPIqlj0ReAvrx2UeprG1vUescbhY14woxn2FWdc8ZW0weLT7cqD8ofgEjvXLQwXGozZIOOtAn5EbSy3Em0DJ9qtwacI08yUgt3zV7yrbS4N7EGUjpnoaxrzUZLn5BlUH60ATXN+EBjhxnPLCs4ksxYnJNIAakReB60xCovPNTpGeuKaq/nU2Co5pAJ0Wp4UPl9O9QDLcmrsCjyhQBkkZY/WmlR2NOJG4ikOAaYETKc5zxSA4PtUhAIP50wrg0APA4FWI1yMVXhdY5AXTevdc4rTjjhdRJC/BP3W6j/GkBXEZJq1aXMtlMskbYI7eopyL8xpxjBOeKBnpXhbxal2n2KZyGKYUk9SK7Dw7rKeYbeaZSyttG7g+1eCRPJa3KTwOVkUgqw9a6eDxLLdzb5di3DBVOBtyR0OfXNAXPoJhhlYchh1rPtv3OqMhPDLwPx/+vUHhjV01zQILjcplQbJQDnDLwf8fxp+pMLe7t7noCwVj7GgS7GlOu1kP1rPuwD5ZOMhgQfxrSuuY0cdxVCTDEZ55pgi3HtaLnrjFRhgnydgKpu8iP8AKRtI6CoVuXWcLJkZJUMeh+lILFh23EAZBB6VLH8o5OT3NNCqvPVjSElelAx7Pg7R0qu8oXOQeuMU2WUIM7hn61Re8TgsdxboARz/APWoCxOzB2LEg5PyjOeaBC5y79x1B/lWZJrNpaEyXMyqRwBWFqHxJ0yzibyx5r9AoOKBnaRW0KgN1Puaa9zaJkCSMepz1rxvUfidqczN9kAiUggggHiuXufEGrXxKmaQ7jkhSRQK57fqHi7RbMMXu0cr0VehPpnpXJ6l8T7NXJhVnVeig/ePb6CvNYdL1PUG4SV++eTVw+E72GPfcBYhjOWOOKAuy1qXj/WL+Z3EgjDcKF4Cj0H+ea5+e5vdQk3TSO5PrWzZ6FHcSMY3zGp5Y8ZPtWtFpllZKZrmRY4Y855yWx2HrQLcwtM0CW6YOwxGOpbirt/qFjpqeRagM4HP1qrq/iU3Cm2sYxDbjjjq3vXPkliSTkmgLkk9xJcuXkbPoPSogMUoFPUc4NMBVTvUyJgikRe1WUQk9KQDAvfj8qUgcd/WpChC9Pxpu0KPWgByKD0xirsAHldB1rOLgdKsQyHy+3WgZmOfmNMY+lOZSWNNxximIVD2/CnEYHI4pAuOae56ehoAiKH061JDK9u2R071NBsZtknAJ4PpV19LdlOBz1z60gH20yXC5U8/xA9RVkJkdOaw3gmtJA43Kw7itK01FZMRTDY579moGTuhA6VWdSDkZBFaLLlRgcVA8XrxQB2nwz8VDTtYWwuWKw3WEJJ43fwn8en4ivXNetzNpcqr1C7l+o5r5qVDG4dSVZTkEcHNe6+B/FUfiXSBaXLj7fCm2RT1cdNw/rQB0lheLe6TBKMHcgJ+vemkneDjisnRnWxkuLB3OI5DtB7A81rEK54YGgBrpubOfypJY1kTae/50ySdY/lJAPpWRe6x5QIBVTzy1AzVNwkSMGcBlHzVnT6xGCybioH8RPWuR1XxCxmPktlh39/p3rAe51LUX3APhclUzwD60AdXf+I0iON3rx1/GuT1PxPeStstm5z1xz9Ks2XhS/1FszuVBzlj0rq9K8F2lqVefbK6njgc0AeWSWOt6rKSVlYAck9BVm18CahcAFlPPQHuPWvao9OtYgCERQvBI4qR7myt13FkULxngUCseYWPw0YsPPYKW6ADp7n6V0ll4C0uzQF03n+Jm7n2/wA+laV74psrVmwSzYPC4NclqXjW6lbdGqxQKMDPUmgZ0F/NZaFaH7JapJJjAAIUdO5rgtRN3qM6zaxcLDGzZWJOiqOpP+eprE1PxVczTlzIWbOcZ49uK5+71K6vHZpZGIIxgHjFAmzqNR8TW0Ci3sYlVI/lXA5I965m+1K61GTfNISB91Rwq/QVSHWnCmK9wApQDQBTwKABV54qRFJPFIBz0qVRnOeDQBLFHlh27VbYhRjge9QQDLgA8dKlKgHpwOaQAcdADmq7d8VZGCeSB7VIbYyjAAyB2oGUCoAPepYR+7/GnPAyZBU1p6dAr2mSoyGI6UAc833mHpTflxUpA3NxUZUZ6UCIycVMU3QKw6qcGopPSr0Cg27AjPIoAqR9SD1rqNCv7d1W1veFz8kuPun0Pqv8q5uQAScDHNX4FHpQCO0v/DO+MnaMEZDDkH3Bri9T0W5s3LKpwOxFemeC5HuNIuYpmLpFjYD/AA/Sp9RtIJIH3xK3XrQO1zyK21d4GCTISo4P94VsW80N2mYXDYHIPBH1FUNft4YpyUjC89qxQ7QsrxsUYdwcUCOreDaDxz7Ulpd3Om3iXVpM0U8ZyrKcfhU9kxmso3kO5iOSaZKq88UhnX2Hjp72+iku4lScrtkZThX9Gx2Nd1Zakk3lyxk+Wyknjvn/AOtXhbjbKCOMGuk0u8uRaMombHpTBM9buZkmhzn5u2K8/wBX1JJmZInDABlBPykt3wPzrMuNUvVR1Fw4G0cVjiWR3yzkn60DN7T7dZ2UTbQFIBOeldJavZW+ERMhQCBn37n+lebS3MynIkYcetVTqN4gBW4kGD2NAXPZW1u3RQqsFbGQqnBx9Kqz+K7e2Q7WLv2AwM/rXi8l/dlC5uJN2Dzmqkl1PkHzW6etArnr934m+1DfcXEdsigkKGyW9sZ/WueuvEtipP2m8EuAQqqvC+/ua858x5GO9i31NTxop7DpQK50N/4rhbItbdtvQbqwLu9v70GSQSeX04BwK6Hwvptnd6gi3ECyDd0Yn1r33R9J0+3s1jitIlQjkBaBnyj1NJjmvY/i/wCGtG0zT4L+x0+K2uZHIdosqDx/dBx+leQEc0xDAKfjAzSgDjilxQA0DmpkX8KQAccVMgHpSATZyKlVVBBI4pwA9O9PwOOO1ACRqA3J71KTkDHGelRjg/Q1L3H1oAid9rDAzVm3ulUjOeKrSd6hfg0AbiyQyqQSufUVNb4hi2qQVycGsGJiAOauIx29aBn/2Q=="/>
          <p:cNvSpPr>
            <a:spLocks noChangeAspect="1" noChangeArrowheads="1"/>
          </p:cNvSpPr>
          <p:nvPr/>
        </p:nvSpPr>
        <p:spPr bwMode="auto">
          <a:xfrm>
            <a:off x="155575" y="-144463"/>
            <a:ext cx="2307926" cy="230793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7" name="文本框 6"/>
          <p:cNvSpPr txBox="1"/>
          <p:nvPr/>
        </p:nvSpPr>
        <p:spPr>
          <a:xfrm>
            <a:off x="602428" y="4959276"/>
            <a:ext cx="3281083" cy="954107"/>
          </a:xfrm>
          <a:prstGeom prst="rect">
            <a:avLst/>
          </a:prstGeom>
          <a:noFill/>
        </p:spPr>
        <p:txBody>
          <a:bodyPr wrap="square" rtlCol="0">
            <a:spAutoFit/>
          </a:bodyPr>
          <a:lstStyle/>
          <a:p>
            <a:r>
              <a:rPr lang="en-US" altLang="zh-CN" sz="2800" b="1" dirty="0" smtClean="0">
                <a:latin typeface="Microsoft JhengHei" panose="020B0604030504040204" pitchFamily="34" charset="-120"/>
                <a:ea typeface="Microsoft JhengHei" panose="020B0604030504040204" pitchFamily="34" charset="-120"/>
              </a:rPr>
              <a:t>William Faulkner</a:t>
            </a:r>
          </a:p>
          <a:p>
            <a:r>
              <a:rPr lang="zh-CN" altLang="en-US" sz="2800" b="1" dirty="0" smtClean="0">
                <a:latin typeface="华文新魏" panose="02010800040101010101" pitchFamily="2" charset="-122"/>
                <a:ea typeface="华文新魏" panose="02010800040101010101" pitchFamily="2" charset="-122"/>
              </a:rPr>
              <a:t>   威廉</a:t>
            </a:r>
            <a:r>
              <a:rPr lang="en-US" altLang="zh-CN" sz="2800" b="1" dirty="0" smtClean="0">
                <a:latin typeface="华文新魏" panose="02010800040101010101" pitchFamily="2" charset="-122"/>
                <a:ea typeface="华文新魏" panose="02010800040101010101" pitchFamily="2" charset="-122"/>
              </a:rPr>
              <a:t>·</a:t>
            </a:r>
            <a:r>
              <a:rPr lang="zh-CN" altLang="en-US" sz="2800" b="1" dirty="0" smtClean="0">
                <a:latin typeface="华文新魏" panose="02010800040101010101" pitchFamily="2" charset="-122"/>
                <a:ea typeface="华文新魏" panose="02010800040101010101" pitchFamily="2" charset="-122"/>
              </a:rPr>
              <a:t>福克纳</a:t>
            </a:r>
            <a:r>
              <a:rPr lang="en-US" altLang="zh-CN" sz="2800" b="1" dirty="0" smtClean="0">
                <a:latin typeface="华文新魏" panose="02010800040101010101" pitchFamily="2" charset="-122"/>
                <a:ea typeface="华文新魏" panose="02010800040101010101" pitchFamily="2" charset="-122"/>
              </a:rPr>
              <a:t> </a:t>
            </a:r>
            <a:endParaRPr lang="zh-CN" altLang="en-US" sz="2800" b="1" dirty="0">
              <a:latin typeface="华文新魏" panose="02010800040101010101" pitchFamily="2" charset="-122"/>
              <a:ea typeface="华文新魏" panose="02010800040101010101" pitchFamily="2" charset="-122"/>
            </a:endParaRPr>
          </a:p>
        </p:txBody>
      </p:sp>
      <p:pic>
        <p:nvPicPr>
          <p:cNvPr id="9" name="图片 8"/>
          <p:cNvPicPr>
            <a:picLocks/>
          </p:cNvPicPr>
          <p:nvPr/>
        </p:nvPicPr>
        <p:blipFill>
          <a:blip r:embed="rId3">
            <a:extLst>
              <a:ext uri="{28A0092B-C50C-407E-A947-70E740481C1C}">
                <a14:useLocalDpi xmlns:a14="http://schemas.microsoft.com/office/drawing/2010/main" val="0"/>
              </a:ext>
            </a:extLst>
          </a:blip>
          <a:stretch>
            <a:fillRect/>
          </a:stretch>
        </p:blipFill>
        <p:spPr>
          <a:xfrm>
            <a:off x="4394200" y="788732"/>
            <a:ext cx="2867212" cy="3777033"/>
          </a:xfrm>
          <a:prstGeom prst="rect">
            <a:avLst/>
          </a:prstGeom>
        </p:spPr>
      </p:pic>
      <p:sp>
        <p:nvSpPr>
          <p:cNvPr id="10" name="文本框 9"/>
          <p:cNvSpPr txBox="1"/>
          <p:nvPr/>
        </p:nvSpPr>
        <p:spPr>
          <a:xfrm>
            <a:off x="4187264" y="4959276"/>
            <a:ext cx="3281083" cy="954107"/>
          </a:xfrm>
          <a:prstGeom prst="rect">
            <a:avLst/>
          </a:prstGeom>
          <a:noFill/>
        </p:spPr>
        <p:txBody>
          <a:bodyPr wrap="square" rtlCol="0">
            <a:spAutoFit/>
          </a:bodyPr>
          <a:lstStyle/>
          <a:p>
            <a:r>
              <a:rPr lang="en-US" altLang="zh-CN" sz="2800" b="1" dirty="0">
                <a:latin typeface="Microsoft JhengHei" panose="020B0604030504040204" pitchFamily="34" charset="-120"/>
                <a:ea typeface="Microsoft JhengHei" panose="020B0604030504040204" pitchFamily="34" charset="-120"/>
              </a:rPr>
              <a:t>Jorge Luis </a:t>
            </a:r>
            <a:r>
              <a:rPr lang="en-US" altLang="zh-CN" sz="2800" b="1" dirty="0" smtClean="0">
                <a:latin typeface="Microsoft JhengHei" panose="020B0604030504040204" pitchFamily="34" charset="-120"/>
                <a:ea typeface="Microsoft JhengHei" panose="020B0604030504040204" pitchFamily="34" charset="-120"/>
              </a:rPr>
              <a:t>Borges</a:t>
            </a:r>
            <a:r>
              <a:rPr lang="zh-CN" altLang="en-US" sz="2800" b="1" dirty="0" smtClean="0">
                <a:latin typeface="华文新魏" panose="02010800040101010101" pitchFamily="2" charset="-122"/>
                <a:ea typeface="华文新魏" panose="02010800040101010101" pitchFamily="2" charset="-122"/>
              </a:rPr>
              <a:t>路易斯</a:t>
            </a:r>
            <a:r>
              <a:rPr lang="en-US" altLang="zh-CN" sz="2800" b="1" dirty="0" smtClean="0">
                <a:latin typeface="华文新魏" panose="02010800040101010101" pitchFamily="2" charset="-122"/>
                <a:ea typeface="华文新魏" panose="02010800040101010101" pitchFamily="2" charset="-122"/>
              </a:rPr>
              <a:t>·</a:t>
            </a:r>
            <a:r>
              <a:rPr lang="zh-CN" altLang="en-US" sz="2800" b="1" dirty="0" smtClean="0">
                <a:latin typeface="华文新魏" panose="02010800040101010101" pitchFamily="2" charset="-122"/>
                <a:ea typeface="华文新魏" panose="02010800040101010101" pitchFamily="2" charset="-122"/>
              </a:rPr>
              <a:t>博尔赫斯</a:t>
            </a:r>
            <a:endParaRPr lang="zh-CN" altLang="en-US" sz="2800" b="1" dirty="0">
              <a:latin typeface="华文新魏" panose="02010800040101010101" pitchFamily="2" charset="-122"/>
              <a:ea typeface="华文新魏" panose="02010800040101010101" pitchFamily="2" charset="-122"/>
            </a:endParaRPr>
          </a:p>
        </p:txBody>
      </p:sp>
      <p:pic>
        <p:nvPicPr>
          <p:cNvPr id="11" name="图片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34394" y="785486"/>
            <a:ext cx="2857500" cy="3771900"/>
          </a:xfrm>
          <a:prstGeom prst="rect">
            <a:avLst/>
          </a:prstGeom>
        </p:spPr>
      </p:pic>
      <p:sp>
        <p:nvSpPr>
          <p:cNvPr id="12" name="文本框 11"/>
          <p:cNvSpPr txBox="1"/>
          <p:nvPr/>
        </p:nvSpPr>
        <p:spPr>
          <a:xfrm>
            <a:off x="7911203" y="4959276"/>
            <a:ext cx="3281083" cy="954107"/>
          </a:xfrm>
          <a:prstGeom prst="rect">
            <a:avLst/>
          </a:prstGeom>
          <a:noFill/>
        </p:spPr>
        <p:txBody>
          <a:bodyPr wrap="square" rtlCol="0">
            <a:spAutoFit/>
          </a:bodyPr>
          <a:lstStyle/>
          <a:p>
            <a:r>
              <a:rPr lang="en-US" altLang="zh-CN" sz="2800" b="1" dirty="0" smtClean="0">
                <a:latin typeface="Microsoft JhengHei" panose="020B0604030504040204" pitchFamily="34" charset="-120"/>
                <a:ea typeface="Microsoft JhengHei" panose="020B0604030504040204" pitchFamily="34" charset="-120"/>
              </a:rPr>
              <a:t>    Franz Kafka</a:t>
            </a:r>
          </a:p>
          <a:p>
            <a:r>
              <a:rPr lang="en-US" altLang="zh-CN" sz="2800" b="1" dirty="0">
                <a:latin typeface="Microsoft JhengHei" panose="020B0604030504040204" pitchFamily="34" charset="-120"/>
                <a:ea typeface="Microsoft JhengHei" panose="020B0604030504040204" pitchFamily="34" charset="-120"/>
              </a:rPr>
              <a:t> </a:t>
            </a:r>
            <a:r>
              <a:rPr lang="en-US" altLang="zh-CN" sz="2800" b="1" dirty="0" smtClean="0">
                <a:latin typeface="Microsoft JhengHei" panose="020B0604030504040204" pitchFamily="34" charset="-120"/>
                <a:ea typeface="Microsoft JhengHei" panose="020B0604030504040204" pitchFamily="34" charset="-120"/>
              </a:rPr>
              <a:t>  </a:t>
            </a:r>
            <a:r>
              <a:rPr lang="zh-CN" altLang="en-US" sz="2800" b="1" dirty="0">
                <a:latin typeface="华文新魏" panose="02010800040101010101" pitchFamily="2" charset="-122"/>
                <a:ea typeface="华文新魏" panose="02010800040101010101" pitchFamily="2" charset="-122"/>
              </a:rPr>
              <a:t>弗兰</a:t>
            </a:r>
            <a:r>
              <a:rPr lang="zh-CN" altLang="en-US" sz="2800" b="1" dirty="0" smtClean="0">
                <a:latin typeface="华文新魏" panose="02010800040101010101" pitchFamily="2" charset="-122"/>
                <a:ea typeface="华文新魏" panose="02010800040101010101" pitchFamily="2" charset="-122"/>
              </a:rPr>
              <a:t>兹</a:t>
            </a:r>
            <a:r>
              <a:rPr lang="en-US" altLang="zh-CN" sz="2800" b="1" dirty="0" smtClean="0">
                <a:latin typeface="华文新魏" panose="02010800040101010101" pitchFamily="2" charset="-122"/>
                <a:ea typeface="华文新魏" panose="02010800040101010101" pitchFamily="2" charset="-122"/>
              </a:rPr>
              <a:t>·</a:t>
            </a:r>
            <a:r>
              <a:rPr lang="zh-CN" altLang="en-US" sz="2800" b="1" dirty="0" smtClean="0">
                <a:latin typeface="华文新魏" panose="02010800040101010101" pitchFamily="2" charset="-122"/>
                <a:ea typeface="华文新魏" panose="02010800040101010101" pitchFamily="2" charset="-122"/>
              </a:rPr>
              <a:t>卡夫卡</a:t>
            </a:r>
            <a:endParaRPr lang="zh-CN" altLang="en-US" sz="2800" b="1"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29504720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 name="AutoShape 2" descr="data:image/jpeg;base64,/9j/4AAQSkZJRgABAQAAAQABAAD/2wBDAAgGBgcGBQgHBwcJCQgKDBQNDAsLDBkSEw8UHRofHh0aHBwgJC4nICIsIxwcKDcpLDAxNDQ0Hyc5PTgyPC4zNDL/2wBDAQkJCQwLDBgNDRgyIRwhMjIyMjIyMjIyMjIyMjIyMjIyMjIyMjIyMjIyMjIyMjIyMjIyMjIyMjIyMjIyMjIyMjL/wAARCAJYAZA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n3iSTd5katuO5tyg7ic5J9TyfzNDW8T43xI2DuG5QcH1qUrSgcUAIg2ABAFHXgYpFiRXZwih2G1mCjJHofzNPC08LxQAxEWMYjRVHooApURVYsFUMxyxA5P1p+KULQA0IAoUAYAwBjgUoQZ+6PTOKftpQtAEIt4QuBDHjOcbRUqoEBChVB6gCnhaULQBELaAMXEMe45JOwZOaX7LARgwRkdcbBUwFLigCIW8Wd3lR59dop7wo6BHjVlGMKVBFSYpQKAIjbxOBuijbacjKg4pzQxuhR40ZSMFSoIxUgFKF4oAi8tMg7F46fKOKTykDlxGoZgAW2jJA6VPj2ppFAEXloF27Fx6bRSLGiqEVFVAMBQowB9KlIo280AReTHjHlpjgY2jtTvs8Tsu+JG2nI3KDin4p6LmgCSKGPI/dpx0+UVZhsLQnJtICSck+WvJ/KmRL7VfgTkUATW2n2aDC2kCg9hGo/pWhBplgpZhY2wZjliIl5+vFRwLyK0oV6UANTSdPO0GwtTtOVzCvB9Rx71ZTSdP3BvsFtu9fKX/Cpolq2iUAUU0TSwGA02zAYljiBeSep6VING01U2DTrQL6CFcfyrSVeKkCAigDD/4R/SEUKulWSqBgAW6gAenSoToOkKBjSrIbfu/uF4+nFbzpUDJ1oAwn0LSBkDSrLBOSPs68/pTToelfN/xLLP5uv7hef0rYdOajKZPSgDKOh6V1/suzzjH+oXp+VIND0oFSNMsxgYH7heB+Va22jYPSgDLGg6USP+JXZ/Kdy/uF4PqOPenjRNMAwNNtP+/K/wCFaQQU/bz0oAzRoeldf7Ms/X/UL/hTjoOkOAH0qyZQ27Bt1PPr061pBT6U8IKAMwaHpQJI0yzBP/TBf8KjfQ9K/wCgZZ88/wCoX/CtoLkVE6c9KAMR9D0slSdNsztOV/cL8p9uKhn0jTnKtJYWrMpypaFTt+nHtW064FVZV60AYdzpOnSMHewtmZehaFSR39KpXNlbOjI1tCyt1UoCDW3MvBzWdOOtAGGbO2t93k20Me7rtQDNUbiCJlZGiRlY5KlQQT/nFa8/U1m3HegDLeJASQigk9lFVpYInUq8SMrZBBUEGrz9aruPagCfHPFKBTgORTgvtQA0LSgZp+32pQKAGhfxpwWnBaUKDQAgWl204ClxQAgFAWn4oAoAQClApwWlAoAQLShfWnhaUcHnvQAzbTgtLwPSngUAR7aQpzUhHNIRQBEV60AVIRSYoAYFqRF5oxUka80AWIlq/AnSqkS9K0YU6UAW4E5rQhXAqpEuMVehBwKALcQ6VbjHHNV41xirUY7UATqvSpQvFNUdKkA4oAiZahdOKssKifpQBSdOTTCnNWWHNM20AQbPalKZ61OEpQuKAK4SnBKlK0BaAGhDUgWgLUoWgCMJx0qN0qyV4qJxzQBTkUYqpKvBq9IKqSjigDNnHWsycda15161lzr1oAyZxyazZxya1ZxyazJxyaAM5xzULVYkHJqFhQBZC+1KAKTNOBoAcFHpS4FIDSigBQPSlAoBpwoAAtKEoFOBoAAlKEpwpRQAgWlC04YFKBQAY70w/e44oeTZxjn9KrS3Kkc/Kw6HPWgCdWBbB71YAyMistLhTcqoPVa0UfPHagB4w3SkK0hbbIB2YcUuMZGetADStIBzTwSW245FGPmI64oAbipEHekxT0wBzQBcgAOK0IQMiqMIGBir0PUUAX4hV6IdKpRHpV2I9KALqVaQ1UQ8VZRqALSGpRUCNxUgagBWqJyKex4qFjQBGetA60hNGaAHYFGBTd1BcUAKR6UCmF+KQPzQBOoqQLxUKNUqmgB2OKhcDNTk5FQP1oAryiqco4q5LVSU0AUZhWZcDrWnN1rOnxQBkzjrWXOOTWvcAc1lTjrQBnyLzUDjrVqRearuOtADjT1z3NMzThQBIDzRmmg804UAPBpRTRSg0APBpQRTQadnjNADh9aduAYDIqIvtGT9096iaXEqnj0oAuHtSE4/iNMV84GRmldiuMAHNAChg6sjfnWVeDG5T07Eir7qy/Ohz3xUBYXNuyFc4HfgigDENwYrlRuOB0rat7rdhw3GOa5vUN0TAEgkHg0+2vCsI+Y4oA61JiJEY4Zd3BqSSTezYwCDxWNY3qsqjd8wbO09KszzGORjjg88UAXxKy5crk47UyS5EcqOTmJuD7Gq0VykgQh8OvBHrRKqSoydGb5hjoTQBpb1HORj1prOAf8AgXFZtleGRTG/3lGCDVh32GMNnHQGgDZtJN6k55zWjE4z1rEtmGGwcGtCCbcu4Hk0AasMn7wrkdKvJJggA/WsKGfbPI24cAD8auxzBnALcDr7mgDbil3AY6VbSSsVLgBgoOfUelWo5+cZoA10lFSeYKyxcYAqUXHHWgC60g9ajZx61UM/vTDNx1oAsl+aPM96pmYUwz+9AF4vTd9U/PHrSeePWgC7vzRvGapiYetOEvvQBeVx61MsnHWs4S8DmpBN6GgDRDgionb3qsJuOtNaX3oAfI4OaqyHrSvJ71XeTg0AQS96oTDOatyNnNU5W60AUJxwayp15NakzDms6bBzQBnuvNQuv5VacDJqBxQBAO1SCmDPFPAoAUHmnd6QCnAUAKKUUAUEkHpkUAOFNdkQZJx+NNDDkFsD1NQyTBDtkGUPBOOlAEjzoFKlgw9D6VmzzeRLu3FowcDPVT/hTpZEjVkO1h/C3qKrXPlTwhQrYxj5etAGtBOJYN6v3/Kmy3gjwxYMp4yTiub07UpLSaW0nJI6oSMZFJd3lvMGCoc9zjpQB0keqQnaPMDDpgnBFRm8jExdHXnnGa4p/O+9hlXoCxwKYJ54jhZAfoaAOi1JkmYk4APUVQt3SNXD5yeBjpVBb1m4bk9yDyad5pxySPZjzQBoRTeQ2QxOe9bFteR3ACSORuGPmrlTP2L/AKVPDdKuAXyM+vSgDcLfZ7oxSDA7N61rMxW3jOdwI6jqprlJbtmUDerEfdz1rVsNRW6jSNvldV496AJGlEVyH3YU8NitqcbrFXycrhhz1FYWpRN/r4z8hOGq/aT+fpIBYMU4P0oA2beYYDDjNW7dwm5ifesq3ZQFBPHFTvPtBYnAztGaANGKXYpbILMd2fT3qxFLI6hYTgH70h6n6VjWzPdylMYiH3m9fYVrqwjjwBtAGAAaANKBlRcAYPck5z9atRT8ZzWMJwpCZ3OeT7fWnreIpIL7j7dBQBsi4+fGelSi4461hJdF2PlsMDq2elSfaOAS20Hp70AbH2n3pDcZHWswXHH3s0n2gnvQBoGf3ppn96zzN15ppmPrQBo/aPU0ef71m+efWl880AaQn5608XHPWssT+9PE/NAGus4NPE3vWUs/oacJ+OtAGqJ/Q0hnHrWZ5/vQZ/egC+83vULS1TM/vTDP70ASyyY71VlkyCelI8uarSSZ70AMlfPeqUp681M79aqSN1oAgc8moXqVutQvQAzHNOA/Gl2804CgBAPQU8CgCjvgYFACjpSFlA+8KQnBxkA+9R7trEgqcevBoAincFTksrDnJFU5Ljau13Ur71cN9FuKOSp7E9KqXX2ZmVJJFYNznNAFCVndhsZGX+6TUIvVt2KNuK9hnBU1HfxxwSB4ZVx/dzWZeSo8GFwG7sDQBPePLIWkdVBH3TjtWU97MJNoycHk9hU8Wpssapjze2D1NRCNpWLGPYp5+Y5zQAklzIyjdmRRzkN0prsWQGMKyt6feH1qOQojkBQAegPegTKqkKm4524BoAckMzNwqgeoYVMLWQEeY/HscY/Gq4Z3bBcrg5CqcDHpTkxIcsGwMksTx+FAFxERBgsGyOoOaiIUEsfwK8ZpihMHaVAxyScmnBVVAfMIAJIwM0AHnbB+8GF7Y4NLHdPC4eF8Y5HNMYhxtZTg92ODmoxF8w8s++0HNAHTWGsx3SPbzEKzc4zwTUmmXH2W6urMnAblc+lctIhRRIG2uByKtR6g8kkMxOZFO0nuwoA7yFwViU5LZ6U7UZ3a+jto8fMOfYetZdrqkTQrK5CFTgnp2qS1vVn1KScEj5Qqr6ZoA6i0aOGJY05OO3eq97qRSQQxqS2ecHmqd9qX2VPs1uNsrABmPRfeqMV1BbqzszNt++xHDGgDZWSQg+Ym1Tztzn86rm5eaUJCCVU/MwwAPYVh3OsyXmUiRljBweeWqWFbu4jCtKIkHARBk496AN5b0QAIGBP90Nx+JqeO4aVt8jnd/dA6CsWO08vgb2HchuK0YICCu5sn2HAoA1lnJA4KipPMOAc1VTCrgsPwpxYDgUAT7z60F/eoc0ZoAk30bzUWTSUATiSnCXFVc0bj60AXBNz1p/n8VQLGlDGgC6Lg55pfO96peYfWl3H1oAuGYHvTTJz1qqXpC5oAnaT3qF3680xnNQsxOaAB3qB2pzHPWomNADDUbjmpDUbCgBcU8CkA55pwBzkEUAApGcAYxk0FsDkVVuHO04JA9RQBFPcBFLHgdMA1WfVIET5t2PcVk394ykqCS3YisyWSVhlpMtjpmgC/ealbOzDBJ7YJAqiZlky4VkVeQN2c+1Ut7IQcD1xU7TKlsWOCzdAO1ADpJlLFCcNt3OBzgVX8vzlIyTk8gelVfM3TMN3zHAYkcflV9pFghz0IPXvQAJEluQxKqOyqMk/jUclwuRECofJyCaqyzzzuVjOQBkN6mqwtXE4kLbio5Pqe9AEjMJ32gHcOjA/1p42QqE3At/EzcCnQR4bhsKTnHoKZLATkDy1wcjPOBQA6XEEKlss/3gB15qAy+YmWQqmQAMcL9f8AGrIh83bHyy7Tk+w5pFtQCWDYiC+tAEYUhGC4ZcZABPFWYnZY8DgD7x75/pTJ08hvIVFBABYdgSOlRxSsp+flRyMdQe9AF+JFmlbzMKOSGzwD2z7dKqSt5MYVWLO+fnPULn9KXzAsIMbBlY8j/P1qAOztGhOVY43EcgdxQA2edllPmhsYAyeeelJBJIrIwAAz+I571ZDCeEmQBZFY8juKivLNljhlVhtkBK56e4B7GgDVN3tjSPGQWyR14Pap7bUDD5rlm8w8gKeAfWscO0axoMEg5II5qS4Plqhwdr87u/50AawvfMYmR3Y53Me2fSp97soaYuydVhUcD3Nc4kzBgA2FHYngmr0V6ykMGLY7jgCgDpreCJ0DzzGJeoVeDVxHh2lYfNAPG4uSP5VzovDcwD+CVejKeGHoff3oS5kGC7vn2Y0AdP5iIyr9slkYfwgAAf41YiuzvK7357Gueg1KWPAJEidMSDP5GrQ1D5sjaAOhC0AdRCy7ckEk96sK/GMEj61zkGouW4KZ+lbNpdu7AOoB9RQBeU5HQj2NOoBz0OafigCM0mKkIpMGgCM0Yp+DQRQAwikp2KD9KAG9KM0pFNIoAQtRuJFBFIRQA0tTSaUg00igCM0wipSKaRQBEQaYRmpSKYRntQAuKcOKAO9RSyhFwOpHfpQBBdXGwEbBtHcnFc/famCWRQRjqAT/ADqfUblnbYHLMegHQVluI0bYF8xj3J4B9aAKxdp2yVAXsKhuBHAu+UkDsF71beURRlcDcR8uBWQ6TXEhdgcZwWPagCF7pri4WOOIhRyxPYf0pjtO7HAIDYHsoFaMUAVCinAPVj1Pv9Kge4VJCsSK4UY3NnGfWgCMskbAAbnPIA7e9NM5luBET8oGXzRImEDyPmRgdq9Bx7egpkK7FYshzLyCB8yjsT+NAD3m/eLEq4VuhHoattGsMECFgGctjPYdKobhGEfZ5rK33v7v+Jp0hZkif70ik5Unpn1FAEzuSGITOBtAPfFJFCWyo7HBIHU9atpBuQE/eBBbB6E9aedqQyHBXBBAHUjOPz5oAitQkcoLcq2Q348Go549qPGCcbiRxjjHFNunRV3gNjIbjgginTs8mxweBhsD+IY7UATapCrapOVBVQVIPZsgdKo3KosDMrbAzbR3we9aM05u1iOza4jCkHsQMA/jiqLwh7cwZAdCGBJ6k+tAFKFZUk2RqQ2MAk8Ee9XwoRiwUHcDhR645p0VoZI5UGdzDcmO5HJWpIEbyAzn58Z3e3GRQBQjyqzzliMYABHAGRn9K0Ldkl0yeBgGEbrKi5zlW+Un89uPxqG7RFtZMKdpI3YHSobPFtCXyxWSNomxz2yp+gbafwoAaHfz5EnQZOWVlHBH+eK0GhSS02ghgfXsaqpP9oh/eD54+GGOh9fpU9mfKd4JBgAllz+eP50AUGhcnJbI7Z9PSpk3pnIBB5GKnki2M21Sy917rTwBgHAZWBwcdfb2oAI3U4IypGM/SpiXUEBi3pVeSDC74ScKenekS4ZDydwI7jkUAWYr1lJVuGHbFaNteoRzjnrjis1lSVMgcEZyOcU1I2jyw+YdwpzQB0duLaSTAl2Njo/T8xWlAhTlXIx0KnINcnFcNsBDBl9emK0bPUWibaW47rng0AdrayyMqgnd9a0EDHqNvt1rnLG9RiPLfk9VY8j8a6CGbevI2n0zQBNikxThyB0oxQA0ikx7U8ikxQAwimkelSEUhFAEZFNIqUimkYoAYRTcU8ikxQAwimlc1IRTSKAIyvHSmlakIpp6UAQsOKYRUxFRkYoAjchFycfjWPqN0VyqkFjxlulXry4KIyqp3bcs7cBRXKXN150jbSdgPGTyfegCO5uPLRkDbpHb52x+gpLeMBS7tkL1PqT0FV2RXmB+baGyzH+QqKe5YfuxyoO7GOp6CgAkdri6ZU524UfX1qYBLWJlKqxHT0P0p1tb+RZyTy/eJCr29zVKSR2JxnJxgDsKAFC5t2c5yzY47+w/H+VVXIjWXCcJyVHf3q/LGIrOFsnarsqj1JA5qiFD+YrjljyV9uc0ASxqJraJyMAKoz1wDk1M8C73ycMWDAHoMDp/Wq9jO7RbpOCXwq4xnAxirbsm/qV387uuD6UAVjGGAYjacHgY/lULRJFMJASQuG57mrTAiQM+FYADI6GpDEk6MvG4AkflQBDDMzK3Ocn73vimpM20q3qd2fU//qqK3BikZD80Y6eopZF2AZJZW+UN3HsfXFAExAViso+VhjP4cValh2SGHAICKVPYgqMfzqqAjWxST5sd++PX8KkMkjtEu8sQoUN2OBj+QFAD0RVmCNnO3g98en1quNk7gv8AK4JVvf0q2WwyueOOcDo1VbqAR3ayR7hGxBwv58igBS72l1HGGO0YKt6H/PFWpGUqXj5AIBB/l9KjWVLlWYL1ztPUH2qOKZchCCMjJFAEqIpaVGHLcgf3h/8Aqqq9sYwV6ogyo/WtBEMvKfM0bZUjsKlMIuFUA9Bnp16//XoAybdd77yAc9VPcGp13RAps3qAWwTggZ6g+1RlGi2OAQVzn35q66g3EThcKy7Tn360AROvy743yFO1l/WkwCCUxjo6+o/vD3p8yLAsUhyQHCSLjoD3/wA+lNKlbqWLO7aQ6MP4lPINAEfzwyDL5Vjjnvnoaf8AZ1liLxYzngY5/GppFj2K0gDL6jkD/wCtUQ321yyRZKthlDdx2NAEcSEMSuVI/hFKHV2wMxyD04q0HWf5wBvBy2OD9aSW3WRNuVDHlW6Z9qAGK2CHXHPDehP9KlBUMCuAewPQ1XhLoxQ/Ky8FfX6/41aARlwoO7H3R1oAvWjlHHO09ea7DTLiRo1D7WBHUVwok2hRgsByPWtjS79VYAsynpkfyIoA7tB+HtTiKoWN0JEA8zc3oRgir4ORg9aAGkUGn4pCKAGEUhFPIppFADCOKQipDTCKAGEUhGKeRTSKAGGkIp5FNIoAZimEcVLimkUAREelRMKnIqJhQBx93dvco6byqE5bnhVH9TWYUDKGG1EHQeg7k065fhIUb5cbnb+8ey/SmTnbCEZtoY8hRyfYUARBg7Kij5R82PX0qNIlWYM5yxOQD2qyMZAVFUAY46t9ajdBiQ7iWB24oAfdXBFuIwwYOgYj0NVEULCGIyzAsT34qWcBjEvUDqR1OO1IyEvGoHyqPmb+dACPIksQidyqBsh+u1h6+x7/AIVDHA+6ZpAFKoWGOQenSldBtl9C4/CkgkdJ4YFy3mlk2noAwIA/PFAEMOdwY4OOmO3+c1PAPNtXDqQ0R3ZHUjow/PB/GpWtFs7ZYG+Y4O49856UxFdV+QnzGHIHQDoaAISzADBJQEbc84qBrxkuzGTtVj1FOL+Q4QNuGefSq94FYMsQy4ILL7GgC7mKc7iCkq/KSOjUrpu3RyqGjbnjgqajhtme2kUHDEYBH8OCOBQWZ5olJYMrAbh39c0AWREUIeMBwo5P+NI+1f8AVkgkjg84qaBWWRnXORkHHcU26iCYZRt3DPseKAFRhP8AMDliQzfUVJOd0RbGWRucdx61SsmZbd3ABKP278dKvWrLMBjGc/dPJANAFSN0WZccRMRjjoasXFrsZXJ55BI6H3pjRDaQ2Rhsg471ZiZpLdkkGStAFaKRo5GYEgEDOOCD61eiwYvMHJRgzAdhn7309aqSIQ6sBy/yj2bFFo0itjuM4z0PGCDQA+WJQbpSMBPmVfY9qhtp/tFru3glWycVenTMZKgBlGP6isuEC3ui4B8puGHoaANlAl6MOpZZE8p8DJ3fwkfiB+tZRLtGhCnzYSSjAZ3L3H860rSU2V0Qq7lGHwe4zn8xVWSJknZAuAX6Dqp7EUAEIR45EDfL95f9luuPp/jWhaW8d/atbMyrcwLugY8ZX+JD6+o/Gs5GW11FtwBjc4z71dkQ2d3HKg+UMGB7L6D6EfyoAqz2TpMcN5c+7IVuAx9vrTlLXETJtCSxnJVu1a92lutwElDC0mUPbzd489j6gHIP0qGaweO7diYzOoyHQ5Vh6cdQR+VAGXKok2uFIlU4Puacg8+Eui7Z19PX2/wq7LHGzqY9wVwPMibgo3t6juPY1QkSa3mZ48sRy3ow7H60ASxyCdgr5SReQR0apgwRwcYPf/69VCpL+bE+Q3IVux9DVyKWO4UMV2yKMFT1oA6fRbsOqqT82OCea6mI/ICec9D1rz3TbjyZVKsVwe/b2xXZ2F40qjCrg/3TxQBp4pCKUHcKCDQAwikIp56U0j86AGEUEU8imEUANIppFPNNIoAYaaaeaQ0AMNNNONIRQBGRUb9DUx61Gw4oA86TZJKXc4ijVQAO5x/Oo/8AXTNNKfu/dA6D2qRgfJCIMRqMZPc+p96SVUjiVcHaBl8fxH0oAkttqxTTMuZMfKPQngf1qCb92qQgfOeS3p6n+lSwzA268/MzFmzwPQY/Co0jae6Mkx2KTnaPvEeg9PrQACILEXJKjdwT/ER2qvtd1zjjdgL7/wCeamuJvPO8KAg+VF7Lzjih0VJgofcSvUfw+v40AMJVInbbnBZsf3iB1qHT4WSRbpjlkOVJ9c9ac+4W0pHfCr/U0obZCVBOfT1x1oAsXlwhuZHQBtzblB7ZFROGCck7m6n+tIEVnQ5wWGR7+tTKiySMNx54HtxQBQNuqQtIwGDyM+n/AOuq1hbMrNJLyxJ256n/AOtWpcx+cmwNiMMOPXHakgSMzHcBuCktjsKAEihMSwgc7myfxNNWAG5kcYIzkD36GrYbeFlwMKp2j1OeKhtFzdyNjEbDafqaAJbSPbGzdF3kGmXyhoQY+Nvyg/3Rip7hhDEsartJYZqGdgYXQ4Lb8gfSgCnaW5KFEXaZHXAHrUdncLDq0kYPCrx6HFbcKC2szIWzLLESoH8K+v49K5djnVmQcFhsB+goA6OeAnftA+X5jk9R7VBCXWVVP3lJUj1B5BqxBN51ujcZVdrZ9OhqqWMJKuuSvBPqvrQBK6ho2ZD0IYDuCDTQAt2MD5ZPmU+ntTnz5px0Zc59+xqNyGtt44aNwxx6GgCzKpNrMxzkYJP0PWqU8LXEYljIWZfvAdxV8SsskkZGUmTpVZD5BbOcDrjqR60APtJ98KuVyUJVgeuD1FWLyHdHFOGGc+U3HcDK59cj+VQBE8zdG4w3Jx3PY1bi8so0MpwkqfKx6BhyM+hoAptCjx7sA46huatxszMis48qQLGxYZKjPB+gP86qwylSQ6/KOGBHK/8A1quFUYDGA4HzKB95TQBYlQw6dElwCxSWWLaf4VG1uPxZqjGY4N4wVTCsyjqp+634EY/nUcoO6N2kZgy5w31xkH+dTWBRpZbO5cLFMNgY9AT3Pt0P1AoAlKQzLsugAw4RwcEA8gE+h6g9jVeS3+0WZEKEyoxBJHJAzkEeh6/nT9PkO6W1u0xNbsYmB7r0JB+tWbBAZJYxKFmGCmTgMBn5T74PHrz7UAYRhV0MkatwMSJnnHqP8ahWdoJ1Oc/3WHG4e/oRWncWj29z59scqH2svdWz0prWCX8bNC+2VcmSJh1/2l/qKAJozFOoy3lSqOT2PufSt/Srl7dgkyZz0Zeh965G3leN/KmXbJHxyeorWimaHAV2EZ6g9AaAPQonDoD3NPIrI0e982EKw+YDr0rZoAYaQinkU3AoAaaQ04imkUAMIpDTyOKaaAGEUwipSOtMI4oAYaaaeRTaAGEUwipCKaeOtAHmpIedUXPlqec9Sf8A9dJegTSrboTnd8/p70toh2vM4wqru+p7VLZBIryMSLzgs/fjGKAI5/3DxIBtkUZYY6eg/KoUOBkn52OXJ7/5zT5n3TPMzZIyT7n1qFP9QHLBiULkd/8APNADndUKKRkKN2APfj9aQltxIOSQR19qcoDxsxTO5lXP07frUcvRucgKR/wI0AIxVYC3XnAz61Cjfvlz0UU8bnhRD0Xn8aaVCqzAgnI4oAneRYlOACCMZ9KWJid54HfNVpCWcqT3zUoUrAMfeYFjQBIo2x54xnnPY460QRkwyEnmRgufUVGC0iLFkfMQT9KtRJs2J0xjgHoaAFf91EVBH3Tz9KS3KxQsT/Ec5p0ihkBB7MfzqJ1LKFHBFACEvcKHbjByAPTNW7S2W6vm8w7YFXc59R/niqsvyqwHIPAA9hV0lre3RBxK4V5F9ABwKAFnn8yV5ygCkhQo6BR0H6VzSIr3kc65xvY/jmt2fcLfZnkg4Hv2qqlqIhbjHXLMPSgCS3DW5BHIZs4Ppk1NJzMEIG48c+lEyMs8aleqDA+pJqzdRASbxwQVIHvQBnQyHYVbOYX+UnuvpT4kUXTwk7VkXH0z0qaaD5zIM7XGSPr1qPypBOjHOFA/EUASIrlUB4kXIX8OcVJPCJowQNp+vPPapimcHGWJLD64qSLZKqg5wRgg9qAMpCNpQ5VhnHPer0TeZGMjrwykdG9f61HPbETSqcFkOT/tD2pYNwOCcAjKn3HagBk8bxuHC+xHqPSnruJwvLJ8yE9x/dNTujTWpO7JXOCR+hqp5zI0cpz2B9qALgcz2+5VLRK3zrjJUn+JfbjkfjUUsYdAhbaQcD/ZI9P51OjKqSFEYCUBhj+Fgc/41BNIqsFdcFjww7+hPvnvQAXcssnk6nCALm3RUuVH8Y+6Hx7jAJrRFvHcwwTwvtWZcxuTjB/un3B4qrZXEdvdxzSIGtW3RXC4/gbhv8fwpY4ptKmlsGcNb7tyNnjaejD2xj8qALsuJ1ScsgmkDCePONxHU49e9ZZSeyu4poiZFY7lPUN6j61flMdxGD0ZdpMgOcn+8Pf1FQI8qHyZlBSU5THRW9R+tAEt9Bbahax3tpgbvlZSf9W390+x6g1SillTEciASKeCehHoafNvTzbm0YKjgLPGv3evXHbJ/KmF/MVJY22svBU8gj0oA63w+pcE7Tj+6e1dOFwoAGK5bQJUYKyOyNnleorqhyAfagBCKaaeaQigBhFIRzTyKaRzQAwimkVIRTSKAGEU0inkUhFAERFNPFPIzSEUARmmEVIRTT0oA89RkFo3zDZkDnqe+fx5qGyP+i3lyQN7/u0J7DIz/MU7VHigEcEbblU4U/3uOv8AM/jUEEyvZ+UFKkK2ST95icj9AKAI7hUTTgf+WkuSAOcLnj+tFyPLswwXlkUqfbrTS/mxqpbJReB/simSzO9mMqdqgLk+1AC5KWvByxP6nvUJJdoUBIBJY+9Lu3QY79ev+fShQVy3B2KMUABbc5xwBwPpSlkMZc8Drmo5PlR1BwW+XP160jsNhVehPSgCSPByx6AfzqRSry4OcBSAKggYEEE8bv6UsT4EjE4IHHvQBLbsC0jgYwPlH0q2i/6UAOwwSfXFVbfChhwCxGPzqYTHzcjoMkkUASy7A0aDkBcE03YDJGSwAxUJzjr1PenwZaQnqFzjFAFm2jV5ir/cVdzn1Gen49KX5pmnmfIZuAT/AJ9KdBnyygGMkFj6+1TLGXVk6e9AEBiMrLjoCKneANIrDpkAfQVZjiICcAE9quxWoLc/w0AZlzH5t8GA+VQqj8BipLiDe0inrgYrRNqoTcBknn9aa0Ife2CTnAoAyVi2qAeQCatQWwfHUnaV570kcYd5FJ5BBxV6zQGZkJIKkHjvn/69AFBrZlG/H3e9MSExsAT/AKxcn27V0stn5kDMgyW7fzrI+yOIHzwYWyQR2oApTRKzB8coQrL6iq8kKrlSDwce4PY1pQ4cKSvOdp+lLPackY5HU/yoAzYfkuHTnbIPk571WvIyWDlSoHDqP51bZArBSCCPzzUcoZ1YMckg5Hr70ASaZKfNVGwWVwVBPBp0lp9oikgLBpEDbWxjlT8y+3rWYk5R1cD5l4Pp7fkavS3pe5kk2hRcYKf3lkA/9mH8qAK8bMu5CM/3l7k+3vWiGS6sIRJLtkgYRbhyShyVOPY5B9sVReRHQSbSGJGcdvf86kRU81WG4DBPsfUUAEEps7jy5kZ4j95WGMqeuPb+XFWVVZXksROsm1t1vIeN3fafenNLHPC0EpUTQ/dY9Sp6fUevpWbPG8TBxu3KQRn2/wA9aAL0KzqsjxgysSd8JHzehHuD/PFV449soMbZRhnafX0+tXReQyQx3KK0ckePOx1Uf3h6j1H40yWfexaaGMux3LPF8u4H1HQ/XrQBuaI6q2dvyNgMMdDXXp90YORiuU0dJFdZPvL91iP4h2rqkXA44PcdqAH0mMU6mmgBDSGloNADD0ppp5pD1oAYaYakPemEUANPamGnkU2gCM00inmmGgDy2/2m5GOAqdPQdB+NQzt5KcEElsEY+7x/OpJjuuWJBIPK59AOv0xiqU9wHfyhg9DnsD3/AJ0AKZfLvY0XkhcEHvkVKHRrSeMDcAu8N6cgY/Ws6eYpqSyYBO0cduuKnvH8m7eGNvkbcCB0I6igByOWt8456f5/KpXbaioByWJ61XtAzWbBhk/KPxyTUoUs6n05oASU7po0PfLGmod24A8jiklINwMg4Vc8VHbsVVnwSCwPNAFiAhSQT0BJp8QPlt681DEpcEA9TipgdsTNg9DQA9ZdnT723+tTQRl2HXGecVTRgHYnnjFbOmQbkZzzzQBWnTbvcnAUYqxYwHyQ3duPwp9zCNwRlOX6j2zWpYWfnLGg4AyfwoAgt7dtrZXB5JOPSrVtbN5OSvzMTk+la0lusEMhCc7ePqeKUQ5VsAqCqkZ9KAM+KINNEmDjbmta3t/3R4G45GahtLc/ayowWReh962YY/MjAA5Ck8D3oAyUh/0YMcEkHBHtTIIC6SAjHz5Na5tsRrDjkZz+dQwW7bpEH8TZAoA5gReXcu5Q4ZyFrRtIwb8ZVvLddp9iDxUptvMnnQAsUJb+dXLSzedYZowQSwXj1oA1bSzJh2Nyu5ipA7Zqhd6e6SKyADehU8cEg8D+ddPpkQZWUDHO7B7HuKnuNNRiFB3AOGA7gHt/OgDzl7Fre5VCm1WG4exzVxrJ2CFgCNvWuuuNKRgo2AsuduRyartYBVbAyvQd8CgDg76zCs2OCec1lTxup3gYxyfYiu5vtP3oCF+ZTg/SudvLNkYnHXsaAOQuiIpjIBwTuYdvenF/MiByNq/MrZ5Xv+hqfU4NpZAPX8qwopWjBQsV7qfQ0AbUTkMrkhon6j0Y9R/UVdjbezKCp2sGHb61z8FwyluM55ZM4H1rVhkAVbqNd9uWAY90Pow7fWgCxqe61ENzGA5iA3An78bdR+HNEN79ogW3mIEqf6px/EB0Un+RqLUw6QRQsw2/MoOOgPI5/GsyAMPkztK/d+g6j+WKANRmaNhNC5V0YEKeME9Qfb60lndL5jwSfKjElRjGw+3t7VC7HmUtzgFsDqc/5NLFH5jFlX51Gfr9KAO88NSbleBkxjp7iunUYUD04rC8OW6tZwSlcSBSD9K6Ag/WgBKQinYptADTSEU80lADSKaRTiKQ0AMIphFSHrTTQBGRTSKeRSGgCI8U09aeRTCKAPH5rvzZ2fo0x2jHAC9T/LFZ0Uge5d1OQTu9SB2p8jYMhBCiGLb7Bm4/MVVsgNszL0AAye/f+lAEk5LPu6AcAn1zzVmUGY2su3rGvT/Zyp/kaqzHfhcDBPJ9q0NPtt2wE5A4AoAntoCFbjJ4I/P/AOvUiQjaxxzjIAHtWpFalVyBnk8e2KngsQxcjGNuRjvQBy7BhOQTkFeR39qI1IgPBBznjrir89o6XE2SCASoGOOn/wBenR258kkr04xQBHbQbYmIGTnOfwp80e2BQRyeK07O1YKUxnkHHtU9/YBbWMgYZWAzjigDm4Y/MmCg5GckDvXUabbhLNV6sxyTWVp1qy3bkr324xXVWFuBHsUYweOOlAFN7LfL5hAwBtFblpYeVggdAFHvThZbgF/h3Z/XNbEEK4A5474oAoSW7mEpjJ3jqOgqyLQbkQYJAG7HtV2OIEsSdw3EcU4xIoKYPJ7HtQBk2kDrfTkqMhAcD3zWjbIEWLAxwSx9RSRKsc87A/K0YAqwiDYuOy4oAZGiSys+fvNgDGeKkS3Cvv2ggEjIqdV2lcIPl9ODUsKZQo+WU9R6UAYsVusOqsGXJlQHp2Gc/wA6tabbIIGVGHyybsd+v/6qti1LarG4VSFRl3E4zV62snjlkKKu3dnjmgCeG3bzS8atgYOQPzrSMKMqnBB78daIl2rk5I6k4xViBULFScknI7mgCtLArYyuCOlVGtUVGTByckkDjNbbwDb8p5+lVXt+zck/pQBzc1muGIGVPB+lYWo6aHJAT26da7ae3zuUZAYc+tUbu2BiAC7iOfegDyDW7IRANtwy8Z9vSuKvYDFMxA4Bzx79q9b8S2GUJAyev4V5lqEBV2I6dD70AZcDAOFBOGHHqp9PpWppzSRTFUbaWGf9lh6VltGVJKnHtV6yZmzyQ6849aANe8ljubFikYLRnlVyCB6f4VhQbpLow5w5O9OfvfStBZ2Vg53KX4bB5FUlVXkHRZIyWVh25/lQBeAdwVBIVgSM/TP/ANar+nRCSUKoJO07RnFRI3msCMLcKdwYnCv6fQj9a1dIt1a9QklVY9hyren0oA7jR9q2kfZivNalULCB4kCEggdOKvYOOTQApFNI7UvbilI796AGH9KQ06kNADTSEU49KaaAGnrTCKkNNNAEZFNNPIphFADDzmmEVIaYaAPApJmeyYHJEkgwe5wOf1IptuDGSSww3BGadcFESGFCGCJk47s3J/oPwpsS/P6+voKALMMZlkDdjXT6Val9uPlwewrDsoC8gHbv6V2mj26AADkHqaAL8FlkDGOOKmishFNJwflUcj07/wA60ra3ZRkcj0IqwbcptYAHseOtAHJalpoWRXUDDD5uPbk0xNPdUUlcjg9O1dfJZpKynG4AkYI7mp4tMVUCyYCjAH0oA5iCzAlDBTwSpwOoq/Pah7YoUyODjHeulGlxsmAuB7UGxQLgIRx1NAHCQ6e0d4xdSo27hxjNbttBtYoRtbOR6Gta904yQgqDvXLDBxn1FMisfMhV8HoOR296AESPLZwScdqvQABcOMEdKZHasiAAD35q0trIcMi+xJ5oAcIGMWI84JzTzb/Lkgljxz2qaG3d9oBIZfQ4qy1q20q7Ngck4oAzktArkbAQcA47ipTGoYgjHrjkVMbdx3Yg9CKURMM5B9Dk5oArBUE4IU4xyCetXURFjJ2jrnjmo1RVZSy4z2FW47ctHkKwB5yMcUAMigVZvMQMTt7dq0IsqxYqw3YBOADUcMBBH3TirsUZDZ2Y564oAkiWJ4yBIQO4PWnrb4f5ZF+mM1JHDg7iOepwBVgKxyF2k9c4xQAxYmVCCSR7nNQunJ5OenJqy6ykgBsD2FRbAcAHr60AUXhwow+D7d6pXERdyQ3tW0I1YEDIx1z/AEqCWFAMgAehNAHAeILU7CBnIrzPU7QmRs8HkE+te2avZmVNx7ZOPWvO9V0wFmYr3OcUAebz24RjnP19KS2IimUngg/e9q3b/T2QHGGHT3FZPk5+QryDx7e1ACSK0Upz9xvmRhTAoWYMAfm61YjBTKOgaNuTn1pFiPJJ5HK56j2oAekrphCAVPQ10GhIZL6MhmyCM+3+Nc820uuOjdM/wkV0Xhs77pfVcZoA9FiC7QQMGn0i52jPX1paACkNLSUAIaSlNIaAENNNONNNACYppp5phoAaelMPWpKYaAGGozUhprCgD5+aNeiDjqT3z6VNEnzDPC98dqcEXlm4Udff2qIyl22L0H5CgDasSHkVFAC+nWu80i1OxSR271xehQb5lPYV6Tp0W2JcDoKANK3Q7Qvbp0q6Ivl+79KZbpyAThepzV4EbeF4zigCr5JUBggOOlWQqIoDjoMmpAAqnH3v5UwafLfTBS+1AcE55NAFd75VXbuA54x2oS9QtgE59q1W8O2kZUF2dj15pJNEjjBYIFXsf6UAVItr4yuAeCTzU8EEeNiKM5wQadHZBVyjj04PFTxwOGxncPcUAMWz/eYC96uQ2rKhBAweARUsSqF+YAehqdAig7HyD1FAFcQNHIDsGD1I5qcxhgSwww709nwpKNz+dQtc7cAjJHUmgBvlc7goweopwt1f5QMetNWZS5weCMkA8VZUggE9PUcUARf2fnkIpPfHGasRQkALgpjtjNSxyqGwW3VOsqMSM4IoASK3Uddrd+Kti0G35flzUcU6qfnZcD0GDVpLhHUg8E9OaAIVhZflOB9KkEDA8ZP40guBEcSOMDv0px1GFOQwK44xzzQAuGQYGSe56VGybQRj5jzkCoDrMLSeXtDHGSc9B9KuxPHPErA4PTrQBQdWTBHHuRUbv8vzYJPH41alTa2AC3v2qrKgVT2HFAGXfhSoHJ9K5TU7LJY7ep4rsLhFZTuIwDxWTeRh0OF4oA87v7FVViV554xXCXrLHcspOBnhh2Nes39pxJkZyOK8k19Gi1CRcYwTkHoaAHI6SKyHCsBjn/PSpVVXTad24Dn1BrMtLgbgkinA+63p/sn2rSV1fAGN5HPv/npQBX+ZQxbkc5GOhrsvCFuj/vsYYHp2IxXHyvlgACD0bPY16F4OjRdPXK7WBJFAHToOPb3pSKAKKACkNO7000ANPSg0ppDQAlNpxpDQA00008000AMppp5ppoAjNMPSpCKYe9AHgly/mMEUfKo6VVZwrAAnC9qklc7yB3NRBAzNk4UdTQB2/hdA8YIGTnNejWUe1Qev9K888GHfG2BwpxXpNoWWLGPQigDQiHRsDp0q0rYXcRzVEM3ABHvmnmYFWwcDGC3+FAE1xdJBH2MjDhazLrW57VhtdcHoqnp/n8ar3Du7FUyoH93kt9TVA28asDIxUZ7Dcf8AP1oA1U8S3Iwwdie6jOP5VcXxW7LtkVmwP4ea5K5twsRaN5Tjj5RjNY86TyHKucryNwIK/iOtAHpun69bTyNl9rHtjFaqXavhlYEY4xXiyzXMZDuzYJ6g55/HpWtZa/Lb/dzjjPOTQB6ubxQo3EgD8Kb9uVmGGOR3zXD2/iM3K7Scj/PWtO2vN5A+77/560AdUtyjA5JU47d6hmYsuQ3HbNZ0DvuD7sjpV6MoSSxyfc0ARxXBRyhOMdqtpqKlMbhjvzg1QvIjuLJ16A1hz3UkLkN+VAHW/b1XJjJZj0oS+yxG7OeetcY9+5jOCTkf3qzp9RkbeQzAgDGD0oA9An8S2lmQgIlkboqnJ/Gs258cbGYJEqY5O5tx/IdK89d7neGRyCwxkdhSxWtyWIhQluzH734CgDtm8YXN2xRgNmM4B+YfhihNXlnUJG6qQeQGKk/pXN22nX52oEkY9QobaF/AV0GmaTPC4MiozdTtUnH1PrQBYgubmGTe92rKT0I3Z+hHSt+HVrhEAwyqf4dhCsfUelR2+jyIhmdVSNujFcsx9h6e/NWGiUKUDHBPIIyp/oKANSz1J5lAkzyOo5DfSrTbXA4IB5rBgkMDHB57qrZH5dqvwXaurfMdwGdp4/KgB8scZYg4bB7VSuIgVGAQRnirSsjYIOCeTniiRS33Rk46etAHN3NlxI3XIyc9q8X8ZR+Xq0g28da+gbmIG3LNwcDIFeI/EGAR6zyMKwxQBxiD5Q4GRn9atW7EMFJzg96hClVK+pq3ZQNcMQikso3EUAaVrZteyfIm5gOfp616Po1ktnYonqM57is3whpHmWMtwyAlQGHHboRXSRrsjVe1ADgMClopKACiijtQAh6U2lPWkNACGkNLSUAIaaacaaaAG00049KaaAGmoz1NPNMNAHgxiGScHduIqrtJYpwFB5rrNX0p7cTFEyVfcCB1HeuXReSO2ckmgDtPAv8ArJkPYivRYgUXaxOByDXm3ghv9OmBOAy8D1r0iMF1DDPpigC3FNuXJGD61BPOicBOT+VRs7RdQx3dMVVm8x1OCvoATyKAFC+bMUEhOOpU9KswWrqx2Oc44AGG/E96rWzKG2lWAzzk9a00kiQhSS2OeccUALFYbhtkkGP4i44Pt65pLjQI3bciEc9RVpLtdwJxuB4Ddq0YpvMBwy57ZPFAHH3Xh90JIGM8ZI5rLfSRCQCowOBgYr0d/KKnOOnPHesq5ghdSSME8cDmgDkILeJScgD6cVp252kAEZ7DNSz2MaAspHFU0YK4UuQe3pQB0tnP8gD8EevetWCRTnKgg9CT0rm7J97ctuxxz3rftym1QAB6gH+lAFmZUZMphu2RWNfWu/DEAgdPWuiFvlBtcKPTGcVTu7TapJc59RxmgDkHtUViQenY1EY027SoPPTNX9QQRkkIM9yTWako3EnCrQBPBarn7g/CtzTtPTeD5YX3IrCOpQwLgHBHQ5oTxpp1opaW5VSOCA3WgD0SysrZDyilj1ZhWrFFChU7FIHC4GB9cV5XD8UtBQHN+cjvg/4VpQfE7Q5xti1GMsT0ZsDH40AemsIwM7wWz14yPaqstnb7eAF7g5rkrLxjYXDBUvImBP8AC4JJraTUo5EzG+70HUUAJdWcUikDtj5jwPyqmqhXKvtDDkYO3+VWzO7DlGx6GoXdZGCEAEnOCOP/AK5oAt2yrtJ2lmI4bOauJEzgNwAvQd8061tFKhiMDHAHGauLbhUIC4oAy3QBWVxu968c+Jlvi9ilPCsSCcV7jNCFUZxXlPxOssWSyD+FuffNAHkJOMoMY+8prc8KBTqyoR/rVK/mOKx3jVWwDnPOO49q6z4eaYdQ1aJsHdEd31GaAPUNC04WNrcRAfdQlffNVRXWSWogF2wGBs/pXJ0AFIaM0UAFHaiigBppDTj0ppoAQ0lBpCaAA000400nigBppppxNMNADTTGp5phoAxdUs0eFn2BsDBAHXivI5IxHNLGRgq2D7V7jIgZCp7ivHNXhKaxcgjClyaANXwe6pqyL0LIcV6pajK4I9wK8l8OkRavAwGRnbmvYLCLeik4zigBk8BZWUAZP6VkyRmNiQ3ANdabdXhG5eemO9Y19pDsCYwccnBGaAMpZmZtzN1FNe5cHlto/Kq9zvs1bch49Qa565/tTUJWS3VlXPLAGgDffWrW2Y+dcKo7AtzUM/jnTbRSxd3OcARoe1YcHga4nfzJJC0/UbiSCfStS98KNJprRfZhHdqNyFhhWb0zQBFN8S4QhaO3uGA4wxA/nUMXxFilkCSQzRqTgErn+X9a5WfSryGTy5LWZXB+7sPP0rf8PeFJ7yXzrq3eOBQSoZcMx9hQB0NtraXmTG+7HboBRJMGYMOCep9K5+806403VldI5I4FPzMFJ3D0xXXW1iJ44pI+UdQy59D6igCzphO5RuGG7jrXW2KL5Yyp3dM4rnLSyEc6ggAj+dddptv8wDoCPUt/KgC/bRBwECjK+vNOubbKkEcj0FaVtZRh8nK+gzxVmWzjT5wi574B6UAedapZK+4c5x6c1xtykiSsihifpXrN7aqzEkbVJ6ACuZ1fSFhxcog8skZ9qAPJ9WS5a6NuodiFDPt/hHbNJe+FXfRftKIXZMMy9fyruToT/aJnkuF/eknhQCVJ6Z/SteztYIYBAWZo8AYIBAoA8JkjkICEkqDkelaWiaY+pahDbBFZA252ZAQo789q9bXwj4XklZ2tAz7slQTjP0rotO03T7cBNO0tQOPmIA//AF0AeXT/AA7nurhri3R7aLPyjkEn1HtViDQvE+kYNtcyyIpxtLZr2eCyO4ec65HO0ZxUzwQOdgRTg5PvQB55omr63Ji2uLaQt3JUg13thYSNGJZ0AxyB941OtjATuECrk9c1fSIrERGVB9+aAKgHzFjuA7c4xVqGYqoGMr6571GUmI4kIBPPANPWJJAMucdjkjNABKpcKSRgjp6VwXxAsmn0qQqN2DnFeiFAsIxzx19q5bxTbebpM5GeFOBQB896jZ+QweMEDoQeoNejfCOyLzNclMclCfXHP9a4vW0eBgSDtkAOT04r2r4fadHZeD7W52/vJl3fnQB0OpbRp15IB2xXB12+tubfQHDH5pDiuIoAKKKKACkNLSGgBDSGg89aDQAhpp60ppDQAhpppxppoAaaYacaaaAEJphpxphoAi3DP4V5n4ns2S7WYYIkb9RXom/tntXJ+MYAtjC68ssnJHbigDB0hfJvosjJ3DNezaZ/qhkAqa8m0xBP5bkAbRnOOtesaUQLSPLdVBoA20VivTkdu9DoSv3SDU1ls2FuW3HJ71ceFX5x1HQ0AcrfW5nbY6Nx0wKjhsordVwmcHuK6SWAKPmHXtis25j8ss6jbjnB7UAVWtYJipIIY9NpxQ9veQAGNxKB1DcjH0rOu71rdS/zDcfkFUG1+dSFYZ74xzQBvCeYybTFb568x81M16FUhtqt6IvNcydXuZ1CpG3J9KfCl3ckqSQD155oA1J7iOYEGNcHnkA/rV/TdMQEy4CpgBQOn5VFpukngyOWJ/LHpzXRCLZbBCBkdhQBiC2xNnaAhPGK6PTUxgMBwOM1SFsXlAAwcd+9bVhENu1gV+nNAGlAhCgkZHZsc1dKFo8Hn8OtR2yKBgNk/wAqslTt4PNAGRd2jE9AB61m3Fl5sLRMmVPY9q6Z03IQwBPXNVhCmSPvNnuKAPMtd0m8tFMkCll6E+30rnlv3hJBRgc5II617VLaLMpBQMMcqRXL6j4ZtnZpPKJz1+bp+FAHE2/iSGPAcL7cdKvr4wRSvlso55Aq+/ha03APEpGOV20+HwvZo52wIMHr3FAENv4ilupY+GG5sbj90V1dvbjyg0jZfqGU9B9KzINJjTKFQ2BggqMf/rrWtLEKyodwZfcjIoAs26kvgsCDz6D8q1YosAHA49aSKHYCSmQfTr+VSIy7dygkAYyOv4igBskGV+QKPUUiWqoF9B1BqwOlIxGMYJPtQBQu5Y4mRCCC77Rx+NYOuDfp1xkdFPHrXQXK7lGcAqeKwNXYLYyknI2mgDxvX7WRra1gVVLSShVOOeele76Jpv2TRbO1IAMMaqcdM4Ga8gjgbVPENhEMtFbZlcKP7vIz+Ne36e+6AZOeBQBzHjCbYkFsDznJrk63/Fz79ZK5+6grAoAKKKKAA000poNADaDQaQ0AJSUppDQAhpppTTTQA002nHmmHigBDUZ5NPNMPWgDI8z35xVTU4kubGVGGSEJX6gU3zveh5vlHfFAHOeHg0rrERtIO3mvVdKOLWID5uOM15y1u2nayrKn7qQh0PbBrvdEuM2yuMMQaAOstAApQD5uua1FVQBjr/KsW0YBw24DNa0DfLnIOTQAs1upO8n8QapXGnJOpDEkr2B7+9aoIdjyCfQc09Y1+YkDd1IFAHH3emupxsUkDgY6Vlz2aj55EUhuMYz+Br0IwI3ylR9RVOXSbaWUnZlj1wMUAcNFZYbIU7cfdC1sWGnPIw2JtTvjIroItFiikDkKFHYnmr0iiBVCDAHpQBRitjEuAd3HcVIrI7bBgnvjtVidjsBAO4j0/nVKBo2ckr82ewoAtKm1znlj6DtVi1Dq5A7HNLEisysOuMVYhhO8sB1HX0oA0oFXap7irH0qC3A29ye9T0ANbdxjmoWRWJBj9+lWap38ohi3kkKOuKAHI7FuBgdDmnmFHz8o561i/wBrqdogkRyeMZwauwXgZxuJDHtnrQAy40eKcfdAYcjBqk2guGJBIH90Hv610KsHAIpSMmgDFtrDycEgnHGSa0EiQKpxg98VK4UjkZ55HpUZcqAFUsScjJ7UAWEIxwe3Sl78cGoPOAJ3ZBHelDo3Qnj1OKAJc84AqJ2bcEB46k1HPJtUneT7DrUIm7k9ewNADrhv3Z6HGeDXM6zn7BMgyWZTWtO7fNlztJ6Vj3oEj7GOQeetAFbwj4fEFu106DzJBjPpXb2qCGAbhjA/lVDRBt0xcgD5jiq/iHV1srBwrAOw2qKAOQ1u6Fzq9xIORu2j8Kzt3rURkLMWJySck0bqAJd4pQwqHeKN4oAlLUFuKiLjFJvFAEpam5FM3imlxQBITSE0wvTS9ADyRSE+9ML00vQA4n0pp60hfim7qAA000F6TNAHG+d3pRLnqaz/ADvenCbp6UAdbFo6+INDXD7Z4T8jD88Vd0aN7VGgYYZcE/1rJ8K62tnctBI2Ek5GexrpdSAF0k6YG9cHFAGjBOFkzuwCcjNa8E+/BDgZ7k9q5mBg5xxuxmtC2uflZWbb6GgDoIZmTeBjJ4GOgqZLliqk4HZqw7e7Z5CSp8tejH+Kr6SvIpUBdgHA6GgDQzJKR5Z2r1yKtIjKRkHC9yarxSbFG3BI68Zq0rFwRsGSOaAJiqugcllOOpFMuH2wsQQuO4qs90BhHUgk9c1Rub7C7QVLDuRQAX18I1GM5IwSfSsGPWiboQRncxPQdqz9a1KSONyXG3tU3g6waVpLyVNxOcZ7UAdnYXBbCtyRgmtqL5lwPzrMsbNzuIwMnJPf6VpxIEJzxg0AX48BcDt1p1VBIVIIPBPJqysiMBhhmgB9VbhQ6nIzkYx2qzTWUEUAeaeJdNutGmbUbQM1tnLoTyvuKbo3iVLqNWZyc/pXfahZpd2skEi7lYYOa8SvLV9D1yeKMsIt5x9KAPYbLUg4UKCwI5ataKYMpYA/jxXl+lasdqgylQTziurtNUcxAbt3A5z1oA6lmDKSOT25phPyhiACOuKz7W4BIYucMM5B7+lWXkYAksoUUATOqumR07kHmqrhV6j5evOaeJVZdwYEH/PFNZtyqMgqc4FAFNn3OTy2ehqEzhpCO49T/SpZW8lW2DJ7471nSvKy+aAAS2OOuKALE0gZfvZOazSu+VyTkGrboyxhifmPJqELtwegwaAJX1RNN0jc7YO44FcTf6nLfzl5GyM8L6VL4kunN95Bb5FUED61i+YM9aALW/tmjfx1qr5go8wUAWvMxS+ZzVTzKPM96ALRkpDJ71W8yjzKALJkpDJVbzaQyUAWS/vSb6rebzQZfegCwXpu+q5k96b5nvQBaL+9NL+9VzJTTJQBZMlML8nNV/MppkzQBwfm+9KJuKz/ADfU0ol9CaANETkEEHBHQiux0LWJNQhNtMSzwrkN6ivPhKfWug8JXRXVyhP30IxQB38BKAMDtJ4zVuJg5wTkqapoGA4GTnIFXIGUNgnBIz0oAvRMeEPrWhbRkMpD4PQ5PFZcEwJ5GRnqDVqKTLkBsL3OaANdLtCcDhum7FPa4lUsY3AYd6ymdFVmLgAVD57IwyWwBxz2+tAGxJcYHLAuetYt9eEMGJBYc5NNeRiOHyPQ9ay7udmyWUHjnPagDG1RzM5BJIzniu68OTxWemREkLuUZri4YGkLvtOD7cUS6xJb2piBwV4xQB6umrQRxgqwAxxzVZtaUynD8HtmvBNS8V67BNizZQo6hgW3Vo6V42e6jCXcRguF4Jz8rfQ0Ae0jWQdyhwMcjNJBqo8xm389Sua8ubxBK+Dv47VNDrxUFmfaMZJzQB6g3iUxj5nAx70xPGFu77BMrEdcNXhHiPWtU1bNtaSSQ2/QspwzfU9hWHpukX+n3KzxSzBs7mO4nd9fWgD6fGuJLGzlwRjjmuD12BdQ1aYxjPAzisjQr+/uQIwjscYJ7V2Vpo7Igd2DE8knrmgDiUWSymCSqF966GzvThfnIHQEVNrOmb4yQvK98VgxqYmIJZfp/hQB29rdqFUo5O37pFaEWpEDcHyWwNp6VyNpcPEAQSQR0Per8V2xkGUG1hz6g0AbbX7bicEDOCQeo+lXUvE8kOQdo4BArItlZwRGwIHJ3EA//XqaK5CFkOME4FAF2ScSpujJxnGSarFWJbr171KPL7tgfnioZiu7AY4zzzQAGQyADHXkVHIeMA9qEY5OBz0GOtRy4DHJ5oA4bxBJ/wATiQZzgKKyhJirety79XuD6Nis4tQBMZDR5hqAtQW/OgCcyUGWq++mlqALXmmkMtVS/PWk3+9AFoyUnmVVL+9Bf3oAtGTmkL1V8w+tIXoAtGSjf71T3mjzKALRkoMlVDJ70hf3oAtGSkMlVTJ700vQB575lL5vvUVFAEwl960tEuzb61avnA3hT9DWQOtOR2SRXBwVIIoA9uRjsYg8qcikklbAZSOeDVTSboXVnbuMHeg59eKlc+XlevPNAFqKbZtzzzyKtifB3IoUHsTWOsxzgEbv71SmZsBd5yaANYTkDJ5B44NDXG7AHXv3/CskThG5+U44xTludrDY2WbqTQBoO27JX5exx2rPnLPw3zUfaFOct35x0qxDGszBlLBT1YjFAGhp9qBCPkHvWPrWhm4kyNwIGciuotV2LjJYY4FJKBlgDkYJoA8yl0SdGwSDyeo5qvJo3yhCoJHPSvQLm3RwVAJJOc9aoGyXeBgcnAJoA4saNKuQruoHYGmJpsqy7Wdjkjqa70WS7xjaSetRXOmKGVyoXseOpzQBnaVooCjKhiSK6GLRI1mXKggdhU+lQR+UFIY55+lbMKB5R8xwDkg9gKAJdM0+G3QBUAB74/rWyFRS2Bke9UC8aMrRopB+9jkketXhOix/e5759KAILu2SWNgByR9cVxuo2ZhmJKgDpxxXZvcKSMZxjrjtWVqNusse8BSTkZx19qAOTRmiYYBx061fSVQpw4yepYZqF0CybW+XJ78UCNiSAAPT6UAWUV/MDiXIBztPUfStBJWZcbgSPfJrKjcKQrZUrz1zmtCIIWJjdd3Un1/CgDUglGFBbI/umnyOWXtx69c1TjUMv3cEHnnH5VMgLttHOOtAFiLBwSSoxVWeTBY9gCasu4WM44GOlYeqXBgsZZCcfKQKAOJvZPMvJnB4ZiRVfNBJJJPWmZoAUmmk0hNITQA4tTSaTNITQApJ9aQtTSaQmgBSTnFBamFjzSFqAHFjSb6YWppagCQvSFxURamlqAJS4pN/vURakLUASl6aXqPdTd1AHEY4pKU0YoABS0gxTselAHfeC7/fY+Q7fNC2B9DXVTpuYuCB6mvLNA1A6fqSMSfKf5W/oa9QWVZ7ZSD1UdKAKTrjDDhlOcZ605XYR7mOec4NKPlfJWlKl1O0HGe1ADwyzLnaQepzSqoxkDH17UxVIQAZDd6lTggHP+NAD4kTfyQCejVqWzBmC9AO/rWaJFPOe/pUxuhEuE+9jJIoA2xc4BUdRx6frVeVzIyKrnHUle1YRvt6sxfCnque9OivWk+QAsOmQeKANOcurkQuWLdmHSkTzGJBOWPXIwRTUuI0UGRwoXrVW48QW8TfuyHbvzQBuxxhGVztXAzzUaTw3TSQhiGUZBOOTXPweI0djFKWVW6H0q/p3kJem6juSwb8fwoA39MtWLMJAhJGMnFaotwhJUKc8HnpXK3uvwWatHHLuYnLe2aof8JXKoGx2b1z/KgDtXi8py3mM3fn09Kozak9uzKdpUYx7VgDxjEybJNwPQ56VHL4gtZ1YFx7UAbo1cEkAgknnAzU0V+soZRJkZ6E815ze60q3GI5B0AIBFT2Gru8uCQCMc+tAHX3bqrHAyfzpYFLKMjaccYrMFyW53Ak+/NXrdnfG3j8OtAFgx7mwEXIPJx0q5BAFXHIJHBpsfysCy4OOtWInDOdxAGeOKAHwIFG0tkGrCYikJGTmogVVRtXnPrTZ5yqHBG7vQAXMu0Yzya5PxPdP5awgHDHJPbiti4udis7HgDqaradcWWsQvbXCqCScE9aAOJLU0tW1rPh+fS5C4BaAnhh2+tY5SgBhakJpStIV9aAG596CaCtNK0ABYU0tSlaYQaAFLZFMLe9IQaac0AOLUwtSGmkmgBxamlqaTTSaAHFqTdxTC3rTS1AEham7qYTSE0AcjRj3pSMdKTvQADpTh0oFLQAnTvXe+GNX8+1EDn95GMHnqPWuDq3p95JY3cc6EgA/MPUUAeo7kfBPfqKcylTlSSOgFULO5WZUdSGVlyKtF27dCeaAHlugKcg9jSlSxDEgemKjDKvzFskdfalLbmyMgDjJNAErShRjPT2qlNchMtlcjp71K7HOSMEe9Zl/LlWyuKAKNzqCod24KB1y2KqJ4mhhXZE+XHcVUlsJb2cBg2wnoK1YPDURVcoOOvrQBSOsPdOWklYj+6M0janHlgIZWI9FrqLLQkjYHy88dCK6K10K2fLtbKTjtQB53baluYK0UiZ6MyVdTURbMzQu5ZuNqgtXoUnh+1EWSke7+7tpsOhwZAFuuNp5AoA84km1G4bdBasST1c/wBKuWWkeILmQKFRQOuFzivVINEtkUMUUKvb0GP/AK1Ohs1aZpFICDhT6/h60Aeby+G79D+/uGYeiqBj61Xk8HTz5eR5VXjIzya9UFjGvzO6mX065H9KY9skkbIQB3FAHjd54U8kkpuG3+LvVe0S5sptkm4j1PNetzaartkhRkVg6j4cAJITOO4oAz9OnZ9oBBAHTFdTaMmB8x3YHWuWtka1kKEbcdCe9bltOwwDkigDoVJaP58lh27VJwDuKLkdT61QinJXOQT321O1wHjBwVA9aAJXnIzjnnGRVSaYs20Yx3NMnuM42ioUDMVRTyTkk0AZniG5ktNMMwHybgufc1j6fdeaVlhbDDmtf4g4s/DltGOryAmuC02/NvKuCcelAHr+kajFqEDWl8obcMc965vxD4dk0mYyxqWtmOVYfw+1V9Ov1kdXBww969C0u7t9YtTY3SBty45oA8nKimFa3vEmgS6HqBjIJhYko2P0rENAEZWmlaeaQ0ARlaYVqU0w0ARlaYVqU9aaaAIStNK1K2KaetAEJWmFamPWmGgCIrmmlalIppxQBEVpCtSEUhGBQByBFGKOvWgUALRiilxQAdaDQKWgDpfDl/8AKbZ25XlfpXTRT5OSfl756V51bTtbzpKpwVOfqK7EzZhSeM5jcAkDtQBrqw3FlPJPHpUokGegwO9ZEV0rAKD7VaiuMkcZA60AXGbcORxVOWJ5W28AdhUpuAxwBg1btkUkKcE+9ADLLTQnzEZY98dK10tVVSxVSQMZ9alhjQRfKMEY+tPdkXGBkntQBFFcG3IIC89mq0msBI8FFxnIx2qhPGrA44JHX1rNnikLYByPSgDbl8RIuT8rHtmoV8XKqsyhc9eDWA1k0o4Ygk81CmkSK54bBODigDpE8XyyAoGOD1wKvWmrvcfLyR7dMVg2mkq4GY2U54yK3LLTVUgkH35oA2IZpJBnPTGMH+dWrefzZnjZGGwjLEfez71BBGsbYGTx2GDV1emGXn6cUAOKIEJCKzGqtxGJV2FfmI/yKmLBWOcc9O1NkdCu1sg9etAHMahpyOm8ABlPWqMDkArxkcYrZuYGMzMJGMZ/hzxWbNbhZfMU896ALFvK6gtkjtUstwxxngHrVEybVIIxnkYpiyO7ZZifQUAaKOZMKOAa1tOttzBmHOazrKLcQWro7NNuDjtQBwHxduPs9np6fwl+fyrgoUS4hEkJG4DoK9D+Kln9shtk67cmvJ7K4k0668tydme9AHT6ZevHKM8EHkGu/wBH1N0aKaMjC43CvPRsmUXEWM9629DvTFMAT8jcYoA9ivLW28VaG0RA80LlW7hu1eOXdvJZ3kttMpWSNirA16h4avGhuAA+UPQVi/FXRWt449ftkyows4X0PQ0AcETTSaiinSZA6nIp5YYHNAATmkJppcUhbmgAJ9aaTSFgO9NLUAKT6Uwmgt703NACE800mgmmE0AKeKaaCaaTQAGkPvRn3pM80Acl+dAFOIoFACAUtFFABigDmgDNBYIPWgB6oWKgfxHAr0650uGx0GxQIBIygsPXivNdLBu9ZtIB0aVR+tepeL5vIu7KEHCqqgigDlJUMLZGSCaWK44Ayc1oXsAAyBlW5FZUkLKcrQBfjlYMOdw7itW2uGxgDIH51zscxB5H4VowT4IIIyf0oA6SO6yQwX6+1WBOrHI7+tZMTkqPXqRmp1l2Hdnn2oA0RjcMHr19qcIEZgSM/UVUiO4kkgHv61qQNEVG4jdjJ+lAD47KNQPkAB/hx1q3FZAgZQLj0qFJ49xIYZPpU/2sRqTuAPX60ATDTgrAEAAn8asLC0ZAA5HPNU4rxXYZI3dQRVtLre23cG+h7UATIWJxtJ55OelTnI/iA9M1EruGI4x0AFRyyNu56evpQATMcgD5jn06VDKpxuY9uPUUwXDIxZieOuO9RXN2khwDg9s0AVp5SqklifwrKuLxFYYbOKmvrzapBIz0wKy1geYh3+7QAGcyE7VLE1o2VswYSSE/SmWcKhc7MHPBNaMfLBU5Pf2oA0rRFrZtUwMnvWPaoeAa2ojtUDPtigDmPGEH2hhkcAYFeSa5p3zMwGCK9u1uATDp0Fec63ZctxQByGgzurNA7ZxwM1vQFkmbbwP61zhBsr9ZOQCea6QHKJcLyp60AegeFrj7QyRl8MB1r0B4Idb0O50+cBg6FGDDocda8m8KXKrqKAHncCK9dtAItSBUjbKm4getAHy5cPc6Fq11p82cwSMhB9jxV+DVEkHzYBNbnxn0kad41N0iYjvIg+f9ocGvOxIy4BODQB2QmVhwc0F65q2vXiOS2RWvb3iTqCGwaALhaml6jJ75z9KaW96AJS9MLUwtSbqAHluaaWphbmmlqAHFqC1MLUm6gB2aN1RlqC9AHOUmKcB3NNLjOBQAoXNOERJyelR2zkyYJqxPKqA4NAEcrBBtGKpSOfWldtx3GmE7jQBt+EAr+KtPU/8APUV6H4xjeXV3fnCgV5z4QdU8XacTjHnCvV/FtoyahM4JJKA4oAxLcrc2YQ/eQYNUJoSjEYqxaObcl24DEAmrU8SyLkUAYrRqc5FMXdG2R2qzMjRN04qEyIwI6UAaFtcrtOSDu6itBCSAcgA9MVzytsIZTV2K8YKQW+X60AbYY7wCenvVlLgAcnaAecd6wV1JdoyenGDSm8UKTu3Z7ZoA3nugF3K3Pfmoxcu+PmwfSsUXW5Rg+/pUiXZwuOCPfpQBvLcvkLxgDGc1dt7vbLu3fMfQ1zAu95GZNuOOvBqeK6IUbXC49KAOvF6pUHncOAAad9uCxkH5j39q5aK82lgxDehzTjqWHARvlPBzQBvy3RYMQMKOhPesqe93EhGy3pVF72R8ojbeME0sQSNeDuY9SaALEUQc75CTnpVsKirjB9KoiXC4HJ9c1IjyPQBcD7TgDnpWjZw/KCTj2qpaQAEM4ya27eMAAleBQBahiCgHHWrsK7m6cDk1WQklVGd3p6VeQbFAGPegCpeqHLDHUVx+r2YZW4rsJW3zEe1YeoRZDcUAeUa3ZbSTjBo0S8DQtbSckcDNdDrNpuVjjn6VydpC0OqKB0LUAdtoitbXtuR1Z8V7RaqPs1vcHPBGfxryjTrcNJbuvVTXsEUW7RY0HUID+IoA81+O+miXQLDUVHME2xj/ALLD/wCtXgRwRkV9PfFW0N18N7/Iy0SrJn0wwr5hDAA560ACHBwelTo7RMGDYFQHgg4pQ2Tg9KANiDUOMHJq8s6Sjg4Nc1vwwANSLcSRsCDQB0RUgZHIqMnFU4NSKgCT7vTPrVwTxPhsjmgBC1ITTnMfZsZqM7R0bNAAWppNLjPTFMOR1FADs03dTd3vSE0AYDykjjpUDPyO1PMZUdaicsoycFfWgBIZz55APIqWeQMQDmqURb7QXAyuKmdgW5U8UAKz84FIWxjimF1IGCaeWwPWgC3o0/ka3ZS5xtmU/TmvevEvy31rMRmOWMDJ6HIr55iOyUOAQV+YV9GaU0PijwVYXYw0sKAHHYqMEUAcZfxCS1vYYgAyJvTHtzVbS7z7ZZq+QTjDD3rpJ9Pigb7SH+RuoPb1BriLhH0LxBJAG/0eb95H6YPagDamQPnjNZk9tg8DFaiMsyhomGfQ1E+CTnqO1AGM+9OCOAaYZD64Nac0KkEgCqb2/OdtAFYMzdCQBTg7qOac0DAcVH86HsfrQBKk5XPJzj608TkYPPv71AJDjlBUiuB1Q0ATiTOMHk1Ok5UY55qqJ1B+4aeLgjouKALyyM3AGOc5JqVTtYEtn61QEzFc9varEUTygEk49KALYn9O3ep4XdyT1FMitcYyMitCGErzjA9KACGB2IPODWpbWw4J65pLaDgZzgc4rQjXjj5cd6ALEKAEe1XEbooGW7CqkId+EHHQsa0YVSEAL8zHqfWgCzCuwYJBZupqd3CoR0qun94kACmzyfLgdaAEiy7yOegGBWferya1BH5NsFJwzcms6cZyOv1oA5XVYQytgVyJtf8AiYIQMHdXeX0YYMAKwbaxNzrlvAgPzPg8dKAOq0GyPlBhyFXJPoSa9Oswf7NjBOTsxXN6bo/2bTHAALyS8Z/urXTWmVsUB4IBH60AZPjOAXHgjV4yM5tHP5DNfIp4b0r7F8Rrv8Mamp72sn/oJr45PzEE9qAHnOKTHAx19aOSPUUqt7cUAAPyk4yaQMDyfzoLEZxUTkt7fSgC0j74ypPI6UguXTCkkAVEjgsFHJ/lT5Y/l3GgC28+/btJJxTTcuMAZGO9UEuDGw9qshvPUlfyoAlF5IDweKnW/PRwKzwcdaCw6mgDVW4icZBAp3Xoc1k5wOtPSd0xg8UAVJWqq7gAg9KdK521AQHAzQARYWMk9c00ths4yO+KHfYMAVEWwpJxQBMjKQSAQfQ08nJqGJtwHIqZiAMigByKS/XNeyfBTU98N/pcjcKRIi57HrXjcTHfk9MV2Pww1H7D42tF3bVn3RsPXPSgD1XV7G6ja7jjj3QK27PoCa5bxHor6tpIeBP9MtBuTHVl7ivW5VVJ45mAMf3JAR1U8Vz+t6bHZXSNCNoYlSO3qPwIoA8e0rUWKhGO11OCp9a3xLHOo3jn+8OtU/FPh5rC6GpWKkRSEmVDxtb1rPsrwOoIb8c0Aa0sToSV+Zf1qqWGcEfhVmO4OBzmnOiS9Rg9jQBTKg/SomQHqMirJgdPukMKjdWBGVwfpQBAYFI4pRbnBIzU6gEg/nU6qABgUAU1g5Ge9WEt16ntU4UegzUsS5bBAoAEs1bBxgVoR2y7QR1HakiABx2+lWkUAcGgAiiwc9KtomBnGajQ8gYyewq7DbSSEA/KD+dAAjMvAwx9BV6GF2IMjYXrtFPiijgG1F59T1qZY3OM8j+VAEyOAu1DgCrER7AZ9TUUcZXqcDv60r3CRAgGgCwz7FycfjRar58vmnlF7+pqpEkl4245WIHknvWjlUjCLwo4AFAC3EgYnjNZk5OT6VbklBBGMDvVORlI54A6mgDMuR8pPerHhTT0nu5XGPNYbVbuOecVWuWDsEHVj2rsPC+ny2kBunjUbhtjX+Jj60AbzQmONI0z5ca7c9ye9W1U/ZVXodoFMiZnhJcAc4GKsEZwDQBmeImCeGdTYnhbSTn/AICa+OTgcZzivr3xpJ5XgrWX9LOT/wBBNfITbdwPPTpQA8D5eopm4cjnNKCAD1puMEn1oAeTnIAqI8NjPNOLbKRxuHHWgCM5VuuF9qmSTzPl547VXJ+bBJpA7KQF4FAEkqYBPemW9w0L4J61Krq67Acn1qvPCfX8qALwKMpI65pNoOSevpVKC4w20/SrYcH1FAD8gACkLrtIPWoySBzQGA75oAzJZcZyaZE3y7zx6CkdWkbYOQOpp02EXaOCBjFACPJk7SOc9qY+CcEUyLO4see3NTBCzZGOKAI4ztO3PHtU+764qMoQ2O49KVOW60AToeeOK0NBuPsfiGwuAT8lwpP0zWYGOQBjIqSJykoccFSGH1FAH18m2eHnlWX9CKja0XULRY3I822YBie4/hP9KzPDmo/b9AsblHGHhUk++Oasazrdr4athqU7qY9pV0zjcpFAGLrNhHKxeRPlwVeMjj8a871nwi9nI13o+JrcDdJAGy6epA7isnxb8Tr/AFi5AsUa2txgMW+82PUVDoHim8tL+C7Fx5oU/NG/Q+ooAsWtyHXv9KvpKCvStXWdBg1y3bXvDqsZMbru0X7ynuyjuK5iC4kXhlyBweOR9aANYEnBFPDZGGXP1qrFOjdwDVxCrAEEYoAjMUbHIUr9KBEB0fPsamEeWzjineUDmgCDypQcgAj2NSIXDAFMfjUgUjoaBAzuCTQBagSQ9SB+NaEMC4/eOzewqnEpCgA5rQt14Gf50AXYAiABIxn1PJq4m4kAHFVY2RcZOMVOs43AoGJ9FHWgC4Iyo5GKkMqxjk4P15qALNIvzlY19OrGpIrQs3AOfU8k0AAd3yR8q/3jU1tZ72Ltwnq3VqsxWaoQ0nJHRaldjnBwAOgFADWdVAUDp6VC8p5PFJITyTjPYCqryYBBB4oAJpz0z1qpPOFQgdaJGPLHp2qOGzlvpdkYJxyx9BQBPpFm93eK5QsAfuis7xz8S7rwt4hNhZ+XKsESq4GNqsRyPrXU/aU8PaNd3xAItoGlx6so4/8AHiK+YNWv5tRvZZ5nLSzOXkYnqSc9aAPcvCXx0sL66hs9Yj+ygthZAMj2zXs0E0VzEs0Lq8bKGVlOQQea+FLePfdYPIU1718JvFF5p1zDpV25e1m+7u6q1AHpHxNuPs3w61l92C0OwfViB/WvlMg7RkgenNfR/wAb7wW/gPyN2BPcIpPsMt/Svm/JQc+2Nx60AKGXGB1pACQe/wDSguoxwAe5zSBuOMk0AJtOR3xQG65HHtRjORSDODxk/SgCvL8xyMClVs5U8AcUrgFuc/4UwpzxjA/lQApOxuentUyThzhhxjiq4b5ip5HfNI6kHeO/TNACywGNg4IKnnirET5x79abbNvUq2CfeniDZkryp9O59qAHMcjimfdAzxT+qg57Z6d6Yck880AV2RLeMkYzVCWXe/tU1zKSPX8ap5NAE0Z3buBUiHaMgjntUESkt6cVKcjigB7Et16U0DHIpwZe5IP1pSqhTgjPtQAkZBlWnnPm4AzzUJwHUgkYqUks3I3D2OKAPe/hDq6Xvh02MrfNauVweu08iud+JmpT6rq4so2Y20XQY+8a5v4Z6k9j4tity5WO6Royc9SBkfjXZ3umrcXk8rAsxYnLDmgDzGXTWVelVrcyWl1s6q3OK7e700qCQvGK5nxDZPbwwXKAgqAD9KAOr8K3+qWtyJ9M3MU+ZlB5x3GO9dPqNvpviRWurYR6fqUa5mU/Kszem3s1eYaFr1xYvHJAUVgdwY9fxruDrFvrJWaTZBfgA71OFf2OKAKjW8lpMYruBkdf7w6+49RVqGKFxxwfarMWsw3EZstRgDbeA4fJU+ualfSZI0822fz4Dz8v3lHuKAIltDj5XBHv1pwtJVPG4/hToiBjIOPc1oRE4GGoAy/JkUnKGnIrA4KNj6VtIWYdP608Ic5KrQBkoXU/LGfyq3ElyxBCfnV8KVOAqj6VMqsSoyfoKAGwWTsA0r++BWnDGqIAOPZRUUSEYyTj6VaQqOgxj86AJlU8YTA9T1qdMA/KOfU1XDg8AsakVsYBYgenegCxvUZHOfWonc9eo9PWmNnGV/M0hf5doOT9OlAEUjgEk9aruRjJY5PapHwWIwS1LHEZJMcsw6nHAoApiKSaRURSzOdqriulsNNTT7WWQsHkIwzDpn0HtTYbCOJYJEdlLEjc3oBk4rn/ABd44sPDulCGORZb1g3lRLzuOcZPoPegCl8RtZsNO8I3lk0v+l3UflxovUksCT9OK+efLKg55966G5uLzWLmS9vZGkldif8AZUegHYVlSRFULGgCPRLY3OohcHlua9JtoWt5oZEJUowIIrlfBlnvuHmIOAeK79LZZGQMdqMQCT2FAFj4zaqbrw14bhL7i+6VyO+0AY/WvHwCc5+pI65PSuz+KN6P7bs9LjYNFYwA8MWBLfN19xiuJVz3xuPJ+poAQhxwOV6AnHNAO08nj2704ldvfjoMdqbncvJGR6mgBu/BzjApSwJ4P6ZpDjHqT2FBUhRx1oAY5Jz3pgzj396c6naGByfbtTUcZ6kn2oAilXac/jz2pUYsTuzgDk96SbqMnA7AUiDdySdvoKAJYwCxAQqB07k1YE7RBm3BWxjB5NVVEglB5weMDr/9YVFezHzhGAqlT26UAXkYEAjoefxpWOCMH6VDE3Ax0IyD71ITnp0xwaAMmcHfnIIPIK9DUNTzqVCnaF4xx3quOtAEiAY6gmnjdk9SPSkQFSQcYPelOVXg8n0oAUHnmlDdRnv0oJATvuqPcRnov9aAHjqeCOanCgsWx/j+FQop27iSR6ZqaJkZiozk+tAFm3u3srqK5jYh4nVsKeeD296+gLS/sdf0SxvbNcb48NyM59CB3B9a+dnIZiM7T2Poa6rwT4rbw7qYjmYiymOJBj7jev0oA9MvtP8A3YG3nmuf8U6R/wASJcpyUGOPau/nSK8tlmgZWRkBVgcjntmoPFOno2mwIoBBwOO4C0AfPNsfJl8uTj0zXQWSgMCHKn+Eg96p6zpxiupUxhlfgimWF3giOThh3oA6BJ7lWDYXcOuB1rZ0rXJ7Zg6swVWG5c/yrKsvmTnnBxmrRtCrbkJUn9aAOxurzStSeGa0xbXEoO+L+Et7elMifDFSApHUe9cslybZlMid8Bl7V0FtcresqsypccAMxwrjt+NAGvFtPOAfoasAZGMZ+tUR5sTBJkKsOxH8qvRMpUZ6+ooAkUY6Cpk65ABP1pI0OOre1Sqi5GRg0AORialC5IJzSpEp6YqbaDwOTQAgGCMAmpUQ5ycDNIq8gE0rKVPB59+lAClVw3zH6/4VA77AVAGfzJpC7MzDI471ZtrQFt7KefXvQBHb27SeoHdjVw+XbxNtwFH3iTUjusMRPcDivKfHur3OmRi3ju5Hvbo7hhvuL9O3pQB0HxC+JNpZww6bozLNd7c5HCx5UD5h/SvJBDPdTyXNzI0s8h3O7HkmnadpjkmWTczsdzM3JJrbW0IXAFAFW0swbUnH8TfyrEvYtsIGOTXa2lvt00tt5w5/SuV1SMqYVPegDqfCemlNDW4VCxVyzgdx3rqLUJzM5xFGu5sjOMd/61R8JyrZ26W8wwjrlTjo2On41V8Z6qmkeHGitlxPelok5+6Dy35D+dAHnet6m2t69eahIxYTSFlYjHyjhRj8Kzm3K24kE9MUyLb8ozwefwFOlYnrwepFACb9z+9TBT5IcfLuOB0y3qaqoxJI+7k4FWi2UBA+8MKPRR/jQBEPlPJ7/XNDklhjkY708oX4yMgck9gKXJ27ScegJ5/KgCBySv8AX0qOPG7AOFHf1qZEZ2KgqABksxwMCoiux8g8UANnQMQARz/n8ajO+IKCeCegqw43MrED656VGNrkxt6dew+tAD/MVYi5ywXsOAD9e9Ze4vKW55OeatXjbI1iV8juB0qmpAbOcCgDShYhFHfqKl3blIxx0/Cq8J+UEYDDkE/yqUsORk7T6UAU9qyJ3GOT6VC6qG46e1OjJV8bwPftzShAFYkg9hg8UAC5xjv6808gZ4PP5/8A16YOF7knvjNPAJByc47/AOeaAGyMQoXaKYmcckgfTNDHvwfpTlHA39Ow9aAJdwZdwGBjrt60zOJVbGOhHPSnoQ6g5AJ4yBjaaadqjaevP/1xQA8fNKQFJz29ac4GBgc4/wC+h/jUMbEnHOQPlqQjgMeATz/sn1oA9S+GPi8yI+i3zggLmFmPVR2P0r1fXYfNjgBHDRbhjoc+lfKUU8ltcRzROY5UYEMOMH1r6R8KeJovEmhWglkBu4k8t90mWJGP4ewoA888Y6d9n1JJAvyv1+tcreWBQiRBwfTtXqHjuyLQxSBTlG5rlba3S4hKMMgigDF0u8MBXzstE3yk+ldNbTI42Fgf7rDuKxW077K7QyD5GOVJHrUNtLLZylTllU4xQB0ktuGUgrkEUy2Uhlgc8g/u2Pf/AGTU9hdx3CAA5/pVuWyEi7h35BHY0APt9ZuLJhb3a+dascIW4ZPYHtXQW7q8QuIHWSA/xY+ZfZqwVt1vbV0lT94oxIB6dmFZlvd3+g3xVTlf4lPKuvrQB6BE4JByfpVyNeRjljWHpWp22pRgwnZIvLRHt9K3ISTjGD9KALCRFgc0/aVIwMkdBinRKxPzAY9BVjC4/wAKAKuxmO7aAfU9qcI+CCWb6D+VSu/AQIM1fslW3G8L5kp6Owwq/Qf40ARW+kyuoeRFijHILnH6dameNFUCNmYjqxGB+Aq2VeVTLK4VFGWdztUfU1xHiT4k6Toge301V1C8XjeRiJT/AOzUAWPFmt23h/TGnuGzIwxFGPvOfYenvXkD2t1qt2dSvstLM4GOyqBwBSyz6j4l1JtR1KVppGYbQeijPQDsK7a70xYLSIBcfvQP/HaAMCGyCJwoFTG3AB4rUNuAKYYAAcigBltbZ0ljj+CQ1xOtoFubVeOcV6fZWudDLY/5ZyGvMPEr4vY1HVFzQB6NoVsJHjYqSkUZYhRyTivKfGmrNqniaZEkD21qfJi444+8fxOfyFem6fqBsfCkt+Y5GdbdmVlONrFdoJPpk/pXiA3NcO2SST655NAFuPDMMDgnBz/dHWkcbssBnNKQNuRxu+UfQdaazDacnH0oAaVAAUdTx/n8KkWVVAB78/QDoPzqIZJznr2+tOKI3zEcAbsew6UATI2W2njPBJ/M05trAv0yC2BxnPSq5BVT83JIUfXqTSrKrZyxyeR/IUANkG1VbHB5wP8APNPyHQpgk4zjHP5UOMrvB6A4+g/+vSJKNjD7oyFA7MfegCMqyR4KnOcA5/zilVFkVZFXG09+B+XenrgHduPXAIGc/SoLpgm6MIwZjnJOaAKc7l3LHPpxUGCDzkGp9pXGeCOxqNsHOeo5PvQBPCcDnkjkVYOdpA4x0+lVIiQQ2Rxzx6VbOFABY46Z9u1AGZnByetWFKyqA20FegPG6q5GDzU1uGD7h27npQA5lAbpz24zmlCtt659DTjKVxtA3EkFV6A1GzSOxLdhuwO9ADZPlxgjPenxkFQSOAcEjt6GonK5wO3fNPVgBxzgcj2oAHyjn06ECnffBLYyOvuPWmkAjk4I4/wpwbnhcdcD+YoARcLIOmeh+tTj04PHIx94VXPOCD93H5VOBls9M8g56GgCCQenPHyn2ruPAeqyWU6zI2ChAf6Z4NcW4LA9AD1/2T/hW34NYf2pJCx4ZDx6kUAe9a5AuteHmuYVVmZc9f4hXnVoDFNg8DNdv4Quw5+xTEbXA2huh/z0rn9Z082d/IAm0K5wPYmgB8mnpqFrjjd2Nc/d6RNbp5xUshOG9jXTaVNhgD+VdZZaTDqOkyKUBPmMvT1FAHkKI8Tb4WKkelbum64oxHcjaem7sa0Lnw7nDKCG9qxrnSpYiRIhI/vAUAdTAyM63MDKXX8mHoa1Z9CttXshJF8vZSesbf3T7GuF0w3MCssbtiN8Yzng1u6R4rNndHzFKnO2SNvusP8AGgDBvbe80TVsENFIp5xxXcaF4gTUYhFKqrcKOewf3HvWnf6bp3i3TVeCZRKo/dSHt/st/jXAXFnd+H9S8m5RopEbgn+hoA9NWQtt4I/GpxyQoGSewrn7TVYpbVJ55fLDDnI5/AUl14uWytN2n2wZmO1ZJeST64oA61YYLWM3N5NFCi8lpGwB/jXP6p8RdKsA0emQNfzj/lpJlYwfYdTXA6nqF3qUpku7h5WPZjwPYCsmc7EJHSgDa1Txbq2uJI19dkQbtqwx/Kigcngda5W0spNUvWkZT5ZbI46jtV+2tJLsxWwB27dzH6muw0zSUt4xhOgxQBTstMWKFflxyOldbrNvsghA/wCew/8AQagS1CxAY7j+dbuuQBYYuP8Alt/7LQByrw7RnHFMFuWbGK0nhOT9KltbfLZIyaAJ/s3keFWfGP8AR5D+ZrxPVFNxeyvz6Cve9cQ2/gncBgm32/m1eMGz3Mx28k0Aa+r+dB8M1lRlVW2RMN33hyTXk0YPmuQed2BXr93aRz/DmcSoxaJ1ZWHQHJHSvI0BE0hPVSfz6CgCYkgBRjAG0H+ZpjgFuR0HNPZdvAPA4/qaiJywU5560ACYZiR/kn/61SBlOSeF649h0/WmhgMnAxjge56fpSkKxGMYzg/7o/8Ar0AOkxjjggYP+83/ANaqzjqQegzn9BUxZiMEckZ/E9vwFRHjkAFc5H8hQARSFep+XIXnsB1qQ7TgnI/iwPU9KjAQttyAPun6Dk/rQWIGcg5+bHueB+lACo7RKoHzfJnHuTSOEkVTgKRn8aFj5EinpzjPYVG6uxTJztPP86AGSQyKv3QcelVpQQeeD6VZhlYErlgT6+mc1NvRkYyIGIXI9yaAKMbbT16D86tBRtxkYHHXselIIImbMchG3sfypxRkQArgA7T7g9KAIBEiAsfmIyDnpmms4ZQucZHAAoooAawdQrdCOM0wsw6nJBoooAFjZjz0pyphhkd6KKAHZBHA4A79cf8A1qQKzZYdu/p6GiigADfKM9D2/nUqFSvHB6UUUAOIycYBYDB/2lqbSrr7Bq0M+flDcn1FFFAHtGgSp5trcxkMI5R1PUE5FbXia3S4uWmjKtHKPlPfNFFAHMWzbGB6EHnmvRvB9wJLeWPIOJlP4EUUUAMFqjq6kL8rsOvuagl0tHPKgiiigCgnhqJ75EQbfNBU46E9qxdY8JSwXpIQESoGBHqODRRQBm20Oq6HP5tpI2P4kblWHoa6mXV31zRUS+sE3o3yM/LLj0Pp9aKKALmm+Ek1CyN1fTtHER8qqwBI+tUNd8JnTI47m2naW0PG1jyrUUUAczLb9SQPzqGy0t9T1CO2AO05LH6DNFFAHYRaJHZ3pQKv+qU8+9a0VqFXAxiiigCR4sRHOOvatnXYwbSIkDInXv6rRRQBgyKCxUcmrllDyRx0oooAveJYi3hKGMAZZVGM+5NeZNprIp4oooAhjuTp8N9BIFMTxMdrDgkjGfw615Juw0j99xIHqc8UUUAPKlSFOPfnv1NQvlWwDgn9KKKABCCAdvuP5CpNgBIBGPuj6dTRRQApLFeQCD8wx78Com4O7Hyrkj6D/wCvRRQBCMg9ifun27mghmzgjB+b+goooAa58p8E5XhePQc/zpGnbb0yx5P1P/1qKKAGo4Cs4POD19+BUiFNmTySd3HYDgUUUANRXDcEMC3Q+3NTWspkYo+Qen07miigD//Z"/>
          <p:cNvSpPr>
            <a:spLocks noGrp="1" noChangeAspect="1" noChangeArrowheads="1"/>
          </p:cNvSpPr>
          <p:nvPr>
            <p:ph type="title"/>
          </p:nvPr>
        </p:nvSpPr>
        <p:spPr bwMode="auto">
          <a:xfrm>
            <a:off x="3377006" y="502432"/>
            <a:ext cx="10515600" cy="683428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rmAutofit/>
          </a:bodyPr>
          <a:lstStyle/>
          <a:p>
            <a:r>
              <a:rPr lang="en-US" altLang="zh-CN" sz="3600" dirty="0" smtClean="0"/>
              <a:t/>
            </a:r>
            <a:br>
              <a:rPr lang="en-US" altLang="zh-CN" sz="3600" dirty="0" smtClean="0"/>
            </a:br>
            <a:r>
              <a:rPr lang="en-US" altLang="zh-CN" sz="6000" dirty="0"/>
              <a:t>“</a:t>
            </a:r>
            <a:r>
              <a:rPr lang="en-US" altLang="zh-CN" sz="3600" dirty="0">
                <a:latin typeface="Centaur" panose="02030504050205020304" pitchFamily="18" charset="0"/>
              </a:rPr>
              <a:t>All of a sudden, I was faced with </a:t>
            </a:r>
            <a:r>
              <a:rPr lang="en-US" altLang="zh-CN" sz="3600" dirty="0" smtClean="0">
                <a:latin typeface="Centaur" panose="02030504050205020304" pitchFamily="18" charset="0"/>
              </a:rPr>
              <a:t>the</a:t>
            </a:r>
            <a:r>
              <a:rPr lang="en-US" altLang="zh-CN" sz="3600" dirty="0">
                <a:latin typeface="Centaur" panose="02030504050205020304" pitchFamily="18" charset="0"/>
              </a:rPr>
              <a:t> </a:t>
            </a:r>
            <a:r>
              <a:rPr lang="en-US" altLang="zh-CN" sz="3600" dirty="0" smtClean="0">
                <a:latin typeface="Centaur" panose="02030504050205020304" pitchFamily="18" charset="0"/>
              </a:rPr>
              <a:t>vast </a:t>
            </a:r>
            <a:r>
              <a:rPr lang="en-US" altLang="zh-CN" sz="3600" dirty="0">
                <a:latin typeface="Centaur" panose="02030504050205020304" pitchFamily="18" charset="0"/>
              </a:rPr>
              <a:t>sea </a:t>
            </a:r>
            <a:r>
              <a:rPr lang="en-US" altLang="zh-CN" sz="3600" dirty="0" smtClean="0">
                <a:latin typeface="Centaur" panose="02030504050205020304" pitchFamily="18" charset="0"/>
              </a:rPr>
              <a:t>of</a:t>
            </a:r>
            <a:br>
              <a:rPr lang="en-US" altLang="zh-CN" sz="3600" dirty="0" smtClean="0">
                <a:latin typeface="Centaur" panose="02030504050205020304" pitchFamily="18" charset="0"/>
              </a:rPr>
            </a:br>
            <a:r>
              <a:rPr lang="en-US" altLang="zh-CN" sz="3600" dirty="0" smtClean="0">
                <a:latin typeface="Centaur" panose="02030504050205020304" pitchFamily="18" charset="0"/>
              </a:rPr>
              <a:t> </a:t>
            </a:r>
            <a:r>
              <a:rPr lang="en-US" altLang="zh-CN" sz="3600" dirty="0">
                <a:latin typeface="Centaur" panose="02030504050205020304" pitchFamily="18" charset="0"/>
              </a:rPr>
              <a:t>literature. I have to face foreign </a:t>
            </a:r>
            <a:r>
              <a:rPr lang="en-US" altLang="zh-CN" sz="3600" dirty="0" smtClean="0">
                <a:latin typeface="Centaur" panose="02030504050205020304" pitchFamily="18" charset="0"/>
              </a:rPr>
              <a:t>literature</a:t>
            </a:r>
            <a:r>
              <a:rPr lang="en-US" altLang="zh-CN" sz="3600" dirty="0">
                <a:latin typeface="Centaur" panose="02030504050205020304" pitchFamily="18" charset="0"/>
              </a:rPr>
              <a:t>, classical </a:t>
            </a:r>
            <a:r>
              <a:rPr lang="en-US" altLang="zh-CN" sz="3600" dirty="0" smtClean="0">
                <a:latin typeface="Centaur" panose="02030504050205020304" pitchFamily="18" charset="0"/>
              </a:rPr>
              <a:t/>
            </a:r>
            <a:br>
              <a:rPr lang="en-US" altLang="zh-CN" sz="3600" dirty="0" smtClean="0">
                <a:latin typeface="Centaur" panose="02030504050205020304" pitchFamily="18" charset="0"/>
              </a:rPr>
            </a:br>
            <a:r>
              <a:rPr lang="en-US" altLang="zh-CN" sz="3600" dirty="0" smtClean="0">
                <a:latin typeface="Centaur" panose="02030504050205020304" pitchFamily="18" charset="0"/>
              </a:rPr>
              <a:t>Chinese </a:t>
            </a:r>
            <a:r>
              <a:rPr lang="en-US" altLang="zh-CN" sz="3600" dirty="0">
                <a:latin typeface="Centaur" panose="02030504050205020304" pitchFamily="18" charset="0"/>
              </a:rPr>
              <a:t>literature and modern Chinese </a:t>
            </a:r>
            <a:r>
              <a:rPr lang="en-US" altLang="zh-CN" sz="3600" dirty="0" smtClean="0">
                <a:latin typeface="Centaur" panose="02030504050205020304" pitchFamily="18" charset="0"/>
              </a:rPr>
              <a:t>literature…</a:t>
            </a:r>
            <a:br>
              <a:rPr lang="en-US" altLang="zh-CN" sz="3600" dirty="0" smtClean="0">
                <a:latin typeface="Centaur" panose="02030504050205020304" pitchFamily="18" charset="0"/>
              </a:rPr>
            </a:br>
            <a:r>
              <a:rPr lang="en-US" altLang="zh-CN" sz="3600" dirty="0" smtClean="0">
                <a:latin typeface="Centaur" panose="02030504050205020304" pitchFamily="18" charset="0"/>
              </a:rPr>
              <a:t>I </a:t>
            </a:r>
            <a:r>
              <a:rPr lang="en-US" altLang="zh-CN" sz="3600" dirty="0">
                <a:latin typeface="Centaur" panose="02030504050205020304" pitchFamily="18" charset="0"/>
              </a:rPr>
              <a:t>chose foreign literature at last. The choice can be </a:t>
            </a:r>
            <a:r>
              <a:rPr lang="en-US" altLang="zh-CN" sz="3600" dirty="0" smtClean="0">
                <a:latin typeface="Centaur" panose="02030504050205020304" pitchFamily="18" charset="0"/>
              </a:rPr>
              <a:t/>
            </a:r>
            <a:br>
              <a:rPr lang="en-US" altLang="zh-CN" sz="3600" dirty="0" smtClean="0">
                <a:latin typeface="Centaur" panose="02030504050205020304" pitchFamily="18" charset="0"/>
              </a:rPr>
            </a:br>
            <a:r>
              <a:rPr lang="en-US" altLang="zh-CN" sz="3600" dirty="0" smtClean="0">
                <a:latin typeface="Centaur" panose="02030504050205020304" pitchFamily="18" charset="0"/>
              </a:rPr>
              <a:t>seen </a:t>
            </a:r>
            <a:r>
              <a:rPr lang="en-US" altLang="zh-CN" sz="3600" dirty="0">
                <a:latin typeface="Centaur" panose="02030504050205020304" pitchFamily="18" charset="0"/>
              </a:rPr>
              <a:t>as an author’s choice, or in other words a </a:t>
            </a:r>
            <a:r>
              <a:rPr lang="en-US" altLang="zh-CN" sz="3600" dirty="0" smtClean="0">
                <a:latin typeface="Centaur" panose="02030504050205020304" pitchFamily="18" charset="0"/>
              </a:rPr>
              <a:t/>
            </a:r>
            <a:br>
              <a:rPr lang="en-US" altLang="zh-CN" sz="3600" dirty="0" smtClean="0">
                <a:latin typeface="Centaur" panose="02030504050205020304" pitchFamily="18" charset="0"/>
              </a:rPr>
            </a:br>
            <a:r>
              <a:rPr lang="en-US" altLang="zh-CN" sz="3600" dirty="0" smtClean="0">
                <a:latin typeface="Centaur" panose="02030504050205020304" pitchFamily="18" charset="0"/>
              </a:rPr>
              <a:t>choice </a:t>
            </a:r>
            <a:r>
              <a:rPr lang="en-US" altLang="zh-CN" sz="3600" dirty="0">
                <a:latin typeface="Centaur" panose="02030504050205020304" pitchFamily="18" charset="0"/>
              </a:rPr>
              <a:t>for writing’s sake, rather than a choice </a:t>
            </a:r>
            <a:r>
              <a:rPr lang="en-US" altLang="zh-CN" sz="3600" dirty="0" smtClean="0">
                <a:latin typeface="Centaur" panose="02030504050205020304" pitchFamily="18" charset="0"/>
              </a:rPr>
              <a:t>out</a:t>
            </a:r>
            <a:br>
              <a:rPr lang="en-US" altLang="zh-CN" sz="3600" dirty="0" smtClean="0">
                <a:latin typeface="Centaur" panose="02030504050205020304" pitchFamily="18" charset="0"/>
              </a:rPr>
            </a:br>
            <a:r>
              <a:rPr lang="en-US" altLang="zh-CN" sz="3600" dirty="0" smtClean="0">
                <a:latin typeface="Centaur" panose="02030504050205020304" pitchFamily="18" charset="0"/>
              </a:rPr>
              <a:t> </a:t>
            </a:r>
            <a:r>
              <a:rPr lang="en-US" altLang="zh-CN" sz="3600" dirty="0">
                <a:latin typeface="Centaur" panose="02030504050205020304" pitchFamily="18" charset="0"/>
              </a:rPr>
              <a:t>of attitude towards life or the way to feel in life. </a:t>
            </a:r>
            <a:r>
              <a:rPr lang="en-US" altLang="zh-CN" sz="3600" dirty="0" smtClean="0">
                <a:latin typeface="Centaur" panose="02030504050205020304" pitchFamily="18" charset="0"/>
              </a:rPr>
              <a:t/>
            </a:r>
            <a:br>
              <a:rPr lang="en-US" altLang="zh-CN" sz="3600" dirty="0" smtClean="0">
                <a:latin typeface="Centaur" panose="02030504050205020304" pitchFamily="18" charset="0"/>
              </a:rPr>
            </a:br>
            <a:r>
              <a:rPr lang="en-US" altLang="zh-CN" sz="3600" dirty="0" smtClean="0">
                <a:latin typeface="Centaur" panose="02030504050205020304" pitchFamily="18" charset="0"/>
              </a:rPr>
              <a:t>As </a:t>
            </a:r>
            <a:r>
              <a:rPr lang="en-US" altLang="zh-CN" sz="3600" dirty="0">
                <a:latin typeface="Centaur" panose="02030504050205020304" pitchFamily="18" charset="0"/>
              </a:rPr>
              <a:t>a Chinese writer, I was fortunate to be raised </a:t>
            </a:r>
            <a:r>
              <a:rPr lang="en-US" altLang="zh-CN" sz="3600" dirty="0" smtClean="0">
                <a:latin typeface="Centaur" panose="02030504050205020304" pitchFamily="18" charset="0"/>
              </a:rPr>
              <a:t/>
            </a:r>
            <a:br>
              <a:rPr lang="en-US" altLang="zh-CN" sz="3600" dirty="0" smtClean="0">
                <a:latin typeface="Centaur" panose="02030504050205020304" pitchFamily="18" charset="0"/>
              </a:rPr>
            </a:br>
            <a:r>
              <a:rPr lang="en-US" altLang="zh-CN" sz="3600" dirty="0" smtClean="0">
                <a:latin typeface="Centaur" panose="02030504050205020304" pitchFamily="18" charset="0"/>
              </a:rPr>
              <a:t>by foreign </a:t>
            </a:r>
            <a:r>
              <a:rPr lang="en-US" altLang="zh-CN" sz="3600" dirty="0">
                <a:latin typeface="Centaur" panose="02030504050205020304" pitchFamily="18" charset="0"/>
              </a:rPr>
              <a:t>literature</a:t>
            </a:r>
            <a:r>
              <a:rPr lang="en-US" altLang="zh-CN" sz="4000" dirty="0" smtClean="0">
                <a:latin typeface="Centaur" panose="02030504050205020304" pitchFamily="18" charset="0"/>
              </a:rPr>
              <a:t>.</a:t>
            </a:r>
            <a:r>
              <a:rPr lang="zh-CN" altLang="zh-CN" sz="3200" dirty="0">
                <a:latin typeface="Centaur" panose="02030504050205020304" pitchFamily="18" charset="0"/>
              </a:rPr>
              <a:t/>
            </a:r>
            <a:br>
              <a:rPr lang="zh-CN" altLang="zh-CN" sz="3200" dirty="0">
                <a:latin typeface="Centaur" panose="02030504050205020304" pitchFamily="18" charset="0"/>
              </a:rPr>
            </a:br>
            <a:endParaRPr lang="zh-CN" altLang="en-US" sz="3600" dirty="0">
              <a:latin typeface="Centaur" panose="02030504050205020304" pitchFamily="18" charset="0"/>
            </a:endParaRPr>
          </a:p>
        </p:txBody>
      </p:sp>
      <p:pic>
        <p:nvPicPr>
          <p:cNvPr id="7" name="内容占位符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158651"/>
            <a:ext cx="3268951" cy="4351338"/>
          </a:xfrm>
        </p:spPr>
      </p:pic>
    </p:spTree>
    <p:extLst>
      <p:ext uri="{BB962C8B-B14F-4D97-AF65-F5344CB8AC3E}">
        <p14:creationId xmlns:p14="http://schemas.microsoft.com/office/powerpoint/2010/main" val="26667210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AutoShape 2" descr="data:image/jpeg;base64,/9j/4AAQSkZJRgABAQAAAQABAAD/2wBDAAgGBgcGBQgHBwcJCQgKDBQNDAsLDBkSEw8UHRofHh0aHBwgJC4nICIsIxwcKDcpLDAxNDQ0Hyc5PTgyPC4zNDL/2wBDAQkJCQwLDBgNDRgyIRwhMjIyMjIyMjIyMjIyMjIyMjIyMjIyMjIyMjIyMjIyMjIyMjIyMjIyMjIyMjIyMjIyMjL/wAARCAJYAZA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n3iSTd5katuO5tyg7ic5J9TyfzNDW8T43xI2DuG5QcH1qUrSgcUAIg2ABAFHXgYpFiRXZwih2G1mCjJHofzNPC08LxQAxEWMYjRVHooApURVYsFUMxyxA5P1p+KULQA0IAoUAYAwBjgUoQZ+6PTOKftpQtAEIt4QuBDHjOcbRUqoEBChVB6gCnhaULQBELaAMXEMe45JOwZOaX7LARgwRkdcbBUwFLigCIW8Wd3lR59dop7wo6BHjVlGMKVBFSYpQKAIjbxOBuijbacjKg4pzQxuhR40ZSMFSoIxUgFKF4oAi8tMg7F46fKOKTykDlxGoZgAW2jJA6VPj2ppFAEXloF27Fx6bRSLGiqEVFVAMBQowB9KlIo280AReTHjHlpjgY2jtTvs8Tsu+JG2nI3KDin4p6LmgCSKGPI/dpx0+UVZhsLQnJtICSck+WvJ/KmRL7VfgTkUATW2n2aDC2kCg9hGo/pWhBplgpZhY2wZjliIl5+vFRwLyK0oV6UANTSdPO0GwtTtOVzCvB9Rx71ZTSdP3BvsFtu9fKX/Cpolq2iUAUU0TSwGA02zAYljiBeSep6VING01U2DTrQL6CFcfyrSVeKkCAigDD/4R/SEUKulWSqBgAW6gAenSoToOkKBjSrIbfu/uF4+nFbzpUDJ1oAwn0LSBkDSrLBOSPs68/pTToelfN/xLLP5uv7hef0rYdOajKZPSgDKOh6V1/suzzjH+oXp+VIND0oFSNMsxgYH7heB+Va22jYPSgDLGg6USP+JXZ/Kdy/uF4PqOPenjRNMAwNNtP+/K/wCFaQQU/bz0oAzRoeldf7Ms/X/UL/hTjoOkOAH0qyZQ27Bt1PPr061pBT6U8IKAMwaHpQJI0yzBP/TBf8KjfQ9K/wCgZZ88/wCoX/CtoLkVE6c9KAMR9D0slSdNsztOV/cL8p9uKhn0jTnKtJYWrMpypaFTt+nHtW064FVZV60AYdzpOnSMHewtmZehaFSR39KpXNlbOjI1tCyt1UoCDW3MvBzWdOOtAGGbO2t93k20Me7rtQDNUbiCJlZGiRlY5KlQQT/nFa8/U1m3HegDLeJASQigk9lFVpYInUq8SMrZBBUEGrz9aruPagCfHPFKBTgORTgvtQA0LSgZp+32pQKAGhfxpwWnBaUKDQAgWl204ClxQAgFAWn4oAoAQClApwWlAoAQLShfWnhaUcHnvQAzbTgtLwPSngUAR7aQpzUhHNIRQBEV60AVIRSYoAYFqRF5oxUka80AWIlq/AnSqkS9K0YU6UAW4E5rQhXAqpEuMVehBwKALcQ6VbjHHNV41xirUY7UATqvSpQvFNUdKkA4oAiZahdOKssKifpQBSdOTTCnNWWHNM20AQbPalKZ61OEpQuKAK4SnBKlK0BaAGhDUgWgLUoWgCMJx0qN0qyV4qJxzQBTkUYqpKvBq9IKqSjigDNnHWsycda15161lzr1oAyZxyazZxya1ZxyazJxyaAM5xzULVYkHJqFhQBZC+1KAKTNOBoAcFHpS4FIDSigBQPSlAoBpwoAAtKEoFOBoAAlKEpwpRQAgWlC04YFKBQAY70w/e44oeTZxjn9KrS3Kkc/Kw6HPWgCdWBbB71YAyMistLhTcqoPVa0UfPHagB4w3SkK0hbbIB2YcUuMZGetADStIBzTwSW245FGPmI64oAbipEHekxT0wBzQBcgAOK0IQMiqMIGBir0PUUAX4hV6IdKpRHpV2I9KALqVaQ1UQ8VZRqALSGpRUCNxUgagBWqJyKex4qFjQBGetA60hNGaAHYFGBTd1BcUAKR6UCmF+KQPzQBOoqQLxUKNUqmgB2OKhcDNTk5FQP1oAryiqco4q5LVSU0AUZhWZcDrWnN1rOnxQBkzjrWXOOTWvcAc1lTjrQBnyLzUDjrVqRearuOtADjT1z3NMzThQBIDzRmmg804UAPBpRTRSg0APBpQRTQadnjNADh9aduAYDIqIvtGT9096iaXEqnj0oAuHtSE4/iNMV84GRmldiuMAHNAChg6sjfnWVeDG5T07Eir7qy/Ohz3xUBYXNuyFc4HfgigDENwYrlRuOB0rat7rdhw3GOa5vUN0TAEgkHg0+2vCsI+Y4oA61JiJEY4Zd3BqSSTezYwCDxWNY3qsqjd8wbO09KszzGORjjg88UAXxKy5crk47UyS5EcqOTmJuD7Gq0VykgQh8OvBHrRKqSoydGb5hjoTQBpb1HORj1prOAf8AgXFZtleGRTG/3lGCDVh32GMNnHQGgDZtJN6k55zWjE4z1rEtmGGwcGtCCbcu4Hk0AasMn7wrkdKvJJggA/WsKGfbPI24cAD8auxzBnALcDr7mgDbil3AY6VbSSsVLgBgoOfUelWo5+cZoA10lFSeYKyxcYAqUXHHWgC60g9ajZx61UM/vTDNx1oAsl+aPM96pmYUwz+9AF4vTd9U/PHrSeePWgC7vzRvGapiYetOEvvQBeVx61MsnHWs4S8DmpBN6GgDRDgionb3qsJuOtNaX3oAfI4OaqyHrSvJ71XeTg0AQS96oTDOatyNnNU5W60AUJxwayp15NakzDms6bBzQBnuvNQuv5VacDJqBxQBAO1SCmDPFPAoAUHmnd6QCnAUAKKUUAUEkHpkUAOFNdkQZJx+NNDDkFsD1NQyTBDtkGUPBOOlAEjzoFKlgw9D6VmzzeRLu3FowcDPVT/hTpZEjVkO1h/C3qKrXPlTwhQrYxj5etAGtBOJYN6v3/Kmy3gjwxYMp4yTiub07UpLSaW0nJI6oSMZFJd3lvMGCoc9zjpQB0keqQnaPMDDpgnBFRm8jExdHXnnGa4p/O+9hlXoCxwKYJ54jhZAfoaAOi1JkmYk4APUVQt3SNXD5yeBjpVBb1m4bk9yDyad5pxySPZjzQBoRTeQ2QxOe9bFteR3ACSORuGPmrlTP2L/AKVPDdKuAXyM+vSgDcLfZ7oxSDA7N61rMxW3jOdwI6jqprlJbtmUDerEfdz1rVsNRW6jSNvldV496AJGlEVyH3YU8NitqcbrFXycrhhz1FYWpRN/r4z8hOGq/aT+fpIBYMU4P0oA2beYYDDjNW7dwm5ifesq3ZQFBPHFTvPtBYnAztGaANGKXYpbILMd2fT3qxFLI6hYTgH70h6n6VjWzPdylMYiH3m9fYVrqwjjwBtAGAAaANKBlRcAYPck5z9atRT8ZzWMJwpCZ3OeT7fWnreIpIL7j7dBQBsi4+fGelSi4461hJdF2PlsMDq2elSfaOAS20Hp70AbH2n3pDcZHWswXHH3s0n2gnvQBoGf3ppn96zzN15ppmPrQBo/aPU0ef71m+efWl880AaQn5608XHPWssT+9PE/NAGus4NPE3vWUs/oacJ+OtAGqJ/Q0hnHrWZ5/vQZ/egC+83vULS1TM/vTDP70ASyyY71VlkyCelI8uarSSZ70AMlfPeqUp681M79aqSN1oAgc8moXqVutQvQAzHNOA/Gl2804CgBAPQU8CgCjvgYFACjpSFlA+8KQnBxkA+9R7trEgqcevBoAincFTksrDnJFU5Ljau13Ur71cN9FuKOSp7E9KqXX2ZmVJJFYNznNAFCVndhsZGX+6TUIvVt2KNuK9hnBU1HfxxwSB4ZVx/dzWZeSo8GFwG7sDQBPePLIWkdVBH3TjtWU97MJNoycHk9hU8Wpssapjze2D1NRCNpWLGPYp5+Y5zQAklzIyjdmRRzkN0prsWQGMKyt6feH1qOQojkBQAegPegTKqkKm4524BoAckMzNwqgeoYVMLWQEeY/HscY/Gq4Z3bBcrg5CqcDHpTkxIcsGwMksTx+FAFxERBgsGyOoOaiIUEsfwK8ZpihMHaVAxyScmnBVVAfMIAJIwM0AHnbB+8GF7Y4NLHdPC4eF8Y5HNMYhxtZTg92ODmoxF8w8s++0HNAHTWGsx3SPbzEKzc4zwTUmmXH2W6urMnAblc+lctIhRRIG2uByKtR6g8kkMxOZFO0nuwoA7yFwViU5LZ6U7UZ3a+jto8fMOfYetZdrqkTQrK5CFTgnp2qS1vVn1KScEj5Qqr6ZoA6i0aOGJY05OO3eq97qRSQQxqS2ecHmqd9qX2VPs1uNsrABmPRfeqMV1BbqzszNt++xHDGgDZWSQg+Ym1Tztzn86rm5eaUJCCVU/MwwAPYVh3OsyXmUiRljBweeWqWFbu4jCtKIkHARBk496AN5b0QAIGBP90Nx+JqeO4aVt8jnd/dA6CsWO08vgb2HchuK0YICCu5sn2HAoA1lnJA4KipPMOAc1VTCrgsPwpxYDgUAT7z60F/eoc0ZoAk30bzUWTSUATiSnCXFVc0bj60AXBNz1p/n8VQLGlDGgC6Lg55pfO96peYfWl3H1oAuGYHvTTJz1qqXpC5oAnaT3qF3680xnNQsxOaAB3qB2pzHPWomNADDUbjmpDUbCgBcU8CkA55pwBzkEUAApGcAYxk0FsDkVVuHO04JA9RQBFPcBFLHgdMA1WfVIET5t2PcVk394ykqCS3YisyWSVhlpMtjpmgC/ealbOzDBJ7YJAqiZlky4VkVeQN2c+1Ut7IQcD1xU7TKlsWOCzdAO1ADpJlLFCcNt3OBzgVX8vzlIyTk8gelVfM3TMN3zHAYkcflV9pFghz0IPXvQAJEluQxKqOyqMk/jUclwuRECofJyCaqyzzzuVjOQBkN6mqwtXE4kLbio5Pqe9AEjMJ32gHcOjA/1p42QqE3At/EzcCnQR4bhsKTnHoKZLATkDy1wcjPOBQA6XEEKlss/3gB15qAy+YmWQqmQAMcL9f8AGrIh83bHyy7Tk+w5pFtQCWDYiC+tAEYUhGC4ZcZABPFWYnZY8DgD7x75/pTJ08hvIVFBABYdgSOlRxSsp+flRyMdQe9AF+JFmlbzMKOSGzwD2z7dKqSt5MYVWLO+fnPULn9KXzAsIMbBlY8j/P1qAOztGhOVY43EcgdxQA2edllPmhsYAyeeelJBJIrIwAAz+I571ZDCeEmQBZFY8juKivLNljhlVhtkBK56e4B7GgDVN3tjSPGQWyR14Pap7bUDD5rlm8w8gKeAfWscO0axoMEg5II5qS4Plqhwdr87u/50AawvfMYmR3Y53Me2fSp97soaYuydVhUcD3Nc4kzBgA2FHYngmr0V6ykMGLY7jgCgDpreCJ0DzzGJeoVeDVxHh2lYfNAPG4uSP5VzovDcwD+CVejKeGHoff3oS5kGC7vn2Y0AdP5iIyr9slkYfwgAAf41YiuzvK7357Gueg1KWPAJEidMSDP5GrQ1D5sjaAOhC0AdRCy7ckEk96sK/GMEj61zkGouW4KZ+lbNpdu7AOoB9RQBeU5HQj2NOoBz0OafigCM0mKkIpMGgCM0Yp+DQRQAwikp2KD9KAG9KM0pFNIoAQtRuJFBFIRQA0tTSaUg00igCM0wipSKaRQBEQaYRmpSKYRntQAuKcOKAO9RSyhFwOpHfpQBBdXGwEbBtHcnFc/famCWRQRjqAT/ADqfUblnbYHLMegHQVluI0bYF8xj3J4B9aAKxdp2yVAXsKhuBHAu+UkDsF71beURRlcDcR8uBWQ6TXEhdgcZwWPagCF7pri4WOOIhRyxPYf0pjtO7HAIDYHsoFaMUAVCinAPVj1Pv9Kge4VJCsSK4UY3NnGfWgCMskbAAbnPIA7e9NM5luBET8oGXzRImEDyPmRgdq9Bx7egpkK7FYshzLyCB8yjsT+NAD3m/eLEq4VuhHoattGsMECFgGctjPYdKobhGEfZ5rK33v7v+Jp0hZkif70ik5Unpn1FAEzuSGITOBtAPfFJFCWyo7HBIHU9atpBuQE/eBBbB6E9aedqQyHBXBBAHUjOPz5oAitQkcoLcq2Q348Go549qPGCcbiRxjjHFNunRV3gNjIbjgginTs8mxweBhsD+IY7UATapCrapOVBVQVIPZsgdKo3KosDMrbAzbR3we9aM05u1iOza4jCkHsQMA/jiqLwh7cwZAdCGBJ6k+tAFKFZUk2RqQ2MAk8Ee9XwoRiwUHcDhR645p0VoZI5UGdzDcmO5HJWpIEbyAzn58Z3e3GRQBQjyqzzliMYABHAGRn9K0Ldkl0yeBgGEbrKi5zlW+Un89uPxqG7RFtZMKdpI3YHSobPFtCXyxWSNomxz2yp+gbafwoAaHfz5EnQZOWVlHBH+eK0GhSS02ghgfXsaqpP9oh/eD54+GGOh9fpU9mfKd4JBgAllz+eP50AUGhcnJbI7Z9PSpk3pnIBB5GKnki2M21Sy917rTwBgHAZWBwcdfb2oAI3U4IypGM/SpiXUEBi3pVeSDC74ScKenekS4ZDydwI7jkUAWYr1lJVuGHbFaNteoRzjnrjis1lSVMgcEZyOcU1I2jyw+YdwpzQB0duLaSTAl2Njo/T8xWlAhTlXIx0KnINcnFcNsBDBl9emK0bPUWibaW47rng0AdrayyMqgnd9a0EDHqNvt1rnLG9RiPLfk9VY8j8a6CGbevI2n0zQBNikxThyB0oxQA0ikx7U8ikxQAwimkelSEUhFAEZFNIqUimkYoAYRTcU8ikxQAwimlc1IRTSKAIyvHSmlakIpp6UAQsOKYRUxFRkYoAjchFycfjWPqN0VyqkFjxlulXry4KIyqp3bcs7cBRXKXN150jbSdgPGTyfegCO5uPLRkDbpHb52x+gpLeMBS7tkL1PqT0FV2RXmB+baGyzH+QqKe5YfuxyoO7GOp6CgAkdri6ZU524UfX1qYBLWJlKqxHT0P0p1tb+RZyTy/eJCr29zVKSR2JxnJxgDsKAFC5t2c5yzY47+w/H+VVXIjWXCcJyVHf3q/LGIrOFsnarsqj1JA5qiFD+YrjljyV9uc0ASxqJraJyMAKoz1wDk1M8C73ycMWDAHoMDp/Wq9jO7RbpOCXwq4xnAxirbsm/qV387uuD6UAVjGGAYjacHgY/lULRJFMJASQuG57mrTAiQM+FYADI6GpDEk6MvG4AkflQBDDMzK3Ocn73vimpM20q3qd2fU//qqK3BikZD80Y6eopZF2AZJZW+UN3HsfXFAExAViso+VhjP4cValh2SGHAICKVPYgqMfzqqAjWxST5sd++PX8KkMkjtEu8sQoUN2OBj+QFAD0RVmCNnO3g98en1quNk7gv8AK4JVvf0q2WwyueOOcDo1VbqAR3ayR7hGxBwv58igBS72l1HGGO0YKt6H/PFWpGUqXj5AIBB/l9KjWVLlWYL1ztPUH2qOKZchCCMjJFAEqIpaVGHLcgf3h/8Aqqq9sYwV6ogyo/WtBEMvKfM0bZUjsKlMIuFUA9Bnp16//XoAybdd77yAc9VPcGp13RAps3qAWwTggZ6g+1RlGi2OAQVzn35q66g3EThcKy7Tn360AROvy743yFO1l/WkwCCUxjo6+o/vD3p8yLAsUhyQHCSLjoD3/wA+lNKlbqWLO7aQ6MP4lPINAEfzwyDL5Vjjnvnoaf8AZ1liLxYzngY5/GppFj2K0gDL6jkD/wCtUQ321yyRZKthlDdx2NAEcSEMSuVI/hFKHV2wMxyD04q0HWf5wBvBy2OD9aSW3WRNuVDHlW6Z9qAGK2CHXHPDehP9KlBUMCuAewPQ1XhLoxQ/Ky8FfX6/41aARlwoO7H3R1oAvWjlHHO09ea7DTLiRo1D7WBHUVwok2hRgsByPWtjS79VYAsynpkfyIoA7tB+HtTiKoWN0JEA8zc3oRgir4ORg9aAGkUGn4pCKAGEUhFPIppFADCOKQipDTCKAGEUhGKeRTSKAGGkIp5FNIoAZimEcVLimkUAREelRMKnIqJhQBx93dvco6byqE5bnhVH9TWYUDKGG1EHQeg7k065fhIUb5cbnb+8ey/SmTnbCEZtoY8hRyfYUARBg7Kij5R82PX0qNIlWYM5yxOQD2qyMZAVFUAY46t9ajdBiQ7iWB24oAfdXBFuIwwYOgYj0NVEULCGIyzAsT34qWcBjEvUDqR1OO1IyEvGoHyqPmb+dACPIksQidyqBsh+u1h6+x7/AIVDHA+6ZpAFKoWGOQenSldBtl9C4/CkgkdJ4YFy3mlk2noAwIA/PFAEMOdwY4OOmO3+c1PAPNtXDqQ0R3ZHUjow/PB/GpWtFs7ZYG+Y4O49856UxFdV+QnzGHIHQDoaAISzADBJQEbc84qBrxkuzGTtVj1FOL+Q4QNuGefSq94FYMsQy4ILL7GgC7mKc7iCkq/KSOjUrpu3RyqGjbnjgqajhtme2kUHDEYBH8OCOBQWZ5olJYMrAbh39c0AWREUIeMBwo5P+NI+1f8AVkgkjg84qaBWWRnXORkHHcU26iCYZRt3DPseKAFRhP8AMDliQzfUVJOd0RbGWRucdx61SsmZbd3ABKP278dKvWrLMBjGc/dPJANAFSN0WZccRMRjjoasXFrsZXJ55BI6H3pjRDaQ2Rhsg471ZiZpLdkkGStAFaKRo5GYEgEDOOCD61eiwYvMHJRgzAdhn7309aqSIQ6sBy/yj2bFFo0itjuM4z0PGCDQA+WJQbpSMBPmVfY9qhtp/tFru3glWycVenTMZKgBlGP6isuEC3ui4B8puGHoaANlAl6MOpZZE8p8DJ3fwkfiB+tZRLtGhCnzYSSjAZ3L3H860rSU2V0Qq7lGHwe4zn8xVWSJknZAuAX6Dqp7EUAEIR45EDfL95f9luuPp/jWhaW8d/atbMyrcwLugY8ZX+JD6+o/Gs5GW11FtwBjc4z71dkQ2d3HKg+UMGB7L6D6EfyoAqz2TpMcN5c+7IVuAx9vrTlLXETJtCSxnJVu1a92lutwElDC0mUPbzd489j6gHIP0qGaweO7diYzOoyHQ5Vh6cdQR+VAGXKok2uFIlU4Puacg8+Eui7Z19PX2/wq7LHGzqY9wVwPMibgo3t6juPY1QkSa3mZ48sRy3ow7H60ASxyCdgr5SReQR0apgwRwcYPf/69VCpL+bE+Q3IVux9DVyKWO4UMV2yKMFT1oA6fRbsOqqT82OCea6mI/ICec9D1rz3TbjyZVKsVwe/b2xXZ2F40qjCrg/3TxQBp4pCKUHcKCDQAwikIp56U0j86AGEUEU8imEUANIppFPNNIoAYaaaeaQ0AMNNNONIRQBGRUb9DUx61Gw4oA86TZJKXc4ijVQAO5x/Oo/8AXTNNKfu/dA6D2qRgfJCIMRqMZPc+p96SVUjiVcHaBl8fxH0oAkttqxTTMuZMfKPQngf1qCb92qQgfOeS3p6n+lSwzA268/MzFmzwPQY/Co0jae6Mkx2KTnaPvEeg9PrQACILEXJKjdwT/ER2qvtd1zjjdgL7/wCeamuJvPO8KAg+VF7Lzjih0VJgofcSvUfw+v40AMJVInbbnBZsf3iB1qHT4WSRbpjlkOVJ9c9ac+4W0pHfCr/U0obZCVBOfT1x1oAsXlwhuZHQBtzblB7ZFROGCck7m6n+tIEVnQ5wWGR7+tTKiySMNx54HtxQBQNuqQtIwGDyM+n/AOuq1hbMrNJLyxJ256n/AOtWpcx+cmwNiMMOPXHakgSMzHcBuCktjsKAEihMSwgc7myfxNNWAG5kcYIzkD36GrYbeFlwMKp2j1OeKhtFzdyNjEbDafqaAJbSPbGzdF3kGmXyhoQY+Nvyg/3Rip7hhDEsartJYZqGdgYXQ4Lb8gfSgCnaW5KFEXaZHXAHrUdncLDq0kYPCrx6HFbcKC2szIWzLLESoH8K+v49K5djnVmQcFhsB+goA6OeAnftA+X5jk9R7VBCXWVVP3lJUj1B5BqxBN51ujcZVdrZ9OhqqWMJKuuSvBPqvrQBK6ho2ZD0IYDuCDTQAt2MD5ZPmU+ntTnz5px0Zc59+xqNyGtt44aNwxx6GgCzKpNrMxzkYJP0PWqU8LXEYljIWZfvAdxV8SsskkZGUmTpVZD5BbOcDrjqR60APtJ98KuVyUJVgeuD1FWLyHdHFOGGc+U3HcDK59cj+VQBE8zdG4w3Jx3PY1bi8so0MpwkqfKx6BhyM+hoAptCjx7sA46huatxszMis48qQLGxYZKjPB+gP86qwylSQ6/KOGBHK/8A1quFUYDGA4HzKB95TQBYlQw6dElwCxSWWLaf4VG1uPxZqjGY4N4wVTCsyjqp+634EY/nUcoO6N2kZgy5w31xkH+dTWBRpZbO5cLFMNgY9AT3Pt0P1AoAlKQzLsugAw4RwcEA8gE+h6g9jVeS3+0WZEKEyoxBJHJAzkEeh6/nT9PkO6W1u0xNbsYmB7r0JB+tWbBAZJYxKFmGCmTgMBn5T74PHrz7UAYRhV0MkatwMSJnnHqP8ahWdoJ1Oc/3WHG4e/oRWncWj29z59scqH2svdWz0prWCX8bNC+2VcmSJh1/2l/qKAJozFOoy3lSqOT2PufSt/Srl7dgkyZz0Zeh965G3leN/KmXbJHxyeorWimaHAV2EZ6g9AaAPQonDoD3NPIrI0e982EKw+YDr0rZoAYaQinkU3AoAaaQ04imkUAMIpDTyOKaaAGEUwipSOtMI4oAYaaaeRTaAGEUwipCKaeOtAHmpIedUXPlqec9Sf8A9dJegTSrboTnd8/p70toh2vM4wqru+p7VLZBIryMSLzgs/fjGKAI5/3DxIBtkUZYY6eg/KoUOBkn52OXJ7/5zT5n3TPMzZIyT7n1qFP9QHLBiULkd/8APNADndUKKRkKN2APfj9aQltxIOSQR19qcoDxsxTO5lXP07frUcvRucgKR/wI0AIxVYC3XnAz61Cjfvlz0UU8bnhRD0Xn8aaVCqzAgnI4oAneRYlOACCMZ9KWJid54HfNVpCWcqT3zUoUrAMfeYFjQBIo2x54xnnPY460QRkwyEnmRgufUVGC0iLFkfMQT9KtRJs2J0xjgHoaAFf91EVBH3Tz9KS3KxQsT/Ec5p0ihkBB7MfzqJ1LKFHBFACEvcKHbjByAPTNW7S2W6vm8w7YFXc59R/niqsvyqwHIPAA9hV0lre3RBxK4V5F9ABwKAFnn8yV5ygCkhQo6BR0H6VzSIr3kc65xvY/jmt2fcLfZnkg4Hv2qqlqIhbjHXLMPSgCS3DW5BHIZs4Ppk1NJzMEIG48c+lEyMs8aleqDA+pJqzdRASbxwQVIHvQBnQyHYVbOYX+UnuvpT4kUXTwk7VkXH0z0qaaD5zIM7XGSPr1qPypBOjHOFA/EUASIrlUB4kXIX8OcVJPCJowQNp+vPPapimcHGWJLD64qSLZKqg5wRgg9qAMpCNpQ5VhnHPer0TeZGMjrwykdG9f61HPbETSqcFkOT/tD2pYNwOCcAjKn3HagBk8bxuHC+xHqPSnruJwvLJ8yE9x/dNTujTWpO7JXOCR+hqp5zI0cpz2B9qALgcz2+5VLRK3zrjJUn+JfbjkfjUUsYdAhbaQcD/ZI9P51OjKqSFEYCUBhj+Fgc/41BNIqsFdcFjww7+hPvnvQAXcssnk6nCALm3RUuVH8Y+6Hx7jAJrRFvHcwwTwvtWZcxuTjB/un3B4qrZXEdvdxzSIGtW3RXC4/gbhv8fwpY4ptKmlsGcNb7tyNnjaejD2xj8qALsuJ1ScsgmkDCePONxHU49e9ZZSeyu4poiZFY7lPUN6j61flMdxGD0ZdpMgOcn+8Pf1FQI8qHyZlBSU5THRW9R+tAEt9Bbahax3tpgbvlZSf9W390+x6g1SillTEciASKeCehHoafNvTzbm0YKjgLPGv3evXHbJ/KmF/MVJY22svBU8gj0oA63w+pcE7Tj+6e1dOFwoAGK5bQJUYKyOyNnleorqhyAfagBCKaaeaQigBhFIRzTyKaRzQAwimkVIRTSKAGEU0inkUhFAERFNPFPIzSEUARmmEVIRTT0oA89RkFo3zDZkDnqe+fx5qGyP+i3lyQN7/u0J7DIz/MU7VHigEcEbblU4U/3uOv8AM/jUEEyvZ+UFKkK2ST95icj9AKAI7hUTTgf+WkuSAOcLnj+tFyPLswwXlkUqfbrTS/mxqpbJReB/simSzO9mMqdqgLk+1AC5KWvByxP6nvUJJdoUBIBJY+9Lu3QY79ev+fShQVy3B2KMUABbc5xwBwPpSlkMZc8Drmo5PlR1BwW+XP160jsNhVehPSgCSPByx6AfzqRSry4OcBSAKggYEEE8bv6UsT4EjE4IHHvQBLbsC0jgYwPlH0q2i/6UAOwwSfXFVbfChhwCxGPzqYTHzcjoMkkUASy7A0aDkBcE03YDJGSwAxUJzjr1PenwZaQnqFzjFAFm2jV5ir/cVdzn1Gen49KX5pmnmfIZuAT/AJ9KdBnyygGMkFj6+1TLGXVk6e9AEBiMrLjoCKneANIrDpkAfQVZjiICcAE9quxWoLc/w0AZlzH5t8GA+VQqj8BipLiDe0inrgYrRNqoTcBknn9aa0Ife2CTnAoAyVi2qAeQCatQWwfHUnaV570kcYd5FJ5BBxV6zQGZkJIKkHjvn/69AFBrZlG/H3e9MSExsAT/AKxcn27V0stn5kDMgyW7fzrI+yOIHzwYWyQR2oApTRKzB8coQrL6iq8kKrlSDwce4PY1pQ4cKSvOdp+lLPackY5HU/yoAzYfkuHTnbIPk571WvIyWDlSoHDqP51bZArBSCCPzzUcoZ1YMckg5Hr70ASaZKfNVGwWVwVBPBp0lp9oikgLBpEDbWxjlT8y+3rWYk5R1cD5l4Pp7fkavS3pe5kk2hRcYKf3lkA/9mH8qAK8bMu5CM/3l7k+3vWiGS6sIRJLtkgYRbhyShyVOPY5B9sVReRHQSbSGJGcdvf86kRU81WG4DBPsfUUAEEps7jy5kZ4j95WGMqeuPb+XFWVVZXksROsm1t1vIeN3fafenNLHPC0EpUTQ/dY9Sp6fUevpWbPG8TBxu3KQRn2/wA9aAL0KzqsjxgysSd8JHzehHuD/PFV449soMbZRhnafX0+tXReQyQx3KK0ckePOx1Uf3h6j1H40yWfexaaGMux3LPF8u4H1HQ/XrQBuaI6q2dvyNgMMdDXXp90YORiuU0dJFdZPvL91iP4h2rqkXA44PcdqAH0mMU6mmgBDSGloNADD0ppp5pD1oAYaYakPemEUANPamGnkU2gCM00inmmGgDy2/2m5GOAqdPQdB+NQzt5KcEElsEY+7x/OpJjuuWJBIPK59AOv0xiqU9wHfyhg9DnsD3/AJ0AKZfLvY0XkhcEHvkVKHRrSeMDcAu8N6cgY/Ws6eYpqSyYBO0cduuKnvH8m7eGNvkbcCB0I6igByOWt8456f5/KpXbaioByWJ61XtAzWbBhk/KPxyTUoUs6n05oASU7po0PfLGmod24A8jiklINwMg4Vc8VHbsVVnwSCwPNAFiAhSQT0BJp8QPlt681DEpcEA9TipgdsTNg9DQA9ZdnT723+tTQRl2HXGecVTRgHYnnjFbOmQbkZzzzQBWnTbvcnAUYqxYwHyQ3duPwp9zCNwRlOX6j2zWpYWfnLGg4AyfwoAgt7dtrZXB5JOPSrVtbN5OSvzMTk+la0lusEMhCc7ePqeKUQ5VsAqCqkZ9KAM+KINNEmDjbmta3t/3R4G45GahtLc/ayowWReh962YY/MjAA5Ck8D3oAyUh/0YMcEkHBHtTIIC6SAjHz5Na5tsRrDjkZz+dQwW7bpEH8TZAoA5gReXcu5Q4ZyFrRtIwb8ZVvLddp9iDxUptvMnnQAsUJb+dXLSzedYZowQSwXj1oA1bSzJh2Nyu5ipA7Zqhd6e6SKyADehU8cEg8D+ddPpkQZWUDHO7B7HuKnuNNRiFB3AOGA7gHt/OgDzl7Fre5VCm1WG4exzVxrJ2CFgCNvWuuuNKRgo2AsuduRyartYBVbAyvQd8CgDg76zCs2OCec1lTxup3gYxyfYiu5vtP3oCF+ZTg/SudvLNkYnHXsaAOQuiIpjIBwTuYdvenF/MiByNq/MrZ5Xv+hqfU4NpZAPX8qwopWjBQsV7qfQ0AbUTkMrkhon6j0Y9R/UVdjbezKCp2sGHb61z8FwyluM55ZM4H1rVhkAVbqNd9uWAY90Pow7fWgCxqe61ENzGA5iA3An78bdR+HNEN79ogW3mIEqf6px/EB0Un+RqLUw6QRQsw2/MoOOgPI5/GsyAMPkztK/d+g6j+WKANRmaNhNC5V0YEKeME9Qfb60lndL5jwSfKjElRjGw+3t7VC7HmUtzgFsDqc/5NLFH5jFlX51Gfr9KAO88NSbleBkxjp7iunUYUD04rC8OW6tZwSlcSBSD9K6Ag/WgBKQinYptADTSEU80lADSKaRTiKQ0AMIphFSHrTTQBGRTSKeRSGgCI8U09aeRTCKAPH5rvzZ2fo0x2jHAC9T/LFZ0Uge5d1OQTu9SB2p8jYMhBCiGLb7Bm4/MVVsgNszL0AAye/f+lAEk5LPu6AcAn1zzVmUGY2su3rGvT/Zyp/kaqzHfhcDBPJ9q0NPtt2wE5A4AoAntoCFbjJ4I/P/AOvUiQjaxxzjIAHtWpFalVyBnk8e2KngsQxcjGNuRjvQBy7BhOQTkFeR39qI1IgPBBznjrir89o6XE2SCASoGOOn/wBenR258kkr04xQBHbQbYmIGTnOfwp80e2BQRyeK07O1YKUxnkHHtU9/YBbWMgYZWAzjigDm4Y/MmCg5GckDvXUabbhLNV6sxyTWVp1qy3bkr324xXVWFuBHsUYweOOlAFN7LfL5hAwBtFblpYeVggdAFHvThZbgF/h3Z/XNbEEK4A5474oAoSW7mEpjJ3jqOgqyLQbkQYJAG7HtV2OIEsSdw3EcU4xIoKYPJ7HtQBk2kDrfTkqMhAcD3zWjbIEWLAxwSx9RSRKsc87A/K0YAqwiDYuOy4oAZGiSys+fvNgDGeKkS3Cvv2ggEjIqdV2lcIPl9ODUsKZQo+WU9R6UAYsVusOqsGXJlQHp2Gc/wA6tabbIIGVGHyybsd+v/6qti1LarG4VSFRl3E4zV62snjlkKKu3dnjmgCeG3bzS8atgYOQPzrSMKMqnBB78daIl2rk5I6k4xViBULFScknI7mgCtLArYyuCOlVGtUVGTByckkDjNbbwDb8p5+lVXt+zck/pQBzc1muGIGVPB+lYWo6aHJAT26da7ae3zuUZAYc+tUbu2BiAC7iOfegDyDW7IRANtwy8Z9vSuKvYDFMxA4Bzx79q9b8S2GUJAyev4V5lqEBV2I6dD70AZcDAOFBOGHHqp9PpWppzSRTFUbaWGf9lh6VltGVJKnHtV6yZmzyQ6849aANe8ljubFikYLRnlVyCB6f4VhQbpLow5w5O9OfvfStBZ2Vg53KX4bB5FUlVXkHRZIyWVh25/lQBeAdwVBIVgSM/TP/ANar+nRCSUKoJO07RnFRI3msCMLcKdwYnCv6fQj9a1dIt1a9QklVY9hyren0oA7jR9q2kfZivNalULCB4kCEggdOKvYOOTQApFNI7UvbilI796AGH9KQ06kNADTSEU49KaaAGnrTCKkNNNAEZFNNPIphFADDzmmEVIaYaAPApJmeyYHJEkgwe5wOf1IptuDGSSww3BGadcFESGFCGCJk47s3J/oPwpsS/P6+voKALMMZlkDdjXT6Val9uPlwewrDsoC8gHbv6V2mj26AADkHqaAL8FlkDGOOKmishFNJwflUcj07/wA60ra3ZRkcj0IqwbcptYAHseOtAHJalpoWRXUDDD5uPbk0xNPdUUlcjg9O1dfJZpKynG4AkYI7mp4tMVUCyYCjAH0oA5iCzAlDBTwSpwOoq/Pah7YoUyODjHeulGlxsmAuB7UGxQLgIRx1NAHCQ6e0d4xdSo27hxjNbttBtYoRtbOR6Gta904yQgqDvXLDBxn1FMisfMhV8HoOR296AESPLZwScdqvQABcOMEdKZHasiAAD35q0trIcMi+xJ5oAcIGMWI84JzTzb/Lkgljxz2qaG3d9oBIZfQ4qy1q20q7Ngck4oAzktArkbAQcA47ipTGoYgjHrjkVMbdx3Yg9CKURMM5B9Dk5oArBUE4IU4xyCetXURFjJ2jrnjmo1RVZSy4z2FW47ctHkKwB5yMcUAMigVZvMQMTt7dq0IsqxYqw3YBOADUcMBBH3TirsUZDZ2Y564oAkiWJ4yBIQO4PWnrb4f5ZF+mM1JHDg7iOepwBVgKxyF2k9c4xQAxYmVCCSR7nNQunJ5OenJqy6ykgBsD2FRbAcAHr60AUXhwow+D7d6pXERdyQ3tW0I1YEDIx1z/AEqCWFAMgAehNAHAeILU7CBnIrzPU7QmRs8HkE+te2avZmVNx7ZOPWvO9V0wFmYr3OcUAebz24RjnP19KS2IimUngg/e9q3b/T2QHGGHT3FZPk5+QryDx7e1ACSK0Upz9xvmRhTAoWYMAfm61YjBTKOgaNuTn1pFiPJJ5HK56j2oAekrphCAVPQ10GhIZL6MhmyCM+3+Nc820uuOjdM/wkV0Xhs77pfVcZoA9FiC7QQMGn0i52jPX1paACkNLSUAIaSlNIaAENNNONNNACYppp5phoAaelMPWpKYaAGGozUhprCgD5+aNeiDjqT3z6VNEnzDPC98dqcEXlm4Udff2qIyl22L0H5CgDasSHkVFAC+nWu80i1OxSR271xehQb5lPYV6Tp0W2JcDoKANK3Q7Qvbp0q6Ivl+79KZbpyAThepzV4EbeF4zigCr5JUBggOOlWQqIoDjoMmpAAqnH3v5UwafLfTBS+1AcE55NAFd75VXbuA54x2oS9QtgE59q1W8O2kZUF2dj15pJNEjjBYIFXsf6UAVItr4yuAeCTzU8EEeNiKM5wQadHZBVyjj04PFTxwOGxncPcUAMWz/eYC96uQ2rKhBAweARUsSqF+YAehqdAig7HyD1FAFcQNHIDsGD1I5qcxhgSwww709nwpKNz+dQtc7cAjJHUmgBvlc7goweopwt1f5QMetNWZS5weCMkA8VZUggE9PUcUARf2fnkIpPfHGasRQkALgpjtjNSxyqGwW3VOsqMSM4IoASK3Uddrd+Kti0G35flzUcU6qfnZcD0GDVpLhHUg8E9OaAIVhZflOB9KkEDA8ZP40guBEcSOMDv0px1GFOQwK44xzzQAuGQYGSe56VGybQRj5jzkCoDrMLSeXtDHGSc9B9KuxPHPErA4PTrQBQdWTBHHuRUbv8vzYJPH41alTa2AC3v2qrKgVT2HFAGXfhSoHJ9K5TU7LJY7ep4rsLhFZTuIwDxWTeRh0OF4oA87v7FVViV554xXCXrLHcspOBnhh2Nes39pxJkZyOK8k19Gi1CRcYwTkHoaAHI6SKyHCsBjn/PSpVVXTad24Dn1BrMtLgbgkinA+63p/sn2rSV1fAGN5HPv/npQBX+ZQxbkc5GOhrsvCFuj/vsYYHp2IxXHyvlgACD0bPY16F4OjRdPXK7WBJFAHToOPb3pSKAKKACkNO7000ANPSg0ppDQAlNpxpDQA00008000AMppp5ppoAjNMPSpCKYe9AHgly/mMEUfKo6VVZwrAAnC9qklc7yB3NRBAzNk4UdTQB2/hdA8YIGTnNejWUe1Qev9K888GHfG2BwpxXpNoWWLGPQigDQiHRsDp0q0rYXcRzVEM3ABHvmnmYFWwcDGC3+FAE1xdJBH2MjDhazLrW57VhtdcHoqnp/n8ar3Du7FUyoH93kt9TVA28asDIxUZ7Dcf8AP1oA1U8S3Iwwdie6jOP5VcXxW7LtkVmwP4ea5K5twsRaN5Tjj5RjNY86TyHKucryNwIK/iOtAHpun69bTyNl9rHtjFaqXavhlYEY4xXiyzXMZDuzYJ6g55/HpWtZa/Lb/dzjjPOTQB6ubxQo3EgD8Kb9uVmGGOR3zXD2/iM3K7Scj/PWtO2vN5A+77/560AdUtyjA5JU47d6hmYsuQ3HbNZ0DvuD7sjpV6MoSSxyfc0ARxXBRyhOMdqtpqKlMbhjvzg1QvIjuLJ16A1hz3UkLkN+VAHW/b1XJjJZj0oS+yxG7OeetcY9+5jOCTkf3qzp9RkbeQzAgDGD0oA9An8S2lmQgIlkboqnJ/Gs258cbGYJEqY5O5tx/IdK89d7neGRyCwxkdhSxWtyWIhQluzH734CgDtm8YXN2xRgNmM4B+YfhihNXlnUJG6qQeQGKk/pXN22nX52oEkY9QobaF/AV0GmaTPC4MiozdTtUnH1PrQBYgubmGTe92rKT0I3Z+hHSt+HVrhEAwyqf4dhCsfUelR2+jyIhmdVSNujFcsx9h6e/NWGiUKUDHBPIIyp/oKANSz1J5lAkzyOo5DfSrTbXA4IB5rBgkMDHB57qrZH5dqvwXaurfMdwGdp4/KgB8scZYg4bB7VSuIgVGAQRnirSsjYIOCeTniiRS33Rk46etAHN3NlxI3XIyc9q8X8ZR+Xq0g28da+gbmIG3LNwcDIFeI/EGAR6zyMKwxQBxiD5Q4GRn9atW7EMFJzg96hClVK+pq3ZQNcMQikso3EUAaVrZteyfIm5gOfp616Po1ktnYonqM57is3whpHmWMtwyAlQGHHboRXSRrsjVe1ADgMClopKACiijtQAh6U2lPWkNACGkNLSUAIaaacaaaAG00049KaaAGmoz1NPNMNAHgxiGScHduIqrtJYpwFB5rrNX0p7cTFEyVfcCB1HeuXReSO2ckmgDtPAv8ArJkPYivRYgUXaxOByDXm3ghv9OmBOAy8D1r0iMF1DDPpigC3FNuXJGD61BPOicBOT+VRs7RdQx3dMVVm8x1OCvoATyKAFC+bMUEhOOpU9KswWrqx2Oc44AGG/E96rWzKG2lWAzzk9a00kiQhSS2OeccUALFYbhtkkGP4i44Pt65pLjQI3bciEc9RVpLtdwJxuB4Ddq0YpvMBwy57ZPFAHH3Xh90JIGM8ZI5rLfSRCQCowOBgYr0d/KKnOOnPHesq5ghdSSME8cDmgDkILeJScgD6cVp252kAEZ7DNSz2MaAspHFU0YK4UuQe3pQB0tnP8gD8EevetWCRTnKgg9CT0rm7J97ctuxxz3rftym1QAB6gH+lAFmZUZMphu2RWNfWu/DEAgdPWuiFvlBtcKPTGcVTu7TapJc59RxmgDkHtUViQenY1EY027SoPPTNX9QQRkkIM9yTWako3EnCrQBPBarn7g/CtzTtPTeD5YX3IrCOpQwLgHBHQ5oTxpp1opaW5VSOCA3WgD0SysrZDyilj1ZhWrFFChU7FIHC4GB9cV5XD8UtBQHN+cjvg/4VpQfE7Q5xti1GMsT0ZsDH40AemsIwM7wWz14yPaqstnb7eAF7g5rkrLxjYXDBUvImBP8AC4JJraTUo5EzG+70HUUAJdWcUikDtj5jwPyqmqhXKvtDDkYO3+VWzO7DlGx6GoXdZGCEAEnOCOP/AK5oAt2yrtJ2lmI4bOauJEzgNwAvQd8061tFKhiMDHAHGauLbhUIC4oAy3QBWVxu968c+Jlvi9ilPCsSCcV7jNCFUZxXlPxOssWSyD+FuffNAHkJOMoMY+8prc8KBTqyoR/rVK/mOKx3jVWwDnPOO49q6z4eaYdQ1aJsHdEd31GaAPUNC04WNrcRAfdQlffNVRXWSWogF2wGBs/pXJ0AFIaM0UAFHaiigBppDTj0ppoAQ0lBpCaAA000400nigBppppxNMNADTTGp5phoAxdUs0eFn2BsDBAHXivI5IxHNLGRgq2D7V7jIgZCp7ivHNXhKaxcgjClyaANXwe6pqyL0LIcV6pajK4I9wK8l8OkRavAwGRnbmvYLCLeik4zigBk8BZWUAZP6VkyRmNiQ3ANdabdXhG5eemO9Y19pDsCYwccnBGaAMpZmZtzN1FNe5cHlto/Kq9zvs1bch49Qa565/tTUJWS3VlXPLAGgDffWrW2Y+dcKo7AtzUM/jnTbRSxd3OcARoe1YcHga4nfzJJC0/UbiSCfStS98KNJprRfZhHdqNyFhhWb0zQBFN8S4QhaO3uGA4wxA/nUMXxFilkCSQzRqTgErn+X9a5WfSryGTy5LWZXB+7sPP0rf8PeFJ7yXzrq3eOBQSoZcMx9hQB0NtraXmTG+7HboBRJMGYMOCep9K5+806403VldI5I4FPzMFJ3D0xXXW1iJ44pI+UdQy59D6igCzphO5RuGG7jrXW2KL5Yyp3dM4rnLSyEc6ggAj+dddptv8wDoCPUt/KgC/bRBwECjK+vNOubbKkEcj0FaVtZRh8nK+gzxVmWzjT5wi574B6UAedapZK+4c5x6c1xtykiSsihifpXrN7aqzEkbVJ6ACuZ1fSFhxcog8skZ9qAPJ9WS5a6NuodiFDPt/hHbNJe+FXfRftKIXZMMy9fyruToT/aJnkuF/eknhQCVJ6Z/SteztYIYBAWZo8AYIBAoA8JkjkICEkqDkelaWiaY+pahDbBFZA252ZAQo789q9bXwj4XklZ2tAz7slQTjP0rotO03T7cBNO0tQOPmIA//AF0AeXT/AA7nurhri3R7aLPyjkEn1HtViDQvE+kYNtcyyIpxtLZr2eCyO4ec65HO0ZxUzwQOdgRTg5PvQB55omr63Ji2uLaQt3JUg13thYSNGJZ0AxyB941OtjATuECrk9c1fSIrERGVB9+aAKgHzFjuA7c4xVqGYqoGMr6571GUmI4kIBPPANPWJJAMucdjkjNABKpcKSRgjp6VwXxAsmn0qQqN2DnFeiFAsIxzx19q5bxTbebpM5GeFOBQB896jZ+QweMEDoQeoNejfCOyLzNclMclCfXHP9a4vW0eBgSDtkAOT04r2r4fadHZeD7W52/vJl3fnQB0OpbRp15IB2xXB12+tubfQHDH5pDiuIoAKKKKACkNLSGgBDSGg89aDQAhpp60ppDQAhpppxppoAaaYacaaaAEJphpxphoAi3DP4V5n4ns2S7WYYIkb9RXom/tntXJ+MYAtjC68ssnJHbigDB0hfJvosjJ3DNezaZ/qhkAqa8m0xBP5bkAbRnOOtesaUQLSPLdVBoA20VivTkdu9DoSv3SDU1ls2FuW3HJ71ceFX5x1HQ0AcrfW5nbY6Nx0wKjhsordVwmcHuK6SWAKPmHXtis25j8ss6jbjnB7UAVWtYJipIIY9NpxQ9veQAGNxKB1DcjH0rOu71rdS/zDcfkFUG1+dSFYZ74xzQBvCeYybTFb568x81M16FUhtqt6IvNcydXuZ1CpG3J9KfCl3ckqSQD155oA1J7iOYEGNcHnkA/rV/TdMQEy4CpgBQOn5VFpukngyOWJ/LHpzXRCLZbBCBkdhQBiC2xNnaAhPGK6PTUxgMBwOM1SFsXlAAwcd+9bVhENu1gV+nNAGlAhCgkZHZsc1dKFo8Hn8OtR2yKBgNk/wAqslTt4PNAGRd2jE9AB61m3Fl5sLRMmVPY9q6Z03IQwBPXNVhCmSPvNnuKAPMtd0m8tFMkCll6E+30rnlv3hJBRgc5II617VLaLMpBQMMcqRXL6j4ZtnZpPKJz1+bp+FAHE2/iSGPAcL7cdKvr4wRSvlso55Aq+/ha03APEpGOV20+HwvZo52wIMHr3FAENv4ilupY+GG5sbj90V1dvbjyg0jZfqGU9B9KzINJjTKFQ2BggqMf/rrWtLEKyodwZfcjIoAs26kvgsCDz6D8q1YosAHA49aSKHYCSmQfTr+VSIy7dygkAYyOv4igBskGV+QKPUUiWqoF9B1BqwOlIxGMYJPtQBQu5Y4mRCCC77Rx+NYOuDfp1xkdFPHrXQXK7lGcAqeKwNXYLYyknI2mgDxvX7WRra1gVVLSShVOOeele76Jpv2TRbO1IAMMaqcdM4Ga8gjgbVPENhEMtFbZlcKP7vIz+Ne36e+6AZOeBQBzHjCbYkFsDznJrk63/Fz79ZK5+6grAoAKKKKAA000poNADaDQaQ0AJSUppDQAhpppTTTQA002nHmmHigBDUZ5NPNMPWgDI8z35xVTU4kubGVGGSEJX6gU3zveh5vlHfFAHOeHg0rrERtIO3mvVdKOLWID5uOM15y1u2nayrKn7qQh0PbBrvdEuM2yuMMQaAOstAApQD5uua1FVQBjr/KsW0YBw24DNa0DfLnIOTQAs1upO8n8QapXGnJOpDEkr2B7+9aoIdjyCfQc09Y1+YkDd1IFAHH3emupxsUkDgY6Vlz2aj55EUhuMYz+Br0IwI3ylR9RVOXSbaWUnZlj1wMUAcNFZYbIU7cfdC1sWGnPIw2JtTvjIroItFiikDkKFHYnmr0iiBVCDAHpQBRitjEuAd3HcVIrI7bBgnvjtVidjsBAO4j0/nVKBo2ckr82ewoAtKm1znlj6DtVi1Dq5A7HNLEisysOuMVYhhO8sB1HX0oA0oFXap7irH0qC3A29ye9T0ANbdxjmoWRWJBj9+lWap38ohi3kkKOuKAHI7FuBgdDmnmFHz8o561i/wBrqdogkRyeMZwauwXgZxuJDHtnrQAy40eKcfdAYcjBqk2guGJBIH90Hv610KsHAIpSMmgDFtrDycEgnHGSa0EiQKpxg98VK4UjkZ55HpUZcqAFUsScjJ7UAWEIxwe3Sl78cGoPOAJ3ZBHelDo3Qnj1OKAJc84AqJ2bcEB46k1HPJtUneT7DrUIm7k9ewNADrhv3Z6HGeDXM6zn7BMgyWZTWtO7fNlztJ6Vj3oEj7GOQeetAFbwj4fEFu106DzJBjPpXb2qCGAbhjA/lVDRBt0xcgD5jiq/iHV1srBwrAOw2qKAOQ1u6Fzq9xIORu2j8Kzt3rURkLMWJySck0bqAJd4pQwqHeKN4oAlLUFuKiLjFJvFAEpam5FM3imlxQBITSE0wvTS9ADyRSE+9ML00vQA4n0pp60hfim7qAA000F6TNAHG+d3pRLnqaz/ADvenCbp6UAdbFo6+INDXD7Z4T8jD88Vd0aN7VGgYYZcE/1rJ8K62tnctBI2Ek5GexrpdSAF0k6YG9cHFAGjBOFkzuwCcjNa8E+/BDgZ7k9q5mBg5xxuxmtC2uflZWbb6GgDoIZmTeBjJ4GOgqZLliqk4HZqw7e7Z5CSp8tejH+Kr6SvIpUBdgHA6GgDQzJKR5Z2r1yKtIjKRkHC9yarxSbFG3BI68Zq0rFwRsGSOaAJiqugcllOOpFMuH2wsQQuO4qs90BhHUgk9c1Rub7C7QVLDuRQAX18I1GM5IwSfSsGPWiboQRncxPQdqz9a1KSONyXG3tU3g6waVpLyVNxOcZ7UAdnYXBbCtyRgmtqL5lwPzrMsbNzuIwMnJPf6VpxIEJzxg0AX48BcDt1p1VBIVIIPBPJqysiMBhhmgB9VbhQ6nIzkYx2qzTWUEUAeaeJdNutGmbUbQM1tnLoTyvuKbo3iVLqNWZyc/pXfahZpd2skEi7lYYOa8SvLV9D1yeKMsIt5x9KAPYbLUg4UKCwI5ataKYMpYA/jxXl+lasdqgylQTziurtNUcxAbt3A5z1oA6lmDKSOT25phPyhiACOuKz7W4BIYucMM5B7+lWXkYAksoUUATOqumR07kHmqrhV6j5evOaeJVZdwYEH/PFNZtyqMgqc4FAFNn3OTy2ehqEzhpCO49T/SpZW8lW2DJ7471nSvKy+aAAS2OOuKALE0gZfvZOazSu+VyTkGrboyxhifmPJqELtwegwaAJX1RNN0jc7YO44FcTf6nLfzl5GyM8L6VL4kunN95Bb5FUED61i+YM9aALW/tmjfx1qr5go8wUAWvMxS+ZzVTzKPM96ALRkpDJ71W8yjzKALJkpDJVbzaQyUAWS/vSb6rebzQZfegCwXpu+q5k96b5nvQBaL+9NL+9VzJTTJQBZMlML8nNV/MppkzQBwfm+9KJuKz/ADfU0ol9CaANETkEEHBHQiux0LWJNQhNtMSzwrkN6ivPhKfWug8JXRXVyhP30IxQB38BKAMDtJ4zVuJg5wTkqapoGA4GTnIFXIGUNgnBIz0oAvRMeEPrWhbRkMpD4PQ5PFZcEwJ5GRnqDVqKTLkBsL3OaANdLtCcDhum7FPa4lUsY3AYd6ymdFVmLgAVD57IwyWwBxz2+tAGxJcYHLAuetYt9eEMGJBYc5NNeRiOHyPQ9ay7udmyWUHjnPagDG1RzM5BJIzniu68OTxWemREkLuUZri4YGkLvtOD7cUS6xJb2piBwV4xQB6umrQRxgqwAxxzVZtaUynD8HtmvBNS8V67BNizZQo6hgW3Vo6V42e6jCXcRguF4Jz8rfQ0Ae0jWQdyhwMcjNJBqo8xm389Sua8ubxBK+Dv47VNDrxUFmfaMZJzQB6g3iUxj5nAx70xPGFu77BMrEdcNXhHiPWtU1bNtaSSQ2/QspwzfU9hWHpukX+n3KzxSzBs7mO4nd9fWgD6fGuJLGzlwRjjmuD12BdQ1aYxjPAzisjQr+/uQIwjscYJ7V2Vpo7Igd2DE8knrmgDiUWSymCSqF966GzvThfnIHQEVNrOmb4yQvK98VgxqYmIJZfp/hQB29rdqFUo5O37pFaEWpEDcHyWwNp6VyNpcPEAQSQR0Per8V2xkGUG1hz6g0AbbX7bicEDOCQeo+lXUvE8kOQdo4BArItlZwRGwIHJ3EA//XqaK5CFkOME4FAF2ScSpujJxnGSarFWJbr171KPL7tgfnioZiu7AY4zzzQAGQyADHXkVHIeMA9qEY5OBz0GOtRy4DHJ5oA4bxBJ/wATiQZzgKKyhJirety79XuD6Nis4tQBMZDR5hqAtQW/OgCcyUGWq++mlqALXmmkMtVS/PWk3+9AFoyUnmVVL+9Bf3oAtGTmkL1V8w+tIXoAtGSjf71T3mjzKALRkoMlVDJ70hf3oAtGSkMlVTJ700vQB575lL5vvUVFAEwl960tEuzb61avnA3hT9DWQOtOR2SRXBwVIIoA9uRjsYg8qcikklbAZSOeDVTSboXVnbuMHeg59eKlc+XlevPNAFqKbZtzzzyKtifB3IoUHsTWOsxzgEbv71SmZsBd5yaANYTkDJ5B44NDXG7AHXv3/CskThG5+U44xTludrDY2WbqTQBoO27JX5exx2rPnLPw3zUfaFOct35x0qxDGszBlLBT1YjFAGhp9qBCPkHvWPrWhm4kyNwIGciuotV2LjJYY4FJKBlgDkYJoA8yl0SdGwSDyeo5qvJo3yhCoJHPSvQLm3RwVAJJOc9aoGyXeBgcnAJoA4saNKuQruoHYGmJpsqy7Wdjkjqa70WS7xjaSetRXOmKGVyoXseOpzQBnaVooCjKhiSK6GLRI1mXKggdhU+lQR+UFIY55+lbMKB5R8xwDkg9gKAJdM0+G3QBUAB74/rWyFRS2Bke9UC8aMrRopB+9jkketXhOix/e5759KAILu2SWNgByR9cVxuo2ZhmJKgDpxxXZvcKSMZxjrjtWVqNusse8BSTkZx19qAOTRmiYYBx061fSVQpw4yepYZqF0CybW+XJ78UCNiSAAPT6UAWUV/MDiXIBztPUfStBJWZcbgSPfJrKjcKQrZUrz1zmtCIIWJjdd3Un1/CgDUglGFBbI/umnyOWXtx69c1TjUMv3cEHnnH5VMgLttHOOtAFiLBwSSoxVWeTBY9gCasu4WM44GOlYeqXBgsZZCcfKQKAOJvZPMvJnB4ZiRVfNBJJJPWmZoAUmmk0hNITQA4tTSaTNITQApJ9aQtTSaQmgBSTnFBamFjzSFqAHFjSb6YWppagCQvSFxURamlqAJS4pN/vURakLUASl6aXqPdTd1AHEY4pKU0YoABS0gxTselAHfeC7/fY+Q7fNC2B9DXVTpuYuCB6mvLNA1A6fqSMSfKf5W/oa9QWVZ7ZSD1UdKAKTrjDDhlOcZ605XYR7mOec4NKPlfJWlKl1O0HGe1ADwyzLnaQepzSqoxkDH17UxVIQAZDd6lTggHP+NAD4kTfyQCejVqWzBmC9AO/rWaJFPOe/pUxuhEuE+9jJIoA2xc4BUdRx6frVeVzIyKrnHUle1YRvt6sxfCnque9OivWk+QAsOmQeKANOcurkQuWLdmHSkTzGJBOWPXIwRTUuI0UGRwoXrVW48QW8TfuyHbvzQBuxxhGVztXAzzUaTw3TSQhiGUZBOOTXPweI0djFKWVW6H0q/p3kJem6juSwb8fwoA39MtWLMJAhJGMnFaotwhJUKc8HnpXK3uvwWatHHLuYnLe2aof8JXKoGx2b1z/KgDtXi8py3mM3fn09Kozak9uzKdpUYx7VgDxjEybJNwPQ56VHL4gtZ1YFx7UAbo1cEkAgknnAzU0V+soZRJkZ6E815ze60q3GI5B0AIBFT2Gru8uCQCMc+tAHX3bqrHAyfzpYFLKMjaccYrMFyW53Ak+/NXrdnfG3j8OtAFgx7mwEXIPJx0q5BAFXHIJHBpsfysCy4OOtWInDOdxAGeOKAHwIFG0tkGrCYikJGTmogVVRtXnPrTZ5yqHBG7vQAXMu0Yzya5PxPdP5awgHDHJPbiti4udis7HgDqaradcWWsQvbXCqCScE9aAOJLU0tW1rPh+fS5C4BaAnhh2+tY5SgBhakJpStIV9aAG596CaCtNK0ABYU0tSlaYQaAFLZFMLe9IQaac0AOLUwtSGmkmgBxamlqaTTSaAHFqTdxTC3rTS1AEham7qYTSE0AcjRj3pSMdKTvQADpTh0oFLQAnTvXe+GNX8+1EDn95GMHnqPWuDq3p95JY3cc6EgA/MPUUAeo7kfBPfqKcylTlSSOgFULO5WZUdSGVlyKtF27dCeaAHlugKcg9jSlSxDEgemKjDKvzFskdfalLbmyMgDjJNAErShRjPT2qlNchMtlcjp71K7HOSMEe9Zl/LlWyuKAKNzqCod24KB1y2KqJ4mhhXZE+XHcVUlsJb2cBg2wnoK1YPDURVcoOOvrQBSOsPdOWklYj+6M0janHlgIZWI9FrqLLQkjYHy88dCK6K10K2fLtbKTjtQB53baluYK0UiZ6MyVdTURbMzQu5ZuNqgtXoUnh+1EWSke7+7tpsOhwZAFuuNp5AoA84km1G4bdBasST1c/wBKuWWkeILmQKFRQOuFzivVINEtkUMUUKvb0GP/AK1Ohs1aZpFICDhT6/h60Aeby+G79D+/uGYeiqBj61Xk8HTz5eR5VXjIzya9UFjGvzO6mX065H9KY9skkbIQB3FAHjd54U8kkpuG3+LvVe0S5sptkm4j1PNetzaartkhRkVg6j4cAJITOO4oAz9OnZ9oBBAHTFdTaMmB8x3YHWuWtka1kKEbcdCe9bltOwwDkigDoVJaP58lh27VJwDuKLkdT61QinJXOQT321O1wHjBwVA9aAJXnIzjnnGRVSaYs20Yx3NMnuM42ioUDMVRTyTkk0AZniG5ktNMMwHybgufc1j6fdeaVlhbDDmtf4g4s/DltGOryAmuC02/NvKuCcelAHr+kajFqEDWl8obcMc965vxD4dk0mYyxqWtmOVYfw+1V9Ov1kdXBww969C0u7t9YtTY3SBty45oA8nKimFa3vEmgS6HqBjIJhYko2P0rENAEZWmlaeaQ0ARlaYVqU0w0ARlaYVqU9aaaAIStNK1K2KaetAEJWmFamPWmGgCIrmmlalIppxQBEVpCtSEUhGBQByBFGKOvWgUALRiilxQAdaDQKWgDpfDl/8AKbZ25XlfpXTRT5OSfl756V51bTtbzpKpwVOfqK7EzZhSeM5jcAkDtQBrqw3FlPJPHpUokGegwO9ZEV0rAKD7VaiuMkcZA60AXGbcORxVOWJ5W28AdhUpuAxwBg1btkUkKcE+9ADLLTQnzEZY98dK10tVVSxVSQMZ9alhjQRfKMEY+tPdkXGBkntQBFFcG3IIC89mq0msBI8FFxnIx2qhPGrA44JHX1rNnikLYByPSgDbl8RIuT8rHtmoV8XKqsyhc9eDWA1k0o4Ygk81CmkSK54bBODigDpE8XyyAoGOD1wKvWmrvcfLyR7dMVg2mkq4GY2U54yK3LLTVUgkH35oA2IZpJBnPTGMH+dWrefzZnjZGGwjLEfez71BBGsbYGTx2GDV1emGXn6cUAOKIEJCKzGqtxGJV2FfmI/yKmLBWOcc9O1NkdCu1sg9etAHMahpyOm8ABlPWqMDkArxkcYrZuYGMzMJGMZ/hzxWbNbhZfMU896ALFvK6gtkjtUstwxxngHrVEybVIIxnkYpiyO7ZZifQUAaKOZMKOAa1tOttzBmHOazrKLcQWro7NNuDjtQBwHxduPs9np6fwl+fyrgoUS4hEkJG4DoK9D+Kln9shtk67cmvJ7K4k0668tydme9AHT6ZevHKM8EHkGu/wBH1N0aKaMjC43CvPRsmUXEWM9629DvTFMAT8jcYoA9ivLW28VaG0RA80LlW7hu1eOXdvJZ3kttMpWSNirA16h4avGhuAA+UPQVi/FXRWt449ftkyows4X0PQ0AcETTSaiinSZA6nIp5YYHNAATmkJppcUhbmgAJ9aaTSFgO9NLUAKT6Uwmgt703NACE800mgmmE0AKeKaaCaaTQAGkPvRn3pM80Acl+dAFOIoFACAUtFFABigDmgDNBYIPWgB6oWKgfxHAr0650uGx0GxQIBIygsPXivNdLBu9ZtIB0aVR+tepeL5vIu7KEHCqqgigDlJUMLZGSCaWK44Ayc1oXsAAyBlW5FZUkLKcrQBfjlYMOdw7itW2uGxgDIH51zscxB5H4VowT4IIIyf0oA6SO6yQwX6+1WBOrHI7+tZMTkqPXqRmp1l2Hdnn2oA0RjcMHr19qcIEZgSM/UVUiO4kkgHv61qQNEVG4jdjJ+lAD47KNQPkAB/hx1q3FZAgZQLj0qFJ49xIYZPpU/2sRqTuAPX60ATDTgrAEAAn8asLC0ZAA5HPNU4rxXYZI3dQRVtLre23cG+h7UATIWJxtJ55OelTnI/iA9M1EruGI4x0AFRyyNu56evpQATMcgD5jn06VDKpxuY9uPUUwXDIxZieOuO9RXN2khwDg9s0AVp5SqklifwrKuLxFYYbOKmvrzapBIz0wKy1geYh3+7QAGcyE7VLE1o2VswYSSE/SmWcKhc7MHPBNaMfLBU5Pf2oA0rRFrZtUwMnvWPaoeAa2ojtUDPtigDmPGEH2hhkcAYFeSa5p3zMwGCK9u1uATDp0Fec63ZctxQByGgzurNA7ZxwM1vQFkmbbwP61zhBsr9ZOQCea6QHKJcLyp60AegeFrj7QyRl8MB1r0B4Idb0O50+cBg6FGDDocda8m8KXKrqKAHncCK9dtAItSBUjbKm4getAHy5cPc6Fq11p82cwSMhB9jxV+DVEkHzYBNbnxn0kad41N0iYjvIg+f9ocGvOxIy4BODQB2QmVhwc0F65q2vXiOS2RWvb3iTqCGwaALhaml6jJ75z9KaW96AJS9MLUwtSbqAHluaaWphbmmlqAHFqC1MLUm6gB2aN1RlqC9AHOUmKcB3NNLjOBQAoXNOERJyelR2zkyYJqxPKqA4NAEcrBBtGKpSOfWldtx3GmE7jQBt+EAr+KtPU/8APUV6H4xjeXV3fnCgV5z4QdU8XacTjHnCvV/FtoyahM4JJKA4oAxLcrc2YQ/eQYNUJoSjEYqxaObcl24DEAmrU8SyLkUAYrRqc5FMXdG2R2qzMjRN04qEyIwI6UAaFtcrtOSDu6itBCSAcgA9MVzytsIZTV2K8YKQW+X60AbYY7wCenvVlLgAcnaAecd6wV1JdoyenGDSm8UKTu3Z7ZoA3nugF3K3Pfmoxcu+PmwfSsUXW5Rg+/pUiXZwuOCPfpQBvLcvkLxgDGc1dt7vbLu3fMfQ1zAu95GZNuOOvBqeK6IUbXC49KAOvF6pUHncOAAad9uCxkH5j39q5aK82lgxDehzTjqWHARvlPBzQBvy3RYMQMKOhPesqe93EhGy3pVF72R8ojbeME0sQSNeDuY9SaALEUQc75CTnpVsKirjB9KoiXC4HJ9c1IjyPQBcD7TgDnpWjZw/KCTj2qpaQAEM4ya27eMAAleBQBahiCgHHWrsK7m6cDk1WQklVGd3p6VeQbFAGPegCpeqHLDHUVx+r2YZW4rsJW3zEe1YeoRZDcUAeUa3ZbSTjBo0S8DQtbSckcDNdDrNpuVjjn6VydpC0OqKB0LUAdtoitbXtuR1Z8V7RaqPs1vcHPBGfxryjTrcNJbuvVTXsEUW7RY0HUID+IoA81+O+miXQLDUVHME2xj/ALLD/wCtXgRwRkV9PfFW0N18N7/Iy0SrJn0wwr5hDAA560ACHBwelTo7RMGDYFQHgg4pQ2Tg9KANiDUOMHJq8s6Sjg4Nc1vwwANSLcSRsCDQB0RUgZHIqMnFU4NSKgCT7vTPrVwTxPhsjmgBC1ITTnMfZsZqM7R0bNAAWppNLjPTFMOR1FADs03dTd3vSE0AYDykjjpUDPyO1PMZUdaicsoycFfWgBIZz55APIqWeQMQDmqURb7QXAyuKmdgW5U8UAKz84FIWxjimF1IGCaeWwPWgC3o0/ka3ZS5xtmU/TmvevEvy31rMRmOWMDJ6HIr55iOyUOAQV+YV9GaU0PijwVYXYw0sKAHHYqMEUAcZfxCS1vYYgAyJvTHtzVbS7z7ZZq+QTjDD3rpJ9Pigb7SH+RuoPb1BriLhH0LxBJAG/0eb95H6YPagDamQPnjNZk9tg8DFaiMsyhomGfQ1E+CTnqO1AGM+9OCOAaYZD64Nac0KkEgCqb2/OdtAFYMzdCQBTg7qOac0DAcVH86HsfrQBKk5XPJzj608TkYPPv71AJDjlBUiuB1Q0ATiTOMHk1Ok5UY55qqJ1B+4aeLgjouKALyyM3AGOc5JqVTtYEtn61QEzFc9varEUTygEk49KALYn9O3ep4XdyT1FMitcYyMitCGErzjA9KACGB2IPODWpbWw4J65pLaDgZzgc4rQjXjj5cd6ALEKAEe1XEbooGW7CqkId+EHHQsa0YVSEAL8zHqfWgCzCuwYJBZupqd3CoR0qun94kACmzyfLgdaAEiy7yOegGBWferya1BH5NsFJwzcms6cZyOv1oA5XVYQytgVyJtf8AiYIQMHdXeX0YYMAKwbaxNzrlvAgPzPg8dKAOq0GyPlBhyFXJPoSa9Oswf7NjBOTsxXN6bo/2bTHAALyS8Z/urXTWmVsUB4IBH60AZPjOAXHgjV4yM5tHP5DNfIp4b0r7F8Rrv8Mamp72sn/oJr45PzEE9qAHnOKTHAx19aOSPUUqt7cUAAPyk4yaQMDyfzoLEZxUTkt7fSgC0j74ypPI6UguXTCkkAVEjgsFHJ/lT5Y/l3GgC28+/btJJxTTcuMAZGO9UEuDGw9qshvPUlfyoAlF5IDweKnW/PRwKzwcdaCw6mgDVW4icZBAp3Xoc1k5wOtPSd0xg8UAVJWqq7gAg9KdK521AQHAzQARYWMk9c00ths4yO+KHfYMAVEWwpJxQBMjKQSAQfQ08nJqGJtwHIqZiAMigByKS/XNeyfBTU98N/pcjcKRIi57HrXjcTHfk9MV2Pww1H7D42tF3bVn3RsPXPSgD1XV7G6ja7jjj3QK27PoCa5bxHor6tpIeBP9MtBuTHVl7ivW5VVJ45mAMf3JAR1U8Vz+t6bHZXSNCNoYlSO3qPwIoA8e0rUWKhGO11OCp9a3xLHOo3jn+8OtU/FPh5rC6GpWKkRSEmVDxtb1rPsrwOoIb8c0Aa0sToSV+Zf1qqWGcEfhVmO4OBzmnOiS9Rg9jQBTKg/SomQHqMirJgdPukMKjdWBGVwfpQBAYFI4pRbnBIzU6gEg/nU6qABgUAU1g5Ge9WEt16ntU4UegzUsS5bBAoAEs1bBxgVoR2y7QR1HakiABx2+lWkUAcGgAiiwc9KtomBnGajQ8gYyewq7DbSSEA/KD+dAAjMvAwx9BV6GF2IMjYXrtFPiijgG1F59T1qZY3OM8j+VAEyOAu1DgCrER7AZ9TUUcZXqcDv60r3CRAgGgCwz7FycfjRar58vmnlF7+pqpEkl4245WIHknvWjlUjCLwo4AFAC3EgYnjNZk5OT6VbklBBGMDvVORlI54A6mgDMuR8pPerHhTT0nu5XGPNYbVbuOecVWuWDsEHVj2rsPC+ny2kBunjUbhtjX+Jj60AbzQmONI0z5ca7c9ye9W1U/ZVXodoFMiZnhJcAc4GKsEZwDQBmeImCeGdTYnhbSTn/AICa+OTgcZzivr3xpJ5XgrWX9LOT/wBBNfITbdwPPTpQA8D5eopm4cjnNKCAD1puMEn1oAeTnIAqI8NjPNOLbKRxuHHWgCM5VuuF9qmSTzPl547VXJ+bBJpA7KQF4FAEkqYBPemW9w0L4J61Krq67Acn1qvPCfX8qALwKMpI65pNoOSevpVKC4w20/SrYcH1FAD8gACkLrtIPWoySBzQGA75oAzJZcZyaZE3y7zx6CkdWkbYOQOpp02EXaOCBjFACPJk7SOc9qY+CcEUyLO4see3NTBCzZGOKAI4ztO3PHtU+764qMoQ2O49KVOW60AToeeOK0NBuPsfiGwuAT8lwpP0zWYGOQBjIqSJykoccFSGH1FAH18m2eHnlWX9CKja0XULRY3I822YBie4/hP9KzPDmo/b9AsblHGHhUk++Oasazrdr4athqU7qY9pV0zjcpFAGLrNhHKxeRPlwVeMjj8a871nwi9nI13o+JrcDdJAGy6epA7isnxb8Tr/AFi5AsUa2txgMW+82PUVDoHim8tL+C7Fx5oU/NG/Q+ooAsWtyHXv9KvpKCvStXWdBg1y3bXvDqsZMbru0X7ynuyjuK5iC4kXhlyBweOR9aANYEnBFPDZGGXP1qrFOjdwDVxCrAEEYoAjMUbHIUr9KBEB0fPsamEeWzjineUDmgCDypQcgAj2NSIXDAFMfjUgUjoaBAzuCTQBagSQ9SB+NaEMC4/eOzewqnEpCgA5rQt14Gf50AXYAiABIxn1PJq4m4kAHFVY2RcZOMVOs43AoGJ9FHWgC4Iyo5GKkMqxjk4P15qALNIvzlY19OrGpIrQs3AOfU8k0AAd3yR8q/3jU1tZ72Ltwnq3VqsxWaoQ0nJHRaldjnBwAOgFADWdVAUDp6VC8p5PFJITyTjPYCqryYBBB4oAJpz0z1qpPOFQgdaJGPLHp2qOGzlvpdkYJxyx9BQBPpFm93eK5QsAfuis7xz8S7rwt4hNhZ+XKsESq4GNqsRyPrXU/aU8PaNd3xAItoGlx6so4/8AHiK+YNWv5tRvZZ5nLSzOXkYnqSc9aAPcvCXx0sL66hs9Yj+ygthZAMj2zXs0E0VzEs0Lq8bKGVlOQQea+FLePfdYPIU1718JvFF5p1zDpV25e1m+7u6q1AHpHxNuPs3w61l92C0OwfViB/WvlMg7RkgenNfR/wAb7wW/gPyN2BPcIpPsMt/Svm/JQc+2Nx60AKGXGB1pACQe/wDSguoxwAe5zSBuOMk0AJtOR3xQG65HHtRjORSDODxk/SgCvL8xyMClVs5U8AcUrgFuc/4UwpzxjA/lQApOxuentUyThzhhxjiq4b5ip5HfNI6kHeO/TNACywGNg4IKnnirET5x79abbNvUq2CfeniDZkryp9O59qAHMcjimfdAzxT+qg57Z6d6Yck880AV2RLeMkYzVCWXe/tU1zKSPX8ap5NAE0Z3buBUiHaMgjntUESkt6cVKcjigB7Et16U0DHIpwZe5IP1pSqhTgjPtQAkZBlWnnPm4AzzUJwHUgkYqUks3I3D2OKAPe/hDq6Xvh02MrfNauVweu08iud+JmpT6rq4so2Y20XQY+8a5v4Z6k9j4tity5WO6Royc9SBkfjXZ3umrcXk8rAsxYnLDmgDzGXTWVelVrcyWl1s6q3OK7e700qCQvGK5nxDZPbwwXKAgqAD9KAOr8K3+qWtyJ9M3MU+ZlB5x3GO9dPqNvpviRWurYR6fqUa5mU/Kszem3s1eYaFr1xYvHJAUVgdwY9fxruDrFvrJWaTZBfgA71OFf2OKAKjW8lpMYruBkdf7w6+49RVqGKFxxwfarMWsw3EZstRgDbeA4fJU+ualfSZI0822fz4Dz8v3lHuKAIltDj5XBHv1pwtJVPG4/hToiBjIOPc1oRE4GGoAy/JkUnKGnIrA4KNj6VtIWYdP608Ic5KrQBkoXU/LGfyq3ElyxBCfnV8KVOAqj6VMqsSoyfoKAGwWTsA0r++BWnDGqIAOPZRUUSEYyTj6VaQqOgxj86AJlU8YTA9T1qdMA/KOfU1XDg8AsakVsYBYgenegCxvUZHOfWonc9eo9PWmNnGV/M0hf5doOT9OlAEUjgEk9aruRjJY5PapHwWIwS1LHEZJMcsw6nHAoApiKSaRURSzOdqriulsNNTT7WWQsHkIwzDpn0HtTYbCOJYJEdlLEjc3oBk4rn/ABd44sPDulCGORZb1g3lRLzuOcZPoPegCl8RtZsNO8I3lk0v+l3UflxovUksCT9OK+efLKg55966G5uLzWLmS9vZGkldif8AZUegHYVlSRFULGgCPRLY3OohcHlua9JtoWt5oZEJUowIIrlfBlnvuHmIOAeK79LZZGQMdqMQCT2FAFj4zaqbrw14bhL7i+6VyO+0AY/WvHwCc5+pI65PSuz+KN6P7bs9LjYNFYwA8MWBLfN19xiuJVz3xuPJ+poAQhxwOV6AnHNAO08nj2704ldvfjoMdqbncvJGR6mgBu/BzjApSwJ4P6ZpDjHqT2FBUhRx1oAY5Jz3pgzj396c6naGByfbtTUcZ6kn2oAilXac/jz2pUYsTuzgDk96SbqMnA7AUiDdySdvoKAJYwCxAQqB07k1YE7RBm3BWxjB5NVVEglB5weMDr/9YVFezHzhGAqlT26UAXkYEAjoefxpWOCMH6VDE3Ax0IyD71ITnp0xwaAMmcHfnIIPIK9DUNTzqVCnaF4xx3quOtAEiAY6gmnjdk9SPSkQFSQcYPelOVXg8n0oAUHnmlDdRnv0oJATvuqPcRnov9aAHjqeCOanCgsWx/j+FQop27iSR6ZqaJkZiozk+tAFm3u3srqK5jYh4nVsKeeD296+gLS/sdf0SxvbNcb48NyM59CB3B9a+dnIZiM7T2Poa6rwT4rbw7qYjmYiymOJBj7jev0oA9MvtP8A3YG3nmuf8U6R/wASJcpyUGOPau/nSK8tlmgZWRkBVgcjntmoPFOno2mwIoBBwOO4C0AfPNsfJl8uTj0zXQWSgMCHKn+Eg96p6zpxiupUxhlfgimWF3giOThh3oA6BJ7lWDYXcOuB1rZ0rXJ7Zg6swVWG5c/yrKsvmTnnBxmrRtCrbkJUn9aAOxurzStSeGa0xbXEoO+L+Et7elMifDFSApHUe9cslybZlMid8Bl7V0FtcresqsypccAMxwrjt+NAGvFtPOAfoasAZGMZ+tUR5sTBJkKsOxH8qvRMpUZ6+ooAkUY6Cpk65ABP1pI0OOre1Sqi5GRg0AORialC5IJzSpEp6YqbaDwOTQAgGCMAmpUQ5ycDNIq8gE0rKVPB59+lAClVw3zH6/4VA77AVAGfzJpC7MzDI471ZtrQFt7KefXvQBHb27SeoHdjVw+XbxNtwFH3iTUjusMRPcDivKfHur3OmRi3ju5Hvbo7hhvuL9O3pQB0HxC+JNpZww6bozLNd7c5HCx5UD5h/SvJBDPdTyXNzI0s8h3O7HkmnadpjkmWTczsdzM3JJrbW0IXAFAFW0swbUnH8TfyrEvYtsIGOTXa2lvt00tt5w5/SuV1SMqYVPegDqfCemlNDW4VCxVyzgdx3rqLUJzM5xFGu5sjOMd/61R8JyrZ26W8wwjrlTjo2On41V8Z6qmkeHGitlxPelok5+6Dy35D+dAHnet6m2t69eahIxYTSFlYjHyjhRj8Kzm3K24kE9MUyLb8ozwefwFOlYnrwepFACb9z+9TBT5IcfLuOB0y3qaqoxJI+7k4FWi2UBA+8MKPRR/jQBEPlPJ7/XNDklhjkY708oX4yMgck9gKXJ27ScegJ5/KgCBySv8AX0qOPG7AOFHf1qZEZ2KgqABksxwMCoiux8g8UANnQMQARz/n8ajO+IKCeCegqw43MrED656VGNrkxt6dew+tAD/MVYi5ywXsOAD9e9Ze4vKW55OeatXjbI1iV8juB0qmpAbOcCgDShYhFHfqKl3blIxx0/Cq8J+UEYDDkE/yqUsORk7T6UAU9qyJ3GOT6VC6qG46e1OjJV8bwPftzShAFYkg9hg8UAC5xjv6808gZ4PP5/8A16YOF7knvjNPAJByc47/AOeaAGyMQoXaKYmcckgfTNDHvwfpTlHA39Ow9aAJdwZdwGBjrt60zOJVbGOhHPSnoQ6g5AJ4yBjaaadqjaevP/1xQA8fNKQFJz29ac4GBgc4/wC+h/jUMbEnHOQPlqQjgMeATz/sn1oA9S+GPi8yI+i3zggLmFmPVR2P0r1fXYfNjgBHDRbhjoc+lfKUU8ltcRzROY5UYEMOMH1r6R8KeJovEmhWglkBu4k8t90mWJGP4ewoA888Y6d9n1JJAvyv1+tcreWBQiRBwfTtXqHjuyLQxSBTlG5rlba3S4hKMMgigDF0u8MBXzstE3yk+ldNbTI42Fgf7rDuKxW077K7QyD5GOVJHrUNtLLZylTllU4xQB0ktuGUgrkEUy2Uhlgc8g/u2Pf/AGTU9hdx3CAA5/pVuWyEi7h35BHY0APt9ZuLJhb3a+dascIW4ZPYHtXQW7q8QuIHWSA/xY+ZfZqwVt1vbV0lT94oxIB6dmFZlvd3+g3xVTlf4lPKuvrQB6BE4JByfpVyNeRjljWHpWp22pRgwnZIvLRHt9K3ISTjGD9KALCRFgc0/aVIwMkdBinRKxPzAY9BVjC4/wAKAKuxmO7aAfU9qcI+CCWb6D+VSu/AQIM1fslW3G8L5kp6Owwq/Qf40ARW+kyuoeRFijHILnH6dameNFUCNmYjqxGB+Aq2VeVTLK4VFGWdztUfU1xHiT4k6Toge301V1C8XjeRiJT/AOzUAWPFmt23h/TGnuGzIwxFGPvOfYenvXkD2t1qt2dSvstLM4GOyqBwBSyz6j4l1JtR1KVppGYbQeijPQDsK7a70xYLSIBcfvQP/HaAMCGyCJwoFTG3AB4rUNuAKYYAAcigBltbZ0ljj+CQ1xOtoFubVeOcV6fZWudDLY/5ZyGvMPEr4vY1HVFzQB6NoVsJHjYqSkUZYhRyTivKfGmrNqniaZEkD21qfJi444+8fxOfyFem6fqBsfCkt+Y5GdbdmVlONrFdoJPpk/pXiA3NcO2SST655NAFuPDMMDgnBz/dHWkcbssBnNKQNuRxu+UfQdaazDacnH0oAaVAAUdTx/n8KkWVVAB78/QDoPzqIZJznr2+tOKI3zEcAbsew6UATI2W2njPBJ/M05trAv0yC2BxnPSq5BVT83JIUfXqTSrKrZyxyeR/IUANkG1VbHB5wP8APNPyHQpgk4zjHP5UOMrvB6A4+g/+vSJKNjD7oyFA7MfegCMqyR4KnOcA5/zilVFkVZFXG09+B+XenrgHduPXAIGc/SoLpgm6MIwZjnJOaAKc7l3LHPpxUGCDzkGp9pXGeCOxqNsHOeo5PvQBPCcDnkjkVYOdpA4x0+lVIiQQ2Rxzx6VbOFABY46Z9u1AGZnByetWFKyqA20FegPG6q5GDzU1uGD7h27npQA5lAbpz24zmlCtt659DTjKVxtA3EkFV6A1GzSOxLdhuwO9ADZPlxgjPenxkFQSOAcEjt6GonK5wO3fNPVgBxzgcj2oAHyjn06ECnffBLYyOvuPWmkAjk4I4/wpwbnhcdcD+YoARcLIOmeh+tTj04PHIx94VXPOCD93H5VOBls9M8g56GgCCQenPHyn2ruPAeqyWU6zI2ChAf6Z4NcW4LA9AD1/2T/hW34NYf2pJCx4ZDx6kUAe9a5AuteHmuYVVmZc9f4hXnVoDFNg8DNdv4Quw5+xTEbXA2huh/z0rn9Z082d/IAm0K5wPYmgB8mnpqFrjjd2Nc/d6RNbp5xUshOG9jXTaVNhgD+VdZZaTDqOkyKUBPmMvT1FAHkKI8Tb4WKkelbum64oxHcjaem7sa0Lnw7nDKCG9qxrnSpYiRIhI/vAUAdTAyM63MDKXX8mHoa1Z9CttXshJF8vZSesbf3T7GuF0w3MCssbtiN8Yzng1u6R4rNndHzFKnO2SNvusP8AGgDBvbe80TVsENFIp5xxXcaF4gTUYhFKqrcKOewf3HvWnf6bp3i3TVeCZRKo/dSHt/st/jXAXFnd+H9S8m5RopEbgn+hoA9NWQtt4I/GpxyQoGSewrn7TVYpbVJ55fLDDnI5/AUl14uWytN2n2wZmO1ZJeST64oA61YYLWM3N5NFCi8lpGwB/jXP6p8RdKsA0emQNfzj/lpJlYwfYdTXA6nqF3qUpku7h5WPZjwPYCsmc7EJHSgDa1Txbq2uJI19dkQbtqwx/Kigcngda5W0spNUvWkZT5ZbI46jtV+2tJLsxWwB27dzH6muw0zSUt4xhOgxQBTstMWKFflxyOldbrNvsghA/wCew/8AQagS1CxAY7j+dbuuQBYYuP8Alt/7LQByrw7RnHFMFuWbGK0nhOT9KltbfLZIyaAJ/s3keFWfGP8AR5D+ZrxPVFNxeyvz6Cve9cQ2/gncBgm32/m1eMGz3Mx28k0Aa+r+dB8M1lRlVW2RMN33hyTXk0YPmuQed2BXr93aRz/DmcSoxaJ1ZWHQHJHSvI0BE0hPVSfz6CgCYkgBRjAG0H+ZpjgFuR0HNPZdvAPA4/qaiJywU5560ACYZiR/kn/61SBlOSeF649h0/WmhgMnAxjge56fpSkKxGMYzg/7o/8Ar0AOkxjjggYP+83/ANaqzjqQegzn9BUxZiMEckZ/E9vwFRHjkAFc5H8hQARSFep+XIXnsB1qQ7TgnI/iwPU9KjAQttyAPun6Dk/rQWIGcg5+bHueB+lACo7RKoHzfJnHuTSOEkVTgKRn8aFj5EinpzjPYVG6uxTJztPP86AGSQyKv3QcelVpQQeeD6VZhlYErlgT6+mc1NvRkYyIGIXI9yaAKMbbT16D86tBRtxkYHHXselIIImbMchG3sfypxRkQArgA7T7g9KAIBEiAsfmIyDnpmms4ZQucZHAAoooAawdQrdCOM0wsw6nJBoooAFjZjz0pyphhkd6KKAHZBHA4A79cf8A1qQKzZYdu/p6GiigADfKM9D2/nUqFSvHB6UUUAOIycYBYDB/2lqbSrr7Bq0M+flDcn1FFFAHtGgSp5trcxkMI5R1PUE5FbXia3S4uWmjKtHKPlPfNFFAHMWzbGB6EHnmvRvB9wJLeWPIOJlP4EUUUAMFqjq6kL8rsOvuagl0tHPKgiiigCgnhqJ75EQbfNBU46E9qxdY8JSwXpIQESoGBHqODRRQBm20Oq6HP5tpI2P4kblWHoa6mXV31zRUS+sE3o3yM/LLj0Pp9aKKALmm+Ek1CyN1fTtHER8qqwBI+tUNd8JnTI47m2naW0PG1jyrUUUAczLb9SQPzqGy0t9T1CO2AO05LH6DNFFAHYRaJHZ3pQKv+qU8+9a0VqFXAxiiigCR4sRHOOvatnXYwbSIkDInXv6rRRQBgyKCxUcmrllDyRx0oooAveJYi3hKGMAZZVGM+5NeZNprIp4oooAhjuTp8N9BIFMTxMdrDgkjGfw615Juw0j99xIHqc8UUUAPKlSFOPfnv1NQvlWwDgn9KKKABCCAdvuP5CpNgBIBGPuj6dTRRQApLFeQCD8wx78Com4O7Hyrkj6D/wCvRRQBCMg9ifun27mghmzgjB+b+goooAa58p8E5XhePQc/zpGnbb0yx5P1P/1qKKAGo4Cs4POD19+BUiFNmTySd3HYDgUUUANRXDcEMC3Q+3NTWspkYo+Qen07miigD//Z"/>
          <p:cNvSpPr>
            <a:spLocks noGrp="1" noChangeAspect="1" noChangeArrowheads="1"/>
          </p:cNvSpPr>
          <p:nvPr>
            <p:ph type="title"/>
          </p:nvPr>
        </p:nvSpPr>
        <p:spPr bwMode="auto">
          <a:xfrm>
            <a:off x="3377006" y="502432"/>
            <a:ext cx="10515600" cy="683428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rmAutofit/>
          </a:bodyPr>
          <a:lstStyle/>
          <a:p>
            <a:r>
              <a:rPr lang="en-US" altLang="zh-CN" sz="3600" dirty="0" smtClean="0"/>
              <a:t/>
            </a:r>
            <a:br>
              <a:rPr lang="en-US" altLang="zh-CN" sz="3600" dirty="0" smtClean="0"/>
            </a:br>
            <a:r>
              <a:rPr lang="zh-CN" altLang="zh-CN" sz="3200" dirty="0"/>
              <a:t/>
            </a:r>
            <a:br>
              <a:rPr lang="zh-CN" altLang="zh-CN" sz="3200" dirty="0"/>
            </a:br>
            <a:endParaRPr lang="zh-CN" altLang="en-US" sz="3600" dirty="0"/>
          </a:p>
        </p:txBody>
      </p:sp>
      <p:pic>
        <p:nvPicPr>
          <p:cNvPr id="7" name="内容占位符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158651"/>
            <a:ext cx="3268951" cy="4351338"/>
          </a:xfrm>
        </p:spPr>
      </p:pic>
      <p:sp>
        <p:nvSpPr>
          <p:cNvPr id="5" name="AutoShape 2" descr="data:image/jpeg;base64,/9j/4AAQSkZJRgABAQAAAQABAAD/2wBDAAgGBgcGBQgHBwcJCQgKDBQNDAsLDBkSEw8UHRofHh0aHBwgJC4nICIsIxwcKDcpLDAxNDQ0Hyc5PTgyPC4zNDL/2wBDAQkJCQwLDBgNDRgyIRwhMjIyMjIyMjIyMjIyMjIyMjIyMjIyMjIyMjIyMjIyMjIyMjIyMjIyMjIyMjIyMjIyMjL/wAARCAJYAZA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n3iSTd5katuO5tyg7ic5J9TyfzNDW8T43xI2DuG5QcH1qUrSgcUAIg2ABAFHXgYpFiRXZwih2G1mCjJHofzNPC08LxQAxEWMYjRVHooApURVYsFUMxyxA5P1p+KULQA0IAoUAYAwBjgUoQZ+6PTOKftpQtAEIt4QuBDHjOcbRUqoEBChVB6gCnhaULQBELaAMXEMe45JOwZOaX7LARgwRkdcbBUwFLigCIW8Wd3lR59dop7wo6BHjVlGMKVBFSYpQKAIjbxOBuijbacjKg4pzQxuhR40ZSMFSoIxUgFKF4oAi8tMg7F46fKOKTykDlxGoZgAW2jJA6VPj2ppFAEXloF27Fx6bRSLGiqEVFVAMBQowB9KlIo280AReTHjHlpjgY2jtTvs8Tsu+JG2nI3KDin4p6LmgCSKGPI/dpx0+UVZhsLQnJtICSck+WvJ/KmRL7VfgTkUATW2n2aDC2kCg9hGo/pWhBplgpZhY2wZjliIl5+vFRwLyK0oV6UANTSdPO0GwtTtOVzCvB9Rx71ZTSdP3BvsFtu9fKX/Cpolq2iUAUU0TSwGA02zAYljiBeSep6VING01U2DTrQL6CFcfyrSVeKkCAigDD/4R/SEUKulWSqBgAW6gAenSoToOkKBjSrIbfu/uF4+nFbzpUDJ1oAwn0LSBkDSrLBOSPs68/pTToelfN/xLLP5uv7hef0rYdOajKZPSgDKOh6V1/suzzjH+oXp+VIND0oFSNMsxgYH7heB+Va22jYPSgDLGg6USP+JXZ/Kdy/uF4PqOPenjRNMAwNNtP+/K/wCFaQQU/bz0oAzRoeldf7Ms/X/UL/hTjoOkOAH0qyZQ27Bt1PPr061pBT6U8IKAMwaHpQJI0yzBP/TBf8KjfQ9K/wCgZZ88/wCoX/CtoLkVE6c9KAMR9D0slSdNsztOV/cL8p9uKhn0jTnKtJYWrMpypaFTt+nHtW064FVZV60AYdzpOnSMHewtmZehaFSR39KpXNlbOjI1tCyt1UoCDW3MvBzWdOOtAGGbO2t93k20Me7rtQDNUbiCJlZGiRlY5KlQQT/nFa8/U1m3HegDLeJASQigk9lFVpYInUq8SMrZBBUEGrz9aruPagCfHPFKBTgORTgvtQA0LSgZp+32pQKAGhfxpwWnBaUKDQAgWl204ClxQAgFAWn4oAoAQClApwWlAoAQLShfWnhaUcHnvQAzbTgtLwPSngUAR7aQpzUhHNIRQBEV60AVIRSYoAYFqRF5oxUka80AWIlq/AnSqkS9K0YU6UAW4E5rQhXAqpEuMVehBwKALcQ6VbjHHNV41xirUY7UATqvSpQvFNUdKkA4oAiZahdOKssKifpQBSdOTTCnNWWHNM20AQbPalKZ61OEpQuKAK4SnBKlK0BaAGhDUgWgLUoWgCMJx0qN0qyV4qJxzQBTkUYqpKvBq9IKqSjigDNnHWsycda15161lzr1oAyZxyazZxya1ZxyazJxyaAM5xzULVYkHJqFhQBZC+1KAKTNOBoAcFHpS4FIDSigBQPSlAoBpwoAAtKEoFOBoAAlKEpwpRQAgWlC04YFKBQAY70w/e44oeTZxjn9KrS3Kkc/Kw6HPWgCdWBbB71YAyMistLhTcqoPVa0UfPHagB4w3SkK0hbbIB2YcUuMZGetADStIBzTwSW245FGPmI64oAbipEHekxT0wBzQBcgAOK0IQMiqMIGBir0PUUAX4hV6IdKpRHpV2I9KALqVaQ1UQ8VZRqALSGpRUCNxUgagBWqJyKex4qFjQBGetA60hNGaAHYFGBTd1BcUAKR6UCmF+KQPzQBOoqQLxUKNUqmgB2OKhcDNTk5FQP1oAryiqco4q5LVSU0AUZhWZcDrWnN1rOnxQBkzjrWXOOTWvcAc1lTjrQBnyLzUDjrVqRearuOtADjT1z3NMzThQBIDzRmmg804UAPBpRTRSg0APBpQRTQadnjNADh9aduAYDIqIvtGT9096iaXEqnj0oAuHtSE4/iNMV84GRmldiuMAHNAChg6sjfnWVeDG5T07Eir7qy/Ohz3xUBYXNuyFc4HfgigDENwYrlRuOB0rat7rdhw3GOa5vUN0TAEgkHg0+2vCsI+Y4oA61JiJEY4Zd3BqSSTezYwCDxWNY3qsqjd8wbO09KszzGORjjg88UAXxKy5crk47UyS5EcqOTmJuD7Gq0VykgQh8OvBHrRKqSoydGb5hjoTQBpb1HORj1prOAf8AgXFZtleGRTG/3lGCDVh32GMNnHQGgDZtJN6k55zWjE4z1rEtmGGwcGtCCbcu4Hk0AasMn7wrkdKvJJggA/WsKGfbPI24cAD8auxzBnALcDr7mgDbil3AY6VbSSsVLgBgoOfUelWo5+cZoA10lFSeYKyxcYAqUXHHWgC60g9ajZx61UM/vTDNx1oAsl+aPM96pmYUwz+9AF4vTd9U/PHrSeePWgC7vzRvGapiYetOEvvQBeVx61MsnHWs4S8DmpBN6GgDRDgionb3qsJuOtNaX3oAfI4OaqyHrSvJ71XeTg0AQS96oTDOatyNnNU5W60AUJxwayp15NakzDms6bBzQBnuvNQuv5VacDJqBxQBAO1SCmDPFPAoAUHmnd6QCnAUAKKUUAUEkHpkUAOFNdkQZJx+NNDDkFsD1NQyTBDtkGUPBOOlAEjzoFKlgw9D6VmzzeRLu3FowcDPVT/hTpZEjVkO1h/C3qKrXPlTwhQrYxj5etAGtBOJYN6v3/Kmy3gjwxYMp4yTiub07UpLSaW0nJI6oSMZFJd3lvMGCoc9zjpQB0keqQnaPMDDpgnBFRm8jExdHXnnGa4p/O+9hlXoCxwKYJ54jhZAfoaAOi1JkmYk4APUVQt3SNXD5yeBjpVBb1m4bk9yDyad5pxySPZjzQBoRTeQ2QxOe9bFteR3ACSORuGPmrlTP2L/AKVPDdKuAXyM+vSgDcLfZ7oxSDA7N61rMxW3jOdwI6jqprlJbtmUDerEfdz1rVsNRW6jSNvldV496AJGlEVyH3YU8NitqcbrFXycrhhz1FYWpRN/r4z8hOGq/aT+fpIBYMU4P0oA2beYYDDjNW7dwm5ifesq3ZQFBPHFTvPtBYnAztGaANGKXYpbILMd2fT3qxFLI6hYTgH70h6n6VjWzPdylMYiH3m9fYVrqwjjwBtAGAAaANKBlRcAYPck5z9atRT8ZzWMJwpCZ3OeT7fWnreIpIL7j7dBQBsi4+fGelSi4461hJdF2PlsMDq2elSfaOAS20Hp70AbH2n3pDcZHWswXHH3s0n2gnvQBoGf3ppn96zzN15ppmPrQBo/aPU0ef71m+efWl880AaQn5608XHPWssT+9PE/NAGus4NPE3vWUs/oacJ+OtAGqJ/Q0hnHrWZ5/vQZ/egC+83vULS1TM/vTDP70ASyyY71VlkyCelI8uarSSZ70AMlfPeqUp681M79aqSN1oAgc8moXqVutQvQAzHNOA/Gl2804CgBAPQU8CgCjvgYFACjpSFlA+8KQnBxkA+9R7trEgqcevBoAincFTksrDnJFU5Ljau13Ur71cN9FuKOSp7E9KqXX2ZmVJJFYNznNAFCVndhsZGX+6TUIvVt2KNuK9hnBU1HfxxwSB4ZVx/dzWZeSo8GFwG7sDQBPePLIWkdVBH3TjtWU97MJNoycHk9hU8Wpssapjze2D1NRCNpWLGPYp5+Y5zQAklzIyjdmRRzkN0prsWQGMKyt6feH1qOQojkBQAegPegTKqkKm4524BoAckMzNwqgeoYVMLWQEeY/HscY/Gq4Z3bBcrg5CqcDHpTkxIcsGwMksTx+FAFxERBgsGyOoOaiIUEsfwK8ZpihMHaVAxyScmnBVVAfMIAJIwM0AHnbB+8GF7Y4NLHdPC4eF8Y5HNMYhxtZTg92ODmoxF8w8s++0HNAHTWGsx3SPbzEKzc4zwTUmmXH2W6urMnAblc+lctIhRRIG2uByKtR6g8kkMxOZFO0nuwoA7yFwViU5LZ6U7UZ3a+jto8fMOfYetZdrqkTQrK5CFTgnp2qS1vVn1KScEj5Qqr6ZoA6i0aOGJY05OO3eq97qRSQQxqS2ecHmqd9qX2VPs1uNsrABmPRfeqMV1BbqzszNt++xHDGgDZWSQg+Ym1Tztzn86rm5eaUJCCVU/MwwAPYVh3OsyXmUiRljBweeWqWFbu4jCtKIkHARBk496AN5b0QAIGBP90Nx+JqeO4aVt8jnd/dA6CsWO08vgb2HchuK0YICCu5sn2HAoA1lnJA4KipPMOAc1VTCrgsPwpxYDgUAT7z60F/eoc0ZoAk30bzUWTSUATiSnCXFVc0bj60AXBNz1p/n8VQLGlDGgC6Lg55pfO96peYfWl3H1oAuGYHvTTJz1qqXpC5oAnaT3qF3680xnNQsxOaAB3qB2pzHPWomNADDUbjmpDUbCgBcU8CkA55pwBzkEUAApGcAYxk0FsDkVVuHO04JA9RQBFPcBFLHgdMA1WfVIET5t2PcVk394ykqCS3YisyWSVhlpMtjpmgC/ealbOzDBJ7YJAqiZlky4VkVeQN2c+1Ut7IQcD1xU7TKlsWOCzdAO1ADpJlLFCcNt3OBzgVX8vzlIyTk8gelVfM3TMN3zHAYkcflV9pFghz0IPXvQAJEluQxKqOyqMk/jUclwuRECofJyCaqyzzzuVjOQBkN6mqwtXE4kLbio5Pqe9AEjMJ32gHcOjA/1p42QqE3At/EzcCnQR4bhsKTnHoKZLATkDy1wcjPOBQA6XEEKlss/3gB15qAy+YmWQqmQAMcL9f8AGrIh83bHyy7Tk+w5pFtQCWDYiC+tAEYUhGC4ZcZABPFWYnZY8DgD7x75/pTJ08hvIVFBABYdgSOlRxSsp+flRyMdQe9AF+JFmlbzMKOSGzwD2z7dKqSt5MYVWLO+fnPULn9KXzAsIMbBlY8j/P1qAOztGhOVY43EcgdxQA2edllPmhsYAyeeelJBJIrIwAAz+I571ZDCeEmQBZFY8juKivLNljhlVhtkBK56e4B7GgDVN3tjSPGQWyR14Pap7bUDD5rlm8w8gKeAfWscO0axoMEg5II5qS4Plqhwdr87u/50AawvfMYmR3Y53Me2fSp97soaYuydVhUcD3Nc4kzBgA2FHYngmr0V6ykMGLY7jgCgDpreCJ0DzzGJeoVeDVxHh2lYfNAPG4uSP5VzovDcwD+CVejKeGHoff3oS5kGC7vn2Y0AdP5iIyr9slkYfwgAAf41YiuzvK7357Gueg1KWPAJEidMSDP5GrQ1D5sjaAOhC0AdRCy7ckEk96sK/GMEj61zkGouW4KZ+lbNpdu7AOoB9RQBeU5HQj2NOoBz0OafigCM0mKkIpMGgCM0Yp+DQRQAwikp2KD9KAG9KM0pFNIoAQtRuJFBFIRQA0tTSaUg00igCM0wipSKaRQBEQaYRmpSKYRntQAuKcOKAO9RSyhFwOpHfpQBBdXGwEbBtHcnFc/famCWRQRjqAT/ADqfUblnbYHLMegHQVluI0bYF8xj3J4B9aAKxdp2yVAXsKhuBHAu+UkDsF71beURRlcDcR8uBWQ6TXEhdgcZwWPagCF7pri4WOOIhRyxPYf0pjtO7HAIDYHsoFaMUAVCinAPVj1Pv9Kge4VJCsSK4UY3NnGfWgCMskbAAbnPIA7e9NM5luBET8oGXzRImEDyPmRgdq9Bx7egpkK7FYshzLyCB8yjsT+NAD3m/eLEq4VuhHoattGsMECFgGctjPYdKobhGEfZ5rK33v7v+Jp0hZkif70ik5Unpn1FAEzuSGITOBtAPfFJFCWyo7HBIHU9atpBuQE/eBBbB6E9aedqQyHBXBBAHUjOPz5oAitQkcoLcq2Q348Go549qPGCcbiRxjjHFNunRV3gNjIbjgginTs8mxweBhsD+IY7UATapCrapOVBVQVIPZsgdKo3KosDMrbAzbR3we9aM05u1iOza4jCkHsQMA/jiqLwh7cwZAdCGBJ6k+tAFKFZUk2RqQ2MAk8Ee9XwoRiwUHcDhR645p0VoZI5UGdzDcmO5HJWpIEbyAzn58Z3e3GRQBQjyqzzliMYABHAGRn9K0Ldkl0yeBgGEbrKi5zlW+Un89uPxqG7RFtZMKdpI3YHSobPFtCXyxWSNomxz2yp+gbafwoAaHfz5EnQZOWVlHBH+eK0GhSS02ghgfXsaqpP9oh/eD54+GGOh9fpU9mfKd4JBgAllz+eP50AUGhcnJbI7Z9PSpk3pnIBB5GKnki2M21Sy917rTwBgHAZWBwcdfb2oAI3U4IypGM/SpiXUEBi3pVeSDC74ScKenekS4ZDydwI7jkUAWYr1lJVuGHbFaNteoRzjnrjis1lSVMgcEZyOcU1I2jyw+YdwpzQB0duLaSTAl2Njo/T8xWlAhTlXIx0KnINcnFcNsBDBl9emK0bPUWibaW47rng0AdrayyMqgnd9a0EDHqNvt1rnLG9RiPLfk9VY8j8a6CGbevI2n0zQBNikxThyB0oxQA0ikx7U8ikxQAwimkelSEUhFAEZFNIqUimkYoAYRTcU8ikxQAwimlc1IRTSKAIyvHSmlakIpp6UAQsOKYRUxFRkYoAjchFycfjWPqN0VyqkFjxlulXry4KIyqp3bcs7cBRXKXN150jbSdgPGTyfegCO5uPLRkDbpHb52x+gpLeMBS7tkL1PqT0FV2RXmB+baGyzH+QqKe5YfuxyoO7GOp6CgAkdri6ZU524UfX1qYBLWJlKqxHT0P0p1tb+RZyTy/eJCr29zVKSR2JxnJxgDsKAFC5t2c5yzY47+w/H+VVXIjWXCcJyVHf3q/LGIrOFsnarsqj1JA5qiFD+YrjljyV9uc0ASxqJraJyMAKoz1wDk1M8C73ycMWDAHoMDp/Wq9jO7RbpOCXwq4xnAxirbsm/qV387uuD6UAVjGGAYjacHgY/lULRJFMJASQuG57mrTAiQM+FYADI6GpDEk6MvG4AkflQBDDMzK3Ocn73vimpM20q3qd2fU//qqK3BikZD80Y6eopZF2AZJZW+UN3HsfXFAExAViso+VhjP4cValh2SGHAICKVPYgqMfzqqAjWxST5sd++PX8KkMkjtEu8sQoUN2OBj+QFAD0RVmCNnO3g98en1quNk7gv8AK4JVvf0q2WwyueOOcDo1VbqAR3ayR7hGxBwv58igBS72l1HGGO0YKt6H/PFWpGUqXj5AIBB/l9KjWVLlWYL1ztPUH2qOKZchCCMjJFAEqIpaVGHLcgf3h/8Aqqq9sYwV6ogyo/WtBEMvKfM0bZUjsKlMIuFUA9Bnp16//XoAybdd77yAc9VPcGp13RAps3qAWwTggZ6g+1RlGi2OAQVzn35q66g3EThcKy7Tn360AROvy743yFO1l/WkwCCUxjo6+o/vD3p8yLAsUhyQHCSLjoD3/wA+lNKlbqWLO7aQ6MP4lPINAEfzwyDL5Vjjnvnoaf8AZ1liLxYzngY5/GppFj2K0gDL6jkD/wCtUQ321yyRZKthlDdx2NAEcSEMSuVI/hFKHV2wMxyD04q0HWf5wBvBy2OD9aSW3WRNuVDHlW6Z9qAGK2CHXHPDehP9KlBUMCuAewPQ1XhLoxQ/Ky8FfX6/41aARlwoO7H3R1oAvWjlHHO09ea7DTLiRo1D7WBHUVwok2hRgsByPWtjS79VYAsynpkfyIoA7tB+HtTiKoWN0JEA8zc3oRgir4ORg9aAGkUGn4pCKAGEUhFPIppFADCOKQipDTCKAGEUhGKeRTSKAGGkIp5FNIoAZimEcVLimkUAREelRMKnIqJhQBx93dvco6byqE5bnhVH9TWYUDKGG1EHQeg7k065fhIUb5cbnb+8ey/SmTnbCEZtoY8hRyfYUARBg7Kij5R82PX0qNIlWYM5yxOQD2qyMZAVFUAY46t9ajdBiQ7iWB24oAfdXBFuIwwYOgYj0NVEULCGIyzAsT34qWcBjEvUDqR1OO1IyEvGoHyqPmb+dACPIksQidyqBsh+u1h6+x7/AIVDHA+6ZpAFKoWGOQenSldBtl9C4/CkgkdJ4YFy3mlk2noAwIA/PFAEMOdwY4OOmO3+c1PAPNtXDqQ0R3ZHUjow/PB/GpWtFs7ZYG+Y4O49856UxFdV+QnzGHIHQDoaAISzADBJQEbc84qBrxkuzGTtVj1FOL+Q4QNuGefSq94FYMsQy4ILL7GgC7mKc7iCkq/KSOjUrpu3RyqGjbnjgqajhtme2kUHDEYBH8OCOBQWZ5olJYMrAbh39c0AWREUIeMBwo5P+NI+1f8AVkgkjg84qaBWWRnXORkHHcU26iCYZRt3DPseKAFRhP8AMDliQzfUVJOd0RbGWRucdx61SsmZbd3ABKP278dKvWrLMBjGc/dPJANAFSN0WZccRMRjjoasXFrsZXJ55BI6H3pjRDaQ2Rhsg471ZiZpLdkkGStAFaKRo5GYEgEDOOCD61eiwYvMHJRgzAdhn7309aqSIQ6sBy/yj2bFFo0itjuM4z0PGCDQA+WJQbpSMBPmVfY9qhtp/tFru3glWycVenTMZKgBlGP6isuEC3ui4B8puGHoaANlAl6MOpZZE8p8DJ3fwkfiB+tZRLtGhCnzYSSjAZ3L3H860rSU2V0Qq7lGHwe4zn8xVWSJknZAuAX6Dqp7EUAEIR45EDfL95f9luuPp/jWhaW8d/atbMyrcwLugY8ZX+JD6+o/Gs5GW11FtwBjc4z71dkQ2d3HKg+UMGB7L6D6EfyoAqz2TpMcN5c+7IVuAx9vrTlLXETJtCSxnJVu1a92lutwElDC0mUPbzd489j6gHIP0qGaweO7diYzOoyHQ5Vh6cdQR+VAGXKok2uFIlU4Puacg8+Eui7Z19PX2/wq7LHGzqY9wVwPMibgo3t6juPY1QkSa3mZ48sRy3ow7H60ASxyCdgr5SReQR0apgwRwcYPf/69VCpL+bE+Q3IVux9DVyKWO4UMV2yKMFT1oA6fRbsOqqT82OCea6mI/ICec9D1rz3TbjyZVKsVwe/b2xXZ2F40qjCrg/3TxQBp4pCKUHcKCDQAwikIp56U0j86AGEUEU8imEUANIppFPNNIoAYaaaeaQ0AMNNNONIRQBGRUb9DUx61Gw4oA86TZJKXc4ijVQAO5x/Oo/8AXTNNKfu/dA6D2qRgfJCIMRqMZPc+p96SVUjiVcHaBl8fxH0oAkttqxTTMuZMfKPQngf1qCb92qQgfOeS3p6n+lSwzA268/MzFmzwPQY/Co0jae6Mkx2KTnaPvEeg9PrQACILEXJKjdwT/ER2qvtd1zjjdgL7/wCeamuJvPO8KAg+VF7Lzjih0VJgofcSvUfw+v40AMJVInbbnBZsf3iB1qHT4WSRbpjlkOVJ9c9ac+4W0pHfCr/U0obZCVBOfT1x1oAsXlwhuZHQBtzblB7ZFROGCck7m6n+tIEVnQ5wWGR7+tTKiySMNx54HtxQBQNuqQtIwGDyM+n/AOuq1hbMrNJLyxJ256n/AOtWpcx+cmwNiMMOPXHakgSMzHcBuCktjsKAEihMSwgc7myfxNNWAG5kcYIzkD36GrYbeFlwMKp2j1OeKhtFzdyNjEbDafqaAJbSPbGzdF3kGmXyhoQY+Nvyg/3Rip7hhDEsartJYZqGdgYXQ4Lb8gfSgCnaW5KFEXaZHXAHrUdncLDq0kYPCrx6HFbcKC2szIWzLLESoH8K+v49K5djnVmQcFhsB+goA6OeAnftA+X5jk9R7VBCXWVVP3lJUj1B5BqxBN51ujcZVdrZ9OhqqWMJKuuSvBPqvrQBK6ho2ZD0IYDuCDTQAt2MD5ZPmU+ntTnz5px0Zc59+xqNyGtt44aNwxx6GgCzKpNrMxzkYJP0PWqU8LXEYljIWZfvAdxV8SsskkZGUmTpVZD5BbOcDrjqR60APtJ98KuVyUJVgeuD1FWLyHdHFOGGc+U3HcDK59cj+VQBE8zdG4w3Jx3PY1bi8so0MpwkqfKx6BhyM+hoAptCjx7sA46huatxszMis48qQLGxYZKjPB+gP86qwylSQ6/KOGBHK/8A1quFUYDGA4HzKB95TQBYlQw6dElwCxSWWLaf4VG1uPxZqjGY4N4wVTCsyjqp+634EY/nUcoO6N2kZgy5w31xkH+dTWBRpZbO5cLFMNgY9AT3Pt0P1AoAlKQzLsugAw4RwcEA8gE+h6g9jVeS3+0WZEKEyoxBJHJAzkEeh6/nT9PkO6W1u0xNbsYmB7r0JB+tWbBAZJYxKFmGCmTgMBn5T74PHrz7UAYRhV0MkatwMSJnnHqP8ahWdoJ1Oc/3WHG4e/oRWncWj29z59scqH2svdWz0prWCX8bNC+2VcmSJh1/2l/qKAJozFOoy3lSqOT2PufSt/Srl7dgkyZz0Zeh965G3leN/KmXbJHxyeorWimaHAV2EZ6g9AaAPQonDoD3NPIrI0e982EKw+YDr0rZoAYaQinkU3AoAaaQ04imkUAMIpDTyOKaaAGEUwipSOtMI4oAYaaaeRTaAGEUwipCKaeOtAHmpIedUXPlqec9Sf8A9dJegTSrboTnd8/p70toh2vM4wqru+p7VLZBIryMSLzgs/fjGKAI5/3DxIBtkUZYY6eg/KoUOBkn52OXJ7/5zT5n3TPMzZIyT7n1qFP9QHLBiULkd/8APNADndUKKRkKN2APfj9aQltxIOSQR19qcoDxsxTO5lXP07frUcvRucgKR/wI0AIxVYC3XnAz61Cjfvlz0UU8bnhRD0Xn8aaVCqzAgnI4oAneRYlOACCMZ9KWJid54HfNVpCWcqT3zUoUrAMfeYFjQBIo2x54xnnPY460QRkwyEnmRgufUVGC0iLFkfMQT9KtRJs2J0xjgHoaAFf91EVBH3Tz9KS3KxQsT/Ec5p0ihkBB7MfzqJ1LKFHBFACEvcKHbjByAPTNW7S2W6vm8w7YFXc59R/niqsvyqwHIPAA9hV0lre3RBxK4V5F9ABwKAFnn8yV5ygCkhQo6BR0H6VzSIr3kc65xvY/jmt2fcLfZnkg4Hv2qqlqIhbjHXLMPSgCS3DW5BHIZs4Ppk1NJzMEIG48c+lEyMs8aleqDA+pJqzdRASbxwQVIHvQBnQyHYVbOYX+UnuvpT4kUXTwk7VkXH0z0qaaD5zIM7XGSPr1qPypBOjHOFA/EUASIrlUB4kXIX8OcVJPCJowQNp+vPPapimcHGWJLD64qSLZKqg5wRgg9qAMpCNpQ5VhnHPer0TeZGMjrwykdG9f61HPbETSqcFkOT/tD2pYNwOCcAjKn3HagBk8bxuHC+xHqPSnruJwvLJ8yE9x/dNTujTWpO7JXOCR+hqp5zI0cpz2B9qALgcz2+5VLRK3zrjJUn+JfbjkfjUUsYdAhbaQcD/ZI9P51OjKqSFEYCUBhj+Fgc/41BNIqsFdcFjww7+hPvnvQAXcssnk6nCALm3RUuVH8Y+6Hx7jAJrRFvHcwwTwvtWZcxuTjB/un3B4qrZXEdvdxzSIGtW3RXC4/gbhv8fwpY4ptKmlsGcNb7tyNnjaejD2xj8qALsuJ1ScsgmkDCePONxHU49e9ZZSeyu4poiZFY7lPUN6j61flMdxGD0ZdpMgOcn+8Pf1FQI8qHyZlBSU5THRW9R+tAEt9Bbahax3tpgbvlZSf9W390+x6g1SillTEciASKeCehHoafNvTzbm0YKjgLPGv3evXHbJ/KmF/MVJY22svBU8gj0oA63w+pcE7Tj+6e1dOFwoAGK5bQJUYKyOyNnleorqhyAfagBCKaaeaQigBhFIRzTyKaRzQAwimkVIRTSKAGEU0inkUhFAERFNPFPIzSEUARmmEVIRTT0oA89RkFo3zDZkDnqe+fx5qGyP+i3lyQN7/u0J7DIz/MU7VHigEcEbblU4U/3uOv8AM/jUEEyvZ+UFKkK2ST95icj9AKAI7hUTTgf+WkuSAOcLnj+tFyPLswwXlkUqfbrTS/mxqpbJReB/simSzO9mMqdqgLk+1AC5KWvByxP6nvUJJdoUBIBJY+9Lu3QY79ev+fShQVy3B2KMUABbc5xwBwPpSlkMZc8Drmo5PlR1BwW+XP160jsNhVehPSgCSPByx6AfzqRSry4OcBSAKggYEEE8bv6UsT4EjE4IHHvQBLbsC0jgYwPlH0q2i/6UAOwwSfXFVbfChhwCxGPzqYTHzcjoMkkUASy7A0aDkBcE03YDJGSwAxUJzjr1PenwZaQnqFzjFAFm2jV5ir/cVdzn1Gen49KX5pmnmfIZuAT/AJ9KdBnyygGMkFj6+1TLGXVk6e9AEBiMrLjoCKneANIrDpkAfQVZjiICcAE9quxWoLc/w0AZlzH5t8GA+VQqj8BipLiDe0inrgYrRNqoTcBknn9aa0Ife2CTnAoAyVi2qAeQCatQWwfHUnaV570kcYd5FJ5BBxV6zQGZkJIKkHjvn/69AFBrZlG/H3e9MSExsAT/AKxcn27V0stn5kDMgyW7fzrI+yOIHzwYWyQR2oApTRKzB8coQrL6iq8kKrlSDwce4PY1pQ4cKSvOdp+lLPackY5HU/yoAzYfkuHTnbIPk571WvIyWDlSoHDqP51bZArBSCCPzzUcoZ1YMckg5Hr70ASaZKfNVGwWVwVBPBp0lp9oikgLBpEDbWxjlT8y+3rWYk5R1cD5l4Pp7fkavS3pe5kk2hRcYKf3lkA/9mH8qAK8bMu5CM/3l7k+3vWiGS6sIRJLtkgYRbhyShyVOPY5B9sVReRHQSbSGJGcdvf86kRU81WG4DBPsfUUAEEps7jy5kZ4j95WGMqeuPb+XFWVVZXksROsm1t1vIeN3fafenNLHPC0EpUTQ/dY9Sp6fUevpWbPG8TBxu3KQRn2/wA9aAL0KzqsjxgysSd8JHzehHuD/PFV449soMbZRhnafX0+tXReQyQx3KK0ckePOx1Uf3h6j1H40yWfexaaGMux3LPF8u4H1HQ/XrQBuaI6q2dvyNgMMdDXXp90YORiuU0dJFdZPvL91iP4h2rqkXA44PcdqAH0mMU6mmgBDSGloNADD0ppp5pD1oAYaYakPemEUANPamGnkU2gCM00inmmGgDy2/2m5GOAqdPQdB+NQzt5KcEElsEY+7x/OpJjuuWJBIPK59AOv0xiqU9wHfyhg9DnsD3/AJ0AKZfLvY0XkhcEHvkVKHRrSeMDcAu8N6cgY/Ws6eYpqSyYBO0cduuKnvH8m7eGNvkbcCB0I6igByOWt8456f5/KpXbaioByWJ61XtAzWbBhk/KPxyTUoUs6n05oASU7po0PfLGmod24A8jiklINwMg4Vc8VHbsVVnwSCwPNAFiAhSQT0BJp8QPlt681DEpcEA9TipgdsTNg9DQA9ZdnT723+tTQRl2HXGecVTRgHYnnjFbOmQbkZzzzQBWnTbvcnAUYqxYwHyQ3duPwp9zCNwRlOX6j2zWpYWfnLGg4AyfwoAgt7dtrZXB5JOPSrVtbN5OSvzMTk+la0lusEMhCc7ePqeKUQ5VsAqCqkZ9KAM+KINNEmDjbmta3t/3R4G45GahtLc/ayowWReh962YY/MjAA5Ck8D3oAyUh/0YMcEkHBHtTIIC6SAjHz5Na5tsRrDjkZz+dQwW7bpEH8TZAoA5gReXcu5Q4ZyFrRtIwb8ZVvLddp9iDxUptvMnnQAsUJb+dXLSzedYZowQSwXj1oA1bSzJh2Nyu5ipA7Zqhd6e6SKyADehU8cEg8D+ddPpkQZWUDHO7B7HuKnuNNRiFB3AOGA7gHt/OgDzl7Fre5VCm1WG4exzVxrJ2CFgCNvWuuuNKRgo2AsuduRyartYBVbAyvQd8CgDg76zCs2OCec1lTxup3gYxyfYiu5vtP3oCF+ZTg/SudvLNkYnHXsaAOQuiIpjIBwTuYdvenF/MiByNq/MrZ5Xv+hqfU4NpZAPX8qwopWjBQsV7qfQ0AbUTkMrkhon6j0Y9R/UVdjbezKCp2sGHb61z8FwyluM55ZM4H1rVhkAVbqNd9uWAY90Pow7fWgCxqe61ENzGA5iA3An78bdR+HNEN79ogW3mIEqf6px/EB0Un+RqLUw6QRQsw2/MoOOgPI5/GsyAMPkztK/d+g6j+WKANRmaNhNC5V0YEKeME9Qfb60lndL5jwSfKjElRjGw+3t7VC7HmUtzgFsDqc/5NLFH5jFlX51Gfr9KAO88NSbleBkxjp7iunUYUD04rC8OW6tZwSlcSBSD9K6Ag/WgBKQinYptADTSEU80lADSKaRTiKQ0AMIphFSHrTTQBGRTSKeRSGgCI8U09aeRTCKAPH5rvzZ2fo0x2jHAC9T/LFZ0Uge5d1OQTu9SB2p8jYMhBCiGLb7Bm4/MVVsgNszL0AAye/f+lAEk5LPu6AcAn1zzVmUGY2su3rGvT/Zyp/kaqzHfhcDBPJ9q0NPtt2wE5A4AoAntoCFbjJ4I/P/AOvUiQjaxxzjIAHtWpFalVyBnk8e2KngsQxcjGNuRjvQBy7BhOQTkFeR39qI1IgPBBznjrir89o6XE2SCASoGOOn/wBenR258kkr04xQBHbQbYmIGTnOfwp80e2BQRyeK07O1YKUxnkHHtU9/YBbWMgYZWAzjigDm4Y/MmCg5GckDvXUabbhLNV6sxyTWVp1qy3bkr324xXVWFuBHsUYweOOlAFN7LfL5hAwBtFblpYeVggdAFHvThZbgF/h3Z/XNbEEK4A5474oAoSW7mEpjJ3jqOgqyLQbkQYJAG7HtV2OIEsSdw3EcU4xIoKYPJ7HtQBk2kDrfTkqMhAcD3zWjbIEWLAxwSx9RSRKsc87A/K0YAqwiDYuOy4oAZGiSys+fvNgDGeKkS3Cvv2ggEjIqdV2lcIPl9ODUsKZQo+WU9R6UAYsVusOqsGXJlQHp2Gc/wA6tabbIIGVGHyybsd+v/6qti1LarG4VSFRl3E4zV62snjlkKKu3dnjmgCeG3bzS8atgYOQPzrSMKMqnBB78daIl2rk5I6k4xViBULFScknI7mgCtLArYyuCOlVGtUVGTByckkDjNbbwDb8p5+lVXt+zck/pQBzc1muGIGVPB+lYWo6aHJAT26da7ae3zuUZAYc+tUbu2BiAC7iOfegDyDW7IRANtwy8Z9vSuKvYDFMxA4Bzx79q9b8S2GUJAyev4V5lqEBV2I6dD70AZcDAOFBOGHHqp9PpWppzSRTFUbaWGf9lh6VltGVJKnHtV6yZmzyQ6849aANe8ljubFikYLRnlVyCB6f4VhQbpLow5w5O9OfvfStBZ2Vg53KX4bB5FUlVXkHRZIyWVh25/lQBeAdwVBIVgSM/TP/ANar+nRCSUKoJO07RnFRI3msCMLcKdwYnCv6fQj9a1dIt1a9QklVY9hyren0oA7jR9q2kfZivNalULCB4kCEggdOKvYOOTQApFNI7UvbilI796AGH9KQ06kNADTSEU49KaaAGnrTCKkNNNAEZFNNPIphFADDzmmEVIaYaAPApJmeyYHJEkgwe5wOf1IptuDGSSww3BGadcFESGFCGCJk47s3J/oPwpsS/P6+voKALMMZlkDdjXT6Val9uPlwewrDsoC8gHbv6V2mj26AADkHqaAL8FlkDGOOKmishFNJwflUcj07/wA60ra3ZRkcj0IqwbcptYAHseOtAHJalpoWRXUDDD5uPbk0xNPdUUlcjg9O1dfJZpKynG4AkYI7mp4tMVUCyYCjAH0oA5iCzAlDBTwSpwOoq/Pah7YoUyODjHeulGlxsmAuB7UGxQLgIRx1NAHCQ6e0d4xdSo27hxjNbttBtYoRtbOR6Gta904yQgqDvXLDBxn1FMisfMhV8HoOR296AESPLZwScdqvQABcOMEdKZHasiAAD35q0trIcMi+xJ5oAcIGMWI84JzTzb/Lkgljxz2qaG3d9oBIZfQ4qy1q20q7Ngck4oAzktArkbAQcA47ipTGoYgjHrjkVMbdx3Yg9CKURMM5B9Dk5oArBUE4IU4xyCetXURFjJ2jrnjmo1RVZSy4z2FW47ctHkKwB5yMcUAMigVZvMQMTt7dq0IsqxYqw3YBOADUcMBBH3TirsUZDZ2Y564oAkiWJ4yBIQO4PWnrb4f5ZF+mM1JHDg7iOepwBVgKxyF2k9c4xQAxYmVCCSR7nNQunJ5OenJqy6ykgBsD2FRbAcAHr60AUXhwow+D7d6pXERdyQ3tW0I1YEDIx1z/AEqCWFAMgAehNAHAeILU7CBnIrzPU7QmRs8HkE+te2avZmVNx7ZOPWvO9V0wFmYr3OcUAebz24RjnP19KS2IimUngg/e9q3b/T2QHGGHT3FZPk5+QryDx7e1ACSK0Upz9xvmRhTAoWYMAfm61YjBTKOgaNuTn1pFiPJJ5HK56j2oAekrphCAVPQ10GhIZL6MhmyCM+3+Nc820uuOjdM/wkV0Xhs77pfVcZoA9FiC7QQMGn0i52jPX1paACkNLSUAIaSlNIaAENNNONNNACYppp5phoAaelMPWpKYaAGGozUhprCgD5+aNeiDjqT3z6VNEnzDPC98dqcEXlm4Udff2qIyl22L0H5CgDasSHkVFAC+nWu80i1OxSR271xehQb5lPYV6Tp0W2JcDoKANK3Q7Qvbp0q6Ivl+79KZbpyAThepzV4EbeF4zigCr5JUBggOOlWQqIoDjoMmpAAqnH3v5UwafLfTBS+1AcE55NAFd75VXbuA54x2oS9QtgE59q1W8O2kZUF2dj15pJNEjjBYIFXsf6UAVItr4yuAeCTzU8EEeNiKM5wQadHZBVyjj04PFTxwOGxncPcUAMWz/eYC96uQ2rKhBAweARUsSqF+YAehqdAig7HyD1FAFcQNHIDsGD1I5qcxhgSwww709nwpKNz+dQtc7cAjJHUmgBvlc7goweopwt1f5QMetNWZS5weCMkA8VZUggE9PUcUARf2fnkIpPfHGasRQkALgpjtjNSxyqGwW3VOsqMSM4IoASK3Uddrd+Kti0G35flzUcU6qfnZcD0GDVpLhHUg8E9OaAIVhZflOB9KkEDA8ZP40guBEcSOMDv0px1GFOQwK44xzzQAuGQYGSe56VGybQRj5jzkCoDrMLSeXtDHGSc9B9KuxPHPErA4PTrQBQdWTBHHuRUbv8vzYJPH41alTa2AC3v2qrKgVT2HFAGXfhSoHJ9K5TU7LJY7ep4rsLhFZTuIwDxWTeRh0OF4oA87v7FVViV554xXCXrLHcspOBnhh2Nes39pxJkZyOK8k19Gi1CRcYwTkHoaAHI6SKyHCsBjn/PSpVVXTad24Dn1BrMtLgbgkinA+63p/sn2rSV1fAGN5HPv/npQBX+ZQxbkc5GOhrsvCFuj/vsYYHp2IxXHyvlgACD0bPY16F4OjRdPXK7WBJFAHToOPb3pSKAKKACkNO7000ANPSg0ppDQAlNpxpDQA00008000AMppp5ppoAjNMPSpCKYe9AHgly/mMEUfKo6VVZwrAAnC9qklc7yB3NRBAzNk4UdTQB2/hdA8YIGTnNejWUe1Qev9K888GHfG2BwpxXpNoWWLGPQigDQiHRsDp0q0rYXcRzVEM3ABHvmnmYFWwcDGC3+FAE1xdJBH2MjDhazLrW57VhtdcHoqnp/n8ar3Du7FUyoH93kt9TVA28asDIxUZ7Dcf8AP1oA1U8S3Iwwdie6jOP5VcXxW7LtkVmwP4ea5K5twsRaN5Tjj5RjNY86TyHKucryNwIK/iOtAHpun69bTyNl9rHtjFaqXavhlYEY4xXiyzXMZDuzYJ6g55/HpWtZa/Lb/dzjjPOTQB6ubxQo3EgD8Kb9uVmGGOR3zXD2/iM3K7Scj/PWtO2vN5A+77/560AdUtyjA5JU47d6hmYsuQ3HbNZ0DvuD7sjpV6MoSSxyfc0ARxXBRyhOMdqtpqKlMbhjvzg1QvIjuLJ16A1hz3UkLkN+VAHW/b1XJjJZj0oS+yxG7OeetcY9+5jOCTkf3qzp9RkbeQzAgDGD0oA9An8S2lmQgIlkboqnJ/Gs258cbGYJEqY5O5tx/IdK89d7neGRyCwxkdhSxWtyWIhQluzH734CgDtm8YXN2xRgNmM4B+YfhihNXlnUJG6qQeQGKk/pXN22nX52oEkY9QobaF/AV0GmaTPC4MiozdTtUnH1PrQBYgubmGTe92rKT0I3Z+hHSt+HVrhEAwyqf4dhCsfUelR2+jyIhmdVSNujFcsx9h6e/NWGiUKUDHBPIIyp/oKANSz1J5lAkzyOo5DfSrTbXA4IB5rBgkMDHB57qrZH5dqvwXaurfMdwGdp4/KgB8scZYg4bB7VSuIgVGAQRnirSsjYIOCeTniiRS33Rk46etAHN3NlxI3XIyc9q8X8ZR+Xq0g28da+gbmIG3LNwcDIFeI/EGAR6zyMKwxQBxiD5Q4GRn9atW7EMFJzg96hClVK+pq3ZQNcMQikso3EUAaVrZteyfIm5gOfp616Po1ktnYonqM57is3whpHmWMtwyAlQGHHboRXSRrsjVe1ADgMClopKACiijtQAh6U2lPWkNACGkNLSUAIaaacaaaAG00049KaaAGmoz1NPNMNAHgxiGScHduIqrtJYpwFB5rrNX0p7cTFEyVfcCB1HeuXReSO2ckmgDtPAv8ArJkPYivRYgUXaxOByDXm3ghv9OmBOAy8D1r0iMF1DDPpigC3FNuXJGD61BPOicBOT+VRs7RdQx3dMVVm8x1OCvoATyKAFC+bMUEhOOpU9KswWrqx2Oc44AGG/E96rWzKG2lWAzzk9a00kiQhSS2OeccUALFYbhtkkGP4i44Pt65pLjQI3bciEc9RVpLtdwJxuB4Ddq0YpvMBwy57ZPFAHH3Xh90JIGM8ZI5rLfSRCQCowOBgYr0d/KKnOOnPHesq5ghdSSME8cDmgDkILeJScgD6cVp252kAEZ7DNSz2MaAspHFU0YK4UuQe3pQB0tnP8gD8EevetWCRTnKgg9CT0rm7J97ctuxxz3rftym1QAB6gH+lAFmZUZMphu2RWNfWu/DEAgdPWuiFvlBtcKPTGcVTu7TapJc59RxmgDkHtUViQenY1EY027SoPPTNX9QQRkkIM9yTWako3EnCrQBPBarn7g/CtzTtPTeD5YX3IrCOpQwLgHBHQ5oTxpp1opaW5VSOCA3WgD0SysrZDyilj1ZhWrFFChU7FIHC4GB9cV5XD8UtBQHN+cjvg/4VpQfE7Q5xti1GMsT0ZsDH40AemsIwM7wWz14yPaqstnb7eAF7g5rkrLxjYXDBUvImBP8AC4JJraTUo5EzG+70HUUAJdWcUikDtj5jwPyqmqhXKvtDDkYO3+VWzO7DlGx6GoXdZGCEAEnOCOP/AK5oAt2yrtJ2lmI4bOauJEzgNwAvQd8061tFKhiMDHAHGauLbhUIC4oAy3QBWVxu968c+Jlvi9ilPCsSCcV7jNCFUZxXlPxOssWSyD+FuffNAHkJOMoMY+8prc8KBTqyoR/rVK/mOKx3jVWwDnPOO49q6z4eaYdQ1aJsHdEd31GaAPUNC04WNrcRAfdQlffNVRXWSWogF2wGBs/pXJ0AFIaM0UAFHaiigBppDTj0ppoAQ0lBpCaAA000400nigBppppxNMNADTTGp5phoAxdUs0eFn2BsDBAHXivI5IxHNLGRgq2D7V7jIgZCp7ivHNXhKaxcgjClyaANXwe6pqyL0LIcV6pajK4I9wK8l8OkRavAwGRnbmvYLCLeik4zigBk8BZWUAZP6VkyRmNiQ3ANdabdXhG5eemO9Y19pDsCYwccnBGaAMpZmZtzN1FNe5cHlto/Kq9zvs1bch49Qa565/tTUJWS3VlXPLAGgDffWrW2Y+dcKo7AtzUM/jnTbRSxd3OcARoe1YcHga4nfzJJC0/UbiSCfStS98KNJprRfZhHdqNyFhhWb0zQBFN8S4QhaO3uGA4wxA/nUMXxFilkCSQzRqTgErn+X9a5WfSryGTy5LWZXB+7sPP0rf8PeFJ7yXzrq3eOBQSoZcMx9hQB0NtraXmTG+7HboBRJMGYMOCep9K5+806403VldI5I4FPzMFJ3D0xXXW1iJ44pI+UdQy59D6igCzphO5RuGG7jrXW2KL5Yyp3dM4rnLSyEc6ggAj+dddptv8wDoCPUt/KgC/bRBwECjK+vNOubbKkEcj0FaVtZRh8nK+gzxVmWzjT5wi574B6UAedapZK+4c5x6c1xtykiSsihifpXrN7aqzEkbVJ6ACuZ1fSFhxcog8skZ9qAPJ9WS5a6NuodiFDPt/hHbNJe+FXfRftKIXZMMy9fyruToT/aJnkuF/eknhQCVJ6Z/SteztYIYBAWZo8AYIBAoA8JkjkICEkqDkelaWiaY+pahDbBFZA252ZAQo789q9bXwj4XklZ2tAz7slQTjP0rotO03T7cBNO0tQOPmIA//AF0AeXT/AA7nurhri3R7aLPyjkEn1HtViDQvE+kYNtcyyIpxtLZr2eCyO4ec65HO0ZxUzwQOdgRTg5PvQB55omr63Ji2uLaQt3JUg13thYSNGJZ0AxyB941OtjATuECrk9c1fSIrERGVB9+aAKgHzFjuA7c4xVqGYqoGMr6571GUmI4kIBPPANPWJJAMucdjkjNABKpcKSRgjp6VwXxAsmn0qQqN2DnFeiFAsIxzx19q5bxTbebpM5GeFOBQB896jZ+QweMEDoQeoNejfCOyLzNclMclCfXHP9a4vW0eBgSDtkAOT04r2r4fadHZeD7W52/vJl3fnQB0OpbRp15IB2xXB12+tubfQHDH5pDiuIoAKKKKACkNLSGgBDSGg89aDQAhpp60ppDQAhpppxppoAaaYacaaaAEJphpxphoAi3DP4V5n4ns2S7WYYIkb9RXom/tntXJ+MYAtjC68ssnJHbigDB0hfJvosjJ3DNezaZ/qhkAqa8m0xBP5bkAbRnOOtesaUQLSPLdVBoA20VivTkdu9DoSv3SDU1ls2FuW3HJ71ceFX5x1HQ0AcrfW5nbY6Nx0wKjhsordVwmcHuK6SWAKPmHXtis25j8ss6jbjnB7UAVWtYJipIIY9NpxQ9veQAGNxKB1DcjH0rOu71rdS/zDcfkFUG1+dSFYZ74xzQBvCeYybTFb568x81M16FUhtqt6IvNcydXuZ1CpG3J9KfCl3ckqSQD155oA1J7iOYEGNcHnkA/rV/TdMQEy4CpgBQOn5VFpukngyOWJ/LHpzXRCLZbBCBkdhQBiC2xNnaAhPGK6PTUxgMBwOM1SFsXlAAwcd+9bVhENu1gV+nNAGlAhCgkZHZsc1dKFo8Hn8OtR2yKBgNk/wAqslTt4PNAGRd2jE9AB61m3Fl5sLRMmVPY9q6Z03IQwBPXNVhCmSPvNnuKAPMtd0m8tFMkCll6E+30rnlv3hJBRgc5II617VLaLMpBQMMcqRXL6j4ZtnZpPKJz1+bp+FAHE2/iSGPAcL7cdKvr4wRSvlso55Aq+/ha03APEpGOV20+HwvZo52wIMHr3FAENv4ilupY+GG5sbj90V1dvbjyg0jZfqGU9B9KzINJjTKFQ2BggqMf/rrWtLEKyodwZfcjIoAs26kvgsCDz6D8q1YosAHA49aSKHYCSmQfTr+VSIy7dygkAYyOv4igBskGV+QKPUUiWqoF9B1BqwOlIxGMYJPtQBQu5Y4mRCCC77Rx+NYOuDfp1xkdFPHrXQXK7lGcAqeKwNXYLYyknI2mgDxvX7WRra1gVVLSShVOOeele76Jpv2TRbO1IAMMaqcdM4Ga8gjgbVPENhEMtFbZlcKP7vIz+Ne36e+6AZOeBQBzHjCbYkFsDznJrk63/Fz79ZK5+6grAoAKKKKAA000poNADaDQaQ0AJSUppDQAhpppTTTQA002nHmmHigBDUZ5NPNMPWgDI8z35xVTU4kubGVGGSEJX6gU3zveh5vlHfFAHOeHg0rrERtIO3mvVdKOLWID5uOM15y1u2nayrKn7qQh0PbBrvdEuM2yuMMQaAOstAApQD5uua1FVQBjr/KsW0YBw24DNa0DfLnIOTQAs1upO8n8QapXGnJOpDEkr2B7+9aoIdjyCfQc09Y1+YkDd1IFAHH3emupxsUkDgY6Vlz2aj55EUhuMYz+Br0IwI3ylR9RVOXSbaWUnZlj1wMUAcNFZYbIU7cfdC1sWGnPIw2JtTvjIroItFiikDkKFHYnmr0iiBVCDAHpQBRitjEuAd3HcVIrI7bBgnvjtVidjsBAO4j0/nVKBo2ckr82ewoAtKm1znlj6DtVi1Dq5A7HNLEisysOuMVYhhO8sB1HX0oA0oFXap7irH0qC3A29ye9T0ANbdxjmoWRWJBj9+lWap38ohi3kkKOuKAHI7FuBgdDmnmFHz8o561i/wBrqdogkRyeMZwauwXgZxuJDHtnrQAy40eKcfdAYcjBqk2guGJBIH90Hv610KsHAIpSMmgDFtrDycEgnHGSa0EiQKpxg98VK4UjkZ55HpUZcqAFUsScjJ7UAWEIxwe3Sl78cGoPOAJ3ZBHelDo3Qnj1OKAJc84AqJ2bcEB46k1HPJtUneT7DrUIm7k9ewNADrhv3Z6HGeDXM6zn7BMgyWZTWtO7fNlztJ6Vj3oEj7GOQeetAFbwj4fEFu106DzJBjPpXb2qCGAbhjA/lVDRBt0xcgD5jiq/iHV1srBwrAOw2qKAOQ1u6Fzq9xIORu2j8Kzt3rURkLMWJySck0bqAJd4pQwqHeKN4oAlLUFuKiLjFJvFAEpam5FM3imlxQBITSE0wvTS9ADyRSE+9ML00vQA4n0pp60hfim7qAA000F6TNAHG+d3pRLnqaz/ADvenCbp6UAdbFo6+INDXD7Z4T8jD88Vd0aN7VGgYYZcE/1rJ8K62tnctBI2Ek5GexrpdSAF0k6YG9cHFAGjBOFkzuwCcjNa8E+/BDgZ7k9q5mBg5xxuxmtC2uflZWbb6GgDoIZmTeBjJ4GOgqZLliqk4HZqw7e7Z5CSp8tejH+Kr6SvIpUBdgHA6GgDQzJKR5Z2r1yKtIjKRkHC9yarxSbFG3BI68Zq0rFwRsGSOaAJiqugcllOOpFMuH2wsQQuO4qs90BhHUgk9c1Rub7C7QVLDuRQAX18I1GM5IwSfSsGPWiboQRncxPQdqz9a1KSONyXG3tU3g6waVpLyVNxOcZ7UAdnYXBbCtyRgmtqL5lwPzrMsbNzuIwMnJPf6VpxIEJzxg0AX48BcDt1p1VBIVIIPBPJqysiMBhhmgB9VbhQ6nIzkYx2qzTWUEUAeaeJdNutGmbUbQM1tnLoTyvuKbo3iVLqNWZyc/pXfahZpd2skEi7lYYOa8SvLV9D1yeKMsIt5x9KAPYbLUg4UKCwI5ataKYMpYA/jxXl+lasdqgylQTziurtNUcxAbt3A5z1oA6lmDKSOT25phPyhiACOuKz7W4BIYucMM5B7+lWXkYAksoUUATOqumR07kHmqrhV6j5evOaeJVZdwYEH/PFNZtyqMgqc4FAFNn3OTy2ehqEzhpCO49T/SpZW8lW2DJ7471nSvKy+aAAS2OOuKALE0gZfvZOazSu+VyTkGrboyxhifmPJqELtwegwaAJX1RNN0jc7YO44FcTf6nLfzl5GyM8L6VL4kunN95Bb5FUED61i+YM9aALW/tmjfx1qr5go8wUAWvMxS+ZzVTzKPM96ALRkpDJ71W8yjzKALJkpDJVbzaQyUAWS/vSb6rebzQZfegCwXpu+q5k96b5nvQBaL+9NL+9VzJTTJQBZMlML8nNV/MppkzQBwfm+9KJuKz/ADfU0ol9CaANETkEEHBHQiux0LWJNQhNtMSzwrkN6ivPhKfWug8JXRXVyhP30IxQB38BKAMDtJ4zVuJg5wTkqapoGA4GTnIFXIGUNgnBIz0oAvRMeEPrWhbRkMpD4PQ5PFZcEwJ5GRnqDVqKTLkBsL3OaANdLtCcDhum7FPa4lUsY3AYd6ymdFVmLgAVD57IwyWwBxz2+tAGxJcYHLAuetYt9eEMGJBYc5NNeRiOHyPQ9ay7udmyWUHjnPagDG1RzM5BJIzniu68OTxWemREkLuUZri4YGkLvtOD7cUS6xJb2piBwV4xQB6umrQRxgqwAxxzVZtaUynD8HtmvBNS8V67BNizZQo6hgW3Vo6V42e6jCXcRguF4Jz8rfQ0Ae0jWQdyhwMcjNJBqo8xm389Sua8ubxBK+Dv47VNDrxUFmfaMZJzQB6g3iUxj5nAx70xPGFu77BMrEdcNXhHiPWtU1bNtaSSQ2/QspwzfU9hWHpukX+n3KzxSzBs7mO4nd9fWgD6fGuJLGzlwRjjmuD12BdQ1aYxjPAzisjQr+/uQIwjscYJ7V2Vpo7Igd2DE8knrmgDiUWSymCSqF966GzvThfnIHQEVNrOmb4yQvK98VgxqYmIJZfp/hQB29rdqFUo5O37pFaEWpEDcHyWwNp6VyNpcPEAQSQR0Per8V2xkGUG1hz6g0AbbX7bicEDOCQeo+lXUvE8kOQdo4BArItlZwRGwIHJ3EA//XqaK5CFkOME4FAF2ScSpujJxnGSarFWJbr171KPL7tgfnioZiu7AY4zzzQAGQyADHXkVHIeMA9qEY5OBz0GOtRy4DHJ5oA4bxBJ/wATiQZzgKKyhJirety79XuD6Nis4tQBMZDR5hqAtQW/OgCcyUGWq++mlqALXmmkMtVS/PWk3+9AFoyUnmVVL+9Bf3oAtGTmkL1V8w+tIXoAtGSjf71T3mjzKALRkoMlVDJ70hf3oAtGSkMlVTJ700vQB575lL5vvUVFAEwl960tEuzb61avnA3hT9DWQOtOR2SRXBwVIIoA9uRjsYg8qcikklbAZSOeDVTSboXVnbuMHeg59eKlc+XlevPNAFqKbZtzzzyKtifB3IoUHsTWOsxzgEbv71SmZsBd5yaANYTkDJ5B44NDXG7AHXv3/CskThG5+U44xTludrDY2WbqTQBoO27JX5exx2rPnLPw3zUfaFOct35x0qxDGszBlLBT1YjFAGhp9qBCPkHvWPrWhm4kyNwIGciuotV2LjJYY4FJKBlgDkYJoA8yl0SdGwSDyeo5qvJo3yhCoJHPSvQLm3RwVAJJOc9aoGyXeBgcnAJoA4saNKuQruoHYGmJpsqy7Wdjkjqa70WS7xjaSetRXOmKGVyoXseOpzQBnaVooCjKhiSK6GLRI1mXKggdhU+lQR+UFIY55+lbMKB5R8xwDkg9gKAJdM0+G3QBUAB74/rWyFRS2Bke9UC8aMrRopB+9jkketXhOix/e5759KAILu2SWNgByR9cVxuo2ZhmJKgDpxxXZvcKSMZxjrjtWVqNusse8BSTkZx19qAOTRmiYYBx061fSVQpw4yepYZqF0CybW+XJ78UCNiSAAPT6UAWUV/MDiXIBztPUfStBJWZcbgSPfJrKjcKQrZUrz1zmtCIIWJjdd3Un1/CgDUglGFBbI/umnyOWXtx69c1TjUMv3cEHnnH5VMgLttHOOtAFiLBwSSoxVWeTBY9gCasu4WM44GOlYeqXBgsZZCcfKQKAOJvZPMvJnB4ZiRVfNBJJJPWmZoAUmmk0hNITQA4tTSaTNITQApJ9aQtTSaQmgBSTnFBamFjzSFqAHFjSb6YWppagCQvSFxURamlqAJS4pN/vURakLUASl6aXqPdTd1AHEY4pKU0YoABS0gxTselAHfeC7/fY+Q7fNC2B9DXVTpuYuCB6mvLNA1A6fqSMSfKf5W/oa9QWVZ7ZSD1UdKAKTrjDDhlOcZ605XYR7mOec4NKPlfJWlKl1O0HGe1ADwyzLnaQepzSqoxkDH17UxVIQAZDd6lTggHP+NAD4kTfyQCejVqWzBmC9AO/rWaJFPOe/pUxuhEuE+9jJIoA2xc4BUdRx6frVeVzIyKrnHUle1YRvt6sxfCnque9OivWk+QAsOmQeKANOcurkQuWLdmHSkTzGJBOWPXIwRTUuI0UGRwoXrVW48QW8TfuyHbvzQBuxxhGVztXAzzUaTw3TSQhiGUZBOOTXPweI0djFKWVW6H0q/p3kJem6juSwb8fwoA39MtWLMJAhJGMnFaotwhJUKc8HnpXK3uvwWatHHLuYnLe2aof8JXKoGx2b1z/KgDtXi8py3mM3fn09Kozak9uzKdpUYx7VgDxjEybJNwPQ56VHL4gtZ1YFx7UAbo1cEkAgknnAzU0V+soZRJkZ6E815ze60q3GI5B0AIBFT2Gru8uCQCMc+tAHX3bqrHAyfzpYFLKMjaccYrMFyW53Ak+/NXrdnfG3j8OtAFgx7mwEXIPJx0q5BAFXHIJHBpsfysCy4OOtWInDOdxAGeOKAHwIFG0tkGrCYikJGTmogVVRtXnPrTZ5yqHBG7vQAXMu0Yzya5PxPdP5awgHDHJPbiti4udis7HgDqaradcWWsQvbXCqCScE9aAOJLU0tW1rPh+fS5C4BaAnhh2+tY5SgBhakJpStIV9aAG596CaCtNK0ABYU0tSlaYQaAFLZFMLe9IQaac0AOLUwtSGmkmgBxamlqaTTSaAHFqTdxTC3rTS1AEham7qYTSE0AcjRj3pSMdKTvQADpTh0oFLQAnTvXe+GNX8+1EDn95GMHnqPWuDq3p95JY3cc6EgA/MPUUAeo7kfBPfqKcylTlSSOgFULO5WZUdSGVlyKtF27dCeaAHlugKcg9jSlSxDEgemKjDKvzFskdfalLbmyMgDjJNAErShRjPT2qlNchMtlcjp71K7HOSMEe9Zl/LlWyuKAKNzqCod24KB1y2KqJ4mhhXZE+XHcVUlsJb2cBg2wnoK1YPDURVcoOOvrQBSOsPdOWklYj+6M0janHlgIZWI9FrqLLQkjYHy88dCK6K10K2fLtbKTjtQB53baluYK0UiZ6MyVdTURbMzQu5ZuNqgtXoUnh+1EWSke7+7tpsOhwZAFuuNp5AoA84km1G4bdBasST1c/wBKuWWkeILmQKFRQOuFzivVINEtkUMUUKvb0GP/AK1Ohs1aZpFICDhT6/h60Aeby+G79D+/uGYeiqBj61Xk8HTz5eR5VXjIzya9UFjGvzO6mX065H9KY9skkbIQB3FAHjd54U8kkpuG3+LvVe0S5sptkm4j1PNetzaartkhRkVg6j4cAJITOO4oAz9OnZ9oBBAHTFdTaMmB8x3YHWuWtka1kKEbcdCe9bltOwwDkigDoVJaP58lh27VJwDuKLkdT61QinJXOQT321O1wHjBwVA9aAJXnIzjnnGRVSaYs20Yx3NMnuM42ioUDMVRTyTkk0AZniG5ktNMMwHybgufc1j6fdeaVlhbDDmtf4g4s/DltGOryAmuC02/NvKuCcelAHr+kajFqEDWl8obcMc965vxD4dk0mYyxqWtmOVYfw+1V9Ov1kdXBww969C0u7t9YtTY3SBty45oA8nKimFa3vEmgS6HqBjIJhYko2P0rENAEZWmlaeaQ0ARlaYVqU0w0ARlaYVqU9aaaAIStNK1K2KaetAEJWmFamPWmGgCIrmmlalIppxQBEVpCtSEUhGBQByBFGKOvWgUALRiilxQAdaDQKWgDpfDl/8AKbZ25XlfpXTRT5OSfl756V51bTtbzpKpwVOfqK7EzZhSeM5jcAkDtQBrqw3FlPJPHpUokGegwO9ZEV0rAKD7VaiuMkcZA60AXGbcORxVOWJ5W28AdhUpuAxwBg1btkUkKcE+9ADLLTQnzEZY98dK10tVVSxVSQMZ9alhjQRfKMEY+tPdkXGBkntQBFFcG3IIC89mq0msBI8FFxnIx2qhPGrA44JHX1rNnikLYByPSgDbl8RIuT8rHtmoV8XKqsyhc9eDWA1k0o4Ygk81CmkSK54bBODigDpE8XyyAoGOD1wKvWmrvcfLyR7dMVg2mkq4GY2U54yK3LLTVUgkH35oA2IZpJBnPTGMH+dWrefzZnjZGGwjLEfez71BBGsbYGTx2GDV1emGXn6cUAOKIEJCKzGqtxGJV2FfmI/yKmLBWOcc9O1NkdCu1sg9etAHMahpyOm8ABlPWqMDkArxkcYrZuYGMzMJGMZ/hzxWbNbhZfMU896ALFvK6gtkjtUstwxxngHrVEybVIIxnkYpiyO7ZZifQUAaKOZMKOAa1tOttzBmHOazrKLcQWro7NNuDjtQBwHxduPs9np6fwl+fyrgoUS4hEkJG4DoK9D+Kln9shtk67cmvJ7K4k0668tydme9AHT6ZevHKM8EHkGu/wBH1N0aKaMjC43CvPRsmUXEWM9629DvTFMAT8jcYoA9ivLW28VaG0RA80LlW7hu1eOXdvJZ3kttMpWSNirA16h4avGhuAA+UPQVi/FXRWt449ftkyows4X0PQ0AcETTSaiinSZA6nIp5YYHNAATmkJppcUhbmgAJ9aaTSFgO9NLUAKT6Uwmgt703NACE800mgmmE0AKeKaaCaaTQAGkPvRn3pM80Acl+dAFOIoFACAUtFFABigDmgDNBYIPWgB6oWKgfxHAr0650uGx0GxQIBIygsPXivNdLBu9ZtIB0aVR+tepeL5vIu7KEHCqqgigDlJUMLZGSCaWK44Ayc1oXsAAyBlW5FZUkLKcrQBfjlYMOdw7itW2uGxgDIH51zscxB5H4VowT4IIIyf0oA6SO6yQwX6+1WBOrHI7+tZMTkqPXqRmp1l2Hdnn2oA0RjcMHr19qcIEZgSM/UVUiO4kkgHv61qQNEVG4jdjJ+lAD47KNQPkAB/hx1q3FZAgZQLj0qFJ49xIYZPpU/2sRqTuAPX60ATDTgrAEAAn8asLC0ZAA5HPNU4rxXYZI3dQRVtLre23cG+h7UATIWJxtJ55OelTnI/iA9M1EruGI4x0AFRyyNu56evpQATMcgD5jn06VDKpxuY9uPUUwXDIxZieOuO9RXN2khwDg9s0AVp5SqklifwrKuLxFYYbOKmvrzapBIz0wKy1geYh3+7QAGcyE7VLE1o2VswYSSE/SmWcKhc7MHPBNaMfLBU5Pf2oA0rRFrZtUwMnvWPaoeAa2ojtUDPtigDmPGEH2hhkcAYFeSa5p3zMwGCK9u1uATDp0Fec63ZctxQByGgzurNA7ZxwM1vQFkmbbwP61zhBsr9ZOQCea6QHKJcLyp60AegeFrj7QyRl8MB1r0B4Idb0O50+cBg6FGDDocda8m8KXKrqKAHncCK9dtAItSBUjbKm4getAHy5cPc6Fq11p82cwSMhB9jxV+DVEkHzYBNbnxn0kad41N0iYjvIg+f9ocGvOxIy4BODQB2QmVhwc0F65q2vXiOS2RWvb3iTqCGwaALhaml6jJ75z9KaW96AJS9MLUwtSbqAHluaaWphbmmlqAHFqC1MLUm6gB2aN1RlqC9AHOUmKcB3NNLjOBQAoXNOERJyelR2zkyYJqxPKqA4NAEcrBBtGKpSOfWldtx3GmE7jQBt+EAr+KtPU/8APUV6H4xjeXV3fnCgV5z4QdU8XacTjHnCvV/FtoyahM4JJKA4oAxLcrc2YQ/eQYNUJoSjEYqxaObcl24DEAmrU8SyLkUAYrRqc5FMXdG2R2qzMjRN04qEyIwI6UAaFtcrtOSDu6itBCSAcgA9MVzytsIZTV2K8YKQW+X60AbYY7wCenvVlLgAcnaAecd6wV1JdoyenGDSm8UKTu3Z7ZoA3nugF3K3Pfmoxcu+PmwfSsUXW5Rg+/pUiXZwuOCPfpQBvLcvkLxgDGc1dt7vbLu3fMfQ1zAu95GZNuOOvBqeK6IUbXC49KAOvF6pUHncOAAad9uCxkH5j39q5aK82lgxDehzTjqWHARvlPBzQBvy3RYMQMKOhPesqe93EhGy3pVF72R8ojbeME0sQSNeDuY9SaALEUQc75CTnpVsKirjB9KoiXC4HJ9c1IjyPQBcD7TgDnpWjZw/KCTj2qpaQAEM4ya27eMAAleBQBahiCgHHWrsK7m6cDk1WQklVGd3p6VeQbFAGPegCpeqHLDHUVx+r2YZW4rsJW3zEe1YeoRZDcUAeUa3ZbSTjBo0S8DQtbSckcDNdDrNpuVjjn6VydpC0OqKB0LUAdtoitbXtuR1Z8V7RaqPs1vcHPBGfxryjTrcNJbuvVTXsEUW7RY0HUID+IoA81+O+miXQLDUVHME2xj/ALLD/wCtXgRwRkV9PfFW0N18N7/Iy0SrJn0wwr5hDAA560ACHBwelTo7RMGDYFQHgg4pQ2Tg9KANiDUOMHJq8s6Sjg4Nc1vwwANSLcSRsCDQB0RUgZHIqMnFU4NSKgCT7vTPrVwTxPhsjmgBC1ITTnMfZsZqM7R0bNAAWppNLjPTFMOR1FADs03dTd3vSE0AYDykjjpUDPyO1PMZUdaicsoycFfWgBIZz55APIqWeQMQDmqURb7QXAyuKmdgW5U8UAKz84FIWxjimF1IGCaeWwPWgC3o0/ka3ZS5xtmU/TmvevEvy31rMRmOWMDJ6HIr55iOyUOAQV+YV9GaU0PijwVYXYw0sKAHHYqMEUAcZfxCS1vYYgAyJvTHtzVbS7z7ZZq+QTjDD3rpJ9Pigb7SH+RuoPb1BriLhH0LxBJAG/0eb95H6YPagDamQPnjNZk9tg8DFaiMsyhomGfQ1E+CTnqO1AGM+9OCOAaYZD64Nac0KkEgCqb2/OdtAFYMzdCQBTg7qOac0DAcVH86HsfrQBKk5XPJzj608TkYPPv71AJDjlBUiuB1Q0ATiTOMHk1Ok5UY55qqJ1B+4aeLgjouKALyyM3AGOc5JqVTtYEtn61QEzFc9varEUTygEk49KALYn9O3ep4XdyT1FMitcYyMitCGErzjA9KACGB2IPODWpbWw4J65pLaDgZzgc4rQjXjj5cd6ALEKAEe1XEbooGW7CqkId+EHHQsa0YVSEAL8zHqfWgCzCuwYJBZupqd3CoR0qun94kACmzyfLgdaAEiy7yOegGBWferya1BH5NsFJwzcms6cZyOv1oA5XVYQytgVyJtf8AiYIQMHdXeX0YYMAKwbaxNzrlvAgPzPg8dKAOq0GyPlBhyFXJPoSa9Oswf7NjBOTsxXN6bo/2bTHAALyS8Z/urXTWmVsUB4IBH60AZPjOAXHgjV4yM5tHP5DNfIp4b0r7F8Rrv8Mamp72sn/oJr45PzEE9qAHnOKTHAx19aOSPUUqt7cUAAPyk4yaQMDyfzoLEZxUTkt7fSgC0j74ypPI6UguXTCkkAVEjgsFHJ/lT5Y/l3GgC28+/btJJxTTcuMAZGO9UEuDGw9qshvPUlfyoAlF5IDweKnW/PRwKzwcdaCw6mgDVW4icZBAp3Xoc1k5wOtPSd0xg8UAVJWqq7gAg9KdK521AQHAzQARYWMk9c00ths4yO+KHfYMAVEWwpJxQBMjKQSAQfQ08nJqGJtwHIqZiAMigByKS/XNeyfBTU98N/pcjcKRIi57HrXjcTHfk9MV2Pww1H7D42tF3bVn3RsPXPSgD1XV7G6ja7jjj3QK27PoCa5bxHor6tpIeBP9MtBuTHVl7ivW5VVJ45mAMf3JAR1U8Vz+t6bHZXSNCNoYlSO3qPwIoA8e0rUWKhGO11OCp9a3xLHOo3jn+8OtU/FPh5rC6GpWKkRSEmVDxtb1rPsrwOoIb8c0Aa0sToSV+Zf1qqWGcEfhVmO4OBzmnOiS9Rg9jQBTKg/SomQHqMirJgdPukMKjdWBGVwfpQBAYFI4pRbnBIzU6gEg/nU6qABgUAU1g5Ge9WEt16ntU4UegzUsS5bBAoAEs1bBxgVoR2y7QR1HakiABx2+lWkUAcGgAiiwc9KtomBnGajQ8gYyewq7DbSSEA/KD+dAAjMvAwx9BV6GF2IMjYXrtFPiijgG1F59T1qZY3OM8j+VAEyOAu1DgCrER7AZ9TUUcZXqcDv60r3CRAgGgCwz7FycfjRar58vmnlF7+pqpEkl4245WIHknvWjlUjCLwo4AFAC3EgYnjNZk5OT6VbklBBGMDvVORlI54A6mgDMuR8pPerHhTT0nu5XGPNYbVbuOecVWuWDsEHVj2rsPC+ny2kBunjUbhtjX+Jj60AbzQmONI0z5ca7c9ye9W1U/ZVXodoFMiZnhJcAc4GKsEZwDQBmeImCeGdTYnhbSTn/AICa+OTgcZzivr3xpJ5XgrWX9LOT/wBBNfITbdwPPTpQA8D5eopm4cjnNKCAD1puMEn1oAeTnIAqI8NjPNOLbKRxuHHWgCM5VuuF9qmSTzPl547VXJ+bBJpA7KQF4FAEkqYBPemW9w0L4J61Krq67Acn1qvPCfX8qALwKMpI65pNoOSevpVKC4w20/SrYcH1FAD8gACkLrtIPWoySBzQGA75oAzJZcZyaZE3y7zx6CkdWkbYOQOpp02EXaOCBjFACPJk7SOc9qY+CcEUyLO4see3NTBCzZGOKAI4ztO3PHtU+764qMoQ2O49KVOW60AToeeOK0NBuPsfiGwuAT8lwpP0zWYGOQBjIqSJykoccFSGH1FAH18m2eHnlWX9CKja0XULRY3I822YBie4/hP9KzPDmo/b9AsblHGHhUk++Oasazrdr4athqU7qY9pV0zjcpFAGLrNhHKxeRPlwVeMjj8a871nwi9nI13o+JrcDdJAGy6epA7isnxb8Tr/AFi5AsUa2txgMW+82PUVDoHim8tL+C7Fx5oU/NG/Q+ooAsWtyHXv9KvpKCvStXWdBg1y3bXvDqsZMbru0X7ynuyjuK5iC4kXhlyBweOR9aANYEnBFPDZGGXP1qrFOjdwDVxCrAEEYoAjMUbHIUr9KBEB0fPsamEeWzjineUDmgCDypQcgAj2NSIXDAFMfjUgUjoaBAzuCTQBagSQ9SB+NaEMC4/eOzewqnEpCgA5rQt14Gf50AXYAiABIxn1PJq4m4kAHFVY2RcZOMVOs43AoGJ9FHWgC4Iyo5GKkMqxjk4P15qALNIvzlY19OrGpIrQs3AOfU8k0AAd3yR8q/3jU1tZ72Ltwnq3VqsxWaoQ0nJHRaldjnBwAOgFADWdVAUDp6VC8p5PFJITyTjPYCqryYBBB4oAJpz0z1qpPOFQgdaJGPLHp2qOGzlvpdkYJxyx9BQBPpFm93eK5QsAfuis7xz8S7rwt4hNhZ+XKsESq4GNqsRyPrXU/aU8PaNd3xAItoGlx6so4/8AHiK+YNWv5tRvZZ5nLSzOXkYnqSc9aAPcvCXx0sL66hs9Yj+ygthZAMj2zXs0E0VzEs0Lq8bKGVlOQQea+FLePfdYPIU1718JvFF5p1zDpV25e1m+7u6q1AHpHxNuPs3w61l92C0OwfViB/WvlMg7RkgenNfR/wAb7wW/gPyN2BPcIpPsMt/Svm/JQc+2Nx60AKGXGB1pACQe/wDSguoxwAe5zSBuOMk0AJtOR3xQG65HHtRjORSDODxk/SgCvL8xyMClVs5U8AcUrgFuc/4UwpzxjA/lQApOxuentUyThzhhxjiq4b5ip5HfNI6kHeO/TNACywGNg4IKnnirET5x79abbNvUq2CfeniDZkryp9O59qAHMcjimfdAzxT+qg57Z6d6Yck880AV2RLeMkYzVCWXe/tU1zKSPX8ap5NAE0Z3buBUiHaMgjntUESkt6cVKcjigB7Et16U0DHIpwZe5IP1pSqhTgjPtQAkZBlWnnPm4AzzUJwHUgkYqUks3I3D2OKAPe/hDq6Xvh02MrfNauVweu08iud+JmpT6rq4so2Y20XQY+8a5v4Z6k9j4tity5WO6Royc9SBkfjXZ3umrcXk8rAsxYnLDmgDzGXTWVelVrcyWl1s6q3OK7e700qCQvGK5nxDZPbwwXKAgqAD9KAOr8K3+qWtyJ9M3MU+ZlB5x3GO9dPqNvpviRWurYR6fqUa5mU/Kszem3s1eYaFr1xYvHJAUVgdwY9fxruDrFvrJWaTZBfgA71OFf2OKAKjW8lpMYruBkdf7w6+49RVqGKFxxwfarMWsw3EZstRgDbeA4fJU+ualfSZI0822fz4Dz8v3lHuKAIltDj5XBHv1pwtJVPG4/hToiBjIOPc1oRE4GGoAy/JkUnKGnIrA4KNj6VtIWYdP608Ic5KrQBkoXU/LGfyq3ElyxBCfnV8KVOAqj6VMqsSoyfoKAGwWTsA0r++BWnDGqIAOPZRUUSEYyTj6VaQqOgxj86AJlU8YTA9T1qdMA/KOfU1XDg8AsakVsYBYgenegCxvUZHOfWonc9eo9PWmNnGV/M0hf5doOT9OlAEUjgEk9aruRjJY5PapHwWIwS1LHEZJMcsw6nHAoApiKSaRURSzOdqriulsNNTT7WWQsHkIwzDpn0HtTYbCOJYJEdlLEjc3oBk4rn/ABd44sPDulCGORZb1g3lRLzuOcZPoPegCl8RtZsNO8I3lk0v+l3UflxovUksCT9OK+efLKg55966G5uLzWLmS9vZGkldif8AZUegHYVlSRFULGgCPRLY3OohcHlua9JtoWt5oZEJUowIIrlfBlnvuHmIOAeK79LZZGQMdqMQCT2FAFj4zaqbrw14bhL7i+6VyO+0AY/WvHwCc5+pI65PSuz+KN6P7bs9LjYNFYwA8MWBLfN19xiuJVz3xuPJ+poAQhxwOV6AnHNAO08nj2704ldvfjoMdqbncvJGR6mgBu/BzjApSwJ4P6ZpDjHqT2FBUhRx1oAY5Jz3pgzj396c6naGByfbtTUcZ6kn2oAilXac/jz2pUYsTuzgDk96SbqMnA7AUiDdySdvoKAJYwCxAQqB07k1YE7RBm3BWxjB5NVVEglB5weMDr/9YVFezHzhGAqlT26UAXkYEAjoefxpWOCMH6VDE3Ax0IyD71ITnp0xwaAMmcHfnIIPIK9DUNTzqVCnaF4xx3quOtAEiAY6gmnjdk9SPSkQFSQcYPelOVXg8n0oAUHnmlDdRnv0oJATvuqPcRnov9aAHjqeCOanCgsWx/j+FQop27iSR6ZqaJkZiozk+tAFm3u3srqK5jYh4nVsKeeD296+gLS/sdf0SxvbNcb48NyM59CB3B9a+dnIZiM7T2Poa6rwT4rbw7qYjmYiymOJBj7jev0oA9MvtP8A3YG3nmuf8U6R/wASJcpyUGOPau/nSK8tlmgZWRkBVgcjntmoPFOno2mwIoBBwOO4C0AfPNsfJl8uTj0zXQWSgMCHKn+Eg96p6zpxiupUxhlfgimWF3giOThh3oA6BJ7lWDYXcOuB1rZ0rXJ7Zg6swVWG5c/yrKsvmTnnBxmrRtCrbkJUn9aAOxurzStSeGa0xbXEoO+L+Et7elMifDFSApHUe9cslybZlMid8Bl7V0FtcresqsypccAMxwrjt+NAGvFtPOAfoasAZGMZ+tUR5sTBJkKsOxH8qvRMpUZ6+ooAkUY6Cpk65ABP1pI0OOre1Sqi5GRg0AORialC5IJzSpEp6YqbaDwOTQAgGCMAmpUQ5ycDNIq8gE0rKVPB59+lAClVw3zH6/4VA77AVAGfzJpC7MzDI471ZtrQFt7KefXvQBHb27SeoHdjVw+XbxNtwFH3iTUjusMRPcDivKfHur3OmRi3ju5Hvbo7hhvuL9O3pQB0HxC+JNpZww6bozLNd7c5HCx5UD5h/SvJBDPdTyXNzI0s8h3O7HkmnadpjkmWTczsdzM3JJrbW0IXAFAFW0swbUnH8TfyrEvYtsIGOTXa2lvt00tt5w5/SuV1SMqYVPegDqfCemlNDW4VCxVyzgdx3rqLUJzM5xFGu5sjOMd/61R8JyrZ26W8wwjrlTjo2On41V8Z6qmkeHGitlxPelok5+6Dy35D+dAHnet6m2t69eahIxYTSFlYjHyjhRj8Kzm3K24kE9MUyLb8ozwefwFOlYnrwepFACb9z+9TBT5IcfLuOB0y3qaqoxJI+7k4FWi2UBA+8MKPRR/jQBEPlPJ7/XNDklhjkY708oX4yMgck9gKXJ27ScegJ5/KgCBySv8AX0qOPG7AOFHf1qZEZ2KgqABksxwMCoiux8g8UANnQMQARz/n8ajO+IKCeCegqw43MrED656VGNrkxt6dew+tAD/MVYi5ywXsOAD9e9Ze4vKW55OeatXjbI1iV8juB0qmpAbOcCgDShYhFHfqKl3blIxx0/Cq8J+UEYDDkE/yqUsORk7T6UAU9qyJ3GOT6VC6qG46e1OjJV8bwPftzShAFYkg9hg8UAC5xjv6808gZ4PP5/8A16YOF7knvjNPAJByc47/AOeaAGyMQoXaKYmcckgfTNDHvwfpTlHA39Ow9aAJdwZdwGBjrt60zOJVbGOhHPSnoQ6g5AJ4yBjaaadqjaevP/1xQA8fNKQFJz29ac4GBgc4/wC+h/jUMbEnHOQPlqQjgMeATz/sn1oA9S+GPi8yI+i3zggLmFmPVR2P0r1fXYfNjgBHDRbhjoc+lfKUU8ltcRzROY5UYEMOMH1r6R8KeJovEmhWglkBu4k8t90mWJGP4ewoA888Y6d9n1JJAvyv1+tcreWBQiRBwfTtXqHjuyLQxSBTlG5rlba3S4hKMMgigDF0u8MBXzstE3yk+ldNbTI42Fgf7rDuKxW077K7QyD5GOVJHrUNtLLZylTllU4xQB0ktuGUgrkEUy2Uhlgc8g/u2Pf/AGTU9hdx3CAA5/pVuWyEi7h35BHY0APt9ZuLJhb3a+dascIW4ZPYHtXQW7q8QuIHWSA/xY+ZfZqwVt1vbV0lT94oxIB6dmFZlvd3+g3xVTlf4lPKuvrQB6BE4JByfpVyNeRjljWHpWp22pRgwnZIvLRHt9K3ISTjGD9KALCRFgc0/aVIwMkdBinRKxPzAY9BVjC4/wAKAKuxmO7aAfU9qcI+CCWb6D+VSu/AQIM1fslW3G8L5kp6Owwq/Qf40ARW+kyuoeRFijHILnH6dameNFUCNmYjqxGB+Aq2VeVTLK4VFGWdztUfU1xHiT4k6Toge301V1C8XjeRiJT/AOzUAWPFmt23h/TGnuGzIwxFGPvOfYenvXkD2t1qt2dSvstLM4GOyqBwBSyz6j4l1JtR1KVppGYbQeijPQDsK7a70xYLSIBcfvQP/HaAMCGyCJwoFTG3AB4rUNuAKYYAAcigBltbZ0ljj+CQ1xOtoFubVeOcV6fZWudDLY/5ZyGvMPEr4vY1HVFzQB6NoVsJHjYqSkUZYhRyTivKfGmrNqniaZEkD21qfJi444+8fxOfyFem6fqBsfCkt+Y5GdbdmVlONrFdoJPpk/pXiA3NcO2SST655NAFuPDMMDgnBz/dHWkcbssBnNKQNuRxu+UfQdaazDacnH0oAaVAAUdTx/n8KkWVVAB78/QDoPzqIZJznr2+tOKI3zEcAbsew6UATI2W2njPBJ/M05trAv0yC2BxnPSq5BVT83JIUfXqTSrKrZyxyeR/IUANkG1VbHB5wP8APNPyHQpgk4zjHP5UOMrvB6A4+g/+vSJKNjD7oyFA7MfegCMqyR4KnOcA5/zilVFkVZFXG09+B+XenrgHduPXAIGc/SoLpgm6MIwZjnJOaAKc7l3LHPpxUGCDzkGp9pXGeCOxqNsHOeo5PvQBPCcDnkjkVYOdpA4x0+lVIiQQ2Rxzx6VbOFABY46Z9u1AGZnByetWFKyqA20FegPG6q5GDzU1uGD7h27npQA5lAbpz24zmlCtt659DTjKVxtA3EkFV6A1GzSOxLdhuwO9ADZPlxgjPenxkFQSOAcEjt6GonK5wO3fNPVgBxzgcj2oAHyjn06ECnffBLYyOvuPWmkAjk4I4/wpwbnhcdcD+YoARcLIOmeh+tTj04PHIx94VXPOCD93H5VOBls9M8g56GgCCQenPHyn2ruPAeqyWU6zI2ChAf6Z4NcW4LA9AD1/2T/hW34NYf2pJCx4ZDx6kUAe9a5AuteHmuYVVmZc9f4hXnVoDFNg8DNdv4Quw5+xTEbXA2huh/z0rn9Z082d/IAm0K5wPYmgB8mnpqFrjjd2Nc/d6RNbp5xUshOG9jXTaVNhgD+VdZZaTDqOkyKUBPmMvT1FAHkKI8Tb4WKkelbum64oxHcjaem7sa0Lnw7nDKCG9qxrnSpYiRIhI/vAUAdTAyM63MDKXX8mHoa1Z9CttXshJF8vZSesbf3T7GuF0w3MCssbtiN8Yzng1u6R4rNndHzFKnO2SNvusP8AGgDBvbe80TVsENFIp5xxXcaF4gTUYhFKqrcKOewf3HvWnf6bp3i3TVeCZRKo/dSHt/st/jXAXFnd+H9S8m5RopEbgn+hoA9NWQtt4I/GpxyQoGSewrn7TVYpbVJ55fLDDnI5/AUl14uWytN2n2wZmO1ZJeST64oA61YYLWM3N5NFCi8lpGwB/jXP6p8RdKsA0emQNfzj/lpJlYwfYdTXA6nqF3qUpku7h5WPZjwPYCsmc7EJHSgDa1Txbq2uJI19dkQbtqwx/Kigcngda5W0spNUvWkZT5ZbI46jtV+2tJLsxWwB27dzH6muw0zSUt4xhOgxQBTstMWKFflxyOldbrNvsghA/wCew/8AQagS1CxAY7j+dbuuQBYYuP8Alt/7LQByrw7RnHFMFuWbGK0nhOT9KltbfLZIyaAJ/s3keFWfGP8AR5D+ZrxPVFNxeyvz6Cve9cQ2/gncBgm32/m1eMGz3Mx28k0Aa+r+dB8M1lRlVW2RMN33hyTXk0YPmuQed2BXr93aRz/DmcSoxaJ1ZWHQHJHSvI0BE0hPVSfz6CgCYkgBRjAG0H+ZpjgFuR0HNPZdvAPA4/qaiJywU5560ACYZiR/kn/61SBlOSeF649h0/WmhgMnAxjge56fpSkKxGMYzg/7o/8Ar0AOkxjjggYP+83/ANaqzjqQegzn9BUxZiMEckZ/E9vwFRHjkAFc5H8hQARSFep+XIXnsB1qQ7TgnI/iwPU9KjAQttyAPun6Dk/rQWIGcg5+bHueB+lACo7RKoHzfJnHuTSOEkVTgKRn8aFj5EinpzjPYVG6uxTJztPP86AGSQyKv3QcelVpQQeeD6VZhlYErlgT6+mc1NvRkYyIGIXI9yaAKMbbT16D86tBRtxkYHHXselIIImbMchG3sfypxRkQArgA7T7g9KAIBEiAsfmIyDnpmms4ZQucZHAAoooAawdQrdCOM0wsw6nJBoooAFjZjz0pyphhkd6KKAHZBHA4A79cf8A1qQKzZYdu/p6GiigADfKM9D2/nUqFSvHB6UUUAOIycYBYDB/2lqbSrr7Bq0M+flDcn1FFFAHtGgSp5trcxkMI5R1PUE5FbXia3S4uWmjKtHKPlPfNFFAHMWzbGB6EHnmvRvB9wJLeWPIOJlP4EUUUAMFqjq6kL8rsOvuagl0tHPKgiiigCgnhqJ75EQbfNBU46E9qxdY8JSwXpIQESoGBHqODRRQBm20Oq6HP5tpI2P4kblWHoa6mXV31zRUS+sE3o3yM/LLj0Pp9aKKALmm+Ek1CyN1fTtHER8qqwBI+tUNd8JnTI47m2naW0PG1jyrUUUAczLb9SQPzqGy0t9T1CO2AO05LH6DNFFAHYRaJHZ3pQKv+qU8+9a0VqFXAxiiigCR4sRHOOvatnXYwbSIkDInXv6rRRQBgyKCxUcmrllDyRx0oooAveJYi3hKGMAZZVGM+5NeZNprIp4oooAhjuTp8N9BIFMTxMdrDgkjGfw615Juw0j99xIHqc8UUUAPKlSFOPfnv1NQvlWwDgn9KKKABCCAdvuP5CpNgBIBGPuj6dTRRQApLFeQCD8wx78Com4O7Hyrkj6D/wCvRRQBCMg9ifun27mghmzgjB+b+goooAa58p8E5XhePQc/zpGnbb0yx5P1P/1qKKAGo4Cs4POD19+BUiFNmTySd3HYDgUUUANRXDcEMC3Q+3NTWspkYo+Qen07miigD//Z"/>
          <p:cNvSpPr txBox="1">
            <a:spLocks noChangeAspect="1" noChangeArrowheads="1"/>
          </p:cNvSpPr>
          <p:nvPr/>
        </p:nvSpPr>
        <p:spPr bwMode="auto">
          <a:xfrm>
            <a:off x="3561679" y="1158651"/>
            <a:ext cx="10515600" cy="683428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rtlCol="0" anchor="t" anchorCtr="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altLang="zh-CN" sz="3600" dirty="0" smtClean="0"/>
              <a:t/>
            </a:r>
            <a:br>
              <a:rPr lang="en-US" altLang="zh-CN" sz="3600" dirty="0" smtClean="0"/>
            </a:br>
            <a:r>
              <a:rPr lang="en-US" altLang="zh-CN" sz="6000" dirty="0" smtClean="0"/>
              <a:t>“</a:t>
            </a:r>
            <a:r>
              <a:rPr lang="en-US" altLang="zh-CN" sz="3600" dirty="0" smtClean="0">
                <a:latin typeface="Centaur" panose="02030504050205020304" pitchFamily="18" charset="0"/>
              </a:rPr>
              <a:t>In </a:t>
            </a:r>
            <a:r>
              <a:rPr lang="en-US" altLang="zh-CN" sz="3600" dirty="0">
                <a:latin typeface="Centaur" panose="02030504050205020304" pitchFamily="18" charset="0"/>
              </a:rPr>
              <a:t>1986, I read Kafka, Kafka surprised me by </a:t>
            </a:r>
            <a:endParaRPr lang="en-US" altLang="zh-CN" sz="3600" dirty="0" smtClean="0">
              <a:latin typeface="Centaur" panose="02030504050205020304" pitchFamily="18" charset="0"/>
            </a:endParaRPr>
          </a:p>
          <a:p>
            <a:pPr algn="just"/>
            <a:r>
              <a:rPr lang="en-US" altLang="zh-CN" sz="3600" dirty="0" smtClean="0">
                <a:latin typeface="Centaur" panose="02030504050205020304" pitchFamily="18" charset="0"/>
              </a:rPr>
              <a:t>his arbitrariness </a:t>
            </a:r>
            <a:r>
              <a:rPr lang="en-US" altLang="zh-CN" sz="3600" dirty="0">
                <a:latin typeface="Centaur" panose="02030504050205020304" pitchFamily="18" charset="0"/>
              </a:rPr>
              <a:t>on the form of narration</a:t>
            </a:r>
            <a:r>
              <a:rPr lang="en-US" altLang="zh-CN" sz="3600" dirty="0" smtClean="0">
                <a:latin typeface="Centaur" panose="02030504050205020304" pitchFamily="18" charset="0"/>
              </a:rPr>
              <a:t>……</a:t>
            </a:r>
          </a:p>
          <a:p>
            <a:pPr algn="just"/>
            <a:r>
              <a:rPr lang="en-US" altLang="zh-CN" sz="3600" dirty="0" smtClean="0">
                <a:latin typeface="Centaur" panose="02030504050205020304" pitchFamily="18" charset="0"/>
              </a:rPr>
              <a:t>from Kafka</a:t>
            </a:r>
            <a:r>
              <a:rPr lang="en-US" altLang="zh-CN" sz="3600" dirty="0">
                <a:latin typeface="Centaur" panose="02030504050205020304" pitchFamily="18" charset="0"/>
              </a:rPr>
              <a:t>, I found that free narration </a:t>
            </a:r>
            <a:r>
              <a:rPr lang="en-US" altLang="zh-CN" sz="3600" dirty="0" smtClean="0">
                <a:latin typeface="Centaur" panose="02030504050205020304" pitchFamily="18" charset="0"/>
              </a:rPr>
              <a:t>enabled</a:t>
            </a:r>
          </a:p>
          <a:p>
            <a:pPr algn="just"/>
            <a:r>
              <a:rPr lang="en-US" altLang="zh-CN" sz="3600" dirty="0" smtClean="0">
                <a:latin typeface="Centaur" panose="02030504050205020304" pitchFamily="18" charset="0"/>
              </a:rPr>
              <a:t> </a:t>
            </a:r>
            <a:r>
              <a:rPr lang="en-US" altLang="zh-CN" sz="3600" dirty="0">
                <a:latin typeface="Centaur" panose="02030504050205020304" pitchFamily="18" charset="0"/>
              </a:rPr>
              <a:t>us </a:t>
            </a:r>
            <a:r>
              <a:rPr lang="en-US" altLang="zh-CN" sz="3600" dirty="0" smtClean="0">
                <a:latin typeface="Centaur" panose="02030504050205020304" pitchFamily="18" charset="0"/>
              </a:rPr>
              <a:t>to  </a:t>
            </a:r>
            <a:r>
              <a:rPr lang="en-US" altLang="zh-CN" sz="3600" dirty="0">
                <a:latin typeface="Centaur" panose="02030504050205020304" pitchFamily="18" charset="0"/>
              </a:rPr>
              <a:t>express thoughts and emotions </a:t>
            </a:r>
            <a:r>
              <a:rPr lang="en-US" altLang="zh-CN" sz="3600" dirty="0" smtClean="0">
                <a:latin typeface="Centaur" panose="02030504050205020304" pitchFamily="18" charset="0"/>
              </a:rPr>
              <a:t>more</a:t>
            </a:r>
          </a:p>
          <a:p>
            <a:pPr algn="just"/>
            <a:r>
              <a:rPr lang="en-US" altLang="zh-CN" sz="3600" dirty="0" smtClean="0">
                <a:latin typeface="Centaur" panose="02030504050205020304" pitchFamily="18" charset="0"/>
              </a:rPr>
              <a:t> </a:t>
            </a:r>
            <a:r>
              <a:rPr lang="en-US" altLang="zh-CN" sz="3600" dirty="0">
                <a:latin typeface="Centaur" panose="02030504050205020304" pitchFamily="18" charset="0"/>
              </a:rPr>
              <a:t>fully</a:t>
            </a:r>
            <a:r>
              <a:rPr lang="en-US" altLang="zh-CN" sz="3600" dirty="0" smtClean="0">
                <a:latin typeface="Centaur" panose="02030504050205020304" pitchFamily="18" charset="0"/>
              </a:rPr>
              <a:t>.</a:t>
            </a:r>
            <a:endParaRPr lang="zh-CN" altLang="zh-CN" sz="6000" dirty="0">
              <a:latin typeface="Centaur" panose="02030504050205020304" pitchFamily="18" charset="0"/>
            </a:endParaRPr>
          </a:p>
          <a:p>
            <a:r>
              <a:rPr lang="zh-CN" altLang="zh-CN" sz="3200" dirty="0" smtClean="0"/>
              <a:t/>
            </a:r>
            <a:br>
              <a:rPr lang="zh-CN" altLang="zh-CN" sz="3200" dirty="0" smtClean="0"/>
            </a:br>
            <a:endParaRPr lang="zh-CN" altLang="en-US" sz="3600" dirty="0"/>
          </a:p>
        </p:txBody>
      </p:sp>
    </p:spTree>
    <p:extLst>
      <p:ext uri="{BB962C8B-B14F-4D97-AF65-F5344CB8AC3E}">
        <p14:creationId xmlns:p14="http://schemas.microsoft.com/office/powerpoint/2010/main" val="3536923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3740075" y="2535882"/>
            <a:ext cx="10515600" cy="1325563"/>
          </a:xfrm>
        </p:spPr>
        <p:txBody>
          <a:bodyPr>
            <a:noAutofit/>
          </a:bodyPr>
          <a:lstStyle/>
          <a:p>
            <a:r>
              <a:rPr lang="en-US" altLang="zh-CN" sz="3600" dirty="0" smtClean="0">
                <a:latin typeface="Centaur" panose="02030504050205020304" pitchFamily="18" charset="0"/>
                <a:ea typeface="Microsoft YaHei UI Light" panose="020B0502040204020203" pitchFamily="34" charset="-122"/>
              </a:rPr>
              <a:t>     A </a:t>
            </a:r>
            <a:r>
              <a:rPr lang="en-US" altLang="zh-CN" sz="3600" dirty="0">
                <a:latin typeface="Centaur" panose="02030504050205020304" pitchFamily="18" charset="0"/>
                <a:ea typeface="Microsoft YaHei UI Light" panose="020B0502040204020203" pitchFamily="34" charset="-122"/>
              </a:rPr>
              <a:t>Chinese novelist and short story writer. </a:t>
            </a:r>
            <a:r>
              <a:rPr lang="en-US" altLang="zh-CN" sz="3600" dirty="0" smtClean="0">
                <a:latin typeface="Centaur" panose="02030504050205020304" pitchFamily="18" charset="0"/>
                <a:ea typeface="Microsoft YaHei UI Light" panose="020B0502040204020203" pitchFamily="34" charset="-122"/>
              </a:rPr>
              <a:t/>
            </a:r>
            <a:br>
              <a:rPr lang="en-US" altLang="zh-CN" sz="3600" dirty="0" smtClean="0">
                <a:latin typeface="Centaur" panose="02030504050205020304" pitchFamily="18" charset="0"/>
                <a:ea typeface="Microsoft YaHei UI Light" panose="020B0502040204020203" pitchFamily="34" charset="-122"/>
              </a:rPr>
            </a:br>
            <a:r>
              <a:rPr lang="en-US" altLang="zh-CN" sz="3600" dirty="0" smtClean="0">
                <a:latin typeface="Centaur" panose="02030504050205020304" pitchFamily="18" charset="0"/>
                <a:ea typeface="Microsoft YaHei UI Light" panose="020B0502040204020203" pitchFamily="34" charset="-122"/>
              </a:rPr>
              <a:t>Donald </a:t>
            </a:r>
            <a:r>
              <a:rPr lang="en-US" altLang="zh-CN" sz="3600" dirty="0">
                <a:latin typeface="Centaur" panose="02030504050205020304" pitchFamily="18" charset="0"/>
                <a:ea typeface="Microsoft YaHei UI Light" panose="020B0502040204020203" pitchFamily="34" charset="-122"/>
              </a:rPr>
              <a:t>Morrison of U.S. news magazine </a:t>
            </a:r>
            <a:r>
              <a:rPr lang="en-US" altLang="zh-CN" sz="3600" i="1" dirty="0">
                <a:latin typeface="Centaur" panose="02030504050205020304" pitchFamily="18" charset="0"/>
                <a:ea typeface="Microsoft YaHei UI Light" panose="020B0502040204020203" pitchFamily="34" charset="-122"/>
              </a:rPr>
              <a:t>TIME </a:t>
            </a:r>
            <a:r>
              <a:rPr lang="en-US" altLang="zh-CN" sz="3600" dirty="0" smtClean="0">
                <a:latin typeface="Centaur" panose="02030504050205020304" pitchFamily="18" charset="0"/>
                <a:ea typeface="Microsoft YaHei UI Light" panose="020B0502040204020203" pitchFamily="34" charset="-122"/>
              </a:rPr>
              <a:t/>
            </a:r>
            <a:br>
              <a:rPr lang="en-US" altLang="zh-CN" sz="3600" dirty="0" smtClean="0">
                <a:latin typeface="Centaur" panose="02030504050205020304" pitchFamily="18" charset="0"/>
                <a:ea typeface="Microsoft YaHei UI Light" panose="020B0502040204020203" pitchFamily="34" charset="-122"/>
              </a:rPr>
            </a:br>
            <a:r>
              <a:rPr lang="en-US" altLang="zh-CN" sz="3600" dirty="0" smtClean="0">
                <a:latin typeface="Centaur" panose="02030504050205020304" pitchFamily="18" charset="0"/>
                <a:ea typeface="Microsoft YaHei UI Light" panose="020B0502040204020203" pitchFamily="34" charset="-122"/>
              </a:rPr>
              <a:t>referred </a:t>
            </a:r>
            <a:r>
              <a:rPr lang="en-US" altLang="zh-CN" sz="3600" dirty="0">
                <a:latin typeface="Centaur" panose="02030504050205020304" pitchFamily="18" charset="0"/>
                <a:ea typeface="Microsoft YaHei UI Light" panose="020B0502040204020203" pitchFamily="34" charset="-122"/>
              </a:rPr>
              <a:t>to him as "one of the most famous, </a:t>
            </a:r>
            <a:r>
              <a:rPr lang="en-US" altLang="zh-CN" sz="3600" dirty="0" smtClean="0">
                <a:latin typeface="Centaur" panose="02030504050205020304" pitchFamily="18" charset="0"/>
                <a:ea typeface="Microsoft YaHei UI Light" panose="020B0502040204020203" pitchFamily="34" charset="-122"/>
              </a:rPr>
              <a:t/>
            </a:r>
            <a:br>
              <a:rPr lang="en-US" altLang="zh-CN" sz="3600" dirty="0" smtClean="0">
                <a:latin typeface="Centaur" panose="02030504050205020304" pitchFamily="18" charset="0"/>
                <a:ea typeface="Microsoft YaHei UI Light" panose="020B0502040204020203" pitchFamily="34" charset="-122"/>
              </a:rPr>
            </a:br>
            <a:r>
              <a:rPr lang="en-US" altLang="zh-CN" sz="3600" dirty="0" smtClean="0">
                <a:latin typeface="Centaur" panose="02030504050205020304" pitchFamily="18" charset="0"/>
                <a:ea typeface="Microsoft YaHei UI Light" panose="020B0502040204020203" pitchFamily="34" charset="-122"/>
              </a:rPr>
              <a:t>oft-banned </a:t>
            </a:r>
            <a:r>
              <a:rPr lang="en-US" altLang="zh-CN" sz="3600" dirty="0">
                <a:latin typeface="Centaur" panose="02030504050205020304" pitchFamily="18" charset="0"/>
                <a:ea typeface="Microsoft YaHei UI Light" panose="020B0502040204020203" pitchFamily="34" charset="-122"/>
              </a:rPr>
              <a:t>and widely pirated of all Chinese </a:t>
            </a:r>
            <a:r>
              <a:rPr lang="en-US" altLang="zh-CN" sz="3600" dirty="0" smtClean="0">
                <a:latin typeface="Centaur" panose="02030504050205020304" pitchFamily="18" charset="0"/>
                <a:ea typeface="Microsoft YaHei UI Light" panose="020B0502040204020203" pitchFamily="34" charset="-122"/>
              </a:rPr>
              <a:t/>
            </a:r>
            <a:br>
              <a:rPr lang="en-US" altLang="zh-CN" sz="3600" dirty="0" smtClean="0">
                <a:latin typeface="Centaur" panose="02030504050205020304" pitchFamily="18" charset="0"/>
                <a:ea typeface="Microsoft YaHei UI Light" panose="020B0502040204020203" pitchFamily="34" charset="-122"/>
              </a:rPr>
            </a:br>
            <a:r>
              <a:rPr lang="en-US" altLang="zh-CN" sz="3600" dirty="0" smtClean="0">
                <a:latin typeface="Centaur" panose="02030504050205020304" pitchFamily="18" charset="0"/>
                <a:ea typeface="Microsoft YaHei UI Light" panose="020B0502040204020203" pitchFamily="34" charset="-122"/>
              </a:rPr>
              <a:t>writers", </a:t>
            </a:r>
            <a:r>
              <a:rPr lang="en-US" altLang="zh-CN" sz="3600" dirty="0">
                <a:latin typeface="Centaur" panose="02030504050205020304" pitchFamily="18" charset="0"/>
                <a:ea typeface="Microsoft YaHei UI Light" panose="020B0502040204020203" pitchFamily="34" charset="-122"/>
              </a:rPr>
              <a:t>and Jim Leach called him the Chinese </a:t>
            </a:r>
            <a:r>
              <a:rPr lang="en-US" altLang="zh-CN" sz="3600" dirty="0" smtClean="0">
                <a:latin typeface="Centaur" panose="02030504050205020304" pitchFamily="18" charset="0"/>
                <a:ea typeface="Microsoft YaHei UI Light" panose="020B0502040204020203" pitchFamily="34" charset="-122"/>
              </a:rPr>
              <a:t/>
            </a:r>
            <a:br>
              <a:rPr lang="en-US" altLang="zh-CN" sz="3600" dirty="0" smtClean="0">
                <a:latin typeface="Centaur" panose="02030504050205020304" pitchFamily="18" charset="0"/>
                <a:ea typeface="Microsoft YaHei UI Light" panose="020B0502040204020203" pitchFamily="34" charset="-122"/>
              </a:rPr>
            </a:br>
            <a:r>
              <a:rPr lang="en-US" altLang="zh-CN" sz="3600" dirty="0" smtClean="0">
                <a:latin typeface="Centaur" panose="02030504050205020304" pitchFamily="18" charset="0"/>
                <a:ea typeface="Microsoft YaHei UI Light" panose="020B0502040204020203" pitchFamily="34" charset="-122"/>
              </a:rPr>
              <a:t>answer </a:t>
            </a:r>
            <a:r>
              <a:rPr lang="en-US" altLang="zh-CN" sz="3600" dirty="0">
                <a:latin typeface="Centaur" panose="02030504050205020304" pitchFamily="18" charset="0"/>
                <a:ea typeface="Microsoft YaHei UI Light" panose="020B0502040204020203" pitchFamily="34" charset="-122"/>
              </a:rPr>
              <a:t>to Franz Kafka or Joseph Heller</a:t>
            </a:r>
            <a:r>
              <a:rPr lang="en-US" altLang="zh-CN" sz="3600" dirty="0" smtClean="0">
                <a:latin typeface="Centaur" panose="02030504050205020304" pitchFamily="18" charset="0"/>
                <a:ea typeface="Microsoft YaHei UI Light" panose="020B0502040204020203" pitchFamily="34" charset="-122"/>
              </a:rPr>
              <a:t>.</a:t>
            </a:r>
            <a:br>
              <a:rPr lang="en-US" altLang="zh-CN" sz="3600" dirty="0" smtClean="0">
                <a:latin typeface="Centaur" panose="02030504050205020304" pitchFamily="18" charset="0"/>
                <a:ea typeface="Microsoft YaHei UI Light" panose="020B0502040204020203" pitchFamily="34" charset="-122"/>
              </a:rPr>
            </a:br>
            <a:r>
              <a:rPr lang="en-US" altLang="zh-CN" sz="3600" dirty="0">
                <a:latin typeface="Centaur" panose="02030504050205020304" pitchFamily="18" charset="0"/>
                <a:ea typeface="Microsoft YaHei UI Light" panose="020B0502040204020203" pitchFamily="34" charset="-122"/>
              </a:rPr>
              <a:t> </a:t>
            </a:r>
            <a:r>
              <a:rPr lang="en-US" altLang="zh-CN" sz="3600" dirty="0" smtClean="0">
                <a:latin typeface="Centaur" panose="02030504050205020304" pitchFamily="18" charset="0"/>
                <a:ea typeface="Microsoft YaHei UI Light" panose="020B0502040204020203" pitchFamily="34" charset="-122"/>
              </a:rPr>
              <a:t>   </a:t>
            </a:r>
            <a:r>
              <a:rPr lang="en-US" altLang="zh-CN" sz="3600" dirty="0">
                <a:latin typeface="Centaur" panose="02030504050205020304" pitchFamily="18" charset="0"/>
                <a:ea typeface="Microsoft YaHei UI Light" panose="020B0502040204020203" pitchFamily="34" charset="-122"/>
              </a:rPr>
              <a:t> </a:t>
            </a:r>
            <a:r>
              <a:rPr lang="en-US" altLang="zh-CN" sz="3600" dirty="0" smtClean="0">
                <a:latin typeface="Centaur" panose="02030504050205020304" pitchFamily="18" charset="0"/>
                <a:ea typeface="Microsoft YaHei UI Light" panose="020B0502040204020203" pitchFamily="34" charset="-122"/>
              </a:rPr>
              <a:t>Leading figure of root-seeking literature.</a:t>
            </a:r>
            <a:endParaRPr lang="zh-CN" altLang="en-US" sz="3600" dirty="0">
              <a:latin typeface="Centaur" panose="02030504050205020304" pitchFamily="18" charset="0"/>
              <a:ea typeface="Microsoft YaHei UI Light" panose="020B0502040204020203" pitchFamily="34" charset="-122"/>
            </a:endParaRPr>
          </a:p>
        </p:txBody>
      </p:sp>
      <p:pic>
        <p:nvPicPr>
          <p:cNvPr id="4" name="内容占位符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147894"/>
            <a:ext cx="3526920" cy="4351338"/>
          </a:xfrm>
        </p:spPr>
      </p:pic>
    </p:spTree>
    <p:extLst>
      <p:ext uri="{BB962C8B-B14F-4D97-AF65-F5344CB8AC3E}">
        <p14:creationId xmlns:p14="http://schemas.microsoft.com/office/powerpoint/2010/main" val="3142541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4" name="矩形 3"/>
          <p:cNvSpPr/>
          <p:nvPr/>
        </p:nvSpPr>
        <p:spPr>
          <a:xfrm>
            <a:off x="631115" y="409757"/>
            <a:ext cx="11015830" cy="6001643"/>
          </a:xfrm>
          <a:prstGeom prst="rect">
            <a:avLst/>
          </a:prstGeom>
        </p:spPr>
        <p:txBody>
          <a:bodyPr wrap="square">
            <a:spAutoFit/>
          </a:bodyPr>
          <a:lstStyle/>
          <a:p>
            <a:pPr indent="353695" algn="just">
              <a:spcAft>
                <a:spcPts val="0"/>
              </a:spcAft>
            </a:pPr>
            <a:r>
              <a:rPr lang="en-US" altLang="zh-CN" sz="3200" dirty="0">
                <a:solidFill>
                  <a:schemeClr val="bg1"/>
                </a:solidFill>
                <a:latin typeface="Centaur" panose="02030504050205020304" pitchFamily="18" charset="0"/>
                <a:ea typeface="Microsoft YaHei UI Light" panose="020B0502040204020203" pitchFamily="34" charset="-122"/>
                <a:cs typeface="+mj-cs"/>
              </a:rPr>
              <a:t>“who with hallucinatory realism merges folk </a:t>
            </a:r>
            <a:r>
              <a:rPr lang="en-US" altLang="zh-CN" sz="3200" dirty="0" smtClean="0">
                <a:solidFill>
                  <a:schemeClr val="bg1"/>
                </a:solidFill>
                <a:latin typeface="Centaur" panose="02030504050205020304" pitchFamily="18" charset="0"/>
                <a:ea typeface="Microsoft YaHei UI Light" panose="020B0502040204020203" pitchFamily="34" charset="-122"/>
                <a:cs typeface="+mj-cs"/>
              </a:rPr>
              <a:t>tales, history </a:t>
            </a:r>
            <a:r>
              <a:rPr lang="en-US" altLang="zh-CN" sz="3200" dirty="0">
                <a:solidFill>
                  <a:schemeClr val="bg1"/>
                </a:solidFill>
                <a:latin typeface="Centaur" panose="02030504050205020304" pitchFamily="18" charset="0"/>
                <a:ea typeface="Microsoft YaHei UI Light" panose="020B0502040204020203" pitchFamily="34" charset="-122"/>
                <a:cs typeface="+mj-cs"/>
              </a:rPr>
              <a:t>and the contemporary</a:t>
            </a:r>
            <a:r>
              <a:rPr lang="en-US" altLang="zh-CN" sz="3200" dirty="0" smtClean="0">
                <a:solidFill>
                  <a:schemeClr val="bg1"/>
                </a:solidFill>
                <a:latin typeface="Centaur" panose="02030504050205020304" pitchFamily="18" charset="0"/>
                <a:ea typeface="Microsoft YaHei UI Light" panose="020B0502040204020203" pitchFamily="34" charset="-122"/>
                <a:cs typeface="+mj-cs"/>
              </a:rPr>
              <a:t>”</a:t>
            </a:r>
          </a:p>
          <a:p>
            <a:pPr indent="353695" algn="just">
              <a:spcAft>
                <a:spcPts val="0"/>
              </a:spcAft>
            </a:pPr>
            <a:r>
              <a:rPr lang="en-US" altLang="zh-CN" sz="3200" dirty="0" smtClean="0">
                <a:solidFill>
                  <a:schemeClr val="bg1"/>
                </a:solidFill>
                <a:latin typeface="Centaur" panose="02030504050205020304" pitchFamily="18" charset="0"/>
                <a:ea typeface="Microsoft YaHei UI Light" panose="020B0502040204020203" pitchFamily="34" charset="-122"/>
                <a:cs typeface="+mj-cs"/>
              </a:rPr>
              <a:t>Mo </a:t>
            </a:r>
            <a:r>
              <a:rPr lang="en-US" altLang="zh-CN" sz="3200" dirty="0">
                <a:solidFill>
                  <a:schemeClr val="bg1"/>
                </a:solidFill>
                <a:latin typeface="Centaur" panose="02030504050205020304" pitchFamily="18" charset="0"/>
                <a:ea typeface="Microsoft YaHei UI Light" panose="020B0502040204020203" pitchFamily="34" charset="-122"/>
                <a:cs typeface="+mj-cs"/>
              </a:rPr>
              <a:t>Yan is a poet who tears down stereotypical propaganda posters, elevating the individual from an anonymous human mass. Using ridicule and sarcasm Mo Yan attacks history and its falsifications as well as deprivation and political hypocrisy. Playfully and with ill-disguised delight, he reveals the murkiest aspects of human existence, almost inadvertently finding images of strong symbolic weight.</a:t>
            </a:r>
            <a:endParaRPr lang="zh-CN" altLang="zh-CN" sz="3200" dirty="0">
              <a:solidFill>
                <a:schemeClr val="bg1"/>
              </a:solidFill>
              <a:latin typeface="Centaur" panose="02030504050205020304" pitchFamily="18" charset="0"/>
              <a:ea typeface="Microsoft YaHei UI Light" panose="020B0502040204020203" pitchFamily="34" charset="-122"/>
              <a:cs typeface="+mj-cs"/>
            </a:endParaRPr>
          </a:p>
          <a:p>
            <a:pPr indent="353695" algn="just">
              <a:spcAft>
                <a:spcPts val="0"/>
              </a:spcAft>
            </a:pPr>
            <a:r>
              <a:rPr lang="en-US" altLang="zh-CN" sz="3200" dirty="0">
                <a:solidFill>
                  <a:schemeClr val="bg1"/>
                </a:solidFill>
                <a:latin typeface="Centaur" panose="02030504050205020304" pitchFamily="18" charset="0"/>
                <a:ea typeface="Microsoft YaHei UI Light" panose="020B0502040204020203" pitchFamily="34" charset="-122"/>
                <a:cs typeface="+mj-cs"/>
              </a:rPr>
              <a:t>North-eastern </a:t>
            </a:r>
            <a:r>
              <a:rPr lang="en-US" altLang="zh-CN" sz="3200" dirty="0" err="1">
                <a:solidFill>
                  <a:schemeClr val="bg1"/>
                </a:solidFill>
                <a:latin typeface="Centaur" panose="02030504050205020304" pitchFamily="18" charset="0"/>
                <a:ea typeface="Microsoft YaHei UI Light" panose="020B0502040204020203" pitchFamily="34" charset="-122"/>
                <a:cs typeface="+mj-cs"/>
              </a:rPr>
              <a:t>Gaomi</a:t>
            </a:r>
            <a:r>
              <a:rPr lang="en-US" altLang="zh-CN" sz="3200" dirty="0">
                <a:solidFill>
                  <a:schemeClr val="bg1"/>
                </a:solidFill>
                <a:latin typeface="Centaur" panose="02030504050205020304" pitchFamily="18" charset="0"/>
                <a:ea typeface="Microsoft YaHei UI Light" panose="020B0502040204020203" pitchFamily="34" charset="-122"/>
                <a:cs typeface="+mj-cs"/>
              </a:rPr>
              <a:t> county embodies China’s folk tales and history. Few real journeys can surpass these to a realm where the </a:t>
            </a:r>
            <a:r>
              <a:rPr lang="en-US" altLang="zh-CN" sz="3200" dirty="0" err="1">
                <a:solidFill>
                  <a:schemeClr val="bg1"/>
                </a:solidFill>
                <a:latin typeface="Centaur" panose="02030504050205020304" pitchFamily="18" charset="0"/>
                <a:ea typeface="Microsoft YaHei UI Light" panose="020B0502040204020203" pitchFamily="34" charset="-122"/>
                <a:cs typeface="+mj-cs"/>
              </a:rPr>
              <a:t>clamour</a:t>
            </a:r>
            <a:r>
              <a:rPr lang="en-US" altLang="zh-CN" sz="3200" dirty="0">
                <a:solidFill>
                  <a:schemeClr val="bg1"/>
                </a:solidFill>
                <a:latin typeface="Centaur" panose="02030504050205020304" pitchFamily="18" charset="0"/>
                <a:ea typeface="Microsoft YaHei UI Light" panose="020B0502040204020203" pitchFamily="34" charset="-122"/>
                <a:cs typeface="+mj-cs"/>
              </a:rPr>
              <a:t> of donkeys and pigs drowns out the voices of the people’s commissars and where both love and evil assume supernatural proportions.</a:t>
            </a:r>
            <a:endParaRPr lang="zh-CN" altLang="zh-CN" sz="3200" dirty="0">
              <a:solidFill>
                <a:schemeClr val="bg1"/>
              </a:solidFill>
              <a:latin typeface="Centaur" panose="02030504050205020304" pitchFamily="18" charset="0"/>
              <a:ea typeface="Microsoft YaHei UI Light" panose="020B0502040204020203" pitchFamily="34" charset="-122"/>
              <a:cs typeface="+mj-cs"/>
            </a:endParaRPr>
          </a:p>
        </p:txBody>
      </p:sp>
    </p:spTree>
    <p:extLst>
      <p:ext uri="{BB962C8B-B14F-4D97-AF65-F5344CB8AC3E}">
        <p14:creationId xmlns:p14="http://schemas.microsoft.com/office/powerpoint/2010/main" val="2013053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4" name="矩形 3"/>
          <p:cNvSpPr/>
          <p:nvPr/>
        </p:nvSpPr>
        <p:spPr>
          <a:xfrm>
            <a:off x="1326775" y="1477422"/>
            <a:ext cx="9882694" cy="3970318"/>
          </a:xfrm>
          <a:prstGeom prst="rect">
            <a:avLst/>
          </a:prstGeom>
        </p:spPr>
        <p:txBody>
          <a:bodyPr wrap="square">
            <a:spAutoFit/>
          </a:bodyPr>
          <a:lstStyle/>
          <a:p>
            <a:pPr algn="just"/>
            <a:r>
              <a:rPr lang="en-US" altLang="zh-CN" sz="3600" dirty="0" smtClean="0">
                <a:solidFill>
                  <a:schemeClr val="bg1"/>
                </a:solidFill>
                <a:latin typeface="Centaur" panose="02030504050205020304" pitchFamily="18" charset="0"/>
                <a:ea typeface="Microsoft YaHei UI Light" panose="020B0502040204020203" pitchFamily="34" charset="-122"/>
                <a:cs typeface="+mj-cs"/>
              </a:rPr>
              <a:t>      With </a:t>
            </a:r>
            <a:r>
              <a:rPr lang="en-US" altLang="zh-CN" sz="3600" dirty="0">
                <a:solidFill>
                  <a:schemeClr val="bg1"/>
                </a:solidFill>
                <a:latin typeface="Centaur" panose="02030504050205020304" pitchFamily="18" charset="0"/>
                <a:ea typeface="Microsoft YaHei UI Light" panose="020B0502040204020203" pitchFamily="34" charset="-122"/>
                <a:cs typeface="+mj-cs"/>
              </a:rPr>
              <a:t>his stories</a:t>
            </a:r>
            <a:r>
              <a:rPr lang="zh-CN" altLang="zh-CN" sz="3600" dirty="0">
                <a:solidFill>
                  <a:schemeClr val="bg1"/>
                </a:solidFill>
                <a:latin typeface="Centaur" panose="02030504050205020304" pitchFamily="18" charset="0"/>
                <a:ea typeface="Microsoft YaHei UI Light" panose="020B0502040204020203" pitchFamily="34" charset="-122"/>
                <a:cs typeface="+mj-cs"/>
              </a:rPr>
              <a:t>，</a:t>
            </a:r>
            <a:r>
              <a:rPr lang="en-US" altLang="zh-CN" sz="3600" dirty="0" err="1">
                <a:solidFill>
                  <a:schemeClr val="bg1"/>
                </a:solidFill>
                <a:latin typeface="Centaur" panose="02030504050205020304" pitchFamily="18" charset="0"/>
                <a:ea typeface="Microsoft YaHei UI Light" panose="020B0502040204020203" pitchFamily="34" charset="-122"/>
                <a:cs typeface="+mj-cs"/>
              </a:rPr>
              <a:t>García</a:t>
            </a:r>
            <a:r>
              <a:rPr lang="en-US" altLang="zh-CN" sz="3600" dirty="0">
                <a:solidFill>
                  <a:schemeClr val="bg1"/>
                </a:solidFill>
                <a:latin typeface="Centaur" panose="02030504050205020304" pitchFamily="18" charset="0"/>
                <a:ea typeface="Microsoft YaHei UI Light" panose="020B0502040204020203" pitchFamily="34" charset="-122"/>
                <a:cs typeface="+mj-cs"/>
              </a:rPr>
              <a:t> </a:t>
            </a:r>
            <a:r>
              <a:rPr lang="en-US" altLang="zh-CN" sz="3600" dirty="0" err="1">
                <a:solidFill>
                  <a:schemeClr val="bg1"/>
                </a:solidFill>
                <a:latin typeface="Centaur" panose="02030504050205020304" pitchFamily="18" charset="0"/>
                <a:ea typeface="Microsoft YaHei UI Light" panose="020B0502040204020203" pitchFamily="34" charset="-122"/>
                <a:cs typeface="+mj-cs"/>
              </a:rPr>
              <a:t>Márquez</a:t>
            </a:r>
            <a:r>
              <a:rPr lang="en-US" altLang="zh-CN" sz="3600" dirty="0">
                <a:solidFill>
                  <a:schemeClr val="bg1"/>
                </a:solidFill>
                <a:latin typeface="Centaur" panose="02030504050205020304" pitchFamily="18" charset="0"/>
                <a:ea typeface="Microsoft YaHei UI Light" panose="020B0502040204020203" pitchFamily="34" charset="-122"/>
                <a:cs typeface="+mj-cs"/>
              </a:rPr>
              <a:t> has created a world of his own which is a </a:t>
            </a:r>
            <a:r>
              <a:rPr lang="en-US" altLang="zh-CN" sz="3600" dirty="0" err="1">
                <a:solidFill>
                  <a:schemeClr val="bg1"/>
                </a:solidFill>
                <a:latin typeface="Centaur" panose="02030504050205020304" pitchFamily="18" charset="0"/>
                <a:ea typeface="Microsoft YaHei UI Light" panose="020B0502040204020203" pitchFamily="34" charset="-122"/>
                <a:cs typeface="+mj-cs"/>
              </a:rPr>
              <a:t>microcosmos</a:t>
            </a:r>
            <a:r>
              <a:rPr lang="en-US" altLang="zh-CN" sz="3600" dirty="0">
                <a:solidFill>
                  <a:schemeClr val="bg1"/>
                </a:solidFill>
                <a:latin typeface="Centaur" panose="02030504050205020304" pitchFamily="18" charset="0"/>
                <a:ea typeface="Microsoft YaHei UI Light" panose="020B0502040204020203" pitchFamily="34" charset="-122"/>
                <a:cs typeface="+mj-cs"/>
              </a:rPr>
              <a:t>. In its tumultuous, bewildering yet graphically convincing authenticity it reflects a continent and its human riches and poverty.</a:t>
            </a:r>
            <a:endParaRPr lang="zh-CN" altLang="zh-CN" sz="3600" dirty="0">
              <a:solidFill>
                <a:schemeClr val="bg1"/>
              </a:solidFill>
              <a:latin typeface="Centaur" panose="02030504050205020304" pitchFamily="18" charset="0"/>
              <a:ea typeface="Microsoft YaHei UI Light" panose="020B0502040204020203" pitchFamily="34" charset="-122"/>
              <a:cs typeface="+mj-cs"/>
            </a:endParaRPr>
          </a:p>
          <a:p>
            <a:pPr algn="just"/>
            <a:r>
              <a:rPr lang="en-US" altLang="zh-CN" sz="3600" dirty="0" smtClean="0">
                <a:solidFill>
                  <a:schemeClr val="bg1"/>
                </a:solidFill>
                <a:latin typeface="Centaur" panose="02030504050205020304" pitchFamily="18" charset="0"/>
                <a:ea typeface="Microsoft YaHei UI Light" panose="020B0502040204020203" pitchFamily="34" charset="-122"/>
                <a:cs typeface="+mj-cs"/>
              </a:rPr>
              <a:t>      Perhaps </a:t>
            </a:r>
            <a:r>
              <a:rPr lang="en-US" altLang="zh-CN" sz="3600" dirty="0">
                <a:solidFill>
                  <a:schemeClr val="bg1"/>
                </a:solidFill>
                <a:latin typeface="Centaur" panose="02030504050205020304" pitchFamily="18" charset="0"/>
                <a:ea typeface="Microsoft YaHei UI Light" panose="020B0502040204020203" pitchFamily="34" charset="-122"/>
                <a:cs typeface="+mj-cs"/>
              </a:rPr>
              <a:t>more than that: a cosmos in which the human heart and the combined forces of history time and again burst the bounds of chaos-killing and procreation.</a:t>
            </a:r>
            <a:endParaRPr lang="zh-CN" altLang="zh-CN" sz="3600" dirty="0">
              <a:solidFill>
                <a:schemeClr val="bg1"/>
              </a:solidFill>
              <a:latin typeface="Centaur" panose="02030504050205020304" pitchFamily="18" charset="0"/>
              <a:ea typeface="Microsoft YaHei UI Light" panose="020B0502040204020203" pitchFamily="34" charset="-122"/>
              <a:cs typeface="+mj-cs"/>
            </a:endParaRPr>
          </a:p>
        </p:txBody>
      </p:sp>
    </p:spTree>
    <p:extLst>
      <p:ext uri="{BB962C8B-B14F-4D97-AF65-F5344CB8AC3E}">
        <p14:creationId xmlns:p14="http://schemas.microsoft.com/office/powerpoint/2010/main" val="518158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531631" y="1516143"/>
            <a:ext cx="7720405" cy="3637919"/>
          </a:xfrm>
          <a:prstGeom prst="rect">
            <a:avLst/>
          </a:prstGeom>
        </p:spPr>
        <p:txBody>
          <a:bodyPr wrap="square">
            <a:spAutoFit/>
          </a:bodyPr>
          <a:lstStyle/>
          <a:p>
            <a:pPr>
              <a:lnSpc>
                <a:spcPct val="90000"/>
              </a:lnSpc>
            </a:pPr>
            <a:r>
              <a:rPr lang="zh-CN" altLang="zh-CN" sz="3200" b="1" dirty="0">
                <a:latin typeface="楷体" panose="02010609060101010101" pitchFamily="49" charset="-122"/>
                <a:ea typeface="楷体" panose="02010609060101010101" pitchFamily="49" charset="-122"/>
              </a:rPr>
              <a:t>一方面有降落着的“影响的种子”，即20世纪后期以来以马尔克斯为代表的拉美魔幻现实主义在欧美乃至世界范围内的“爆炸性” 影响；</a:t>
            </a:r>
          </a:p>
          <a:p>
            <a:pPr>
              <a:lnSpc>
                <a:spcPct val="90000"/>
              </a:lnSpc>
            </a:pPr>
            <a:r>
              <a:rPr lang="zh-CN" altLang="zh-CN" sz="3200" b="1" dirty="0">
                <a:latin typeface="楷体" panose="02010609060101010101" pitchFamily="49" charset="-122"/>
                <a:ea typeface="楷体" panose="02010609060101010101" pitchFamily="49" charset="-122"/>
              </a:rPr>
              <a:t>另一方面，也许是更重要的方面，则是有“条件具备的土地”，即作为接受主体的中国文学与马尔克斯的文学有着极为相似的历史文化语境和现实文化境遇</a:t>
            </a:r>
            <a:r>
              <a:rPr lang="zh-CN" altLang="zh-CN" sz="3200" dirty="0">
                <a:latin typeface="楷体" panose="02010609060101010101" pitchFamily="49" charset="-122"/>
                <a:ea typeface="楷体" panose="02010609060101010101" pitchFamily="49" charset="-122"/>
              </a:rPr>
              <a:t>。</a:t>
            </a:r>
          </a:p>
        </p:txBody>
      </p:sp>
      <p:sp>
        <p:nvSpPr>
          <p:cNvPr id="6" name="文本框 5"/>
          <p:cNvSpPr txBox="1"/>
          <p:nvPr/>
        </p:nvSpPr>
        <p:spPr>
          <a:xfrm>
            <a:off x="355002" y="172122"/>
            <a:ext cx="3571539" cy="1015663"/>
          </a:xfrm>
          <a:prstGeom prst="rect">
            <a:avLst/>
          </a:prstGeom>
          <a:noFill/>
        </p:spPr>
        <p:txBody>
          <a:bodyPr wrap="square" rtlCol="0">
            <a:spAutoFit/>
          </a:bodyPr>
          <a:lstStyle/>
          <a:p>
            <a:r>
              <a:rPr lang="en-US" altLang="zh-CN" sz="6000" dirty="0" smtClean="0">
                <a:solidFill>
                  <a:srgbClr val="C00000"/>
                </a:solidFill>
                <a:latin typeface="Centaur" panose="02030504050205020304" pitchFamily="18" charset="0"/>
              </a:rPr>
              <a:t>context</a:t>
            </a:r>
            <a:endParaRPr lang="zh-CN" altLang="en-US" sz="6000" dirty="0">
              <a:solidFill>
                <a:srgbClr val="C00000"/>
              </a:solidFill>
              <a:latin typeface="Centaur" panose="02030504050205020304" pitchFamily="18" charset="0"/>
            </a:endParaRPr>
          </a:p>
        </p:txBody>
      </p:sp>
    </p:spTree>
    <p:extLst>
      <p:ext uri="{BB962C8B-B14F-4D97-AF65-F5344CB8AC3E}">
        <p14:creationId xmlns:p14="http://schemas.microsoft.com/office/powerpoint/2010/main" val="2753784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603351" y="785307"/>
            <a:ext cx="8304903" cy="5684033"/>
          </a:xfrm>
          <a:prstGeom prst="rect">
            <a:avLst/>
          </a:prstGeom>
        </p:spPr>
        <p:txBody>
          <a:bodyPr wrap="square">
            <a:spAutoFit/>
          </a:bodyPr>
          <a:lstStyle/>
          <a:p>
            <a:r>
              <a:rPr lang="zh-CN" altLang="zh-CN" sz="2800" b="1" dirty="0">
                <a:latin typeface="楷体" panose="02010609060101010101" pitchFamily="49" charset="-122"/>
                <a:ea typeface="楷体" panose="02010609060101010101" pitchFamily="49" charset="-122"/>
              </a:rPr>
              <a:t>两者历史文化语境的相似性，集中体现在中国、拉美这两块地域辽阔且有着悠久文化传统的大陆共同拥有神奇、丰富的自然遗产和文化遗产</a:t>
            </a:r>
            <a:r>
              <a:rPr lang="zh-CN" altLang="zh-CN" sz="2800" b="1" dirty="0" smtClean="0">
                <a:latin typeface="楷体" panose="02010609060101010101" pitchFamily="49" charset="-122"/>
                <a:ea typeface="楷体" panose="02010609060101010101" pitchFamily="49" charset="-122"/>
              </a:rPr>
              <a:t>。为</a:t>
            </a:r>
            <a:r>
              <a:rPr lang="zh-CN" altLang="zh-CN" sz="2800" b="1" dirty="0">
                <a:latin typeface="楷体" panose="02010609060101010101" pitchFamily="49" charset="-122"/>
                <a:ea typeface="楷体" panose="02010609060101010101" pitchFamily="49" charset="-122"/>
              </a:rPr>
              <a:t>马尔克斯魔幻现实主义文学提供丰厚精神资源的拉丁美洲神奇的自然景观、神秘的神话传说和悠久的文化传统，同样存在于中国大地</a:t>
            </a:r>
            <a:r>
              <a:rPr lang="zh-CN" altLang="zh-CN" sz="2800" b="1" dirty="0" smtClean="0">
                <a:latin typeface="楷体" panose="02010609060101010101" pitchFamily="49" charset="-122"/>
                <a:ea typeface="楷体" panose="02010609060101010101" pitchFamily="49" charset="-122"/>
              </a:rPr>
              <a:t>。</a:t>
            </a:r>
            <a:endParaRPr lang="en-US" altLang="zh-CN" sz="2800" b="1" dirty="0" smtClean="0">
              <a:latin typeface="楷体" panose="02010609060101010101" pitchFamily="49" charset="-122"/>
              <a:ea typeface="楷体" panose="02010609060101010101" pitchFamily="49" charset="-122"/>
            </a:endParaRPr>
          </a:p>
          <a:p>
            <a:r>
              <a:rPr lang="zh-CN" altLang="zh-CN" sz="2800" b="1" dirty="0">
                <a:latin typeface="楷体" panose="02010609060101010101" pitchFamily="49" charset="-122"/>
                <a:ea typeface="楷体" panose="02010609060101010101" pitchFamily="49" charset="-122"/>
              </a:rPr>
              <a:t>其次，从《离骚》、魏晋志怪、唐传奇到《西游记》、《红楼梦》，中国传统文学中从来就不乏“神秘性”的因子。这种神秘文学传统使20世纪后期的许多中国作家在接触马尔克斯的魔幻现实主义文学时，似曾相识之感油然而生，并自信也能创造出中国式的魔幻现实主义文学。</a:t>
            </a:r>
          </a:p>
          <a:p>
            <a:endParaRPr lang="zh-CN" altLang="zh-CN" sz="2800" b="1" dirty="0">
              <a:latin typeface="楷体" panose="02010609060101010101" pitchFamily="49" charset="-122"/>
              <a:ea typeface="楷体" panose="02010609060101010101" pitchFamily="49" charset="-122"/>
            </a:endParaRPr>
          </a:p>
        </p:txBody>
      </p:sp>
      <p:sp>
        <p:nvSpPr>
          <p:cNvPr id="5" name="文本框 4"/>
          <p:cNvSpPr txBox="1"/>
          <p:nvPr/>
        </p:nvSpPr>
        <p:spPr>
          <a:xfrm>
            <a:off x="365760" y="277475"/>
            <a:ext cx="3571539" cy="1015663"/>
          </a:xfrm>
          <a:prstGeom prst="rect">
            <a:avLst/>
          </a:prstGeom>
          <a:noFill/>
        </p:spPr>
        <p:txBody>
          <a:bodyPr wrap="square" rtlCol="0">
            <a:spAutoFit/>
          </a:bodyPr>
          <a:lstStyle/>
          <a:p>
            <a:r>
              <a:rPr lang="en-US" altLang="zh-CN" sz="6000" dirty="0" smtClean="0">
                <a:solidFill>
                  <a:srgbClr val="C00000"/>
                </a:solidFill>
                <a:latin typeface="Centaur" panose="02030504050205020304" pitchFamily="18" charset="0"/>
              </a:rPr>
              <a:t>context</a:t>
            </a:r>
            <a:endParaRPr lang="zh-CN" altLang="en-US" sz="6000" dirty="0">
              <a:solidFill>
                <a:srgbClr val="C00000"/>
              </a:solidFill>
              <a:latin typeface="Centaur" panose="02030504050205020304" pitchFamily="18" charset="0"/>
            </a:endParaRPr>
          </a:p>
        </p:txBody>
      </p:sp>
    </p:spTree>
    <p:extLst>
      <p:ext uri="{BB962C8B-B14F-4D97-AF65-F5344CB8AC3E}">
        <p14:creationId xmlns:p14="http://schemas.microsoft.com/office/powerpoint/2010/main" val="285090821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286</TotalTime>
  <Words>1252</Words>
  <Application>Microsoft Office PowerPoint</Application>
  <PresentationFormat>宽屏</PresentationFormat>
  <Paragraphs>74</Paragraphs>
  <Slides>19</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19</vt:i4>
      </vt:variant>
    </vt:vector>
  </HeadingPairs>
  <TitlesOfParts>
    <vt:vector size="33" baseType="lpstr">
      <vt:lpstr>Microsoft JhengHei</vt:lpstr>
      <vt:lpstr>Microsoft YaHei UI Light</vt:lpstr>
      <vt:lpstr>华文新魏</vt:lpstr>
      <vt:lpstr>楷体</vt:lpstr>
      <vt:lpstr>宋体</vt:lpstr>
      <vt:lpstr>Arial</vt:lpstr>
      <vt:lpstr>Berlin Sans FB</vt:lpstr>
      <vt:lpstr>Calibri</vt:lpstr>
      <vt:lpstr>Calibri Light</vt:lpstr>
      <vt:lpstr>Cambria Math</vt:lpstr>
      <vt:lpstr>Centaur</vt:lpstr>
      <vt:lpstr>Microsoft Himalaya</vt:lpstr>
      <vt:lpstr>Times New Roman</vt:lpstr>
      <vt:lpstr>Office 主题</vt:lpstr>
      <vt:lpstr>PowerPoint 演示文稿</vt:lpstr>
      <vt:lpstr>PowerPoint 演示文稿</vt:lpstr>
      <vt:lpstr> “All of a sudden, I was faced with the vast sea of  literature. I have to face foreign literature, classical  Chinese literature and modern Chinese literature… I chose foreign literature at last. The choice can be  seen as an author’s choice, or in other words a  choice for writing’s sake, rather than a choice out  of attitude towards life or the way to feel in life.  As a Chinese writer, I was fortunate to be raised  by foreign literature. </vt:lpstr>
      <vt:lpstr>  </vt:lpstr>
      <vt:lpstr>     A Chinese novelist and short story writer.  Donald Morrison of U.S. news magazine TIME  referred to him as "one of the most famous,  oft-banned and widely pirated of all Chinese  writers", and Jim Leach called him the Chinese  answer to Franz Kafka or Joseph Heller.      Leading figure of root-seeking literature.</vt:lpstr>
      <vt:lpstr>PowerPoint 演示文稿</vt:lpstr>
      <vt:lpstr>PowerPoint 演示文稿</vt:lpstr>
      <vt:lpstr>PowerPoint 演示文稿</vt:lpstr>
      <vt:lpstr>PowerPoint 演示文稿</vt:lpstr>
      <vt:lpstr>PowerPoint 演示文稿</vt:lpstr>
      <vt:lpstr>Similarities(general)</vt:lpstr>
      <vt:lpstr>Similarities(my thoughts)</vt:lpstr>
      <vt:lpstr>PowerPoint 演示文稿</vt:lpstr>
      <vt:lpstr>PowerPoint 演示文稿</vt:lpstr>
      <vt:lpstr>PowerPoint 演示文稿</vt:lpstr>
      <vt:lpstr>PowerPoint 演示文稿</vt:lpstr>
      <vt:lpstr>The works I wrote in 1985, were undoubtedly influenced by foreign literature both in thoughts  and in form, mainly from One hundred years of Solitude by García Márquez… It first shocked me  with those extremely exaggerated artistic techniques  through which time and space were turned upside  down, the world of lives were crossed.   </vt:lpstr>
      <vt:lpstr>Differences </vt:lpstr>
      <vt:lpstr>References 参考文献</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Clyde Chan</dc:creator>
  <cp:lastModifiedBy>Clyde Chan</cp:lastModifiedBy>
  <cp:revision>16</cp:revision>
  <dcterms:created xsi:type="dcterms:W3CDTF">2017-11-19T11:05:18Z</dcterms:created>
  <dcterms:modified xsi:type="dcterms:W3CDTF">2018-01-20T06:46:07Z</dcterms:modified>
</cp:coreProperties>
</file>