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57" r:id="rId6"/>
    <p:sldId id="258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1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66FF33"/>
    <a:srgbClr val="009900"/>
    <a:srgbClr val="990099"/>
    <a:srgbClr val="3333CC"/>
    <a:srgbClr val="0099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717FF1-BE23-47FF-9EF5-206D42C43E06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39DE23-BC16-4161-8DE7-6311A4D0C077}">
      <dgm:prSet phldrT="[Text]"/>
      <dgm:spPr/>
      <dgm:t>
        <a:bodyPr/>
        <a:lstStyle/>
        <a:p>
          <a:r>
            <a:rPr lang="en-US" dirty="0"/>
            <a:t>There are two types of Qigong practice</a:t>
          </a:r>
        </a:p>
      </dgm:t>
    </dgm:pt>
    <dgm:pt modelId="{45F0910D-4D70-429E-AD85-700766B4D647}" cxnId="{750E5548-FB59-4314-8200-CE8705487AA0}" type="parTrans">
      <dgm:prSet/>
      <dgm:spPr/>
      <dgm:t>
        <a:bodyPr/>
        <a:lstStyle/>
        <a:p>
          <a:endParaRPr lang="en-US"/>
        </a:p>
      </dgm:t>
    </dgm:pt>
    <dgm:pt modelId="{4072767C-EDC0-49CD-85DD-C8780CC2E5D7}" cxnId="{750E5548-FB59-4314-8200-CE8705487AA0}" type="sibTrans">
      <dgm:prSet/>
      <dgm:spPr/>
      <dgm:t>
        <a:bodyPr/>
        <a:lstStyle/>
        <a:p>
          <a:endParaRPr lang="en-US"/>
        </a:p>
      </dgm:t>
    </dgm:pt>
    <dgm:pt modelId="{0A2A4A64-2BED-4C19-8D2F-DE0075A30AB9}">
      <dgm:prSet phldrT="[Text]"/>
      <dgm:spPr/>
      <dgm:t>
        <a:bodyPr/>
        <a:lstStyle/>
        <a:p>
          <a:pPr>
            <a:buFont typeface="Times New Roman" panose="02020803070505020304" pitchFamily="18" charset="0"/>
            <a:buChar char="-"/>
          </a:pPr>
          <a:r>
            <a:rPr lang="en-US" b="1" i="1" dirty="0"/>
            <a:t>Wai Dan</a:t>
          </a:r>
          <a:r>
            <a:rPr lang="en-US" dirty="0"/>
            <a:t> (External Elixir) involves physical movement and concentration</a:t>
          </a:r>
        </a:p>
      </dgm:t>
    </dgm:pt>
    <dgm:pt modelId="{7871E038-CD61-4DBC-BB97-6F3520E6F738}" cxnId="{C139F727-B872-4CBF-B270-629590A8E145}" type="parTrans">
      <dgm:prSet/>
      <dgm:spPr/>
      <dgm:t>
        <a:bodyPr/>
        <a:lstStyle/>
        <a:p>
          <a:endParaRPr lang="en-US"/>
        </a:p>
      </dgm:t>
    </dgm:pt>
    <dgm:pt modelId="{707FF448-F819-460E-96CF-EC8ADE856FDD}" cxnId="{C139F727-B872-4CBF-B270-629590A8E145}" type="sibTrans">
      <dgm:prSet/>
      <dgm:spPr/>
      <dgm:t>
        <a:bodyPr/>
        <a:lstStyle/>
        <a:p>
          <a:endParaRPr lang="en-US"/>
        </a:p>
      </dgm:t>
    </dgm:pt>
    <dgm:pt modelId="{4F793E08-34CE-4DB8-8EED-694A166750CB}">
      <dgm:prSet phldrT="[Text]"/>
      <dgm:spPr/>
      <dgm:t>
        <a:bodyPr/>
        <a:lstStyle/>
        <a:p>
          <a:pPr>
            <a:buFont typeface="Times New Roman" panose="02020803070505020304" pitchFamily="18" charset="0"/>
            <a:buChar char="-"/>
          </a:pPr>
          <a:r>
            <a:rPr lang="en-US" b="1" i="1" dirty="0" err="1"/>
            <a:t>Nei</a:t>
          </a:r>
          <a:r>
            <a:rPr lang="en-US" b="1" i="1" dirty="0"/>
            <a:t> Dan</a:t>
          </a:r>
          <a:r>
            <a:rPr lang="en-US" dirty="0"/>
            <a:t> (Internal Elixir) involves sitting meditation and guided imagery or visualization</a:t>
          </a:r>
        </a:p>
      </dgm:t>
    </dgm:pt>
    <dgm:pt modelId="{3E9F8484-8E91-4D0B-9E38-487ED660CE02}" cxnId="{934D75C5-55FE-42AE-832A-CCE0B3590304}" type="parTrans">
      <dgm:prSet/>
      <dgm:spPr/>
      <dgm:t>
        <a:bodyPr/>
        <a:lstStyle/>
        <a:p>
          <a:endParaRPr lang="en-US"/>
        </a:p>
      </dgm:t>
    </dgm:pt>
    <dgm:pt modelId="{B3E46FFE-1BA6-42FE-AE7A-5E1C342FB22E}" cxnId="{934D75C5-55FE-42AE-832A-CCE0B3590304}" type="sibTrans">
      <dgm:prSet/>
      <dgm:spPr/>
      <dgm:t>
        <a:bodyPr/>
        <a:lstStyle/>
        <a:p>
          <a:endParaRPr lang="en-US"/>
        </a:p>
      </dgm:t>
    </dgm:pt>
    <dgm:pt modelId="{C3BA5166-810F-49F1-9E39-F1509334E42D}" type="pres">
      <dgm:prSet presAssocID="{1B717FF1-BE23-47FF-9EF5-206D42C43E06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5DF10645-FABD-4F90-B00E-51FB414A398B}" type="pres">
      <dgm:prSet presAssocID="{C239DE23-BC16-4161-8DE7-6311A4D0C077}" presName="root" presStyleCnt="0">
        <dgm:presLayoutVars>
          <dgm:chMax/>
          <dgm:chPref val="4"/>
        </dgm:presLayoutVars>
      </dgm:prSet>
      <dgm:spPr/>
    </dgm:pt>
    <dgm:pt modelId="{BF173FC0-A786-4F03-9563-2459AD0ECFD7}" type="pres">
      <dgm:prSet presAssocID="{C239DE23-BC16-4161-8DE7-6311A4D0C077}" presName="rootComposite" presStyleCnt="0">
        <dgm:presLayoutVars/>
      </dgm:prSet>
      <dgm:spPr/>
    </dgm:pt>
    <dgm:pt modelId="{3EEEA7E9-27FC-45D6-9B66-D7C5A63BBD15}" type="pres">
      <dgm:prSet presAssocID="{C239DE23-BC16-4161-8DE7-6311A4D0C077}" presName="rootText" presStyleLbl="node0" presStyleIdx="0" presStyleCnt="1">
        <dgm:presLayoutVars>
          <dgm:chMax/>
          <dgm:chPref val="4"/>
        </dgm:presLayoutVars>
      </dgm:prSet>
      <dgm:spPr/>
    </dgm:pt>
    <dgm:pt modelId="{7F3EC105-EF3A-4889-9EAC-9710E0DF88B6}" type="pres">
      <dgm:prSet presAssocID="{C239DE23-BC16-4161-8DE7-6311A4D0C077}" presName="childShape" presStyleCnt="0">
        <dgm:presLayoutVars>
          <dgm:chMax val="0"/>
          <dgm:chPref val="0"/>
        </dgm:presLayoutVars>
      </dgm:prSet>
      <dgm:spPr/>
    </dgm:pt>
    <dgm:pt modelId="{1D4B5C14-D176-49F8-BEB6-4ABEA3550C7A}" type="pres">
      <dgm:prSet presAssocID="{0A2A4A64-2BED-4C19-8D2F-DE0075A30AB9}" presName="childComposite" presStyleCnt="0">
        <dgm:presLayoutVars>
          <dgm:chMax val="0"/>
          <dgm:chPref val="0"/>
        </dgm:presLayoutVars>
      </dgm:prSet>
      <dgm:spPr/>
    </dgm:pt>
    <dgm:pt modelId="{770C0340-3084-4962-8FCD-0FD7476C6F8D}" type="pres">
      <dgm:prSet presAssocID="{0A2A4A64-2BED-4C19-8D2F-DE0075A30AB9}" presName="Image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73D05F2-0FFB-41B9-9F31-5F516C4A9A65}" type="pres">
      <dgm:prSet presAssocID="{0A2A4A64-2BED-4C19-8D2F-DE0075A30AB9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</dgm:pt>
    <dgm:pt modelId="{C0FB2C82-5694-4C78-8BEC-2FEB6F5F1364}" type="pres">
      <dgm:prSet presAssocID="{4F793E08-34CE-4DB8-8EED-694A166750CB}" presName="childComposite" presStyleCnt="0">
        <dgm:presLayoutVars>
          <dgm:chMax val="0"/>
          <dgm:chPref val="0"/>
        </dgm:presLayoutVars>
      </dgm:prSet>
      <dgm:spPr/>
    </dgm:pt>
    <dgm:pt modelId="{3AFD9D80-5469-415E-AAE1-32660C435CCC}" type="pres">
      <dgm:prSet presAssocID="{4F793E08-34CE-4DB8-8EED-694A166750CB}" presName="Image" presStyleLbl="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5F3D722-6DE7-4B08-BD13-00BE86714BE4}" type="pres">
      <dgm:prSet presAssocID="{4F793E08-34CE-4DB8-8EED-694A166750CB}" presName="childText" presStyleLbl="lnNode1" presStyleIdx="1" presStyleCnt="2" custLinFactNeighborX="573">
        <dgm:presLayoutVars>
          <dgm:chMax val="0"/>
          <dgm:chPref val="0"/>
          <dgm:bulletEnabled val="1"/>
        </dgm:presLayoutVars>
      </dgm:prSet>
      <dgm:spPr/>
    </dgm:pt>
  </dgm:ptLst>
  <dgm:cxnLst>
    <dgm:cxn modelId="{C139F727-B872-4CBF-B270-629590A8E145}" srcId="{C239DE23-BC16-4161-8DE7-6311A4D0C077}" destId="{0A2A4A64-2BED-4C19-8D2F-DE0075A30AB9}" srcOrd="0" destOrd="0" parTransId="{7871E038-CD61-4DBC-BB97-6F3520E6F738}" sibTransId="{707FF448-F819-460E-96CF-EC8ADE856FDD}"/>
    <dgm:cxn modelId="{12395E2C-00A4-4B1E-BC65-04439C57FFBB}" type="presOf" srcId="{0A2A4A64-2BED-4C19-8D2F-DE0075A30AB9}" destId="{873D05F2-0FFB-41B9-9F31-5F516C4A9A65}" srcOrd="0" destOrd="0" presId="urn:microsoft.com/office/officeart/2008/layout/PictureAccentList"/>
    <dgm:cxn modelId="{97C6FD60-9B5F-4B6E-BCC8-52846AC9A261}" type="presOf" srcId="{4F793E08-34CE-4DB8-8EED-694A166750CB}" destId="{45F3D722-6DE7-4B08-BD13-00BE86714BE4}" srcOrd="0" destOrd="0" presId="urn:microsoft.com/office/officeart/2008/layout/PictureAccentList"/>
    <dgm:cxn modelId="{750E5548-FB59-4314-8200-CE8705487AA0}" srcId="{1B717FF1-BE23-47FF-9EF5-206D42C43E06}" destId="{C239DE23-BC16-4161-8DE7-6311A4D0C077}" srcOrd="0" destOrd="0" parTransId="{45F0910D-4D70-429E-AD85-700766B4D647}" sibTransId="{4072767C-EDC0-49CD-85DD-C8780CC2E5D7}"/>
    <dgm:cxn modelId="{934D75C5-55FE-42AE-832A-CCE0B3590304}" srcId="{C239DE23-BC16-4161-8DE7-6311A4D0C077}" destId="{4F793E08-34CE-4DB8-8EED-694A166750CB}" srcOrd="1" destOrd="0" parTransId="{3E9F8484-8E91-4D0B-9E38-487ED660CE02}" sibTransId="{B3E46FFE-1BA6-42FE-AE7A-5E1C342FB22E}"/>
    <dgm:cxn modelId="{C42BE8E1-33ED-4A59-B5CF-C163C45BB2B5}" type="presOf" srcId="{1B717FF1-BE23-47FF-9EF5-206D42C43E06}" destId="{C3BA5166-810F-49F1-9E39-F1509334E42D}" srcOrd="0" destOrd="0" presId="urn:microsoft.com/office/officeart/2008/layout/PictureAccentList"/>
    <dgm:cxn modelId="{203D61ED-8CD9-49D7-84AB-D0270EB0C038}" type="presOf" srcId="{C239DE23-BC16-4161-8DE7-6311A4D0C077}" destId="{3EEEA7E9-27FC-45D6-9B66-D7C5A63BBD15}" srcOrd="0" destOrd="0" presId="urn:microsoft.com/office/officeart/2008/layout/PictureAccentList"/>
    <dgm:cxn modelId="{4BECE449-5E04-4E47-BB95-2500493EF09F}" type="presParOf" srcId="{C3BA5166-810F-49F1-9E39-F1509334E42D}" destId="{5DF10645-FABD-4F90-B00E-51FB414A398B}" srcOrd="0" destOrd="0" presId="urn:microsoft.com/office/officeart/2008/layout/PictureAccentList"/>
    <dgm:cxn modelId="{5CC548D1-6176-4BC4-B7E1-05BB0129B989}" type="presParOf" srcId="{5DF10645-FABD-4F90-B00E-51FB414A398B}" destId="{BF173FC0-A786-4F03-9563-2459AD0ECFD7}" srcOrd="0" destOrd="0" presId="urn:microsoft.com/office/officeart/2008/layout/PictureAccentList"/>
    <dgm:cxn modelId="{1F8A5168-9967-4CAF-9C1F-392BCCF364F0}" type="presParOf" srcId="{BF173FC0-A786-4F03-9563-2459AD0ECFD7}" destId="{3EEEA7E9-27FC-45D6-9B66-D7C5A63BBD15}" srcOrd="0" destOrd="0" presId="urn:microsoft.com/office/officeart/2008/layout/PictureAccentList"/>
    <dgm:cxn modelId="{D649A070-1973-4410-9AB8-DDC776F9F6E6}" type="presParOf" srcId="{5DF10645-FABD-4F90-B00E-51FB414A398B}" destId="{7F3EC105-EF3A-4889-9EAC-9710E0DF88B6}" srcOrd="1" destOrd="0" presId="urn:microsoft.com/office/officeart/2008/layout/PictureAccentList"/>
    <dgm:cxn modelId="{BBE69D31-7094-46FD-A7B8-1150D0A6205B}" type="presParOf" srcId="{7F3EC105-EF3A-4889-9EAC-9710E0DF88B6}" destId="{1D4B5C14-D176-49F8-BEB6-4ABEA3550C7A}" srcOrd="0" destOrd="0" presId="urn:microsoft.com/office/officeart/2008/layout/PictureAccentList"/>
    <dgm:cxn modelId="{AA203E7C-48CB-4CCE-ACF6-5632E0F5ABB0}" type="presParOf" srcId="{1D4B5C14-D176-49F8-BEB6-4ABEA3550C7A}" destId="{770C0340-3084-4962-8FCD-0FD7476C6F8D}" srcOrd="0" destOrd="0" presId="urn:microsoft.com/office/officeart/2008/layout/PictureAccentList"/>
    <dgm:cxn modelId="{0401A38B-BDB7-44B2-943A-F70B696CDF58}" type="presParOf" srcId="{1D4B5C14-D176-49F8-BEB6-4ABEA3550C7A}" destId="{873D05F2-0FFB-41B9-9F31-5F516C4A9A65}" srcOrd="1" destOrd="0" presId="urn:microsoft.com/office/officeart/2008/layout/PictureAccentList"/>
    <dgm:cxn modelId="{957AF58B-B312-46EE-BB3B-BA0330359464}" type="presParOf" srcId="{7F3EC105-EF3A-4889-9EAC-9710E0DF88B6}" destId="{C0FB2C82-5694-4C78-8BEC-2FEB6F5F1364}" srcOrd="1" destOrd="0" presId="urn:microsoft.com/office/officeart/2008/layout/PictureAccentList"/>
    <dgm:cxn modelId="{0FC91AF6-B8AA-49CB-BA42-761B56C34622}" type="presParOf" srcId="{C0FB2C82-5694-4C78-8BEC-2FEB6F5F1364}" destId="{3AFD9D80-5469-415E-AAE1-32660C435CCC}" srcOrd="0" destOrd="0" presId="urn:microsoft.com/office/officeart/2008/layout/PictureAccentList"/>
    <dgm:cxn modelId="{420F6A51-C5C5-4C94-B63B-56B551B806F5}" type="presParOf" srcId="{C0FB2C82-5694-4C78-8BEC-2FEB6F5F1364}" destId="{45F3D722-6DE7-4B08-BD13-00BE86714BE4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EEA7E9-27FC-45D6-9B66-D7C5A63BBD15}">
      <dsp:nvSpPr>
        <dsp:cNvPr id="0" name=""/>
        <dsp:cNvSpPr/>
      </dsp:nvSpPr>
      <dsp:spPr>
        <a:xfrm>
          <a:off x="0" y="476942"/>
          <a:ext cx="9714015" cy="13626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535" tIns="59690" rIns="89535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There are two types of Qigong practice</a:t>
          </a:r>
        </a:p>
      </dsp:txBody>
      <dsp:txXfrm>
        <a:off x="39912" y="516854"/>
        <a:ext cx="9634191" cy="1282869"/>
      </dsp:txXfrm>
    </dsp:sp>
    <dsp:sp modelId="{770C0340-3084-4962-8FCD-0FD7476C6F8D}">
      <dsp:nvSpPr>
        <dsp:cNvPr id="0" name=""/>
        <dsp:cNvSpPr/>
      </dsp:nvSpPr>
      <dsp:spPr>
        <a:xfrm>
          <a:off x="0" y="2084921"/>
          <a:ext cx="1362693" cy="136269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3D05F2-0FFB-41B9-9F31-5F516C4A9A65}">
      <dsp:nvSpPr>
        <dsp:cNvPr id="0" name=""/>
        <dsp:cNvSpPr/>
      </dsp:nvSpPr>
      <dsp:spPr>
        <a:xfrm>
          <a:off x="1444455" y="2084921"/>
          <a:ext cx="8269560" cy="136269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n-US" sz="2900" b="1" i="1" kern="1200" dirty="0"/>
            <a:t>Wai Dan</a:t>
          </a:r>
          <a:r>
            <a:rPr lang="en-US" sz="2900" kern="1200" dirty="0"/>
            <a:t> (External Elixir) involves physical movement and concentration</a:t>
          </a:r>
        </a:p>
      </dsp:txBody>
      <dsp:txXfrm>
        <a:off x="1510988" y="2151454"/>
        <a:ext cx="8136494" cy="1229627"/>
      </dsp:txXfrm>
    </dsp:sp>
    <dsp:sp modelId="{3AFD9D80-5469-415E-AAE1-32660C435CCC}">
      <dsp:nvSpPr>
        <dsp:cNvPr id="0" name=""/>
        <dsp:cNvSpPr/>
      </dsp:nvSpPr>
      <dsp:spPr>
        <a:xfrm>
          <a:off x="0" y="3611137"/>
          <a:ext cx="1362693" cy="136269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F3D722-6DE7-4B08-BD13-00BE86714BE4}">
      <dsp:nvSpPr>
        <dsp:cNvPr id="0" name=""/>
        <dsp:cNvSpPr/>
      </dsp:nvSpPr>
      <dsp:spPr>
        <a:xfrm>
          <a:off x="1444455" y="3611137"/>
          <a:ext cx="8269560" cy="136269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n-US" sz="2900" b="1" i="1" kern="1200" dirty="0" err="1"/>
            <a:t>Nei</a:t>
          </a:r>
          <a:r>
            <a:rPr lang="en-US" sz="2900" b="1" i="1" kern="1200" dirty="0"/>
            <a:t> Dan</a:t>
          </a:r>
          <a:r>
            <a:rPr lang="en-US" sz="2900" kern="1200" dirty="0"/>
            <a:t> (Internal Elixir) involves sitting meditation and guided imagery or visualization</a:t>
          </a:r>
        </a:p>
      </dsp:txBody>
      <dsp:txXfrm>
        <a:off x="1510988" y="3677670"/>
        <a:ext cx="8136494" cy="1229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linDir" val="fromT"/>
              <dgm:param type="chAlign" val="r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3C47-687F-4D9E-B2FD-D95CC0747BB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D577-F733-4A24-B2DD-FC2D1C15BC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3C47-687F-4D9E-B2FD-D95CC0747BB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D577-F733-4A24-B2DD-FC2D1C15BC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3C47-687F-4D9E-B2FD-D95CC0747BB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D577-F733-4A24-B2DD-FC2D1C15BC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3C47-687F-4D9E-B2FD-D95CC0747BB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D577-F733-4A24-B2DD-FC2D1C15BC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3C47-687F-4D9E-B2FD-D95CC0747BB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D577-F733-4A24-B2DD-FC2D1C15BC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3C47-687F-4D9E-B2FD-D95CC0747BB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D577-F733-4A24-B2DD-FC2D1C15BC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3C47-687F-4D9E-B2FD-D95CC0747BB5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D577-F733-4A24-B2DD-FC2D1C15BC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3C47-687F-4D9E-B2FD-D95CC0747BB5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D577-F733-4A24-B2DD-FC2D1C15BC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3C47-687F-4D9E-B2FD-D95CC0747BB5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D577-F733-4A24-B2DD-FC2D1C15BC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3C47-687F-4D9E-B2FD-D95CC0747BB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D577-F733-4A24-B2DD-FC2D1C15BC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3C47-687F-4D9E-B2FD-D95CC0747BB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D577-F733-4A24-B2DD-FC2D1C15BC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A3C47-687F-4D9E-B2FD-D95CC0747BB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8D577-F733-4A24-B2DD-FC2D1C15BCD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7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75013"/>
            <a:ext cx="9144000" cy="2780950"/>
          </a:xfrm>
        </p:spPr>
        <p:txBody>
          <a:bodyPr>
            <a:noAutofit/>
          </a:bodyPr>
          <a:lstStyle/>
          <a:p>
            <a:r>
              <a:rPr lang="en-US" sz="8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QIGONG </a:t>
            </a:r>
            <a:br>
              <a:rPr lang="en-US" sz="8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zh-CN" altLang="en-US" sz="8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气功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6348" y="3800104"/>
            <a:ext cx="7081652" cy="1457696"/>
          </a:xfrm>
        </p:spPr>
        <p:txBody>
          <a:bodyPr/>
          <a:lstStyle/>
          <a:p>
            <a:r>
              <a:rPr lang="fr-FR" altLang="en-US" sz="3200" b="1" i="1" dirty="0">
                <a:solidFill>
                  <a:srgbClr val="372517"/>
                </a:solidFill>
                <a:latin typeface="Verdana" panose="020B0604030504040204" pitchFamily="34" charset="0"/>
              </a:rPr>
              <a:t>by    </a:t>
            </a:r>
            <a:r>
              <a:rPr lang="en-US" sz="3000" b="1" dirty="0"/>
              <a:t>Ngo </a:t>
            </a:r>
            <a:r>
              <a:rPr lang="en-US" sz="3000" b="1" dirty="0" err="1"/>
              <a:t>Thi</a:t>
            </a:r>
            <a:r>
              <a:rPr lang="en-US" sz="3000" b="1" dirty="0"/>
              <a:t> Minh Huong (</a:t>
            </a:r>
            <a:r>
              <a:rPr lang="zh-CN" altLang="en-US" sz="3000" b="1" dirty="0"/>
              <a:t>吴氏明红）</a:t>
            </a:r>
            <a:endParaRPr lang="en-US" altLang="zh-CN" sz="3000" b="1" dirty="0"/>
          </a:p>
          <a:p>
            <a:r>
              <a:rPr lang="en-US" sz="3000" b="1" dirty="0"/>
              <a:t>	</a:t>
            </a:r>
            <a:r>
              <a:rPr lang="en-US" sz="3000" b="1" dirty="0" err="1"/>
              <a:t>Rajabov</a:t>
            </a:r>
            <a:r>
              <a:rPr lang="en-US" sz="3000" b="1" dirty="0"/>
              <a:t> </a:t>
            </a:r>
            <a:r>
              <a:rPr lang="en-US" sz="3000" b="1" dirty="0" err="1"/>
              <a:t>Anushervon</a:t>
            </a:r>
            <a:r>
              <a:rPr lang="zh-CN" altLang="en-US" sz="3000" b="1" dirty="0"/>
              <a:t>（阿努克）</a:t>
            </a:r>
            <a:endParaRPr lang="fr-FR" altLang="en-US" sz="3000" i="1" dirty="0">
              <a:solidFill>
                <a:srgbClr val="372517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44384"/>
            <a:ext cx="7617031" cy="5832579"/>
          </a:xfrm>
        </p:spPr>
        <p:txBody>
          <a:bodyPr/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i="1" dirty="0">
                <a:solidFill>
                  <a:srgbClr val="002060"/>
                </a:solidFill>
              </a:rPr>
              <a:t>2. Martial Qigong (also called Warrior Qigong)</a:t>
            </a:r>
            <a:endParaRPr lang="en-US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solidFill>
                  <a:srgbClr val="002060"/>
                </a:solidFill>
              </a:rPr>
              <a:t>This type of Qigong focuses on physical prowess. </a:t>
            </a:r>
            <a:endParaRPr lang="en-US" dirty="0">
              <a:solidFill>
                <a:srgbClr val="00206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i="1" dirty="0">
                <a:solidFill>
                  <a:srgbClr val="002060"/>
                </a:solidFill>
              </a:rPr>
              <a:t>3. Spiritual Qigong</a:t>
            </a:r>
            <a:endParaRPr lang="en-US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solidFill>
                  <a:srgbClr val="002060"/>
                </a:solidFill>
              </a:rPr>
              <a:t>This type of qigong uses mantras, mudras, sitting meditations, and prayers to pursue enlightenment. 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134" y="308758"/>
            <a:ext cx="8918369" cy="586820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i="1" dirty="0">
                <a:solidFill>
                  <a:srgbClr val="3333CC"/>
                </a:solidFill>
                <a:latin typeface=".VnBook-Antiqua" panose="020B7200000000000000" pitchFamily="34" charset="0"/>
              </a:rPr>
              <a:t>4. Intellectual Qigong (also called Scholarly Qigong)</a:t>
            </a:r>
            <a:endParaRPr lang="en-US" dirty="0">
              <a:solidFill>
                <a:srgbClr val="3333CC"/>
              </a:solidFill>
              <a:latin typeface=".VnBook-Antiqua" panose="020B7200000000000000" pitchFamily="34" charset="0"/>
            </a:endParaRPr>
          </a:p>
          <a:p>
            <a:r>
              <a:rPr lang="en-US" dirty="0">
                <a:solidFill>
                  <a:srgbClr val="3333CC"/>
                </a:solidFill>
                <a:latin typeface=".VnBook-Antiqua" panose="020B7200000000000000" pitchFamily="34" charset="0"/>
              </a:rPr>
              <a:t>This category covers a lot of ground: boosting intelligence and memory, helping with decision-making, improving your luck. </a:t>
            </a:r>
            <a:endParaRPr lang="en-US" dirty="0">
              <a:solidFill>
                <a:srgbClr val="3333CC"/>
              </a:solidFill>
              <a:latin typeface=".VnBook-Antiqua" panose="020B7200000000000000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3333CC"/>
              </a:solidFill>
              <a:latin typeface=".VnBook-Antiqua" panose="020B7200000000000000" pitchFamily="34" charset="0"/>
            </a:endParaRPr>
          </a:p>
          <a:p>
            <a:pPr marL="0" lvl="0" indent="0">
              <a:buNone/>
            </a:pPr>
            <a:r>
              <a:rPr lang="en-US" b="1" i="1" dirty="0">
                <a:solidFill>
                  <a:srgbClr val="3333CC"/>
                </a:solidFill>
                <a:latin typeface=".VnBook-Antiqua" panose="020B7200000000000000" pitchFamily="34" charset="0"/>
              </a:rPr>
              <a:t>5. Vitality Qigong (also called Longevity Qigong)</a:t>
            </a:r>
            <a:endParaRPr lang="en-US" dirty="0">
              <a:solidFill>
                <a:srgbClr val="3333CC"/>
              </a:solidFill>
              <a:latin typeface=".VnBook-Antiqua" panose="020B7200000000000000" pitchFamily="34" charset="0"/>
            </a:endParaRPr>
          </a:p>
          <a:p>
            <a:r>
              <a:rPr lang="en-US" dirty="0">
                <a:solidFill>
                  <a:srgbClr val="3333CC"/>
                </a:solidFill>
                <a:latin typeface=".VnBook-Antiqua" panose="020B7200000000000000" pitchFamily="34" charset="0"/>
              </a:rPr>
              <a:t> These techniques cultivate strength, flexibility, suppleness, and fitness, all of which contribute to overall vitality and thus longevity. </a:t>
            </a:r>
            <a:endParaRPr lang="en-US" dirty="0">
              <a:solidFill>
                <a:srgbClr val="3333CC"/>
              </a:solidFill>
              <a:latin typeface=".VnBook-Antiqua" panose="020B7200000000000000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6358" y="-510638"/>
            <a:ext cx="8942120" cy="1536308"/>
          </a:xfrm>
        </p:spPr>
        <p:txBody>
          <a:bodyPr>
            <a:norm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.VnCentury SchoolbookH" panose="020B7200000000000000" pitchFamily="34" charset="0"/>
              </a:rPr>
              <a:t>V. Qigong techniques</a:t>
            </a:r>
            <a:endParaRPr lang="en-US" sz="3500" dirty="0">
              <a:solidFill>
                <a:srgbClr val="FF0000"/>
              </a:solidFill>
              <a:latin typeface=".VnCentury SchoolbookH" panose="020B72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08810" y="1"/>
          <a:ext cx="9714016" cy="5450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820" y="365125"/>
            <a:ext cx="9215253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.VnArabia" panose="020B7200000000000000" pitchFamily="34" charset="0"/>
              </a:rPr>
              <a:t>Main principles in practicing qigong</a:t>
            </a:r>
            <a:endParaRPr lang="en-US" sz="4000" dirty="0">
              <a:solidFill>
                <a:srgbClr val="FF0000"/>
              </a:solidFill>
              <a:latin typeface=".VnArabia" panose="020B7200000000000000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8160" y="1496291"/>
            <a:ext cx="10165279" cy="4680672"/>
          </a:xfrm>
        </p:spPr>
        <p:txBody>
          <a:bodyPr>
            <a:noAutofit/>
          </a:bodyPr>
          <a:lstStyle/>
          <a:p>
            <a:pPr marL="628650" lvl="0" indent="-6286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000" i="1" dirty="0">
                <a:solidFill>
                  <a:srgbClr val="3333CC"/>
                </a:solidFill>
              </a:rPr>
              <a:t>Intentional movement</a:t>
            </a:r>
            <a:r>
              <a:rPr lang="en-US" sz="3000" dirty="0">
                <a:solidFill>
                  <a:srgbClr val="3333CC"/>
                </a:solidFill>
              </a:rPr>
              <a:t>: careful, flowing balanced style</a:t>
            </a:r>
            <a:endParaRPr lang="en-US" sz="3000" dirty="0">
              <a:solidFill>
                <a:srgbClr val="3333CC"/>
              </a:solidFill>
            </a:endParaRPr>
          </a:p>
          <a:p>
            <a:pPr marL="628650" lvl="0" indent="-6286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000" i="1" dirty="0">
                <a:solidFill>
                  <a:srgbClr val="990099"/>
                </a:solidFill>
              </a:rPr>
              <a:t>Rhythmic breathing</a:t>
            </a:r>
            <a:r>
              <a:rPr lang="en-US" sz="3000" dirty="0">
                <a:solidFill>
                  <a:srgbClr val="990099"/>
                </a:solidFill>
              </a:rPr>
              <a:t>: slow, deep, fluid movement</a:t>
            </a:r>
            <a:endParaRPr lang="en-US" sz="3000" dirty="0">
              <a:solidFill>
                <a:srgbClr val="990099"/>
              </a:solidFill>
            </a:endParaRPr>
          </a:p>
          <a:p>
            <a:pPr marL="628650" lvl="0" indent="-6286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000" i="1" dirty="0"/>
              <a:t>Awareness</a:t>
            </a:r>
            <a:r>
              <a:rPr lang="en-US" sz="3000" dirty="0"/>
              <a:t>: calm, focused meditative state</a:t>
            </a:r>
            <a:endParaRPr lang="en-US" sz="3000" dirty="0"/>
          </a:p>
          <a:p>
            <a:pPr marL="628650" lvl="0" indent="-6286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000" i="1" dirty="0">
                <a:solidFill>
                  <a:srgbClr val="009900"/>
                </a:solidFill>
              </a:rPr>
              <a:t>Visualization</a:t>
            </a:r>
            <a:r>
              <a:rPr lang="en-US" sz="3000" dirty="0">
                <a:solidFill>
                  <a:srgbClr val="009900"/>
                </a:solidFill>
              </a:rPr>
              <a:t>: of qi flow, philosophical tenets, aesthetics</a:t>
            </a:r>
            <a:endParaRPr lang="en-US" sz="3000" dirty="0">
              <a:solidFill>
                <a:srgbClr val="009900"/>
              </a:solidFill>
            </a:endParaRPr>
          </a:p>
          <a:p>
            <a:pPr marL="628650" lvl="0" indent="-6286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000" i="1" dirty="0">
                <a:solidFill>
                  <a:schemeClr val="accent4">
                    <a:lumMod val="75000"/>
                  </a:schemeClr>
                </a:solidFill>
              </a:rPr>
              <a:t>Chanting/Sound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: use of sound as a focal point</a:t>
            </a:r>
            <a:endParaRPr lang="en-US" sz="3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1183"/>
            <a:ext cx="3526971" cy="4515633"/>
          </a:xfrm>
        </p:spPr>
        <p:txBody>
          <a:bodyPr>
            <a:normAutofit/>
          </a:bodyPr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.VnCentury SchoolbookH" panose="020B7200000000000000" pitchFamily="34" charset="0"/>
              </a:rPr>
              <a:t>VI.</a:t>
            </a:r>
            <a:br>
              <a:rPr lang="en-US" sz="2700" b="1" dirty="0">
                <a:solidFill>
                  <a:srgbClr val="FF0000"/>
                </a:solidFill>
                <a:latin typeface=".VnCentury SchoolbookH" panose="020B7200000000000000" pitchFamily="34" charset="0"/>
              </a:rPr>
            </a:br>
            <a:r>
              <a:rPr lang="en-US" sz="2700" b="1" dirty="0">
                <a:solidFill>
                  <a:srgbClr val="FF0000"/>
                </a:solidFill>
                <a:latin typeface=".VnCentury SchoolbookH" panose="020B7200000000000000" pitchFamily="34" charset="0"/>
              </a:rPr>
              <a:t> Contemporary</a:t>
            </a:r>
            <a:br>
              <a:rPr lang="en-US" sz="2700" b="1" dirty="0">
                <a:solidFill>
                  <a:srgbClr val="FF0000"/>
                </a:solidFill>
                <a:latin typeface=".VnCentury SchoolbookH" panose="020B7200000000000000" pitchFamily="34" charset="0"/>
              </a:rPr>
            </a:br>
            <a:r>
              <a:rPr lang="en-US" sz="2700" b="1" dirty="0">
                <a:solidFill>
                  <a:srgbClr val="FF0000"/>
                </a:solidFill>
                <a:latin typeface=".VnCentury SchoolbookH" panose="020B7200000000000000" pitchFamily="34" charset="0"/>
              </a:rPr>
              <a:t> </a:t>
            </a:r>
            <a:br>
              <a:rPr lang="en-US" sz="2700" b="1" dirty="0">
                <a:solidFill>
                  <a:srgbClr val="FF0000"/>
                </a:solidFill>
                <a:latin typeface=".VnCentury SchoolbookH" panose="020B7200000000000000" pitchFamily="34" charset="0"/>
              </a:rPr>
            </a:br>
            <a:r>
              <a:rPr lang="en-US" sz="2700" b="1" dirty="0">
                <a:solidFill>
                  <a:srgbClr val="FF0000"/>
                </a:solidFill>
                <a:latin typeface=".VnCentury SchoolbookH" panose="020B7200000000000000" pitchFamily="34" charset="0"/>
              </a:rPr>
              <a:t>qigong</a:t>
            </a:r>
            <a:endParaRPr lang="en-US" sz="2700" dirty="0">
              <a:solidFill>
                <a:srgbClr val="FF0000"/>
              </a:solidFill>
              <a:latin typeface=".VnCentury SchoolbookH" panose="020B7200000000000000" pitchFamily="34" charset="0"/>
            </a:endParaRPr>
          </a:p>
        </p:txBody>
      </p:sp>
      <p:pic>
        <p:nvPicPr>
          <p:cNvPr id="5" name="Content Placeholder 4" descr="A group of people standing in front of a crowd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71" y="0"/>
            <a:ext cx="8665029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649" y="332509"/>
            <a:ext cx="10913423" cy="6329547"/>
          </a:xfrm>
        </p:spPr>
        <p:txBody>
          <a:bodyPr>
            <a:noAutofit/>
          </a:bodyPr>
          <a:lstStyle/>
          <a:p>
            <a:pPr marL="463550" indent="-463550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700" b="1" dirty="0">
                <a:solidFill>
                  <a:srgbClr val="FF5050"/>
                </a:solidFill>
              </a:rPr>
              <a:t>Contemporary qigong blends: </a:t>
            </a:r>
            <a:endParaRPr lang="en-US" sz="2700" b="1" dirty="0">
              <a:solidFill>
                <a:srgbClr val="FF5050"/>
              </a:solidFill>
            </a:endParaRPr>
          </a:p>
          <a:p>
            <a:pPr marL="463550" indent="-463550">
              <a:lnSpc>
                <a:spcPct val="160000"/>
              </a:lnSpc>
              <a:spcBef>
                <a:spcPts val="0"/>
              </a:spcBef>
            </a:pPr>
            <a:r>
              <a:rPr lang="en-US" sz="2700" b="1" dirty="0">
                <a:solidFill>
                  <a:srgbClr val="FF5050"/>
                </a:solidFill>
              </a:rPr>
              <a:t>"internal alchemy" (</a:t>
            </a:r>
            <a:r>
              <a:rPr lang="en-US" sz="2700" b="1" dirty="0" err="1">
                <a:solidFill>
                  <a:srgbClr val="FF5050"/>
                </a:solidFill>
              </a:rPr>
              <a:t>Neidan</a:t>
            </a:r>
            <a:r>
              <a:rPr lang="en-US" sz="2700" b="1" dirty="0">
                <a:solidFill>
                  <a:srgbClr val="FF5050"/>
                </a:solidFill>
              </a:rPr>
              <a:t> </a:t>
            </a:r>
            <a:r>
              <a:rPr lang="zh-CN" altLang="en-US" sz="2700" b="1" dirty="0">
                <a:solidFill>
                  <a:srgbClr val="FF5050"/>
                </a:solidFill>
              </a:rPr>
              <a:t>內丹術</a:t>
            </a:r>
            <a:r>
              <a:rPr lang="en-US" sz="2700" b="1" dirty="0">
                <a:solidFill>
                  <a:srgbClr val="FF5050"/>
                </a:solidFill>
              </a:rPr>
              <a:t>)</a:t>
            </a:r>
            <a:endParaRPr lang="en-US" sz="2700" b="1" dirty="0">
              <a:solidFill>
                <a:srgbClr val="FF5050"/>
              </a:solidFill>
            </a:endParaRPr>
          </a:p>
          <a:p>
            <a:pPr marL="463550" indent="-463550">
              <a:lnSpc>
                <a:spcPct val="160000"/>
              </a:lnSpc>
              <a:spcBef>
                <a:spcPts val="0"/>
              </a:spcBef>
            </a:pPr>
            <a:r>
              <a:rPr lang="en-US" sz="2700" b="1" dirty="0">
                <a:solidFill>
                  <a:srgbClr val="FF5050"/>
                </a:solidFill>
              </a:rPr>
              <a:t>"circulating qi" (Xing qi </a:t>
            </a:r>
            <a:r>
              <a:rPr lang="zh-CN" altLang="en-US" sz="2700" b="1" dirty="0">
                <a:solidFill>
                  <a:srgbClr val="FF5050"/>
                </a:solidFill>
              </a:rPr>
              <a:t>行氣</a:t>
            </a:r>
            <a:r>
              <a:rPr lang="en-US" sz="2700" b="1" dirty="0">
                <a:solidFill>
                  <a:srgbClr val="FF5050"/>
                </a:solidFill>
              </a:rPr>
              <a:t>) and "standing meditation" (Zhan </a:t>
            </a:r>
            <a:r>
              <a:rPr lang="en-US" sz="2700" b="1" dirty="0" err="1">
                <a:solidFill>
                  <a:srgbClr val="FF5050"/>
                </a:solidFill>
              </a:rPr>
              <a:t>zhuang</a:t>
            </a:r>
            <a:r>
              <a:rPr lang="en-US" sz="2700" b="1" dirty="0">
                <a:solidFill>
                  <a:srgbClr val="FF5050"/>
                </a:solidFill>
              </a:rPr>
              <a:t> </a:t>
            </a:r>
            <a:r>
              <a:rPr lang="zh-CN" altLang="en-US" sz="2700" b="1" dirty="0">
                <a:solidFill>
                  <a:srgbClr val="FF5050"/>
                </a:solidFill>
              </a:rPr>
              <a:t>站桩</a:t>
            </a:r>
            <a:r>
              <a:rPr lang="en-US" sz="2700" b="1" dirty="0">
                <a:solidFill>
                  <a:srgbClr val="FF5050"/>
                </a:solidFill>
              </a:rPr>
              <a:t>)</a:t>
            </a:r>
            <a:endParaRPr lang="en-US" sz="2700" b="1" dirty="0">
              <a:solidFill>
                <a:srgbClr val="FF5050"/>
              </a:solidFill>
            </a:endParaRPr>
          </a:p>
          <a:p>
            <a:pPr marL="463550" indent="-463550">
              <a:lnSpc>
                <a:spcPct val="160000"/>
              </a:lnSpc>
              <a:spcBef>
                <a:spcPts val="0"/>
              </a:spcBef>
            </a:pPr>
            <a:r>
              <a:rPr lang="en-US" sz="2700" b="1" dirty="0">
                <a:solidFill>
                  <a:srgbClr val="FF5050"/>
                </a:solidFill>
              </a:rPr>
              <a:t>"guiding and pulling" (Dao yin </a:t>
            </a:r>
            <a:r>
              <a:rPr lang="zh-CN" altLang="en-US" sz="2700" b="1" dirty="0">
                <a:solidFill>
                  <a:srgbClr val="FF5050"/>
                </a:solidFill>
              </a:rPr>
              <a:t>導引</a:t>
            </a:r>
            <a:r>
              <a:rPr lang="en-US" sz="2700" b="1" dirty="0">
                <a:solidFill>
                  <a:srgbClr val="FF5050"/>
                </a:solidFill>
              </a:rPr>
              <a:t>) </a:t>
            </a:r>
            <a:endParaRPr lang="en-US" sz="2700" b="1" dirty="0">
              <a:solidFill>
                <a:srgbClr val="FF5050"/>
              </a:solidFill>
            </a:endParaRPr>
          </a:p>
          <a:p>
            <a:pPr marL="463550" indent="-463550">
              <a:lnSpc>
                <a:spcPct val="160000"/>
              </a:lnSpc>
              <a:spcBef>
                <a:spcPts val="0"/>
              </a:spcBef>
            </a:pPr>
            <a:endParaRPr lang="en-US" sz="2700" b="1" dirty="0">
              <a:solidFill>
                <a:srgbClr val="FF5050"/>
              </a:solidFill>
            </a:endParaRPr>
          </a:p>
          <a:p>
            <a:pPr marL="463550" indent="-463550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700" b="1" dirty="0">
                <a:solidFill>
                  <a:srgbClr val="FF5050"/>
                </a:solidFill>
              </a:rPr>
              <a:t>In contemporary China as well as in all over the world, Qigong is now practiced by millions people, primarily for its health benefits.</a:t>
            </a:r>
            <a:endParaRPr lang="en-US" sz="2700" b="1" dirty="0">
              <a:solidFill>
                <a:srgbClr val="FF5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0045" y="320634"/>
            <a:ext cx="5963410" cy="577140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500" b="1" dirty="0">
                <a:solidFill>
                  <a:srgbClr val="FF0000"/>
                </a:solidFill>
                <a:latin typeface=".VnBahamasB" panose="020BE200000000000000" pitchFamily="34" charset="0"/>
              </a:rPr>
              <a:t>VII. Benefits of Qigong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/>
              <a:t>- Qigong opens the flow of energy in meridians. 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/>
              <a:t>- Qigong enhances our ability to feel the Life Force underlying the physical world and to deepen our communication with it.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0" name="Freeform: Shape 2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8493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2" name="Freeform: Shape 3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92557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Content Placeholder 4" descr="Diagram&#10;&#10;Description automatically generated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5" b="-3"/>
          <a:stretch>
            <a:fillRect/>
          </a:stretch>
        </p:blipFill>
        <p:spPr>
          <a:xfrm>
            <a:off x="-1507" y="10"/>
            <a:ext cx="5205951" cy="6857990"/>
          </a:xfrm>
          <a:custGeom>
            <a:avLst/>
            <a:gdLst/>
            <a:ahLst/>
            <a:cxnLst/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4" name="Freeform: Shape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359072" y="0"/>
            <a:ext cx="2845372" cy="6858000"/>
          </a:xfrm>
          <a:custGeom>
            <a:avLst/>
            <a:gdLst>
              <a:gd name="connsiteX0" fmla="*/ 939908 w 2845372"/>
              <a:gd name="connsiteY0" fmla="*/ 0 h 6858000"/>
              <a:gd name="connsiteX1" fmla="*/ 1222349 w 2845372"/>
              <a:gd name="connsiteY1" fmla="*/ 0 h 6858000"/>
              <a:gd name="connsiteX2" fmla="*/ 1244473 w 2845372"/>
              <a:gd name="connsiteY2" fmla="*/ 14997 h 6858000"/>
              <a:gd name="connsiteX3" fmla="*/ 2845372 w 2845372"/>
              <a:gd name="connsiteY3" fmla="*/ 3621656 h 6858000"/>
              <a:gd name="connsiteX4" fmla="*/ 971022 w 2845372"/>
              <a:gd name="connsiteY4" fmla="*/ 6374814 h 6858000"/>
              <a:gd name="connsiteX5" fmla="*/ 454374 w 2845372"/>
              <a:gd name="connsiteY5" fmla="*/ 6780599 h 6858000"/>
              <a:gd name="connsiteX6" fmla="*/ 342618 w 2845372"/>
              <a:gd name="connsiteY6" fmla="*/ 6858000 h 6858000"/>
              <a:gd name="connsiteX7" fmla="*/ 129116 w 2845372"/>
              <a:gd name="connsiteY7" fmla="*/ 6858000 h 6858000"/>
              <a:gd name="connsiteX8" fmla="*/ 0 w 2845372"/>
              <a:gd name="connsiteY8" fmla="*/ 6858000 h 6858000"/>
              <a:gd name="connsiteX9" fmla="*/ 119401 w 2845372"/>
              <a:gd name="connsiteY9" fmla="*/ 6780599 h 6858000"/>
              <a:gd name="connsiteX10" fmla="*/ 671389 w 2845372"/>
              <a:gd name="connsiteY10" fmla="*/ 6374814 h 6858000"/>
              <a:gd name="connsiteX11" fmla="*/ 2673952 w 2845372"/>
              <a:gd name="connsiteY11" fmla="*/ 3621656 h 6858000"/>
              <a:gd name="connsiteX12" fmla="*/ 963545 w 2845372"/>
              <a:gd name="connsiteY12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45372" h="6858000">
                <a:moveTo>
                  <a:pt x="939908" y="0"/>
                </a:moveTo>
                <a:lnTo>
                  <a:pt x="1222349" y="0"/>
                </a:lnTo>
                <a:lnTo>
                  <a:pt x="1244473" y="14997"/>
                </a:lnTo>
                <a:cubicBezTo>
                  <a:pt x="2271636" y="754641"/>
                  <a:pt x="2845372" y="2093192"/>
                  <a:pt x="2845372" y="3621656"/>
                </a:cubicBezTo>
                <a:cubicBezTo>
                  <a:pt x="2845372" y="4969131"/>
                  <a:pt x="1916647" y="5602839"/>
                  <a:pt x="971022" y="6374814"/>
                </a:cubicBezTo>
                <a:cubicBezTo>
                  <a:pt x="798819" y="6515397"/>
                  <a:pt x="628192" y="6653108"/>
                  <a:pt x="454374" y="6780599"/>
                </a:cubicBezTo>
                <a:lnTo>
                  <a:pt x="342618" y="6858000"/>
                </a:lnTo>
                <a:lnTo>
                  <a:pt x="129116" y="6858000"/>
                </a:lnTo>
                <a:lnTo>
                  <a:pt x="0" y="6858000"/>
                </a:lnTo>
                <a:lnTo>
                  <a:pt x="119401" y="6780599"/>
                </a:lnTo>
                <a:cubicBezTo>
                  <a:pt x="305108" y="6653108"/>
                  <a:pt x="487407" y="6515397"/>
                  <a:pt x="671389" y="6374814"/>
                </a:cubicBezTo>
                <a:cubicBezTo>
                  <a:pt x="1681699" y="5602839"/>
                  <a:pt x="2673952" y="4969131"/>
                  <a:pt x="2673952" y="3621656"/>
                </a:cubicBezTo>
                <a:cubicBezTo>
                  <a:pt x="2673952" y="2093192"/>
                  <a:pt x="2060970" y="754641"/>
                  <a:pt x="963545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0874" y="650133"/>
            <a:ext cx="76376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Chocolate Caliente" panose="02000506080000020003" pitchFamily="2" charset="0"/>
              </a:rPr>
              <a:t>THANKS FOR LISTENING!</a:t>
            </a:r>
            <a:endParaRPr lang="en-US" sz="60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Chocolate Caliente" panose="02000506080000020003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7619"/>
            <a:ext cx="10515600" cy="1325563"/>
          </a:xfrm>
        </p:spPr>
        <p:txBody>
          <a:bodyPr/>
          <a:lstStyle/>
          <a:p>
            <a:pPr marL="463550" indent="-463550">
              <a:buFont typeface="+mj-lt"/>
              <a:buAutoNum type="romanUcPeriod"/>
              <a:tabLst>
                <a:tab pos="511175" algn="l"/>
              </a:tabLst>
            </a:pPr>
            <a:r>
              <a:rPr lang="en-US" b="1" dirty="0">
                <a:solidFill>
                  <a:srgbClr val="0070C0"/>
                </a:solidFill>
              </a:rPr>
              <a:t>Introduction about Qigong </a:t>
            </a:r>
            <a:r>
              <a:rPr lang="zh-CN" altLang="en-US" dirty="0">
                <a:solidFill>
                  <a:srgbClr val="0070C0"/>
                </a:solidFill>
              </a:rPr>
              <a:t>气功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7620" y="1365662"/>
            <a:ext cx="6936179" cy="4811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b="1" dirty="0"/>
              <a:t>Qigong</a:t>
            </a:r>
            <a:r>
              <a:rPr lang="zh-CN" altLang="en-US" sz="3300" dirty="0"/>
              <a:t>气功 </a:t>
            </a:r>
            <a:r>
              <a:rPr lang="en-US" sz="3300" dirty="0"/>
              <a:t>(/ˈ</a:t>
            </a:r>
            <a:r>
              <a:rPr lang="en-US" sz="3300" dirty="0" err="1"/>
              <a:t>tʃi</a:t>
            </a:r>
            <a:r>
              <a:rPr lang="en-US" sz="3300" dirty="0"/>
              <a:t>ːˈ</a:t>
            </a:r>
            <a:r>
              <a:rPr lang="en-US" altLang="zh-CN" sz="3300" dirty="0" err="1"/>
              <a:t>ɡ</a:t>
            </a:r>
            <a:r>
              <a:rPr lang="en-US" sz="3300" dirty="0" err="1"/>
              <a:t>ɒŋ</a:t>
            </a:r>
            <a:r>
              <a:rPr lang="en-US" sz="3300" dirty="0"/>
              <a:t>/) is a millennia-old system of coordinated body-posture and movement, breathing, and meditation used for the purposes of health, spirituality, and martial-arts training. </a:t>
            </a:r>
            <a:endParaRPr lang="en-US" sz="33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026" y="142505"/>
            <a:ext cx="10403773" cy="1548184"/>
          </a:xfrm>
        </p:spPr>
        <p:txBody>
          <a:bodyPr/>
          <a:lstStyle/>
          <a:p>
            <a:r>
              <a:rPr lang="en-US" dirty="0">
                <a:latin typeface=".VnCentury SchoolbookH" panose="020B7200000000000000" pitchFamily="34" charset="0"/>
              </a:rPr>
              <a:t>II. </a:t>
            </a:r>
            <a:r>
              <a:rPr lang="en-US" b="1" dirty="0">
                <a:latin typeface=".VnCentury SchoolbookH" panose="020B7200000000000000" pitchFamily="34" charset="0"/>
              </a:rPr>
              <a:t>Definition</a:t>
            </a:r>
            <a:endParaRPr lang="en-US" dirty="0">
              <a:latin typeface=".VnCentury SchoolbookH" panose="020B7200000000000000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519" y="1543792"/>
            <a:ext cx="7517081" cy="463317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Qigong (</a:t>
            </a:r>
            <a:r>
              <a:rPr lang="zh-CN" altLang="en-US" dirty="0"/>
              <a:t>气功</a:t>
            </a:r>
            <a:r>
              <a:rPr lang="en-US" dirty="0"/>
              <a:t>) can be described as a mind-body-spirit practice that improves one's mental and physical health by integrating posture, movement, breathing technique, self-massage, sound, and focused intent.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3792" y="534390"/>
            <a:ext cx="9603179" cy="564257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.VnMonotype corsiva" panose="020B7200000000000000" pitchFamily="34" charset="0"/>
              </a:rPr>
              <a:t>Qi (</a:t>
            </a:r>
            <a:r>
              <a:rPr lang="zh-CN" altLang="en-US" sz="4000" dirty="0">
                <a:solidFill>
                  <a:srgbClr val="FF0000"/>
                </a:solidFill>
                <a:latin typeface=".VnMonotype corsiva" panose="020B7200000000000000" pitchFamily="34" charset="0"/>
              </a:rPr>
              <a:t>气／氣</a:t>
            </a:r>
            <a:r>
              <a:rPr lang="en-US" sz="4000" dirty="0">
                <a:solidFill>
                  <a:srgbClr val="FF0000"/>
                </a:solidFill>
                <a:latin typeface=".VnMonotype corsiva" panose="020B7200000000000000" pitchFamily="34" charset="0"/>
              </a:rPr>
              <a:t>) primarily means air, gas or breath, referring to a supposed energy circulating through the body.</a:t>
            </a:r>
            <a:endParaRPr lang="en-US" sz="4000" dirty="0">
              <a:solidFill>
                <a:srgbClr val="FF0000"/>
              </a:solidFill>
              <a:latin typeface=".VnMonotype corsiva" panose="020B7200000000000000" pitchFamily="34" charset="0"/>
            </a:endParaRPr>
          </a:p>
          <a:p>
            <a:r>
              <a:rPr lang="en-US" sz="4000" dirty="0">
                <a:solidFill>
                  <a:srgbClr val="990099"/>
                </a:solidFill>
                <a:latin typeface=".VnMonotype corsiva" panose="020B7200000000000000" pitchFamily="34" charset="0"/>
              </a:rPr>
              <a:t>Gong (</a:t>
            </a:r>
            <a:r>
              <a:rPr lang="zh-CN" altLang="en-US" sz="4000" dirty="0">
                <a:solidFill>
                  <a:srgbClr val="990099"/>
                </a:solidFill>
                <a:latin typeface=".VnMonotype corsiva" panose="020B7200000000000000" pitchFamily="34" charset="0"/>
              </a:rPr>
              <a:t>功</a:t>
            </a:r>
            <a:r>
              <a:rPr lang="en-US" sz="4000" dirty="0">
                <a:solidFill>
                  <a:srgbClr val="990099"/>
                </a:solidFill>
                <a:latin typeface=".VnMonotype corsiva" panose="020B7200000000000000" pitchFamily="34" charset="0"/>
              </a:rPr>
              <a:t>) is cultivation or work, include practice, skill, mastery, merit, achievement, service, result, or accomplishment. </a:t>
            </a:r>
            <a:endParaRPr lang="en-US" sz="4000" dirty="0">
              <a:solidFill>
                <a:srgbClr val="990099"/>
              </a:solidFill>
              <a:latin typeface=".VnMonotype corsiva" panose="020B7200000000000000" pitchFamily="34" charset="0"/>
            </a:endParaRPr>
          </a:p>
          <a:p>
            <a:pPr marL="973455" indent="0">
              <a:buNone/>
            </a:pPr>
            <a:r>
              <a:rPr lang="en-US" sz="4000" dirty="0">
                <a:latin typeface=".VnMonotype corsiva" panose="020B7200000000000000" pitchFamily="34" charset="0"/>
              </a:rPr>
              <a:t>The two words are combined to describe systems to cultivate and balance life energy, especially for health and wellbeing.</a:t>
            </a:r>
            <a:endParaRPr lang="en-US" sz="4000" dirty="0">
              <a:latin typeface=".VnMonotype corsiva" panose="020B7200000000000000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rrow: Right 3"/>
          <p:cNvSpPr/>
          <p:nvPr/>
        </p:nvSpPr>
        <p:spPr>
          <a:xfrm>
            <a:off x="1650671" y="4560124"/>
            <a:ext cx="890649" cy="6650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122315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.VnBahamasB" panose="020BE200000000000000" pitchFamily="34" charset="0"/>
              </a:rPr>
              <a:t>III. History and origins</a:t>
            </a:r>
            <a:endParaRPr lang="en-US" dirty="0">
              <a:solidFill>
                <a:srgbClr val="FF0000"/>
              </a:solidFill>
              <a:latin typeface=".VnBahamasB" panose="020BE200000000000000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1938" y="1377538"/>
            <a:ext cx="7410202" cy="4286992"/>
          </a:xfrm>
        </p:spPr>
        <p:txBody>
          <a:bodyPr>
            <a:noAutofit/>
          </a:bodyPr>
          <a:lstStyle/>
          <a:p>
            <a:pPr algn="just"/>
            <a:r>
              <a:rPr lang="en-US" sz="3300" dirty="0">
                <a:solidFill>
                  <a:srgbClr val="3333CC"/>
                </a:solidFill>
                <a:latin typeface=".VnMonotype corsiva" panose="020B7200000000000000" pitchFamily="34" charset="0"/>
              </a:rPr>
              <a:t>With roots in ancient Chinese culture dating back more than 4,000 years, a wide variety of qigong forms have developed within different segments of Chinese society: </a:t>
            </a:r>
            <a:endParaRPr lang="en-US" sz="3300" dirty="0">
              <a:solidFill>
                <a:srgbClr val="3333CC"/>
              </a:solidFill>
              <a:latin typeface=".VnMonotype corsiva" panose="020B7200000000000000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3300" dirty="0">
                <a:solidFill>
                  <a:srgbClr val="3333CC"/>
                </a:solidFill>
                <a:latin typeface=".VnMonotype corsiva" panose="020B7200000000000000" pitchFamily="34" charset="0"/>
              </a:rPr>
              <a:t>in traditional Chinese medicine</a:t>
            </a:r>
            <a:endParaRPr lang="en-US" sz="3300" dirty="0">
              <a:solidFill>
                <a:srgbClr val="3333CC"/>
              </a:solidFill>
              <a:latin typeface=".VnMonotype corsiva" panose="020B7200000000000000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3300" dirty="0">
                <a:solidFill>
                  <a:srgbClr val="3333CC"/>
                </a:solidFill>
                <a:latin typeface=".VnMonotype corsiva" panose="020B7200000000000000" pitchFamily="34" charset="0"/>
              </a:rPr>
              <a:t>in Confucianism</a:t>
            </a:r>
            <a:endParaRPr lang="en-US" sz="3300" dirty="0">
              <a:solidFill>
                <a:srgbClr val="3333CC"/>
              </a:solidFill>
              <a:latin typeface=".VnMonotype corsiva" panose="020B7200000000000000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3300" dirty="0">
                <a:solidFill>
                  <a:srgbClr val="3333CC"/>
                </a:solidFill>
                <a:latin typeface=".VnMonotype corsiva" panose="020B7200000000000000" pitchFamily="34" charset="0"/>
              </a:rPr>
              <a:t>in Daoism and Buddhism</a:t>
            </a:r>
            <a:endParaRPr lang="en-US" sz="3300" dirty="0">
              <a:solidFill>
                <a:srgbClr val="3333CC"/>
              </a:solidFill>
              <a:latin typeface=".VnMonotype corsiva" panose="020B7200000000000000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3300" dirty="0">
                <a:solidFill>
                  <a:srgbClr val="3333CC"/>
                </a:solidFill>
                <a:latin typeface=".VnMonotype corsiva" panose="020B7200000000000000" pitchFamily="34" charset="0"/>
              </a:rPr>
              <a:t>in Chinese martial arts</a:t>
            </a:r>
            <a:endParaRPr lang="en-US" sz="3300" dirty="0">
              <a:solidFill>
                <a:srgbClr val="3333CC"/>
              </a:solidFill>
              <a:latin typeface=".VnMonotype corsiva" panose="020B7200000000000000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photo, sitting, sign, food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16"/>
            <a:ext cx="7956468" cy="6864816"/>
          </a:xfrm>
        </p:spPr>
      </p:pic>
      <p:sp>
        <p:nvSpPr>
          <p:cNvPr id="6" name="TextBox 5"/>
          <p:cNvSpPr txBox="1"/>
          <p:nvPr/>
        </p:nvSpPr>
        <p:spPr>
          <a:xfrm>
            <a:off x="7956468" y="320633"/>
            <a:ext cx="4235532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3225" indent="-40322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500" dirty="0">
                <a:solidFill>
                  <a:srgbClr val="C00000"/>
                </a:solidFill>
                <a:latin typeface=".VnArial" panose="020B7200000000000000" pitchFamily="34" charset="0"/>
              </a:rPr>
              <a:t>Through the globalization, the practice of qigong spread from the Chinese community to the world. </a:t>
            </a:r>
            <a:endParaRPr lang="en-US" sz="2500" dirty="0">
              <a:solidFill>
                <a:srgbClr val="C00000"/>
              </a:solidFill>
              <a:latin typeface=".VnArial" panose="020B7200000000000000" pitchFamily="34" charset="0"/>
            </a:endParaRPr>
          </a:p>
          <a:p>
            <a:pPr>
              <a:lnSpc>
                <a:spcPct val="150000"/>
              </a:lnSpc>
            </a:pPr>
            <a:endParaRPr lang="en-US" sz="2500" dirty="0">
              <a:solidFill>
                <a:srgbClr val="C00000"/>
              </a:solidFill>
              <a:latin typeface=".VnArial" panose="020B7200000000000000" pitchFamily="34" charset="0"/>
            </a:endParaRPr>
          </a:p>
          <a:p>
            <a:pPr marL="403225" indent="-40322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500" dirty="0">
                <a:solidFill>
                  <a:srgbClr val="C00000"/>
                </a:solidFill>
                <a:latin typeface=".VnArial" panose="020B7200000000000000" pitchFamily="34" charset="0"/>
              </a:rPr>
              <a:t>Today, millions of people around the world practice qigong and believe in its benefits. </a:t>
            </a:r>
            <a:endParaRPr lang="en-US" sz="2500" dirty="0">
              <a:solidFill>
                <a:srgbClr val="C00000"/>
              </a:solidFill>
              <a:latin typeface=".VnArial" panose="020B7200000000000000" pitchFamily="34" charset="0"/>
            </a:endParaRPr>
          </a:p>
          <a:p>
            <a:endParaRPr lang="en-US" sz="2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1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38542" y="552813"/>
            <a:ext cx="11099352" cy="5905972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Content Placeholder 4" descr="A picture containing different, table, bunch, many&#10;&#10;Description automatically generated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" r="-1" b="-1"/>
          <a:stretch>
            <a:fillRect/>
          </a:stretch>
        </p:blipFill>
        <p:spPr>
          <a:xfrm>
            <a:off x="711805" y="728906"/>
            <a:ext cx="10770209" cy="55678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20921" y="-131973"/>
            <a:ext cx="6347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IV. TYPES OF QIGONG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136" y="1721922"/>
            <a:ext cx="8063346" cy="5047013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>
                <a:solidFill>
                  <a:srgbClr val="009900"/>
                </a:solidFill>
                <a:latin typeface=".VnBook-Antiqua" panose="020B7200000000000000" pitchFamily="34" charset="0"/>
              </a:rPr>
              <a:t>There are over 3,000 types of Qigong in the world, but they all fit into 1 of 5 main categories:</a:t>
            </a:r>
            <a:endParaRPr lang="en-US" dirty="0">
              <a:solidFill>
                <a:srgbClr val="009900"/>
              </a:solidFill>
              <a:effectLst/>
              <a:latin typeface=".VnBook-Antiqua" panose="020B7200000000000000" pitchFamily="34" charset="0"/>
            </a:endParaRPr>
          </a:p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en-US" b="1" i="1" dirty="0">
                <a:solidFill>
                  <a:srgbClr val="009900"/>
                </a:solidFill>
                <a:latin typeface=".VnBook-Antiqua" panose="020B7200000000000000" pitchFamily="34" charset="0"/>
              </a:rPr>
              <a:t>Medical Qigong</a:t>
            </a:r>
            <a:r>
              <a:rPr lang="en-US" dirty="0">
                <a:solidFill>
                  <a:srgbClr val="009900"/>
                </a:solidFill>
                <a:latin typeface=".VnBook-Antiqua" panose="020B7200000000000000" pitchFamily="34" charset="0"/>
              </a:rPr>
              <a:t> to heal self and others</a:t>
            </a:r>
            <a:endParaRPr lang="en-US" dirty="0">
              <a:solidFill>
                <a:srgbClr val="009900"/>
              </a:solidFill>
              <a:effectLst/>
              <a:latin typeface=".VnBook-Antiqua" panose="020B7200000000000000" pitchFamily="34" charset="0"/>
            </a:endParaRPr>
          </a:p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en-US" b="1" i="1" dirty="0">
                <a:solidFill>
                  <a:srgbClr val="009900"/>
                </a:solidFill>
                <a:latin typeface=".VnBook-Antiqua" panose="020B7200000000000000" pitchFamily="34" charset="0"/>
              </a:rPr>
              <a:t>Martial Qigong</a:t>
            </a:r>
            <a:r>
              <a:rPr lang="en-US" dirty="0">
                <a:solidFill>
                  <a:srgbClr val="009900"/>
                </a:solidFill>
                <a:latin typeface=".VnBook-Antiqua" panose="020B7200000000000000" pitchFamily="34" charset="0"/>
              </a:rPr>
              <a:t> for physical prowess</a:t>
            </a:r>
            <a:endParaRPr lang="en-US" dirty="0">
              <a:solidFill>
                <a:srgbClr val="009900"/>
              </a:solidFill>
              <a:effectLst/>
              <a:latin typeface=".VnBook-Antiqua" panose="020B7200000000000000" pitchFamily="34" charset="0"/>
            </a:endParaRPr>
          </a:p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en-US" b="1" i="1" dirty="0">
                <a:solidFill>
                  <a:srgbClr val="009900"/>
                </a:solidFill>
                <a:latin typeface=".VnBook-Antiqua" panose="020B7200000000000000" pitchFamily="34" charset="0"/>
              </a:rPr>
              <a:t>Spiritual Qigong</a:t>
            </a:r>
            <a:r>
              <a:rPr lang="en-US" dirty="0">
                <a:solidFill>
                  <a:srgbClr val="009900"/>
                </a:solidFill>
                <a:latin typeface=".VnBook-Antiqua" panose="020B7200000000000000" pitchFamily="34" charset="0"/>
              </a:rPr>
              <a:t> for enlightenment</a:t>
            </a:r>
            <a:endParaRPr lang="en-US" dirty="0">
              <a:solidFill>
                <a:srgbClr val="009900"/>
              </a:solidFill>
              <a:effectLst/>
              <a:latin typeface=".VnBook-Antiqua" panose="020B7200000000000000" pitchFamily="34" charset="0"/>
            </a:endParaRPr>
          </a:p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en-US" b="1" i="1" dirty="0">
                <a:solidFill>
                  <a:srgbClr val="009900"/>
                </a:solidFill>
                <a:latin typeface=".VnBook-Antiqua" panose="020B7200000000000000" pitchFamily="34" charset="0"/>
              </a:rPr>
              <a:t>Intellectual Qigong</a:t>
            </a:r>
            <a:r>
              <a:rPr lang="en-US" dirty="0">
                <a:solidFill>
                  <a:srgbClr val="009900"/>
                </a:solidFill>
                <a:latin typeface=".VnBook-Antiqua" panose="020B7200000000000000" pitchFamily="34" charset="0"/>
              </a:rPr>
              <a:t> for boosting intelligence and memory</a:t>
            </a:r>
            <a:endParaRPr lang="en-US" dirty="0">
              <a:solidFill>
                <a:srgbClr val="009900"/>
              </a:solidFill>
              <a:effectLst/>
              <a:latin typeface=".VnBook-Antiqua" panose="020B7200000000000000" pitchFamily="34" charset="0"/>
            </a:endParaRPr>
          </a:p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en-US" b="1" i="1" dirty="0">
                <a:solidFill>
                  <a:srgbClr val="009900"/>
                </a:solidFill>
                <a:latin typeface=".VnBook-Antiqua" panose="020B7200000000000000" pitchFamily="34" charset="0"/>
              </a:rPr>
              <a:t>Vitality Qigong </a:t>
            </a:r>
            <a:r>
              <a:rPr lang="en-US" dirty="0">
                <a:solidFill>
                  <a:srgbClr val="009900"/>
                </a:solidFill>
                <a:latin typeface=".VnBook-Antiqua" panose="020B7200000000000000" pitchFamily="34" charset="0"/>
              </a:rPr>
              <a:t>for longevity</a:t>
            </a:r>
            <a:endParaRPr lang="en-US" dirty="0">
              <a:solidFill>
                <a:srgbClr val="009900"/>
              </a:solidFill>
              <a:effectLst/>
              <a:latin typeface=".VnBook-Antiqua" panose="020B7200000000000000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3132"/>
            <a:ext cx="7272647" cy="5903831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b="1" i="1" dirty="0"/>
              <a:t>Medical Qigong (also called Health Qigong)</a:t>
            </a:r>
            <a:endParaRPr lang="en-US" b="1" i="1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This is the most popular of the five categories. It is the oldest of the four branches of Traditional Chinese Medicine.</a:t>
            </a:r>
            <a:endParaRPr lang="en-US" dirty="0">
              <a:effectLst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There are two types of medical Qigong:</a:t>
            </a:r>
            <a:endParaRPr lang="en-US" dirty="0">
              <a:effectLst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Calibri" panose="020F0502020204030204" pitchFamily="34" charset="0"/>
              <a:buChar char="①"/>
            </a:pPr>
            <a:r>
              <a:rPr lang="en-US" i="1" dirty="0"/>
              <a:t>Self-Healing Qigong</a:t>
            </a:r>
            <a:r>
              <a:rPr lang="en-US" dirty="0"/>
              <a:t>.</a:t>
            </a:r>
            <a:endParaRPr lang="en-US" dirty="0">
              <a:effectLst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Calibri" panose="020F0502020204030204" pitchFamily="34" charset="0"/>
              <a:buChar char="②"/>
            </a:pPr>
            <a:r>
              <a:rPr lang="en-US" i="1" dirty="0"/>
              <a:t>External Qigong</a:t>
            </a:r>
            <a:r>
              <a:rPr lang="en-US" dirty="0"/>
              <a:t> or </a:t>
            </a:r>
            <a:r>
              <a:rPr lang="en-US" i="1" dirty="0"/>
              <a:t>Qi Emission</a:t>
            </a:r>
            <a:r>
              <a:rPr lang="en-US" dirty="0"/>
              <a:t>.</a:t>
            </a:r>
            <a:endParaRPr lang="en-US" dirty="0">
              <a:effectLst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3298</Words>
  <Application>WPS 文字</Application>
  <PresentationFormat>Widescreen</PresentationFormat>
  <Paragraphs>86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45" baseType="lpstr">
      <vt:lpstr>Arial</vt:lpstr>
      <vt:lpstr>方正书宋_GBK</vt:lpstr>
      <vt:lpstr>Wingdings</vt:lpstr>
      <vt:lpstr>Verdana</vt:lpstr>
      <vt:lpstr>.VnCentury SchoolbookH</vt:lpstr>
      <vt:lpstr>苹方-简</vt:lpstr>
      <vt:lpstr>.VnMonotype corsiva</vt:lpstr>
      <vt:lpstr>.VnBahamasB</vt:lpstr>
      <vt:lpstr>.VnArial</vt:lpstr>
      <vt:lpstr>.VnBook-Antiqua</vt:lpstr>
      <vt:lpstr>Calibri</vt:lpstr>
      <vt:lpstr>Helvetica Neue</vt:lpstr>
      <vt:lpstr>Times New Roman</vt:lpstr>
      <vt:lpstr>.VnArabia</vt:lpstr>
      <vt:lpstr>Meiryo</vt:lpstr>
      <vt:lpstr>Chocolate Caliente</vt:lpstr>
      <vt:lpstr>Calibri Light</vt:lpstr>
      <vt:lpstr>等线 Light</vt:lpstr>
      <vt:lpstr>汉仪中等线KW</vt:lpstr>
      <vt:lpstr>等线</vt:lpstr>
      <vt:lpstr>微软雅黑</vt:lpstr>
      <vt:lpstr>汉仪旗黑</vt:lpstr>
      <vt:lpstr>宋体</vt:lpstr>
      <vt:lpstr>Arial Unicode MS</vt:lpstr>
      <vt:lpstr>汉仪书宋二KW</vt:lpstr>
      <vt:lpstr>Hiragino Sans</vt:lpstr>
      <vt:lpstr>Office Theme</vt:lpstr>
      <vt:lpstr>QIGONG  气功</vt:lpstr>
      <vt:lpstr>Introduction about Qigong 气功</vt:lpstr>
      <vt:lpstr>II. Definition</vt:lpstr>
      <vt:lpstr>PowerPoint 演示文稿</vt:lpstr>
      <vt:lpstr>III. History and origins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V. Qigong techniques</vt:lpstr>
      <vt:lpstr>PowerPoint 演示文稿</vt:lpstr>
      <vt:lpstr>Main principles in practicing qigong</vt:lpstr>
      <vt:lpstr>VI.  Contemporary   qigong</vt:lpstr>
      <vt:lpstr>PowerPoint 演示文稿</vt:lpstr>
      <vt:lpstr>VII. Benefits of Qigong  - Qigong opens the flow of energy in meridians.   - Qigong enhances our ability to feel the Life Force underlying the physical world and to deepen our communication with it.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QIGONG  气功</dc:title>
  <dc:creator>MyPC</dc:creator>
  <cp:lastModifiedBy>Susan</cp:lastModifiedBy>
  <cp:revision>10</cp:revision>
  <dcterms:created xsi:type="dcterms:W3CDTF">2020-11-30T04:09:17Z</dcterms:created>
  <dcterms:modified xsi:type="dcterms:W3CDTF">2020-11-30T04:09:17Z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2052-2.4.0.3944</vt:lpwstr>
  </property>
</Properties>
</file>