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handoutMasterIdLst>
    <p:handoutMasterId r:id="rId17"/>
  </p:handoutMasterIdLst>
  <p:sldIdLst>
    <p:sldId id="257" r:id="rId3"/>
    <p:sldId id="258" r:id="rId4"/>
    <p:sldId id="259" r:id="rId5"/>
    <p:sldId id="518" r:id="rId6"/>
    <p:sldId id="519" r:id="rId7"/>
    <p:sldId id="422" r:id="rId8"/>
    <p:sldId id="500" r:id="rId9"/>
    <p:sldId id="501" r:id="rId10"/>
    <p:sldId id="503" r:id="rId11"/>
    <p:sldId id="358" r:id="rId12"/>
    <p:sldId id="267" r:id="rId13"/>
    <p:sldId id="537" r:id="rId14"/>
    <p:sldId id="536" r:id="rId15"/>
  </p:sldIdLst>
  <p:sldSz cx="12192000" cy="6858000"/>
  <p:notesSz cx="6858000" cy="9144000"/>
  <p:custDataLst>
    <p:tags r:id="rId2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14" userDrawn="1">
          <p15:clr>
            <a:srgbClr val="A4A3A4"/>
          </p15:clr>
        </p15:guide>
        <p15:guide id="2" pos="375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9A3D1"/>
    <a:srgbClr val="B8D6D8"/>
    <a:srgbClr val="EFEB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p:scale>
          <a:sx n="92" d="100"/>
          <a:sy n="92" d="100"/>
        </p:scale>
        <p:origin x="92" y="144"/>
      </p:cViewPr>
      <p:guideLst>
        <p:guide orient="horz" pos="2114"/>
        <p:guide pos="3754"/>
      </p:guideLst>
    </p:cSldViewPr>
  </p:slideViewPr>
  <p:notesTextViewPr>
    <p:cViewPr>
      <p:scale>
        <a:sx n="1" d="1"/>
        <a:sy n="1" d="1"/>
      </p:scale>
      <p:origin x="0" y="0"/>
    </p:cViewPr>
  </p:notesTextViewPr>
  <p:sorterViewPr>
    <p:cViewPr>
      <p:scale>
        <a:sx n="41" d="100"/>
        <a:sy n="41"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gs" Target="tags/tag4.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handoutMaster" Target="handoutMasters/handoutMaster1.xml"/><Relationship Id="rId16" Type="http://schemas.openxmlformats.org/officeDocument/2006/relationships/notesMaster" Target="notesMasters/notesMaster1.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53CB3441-802E-4F04-8818-4E6715BAAC5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84210EF-6D6E-4776-8867-B3078FFF4D0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53CB3441-802E-4F04-8818-4E6715BAAC5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84210EF-6D6E-4776-8867-B3078FFF4D0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53CB3441-802E-4F04-8818-4E6715BAAC5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84210EF-6D6E-4776-8867-B3078FFF4D06}"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53CB3441-802E-4F04-8818-4E6715BAAC5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84210EF-6D6E-4776-8867-B3078FFF4D0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53CB3441-802E-4F04-8818-4E6715BAAC5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84210EF-6D6E-4776-8867-B3078FFF4D0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53CB3441-802E-4F04-8818-4E6715BAAC53}"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84210EF-6D6E-4776-8867-B3078FFF4D0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53CB3441-802E-4F04-8818-4E6715BAAC53}"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84210EF-6D6E-4776-8867-B3078FFF4D0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53CB3441-802E-4F04-8818-4E6715BAAC53}"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84210EF-6D6E-4776-8867-B3078FFF4D0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CB3441-802E-4F04-8818-4E6715BAAC53}"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84210EF-6D6E-4776-8867-B3078FFF4D0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53CB3441-802E-4F04-8818-4E6715BAAC53}"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84210EF-6D6E-4776-8867-B3078FFF4D0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53CB3441-802E-4F04-8818-4E6715BAAC53}"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84210EF-6D6E-4776-8867-B3078FFF4D0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CB3441-802E-4F04-8818-4E6715BAAC53}"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4210EF-6D6E-4776-8867-B3078FFF4D0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jpeg"/><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jpeg"/><Relationship Id="rId1" Type="http://schemas.openxmlformats.org/officeDocument/2006/relationships/tags" Target="../tags/tag3.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jpeg"/><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2.png"/><Relationship Id="rId1"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2.png"/><Relationship Id="rId1" Type="http://schemas.openxmlformats.org/officeDocument/2006/relationships/image" Target="../media/image1.jpe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2.png"/><Relationship Id="rId1" Type="http://schemas.openxmlformats.org/officeDocument/2006/relationships/image" Target="../media/image1.jpe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2.png"/><Relationship Id="rId1"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custDataLst>
              <p:tags r:id="rId1"/>
            </p:custDataLst>
          </p:nvPr>
        </p:nvPicPr>
        <p:blipFill rotWithShape="1">
          <a:blip r:embed="rId2">
            <a:extLst>
              <a:ext uri="{28A0092B-C50C-407E-A947-70E740481C1C}">
                <a14:useLocalDpi xmlns:a14="http://schemas.microsoft.com/office/drawing/2010/main" val="0"/>
              </a:ext>
            </a:extLst>
          </a:blip>
          <a:srcRect l="22222" r="22222"/>
          <a:stretch>
            <a:fillRect/>
          </a:stretch>
        </p:blipFill>
        <p:spPr>
          <a:xfrm>
            <a:off x="0" y="1"/>
            <a:ext cx="12192000" cy="6858000"/>
          </a:xfrm>
          <a:prstGeom prst="rect">
            <a:avLst/>
          </a:prstGeom>
        </p:spPr>
      </p:pic>
      <p:sp>
        <p:nvSpPr>
          <p:cNvPr id="4" name="文本框 3"/>
          <p:cNvSpPr txBox="1"/>
          <p:nvPr/>
        </p:nvSpPr>
        <p:spPr>
          <a:xfrm>
            <a:off x="421005" y="2245995"/>
            <a:ext cx="11704955" cy="5262245"/>
          </a:xfrm>
          <a:prstGeom prst="rect">
            <a:avLst/>
          </a:prstGeom>
          <a:noFill/>
        </p:spPr>
        <p:txBody>
          <a:bodyPr wrap="square" rtlCol="0">
            <a:spAutoFit/>
          </a:bodyPr>
          <a:lstStyle/>
          <a:p>
            <a:pPr algn="ctr"/>
            <a:r>
              <a:rPr lang="en-US" altLang="zh-CN" sz="7200" dirty="0">
                <a:latin typeface="Times New Roman" panose="02020603050405020304" charset="0"/>
                <a:cs typeface="Times New Roman" panose="02020603050405020304" charset="0"/>
              </a:rPr>
              <a:t>Europeanized Chinese and Cultural Factors Behind it</a:t>
            </a:r>
            <a:endParaRPr lang="en-US" altLang="zh-CN" sz="7200" dirty="0">
              <a:latin typeface="Times New Roman" panose="02020603050405020304" charset="0"/>
              <a:cs typeface="Times New Roman" panose="02020603050405020304" charset="0"/>
            </a:endParaRPr>
          </a:p>
          <a:p>
            <a:pPr algn="r"/>
            <a:endParaRPr lang="en-US" altLang="zh-CN" sz="2400" dirty="0">
              <a:latin typeface="Times New Roman" panose="02020603050405020304" charset="0"/>
              <a:cs typeface="Times New Roman" panose="02020603050405020304" charset="0"/>
            </a:endParaRPr>
          </a:p>
          <a:p>
            <a:pPr algn="r"/>
            <a:endParaRPr lang="en-US" altLang="zh-CN" sz="2400" dirty="0">
              <a:latin typeface="Times New Roman" panose="02020603050405020304" charset="0"/>
              <a:cs typeface="Times New Roman" panose="02020603050405020304" charset="0"/>
            </a:endParaRPr>
          </a:p>
          <a:p>
            <a:pPr algn="r"/>
            <a:endParaRPr lang="en-US" altLang="zh-CN" sz="2400" dirty="0">
              <a:latin typeface="Times New Roman" panose="02020603050405020304" charset="0"/>
              <a:cs typeface="Times New Roman" panose="02020603050405020304" charset="0"/>
            </a:endParaRPr>
          </a:p>
          <a:p>
            <a:pPr algn="r"/>
            <a:r>
              <a:rPr lang="en-US" altLang="zh-CN" sz="2400" dirty="0">
                <a:latin typeface="Times New Roman" panose="02020603050405020304" charset="0"/>
                <a:cs typeface="Times New Roman" panose="02020603050405020304" charset="0"/>
              </a:rPr>
              <a:t>Presented by Zhou Xiaolan</a:t>
            </a:r>
            <a:endParaRPr lang="en-US" altLang="zh-CN" sz="2400" dirty="0">
              <a:latin typeface="Times New Roman" panose="02020603050405020304" charset="0"/>
              <a:cs typeface="Times New Roman" panose="02020603050405020304" charset="0"/>
            </a:endParaRPr>
          </a:p>
          <a:p>
            <a:pPr algn="r"/>
            <a:r>
              <a:rPr lang="en-US" altLang="zh-CN" sz="2400" dirty="0">
                <a:latin typeface="Times New Roman" panose="02020603050405020304" charset="0"/>
                <a:cs typeface="Times New Roman" panose="02020603050405020304" charset="0"/>
              </a:rPr>
              <a:t>from English Translation</a:t>
            </a:r>
            <a:endParaRPr lang="en-US" altLang="zh-CN" sz="2400" dirty="0">
              <a:latin typeface="Times New Roman" panose="02020603050405020304" charset="0"/>
              <a:cs typeface="Times New Roman" panose="02020603050405020304" charset="0"/>
            </a:endParaRPr>
          </a:p>
          <a:p>
            <a:pPr algn="r"/>
            <a:r>
              <a:rPr lang="en-US" altLang="zh-CN" sz="7200" dirty="0">
                <a:latin typeface="Times New Roman" panose="02020603050405020304" charset="0"/>
                <a:cs typeface="Times New Roman" panose="02020603050405020304" charset="0"/>
              </a:rPr>
              <a:t>  </a:t>
            </a:r>
            <a:endParaRPr lang="en-US" altLang="zh-CN" sz="7200" dirty="0">
              <a:latin typeface="Times New Roman" panose="02020603050405020304" charset="0"/>
              <a:cs typeface="Times New Roman" panose="0202060305040502030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组合 19"/>
          <p:cNvGrpSpPr/>
          <p:nvPr/>
        </p:nvGrpSpPr>
        <p:grpSpPr>
          <a:xfrm>
            <a:off x="0" y="-25746"/>
            <a:ext cx="12192000" cy="6858000"/>
            <a:chOff x="0" y="0"/>
            <a:chExt cx="12192000" cy="6858000"/>
          </a:xfrm>
        </p:grpSpPr>
        <p:pic>
          <p:nvPicPr>
            <p:cNvPr id="21" name="文本框 20"/>
            <p:cNvPicPr>
              <a:picLocks noChangeAspect="1"/>
            </p:cNvPicPr>
            <p:nvPr/>
          </p:nvPicPr>
          <p:blipFill rotWithShape="1">
            <a:blip r:embed="rId1">
              <a:extLst>
                <a:ext uri="{28A0092B-C50C-407E-A947-70E740481C1C}">
                  <a14:useLocalDpi xmlns:a14="http://schemas.microsoft.com/office/drawing/2010/main" val="0"/>
                </a:ext>
              </a:extLst>
            </a:blip>
            <a:srcRect l="347" r="44097"/>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Lst>
          </p:spPr>
        </p:pic>
        <p:grpSp>
          <p:nvGrpSpPr>
            <p:cNvPr id="22" name="组合 21"/>
            <p:cNvGrpSpPr/>
            <p:nvPr/>
          </p:nvGrpSpPr>
          <p:grpSpPr>
            <a:xfrm>
              <a:off x="354013" y="142875"/>
              <a:ext cx="6960870" cy="368300"/>
              <a:chOff x="354013" y="142875"/>
              <a:chExt cx="6960870" cy="368300"/>
            </a:xfrm>
          </p:grpSpPr>
          <p:cxnSp>
            <p:nvCxnSpPr>
              <p:cNvPr id="23" name="文本框 22"/>
              <p:cNvCxnSpPr/>
              <p:nvPr/>
            </p:nvCxnSpPr>
            <p:spPr bwMode="auto">
              <a:xfrm>
                <a:off x="354013" y="382584"/>
                <a:ext cx="4943475" cy="0"/>
              </a:xfrm>
              <a:prstGeom prst="line">
                <a:avLst/>
              </a:prstGeom>
              <a:noFill/>
              <a:ln>
                <a:noFill/>
              </a:ln>
              <a:extLst>
                <a:ext uri="{909E8E84-426E-40DD-AFC4-6F175D3DCCD1}">
                  <a14:hiddenFill xmlns:a14="http://schemas.microsoft.com/office/drawing/2010/main">
                    <a:solidFill>
                      <a:srgbClr val="FFFFFF"/>
                    </a:solidFill>
                  </a14:hiddenFill>
                </a:ext>
              </a:extLst>
            </p:spPr>
          </p:cxnSp>
          <p:sp>
            <p:nvSpPr>
              <p:cNvPr id="24" name="文本框 23"/>
              <p:cNvSpPr txBox="1"/>
              <p:nvPr/>
            </p:nvSpPr>
            <p:spPr bwMode="auto">
              <a:xfrm>
                <a:off x="3657918" y="142875"/>
                <a:ext cx="3656965" cy="368300"/>
              </a:xfrm>
              <a:prstGeom prst="rect">
                <a:avLst/>
              </a:prstGeom>
              <a:noFill/>
              <a:ln>
                <a:noFill/>
              </a:ln>
              <a:extLst>
                <a:ext uri="{909E8E84-426E-40DD-AFC4-6F175D3DCCD1}">
                  <a14:hiddenFill xmlns:a14="http://schemas.microsoft.com/office/drawing/2010/main">
                    <a:solidFill>
                      <a:srgbClr val="FFFFFF"/>
                    </a:solidFill>
                  </a14:hiddenFill>
                </a:ext>
              </a:extLst>
            </p:spPr>
            <p:txBody>
              <a:bodyPr wrap="square" rtlCol="0" anchor="t">
                <a:spAutoFit/>
              </a:bodyPr>
              <a:lstStyle>
                <a:lvl1pPr>
                  <a:buFont typeface="Arial" panose="020B0604020202020204" pitchFamily="34" charset="0"/>
                  <a:defRPr>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lvl="0" algn="l">
                  <a:buClrTx/>
                  <a:buSzTx/>
                </a:pPr>
                <a:endParaRPr lang="en-US" altLang="zh-CN" sz="1200" dirty="0">
                  <a:solidFill>
                    <a:srgbClr val="0D0D0D"/>
                  </a:solidFill>
                  <a:latin typeface="华文仿宋" panose="02010600040101010101" pitchFamily="2" charset="-122"/>
                  <a:ea typeface="华文仿宋" panose="02010600040101010101" pitchFamily="2" charset="-122"/>
                  <a:cs typeface="+mn-ea"/>
                  <a:sym typeface="+mn-ea"/>
                </a:endParaRPr>
              </a:p>
            </p:txBody>
          </p:sp>
        </p:grpSp>
      </p:grpSp>
      <p:grpSp>
        <p:nvGrpSpPr>
          <p:cNvPr id="9" name="组合 8"/>
          <p:cNvGrpSpPr/>
          <p:nvPr/>
        </p:nvGrpSpPr>
        <p:grpSpPr>
          <a:xfrm>
            <a:off x="1247140" y="1863725"/>
            <a:ext cx="8766175" cy="1862455"/>
            <a:chOff x="1847850" y="885825"/>
            <a:chExt cx="5029200" cy="2390775"/>
          </a:xfrm>
        </p:grpSpPr>
        <p:sp>
          <p:nvSpPr>
            <p:cNvPr id="3" name="矩形: 圆角 2"/>
            <p:cNvSpPr/>
            <p:nvPr/>
          </p:nvSpPr>
          <p:spPr>
            <a:xfrm>
              <a:off x="1847850" y="895350"/>
              <a:ext cx="1581150" cy="2381250"/>
            </a:xfrm>
            <a:prstGeom prst="roundRect">
              <a:avLst/>
            </a:prstGeom>
            <a:noFill/>
            <a:ln w="28575">
              <a:solidFill>
                <a:srgbClr val="B8D6D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华文仿宋" panose="02010600040101010101" pitchFamily="2" charset="-122"/>
                <a:ea typeface="华文仿宋" panose="02010600040101010101" pitchFamily="2" charset="-122"/>
              </a:endParaRPr>
            </a:p>
          </p:txBody>
        </p:sp>
        <p:sp>
          <p:nvSpPr>
            <p:cNvPr id="4" name="矩形: 圆角 3"/>
            <p:cNvSpPr/>
            <p:nvPr/>
          </p:nvSpPr>
          <p:spPr>
            <a:xfrm>
              <a:off x="3429000" y="885825"/>
              <a:ext cx="3448050" cy="2381250"/>
            </a:xfrm>
            <a:prstGeom prst="roundRect">
              <a:avLst/>
            </a:prstGeom>
            <a:noFill/>
            <a:ln w="28575">
              <a:solidFill>
                <a:srgbClr val="B8D6D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华文仿宋" panose="02010600040101010101" pitchFamily="2" charset="-122"/>
                <a:ea typeface="华文仿宋" panose="02010600040101010101" pitchFamily="2" charset="-122"/>
              </a:endParaRPr>
            </a:p>
          </p:txBody>
        </p:sp>
        <p:cxnSp>
          <p:nvCxnSpPr>
            <p:cNvPr id="6" name="直接连接符 5"/>
            <p:cNvCxnSpPr/>
            <p:nvPr/>
          </p:nvCxnSpPr>
          <p:spPr>
            <a:xfrm>
              <a:off x="3428999" y="1143000"/>
              <a:ext cx="0" cy="1905000"/>
            </a:xfrm>
            <a:prstGeom prst="line">
              <a:avLst/>
            </a:prstGeom>
            <a:ln w="57150">
              <a:solidFill>
                <a:srgbClr val="B8D6D8"/>
              </a:solidFill>
              <a:prstDash val="sysDot"/>
            </a:ln>
          </p:spPr>
          <p:style>
            <a:lnRef idx="1">
              <a:schemeClr val="accent1"/>
            </a:lnRef>
            <a:fillRef idx="0">
              <a:schemeClr val="accent1"/>
            </a:fillRef>
            <a:effectRef idx="0">
              <a:schemeClr val="accent1"/>
            </a:effectRef>
            <a:fontRef idx="minor">
              <a:schemeClr val="tx1"/>
            </a:fontRef>
          </p:style>
        </p:cxnSp>
      </p:grpSp>
      <p:sp>
        <p:nvSpPr>
          <p:cNvPr id="5" name="文本框 36"/>
          <p:cNvSpPr txBox="1">
            <a:spLocks noChangeArrowheads="1"/>
          </p:cNvSpPr>
          <p:nvPr/>
        </p:nvSpPr>
        <p:spPr bwMode="auto">
          <a:xfrm>
            <a:off x="1525905" y="2099310"/>
            <a:ext cx="1998345"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buFont typeface="Arial" panose="020B0604020202020204" pitchFamily="34" charset="0"/>
              <a:defRPr>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Influence of Western Culture</a:t>
            </a:r>
            <a:endPar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p:txBody>
      </p:sp>
      <p:sp>
        <p:nvSpPr>
          <p:cNvPr id="7" name="文本框 37"/>
          <p:cNvSpPr txBox="1">
            <a:spLocks noChangeArrowheads="1"/>
          </p:cNvSpPr>
          <p:nvPr/>
        </p:nvSpPr>
        <p:spPr bwMode="auto">
          <a:xfrm>
            <a:off x="4365625" y="2006267"/>
            <a:ext cx="528447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buFont typeface="Arial" panose="020B0604020202020204" pitchFamily="34" charset="0"/>
              <a:defRPr>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l" eaLnBrk="1" hangingPunct="1"/>
            <a:r>
              <a:rPr lang="en-US" sz="24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1. Western culture in a dominant position</a:t>
            </a:r>
            <a:endParaRPr lang="en-US" sz="24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p:txBody>
      </p:sp>
      <p:sp>
        <p:nvSpPr>
          <p:cNvPr id="8" name="文本框 37"/>
          <p:cNvSpPr txBox="1">
            <a:spLocks noChangeArrowheads="1"/>
          </p:cNvSpPr>
          <p:nvPr/>
        </p:nvSpPr>
        <p:spPr bwMode="auto">
          <a:xfrm>
            <a:off x="4339590" y="3022902"/>
            <a:ext cx="528447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buFont typeface="Arial" panose="020B0604020202020204" pitchFamily="34" charset="0"/>
              <a:defRPr>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l" eaLnBrk="1" hangingPunct="1"/>
            <a:r>
              <a:rPr lang="en-US" sz="24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2. Translation boom </a:t>
            </a:r>
            <a:endParaRPr lang="en-US" sz="24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p:txBody>
      </p:sp>
      <p:grpSp>
        <p:nvGrpSpPr>
          <p:cNvPr id="11" name="组合 10"/>
          <p:cNvGrpSpPr/>
          <p:nvPr/>
        </p:nvGrpSpPr>
        <p:grpSpPr>
          <a:xfrm>
            <a:off x="2767965" y="4255135"/>
            <a:ext cx="9164955" cy="1862455"/>
            <a:chOff x="1847850" y="885825"/>
            <a:chExt cx="5029200" cy="2390775"/>
          </a:xfrm>
        </p:grpSpPr>
        <p:sp>
          <p:nvSpPr>
            <p:cNvPr id="12" name="矩形: 圆角 2"/>
            <p:cNvSpPr/>
            <p:nvPr/>
          </p:nvSpPr>
          <p:spPr>
            <a:xfrm>
              <a:off x="1847850" y="895350"/>
              <a:ext cx="1581150" cy="2381250"/>
            </a:xfrm>
            <a:prstGeom prst="roundRect">
              <a:avLst/>
            </a:prstGeom>
            <a:noFill/>
            <a:ln w="28575">
              <a:solidFill>
                <a:srgbClr val="A9A3D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华文仿宋" panose="02010600040101010101" pitchFamily="2" charset="-122"/>
                <a:ea typeface="华文仿宋" panose="02010600040101010101" pitchFamily="2" charset="-122"/>
              </a:endParaRPr>
            </a:p>
          </p:txBody>
        </p:sp>
        <p:sp>
          <p:nvSpPr>
            <p:cNvPr id="13" name="矩形: 圆角 3"/>
            <p:cNvSpPr/>
            <p:nvPr/>
          </p:nvSpPr>
          <p:spPr>
            <a:xfrm>
              <a:off x="3429000" y="885825"/>
              <a:ext cx="3448050" cy="2381250"/>
            </a:xfrm>
            <a:prstGeom prst="roundRect">
              <a:avLst/>
            </a:prstGeom>
            <a:noFill/>
            <a:ln w="28575">
              <a:solidFill>
                <a:srgbClr val="A9A3D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华文仿宋" panose="02010600040101010101" pitchFamily="2" charset="-122"/>
                <a:ea typeface="华文仿宋" panose="02010600040101010101" pitchFamily="2" charset="-122"/>
              </a:endParaRPr>
            </a:p>
          </p:txBody>
        </p:sp>
        <p:cxnSp>
          <p:nvCxnSpPr>
            <p:cNvPr id="14" name="直接连接符 13"/>
            <p:cNvCxnSpPr/>
            <p:nvPr/>
          </p:nvCxnSpPr>
          <p:spPr>
            <a:xfrm>
              <a:off x="3428999" y="1143000"/>
              <a:ext cx="0" cy="1905000"/>
            </a:xfrm>
            <a:prstGeom prst="line">
              <a:avLst/>
            </a:prstGeom>
            <a:ln w="57150">
              <a:solidFill>
                <a:srgbClr val="A9A3D1"/>
              </a:solidFill>
              <a:prstDash val="sysDot"/>
            </a:ln>
          </p:spPr>
          <p:style>
            <a:lnRef idx="1">
              <a:schemeClr val="accent1"/>
            </a:lnRef>
            <a:fillRef idx="0">
              <a:schemeClr val="accent1"/>
            </a:fillRef>
            <a:effectRef idx="0">
              <a:schemeClr val="accent1"/>
            </a:effectRef>
            <a:fontRef idx="minor">
              <a:schemeClr val="tx1"/>
            </a:fontRef>
          </p:style>
        </p:cxnSp>
      </p:grpSp>
      <p:sp>
        <p:nvSpPr>
          <p:cNvPr id="15" name="文本框 36"/>
          <p:cNvSpPr txBox="1">
            <a:spLocks noChangeArrowheads="1"/>
          </p:cNvSpPr>
          <p:nvPr/>
        </p:nvSpPr>
        <p:spPr bwMode="auto">
          <a:xfrm>
            <a:off x="3001645" y="4434205"/>
            <a:ext cx="2320925" cy="2435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oAutofit/>
          </a:bodyPr>
          <a:lstStyle>
            <a:lvl1pPr>
              <a:buFont typeface="Arial" panose="020B0604020202020204" pitchFamily="34" charset="0"/>
              <a:defRPr>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Chinese language was in transition</a:t>
            </a:r>
            <a:endPar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p:txBody>
      </p:sp>
      <p:sp>
        <p:nvSpPr>
          <p:cNvPr id="16" name="文本框 37"/>
          <p:cNvSpPr txBox="1">
            <a:spLocks noChangeArrowheads="1"/>
          </p:cNvSpPr>
          <p:nvPr/>
        </p:nvSpPr>
        <p:spPr bwMode="auto">
          <a:xfrm>
            <a:off x="6032032" y="4544695"/>
            <a:ext cx="528447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buFont typeface="Arial" panose="020B0604020202020204" pitchFamily="34" charset="0"/>
              <a:defRPr>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l" eaLnBrk="1" hangingPunct="1"/>
            <a:r>
              <a:rPr lang="en-US" sz="24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1. New Culture Movement</a:t>
            </a:r>
            <a:endParaRPr lang="en-US" sz="24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p:txBody>
      </p:sp>
      <p:sp>
        <p:nvSpPr>
          <p:cNvPr id="17" name="文本框 37"/>
          <p:cNvSpPr txBox="1">
            <a:spLocks noChangeArrowheads="1"/>
          </p:cNvSpPr>
          <p:nvPr/>
        </p:nvSpPr>
        <p:spPr bwMode="auto">
          <a:xfrm>
            <a:off x="6031865" y="5359400"/>
            <a:ext cx="590042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buFont typeface="Arial" panose="020B0604020202020204" pitchFamily="34" charset="0"/>
              <a:defRPr>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l" eaLnBrk="1" hangingPunct="1"/>
            <a:r>
              <a:rPr lang="en-US" altLang="zh-CN" sz="24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2. the Modern Vernacular Chinese Movement </a:t>
            </a:r>
            <a:endParaRPr lang="en-US" altLang="zh-CN" sz="24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p:txBody>
      </p:sp>
      <p:sp>
        <p:nvSpPr>
          <p:cNvPr id="19" name="文本框 18"/>
          <p:cNvSpPr txBox="1"/>
          <p:nvPr/>
        </p:nvSpPr>
        <p:spPr>
          <a:xfrm>
            <a:off x="3528060" y="101600"/>
            <a:ext cx="6096000" cy="1076325"/>
          </a:xfrm>
          <a:prstGeom prst="rect">
            <a:avLst/>
          </a:prstGeom>
          <a:noFill/>
        </p:spPr>
        <p:txBody>
          <a:bodyPr wrap="square" rtlCol="0" anchor="t">
            <a:spAutoFit/>
          </a:bodyPr>
          <a:lstStyle/>
          <a:p>
            <a:pPr algn="ctr"/>
            <a:r>
              <a:rPr lang="en-US" altLang="zh-CN" sz="3200" b="1" dirty="0">
                <a:solidFill>
                  <a:schemeClr val="bg2">
                    <a:lumMod val="10000"/>
                  </a:schemeClr>
                </a:solidFill>
                <a:latin typeface="Times New Roman" panose="02020603050405020304" charset="0"/>
                <a:ea typeface="华文仿宋" panose="02010600040101010101" pitchFamily="2" charset="-122"/>
                <a:cs typeface="Times New Roman" panose="02020603050405020304" charset="0"/>
                <a:sym typeface="Arial" panose="020B0604020202020204" pitchFamily="34" charset="0"/>
              </a:rPr>
              <a:t>Cultural Factors Responsible for the Europeanization</a:t>
            </a:r>
            <a:endParaRPr lang="en-US" altLang="zh-CN" sz="3200" b="1" dirty="0">
              <a:solidFill>
                <a:schemeClr val="bg2">
                  <a:lumMod val="10000"/>
                </a:schemeClr>
              </a:solidFill>
              <a:latin typeface="Times New Roman" panose="02020603050405020304" charset="0"/>
              <a:ea typeface="华文仿宋" panose="02010600040101010101" pitchFamily="2" charset="-122"/>
              <a:cs typeface="Times New Roman" panose="02020603050405020304" charset="0"/>
              <a:sym typeface="Arial" panose="020B0604020202020204" pitchFamily="34" charset="0"/>
            </a:endParaRPr>
          </a:p>
        </p:txBody>
      </p:sp>
      <p:cxnSp>
        <p:nvCxnSpPr>
          <p:cNvPr id="31" name="直接连接符 30"/>
          <p:cNvCxnSpPr/>
          <p:nvPr/>
        </p:nvCxnSpPr>
        <p:spPr>
          <a:xfrm>
            <a:off x="9505633" y="396554"/>
            <a:ext cx="2637790" cy="0"/>
          </a:xfrm>
          <a:prstGeom prst="line">
            <a:avLst/>
          </a:prstGeom>
          <a:ln w="38100">
            <a:solidFill>
              <a:srgbClr val="B8D6D8"/>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custDataLst>
              <p:tags r:id="rId1"/>
            </p:custDataLst>
          </p:nvPr>
        </p:nvPicPr>
        <p:blipFill rotWithShape="1">
          <a:blip r:embed="rId2">
            <a:extLst>
              <a:ext uri="{28A0092B-C50C-407E-A947-70E740481C1C}">
                <a14:useLocalDpi xmlns:a14="http://schemas.microsoft.com/office/drawing/2010/main" val="0"/>
              </a:ext>
            </a:extLst>
          </a:blip>
          <a:srcRect l="22222" r="22222"/>
          <a:stretch>
            <a:fillRect/>
          </a:stretch>
        </p:blipFill>
        <p:spPr>
          <a:xfrm>
            <a:off x="0" y="1"/>
            <a:ext cx="12192000" cy="6858000"/>
          </a:xfrm>
          <a:prstGeom prst="rect">
            <a:avLst/>
          </a:prstGeom>
        </p:spPr>
      </p:pic>
      <p:sp>
        <p:nvSpPr>
          <p:cNvPr id="4" name="文本框 3"/>
          <p:cNvSpPr txBox="1"/>
          <p:nvPr/>
        </p:nvSpPr>
        <p:spPr>
          <a:xfrm>
            <a:off x="60960" y="85725"/>
            <a:ext cx="11681460" cy="6372225"/>
          </a:xfrm>
          <a:prstGeom prst="rect">
            <a:avLst/>
          </a:prstGeom>
          <a:noFill/>
        </p:spPr>
        <p:txBody>
          <a:bodyPr wrap="square" rtlCol="0">
            <a:noAutofit/>
          </a:bodyPr>
          <a:lstStyle/>
          <a:p>
            <a:pPr algn="just"/>
            <a:r>
              <a:rPr lang="en-US" altLang="zh-CN" sz="2800" dirty="0">
                <a:latin typeface="Times New Roman" panose="02020603050405020304" charset="0"/>
                <a:ea typeface="华文仿宋" panose="02010600040101010101" pitchFamily="2" charset="-122"/>
                <a:cs typeface="Times New Roman" panose="02020603050405020304" charset="0"/>
              </a:rPr>
              <a:t>References</a:t>
            </a:r>
            <a:endParaRPr lang="en-US" altLang="zh-CN" sz="2800" dirty="0">
              <a:latin typeface="Times New Roman" panose="02020603050405020304" charset="0"/>
              <a:ea typeface="华文仿宋" panose="02010600040101010101" pitchFamily="2" charset="-122"/>
              <a:cs typeface="Times New Roman" panose="02020603050405020304" charset="0"/>
            </a:endParaRPr>
          </a:p>
          <a:p>
            <a:pPr algn="just"/>
            <a:endParaRPr lang="en-US" altLang="zh-CN" sz="2800" b="1" dirty="0">
              <a:latin typeface="Times New Roman" panose="02020603050405020304" charset="0"/>
              <a:ea typeface="华文仿宋" panose="02010600040101010101" pitchFamily="2" charset="-122"/>
              <a:cs typeface="Times New Roman" panose="02020603050405020304" charset="0"/>
            </a:endParaRPr>
          </a:p>
          <a:p>
            <a:pPr indent="-457200" algn="just" fontAlgn="auto">
              <a:lnSpc>
                <a:spcPct val="150000"/>
              </a:lnSpc>
            </a:pPr>
            <a:r>
              <a:rPr lang="en-US" altLang="zh-CN" sz="2400" b="1" dirty="0">
                <a:latin typeface="Times New Roman" panose="02020603050405020304" charset="0"/>
                <a:ea typeface="华文仿宋" panose="02010600040101010101" pitchFamily="2" charset="-122"/>
                <a:cs typeface="Times New Roman" panose="02020603050405020304" charset="0"/>
                <a:sym typeface="+mn-ea"/>
              </a:rPr>
              <a:t>▪</a:t>
            </a:r>
            <a:r>
              <a:rPr lang="en-US" altLang="zh-CN" sz="2400" dirty="0">
                <a:latin typeface="Times New Roman" panose="02020603050405020304" charset="0"/>
                <a:ea typeface="华文仿宋" panose="02010600040101010101" pitchFamily="2" charset="-122"/>
                <a:cs typeface="Times New Roman" panose="02020603050405020304" charset="0"/>
              </a:rPr>
              <a:t>Deng Wei 邓伟.(2010).归化与欧化——</a:t>
            </a:r>
            <a:r>
              <a:rPr lang="en-US" altLang="zh-CN" sz="2400" dirty="0" err="1">
                <a:latin typeface="Times New Roman" panose="02020603050405020304" charset="0"/>
                <a:ea typeface="华文仿宋" panose="02010600040101010101" pitchFamily="2" charset="-122"/>
                <a:cs typeface="Times New Roman" panose="02020603050405020304" charset="0"/>
              </a:rPr>
              <a:t>试析清末民初翻译文学语言的建构倾向</a:t>
            </a:r>
            <a:r>
              <a:rPr lang="en-US" altLang="zh-CN" sz="2400" dirty="0">
                <a:latin typeface="Times New Roman" panose="02020603050405020304" charset="0"/>
                <a:ea typeface="华文仿宋" panose="02010600040101010101" pitchFamily="2" charset="-122"/>
                <a:cs typeface="Times New Roman" panose="02020603050405020304" charset="0"/>
              </a:rPr>
              <a:t>[Domestication and Europeanization:An Analysis of the Tendency to Construct the Literary Language of Translation in the Late Qing and the Early Republic of China]. 文艺理论研究 Theoretical Studies in Literature and Art,(03):72.</a:t>
            </a:r>
            <a:endParaRPr lang="en-US" altLang="zh-CN" sz="2400" dirty="0">
              <a:latin typeface="Times New Roman" panose="02020603050405020304" charset="0"/>
              <a:ea typeface="华文仿宋" panose="02010600040101010101" pitchFamily="2" charset="-122"/>
              <a:cs typeface="Times New Roman" panose="02020603050405020304" charset="0"/>
            </a:endParaRPr>
          </a:p>
          <a:p>
            <a:pPr algn="just" fontAlgn="auto">
              <a:lnSpc>
                <a:spcPct val="150000"/>
              </a:lnSpc>
            </a:pPr>
            <a:r>
              <a:rPr lang="en-US" altLang="zh-CN" sz="2400" dirty="0">
                <a:latin typeface="Times New Roman" panose="02020603050405020304" charset="0"/>
                <a:ea typeface="华文仿宋" panose="02010600040101010101" pitchFamily="2" charset="-122"/>
                <a:cs typeface="Times New Roman" panose="02020603050405020304" charset="0"/>
              </a:rPr>
              <a:t>▪ Dong Xiaobo 董晓波.(2013).英汉比较与翻译[English- Chinese Comparative Studies and Translation].北京:对外经 贸大学出版社 Beijing: the University of International Business and Economics Press，第 67、156 页.</a:t>
            </a:r>
            <a:endParaRPr lang="en-US" altLang="zh-CN" sz="2400" dirty="0">
              <a:latin typeface="Times New Roman" panose="02020603050405020304" charset="0"/>
              <a:ea typeface="华文仿宋" panose="02010600040101010101" pitchFamily="2" charset="-122"/>
              <a:cs typeface="Times New Roman" panose="02020603050405020304" charset="0"/>
            </a:endParaRPr>
          </a:p>
          <a:p>
            <a:pPr algn="just" fontAlgn="auto">
              <a:lnSpc>
                <a:spcPct val="150000"/>
              </a:lnSpc>
            </a:pPr>
            <a:r>
              <a:rPr lang="en-US" altLang="zh-CN" sz="2400" dirty="0">
                <a:latin typeface="Times New Roman" panose="02020603050405020304" charset="0"/>
                <a:ea typeface="华文仿宋" panose="02010600040101010101" pitchFamily="2" charset="-122"/>
                <a:cs typeface="Times New Roman" panose="02020603050405020304" charset="0"/>
              </a:rPr>
              <a:t>▪</a:t>
            </a:r>
            <a:r>
              <a:rPr lang="en-US" altLang="zh-CN" sz="2400" dirty="0" err="1">
                <a:latin typeface="Times New Roman" panose="02020603050405020304" charset="0"/>
                <a:ea typeface="华文仿宋" panose="02010600040101010101" pitchFamily="2" charset="-122"/>
                <a:cs typeface="Times New Roman" panose="02020603050405020304" charset="0"/>
              </a:rPr>
              <a:t>FuJingmin,YuanYujun傅敬民、阮雨俊</a:t>
            </a:r>
            <a:r>
              <a:rPr lang="en-US" altLang="zh-CN" sz="2400" dirty="0">
                <a:latin typeface="Times New Roman" panose="02020603050405020304" charset="0"/>
                <a:ea typeface="华文仿宋" panose="02010600040101010101" pitchFamily="2" charset="-122"/>
                <a:cs typeface="Times New Roman" panose="02020603050405020304" charset="0"/>
              </a:rPr>
              <a:t>.(2020)汉语欧化的 语言学特征及其规范 [Linguistic Features of the Europeanization of Chinese and its Principles]. 当代外语研 究， Contemporary Foreign Language Studies,(06):123.</a:t>
            </a:r>
            <a:endParaRPr lang="en-US" altLang="zh-CN" sz="2400" dirty="0">
              <a:latin typeface="Times New Roman" panose="02020603050405020304" charset="0"/>
              <a:ea typeface="华文仿宋" panose="02010600040101010101" pitchFamily="2" charset="-122"/>
              <a:cs typeface="Times New Roman" panose="02020603050405020304" charset="0"/>
            </a:endParaRPr>
          </a:p>
          <a:p>
            <a:pPr algn="just"/>
            <a:endParaRPr lang="en-US" altLang="zh-CN" sz="2800" b="1" dirty="0">
              <a:latin typeface="Times New Roman" panose="02020603050405020304" charset="0"/>
              <a:ea typeface="华文仿宋" panose="02010600040101010101" pitchFamily="2" charset="-122"/>
              <a:cs typeface="Times New Roman" panose="02020603050405020304" charset="0"/>
            </a:endParaRPr>
          </a:p>
          <a:p>
            <a:pPr algn="just"/>
            <a:endParaRPr lang="en-US" altLang="zh-CN" sz="2800" b="1" dirty="0">
              <a:latin typeface="Times New Roman" panose="02020603050405020304" charset="0"/>
              <a:ea typeface="华文仿宋" panose="02010600040101010101" pitchFamily="2" charset="-122"/>
              <a:cs typeface="Times New Roman" panose="02020603050405020304" charset="0"/>
            </a:endParaRPr>
          </a:p>
          <a:p>
            <a:pPr algn="just"/>
            <a:endParaRPr lang="en-US" altLang="zh-CN" sz="2800" b="1" dirty="0">
              <a:latin typeface="Times New Roman" panose="02020603050405020304" charset="0"/>
              <a:ea typeface="华文仿宋" panose="02010600040101010101" pitchFamily="2" charset="-122"/>
              <a:cs typeface="Times New Roman" panose="02020603050405020304" charset="0"/>
            </a:endParaRPr>
          </a:p>
          <a:p>
            <a:pPr algn="just"/>
            <a:endParaRPr lang="en-US" altLang="zh-CN" sz="2800" b="1" dirty="0">
              <a:latin typeface="Times New Roman" panose="02020603050405020304" charset="0"/>
              <a:ea typeface="华文仿宋" panose="02010600040101010101" pitchFamily="2" charset="-122"/>
              <a:cs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a:extLst>
              <a:ext uri="{28A0092B-C50C-407E-A947-70E740481C1C}">
                <a14:useLocalDpi xmlns:a14="http://schemas.microsoft.com/office/drawing/2010/main" val="0"/>
              </a:ext>
            </a:extLst>
          </a:blip>
          <a:srcRect l="22222" r="22222"/>
          <a:stretch>
            <a:fillRect/>
          </a:stretch>
        </p:blipFill>
        <p:spPr>
          <a:xfrm>
            <a:off x="0" y="1"/>
            <a:ext cx="12192000" cy="6858000"/>
          </a:xfrm>
          <a:prstGeom prst="rect">
            <a:avLst/>
          </a:prstGeom>
        </p:spPr>
      </p:pic>
      <p:sp>
        <p:nvSpPr>
          <p:cNvPr id="4" name="文本框 3"/>
          <p:cNvSpPr txBox="1"/>
          <p:nvPr/>
        </p:nvSpPr>
        <p:spPr>
          <a:xfrm>
            <a:off x="60960" y="85725"/>
            <a:ext cx="11681460" cy="6372225"/>
          </a:xfrm>
          <a:prstGeom prst="rect">
            <a:avLst/>
          </a:prstGeom>
          <a:noFill/>
        </p:spPr>
        <p:txBody>
          <a:bodyPr wrap="square" rtlCol="0">
            <a:noAutofit/>
          </a:bodyPr>
          <a:lstStyle/>
          <a:p>
            <a:pPr algn="just"/>
            <a:r>
              <a:rPr lang="en-US" altLang="zh-CN" sz="2800" dirty="0">
                <a:latin typeface="Times New Roman" panose="02020603050405020304" charset="0"/>
                <a:ea typeface="华文仿宋" panose="02010600040101010101" pitchFamily="2" charset="-122"/>
                <a:cs typeface="Times New Roman" panose="02020603050405020304" charset="0"/>
              </a:rPr>
              <a:t>References</a:t>
            </a:r>
            <a:endParaRPr lang="en-US" altLang="zh-CN" sz="2800" dirty="0">
              <a:latin typeface="Times New Roman" panose="02020603050405020304" charset="0"/>
              <a:ea typeface="华文仿宋" panose="02010600040101010101" pitchFamily="2" charset="-122"/>
              <a:cs typeface="Times New Roman" panose="02020603050405020304" charset="0"/>
            </a:endParaRPr>
          </a:p>
          <a:p>
            <a:pPr algn="just"/>
            <a:endParaRPr lang="en-US" altLang="zh-CN" sz="2800" b="1" dirty="0">
              <a:latin typeface="Times New Roman" panose="02020603050405020304" charset="0"/>
              <a:ea typeface="华文仿宋" panose="02010600040101010101" pitchFamily="2" charset="-122"/>
              <a:cs typeface="Times New Roman" panose="02020603050405020304" charset="0"/>
            </a:endParaRPr>
          </a:p>
          <a:p>
            <a:pPr algn="just"/>
            <a:r>
              <a:rPr lang="en-US" altLang="zh-CN" sz="2400" dirty="0">
                <a:latin typeface="Times New Roman" panose="02020603050405020304" charset="0"/>
                <a:ea typeface="华文仿宋" panose="02010600040101010101" pitchFamily="2" charset="-122"/>
                <a:cs typeface="Times New Roman" panose="02020603050405020304" charset="0"/>
                <a:sym typeface="+mn-ea"/>
              </a:rPr>
              <a:t>▪ Martin Woesler. (2022). Chinese Language and Culture. European University Press, 295-308. </a:t>
            </a:r>
            <a:endParaRPr lang="en-US" altLang="zh-CN" sz="2400" dirty="0">
              <a:latin typeface="Times New Roman" panose="02020603050405020304" charset="0"/>
              <a:ea typeface="华文仿宋" panose="02010600040101010101" pitchFamily="2" charset="-122"/>
              <a:cs typeface="Times New Roman" panose="02020603050405020304" charset="0"/>
            </a:endParaRPr>
          </a:p>
          <a:p>
            <a:pPr indent="-457200" algn="just" fontAlgn="auto">
              <a:lnSpc>
                <a:spcPct val="150000"/>
              </a:lnSpc>
            </a:pPr>
            <a:r>
              <a:rPr lang="en-US" altLang="zh-CN" sz="2400" dirty="0">
                <a:latin typeface="Times New Roman" panose="02020603050405020304" charset="0"/>
                <a:ea typeface="华文仿宋" panose="02010600040101010101" pitchFamily="2" charset="-122"/>
                <a:cs typeface="Times New Roman" panose="02020603050405020304" charset="0"/>
              </a:rPr>
              <a:t>▪ YuGuangzhong余光中.(2014).翻译乃大道[OnTranslation]. 北京:外语教学与研究出版社 Beijing: Foreign Language Teaching and Research Press,第 60、129 页.</a:t>
            </a:r>
            <a:endParaRPr lang="en-US" altLang="zh-CN" sz="2800" dirty="0">
              <a:latin typeface="Times New Roman" panose="02020603050405020304" charset="0"/>
              <a:ea typeface="华文仿宋" panose="02010600040101010101" pitchFamily="2" charset="-122"/>
              <a:cs typeface="Times New Roman" panose="02020603050405020304" charset="0"/>
            </a:endParaRPr>
          </a:p>
          <a:p>
            <a:pPr algn="just"/>
            <a:endParaRPr lang="en-US" altLang="zh-CN" sz="2800" dirty="0">
              <a:latin typeface="Times New Roman" panose="02020603050405020304" charset="0"/>
              <a:ea typeface="华文仿宋" panose="02010600040101010101" pitchFamily="2" charset="-122"/>
              <a:cs typeface="Times New Roman" panose="02020603050405020304" charset="0"/>
            </a:endParaRPr>
          </a:p>
          <a:p>
            <a:pPr algn="just"/>
            <a:endParaRPr lang="en-US" altLang="zh-CN" sz="2800" b="1" dirty="0">
              <a:latin typeface="Times New Roman" panose="02020603050405020304" charset="0"/>
              <a:ea typeface="华文仿宋" panose="02010600040101010101" pitchFamily="2" charset="-122"/>
              <a:cs typeface="Times New Roman" panose="02020603050405020304" charset="0"/>
            </a:endParaRPr>
          </a:p>
          <a:p>
            <a:pPr algn="just"/>
            <a:endParaRPr lang="en-US" altLang="zh-CN" sz="2800" b="1" dirty="0">
              <a:latin typeface="Times New Roman" panose="02020603050405020304" charset="0"/>
              <a:ea typeface="华文仿宋" panose="02010600040101010101" pitchFamily="2" charset="-122"/>
              <a:cs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a:extLst>
              <a:ext uri="{28A0092B-C50C-407E-A947-70E740481C1C}">
                <a14:useLocalDpi xmlns:a14="http://schemas.microsoft.com/office/drawing/2010/main" val="0"/>
              </a:ext>
            </a:extLst>
          </a:blip>
          <a:srcRect l="22222" r="22222"/>
          <a:stretch>
            <a:fillRect/>
          </a:stretch>
        </p:blipFill>
        <p:spPr>
          <a:xfrm>
            <a:off x="0" y="1"/>
            <a:ext cx="12192000" cy="6858000"/>
          </a:xfrm>
          <a:prstGeom prst="rect">
            <a:avLst/>
          </a:prstGeom>
        </p:spPr>
      </p:pic>
      <p:sp>
        <p:nvSpPr>
          <p:cNvPr id="4" name="文本框 3"/>
          <p:cNvSpPr txBox="1"/>
          <p:nvPr/>
        </p:nvSpPr>
        <p:spPr>
          <a:xfrm>
            <a:off x="3816667" y="2687320"/>
            <a:ext cx="4905375" cy="1198880"/>
          </a:xfrm>
          <a:prstGeom prst="rect">
            <a:avLst/>
          </a:prstGeom>
          <a:noFill/>
        </p:spPr>
        <p:txBody>
          <a:bodyPr wrap="square" rtlCol="0">
            <a:spAutoFit/>
          </a:bodyPr>
          <a:lstStyle/>
          <a:p>
            <a:pPr algn="l"/>
            <a:r>
              <a:rPr lang="en-US" altLang="zh-CN" sz="7200" b="1" dirty="0">
                <a:latin typeface="华文仿宋" panose="02010600040101010101" pitchFamily="2" charset="-122"/>
                <a:ea typeface="华文仿宋" panose="02010600040101010101" pitchFamily="2" charset="-122"/>
              </a:rPr>
              <a:t>THANKS</a:t>
            </a:r>
            <a:endParaRPr lang="en-US" altLang="zh-CN" sz="7200" b="1" dirty="0">
              <a:latin typeface="华文仿宋" panose="02010600040101010101" pitchFamily="2" charset="-122"/>
              <a:ea typeface="华文仿宋" panose="02010600040101010101" pitchFamily="2"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p:cNvPicPr>
            <a:picLocks noChangeAspect="1"/>
          </p:cNvPicPr>
          <p:nvPr>
            <p:custDataLst>
              <p:tags r:id="rId1"/>
            </p:custDataLst>
          </p:nvPr>
        </p:nvPicPr>
        <p:blipFill rotWithShape="1">
          <a:blip r:embed="rId2">
            <a:extLst>
              <a:ext uri="{28A0092B-C50C-407E-A947-70E740481C1C}">
                <a14:useLocalDpi xmlns:a14="http://schemas.microsoft.com/office/drawing/2010/main" val="0"/>
              </a:ext>
            </a:extLst>
          </a:blip>
          <a:srcRect l="22222" r="22222"/>
          <a:stretch>
            <a:fillRect/>
          </a:stretch>
        </p:blipFill>
        <p:spPr>
          <a:xfrm>
            <a:off x="119380" y="21591"/>
            <a:ext cx="12192000" cy="6858000"/>
          </a:xfrm>
          <a:prstGeom prst="rect">
            <a:avLst/>
          </a:prstGeom>
        </p:spPr>
      </p:pic>
      <p:grpSp>
        <p:nvGrpSpPr>
          <p:cNvPr id="3" name="组合 2"/>
          <p:cNvGrpSpPr/>
          <p:nvPr/>
        </p:nvGrpSpPr>
        <p:grpSpPr>
          <a:xfrm>
            <a:off x="0" y="1527810"/>
            <a:ext cx="5960745" cy="1706245"/>
            <a:chOff x="1139831" y="2242894"/>
            <a:chExt cx="3605874" cy="1608771"/>
          </a:xfrm>
        </p:grpSpPr>
        <p:sp>
          <p:nvSpPr>
            <p:cNvPr id="17" name="文本框 5"/>
            <p:cNvSpPr txBox="1"/>
            <p:nvPr/>
          </p:nvSpPr>
          <p:spPr>
            <a:xfrm>
              <a:off x="1139831" y="2242894"/>
              <a:ext cx="1196719" cy="1246543"/>
            </a:xfrm>
            <a:prstGeom prst="rect">
              <a:avLst/>
            </a:prstGeom>
            <a:noFill/>
          </p:spPr>
          <p:txBody>
            <a:bodyPr wrap="square" rtlCol="0">
              <a:spAutoFit/>
              <a:scene3d>
                <a:camera prst="orthographicFront"/>
                <a:lightRig rig="threePt" dir="t"/>
              </a:scene3d>
              <a:sp3d contourW="127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zh-CN" sz="8000" b="1" dirty="0">
                  <a:solidFill>
                    <a:schemeClr val="bg2">
                      <a:lumMod val="10000"/>
                    </a:schemeClr>
                  </a:solidFill>
                  <a:latin typeface="华文仿宋" panose="02010600040101010101" pitchFamily="2" charset="-122"/>
                  <a:ea typeface="华文仿宋" panose="02010600040101010101" pitchFamily="2" charset="-122"/>
                </a:rPr>
                <a:t>1</a:t>
              </a:r>
              <a:endParaRPr lang="en-US" altLang="zh-CN" sz="8000" b="1" dirty="0">
                <a:solidFill>
                  <a:schemeClr val="bg2">
                    <a:lumMod val="10000"/>
                  </a:schemeClr>
                </a:solidFill>
                <a:latin typeface="华文仿宋" panose="02010600040101010101" pitchFamily="2" charset="-122"/>
                <a:ea typeface="华文仿宋" panose="02010600040101010101" pitchFamily="2" charset="-122"/>
              </a:endParaRPr>
            </a:p>
          </p:txBody>
        </p:sp>
        <p:sp>
          <p:nvSpPr>
            <p:cNvPr id="18" name="平行四边形 17"/>
            <p:cNvSpPr/>
            <p:nvPr/>
          </p:nvSpPr>
          <p:spPr>
            <a:xfrm rot="19932207">
              <a:off x="1790047" y="2832637"/>
              <a:ext cx="2954020" cy="1019028"/>
            </a:xfrm>
            <a:prstGeom prst="parallelogram">
              <a:avLst>
                <a:gd name="adj" fmla="val 52774"/>
              </a:avLst>
            </a:prstGeom>
            <a:solidFill>
              <a:srgbClr val="B8D6D8"/>
            </a:solidFill>
            <a:ln w="28575">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schemeClr val="bg2">
                    <a:lumMod val="10000"/>
                  </a:schemeClr>
                </a:solidFill>
                <a:latin typeface="华文仿宋" panose="02010600040101010101" pitchFamily="2" charset="-122"/>
                <a:ea typeface="华文仿宋" panose="02010600040101010101" pitchFamily="2" charset="-122"/>
              </a:endParaRPr>
            </a:p>
          </p:txBody>
        </p:sp>
        <p:sp>
          <p:nvSpPr>
            <p:cNvPr id="19" name="文本框 6"/>
            <p:cNvSpPr txBox="1"/>
            <p:nvPr/>
          </p:nvSpPr>
          <p:spPr>
            <a:xfrm rot="19920000">
              <a:off x="1704147" y="3083418"/>
              <a:ext cx="3041558" cy="492151"/>
            </a:xfrm>
            <a:prstGeom prst="rect">
              <a:avLst/>
            </a:prstGeom>
            <a:noFill/>
          </p:spPr>
          <p:txBody>
            <a:bodyPr wrap="square" rtlCol="0">
              <a:spAutoFit/>
              <a:scene3d>
                <a:camera prst="orthographicFront"/>
                <a:lightRig rig="threePt" dir="t"/>
              </a:scene3d>
              <a:sp3d contourW="127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zh-CN" sz="2800" b="1" dirty="0">
                  <a:solidFill>
                    <a:schemeClr val="bg2">
                      <a:lumMod val="10000"/>
                    </a:schemeClr>
                  </a:solidFill>
                  <a:latin typeface="Times New Roman" panose="02020603050405020304" charset="0"/>
                  <a:ea typeface="华文仿宋" panose="02010600040101010101" pitchFamily="2" charset="-122"/>
                  <a:cs typeface="Times New Roman" panose="02020603050405020304" charset="0"/>
                  <a:sym typeface="Arial" panose="020B0604020202020204" pitchFamily="34" charset="0"/>
                </a:rPr>
                <a:t>Introduction</a:t>
              </a:r>
              <a:endParaRPr lang="en-US" altLang="zh-CN" sz="2800" b="1" dirty="0">
                <a:solidFill>
                  <a:schemeClr val="bg2">
                    <a:lumMod val="10000"/>
                  </a:schemeClr>
                </a:solidFill>
                <a:latin typeface="Times New Roman" panose="02020603050405020304" charset="0"/>
                <a:ea typeface="华文仿宋" panose="02010600040101010101" pitchFamily="2" charset="-122"/>
                <a:cs typeface="Times New Roman" panose="02020603050405020304" charset="0"/>
                <a:sym typeface="Arial" panose="020B0604020202020204" pitchFamily="34" charset="0"/>
              </a:endParaRPr>
            </a:p>
          </p:txBody>
        </p:sp>
      </p:grpSp>
      <p:grpSp>
        <p:nvGrpSpPr>
          <p:cNvPr id="4" name="组合 3"/>
          <p:cNvGrpSpPr/>
          <p:nvPr/>
        </p:nvGrpSpPr>
        <p:grpSpPr>
          <a:xfrm>
            <a:off x="74295" y="4320540"/>
            <a:ext cx="6196965" cy="1522730"/>
            <a:chOff x="-1830928" y="3052926"/>
            <a:chExt cx="4054710" cy="1723990"/>
          </a:xfrm>
        </p:grpSpPr>
        <p:sp>
          <p:nvSpPr>
            <p:cNvPr id="14" name="文本框 34"/>
            <p:cNvSpPr txBox="1"/>
            <p:nvPr/>
          </p:nvSpPr>
          <p:spPr>
            <a:xfrm>
              <a:off x="-1830928" y="3052926"/>
              <a:ext cx="1196719" cy="1496809"/>
            </a:xfrm>
            <a:prstGeom prst="rect">
              <a:avLst/>
            </a:prstGeom>
            <a:noFill/>
          </p:spPr>
          <p:txBody>
            <a:bodyPr wrap="square" rtlCol="0">
              <a:spAutoFit/>
              <a:scene3d>
                <a:camera prst="orthographicFront"/>
                <a:lightRig rig="threePt" dir="t"/>
              </a:scene3d>
              <a:sp3d contourW="127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zh-CN" sz="8000" b="1" dirty="0">
                  <a:solidFill>
                    <a:schemeClr val="bg2">
                      <a:lumMod val="10000"/>
                    </a:schemeClr>
                  </a:solidFill>
                  <a:latin typeface="华文仿宋" panose="02010600040101010101" pitchFamily="2" charset="-122"/>
                  <a:ea typeface="华文仿宋" panose="02010600040101010101" pitchFamily="2" charset="-122"/>
                </a:rPr>
                <a:t>2</a:t>
              </a:r>
              <a:endParaRPr lang="en-US" altLang="zh-CN" sz="8000" b="1" dirty="0">
                <a:solidFill>
                  <a:schemeClr val="bg2">
                    <a:lumMod val="10000"/>
                  </a:schemeClr>
                </a:solidFill>
                <a:latin typeface="华文仿宋" panose="02010600040101010101" pitchFamily="2" charset="-122"/>
                <a:ea typeface="华文仿宋" panose="02010600040101010101" pitchFamily="2" charset="-122"/>
              </a:endParaRPr>
            </a:p>
          </p:txBody>
        </p:sp>
        <p:sp>
          <p:nvSpPr>
            <p:cNvPr id="15" name="平行四边形 14"/>
            <p:cNvSpPr/>
            <p:nvPr/>
          </p:nvSpPr>
          <p:spPr>
            <a:xfrm rot="19932207">
              <a:off x="-1147041" y="3172268"/>
              <a:ext cx="3370823" cy="1257406"/>
            </a:xfrm>
            <a:prstGeom prst="parallelogram">
              <a:avLst>
                <a:gd name="adj" fmla="val 52774"/>
              </a:avLst>
            </a:prstGeom>
            <a:solidFill>
              <a:srgbClr val="A9A3D1"/>
            </a:solidFill>
            <a:ln w="28575">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schemeClr val="bg2">
                    <a:lumMod val="10000"/>
                  </a:schemeClr>
                </a:solidFill>
                <a:latin typeface="华文仿宋" panose="02010600040101010101" pitchFamily="2" charset="-122"/>
                <a:ea typeface="华文仿宋" panose="02010600040101010101" pitchFamily="2" charset="-122"/>
              </a:endParaRPr>
            </a:p>
          </p:txBody>
        </p:sp>
        <p:sp>
          <p:nvSpPr>
            <p:cNvPr id="16" name="文本框 36"/>
            <p:cNvSpPr txBox="1"/>
            <p:nvPr/>
          </p:nvSpPr>
          <p:spPr>
            <a:xfrm rot="19920000">
              <a:off x="-945946" y="3210371"/>
              <a:ext cx="3114469" cy="1566545"/>
            </a:xfrm>
            <a:prstGeom prst="rect">
              <a:avLst/>
            </a:prstGeom>
            <a:noFill/>
          </p:spPr>
          <p:txBody>
            <a:bodyPr wrap="square" rtlCol="0">
              <a:spAutoFit/>
              <a:scene3d>
                <a:camera prst="orthographicFront"/>
                <a:lightRig rig="threePt" dir="t"/>
              </a:scene3d>
              <a:sp3d contourW="127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r>
                <a:rPr lang="en-US" altLang="zh-CN" sz="2800" b="1" dirty="0">
                  <a:solidFill>
                    <a:schemeClr val="bg2">
                      <a:lumMod val="10000"/>
                    </a:schemeClr>
                  </a:solidFill>
                  <a:latin typeface="Times New Roman" panose="02020603050405020304" charset="0"/>
                  <a:ea typeface="华文仿宋" panose="02010600040101010101" pitchFamily="2" charset="-122"/>
                  <a:cs typeface="Times New Roman" panose="02020603050405020304" charset="0"/>
                  <a:sym typeface="Arial" panose="020B0604020202020204" pitchFamily="34" charset="0"/>
                </a:rPr>
                <a:t>Two Types of Europeanized Chinese </a:t>
              </a:r>
              <a:endParaRPr lang="en-US" altLang="zh-CN" sz="2800" b="1" dirty="0">
                <a:solidFill>
                  <a:schemeClr val="bg2">
                    <a:lumMod val="10000"/>
                  </a:schemeClr>
                </a:solidFill>
                <a:latin typeface="Times New Roman" panose="02020603050405020304" charset="0"/>
                <a:ea typeface="华文仿宋" panose="02010600040101010101" pitchFamily="2" charset="-122"/>
                <a:cs typeface="Times New Roman" panose="02020603050405020304" charset="0"/>
                <a:sym typeface="Arial" panose="020B0604020202020204" pitchFamily="34" charset="0"/>
              </a:endParaRPr>
            </a:p>
            <a:p>
              <a:pPr lvl="0" algn="ctr"/>
              <a:endParaRPr lang="en-US" altLang="zh-CN" sz="2800" b="1" dirty="0">
                <a:solidFill>
                  <a:schemeClr val="bg2">
                    <a:lumMod val="10000"/>
                  </a:schemeClr>
                </a:solidFill>
                <a:latin typeface="Times New Roman" panose="02020603050405020304" charset="0"/>
                <a:ea typeface="华文仿宋" panose="02010600040101010101" pitchFamily="2" charset="-122"/>
                <a:cs typeface="Times New Roman" panose="02020603050405020304" charset="0"/>
                <a:sym typeface="Arial" panose="020B0604020202020204" pitchFamily="34" charset="0"/>
              </a:endParaRPr>
            </a:p>
          </p:txBody>
        </p:sp>
      </p:grpSp>
      <p:grpSp>
        <p:nvGrpSpPr>
          <p:cNvPr id="5" name="组合 4"/>
          <p:cNvGrpSpPr/>
          <p:nvPr/>
        </p:nvGrpSpPr>
        <p:grpSpPr>
          <a:xfrm>
            <a:off x="6528789" y="1526613"/>
            <a:ext cx="5829301" cy="3081655"/>
            <a:chOff x="1962893" y="-572354"/>
            <a:chExt cx="6599268" cy="3488699"/>
          </a:xfrm>
        </p:grpSpPr>
        <p:sp>
          <p:nvSpPr>
            <p:cNvPr id="11" name="文本框 38"/>
            <p:cNvSpPr txBox="1"/>
            <p:nvPr/>
          </p:nvSpPr>
          <p:spPr>
            <a:xfrm>
              <a:off x="1962893" y="-572354"/>
              <a:ext cx="1196719" cy="1498247"/>
            </a:xfrm>
            <a:prstGeom prst="rect">
              <a:avLst/>
            </a:prstGeom>
            <a:noFill/>
          </p:spPr>
          <p:txBody>
            <a:bodyPr wrap="square" rtlCol="0">
              <a:spAutoFit/>
              <a:scene3d>
                <a:camera prst="orthographicFront"/>
                <a:lightRig rig="threePt" dir="t"/>
              </a:scene3d>
              <a:sp3d contourW="127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zh-CN" sz="8000" b="1" dirty="0">
                  <a:solidFill>
                    <a:schemeClr val="bg2">
                      <a:lumMod val="10000"/>
                    </a:schemeClr>
                  </a:solidFill>
                  <a:latin typeface="华文仿宋" panose="02010600040101010101" pitchFamily="2" charset="-122"/>
                  <a:ea typeface="华文仿宋" panose="02010600040101010101" pitchFamily="2" charset="-122"/>
                </a:rPr>
                <a:t>3</a:t>
              </a:r>
              <a:endParaRPr lang="en-US" altLang="zh-CN" sz="8000" b="1" dirty="0">
                <a:solidFill>
                  <a:schemeClr val="bg2">
                    <a:lumMod val="10000"/>
                  </a:schemeClr>
                </a:solidFill>
                <a:latin typeface="华文仿宋" panose="02010600040101010101" pitchFamily="2" charset="-122"/>
                <a:ea typeface="华文仿宋" panose="02010600040101010101" pitchFamily="2" charset="-122"/>
              </a:endParaRPr>
            </a:p>
          </p:txBody>
        </p:sp>
        <p:sp>
          <p:nvSpPr>
            <p:cNvPr id="12" name="平行四边形 11"/>
            <p:cNvSpPr/>
            <p:nvPr/>
          </p:nvSpPr>
          <p:spPr>
            <a:xfrm rot="19932207">
              <a:off x="2425849" y="1622370"/>
              <a:ext cx="6136312" cy="1293975"/>
            </a:xfrm>
            <a:prstGeom prst="parallelogram">
              <a:avLst>
                <a:gd name="adj" fmla="val 52774"/>
              </a:avLst>
            </a:prstGeom>
            <a:solidFill>
              <a:srgbClr val="B8D6D8"/>
            </a:solidFill>
            <a:ln w="28575">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dirty="0">
                <a:solidFill>
                  <a:schemeClr val="bg2">
                    <a:lumMod val="10000"/>
                  </a:schemeClr>
                </a:solidFill>
                <a:latin typeface="Times New Roman" panose="02020603050405020304" charset="0"/>
                <a:ea typeface="华文仿宋" panose="02010600040101010101" pitchFamily="2" charset="-122"/>
                <a:cs typeface="Times New Roman" panose="02020603050405020304" charset="0"/>
              </a:endParaRPr>
            </a:p>
          </p:txBody>
        </p:sp>
        <p:sp>
          <p:nvSpPr>
            <p:cNvPr id="13" name="文本框 40"/>
            <p:cNvSpPr txBox="1"/>
            <p:nvPr/>
          </p:nvSpPr>
          <p:spPr>
            <a:xfrm rot="19920000">
              <a:off x="2700459" y="1720137"/>
              <a:ext cx="5757466" cy="1079031"/>
            </a:xfrm>
            <a:prstGeom prst="rect">
              <a:avLst/>
            </a:prstGeom>
            <a:noFill/>
          </p:spPr>
          <p:txBody>
            <a:bodyPr wrap="square" rtlCol="0">
              <a:spAutoFit/>
              <a:scene3d>
                <a:camera prst="orthographicFront"/>
                <a:lightRig rig="threePt" dir="t"/>
              </a:scene3d>
              <a:sp3d contourW="127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r>
                <a:rPr lang="en-US" altLang="zh-CN" sz="2800" b="1" dirty="0">
                  <a:solidFill>
                    <a:schemeClr val="bg2">
                      <a:lumMod val="10000"/>
                    </a:schemeClr>
                  </a:solidFill>
                  <a:latin typeface="Times New Roman" panose="02020603050405020304" charset="0"/>
                  <a:ea typeface="华文仿宋" panose="02010600040101010101" pitchFamily="2" charset="-122"/>
                  <a:cs typeface="Times New Roman" panose="02020603050405020304" charset="0"/>
                  <a:sym typeface="Arial" panose="020B0604020202020204" pitchFamily="34" charset="0"/>
                </a:rPr>
                <a:t>Cultural Factors Responsible for the Europeanization</a:t>
              </a:r>
              <a:endParaRPr lang="en-US" altLang="zh-CN" sz="2800" b="1" dirty="0">
                <a:solidFill>
                  <a:schemeClr val="bg2">
                    <a:lumMod val="10000"/>
                  </a:schemeClr>
                </a:solidFill>
                <a:latin typeface="Times New Roman" panose="02020603050405020304" charset="0"/>
                <a:ea typeface="华文仿宋" panose="02010600040101010101" pitchFamily="2" charset="-122"/>
                <a:cs typeface="Times New Roman" panose="02020603050405020304" charset="0"/>
                <a:sym typeface="Arial" panose="020B0604020202020204" pitchFamily="34" charset="0"/>
              </a:endParaRPr>
            </a:p>
          </p:txBody>
        </p:sp>
      </p:grpSp>
      <p:sp>
        <p:nvSpPr>
          <p:cNvPr id="8" name="文本框 42"/>
          <p:cNvSpPr txBox="1"/>
          <p:nvPr/>
        </p:nvSpPr>
        <p:spPr>
          <a:xfrm>
            <a:off x="6386195" y="4149725"/>
            <a:ext cx="1057275" cy="1323340"/>
          </a:xfrm>
          <a:prstGeom prst="rect">
            <a:avLst/>
          </a:prstGeom>
          <a:noFill/>
        </p:spPr>
        <p:txBody>
          <a:bodyPr wrap="square" rtlCol="0">
            <a:spAutoFit/>
            <a:scene3d>
              <a:camera prst="orthographicFront"/>
              <a:lightRig rig="threePt" dir="t"/>
            </a:scene3d>
            <a:sp3d contourW="127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zh-CN" sz="8000" b="1" dirty="0">
                <a:solidFill>
                  <a:schemeClr val="bg2">
                    <a:lumMod val="10000"/>
                  </a:schemeClr>
                </a:solidFill>
                <a:latin typeface="华文仿宋" panose="02010600040101010101" pitchFamily="2" charset="-122"/>
                <a:ea typeface="华文仿宋" panose="02010600040101010101" pitchFamily="2" charset="-122"/>
              </a:rPr>
              <a:t>4</a:t>
            </a:r>
            <a:endParaRPr lang="en-US" altLang="zh-CN" sz="8000" b="1" dirty="0">
              <a:solidFill>
                <a:schemeClr val="bg2">
                  <a:lumMod val="10000"/>
                </a:schemeClr>
              </a:solidFill>
              <a:latin typeface="华文仿宋" panose="02010600040101010101" pitchFamily="2" charset="-122"/>
              <a:ea typeface="华文仿宋" panose="02010600040101010101" pitchFamily="2" charset="-122"/>
            </a:endParaRPr>
          </a:p>
        </p:txBody>
      </p:sp>
      <p:sp>
        <p:nvSpPr>
          <p:cNvPr id="7" name="文本框 46"/>
          <p:cNvSpPr txBox="1"/>
          <p:nvPr/>
        </p:nvSpPr>
        <p:spPr>
          <a:xfrm>
            <a:off x="3105961" y="220809"/>
            <a:ext cx="5980078" cy="1014730"/>
          </a:xfrm>
          <a:prstGeom prst="rect">
            <a:avLst/>
          </a:prstGeom>
          <a:noFill/>
        </p:spPr>
        <p:txBody>
          <a:bodyPr wrap="square" rtlCol="0">
            <a:spAutoFit/>
            <a:scene3d>
              <a:camera prst="orthographicFront"/>
              <a:lightRig rig="threePt" dir="t"/>
            </a:scene3d>
            <a:sp3d contourW="127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zh-CN" sz="6000" dirty="0">
                <a:solidFill>
                  <a:schemeClr val="bg2">
                    <a:lumMod val="10000"/>
                  </a:schemeClr>
                </a:solidFill>
                <a:latin typeface="Times New Roman" panose="02020603050405020304" charset="0"/>
                <a:ea typeface="华文仿宋" panose="02010600040101010101" pitchFamily="2" charset="-122"/>
                <a:cs typeface="Times New Roman" panose="02020603050405020304" charset="0"/>
              </a:rPr>
              <a:t>CONTENTS</a:t>
            </a:r>
            <a:endParaRPr lang="en-US" altLang="zh-CN" sz="6000" dirty="0">
              <a:solidFill>
                <a:schemeClr val="bg2">
                  <a:lumMod val="10000"/>
                </a:schemeClr>
              </a:solidFill>
              <a:latin typeface="Times New Roman" panose="02020603050405020304" charset="0"/>
              <a:ea typeface="华文仿宋" panose="02010600040101010101" pitchFamily="2" charset="-122"/>
              <a:cs typeface="Times New Roman" panose="02020603050405020304" charset="0"/>
            </a:endParaRPr>
          </a:p>
        </p:txBody>
      </p:sp>
      <p:sp>
        <p:nvSpPr>
          <p:cNvPr id="21" name="平行四边形 20"/>
          <p:cNvSpPr/>
          <p:nvPr/>
        </p:nvSpPr>
        <p:spPr>
          <a:xfrm rot="19932207">
            <a:off x="6801485" y="1388110"/>
            <a:ext cx="5267960" cy="1059815"/>
          </a:xfrm>
          <a:prstGeom prst="parallelogram">
            <a:avLst>
              <a:gd name="adj" fmla="val 52774"/>
            </a:avLst>
          </a:prstGeom>
          <a:solidFill>
            <a:srgbClr val="A9A3D1"/>
          </a:solidFill>
          <a:ln w="28575">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schemeClr val="bg2">
                  <a:lumMod val="10000"/>
                </a:schemeClr>
              </a:solidFill>
              <a:latin typeface="华文仿宋" panose="02010600040101010101" pitchFamily="2" charset="-122"/>
              <a:ea typeface="华文仿宋" panose="02010600040101010101" pitchFamily="2" charset="-122"/>
            </a:endParaRPr>
          </a:p>
        </p:txBody>
      </p:sp>
      <p:sp>
        <p:nvSpPr>
          <p:cNvPr id="2" name="文本框 36"/>
          <p:cNvSpPr txBox="1"/>
          <p:nvPr/>
        </p:nvSpPr>
        <p:spPr>
          <a:xfrm rot="19860000">
            <a:off x="6878955" y="1463040"/>
            <a:ext cx="5052695" cy="953135"/>
          </a:xfrm>
          <a:prstGeom prst="rect">
            <a:avLst/>
          </a:prstGeom>
          <a:noFill/>
        </p:spPr>
        <p:txBody>
          <a:bodyPr wrap="square" rtlCol="0">
            <a:spAutoFit/>
            <a:scene3d>
              <a:camera prst="orthographicFront"/>
              <a:lightRig rig="threePt" dir="t"/>
            </a:scene3d>
            <a:sp3d contourW="127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r>
              <a:rPr lang="en-US" altLang="zh-CN" sz="2800" b="1" dirty="0">
                <a:solidFill>
                  <a:schemeClr val="bg2">
                    <a:lumMod val="10000"/>
                  </a:schemeClr>
                </a:solidFill>
                <a:latin typeface="Times New Roman" panose="02020603050405020304" charset="0"/>
                <a:ea typeface="华文仿宋" panose="02010600040101010101" pitchFamily="2" charset="-122"/>
                <a:cs typeface="Times New Roman" panose="02020603050405020304" charset="0"/>
                <a:sym typeface="Arial" panose="020B0604020202020204" pitchFamily="34" charset="0"/>
              </a:rPr>
              <a:t>Linguistic features of Europeanized Chinese</a:t>
            </a:r>
            <a:endParaRPr lang="en-US" altLang="zh-CN" sz="2800" b="1" dirty="0">
              <a:solidFill>
                <a:schemeClr val="bg2">
                  <a:lumMod val="10000"/>
                </a:schemeClr>
              </a:solidFill>
              <a:latin typeface="Times New Roman" panose="02020603050405020304" charset="0"/>
              <a:ea typeface="华文仿宋" panose="02010600040101010101" pitchFamily="2" charset="-122"/>
              <a:cs typeface="Times New Roman" panose="02020603050405020304" charset="0"/>
              <a:sym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图片 9"/>
          <p:cNvPicPr>
            <a:picLocks noChangeAspect="1"/>
          </p:cNvPicPr>
          <p:nvPr/>
        </p:nvPicPr>
        <p:blipFill rotWithShape="1">
          <a:blip r:embed="rId1">
            <a:extLst>
              <a:ext uri="{28A0092B-C50C-407E-A947-70E740481C1C}">
                <a14:useLocalDpi xmlns:a14="http://schemas.microsoft.com/office/drawing/2010/main" val="0"/>
              </a:ext>
            </a:extLst>
          </a:blip>
          <a:srcRect l="347" r="44097"/>
          <a:stretch>
            <a:fillRect/>
          </a:stretch>
        </p:blipFill>
        <p:spPr>
          <a:xfrm>
            <a:off x="0" y="1"/>
            <a:ext cx="12192000" cy="6858000"/>
          </a:xfrm>
          <a:prstGeom prst="rect">
            <a:avLst/>
          </a:prstGeom>
        </p:spPr>
      </p:pic>
      <p:grpSp>
        <p:nvGrpSpPr>
          <p:cNvPr id="2" name="组合 1"/>
          <p:cNvGrpSpPr/>
          <p:nvPr/>
        </p:nvGrpSpPr>
        <p:grpSpPr>
          <a:xfrm>
            <a:off x="713740" y="122555"/>
            <a:ext cx="4388485" cy="1623695"/>
            <a:chOff x="1291465" y="2496522"/>
            <a:chExt cx="2977977" cy="1837984"/>
          </a:xfrm>
        </p:grpSpPr>
        <p:sp>
          <p:nvSpPr>
            <p:cNvPr id="3" name="文本框 5"/>
            <p:cNvSpPr txBox="1"/>
            <p:nvPr/>
          </p:nvSpPr>
          <p:spPr>
            <a:xfrm>
              <a:off x="1291465" y="2496522"/>
              <a:ext cx="1196719" cy="1148650"/>
            </a:xfrm>
            <a:prstGeom prst="rect">
              <a:avLst/>
            </a:prstGeom>
            <a:noFill/>
          </p:spPr>
          <p:txBody>
            <a:bodyPr wrap="square" rtlCol="0">
              <a:spAutoFit/>
              <a:scene3d>
                <a:camera prst="orthographicFront"/>
                <a:lightRig rig="threePt" dir="t"/>
              </a:scene3d>
              <a:sp3d contourW="127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altLang="zh-CN" sz="6000" b="1" dirty="0">
                <a:solidFill>
                  <a:schemeClr val="bg2">
                    <a:lumMod val="10000"/>
                  </a:schemeClr>
                </a:solidFill>
                <a:latin typeface="华文仿宋" panose="02010600040101010101" pitchFamily="2" charset="-122"/>
                <a:ea typeface="华文仿宋" panose="02010600040101010101" pitchFamily="2" charset="-122"/>
              </a:endParaRPr>
            </a:p>
          </p:txBody>
        </p:sp>
        <p:sp>
          <p:nvSpPr>
            <p:cNvPr id="4" name="平行四边形 3"/>
            <p:cNvSpPr/>
            <p:nvPr/>
          </p:nvSpPr>
          <p:spPr>
            <a:xfrm rot="19932207">
              <a:off x="1315237" y="3500243"/>
              <a:ext cx="2954205" cy="834263"/>
            </a:xfrm>
            <a:prstGeom prst="parallelogram">
              <a:avLst>
                <a:gd name="adj" fmla="val 52774"/>
              </a:avLst>
            </a:prstGeom>
            <a:solidFill>
              <a:srgbClr val="B8D6D8"/>
            </a:solidFill>
            <a:ln w="28575">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schemeClr val="bg2">
                    <a:lumMod val="10000"/>
                  </a:schemeClr>
                </a:solidFill>
                <a:latin typeface="华文仿宋" panose="02010600040101010101" pitchFamily="2" charset="-122"/>
                <a:ea typeface="华文仿宋" panose="02010600040101010101" pitchFamily="2" charset="-122"/>
              </a:endParaRPr>
            </a:p>
          </p:txBody>
        </p:sp>
        <p:sp>
          <p:nvSpPr>
            <p:cNvPr id="5" name="文本框 6"/>
            <p:cNvSpPr txBox="1"/>
            <p:nvPr/>
          </p:nvSpPr>
          <p:spPr>
            <a:xfrm rot="19920000">
              <a:off x="1692478" y="3586248"/>
              <a:ext cx="2200746" cy="660582"/>
            </a:xfrm>
            <a:prstGeom prst="rect">
              <a:avLst/>
            </a:prstGeom>
            <a:noFill/>
          </p:spPr>
          <p:txBody>
            <a:bodyPr wrap="square" rtlCol="0">
              <a:spAutoFit/>
              <a:scene3d>
                <a:camera prst="orthographicFront"/>
                <a:lightRig rig="threePt" dir="t"/>
              </a:scene3d>
              <a:sp3d contourW="127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zh-CN" sz="3200" b="1" dirty="0">
                  <a:solidFill>
                    <a:schemeClr val="bg2">
                      <a:lumMod val="10000"/>
                    </a:schemeClr>
                  </a:solidFill>
                  <a:latin typeface="Times New Roman" panose="02020603050405020304" charset="0"/>
                  <a:ea typeface="华文仿宋" panose="02010600040101010101" pitchFamily="2" charset="-122"/>
                  <a:cs typeface="Times New Roman" panose="02020603050405020304" charset="0"/>
                  <a:sym typeface="Arial" panose="020B0604020202020204" pitchFamily="34" charset="0"/>
                </a:rPr>
                <a:t>Introduction</a:t>
              </a:r>
              <a:endParaRPr lang="en-US" altLang="zh-CN" sz="3200" b="1" dirty="0">
                <a:solidFill>
                  <a:schemeClr val="bg2">
                    <a:lumMod val="10000"/>
                  </a:schemeClr>
                </a:solidFill>
                <a:latin typeface="Times New Roman" panose="02020603050405020304" charset="0"/>
                <a:ea typeface="华文仿宋" panose="02010600040101010101" pitchFamily="2" charset="-122"/>
                <a:cs typeface="Times New Roman" panose="02020603050405020304" charset="0"/>
                <a:sym typeface="Arial" panose="020B0604020202020204" pitchFamily="34" charset="0"/>
              </a:endParaRPr>
            </a:p>
          </p:txBody>
        </p:sp>
      </p:grpSp>
      <p:sp>
        <p:nvSpPr>
          <p:cNvPr id="6" name="Rectangle 120"/>
          <p:cNvSpPr/>
          <p:nvPr/>
        </p:nvSpPr>
        <p:spPr>
          <a:xfrm>
            <a:off x="2021205" y="2032000"/>
            <a:ext cx="9696450" cy="3322955"/>
          </a:xfrm>
          <a:prstGeom prst="rect">
            <a:avLst/>
          </a:prstGeom>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indent="711200" algn="just" defTabSz="685165" fontAlgn="auto">
              <a:lnSpc>
                <a:spcPct val="150000"/>
              </a:lnSpc>
              <a:extLst>
                <a:ext uri="{35155182-B16C-46BC-9424-99874614C6A1}">
                  <wpsdc:indentchars xmlns:wpsdc="http://www.wps.cn/officeDocument/2017/drawingmlCustomData" val="200" checksum="3773799597"/>
                </a:ext>
              </a:extLst>
            </a:pPr>
            <a:r>
              <a:rPr sz="2800" b="1" dirty="0">
                <a:solidFill>
                  <a:schemeClr val="bg2">
                    <a:lumMod val="10000"/>
                  </a:schemeClr>
                </a:solidFill>
                <a:latin typeface="Times New Roman" panose="02020603050405020304" charset="0"/>
                <a:ea typeface="华文仿宋" panose="02010600040101010101" pitchFamily="2" charset="-122"/>
                <a:cs typeface="Times New Roman" panose="02020603050405020304" charset="0"/>
                <a:sym typeface="+mn-lt"/>
              </a:rPr>
              <a:t>Europeanized Chinese language is mainly manifested in the fact that Chinese has been influenced by English via translation, and thus shows the characteristics of English from the lexical level and syntactic level.</a:t>
            </a:r>
            <a:r>
              <a:rPr lang="en-US" sz="2800" b="1" dirty="0">
                <a:solidFill>
                  <a:schemeClr val="bg2">
                    <a:lumMod val="10000"/>
                  </a:schemeClr>
                </a:solidFill>
                <a:latin typeface="Times New Roman" panose="02020603050405020304" charset="0"/>
                <a:ea typeface="华文仿宋" panose="02010600040101010101" pitchFamily="2" charset="-122"/>
                <a:cs typeface="Times New Roman" panose="02020603050405020304" charset="0"/>
                <a:sym typeface="+mn-lt"/>
              </a:rPr>
              <a:t> (</a:t>
            </a:r>
            <a:r>
              <a:rPr lang="en-US" sz="2800" b="1" i="1" dirty="0">
                <a:solidFill>
                  <a:schemeClr val="bg2">
                    <a:lumMod val="10000"/>
                  </a:schemeClr>
                </a:solidFill>
                <a:latin typeface="Times New Roman" panose="02020603050405020304" charset="0"/>
                <a:ea typeface="华文仿宋" panose="02010600040101010101" pitchFamily="2" charset="-122"/>
                <a:cs typeface="Times New Roman" panose="02020603050405020304" charset="0"/>
                <a:sym typeface="+mn-lt"/>
              </a:rPr>
              <a:t>Chinese Language and Culture</a:t>
            </a:r>
            <a:r>
              <a:rPr lang="en-US" sz="2800" b="1" dirty="0">
                <a:solidFill>
                  <a:schemeClr val="bg2">
                    <a:lumMod val="10000"/>
                  </a:schemeClr>
                </a:solidFill>
                <a:latin typeface="Times New Roman" panose="02020603050405020304" charset="0"/>
                <a:ea typeface="华文仿宋" panose="02010600040101010101" pitchFamily="2" charset="-122"/>
                <a:cs typeface="Times New Roman" panose="02020603050405020304" charset="0"/>
                <a:sym typeface="+mn-lt"/>
              </a:rPr>
              <a:t>)</a:t>
            </a:r>
            <a:endParaRPr lang="zh-CN" altLang="en-US" sz="2800" b="1" dirty="0">
              <a:solidFill>
                <a:schemeClr val="bg2">
                  <a:lumMod val="10000"/>
                </a:schemeClr>
              </a:solidFill>
              <a:latin typeface="Times New Roman" panose="02020603050405020304" charset="0"/>
              <a:ea typeface="华文仿宋" panose="02010600040101010101" pitchFamily="2" charset="-122"/>
              <a:cs typeface="Times New Roman" panose="02020603050405020304" charset="0"/>
              <a:sym typeface="+mn-lt"/>
            </a:endParaRPr>
          </a:p>
        </p:txBody>
      </p:sp>
      <p:cxnSp>
        <p:nvCxnSpPr>
          <p:cNvPr id="8" name="直接连接符 7"/>
          <p:cNvCxnSpPr/>
          <p:nvPr/>
        </p:nvCxnSpPr>
        <p:spPr>
          <a:xfrm>
            <a:off x="1831292" y="5192709"/>
            <a:ext cx="10076180" cy="36830"/>
          </a:xfrm>
          <a:prstGeom prst="line">
            <a:avLst/>
          </a:prstGeom>
          <a:ln w="38100">
            <a:solidFill>
              <a:srgbClr val="B8D6D8"/>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组合 16"/>
          <p:cNvGrpSpPr/>
          <p:nvPr/>
        </p:nvGrpSpPr>
        <p:grpSpPr>
          <a:xfrm>
            <a:off x="0" y="-3810"/>
            <a:ext cx="12192000" cy="6858000"/>
            <a:chOff x="0" y="0"/>
            <a:chExt cx="12192000" cy="6858000"/>
          </a:xfrm>
        </p:grpSpPr>
        <p:pic>
          <p:nvPicPr>
            <p:cNvPr id="18" name="图片 17"/>
            <p:cNvPicPr>
              <a:picLocks noChangeAspect="1"/>
            </p:cNvPicPr>
            <p:nvPr/>
          </p:nvPicPr>
          <p:blipFill rotWithShape="1">
            <a:blip r:embed="rId1">
              <a:extLst>
                <a:ext uri="{28A0092B-C50C-407E-A947-70E740481C1C}">
                  <a14:useLocalDpi xmlns:a14="http://schemas.microsoft.com/office/drawing/2010/main" val="0"/>
                </a:ext>
              </a:extLst>
            </a:blip>
            <a:srcRect l="347" r="44097"/>
            <a:stretch>
              <a:fillRect/>
            </a:stretch>
          </p:blipFill>
          <p:spPr>
            <a:xfrm>
              <a:off x="0" y="0"/>
              <a:ext cx="12192000" cy="6858000"/>
            </a:xfrm>
            <a:prstGeom prst="rect">
              <a:avLst/>
            </a:prstGeom>
          </p:spPr>
        </p:pic>
        <p:cxnSp>
          <p:nvCxnSpPr>
            <p:cNvPr id="20" name="直接连接符 19"/>
            <p:cNvCxnSpPr/>
            <p:nvPr/>
          </p:nvCxnSpPr>
          <p:spPr>
            <a:xfrm>
              <a:off x="98108" y="447989"/>
              <a:ext cx="4943475" cy="0"/>
            </a:xfrm>
            <a:prstGeom prst="line">
              <a:avLst/>
            </a:prstGeom>
            <a:ln w="38100">
              <a:solidFill>
                <a:srgbClr val="B8D6D8"/>
              </a:solidFill>
            </a:ln>
          </p:spPr>
          <p:style>
            <a:lnRef idx="1">
              <a:schemeClr val="accent1"/>
            </a:lnRef>
            <a:fillRef idx="0">
              <a:schemeClr val="accent1"/>
            </a:fillRef>
            <a:effectRef idx="0">
              <a:schemeClr val="accent1"/>
            </a:effectRef>
            <a:fontRef idx="minor">
              <a:schemeClr val="tx1"/>
            </a:fontRef>
          </p:style>
        </p:cxnSp>
      </p:grpSp>
      <p:grpSp>
        <p:nvGrpSpPr>
          <p:cNvPr id="2" name="组合 1"/>
          <p:cNvGrpSpPr/>
          <p:nvPr/>
        </p:nvGrpSpPr>
        <p:grpSpPr>
          <a:xfrm>
            <a:off x="526415" y="1867535"/>
            <a:ext cx="4418330" cy="3078480"/>
            <a:chOff x="1518276" y="1980916"/>
            <a:chExt cx="3347941" cy="3078427"/>
          </a:xfrm>
        </p:grpSpPr>
        <p:sp>
          <p:nvSpPr>
            <p:cNvPr id="10" name="矩形 9"/>
            <p:cNvSpPr/>
            <p:nvPr/>
          </p:nvSpPr>
          <p:spPr>
            <a:xfrm rot="18765110">
              <a:off x="1985433" y="2079738"/>
              <a:ext cx="2880784" cy="2880784"/>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218565">
                <a:defRPr/>
              </a:pPr>
              <a:endParaRPr lang="zh-CN" altLang="en-US" sz="2400">
                <a:latin typeface="华文仿宋" panose="02010600040101010101" pitchFamily="2" charset="-122"/>
                <a:ea typeface="华文仿宋" panose="02010600040101010101" pitchFamily="2" charset="-122"/>
              </a:endParaRPr>
            </a:p>
          </p:txBody>
        </p:sp>
        <p:pic>
          <p:nvPicPr>
            <p:cNvPr id="4" name="图片 3"/>
            <p:cNvPicPr>
              <a:picLocks noChangeAspect="1"/>
            </p:cNvPicPr>
            <p:nvPr/>
          </p:nvPicPr>
          <p:blipFill rotWithShape="1">
            <a:blip r:embed="rId1">
              <a:extLst>
                <a:ext uri="{28A0092B-C50C-407E-A947-70E740481C1C}">
                  <a14:useLocalDpi xmlns:a14="http://schemas.microsoft.com/office/drawing/2010/main" val="0"/>
                </a:ext>
              </a:extLst>
            </a:blip>
            <a:srcRect l="47917" t="37000" r="35834" b="13000"/>
            <a:stretch>
              <a:fillRect/>
            </a:stretch>
          </p:blipFill>
          <p:spPr>
            <a:xfrm rot="18761645">
              <a:off x="1459075" y="2040117"/>
              <a:ext cx="3078427" cy="2960026"/>
            </a:xfrm>
            <a:prstGeom prst="rect">
              <a:avLst/>
            </a:prstGeom>
          </p:spPr>
        </p:pic>
      </p:grpSp>
      <p:sp>
        <p:nvSpPr>
          <p:cNvPr id="7" name="文本框 36"/>
          <p:cNvSpPr txBox="1">
            <a:spLocks noChangeArrowheads="1"/>
          </p:cNvSpPr>
          <p:nvPr/>
        </p:nvSpPr>
        <p:spPr bwMode="auto">
          <a:xfrm>
            <a:off x="5461000" y="426085"/>
            <a:ext cx="6318250" cy="3538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buFont typeface="Arial" panose="020B0604020202020204" pitchFamily="34" charset="0"/>
              <a:defRPr>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457200" indent="-457200" eaLnBrk="1" hangingPunct="1">
              <a:buFont typeface="Wingdings" panose="05000000000000000000" charset="0"/>
              <a:buChar char="u"/>
            </a:pPr>
            <a:r>
              <a:rPr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我这本书只预备给一些“本身已离开了学校，或始终就无从接近学校，还认识些中国文字，置身于文学理论、文学批评，以及说谎造谣消息所达不到的那种职务上，在那个社会里生活，而且极关心全个民族在空间与时间下所有的好处与坏处”的人去看...... （沈从文 《边城》题记）</a:t>
            </a:r>
            <a:endParaRPr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p:txBody>
      </p:sp>
      <p:sp>
        <p:nvSpPr>
          <p:cNvPr id="3" name="文本框 2"/>
          <p:cNvSpPr txBox="1"/>
          <p:nvPr/>
        </p:nvSpPr>
        <p:spPr>
          <a:xfrm>
            <a:off x="344170" y="2739390"/>
            <a:ext cx="4269740" cy="1076325"/>
          </a:xfrm>
          <a:prstGeom prst="rect">
            <a:avLst/>
          </a:prstGeom>
          <a:noFill/>
        </p:spPr>
        <p:txBody>
          <a:bodyPr wrap="square" rtlCol="0">
            <a:spAutoFit/>
          </a:bodyPr>
          <a:lstStyle/>
          <a:p>
            <a:pPr algn="ctr"/>
            <a:r>
              <a:rPr lang="en-US" altLang="zh-CN" sz="3200" b="1" dirty="0">
                <a:latin typeface="Times New Roman" panose="02020603050405020304" charset="0"/>
                <a:cs typeface="Times New Roman" panose="02020603050405020304" charset="0"/>
              </a:rPr>
              <a:t>Two Types of Europeanized Chinese</a:t>
            </a:r>
            <a:endParaRPr lang="en-US" altLang="zh-CN" sz="3200" b="1" dirty="0">
              <a:latin typeface="Times New Roman" panose="02020603050405020304" charset="0"/>
              <a:cs typeface="Times New Roman" panose="02020603050405020304" charset="0"/>
            </a:endParaRPr>
          </a:p>
        </p:txBody>
      </p:sp>
      <p:sp>
        <p:nvSpPr>
          <p:cNvPr id="5" name="文本框 36"/>
          <p:cNvSpPr txBox="1">
            <a:spLocks noChangeArrowheads="1"/>
          </p:cNvSpPr>
          <p:nvPr/>
        </p:nvSpPr>
        <p:spPr bwMode="auto">
          <a:xfrm>
            <a:off x="4709795" y="4439920"/>
            <a:ext cx="7069455" cy="228663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tyle>
          <a:lnRef idx="2">
            <a:schemeClr val="accent1"/>
          </a:lnRef>
          <a:fillRef idx="1">
            <a:schemeClr val="lt1"/>
          </a:fillRef>
          <a:effectRef idx="0">
            <a:schemeClr val="accent1"/>
          </a:effectRef>
          <a:fontRef idx="minor">
            <a:schemeClr val="dk1"/>
          </a:fontRef>
        </p:style>
        <p:txBody>
          <a:bodyPr wrap="square">
            <a:noAutofit/>
            <a:scene3d>
              <a:camera prst="orthographicFront"/>
              <a:lightRig rig="threePt" dir="t"/>
            </a:scene3d>
          </a:bodyPr>
          <a:lstStyle>
            <a:lvl1pPr>
              <a:buFont typeface="Arial" panose="020B0604020202020204" pitchFamily="34" charset="0"/>
              <a:defRPr>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457200" lvl="0" indent="-457200" algn="l" eaLnBrk="1" hangingPunct="1">
              <a:buClrTx/>
              <a:buSzTx/>
              <a:buFont typeface="Wingdings" panose="05000000000000000000" charset="0"/>
              <a:buChar char="u"/>
            </a:pPr>
            <a:r>
              <a:rPr lang="en-US" altLang="zh-CN" sz="24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Malignant Europeanization</a:t>
            </a:r>
            <a:endParaRPr lang="en-US" altLang="zh-CN" sz="24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marL="914400" lvl="1" indent="-457200" algn="l" eaLnBrk="1" hangingPunct="1">
              <a:buClrTx/>
              <a:buSzTx/>
              <a:buFont typeface="Arial" panose="020B0604020202020204" pitchFamily="34" charset="0"/>
              <a:buChar char="•"/>
            </a:pPr>
            <a:r>
              <a:rPr lang="en-US" altLang="zh-CN" sz="24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ruin the independent identity of Chinese</a:t>
            </a:r>
            <a:endParaRPr lang="en-US" altLang="zh-CN" sz="24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marL="914400" lvl="1" indent="-457200" algn="l" eaLnBrk="1" hangingPunct="1">
              <a:buClrTx/>
              <a:buSzTx/>
              <a:buFont typeface="Arial" panose="020B0604020202020204" pitchFamily="34" charset="0"/>
              <a:buChar char="•"/>
            </a:pPr>
            <a:r>
              <a:rPr lang="en-US" altLang="zh-CN" sz="24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ruin the purity and distinctions of Chinese</a:t>
            </a:r>
            <a:endParaRPr lang="en-US" altLang="zh-CN" sz="24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marL="914400" lvl="1" indent="-457200" algn="l" eaLnBrk="1" hangingPunct="1">
              <a:buClrTx/>
              <a:buSzTx/>
              <a:buFont typeface="Arial" panose="020B0604020202020204" pitchFamily="34" charset="0"/>
              <a:buChar char="•"/>
            </a:pPr>
            <a:r>
              <a:rPr lang="en-US" altLang="zh-CN" sz="24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even lead to the falling of Chinese</a:t>
            </a:r>
            <a:endParaRPr lang="en-US" altLang="zh-CN" sz="24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ox(in)">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5"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组合 16"/>
          <p:cNvGrpSpPr/>
          <p:nvPr/>
        </p:nvGrpSpPr>
        <p:grpSpPr>
          <a:xfrm>
            <a:off x="0" y="-124691"/>
            <a:ext cx="12192000" cy="6858000"/>
            <a:chOff x="0" y="0"/>
            <a:chExt cx="12192000" cy="6858000"/>
          </a:xfrm>
        </p:grpSpPr>
        <p:pic>
          <p:nvPicPr>
            <p:cNvPr id="18" name="图片 17"/>
            <p:cNvPicPr>
              <a:picLocks noChangeAspect="1"/>
            </p:cNvPicPr>
            <p:nvPr/>
          </p:nvPicPr>
          <p:blipFill rotWithShape="1">
            <a:blip r:embed="rId1">
              <a:extLst>
                <a:ext uri="{28A0092B-C50C-407E-A947-70E740481C1C}">
                  <a14:useLocalDpi xmlns:a14="http://schemas.microsoft.com/office/drawing/2010/main" val="0"/>
                </a:ext>
              </a:extLst>
            </a:blip>
            <a:srcRect l="347" r="44097"/>
            <a:stretch>
              <a:fillRect/>
            </a:stretch>
          </p:blipFill>
          <p:spPr>
            <a:xfrm>
              <a:off x="0" y="0"/>
              <a:ext cx="12192000" cy="6858000"/>
            </a:xfrm>
            <a:prstGeom prst="rect">
              <a:avLst/>
            </a:prstGeom>
          </p:spPr>
        </p:pic>
        <p:grpSp>
          <p:nvGrpSpPr>
            <p:cNvPr id="19" name="组合 18"/>
            <p:cNvGrpSpPr/>
            <p:nvPr/>
          </p:nvGrpSpPr>
          <p:grpSpPr>
            <a:xfrm>
              <a:off x="98108" y="290195"/>
              <a:ext cx="10135870" cy="314325"/>
              <a:chOff x="98108" y="290195"/>
              <a:chExt cx="10135870" cy="314325"/>
            </a:xfrm>
          </p:grpSpPr>
          <p:cxnSp>
            <p:nvCxnSpPr>
              <p:cNvPr id="20" name="直接连接符 19"/>
              <p:cNvCxnSpPr/>
              <p:nvPr/>
            </p:nvCxnSpPr>
            <p:spPr>
              <a:xfrm>
                <a:off x="98108" y="447989"/>
                <a:ext cx="4943475" cy="0"/>
              </a:xfrm>
              <a:prstGeom prst="line">
                <a:avLst/>
              </a:prstGeom>
              <a:ln w="38100">
                <a:solidFill>
                  <a:srgbClr val="B8D6D8"/>
                </a:solidFill>
              </a:ln>
            </p:spPr>
            <p:style>
              <a:lnRef idx="1">
                <a:schemeClr val="accent1"/>
              </a:lnRef>
              <a:fillRef idx="0">
                <a:schemeClr val="accent1"/>
              </a:fillRef>
              <a:effectRef idx="0">
                <a:schemeClr val="accent1"/>
              </a:effectRef>
              <a:fontRef idx="minor">
                <a:schemeClr val="tx1"/>
              </a:fontRef>
            </p:style>
          </p:cxnSp>
          <p:sp>
            <p:nvSpPr>
              <p:cNvPr id="21" name="矩形 20"/>
              <p:cNvSpPr/>
              <p:nvPr/>
            </p:nvSpPr>
            <p:spPr>
              <a:xfrm>
                <a:off x="3336608" y="290195"/>
                <a:ext cx="6897370" cy="314325"/>
              </a:xfrm>
              <a:prstGeom prst="rect">
                <a:avLst/>
              </a:prstGeom>
              <a:solidFill>
                <a:srgbClr val="EFEB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b="1" dirty="0">
                    <a:solidFill>
                      <a:schemeClr val="bg2">
                        <a:lumMod val="10000"/>
                      </a:schemeClr>
                    </a:solidFill>
                    <a:latin typeface="Times New Roman" panose="02020603050405020304" charset="0"/>
                    <a:ea typeface="华文仿宋" panose="02010600040101010101" pitchFamily="2" charset="-122"/>
                    <a:cs typeface="Times New Roman" panose="02020603050405020304" charset="0"/>
                    <a:sym typeface="Arial" panose="020B0604020202020204" pitchFamily="34" charset="0"/>
                  </a:rPr>
                  <a:t>Two Types of Europeanized Chinese </a:t>
                </a:r>
                <a:endParaRPr lang="en-US" altLang="zh-CN" sz="3200" b="1" dirty="0">
                  <a:solidFill>
                    <a:schemeClr val="bg2">
                      <a:lumMod val="10000"/>
                    </a:schemeClr>
                  </a:solidFill>
                  <a:latin typeface="Times New Roman" panose="02020603050405020304" charset="0"/>
                  <a:ea typeface="华文仿宋" panose="02010600040101010101" pitchFamily="2" charset="-122"/>
                  <a:cs typeface="Times New Roman" panose="02020603050405020304" charset="0"/>
                  <a:sym typeface="Arial" panose="020B0604020202020204" pitchFamily="34" charset="0"/>
                </a:endParaRPr>
              </a:p>
            </p:txBody>
          </p:sp>
        </p:grpSp>
      </p:grpSp>
      <p:sp>
        <p:nvSpPr>
          <p:cNvPr id="12" name="文本框 36"/>
          <p:cNvSpPr txBox="1">
            <a:spLocks noChangeArrowheads="1"/>
          </p:cNvSpPr>
          <p:nvPr/>
        </p:nvSpPr>
        <p:spPr bwMode="auto">
          <a:xfrm>
            <a:off x="2788285" y="3574415"/>
            <a:ext cx="8583930" cy="25939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tyle>
          <a:lnRef idx="2">
            <a:schemeClr val="accent1"/>
          </a:lnRef>
          <a:fillRef idx="1">
            <a:schemeClr val="lt1"/>
          </a:fillRef>
          <a:effectRef idx="0">
            <a:schemeClr val="accent1"/>
          </a:effectRef>
          <a:fontRef idx="minor">
            <a:schemeClr val="dk1"/>
          </a:fontRef>
        </p:style>
        <p:txBody>
          <a:bodyPr wrap="square">
            <a:noAutofit/>
          </a:bodyPr>
          <a:lstStyle>
            <a:lvl1pPr>
              <a:buFont typeface="Arial" panose="020B0604020202020204" pitchFamily="34" charset="0"/>
              <a:defRPr>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457200" indent="-457200" eaLnBrk="1" hangingPunct="1">
              <a:buFont typeface="Wingdings" panose="05000000000000000000" charset="0"/>
              <a:buChar char="u"/>
            </a:pP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Benign Europeanization</a:t>
            </a:r>
            <a:endPar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marL="914400" lvl="1" indent="-457200" algn="l" eaLnBrk="1" hangingPunct="1">
              <a:buFont typeface="Arial" panose="020B0604020202020204" pitchFamily="34" charset="0"/>
              <a:buChar char="•"/>
            </a:pPr>
            <a:r>
              <a:rPr lang="en-US" altLang="zh-CN" sz="24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the positive sides of  Europeanization of the Chinese language</a:t>
            </a:r>
            <a:endParaRPr lang="en-US" altLang="zh-CN" sz="24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marL="914400" lvl="1" indent="-457200" algn="l" eaLnBrk="1" hangingPunct="1">
              <a:buFont typeface="Arial" panose="020B0604020202020204" pitchFamily="34" charset="0"/>
              <a:buChar char="•"/>
            </a:pPr>
            <a:r>
              <a:rPr lang="en-US" altLang="zh-CN" sz="24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enrich the treasury of Chinese</a:t>
            </a:r>
            <a:endParaRPr lang="en-US" altLang="zh-CN" sz="24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marL="914400" lvl="1" indent="-457200" algn="l" eaLnBrk="1" hangingPunct="1">
              <a:buFont typeface="Arial" panose="020B0604020202020204" pitchFamily="34" charset="0"/>
              <a:buChar char="•"/>
            </a:pPr>
            <a:r>
              <a:rPr lang="en-US" altLang="zh-CN" sz="24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make Chinese a multi-genre language and a distinctive national language</a:t>
            </a:r>
            <a:endParaRPr lang="en-US" altLang="zh-CN" sz="24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marL="285750" indent="-285750" eaLnBrk="1" hangingPunct="1">
              <a:buFont typeface="Arial" panose="020B0604020202020204" pitchFamily="34" charset="0"/>
              <a:buChar char="•"/>
            </a:pPr>
            <a:endParaRPr lang="en-US" altLang="zh-CN" sz="1400" dirty="0">
              <a:solidFill>
                <a:srgbClr val="0D0D0D"/>
              </a:solidFill>
              <a:latin typeface="华文仿宋" panose="02010600040101010101" pitchFamily="2" charset="-122"/>
              <a:ea typeface="华文仿宋" panose="02010600040101010101" pitchFamily="2" charset="-122"/>
              <a:cs typeface="+mn-ea"/>
              <a:sym typeface="+mn-lt"/>
            </a:endParaRPr>
          </a:p>
        </p:txBody>
      </p:sp>
      <p:sp>
        <p:nvSpPr>
          <p:cNvPr id="7" name="文本框 36"/>
          <p:cNvSpPr txBox="1">
            <a:spLocks noChangeArrowheads="1"/>
          </p:cNvSpPr>
          <p:nvPr/>
        </p:nvSpPr>
        <p:spPr bwMode="auto">
          <a:xfrm>
            <a:off x="98425" y="970915"/>
            <a:ext cx="5064125" cy="260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oAutofit/>
          </a:bodyPr>
          <a:lstStyle>
            <a:lvl1pPr>
              <a:buFont typeface="Arial" panose="020B0604020202020204" pitchFamily="34" charset="0"/>
              <a:defRPr>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457200" indent="-457200" fontAlgn="auto">
              <a:lnSpc>
                <a:spcPct val="150000"/>
              </a:lnSpc>
              <a:buFont typeface="Wingdings" panose="05000000000000000000" charset="0"/>
              <a:buChar char="u"/>
            </a:pPr>
            <a:r>
              <a:rPr 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资本、权力、甜蜜、解放、活动</a:t>
            </a: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a:t>
            </a:r>
            <a:endPar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marL="457200" indent="-457200" fontAlgn="auto">
              <a:lnSpc>
                <a:spcPct val="150000"/>
              </a:lnSpc>
              <a:buFont typeface="Wingdings" panose="05000000000000000000" charset="0"/>
              <a:buChar char="u"/>
            </a:pP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CCTV, WTO, CEO, DNA, VIP, etc.</a:t>
            </a:r>
            <a:endPar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indent="0" eaLnBrk="1" hangingPunct="1">
              <a:buFont typeface="Wingdings" panose="05000000000000000000" charset="0"/>
              <a:buNone/>
            </a:pPr>
            <a:endPar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blinds(horizontal)">
                                      <p:cBhvr>
                                        <p:cTn id="1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P spid="12" grpId="1" animBg="1"/>
      <p:bldP spid="7" grpId="0"/>
      <p:bldP spid="7"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组合 24"/>
          <p:cNvGrpSpPr/>
          <p:nvPr/>
        </p:nvGrpSpPr>
        <p:grpSpPr>
          <a:xfrm>
            <a:off x="-219710" y="-17145"/>
            <a:ext cx="12192000" cy="6858000"/>
            <a:chOff x="0" y="0"/>
            <a:chExt cx="12192000" cy="6858000"/>
          </a:xfrm>
        </p:grpSpPr>
        <p:pic>
          <p:nvPicPr>
            <p:cNvPr id="26" name="图片 25"/>
            <p:cNvPicPr>
              <a:picLocks noChangeAspect="1"/>
            </p:cNvPicPr>
            <p:nvPr/>
          </p:nvPicPr>
          <p:blipFill rotWithShape="1">
            <a:blip r:embed="rId1">
              <a:extLst>
                <a:ext uri="{28A0092B-C50C-407E-A947-70E740481C1C}">
                  <a14:useLocalDpi xmlns:a14="http://schemas.microsoft.com/office/drawing/2010/main" val="0"/>
                </a:ext>
              </a:extLst>
            </a:blip>
            <a:srcRect l="347" r="44097"/>
            <a:stretch>
              <a:fillRect/>
            </a:stretch>
          </p:blipFill>
          <p:spPr>
            <a:xfrm>
              <a:off x="0" y="0"/>
              <a:ext cx="12192000" cy="6858000"/>
            </a:xfrm>
            <a:prstGeom prst="rect">
              <a:avLst/>
            </a:prstGeom>
          </p:spPr>
        </p:pic>
        <p:grpSp>
          <p:nvGrpSpPr>
            <p:cNvPr id="27" name="组合 26"/>
            <p:cNvGrpSpPr/>
            <p:nvPr/>
          </p:nvGrpSpPr>
          <p:grpSpPr>
            <a:xfrm>
              <a:off x="61278" y="142875"/>
              <a:ext cx="7253922" cy="395284"/>
              <a:chOff x="61278" y="142875"/>
              <a:chExt cx="7253922" cy="395284"/>
            </a:xfrm>
          </p:grpSpPr>
          <p:cxnSp>
            <p:nvCxnSpPr>
              <p:cNvPr id="28" name="直接连接符 27"/>
              <p:cNvCxnSpPr/>
              <p:nvPr/>
            </p:nvCxnSpPr>
            <p:spPr>
              <a:xfrm flipV="1">
                <a:off x="61278" y="524824"/>
                <a:ext cx="3418205" cy="13335"/>
              </a:xfrm>
              <a:prstGeom prst="line">
                <a:avLst/>
              </a:prstGeom>
              <a:ln w="38100">
                <a:solidFill>
                  <a:srgbClr val="B8D6D8"/>
                </a:solidFill>
              </a:ln>
            </p:spPr>
            <p:style>
              <a:lnRef idx="1">
                <a:schemeClr val="accent1"/>
              </a:lnRef>
              <a:fillRef idx="0">
                <a:schemeClr val="accent1"/>
              </a:fillRef>
              <a:effectRef idx="0">
                <a:schemeClr val="accent1"/>
              </a:effectRef>
              <a:fontRef idx="minor">
                <a:schemeClr val="tx1"/>
              </a:fontRef>
            </p:style>
          </p:cxnSp>
          <p:sp>
            <p:nvSpPr>
              <p:cNvPr id="29" name="矩形 28"/>
              <p:cNvSpPr/>
              <p:nvPr/>
            </p:nvSpPr>
            <p:spPr>
              <a:xfrm>
                <a:off x="4876800" y="142875"/>
                <a:ext cx="2438400" cy="314319"/>
              </a:xfrm>
              <a:prstGeom prst="rect">
                <a:avLst/>
              </a:prstGeom>
              <a:solidFill>
                <a:srgbClr val="EFEB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zh-CN" altLang="en-US" dirty="0">
                  <a:solidFill>
                    <a:schemeClr val="tx2">
                      <a:lumMod val="50000"/>
                    </a:schemeClr>
                  </a:solidFill>
                  <a:latin typeface="华文仿宋" panose="02010600040101010101" pitchFamily="2" charset="-122"/>
                  <a:ea typeface="华文仿宋" panose="02010600040101010101" pitchFamily="2" charset="-122"/>
                </a:endParaRPr>
              </a:p>
            </p:txBody>
          </p:sp>
        </p:grpSp>
      </p:grpSp>
      <p:cxnSp>
        <p:nvCxnSpPr>
          <p:cNvPr id="10" name="直接连接符 9"/>
          <p:cNvCxnSpPr/>
          <p:nvPr/>
        </p:nvCxnSpPr>
        <p:spPr>
          <a:xfrm flipH="1">
            <a:off x="407035" y="3731121"/>
            <a:ext cx="497840" cy="862965"/>
          </a:xfrm>
          <a:prstGeom prst="line">
            <a:avLst/>
          </a:prstGeom>
          <a:ln w="38100">
            <a:solidFill>
              <a:srgbClr val="B8D6D8"/>
            </a:solidFill>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flipH="1">
            <a:off x="519430" y="1588155"/>
            <a:ext cx="397510" cy="728345"/>
          </a:xfrm>
          <a:prstGeom prst="line">
            <a:avLst/>
          </a:prstGeom>
          <a:ln w="38100">
            <a:solidFill>
              <a:srgbClr val="B8D6D8"/>
            </a:solidFill>
          </a:ln>
        </p:spPr>
        <p:style>
          <a:lnRef idx="1">
            <a:schemeClr val="accent1"/>
          </a:lnRef>
          <a:fillRef idx="0">
            <a:schemeClr val="accent1"/>
          </a:fillRef>
          <a:effectRef idx="0">
            <a:schemeClr val="accent1"/>
          </a:effectRef>
          <a:fontRef idx="minor">
            <a:schemeClr val="tx1"/>
          </a:fontRef>
        </p:style>
      </p:cxnSp>
      <p:sp>
        <p:nvSpPr>
          <p:cNvPr id="19" name="文本框 36"/>
          <p:cNvSpPr txBox="1">
            <a:spLocks noChangeArrowheads="1"/>
          </p:cNvSpPr>
          <p:nvPr/>
        </p:nvSpPr>
        <p:spPr bwMode="auto">
          <a:xfrm>
            <a:off x="1017905" y="1459865"/>
            <a:ext cx="11276965" cy="181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buFont typeface="Arial" panose="020B0604020202020204" pitchFamily="34" charset="0"/>
              <a:defRPr>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Importation of Loanwords</a:t>
            </a:r>
            <a:endPar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marL="914400" lvl="1" indent="-457200" fontAlgn="auto">
              <a:lnSpc>
                <a:spcPct val="150000"/>
              </a:lnSpc>
              <a:buFont typeface="Wingdings" panose="05000000000000000000" charset="0"/>
              <a:buChar char="Ø"/>
            </a:pP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咖啡 - coffee     热狗 - hot dog  </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汉堡包</a:t>
            </a: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 - hamburger</a:t>
            </a:r>
            <a:endPar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marL="914400" lvl="1" indent="-457200" fontAlgn="auto">
              <a:lnSpc>
                <a:spcPct val="150000"/>
              </a:lnSpc>
              <a:buFont typeface="Wingdings" panose="05000000000000000000" charset="0"/>
              <a:buChar char="Ø"/>
            </a:pP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WTO, GDP, UFO, CCTV...</a:t>
            </a:r>
            <a:endPar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p:txBody>
      </p:sp>
      <p:sp>
        <p:nvSpPr>
          <p:cNvPr id="7" name="文本框 36"/>
          <p:cNvSpPr txBox="1"/>
          <p:nvPr/>
        </p:nvSpPr>
        <p:spPr>
          <a:xfrm>
            <a:off x="3446780" y="34925"/>
            <a:ext cx="5135880" cy="1076325"/>
          </a:xfrm>
          <a:prstGeom prst="rect">
            <a:avLst/>
          </a:prstGeom>
          <a:noFill/>
        </p:spPr>
        <p:txBody>
          <a:bodyPr wrap="square" rtlCol="0">
            <a:spAutoFit/>
            <a:scene3d>
              <a:camera prst="orthographicFront"/>
              <a:lightRig rig="threePt" dir="t"/>
            </a:scene3d>
            <a:sp3d contourW="127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r>
              <a:rPr lang="en-US" altLang="zh-CN" sz="3200" b="1" dirty="0">
                <a:solidFill>
                  <a:schemeClr val="bg2">
                    <a:lumMod val="10000"/>
                  </a:schemeClr>
                </a:solidFill>
                <a:latin typeface="Times New Roman" panose="02020603050405020304" charset="0"/>
                <a:ea typeface="华文仿宋" panose="02010600040101010101" pitchFamily="2" charset="-122"/>
                <a:cs typeface="Times New Roman" panose="02020603050405020304" charset="0"/>
                <a:sym typeface="Arial" panose="020B0604020202020204" pitchFamily="34" charset="0"/>
              </a:rPr>
              <a:t>Linguistic Features of Europeanized Chinese</a:t>
            </a:r>
            <a:endParaRPr lang="en-US" altLang="zh-CN" sz="3200" b="1" dirty="0">
              <a:solidFill>
                <a:schemeClr val="bg2">
                  <a:lumMod val="10000"/>
                </a:schemeClr>
              </a:solidFill>
              <a:latin typeface="Times New Roman" panose="02020603050405020304" charset="0"/>
              <a:ea typeface="华文仿宋" panose="02010600040101010101" pitchFamily="2" charset="-122"/>
              <a:cs typeface="Times New Roman" panose="02020603050405020304" charset="0"/>
              <a:sym typeface="Arial" panose="020B0604020202020204" pitchFamily="34" charset="0"/>
            </a:endParaRPr>
          </a:p>
        </p:txBody>
      </p:sp>
      <p:pic>
        <p:nvPicPr>
          <p:cNvPr id="9" name="图片 8"/>
          <p:cNvPicPr>
            <a:picLocks noChangeAspect="1"/>
          </p:cNvPicPr>
          <p:nvPr/>
        </p:nvPicPr>
        <p:blipFill>
          <a:blip r:embed="rId2"/>
          <a:stretch>
            <a:fillRect/>
          </a:stretch>
        </p:blipFill>
        <p:spPr>
          <a:xfrm>
            <a:off x="8769350" y="544195"/>
            <a:ext cx="3422650" cy="57150"/>
          </a:xfrm>
          <a:prstGeom prst="rect">
            <a:avLst/>
          </a:prstGeom>
        </p:spPr>
      </p:pic>
      <p:sp>
        <p:nvSpPr>
          <p:cNvPr id="11" name="文本框 36"/>
          <p:cNvSpPr txBox="1">
            <a:spLocks noChangeArrowheads="1"/>
          </p:cNvSpPr>
          <p:nvPr/>
        </p:nvSpPr>
        <p:spPr bwMode="auto">
          <a:xfrm>
            <a:off x="904875" y="3498215"/>
            <a:ext cx="11055350" cy="14903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oAutofit/>
          </a:bodyPr>
          <a:lstStyle>
            <a:lvl1pPr>
              <a:buFont typeface="Arial" panose="020B0604020202020204" pitchFamily="34" charset="0"/>
              <a:defRPr>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Affix</a:t>
            </a:r>
            <a:endPar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marL="914400" lvl="1" indent="-457200" fontAlgn="auto">
              <a:lnSpc>
                <a:spcPct val="150000"/>
              </a:lnSpc>
              <a:buFont typeface="Wingdings" panose="05000000000000000000" charset="0"/>
              <a:buChar char="Ø"/>
            </a:pP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anti - </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反</a:t>
            </a: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 anti-war - </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反战争的</a:t>
            </a: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  micro - </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宏观</a:t>
            </a: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 microeconomics - </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宏观经济学</a:t>
            </a: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  </a:t>
            </a:r>
            <a:endPar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marL="914400" lvl="1" indent="-457200" fontAlgn="auto">
              <a:lnSpc>
                <a:spcPct val="150000"/>
              </a:lnSpc>
              <a:buFont typeface="Wingdings" panose="05000000000000000000" charset="0"/>
              <a:buChar char="Ø"/>
            </a:pP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ism -  </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主义</a:t>
            </a: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 terrorism - </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恐怖主义；</a:t>
            </a: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ize - </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化</a:t>
            </a: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 normalize - </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常规化</a:t>
            </a: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            </a:t>
            </a:r>
            <a:endPar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组合 24"/>
          <p:cNvGrpSpPr/>
          <p:nvPr/>
        </p:nvGrpSpPr>
        <p:grpSpPr>
          <a:xfrm>
            <a:off x="-219710" y="-63500"/>
            <a:ext cx="12192000" cy="6858000"/>
            <a:chOff x="0" y="0"/>
            <a:chExt cx="12192000" cy="6858000"/>
          </a:xfrm>
        </p:grpSpPr>
        <p:pic>
          <p:nvPicPr>
            <p:cNvPr id="26" name="图片 25"/>
            <p:cNvPicPr>
              <a:picLocks noChangeAspect="1"/>
            </p:cNvPicPr>
            <p:nvPr/>
          </p:nvPicPr>
          <p:blipFill rotWithShape="1">
            <a:blip r:embed="rId1">
              <a:extLst>
                <a:ext uri="{28A0092B-C50C-407E-A947-70E740481C1C}">
                  <a14:useLocalDpi xmlns:a14="http://schemas.microsoft.com/office/drawing/2010/main" val="0"/>
                </a:ext>
              </a:extLst>
            </a:blip>
            <a:srcRect l="347" r="44097"/>
            <a:stretch>
              <a:fillRect/>
            </a:stretch>
          </p:blipFill>
          <p:spPr>
            <a:xfrm>
              <a:off x="0" y="0"/>
              <a:ext cx="12192000" cy="6858000"/>
            </a:xfrm>
            <a:prstGeom prst="rect">
              <a:avLst/>
            </a:prstGeom>
          </p:spPr>
        </p:pic>
        <p:grpSp>
          <p:nvGrpSpPr>
            <p:cNvPr id="27" name="组合 26"/>
            <p:cNvGrpSpPr/>
            <p:nvPr/>
          </p:nvGrpSpPr>
          <p:grpSpPr>
            <a:xfrm>
              <a:off x="61278" y="142875"/>
              <a:ext cx="7253922" cy="395284"/>
              <a:chOff x="61278" y="142875"/>
              <a:chExt cx="7253922" cy="395284"/>
            </a:xfrm>
          </p:grpSpPr>
          <p:cxnSp>
            <p:nvCxnSpPr>
              <p:cNvPr id="28" name="直接连接符 27"/>
              <p:cNvCxnSpPr/>
              <p:nvPr/>
            </p:nvCxnSpPr>
            <p:spPr>
              <a:xfrm flipV="1">
                <a:off x="61278" y="524824"/>
                <a:ext cx="3418205" cy="13335"/>
              </a:xfrm>
              <a:prstGeom prst="line">
                <a:avLst/>
              </a:prstGeom>
              <a:ln w="38100">
                <a:solidFill>
                  <a:srgbClr val="B8D6D8"/>
                </a:solidFill>
              </a:ln>
            </p:spPr>
            <p:style>
              <a:lnRef idx="1">
                <a:schemeClr val="accent1"/>
              </a:lnRef>
              <a:fillRef idx="0">
                <a:schemeClr val="accent1"/>
              </a:fillRef>
              <a:effectRef idx="0">
                <a:schemeClr val="accent1"/>
              </a:effectRef>
              <a:fontRef idx="minor">
                <a:schemeClr val="tx1"/>
              </a:fontRef>
            </p:style>
          </p:cxnSp>
          <p:sp>
            <p:nvSpPr>
              <p:cNvPr id="29" name="矩形 28"/>
              <p:cNvSpPr/>
              <p:nvPr/>
            </p:nvSpPr>
            <p:spPr>
              <a:xfrm>
                <a:off x="4876800" y="142875"/>
                <a:ext cx="2438400" cy="314319"/>
              </a:xfrm>
              <a:prstGeom prst="rect">
                <a:avLst/>
              </a:prstGeom>
              <a:solidFill>
                <a:srgbClr val="EFEB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zh-CN" altLang="en-US" dirty="0">
                  <a:solidFill>
                    <a:schemeClr val="tx2">
                      <a:lumMod val="50000"/>
                    </a:schemeClr>
                  </a:solidFill>
                  <a:latin typeface="华文仿宋" panose="02010600040101010101" pitchFamily="2" charset="-122"/>
                  <a:ea typeface="华文仿宋" panose="02010600040101010101" pitchFamily="2" charset="-122"/>
                </a:endParaRPr>
              </a:p>
            </p:txBody>
          </p:sp>
        </p:grpSp>
      </p:grpSp>
      <p:cxnSp>
        <p:nvCxnSpPr>
          <p:cNvPr id="5" name="直接连接符 4"/>
          <p:cNvCxnSpPr/>
          <p:nvPr/>
        </p:nvCxnSpPr>
        <p:spPr>
          <a:xfrm flipH="1">
            <a:off x="620395" y="1377335"/>
            <a:ext cx="397510" cy="728345"/>
          </a:xfrm>
          <a:prstGeom prst="line">
            <a:avLst/>
          </a:prstGeom>
          <a:ln w="38100">
            <a:solidFill>
              <a:srgbClr val="B8D6D8"/>
            </a:solidFill>
          </a:ln>
        </p:spPr>
        <p:style>
          <a:lnRef idx="1">
            <a:schemeClr val="accent1"/>
          </a:lnRef>
          <a:fillRef idx="0">
            <a:schemeClr val="accent1"/>
          </a:fillRef>
          <a:effectRef idx="0">
            <a:schemeClr val="accent1"/>
          </a:effectRef>
          <a:fontRef idx="minor">
            <a:schemeClr val="tx1"/>
          </a:fontRef>
        </p:style>
      </p:cxnSp>
      <p:sp>
        <p:nvSpPr>
          <p:cNvPr id="19" name="文本框 36"/>
          <p:cNvSpPr txBox="1">
            <a:spLocks noChangeArrowheads="1"/>
          </p:cNvSpPr>
          <p:nvPr/>
        </p:nvSpPr>
        <p:spPr bwMode="auto">
          <a:xfrm>
            <a:off x="1017905" y="1179195"/>
            <a:ext cx="11276965" cy="50463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buFont typeface="Arial" panose="020B0604020202020204" pitchFamily="34" charset="0"/>
              <a:defRPr>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The Multi-class and Class Shift of Words</a:t>
            </a:r>
            <a:endPar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marL="914400" lvl="1" indent="-457200" fontAlgn="auto">
              <a:lnSpc>
                <a:spcPct val="150000"/>
              </a:lnSpc>
              <a:buFont typeface="Wingdings" panose="05000000000000000000" charset="0"/>
              <a:buChar char="Ø"/>
            </a:pP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科学</a:t>
            </a: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 “</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迷信</a:t>
            </a: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 “</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精神</a:t>
            </a: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 can serve as nouns and adjectives.</a:t>
            </a:r>
            <a:endPar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marL="1371600" lvl="2" indent="-457200" fontAlgn="auto">
              <a:lnSpc>
                <a:spcPct val="150000"/>
              </a:lnSpc>
              <a:buFont typeface="Arial" panose="020B0604020202020204" pitchFamily="34" charset="0"/>
              <a:buChar char="•"/>
            </a:pP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这种精神值得我们学习。</a:t>
            </a:r>
            <a:endPar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marL="1371600" lvl="2" indent="-457200" fontAlgn="auto">
              <a:lnSpc>
                <a:spcPct val="150000"/>
              </a:lnSpc>
              <a:buFont typeface="Arial" panose="020B0604020202020204" pitchFamily="34" charset="0"/>
              <a:buChar char="•"/>
            </a:pP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他看起来很精神。</a:t>
            </a:r>
            <a:endPar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marL="914400" lvl="1" indent="-457200" fontAlgn="auto">
              <a:lnSpc>
                <a:spcPct val="150000"/>
              </a:lnSpc>
              <a:buFont typeface="Wingdings" panose="05000000000000000000" charset="0"/>
              <a:buChar char="Ø"/>
            </a:pP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明白</a:t>
            </a: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 “</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团结</a:t>
            </a: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 “</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亲近</a:t>
            </a: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 can serve as verbs and adjectives.</a:t>
            </a:r>
            <a:endPar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marL="1371600" lvl="2" indent="-457200" fontAlgn="auto">
              <a:lnSpc>
                <a:spcPct val="150000"/>
              </a:lnSpc>
              <a:buFont typeface="Arial" panose="020B0604020202020204" pitchFamily="34" charset="0"/>
              <a:buChar char="•"/>
            </a:pP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中国人民团结一心。</a:t>
            </a:r>
            <a:endPar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marL="1371600" lvl="2" indent="-457200" fontAlgn="auto">
              <a:lnSpc>
                <a:spcPct val="150000"/>
              </a:lnSpc>
              <a:buFont typeface="Arial" panose="020B0604020202020204" pitchFamily="34" charset="0"/>
              <a:buChar char="•"/>
            </a:pP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中国人民非常团结。</a:t>
            </a:r>
            <a:endPar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marL="914400" lvl="1" indent="-457200" fontAlgn="auto">
              <a:lnSpc>
                <a:spcPct val="150000"/>
              </a:lnSpc>
              <a:buFont typeface="Wingdings" panose="05000000000000000000" charset="0"/>
              <a:buChar char="Ø"/>
            </a:pP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便宜</a:t>
            </a: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 “</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方便</a:t>
            </a: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 “</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麻烦</a:t>
            </a: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 can serve as nouns, verbs and adjectives.</a:t>
            </a:r>
            <a:endPar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p:txBody>
      </p:sp>
      <p:sp>
        <p:nvSpPr>
          <p:cNvPr id="7" name="文本框 36"/>
          <p:cNvSpPr txBox="1"/>
          <p:nvPr/>
        </p:nvSpPr>
        <p:spPr>
          <a:xfrm>
            <a:off x="3260090" y="-79375"/>
            <a:ext cx="5135880" cy="1076325"/>
          </a:xfrm>
          <a:prstGeom prst="rect">
            <a:avLst/>
          </a:prstGeom>
          <a:noFill/>
        </p:spPr>
        <p:txBody>
          <a:bodyPr wrap="square" rtlCol="0">
            <a:spAutoFit/>
            <a:scene3d>
              <a:camera prst="orthographicFront"/>
              <a:lightRig rig="threePt" dir="t"/>
            </a:scene3d>
            <a:sp3d contourW="127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r>
              <a:rPr lang="en-US" altLang="zh-CN" sz="3200" b="1" dirty="0">
                <a:solidFill>
                  <a:schemeClr val="bg2">
                    <a:lumMod val="10000"/>
                  </a:schemeClr>
                </a:solidFill>
                <a:latin typeface="Times New Roman" panose="02020603050405020304" charset="0"/>
                <a:ea typeface="华文仿宋" panose="02010600040101010101" pitchFamily="2" charset="-122"/>
                <a:cs typeface="Times New Roman" panose="02020603050405020304" charset="0"/>
                <a:sym typeface="Arial" panose="020B0604020202020204" pitchFamily="34" charset="0"/>
              </a:rPr>
              <a:t>Linguistic Features of Europeanized Chinese</a:t>
            </a:r>
            <a:endParaRPr lang="en-US" altLang="zh-CN" sz="3200" b="1" dirty="0">
              <a:solidFill>
                <a:schemeClr val="bg2">
                  <a:lumMod val="10000"/>
                </a:schemeClr>
              </a:solidFill>
              <a:latin typeface="Times New Roman" panose="02020603050405020304" charset="0"/>
              <a:ea typeface="华文仿宋" panose="02010600040101010101" pitchFamily="2" charset="-122"/>
              <a:cs typeface="Times New Roman" panose="02020603050405020304" charset="0"/>
              <a:sym typeface="Arial" panose="020B0604020202020204" pitchFamily="34" charset="0"/>
            </a:endParaRPr>
          </a:p>
        </p:txBody>
      </p:sp>
      <p:pic>
        <p:nvPicPr>
          <p:cNvPr id="9" name="图片 8"/>
          <p:cNvPicPr>
            <a:picLocks noChangeAspect="1"/>
          </p:cNvPicPr>
          <p:nvPr/>
        </p:nvPicPr>
        <p:blipFill>
          <a:blip r:embed="rId2"/>
          <a:stretch>
            <a:fillRect/>
          </a:stretch>
        </p:blipFill>
        <p:spPr>
          <a:xfrm>
            <a:off x="8769350" y="544195"/>
            <a:ext cx="3422650" cy="5715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组合 24"/>
          <p:cNvGrpSpPr/>
          <p:nvPr/>
        </p:nvGrpSpPr>
        <p:grpSpPr>
          <a:xfrm>
            <a:off x="-219710" y="-72390"/>
            <a:ext cx="12192000" cy="6858000"/>
            <a:chOff x="0" y="0"/>
            <a:chExt cx="12192000" cy="6858000"/>
          </a:xfrm>
        </p:grpSpPr>
        <p:pic>
          <p:nvPicPr>
            <p:cNvPr id="26" name="图片 25"/>
            <p:cNvPicPr>
              <a:picLocks noChangeAspect="1"/>
            </p:cNvPicPr>
            <p:nvPr/>
          </p:nvPicPr>
          <p:blipFill rotWithShape="1">
            <a:blip r:embed="rId1">
              <a:extLst>
                <a:ext uri="{28A0092B-C50C-407E-A947-70E740481C1C}">
                  <a14:useLocalDpi xmlns:a14="http://schemas.microsoft.com/office/drawing/2010/main" val="0"/>
                </a:ext>
              </a:extLst>
            </a:blip>
            <a:srcRect l="347" r="44097"/>
            <a:stretch>
              <a:fillRect/>
            </a:stretch>
          </p:blipFill>
          <p:spPr>
            <a:xfrm>
              <a:off x="0" y="0"/>
              <a:ext cx="12192000" cy="6858000"/>
            </a:xfrm>
            <a:prstGeom prst="rect">
              <a:avLst/>
            </a:prstGeom>
          </p:spPr>
        </p:pic>
        <p:grpSp>
          <p:nvGrpSpPr>
            <p:cNvPr id="27" name="组合 26"/>
            <p:cNvGrpSpPr/>
            <p:nvPr/>
          </p:nvGrpSpPr>
          <p:grpSpPr>
            <a:xfrm>
              <a:off x="61278" y="142875"/>
              <a:ext cx="7253922" cy="395284"/>
              <a:chOff x="61278" y="142875"/>
              <a:chExt cx="7253922" cy="395284"/>
            </a:xfrm>
          </p:grpSpPr>
          <p:cxnSp>
            <p:nvCxnSpPr>
              <p:cNvPr id="28" name="直接连接符 27"/>
              <p:cNvCxnSpPr/>
              <p:nvPr/>
            </p:nvCxnSpPr>
            <p:spPr>
              <a:xfrm flipV="1">
                <a:off x="61278" y="524824"/>
                <a:ext cx="3418205" cy="13335"/>
              </a:xfrm>
              <a:prstGeom prst="line">
                <a:avLst/>
              </a:prstGeom>
              <a:ln w="38100">
                <a:solidFill>
                  <a:srgbClr val="B8D6D8"/>
                </a:solidFill>
              </a:ln>
            </p:spPr>
            <p:style>
              <a:lnRef idx="1">
                <a:schemeClr val="accent1"/>
              </a:lnRef>
              <a:fillRef idx="0">
                <a:schemeClr val="accent1"/>
              </a:fillRef>
              <a:effectRef idx="0">
                <a:schemeClr val="accent1"/>
              </a:effectRef>
              <a:fontRef idx="minor">
                <a:schemeClr val="tx1"/>
              </a:fontRef>
            </p:style>
          </p:cxnSp>
          <p:sp>
            <p:nvSpPr>
              <p:cNvPr id="29" name="矩形 28"/>
              <p:cNvSpPr/>
              <p:nvPr/>
            </p:nvSpPr>
            <p:spPr>
              <a:xfrm>
                <a:off x="4876800" y="142875"/>
                <a:ext cx="2438400" cy="314319"/>
              </a:xfrm>
              <a:prstGeom prst="rect">
                <a:avLst/>
              </a:prstGeom>
              <a:solidFill>
                <a:srgbClr val="EFEB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zh-CN" altLang="en-US" dirty="0">
                  <a:solidFill>
                    <a:schemeClr val="tx2">
                      <a:lumMod val="50000"/>
                    </a:schemeClr>
                  </a:solidFill>
                  <a:latin typeface="华文仿宋" panose="02010600040101010101" pitchFamily="2" charset="-122"/>
                  <a:ea typeface="华文仿宋" panose="02010600040101010101" pitchFamily="2" charset="-122"/>
                </a:endParaRPr>
              </a:p>
            </p:txBody>
          </p:sp>
        </p:grpSp>
      </p:grpSp>
      <p:cxnSp>
        <p:nvCxnSpPr>
          <p:cNvPr id="5" name="直接连接符 4"/>
          <p:cNvCxnSpPr/>
          <p:nvPr/>
        </p:nvCxnSpPr>
        <p:spPr>
          <a:xfrm flipH="1">
            <a:off x="620395" y="1179215"/>
            <a:ext cx="397510" cy="728345"/>
          </a:xfrm>
          <a:prstGeom prst="line">
            <a:avLst/>
          </a:prstGeom>
          <a:ln w="38100">
            <a:solidFill>
              <a:srgbClr val="B8D6D8"/>
            </a:solidFill>
          </a:ln>
        </p:spPr>
        <p:style>
          <a:lnRef idx="1">
            <a:schemeClr val="accent1"/>
          </a:lnRef>
          <a:fillRef idx="0">
            <a:schemeClr val="accent1"/>
          </a:fillRef>
          <a:effectRef idx="0">
            <a:schemeClr val="accent1"/>
          </a:effectRef>
          <a:fontRef idx="minor">
            <a:schemeClr val="tx1"/>
          </a:fontRef>
        </p:style>
      </p:cxnSp>
      <p:sp>
        <p:nvSpPr>
          <p:cNvPr id="19" name="文本框 36"/>
          <p:cNvSpPr txBox="1">
            <a:spLocks noChangeArrowheads="1"/>
          </p:cNvSpPr>
          <p:nvPr/>
        </p:nvSpPr>
        <p:spPr bwMode="auto">
          <a:xfrm>
            <a:off x="1017905" y="1179195"/>
            <a:ext cx="11276965" cy="82784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buFont typeface="Arial" panose="020B0604020202020204" pitchFamily="34" charset="0"/>
              <a:defRPr>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Extensive Use of Passive Voice</a:t>
            </a:r>
            <a:endPar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marL="914400" lvl="1" indent="-457200" fontAlgn="auto">
              <a:lnSpc>
                <a:spcPct val="150000"/>
              </a:lnSpc>
              <a:buFont typeface="Wingdings" panose="05000000000000000000" charset="0"/>
              <a:buChar char="Ø"/>
            </a:pP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河水被晚霞照得有些微红。（老舍</a:t>
            </a: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 1962:24</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a:t>
            </a:r>
            <a:endPar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marL="914400" lvl="1" indent="-457200" fontAlgn="auto">
              <a:lnSpc>
                <a:spcPct val="150000"/>
              </a:lnSpc>
              <a:buFont typeface="Wingdings" panose="05000000000000000000" charset="0"/>
              <a:buChar char="Ø"/>
            </a:pP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谢谢，有被笑到。</a:t>
            </a:r>
            <a:endPar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marL="914400" lvl="1" indent="-457200" fontAlgn="auto">
              <a:lnSpc>
                <a:spcPct val="150000"/>
              </a:lnSpc>
              <a:buFont typeface="Wingdings" panose="05000000000000000000" charset="0"/>
              <a:buChar char="Ø"/>
            </a:pP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可恶，被他装到了。</a:t>
            </a:r>
            <a:endPar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lvl="0" indent="0" fontAlgn="auto">
              <a:lnSpc>
                <a:spcPct val="150000"/>
              </a:lnSpc>
              <a:buFont typeface="Wingdings" panose="05000000000000000000" charset="0"/>
              <a:buNone/>
            </a:pP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Increasing Use of Connectives</a:t>
            </a:r>
            <a:endPar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marL="914400" lvl="1" indent="-457200" fontAlgn="auto">
              <a:lnSpc>
                <a:spcPct val="150000"/>
              </a:lnSpc>
              <a:buFont typeface="Wingdings" panose="05000000000000000000" charset="0"/>
              <a:buChar char="Ø"/>
            </a:pPr>
            <a:r>
              <a:rPr lang="zh-CN" altLang="en-US" sz="2800" dirty="0">
                <a:solidFill>
                  <a:srgbClr val="FF0000"/>
                </a:solidFill>
                <a:latin typeface="Times New Roman" panose="02020603050405020304" charset="0"/>
                <a:ea typeface="华文仿宋" panose="02010600040101010101" pitchFamily="2" charset="-122"/>
                <a:cs typeface="Times New Roman" panose="02020603050405020304" charset="0"/>
                <a:sym typeface="+mn-lt"/>
              </a:rPr>
              <a:t>倘若</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将</a:t>
            </a: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 “</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超然治学</a:t>
            </a: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与</a:t>
            </a: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学术治国</a:t>
            </a: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a:t>
            </a: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舆论干预</a:t>
            </a: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与</a:t>
            </a: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直接参政</a:t>
            </a: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为别作为对待学术与政治态度的两组模式，</a:t>
            </a:r>
            <a:r>
              <a:rPr lang="zh-CN" altLang="en-US" sz="2800" dirty="0">
                <a:solidFill>
                  <a:srgbClr val="FF0000"/>
                </a:solidFill>
                <a:latin typeface="Times New Roman" panose="02020603050405020304" charset="0"/>
                <a:ea typeface="华文仿宋" panose="02010600040101010101" pitchFamily="2" charset="-122"/>
                <a:cs typeface="Times New Roman" panose="02020603050405020304" charset="0"/>
                <a:sym typeface="+mn-lt"/>
              </a:rPr>
              <a:t>那么</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西方知识分子的选择截然相异；他们一方面是为学术，另一方面油以舆论参与国家政治，</a:t>
            </a:r>
            <a:r>
              <a:rPr lang="zh-CN" altLang="en-US" sz="2800" dirty="0">
                <a:solidFill>
                  <a:srgbClr val="FF0000"/>
                </a:solidFill>
                <a:latin typeface="Times New Roman" panose="02020603050405020304" charset="0"/>
                <a:ea typeface="华文仿宋" panose="02010600040101010101" pitchFamily="2" charset="-122"/>
                <a:cs typeface="Times New Roman" panose="02020603050405020304" charset="0"/>
                <a:sym typeface="+mn-lt"/>
              </a:rPr>
              <a:t>因而</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他们可以实现对双重角色的整合认同。（许纪霖</a:t>
            </a: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 1997</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a:t>
            </a:r>
            <a:endPar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marL="914400" lvl="1" indent="-457200" fontAlgn="auto">
              <a:lnSpc>
                <a:spcPct val="150000"/>
              </a:lnSpc>
              <a:buFont typeface="Wingdings" panose="05000000000000000000" charset="0"/>
              <a:buChar char="Ø"/>
            </a:pPr>
            <a:endPar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lvl="0" indent="0" fontAlgn="auto">
              <a:lnSpc>
                <a:spcPct val="150000"/>
              </a:lnSpc>
              <a:buFont typeface="Wingdings" panose="05000000000000000000" charset="0"/>
              <a:buNone/>
            </a:pPr>
            <a:endPar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marL="914400" lvl="1" indent="-457200" fontAlgn="auto">
              <a:lnSpc>
                <a:spcPct val="150000"/>
              </a:lnSpc>
              <a:buFont typeface="Wingdings" panose="05000000000000000000" charset="0"/>
              <a:buChar char="Ø"/>
            </a:pPr>
            <a:endPar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lvl="0" indent="0" fontAlgn="auto">
              <a:lnSpc>
                <a:spcPct val="150000"/>
              </a:lnSpc>
              <a:buFont typeface="Wingdings" panose="05000000000000000000" charset="0"/>
              <a:buNone/>
            </a:pPr>
            <a:endPar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p:txBody>
      </p:sp>
      <p:sp>
        <p:nvSpPr>
          <p:cNvPr id="7" name="文本框 36"/>
          <p:cNvSpPr txBox="1"/>
          <p:nvPr/>
        </p:nvSpPr>
        <p:spPr>
          <a:xfrm>
            <a:off x="3446780" y="0"/>
            <a:ext cx="5135880" cy="1076325"/>
          </a:xfrm>
          <a:prstGeom prst="rect">
            <a:avLst/>
          </a:prstGeom>
          <a:noFill/>
        </p:spPr>
        <p:txBody>
          <a:bodyPr wrap="square" rtlCol="0">
            <a:spAutoFit/>
            <a:scene3d>
              <a:camera prst="orthographicFront"/>
              <a:lightRig rig="threePt" dir="t"/>
            </a:scene3d>
            <a:sp3d contourW="127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r>
              <a:rPr lang="en-US" altLang="zh-CN" sz="3200" b="1" dirty="0">
                <a:solidFill>
                  <a:schemeClr val="bg2">
                    <a:lumMod val="10000"/>
                  </a:schemeClr>
                </a:solidFill>
                <a:latin typeface="Times New Roman" panose="02020603050405020304" charset="0"/>
                <a:ea typeface="华文仿宋" panose="02010600040101010101" pitchFamily="2" charset="-122"/>
                <a:cs typeface="Times New Roman" panose="02020603050405020304" charset="0"/>
                <a:sym typeface="Arial" panose="020B0604020202020204" pitchFamily="34" charset="0"/>
              </a:rPr>
              <a:t>Linguistic Features of Europeanized Chinese</a:t>
            </a:r>
            <a:endParaRPr lang="en-US" altLang="zh-CN" sz="3200" b="1" dirty="0">
              <a:solidFill>
                <a:schemeClr val="bg2">
                  <a:lumMod val="10000"/>
                </a:schemeClr>
              </a:solidFill>
              <a:latin typeface="Times New Roman" panose="02020603050405020304" charset="0"/>
              <a:ea typeface="华文仿宋" panose="02010600040101010101" pitchFamily="2" charset="-122"/>
              <a:cs typeface="Times New Roman" panose="02020603050405020304" charset="0"/>
              <a:sym typeface="Arial" panose="020B0604020202020204" pitchFamily="34" charset="0"/>
            </a:endParaRPr>
          </a:p>
        </p:txBody>
      </p:sp>
      <p:pic>
        <p:nvPicPr>
          <p:cNvPr id="9" name="图片 8"/>
          <p:cNvPicPr>
            <a:picLocks noChangeAspect="1"/>
          </p:cNvPicPr>
          <p:nvPr/>
        </p:nvPicPr>
        <p:blipFill>
          <a:blip r:embed="rId2"/>
          <a:stretch>
            <a:fillRect/>
          </a:stretch>
        </p:blipFill>
        <p:spPr>
          <a:xfrm>
            <a:off x="8769350" y="544195"/>
            <a:ext cx="3422650" cy="57150"/>
          </a:xfrm>
          <a:prstGeom prst="rect">
            <a:avLst/>
          </a:prstGeom>
        </p:spPr>
      </p:pic>
      <p:cxnSp>
        <p:nvCxnSpPr>
          <p:cNvPr id="2" name="直接连接符 1"/>
          <p:cNvCxnSpPr/>
          <p:nvPr/>
        </p:nvCxnSpPr>
        <p:spPr>
          <a:xfrm flipH="1">
            <a:off x="564515" y="3733820"/>
            <a:ext cx="397510" cy="728345"/>
          </a:xfrm>
          <a:prstGeom prst="line">
            <a:avLst/>
          </a:prstGeom>
          <a:ln w="38100">
            <a:solidFill>
              <a:srgbClr val="B8D6D8"/>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组合 24"/>
          <p:cNvGrpSpPr/>
          <p:nvPr/>
        </p:nvGrpSpPr>
        <p:grpSpPr>
          <a:xfrm>
            <a:off x="-219710" y="-72390"/>
            <a:ext cx="12192000" cy="6858000"/>
            <a:chOff x="0" y="0"/>
            <a:chExt cx="12192000" cy="6858000"/>
          </a:xfrm>
        </p:grpSpPr>
        <p:pic>
          <p:nvPicPr>
            <p:cNvPr id="26" name="图片 25"/>
            <p:cNvPicPr>
              <a:picLocks noChangeAspect="1"/>
            </p:cNvPicPr>
            <p:nvPr/>
          </p:nvPicPr>
          <p:blipFill rotWithShape="1">
            <a:blip r:embed="rId1">
              <a:extLst>
                <a:ext uri="{28A0092B-C50C-407E-A947-70E740481C1C}">
                  <a14:useLocalDpi xmlns:a14="http://schemas.microsoft.com/office/drawing/2010/main" val="0"/>
                </a:ext>
              </a:extLst>
            </a:blip>
            <a:srcRect l="347" r="44097"/>
            <a:stretch>
              <a:fillRect/>
            </a:stretch>
          </p:blipFill>
          <p:spPr>
            <a:xfrm>
              <a:off x="0" y="0"/>
              <a:ext cx="12192000" cy="6858000"/>
            </a:xfrm>
            <a:prstGeom prst="rect">
              <a:avLst/>
            </a:prstGeom>
          </p:spPr>
        </p:pic>
        <p:grpSp>
          <p:nvGrpSpPr>
            <p:cNvPr id="27" name="组合 26"/>
            <p:cNvGrpSpPr/>
            <p:nvPr/>
          </p:nvGrpSpPr>
          <p:grpSpPr>
            <a:xfrm>
              <a:off x="61278" y="142875"/>
              <a:ext cx="7253922" cy="395284"/>
              <a:chOff x="61278" y="142875"/>
              <a:chExt cx="7253922" cy="395284"/>
            </a:xfrm>
          </p:grpSpPr>
          <p:cxnSp>
            <p:nvCxnSpPr>
              <p:cNvPr id="28" name="直接连接符 27"/>
              <p:cNvCxnSpPr/>
              <p:nvPr/>
            </p:nvCxnSpPr>
            <p:spPr>
              <a:xfrm flipV="1">
                <a:off x="61278" y="524824"/>
                <a:ext cx="3418205" cy="13335"/>
              </a:xfrm>
              <a:prstGeom prst="line">
                <a:avLst/>
              </a:prstGeom>
              <a:ln w="38100">
                <a:solidFill>
                  <a:srgbClr val="B8D6D8"/>
                </a:solidFill>
              </a:ln>
            </p:spPr>
            <p:style>
              <a:lnRef idx="1">
                <a:schemeClr val="accent1"/>
              </a:lnRef>
              <a:fillRef idx="0">
                <a:schemeClr val="accent1"/>
              </a:fillRef>
              <a:effectRef idx="0">
                <a:schemeClr val="accent1"/>
              </a:effectRef>
              <a:fontRef idx="minor">
                <a:schemeClr val="tx1"/>
              </a:fontRef>
            </p:style>
          </p:cxnSp>
          <p:sp>
            <p:nvSpPr>
              <p:cNvPr id="29" name="矩形 28"/>
              <p:cNvSpPr/>
              <p:nvPr/>
            </p:nvSpPr>
            <p:spPr>
              <a:xfrm>
                <a:off x="4876800" y="142875"/>
                <a:ext cx="2438400" cy="314319"/>
              </a:xfrm>
              <a:prstGeom prst="rect">
                <a:avLst/>
              </a:prstGeom>
              <a:solidFill>
                <a:srgbClr val="EFEB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zh-CN" altLang="en-US" dirty="0">
                  <a:solidFill>
                    <a:schemeClr val="tx2">
                      <a:lumMod val="50000"/>
                    </a:schemeClr>
                  </a:solidFill>
                  <a:latin typeface="华文仿宋" panose="02010600040101010101" pitchFamily="2" charset="-122"/>
                  <a:ea typeface="华文仿宋" panose="02010600040101010101" pitchFamily="2" charset="-122"/>
                </a:endParaRPr>
              </a:p>
            </p:txBody>
          </p:sp>
        </p:grpSp>
      </p:grpSp>
      <p:cxnSp>
        <p:nvCxnSpPr>
          <p:cNvPr id="5" name="直接连接符 4"/>
          <p:cNvCxnSpPr/>
          <p:nvPr/>
        </p:nvCxnSpPr>
        <p:spPr>
          <a:xfrm flipH="1">
            <a:off x="620395" y="1179215"/>
            <a:ext cx="397510" cy="728345"/>
          </a:xfrm>
          <a:prstGeom prst="line">
            <a:avLst/>
          </a:prstGeom>
          <a:ln w="38100">
            <a:solidFill>
              <a:srgbClr val="B8D6D8"/>
            </a:solidFill>
          </a:ln>
        </p:spPr>
        <p:style>
          <a:lnRef idx="1">
            <a:schemeClr val="accent1"/>
          </a:lnRef>
          <a:fillRef idx="0">
            <a:schemeClr val="accent1"/>
          </a:fillRef>
          <a:effectRef idx="0">
            <a:schemeClr val="accent1"/>
          </a:effectRef>
          <a:fontRef idx="minor">
            <a:schemeClr val="tx1"/>
          </a:fontRef>
        </p:style>
      </p:cxnSp>
      <p:sp>
        <p:nvSpPr>
          <p:cNvPr id="19" name="文本框 36"/>
          <p:cNvSpPr txBox="1">
            <a:spLocks noChangeArrowheads="1"/>
          </p:cNvSpPr>
          <p:nvPr/>
        </p:nvSpPr>
        <p:spPr bwMode="auto">
          <a:xfrm>
            <a:off x="1017905" y="1179195"/>
            <a:ext cx="10892155" cy="7632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buFont typeface="Arial" panose="020B0604020202020204" pitchFamily="34" charset="0"/>
              <a:defRPr>
                <a:solidFill>
                  <a:schemeClr val="tx1"/>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chemeClr val="tx1"/>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Increasing Use of Subjects</a:t>
            </a:r>
            <a:endPar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marL="914400" lvl="1" indent="-457200" fontAlgn="auto">
              <a:lnSpc>
                <a:spcPct val="150000"/>
              </a:lnSpc>
              <a:buFont typeface="Wingdings" panose="05000000000000000000" charset="0"/>
              <a:buChar char="Ø"/>
            </a:pP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我在康桥时虽没马骑，没轿子坐，却也有我的风流，我常常在夕阳西下时骑了车迎向天边扁大的日头直追。（徐志摩</a:t>
            </a: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 2002</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a:t>
            </a:r>
            <a:endPar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lvl="0" indent="0" fontAlgn="auto">
              <a:lnSpc>
                <a:spcPct val="150000"/>
              </a:lnSpc>
              <a:buFont typeface="Wingdings" panose="05000000000000000000" charset="0"/>
              <a:buNone/>
            </a:pP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Increasing Use of Long Modifiers</a:t>
            </a:r>
            <a:endPar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marL="914400" lvl="1" indent="-457200" fontAlgn="auto">
              <a:lnSpc>
                <a:spcPct val="150000"/>
              </a:lnSpc>
              <a:buFont typeface="Wingdings" panose="05000000000000000000" charset="0"/>
              <a:buChar char="Ø"/>
            </a:pP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各种颜色的灯光，不仅把壁上的画屏和神龛上穿戴清朝服饰的高家历代祖先的画像照得非常明亮，连方块砖铺砌的土地的接痕也看的非常清楚。（巴金</a:t>
            </a: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 1982:107</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a:t>
            </a:r>
            <a:endPar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marL="914400" lvl="1" indent="-457200" fontAlgn="auto">
              <a:lnSpc>
                <a:spcPct val="150000"/>
              </a:lnSpc>
              <a:buFont typeface="Wingdings" panose="05000000000000000000" charset="0"/>
              <a:buChar char="Ø"/>
            </a:pP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父亲就这样奔向了耸立在故乡通红的高粱地里属于他的那块无字的青石墓碑。（莫言</a:t>
            </a:r>
            <a:r>
              <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 2003:1</a:t>
            </a:r>
            <a:r>
              <a:rPr lang="zh-CN" altLang="en-US"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rPr>
              <a:t>）</a:t>
            </a:r>
            <a:endPar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lvl="0" indent="0" fontAlgn="auto">
              <a:lnSpc>
                <a:spcPct val="150000"/>
              </a:lnSpc>
              <a:buFont typeface="Wingdings" panose="05000000000000000000" charset="0"/>
              <a:buNone/>
            </a:pPr>
            <a:endPar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marL="914400" lvl="1" indent="-457200" fontAlgn="auto">
              <a:lnSpc>
                <a:spcPct val="150000"/>
              </a:lnSpc>
              <a:buFont typeface="Wingdings" panose="05000000000000000000" charset="0"/>
              <a:buChar char="Ø"/>
            </a:pPr>
            <a:endPar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a:p>
            <a:pPr lvl="0" indent="0" fontAlgn="auto">
              <a:lnSpc>
                <a:spcPct val="150000"/>
              </a:lnSpc>
              <a:buFont typeface="Wingdings" panose="05000000000000000000" charset="0"/>
              <a:buNone/>
            </a:pPr>
            <a:endParaRPr lang="en-US" altLang="zh-CN" sz="2800" dirty="0">
              <a:solidFill>
                <a:srgbClr val="0D0D0D"/>
              </a:solidFill>
              <a:latin typeface="Times New Roman" panose="02020603050405020304" charset="0"/>
              <a:ea typeface="华文仿宋" panose="02010600040101010101" pitchFamily="2" charset="-122"/>
              <a:cs typeface="Times New Roman" panose="02020603050405020304" charset="0"/>
              <a:sym typeface="+mn-lt"/>
            </a:endParaRPr>
          </a:p>
        </p:txBody>
      </p:sp>
      <p:sp>
        <p:nvSpPr>
          <p:cNvPr id="7" name="文本框 36"/>
          <p:cNvSpPr txBox="1"/>
          <p:nvPr/>
        </p:nvSpPr>
        <p:spPr>
          <a:xfrm>
            <a:off x="3260090" y="0"/>
            <a:ext cx="5410200" cy="1076325"/>
          </a:xfrm>
          <a:prstGeom prst="rect">
            <a:avLst/>
          </a:prstGeom>
          <a:noFill/>
        </p:spPr>
        <p:txBody>
          <a:bodyPr wrap="square" rtlCol="0">
            <a:spAutoFit/>
            <a:scene3d>
              <a:camera prst="orthographicFront"/>
              <a:lightRig rig="threePt" dir="t"/>
            </a:scene3d>
            <a:sp3d contourW="127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r>
              <a:rPr lang="en-US" altLang="zh-CN" sz="3200" b="1" dirty="0">
                <a:solidFill>
                  <a:schemeClr val="bg2">
                    <a:lumMod val="10000"/>
                  </a:schemeClr>
                </a:solidFill>
                <a:latin typeface="Times New Roman" panose="02020603050405020304" charset="0"/>
                <a:ea typeface="华文仿宋" panose="02010600040101010101" pitchFamily="2" charset="-122"/>
                <a:cs typeface="Times New Roman" panose="02020603050405020304" charset="0"/>
                <a:sym typeface="Arial" panose="020B0604020202020204" pitchFamily="34" charset="0"/>
              </a:rPr>
              <a:t>Linguistic Features of Europeanized Chinese</a:t>
            </a:r>
            <a:endParaRPr lang="en-US" altLang="zh-CN" sz="3200" b="1" dirty="0">
              <a:solidFill>
                <a:schemeClr val="bg2">
                  <a:lumMod val="10000"/>
                </a:schemeClr>
              </a:solidFill>
              <a:latin typeface="Times New Roman" panose="02020603050405020304" charset="0"/>
              <a:ea typeface="华文仿宋" panose="02010600040101010101" pitchFamily="2" charset="-122"/>
              <a:cs typeface="Times New Roman" panose="02020603050405020304" charset="0"/>
              <a:sym typeface="Arial" panose="020B0604020202020204" pitchFamily="34" charset="0"/>
            </a:endParaRPr>
          </a:p>
        </p:txBody>
      </p:sp>
      <p:pic>
        <p:nvPicPr>
          <p:cNvPr id="9" name="图片 8"/>
          <p:cNvPicPr>
            <a:picLocks noChangeAspect="1"/>
          </p:cNvPicPr>
          <p:nvPr/>
        </p:nvPicPr>
        <p:blipFill>
          <a:blip r:embed="rId2"/>
          <a:stretch>
            <a:fillRect/>
          </a:stretch>
        </p:blipFill>
        <p:spPr>
          <a:xfrm>
            <a:off x="8769350" y="544195"/>
            <a:ext cx="3422650" cy="57150"/>
          </a:xfrm>
          <a:prstGeom prst="rect">
            <a:avLst/>
          </a:prstGeom>
        </p:spPr>
      </p:pic>
      <p:cxnSp>
        <p:nvCxnSpPr>
          <p:cNvPr id="2" name="直接连接符 1"/>
          <p:cNvCxnSpPr/>
          <p:nvPr/>
        </p:nvCxnSpPr>
        <p:spPr>
          <a:xfrm flipH="1">
            <a:off x="555625" y="2561610"/>
            <a:ext cx="397510" cy="728345"/>
          </a:xfrm>
          <a:prstGeom prst="line">
            <a:avLst/>
          </a:prstGeom>
          <a:ln w="38100">
            <a:solidFill>
              <a:srgbClr val="B8D6D8"/>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ags/tag1.xml><?xml version="1.0" encoding="utf-8"?>
<p:tagLst xmlns:p="http://schemas.openxmlformats.org/presentationml/2006/main">
  <p:tag name="KSO_WM_UNIT_PLACING_PICTURE_USER_VIEWPORT" val="{&quot;height&quot;:10800,&quot;width&quot;:19200}"/>
</p:tagLst>
</file>

<file path=ppt/tags/tag2.xml><?xml version="1.0" encoding="utf-8"?>
<p:tagLst xmlns:p="http://schemas.openxmlformats.org/presentationml/2006/main">
  <p:tag name="KSO_WM_UNIT_PLACING_PICTURE_USER_VIEWPORT" val="{&quot;height&quot;:10800,&quot;width&quot;:19200}"/>
</p:tagLst>
</file>

<file path=ppt/tags/tag3.xml><?xml version="1.0" encoding="utf-8"?>
<p:tagLst xmlns:p="http://schemas.openxmlformats.org/presentationml/2006/main">
  <p:tag name="KSO_WM_UNIT_PLACING_PICTURE_USER_VIEWPORT" val="{&quot;height&quot;:10800,&quot;width&quot;:19200}"/>
</p:tagLst>
</file>

<file path=ppt/tags/tag4.xml><?xml version="1.0" encoding="utf-8"?>
<p:tagLst xmlns:p="http://schemas.openxmlformats.org/presentationml/2006/main">
  <p:tag name="KSO_WPP_MARK_KEY" val="5934f747-4ddd-4849-8ed1-d87a5a1a12c7"/>
  <p:tag name="COMMONDATA" val="eyJoZGlkIjoiMWU4ZDlhMzA5ZDFmOTA1ZWI0Njc4NWI3OWIzY2I5YTEifQ=="/>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w Cen MT-Rockwell">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3286</Words>
  <Application>WPS 演示</Application>
  <PresentationFormat>宽屏</PresentationFormat>
  <Paragraphs>131</Paragraphs>
  <Slides>13</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13</vt:i4>
      </vt:variant>
    </vt:vector>
  </HeadingPairs>
  <TitlesOfParts>
    <vt:vector size="27" baseType="lpstr">
      <vt:lpstr>Arial</vt:lpstr>
      <vt:lpstr>宋体</vt:lpstr>
      <vt:lpstr>Wingdings</vt:lpstr>
      <vt:lpstr>Times New Roman</vt:lpstr>
      <vt:lpstr>华文仿宋</vt:lpstr>
      <vt:lpstr>Wingdings</vt:lpstr>
      <vt:lpstr>微软雅黑</vt:lpstr>
      <vt:lpstr>Arial Unicode MS</vt:lpstr>
      <vt:lpstr>Tw Cen MT</vt:lpstr>
      <vt:lpstr>Segoe Print</vt:lpstr>
      <vt:lpstr>方正姚体</vt:lpstr>
      <vt:lpstr>Rockwell</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姚 慧娟</dc:creator>
  <cp:lastModifiedBy>Kun</cp:lastModifiedBy>
  <cp:revision>19</cp:revision>
  <dcterms:created xsi:type="dcterms:W3CDTF">2019-03-13T08:12:00Z</dcterms:created>
  <dcterms:modified xsi:type="dcterms:W3CDTF">2022-11-24T14:46:01Z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91133A13D24C4568BDAB541AE6BC8CA5</vt:lpwstr>
  </property>
  <property fmtid="{D5CDD505-2E9C-101B-9397-08002B2CF9AE}" pid="3" name="KSOProductBuildVer">
    <vt:lpwstr>2052-11.1.0.12974</vt:lpwstr>
  </property>
</Properties>
</file>