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87" r:id="rId2"/>
    <p:sldId id="298" r:id="rId3"/>
    <p:sldId id="299" r:id="rId4"/>
    <p:sldId id="316" r:id="rId5"/>
    <p:sldId id="309" r:id="rId6"/>
    <p:sldId id="275" r:id="rId7"/>
    <p:sldId id="300" r:id="rId8"/>
    <p:sldId id="301" r:id="rId9"/>
    <p:sldId id="302" r:id="rId10"/>
    <p:sldId id="305" r:id="rId11"/>
    <p:sldId id="304" r:id="rId12"/>
    <p:sldId id="303" r:id="rId13"/>
    <p:sldId id="306" r:id="rId14"/>
    <p:sldId id="308" r:id="rId15"/>
    <p:sldId id="262" r:id="rId16"/>
    <p:sldId id="290" r:id="rId17"/>
    <p:sldId id="260" r:id="rId18"/>
    <p:sldId id="310" r:id="rId19"/>
    <p:sldId id="312" r:id="rId20"/>
    <p:sldId id="313" r:id="rId21"/>
    <p:sldId id="265" r:id="rId22"/>
    <p:sldId id="266" r:id="rId23"/>
    <p:sldId id="267" r:id="rId24"/>
    <p:sldId id="314" r:id="rId25"/>
    <p:sldId id="272" r:id="rId26"/>
    <p:sldId id="273" r:id="rId27"/>
    <p:sldId id="315" r:id="rId28"/>
    <p:sldId id="297" r:id="rId29"/>
  </p:sldIdLst>
  <p:sldSz cx="12192000" cy="6858000"/>
  <p:notesSz cx="6858000" cy="9144000"/>
  <p:embeddedFontLst>
    <p:embeddedFont>
      <p:font typeface="字魂50号-白鸽天行体" panose="02010600030101010101" charset="-122"/>
      <p:regular r:id="rId31"/>
    </p:embeddedFont>
    <p:embeddedFont>
      <p:font typeface="Calibri" panose="020F0502020204030204" pitchFamily="34" charset="0"/>
      <p:regular r:id="rId32"/>
      <p:bold r:id="rId33"/>
      <p:italic r:id="rId34"/>
      <p:boldItalic r:id="rId35"/>
    </p:embeddedFont>
    <p:embeddedFont>
      <p:font typeface="等线" panose="02010600030101010101" pitchFamily="2" charset="-122"/>
      <p:regular r:id="rId36"/>
      <p:bold r:id="rId37"/>
    </p:embeddedFont>
    <p:embeddedFont>
      <p:font typeface="等线 Light" panose="02010600030101010101" pitchFamily="2" charset="-122"/>
      <p:regular r:id="rId38"/>
    </p:embeddedFont>
    <p:embeddedFont>
      <p:font typeface="微软雅黑" panose="020B0503020204020204" pitchFamily="34" charset="-122"/>
      <p:regular r:id="rId39"/>
      <p:bold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2E2C"/>
    <a:srgbClr val="CB3935"/>
    <a:srgbClr val="FE8B6A"/>
    <a:srgbClr val="1D2C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4660"/>
  </p:normalViewPr>
  <p:slideViewPr>
    <p:cSldViewPr snapToGrid="0" showGuides="1">
      <p:cViewPr varScale="1">
        <p:scale>
          <a:sx n="78" d="100"/>
          <a:sy n="78" d="100"/>
        </p:scale>
        <p:origin x="480"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96C88-7313-4546-A98C-ECC991A7F940}" type="datetimeFigureOut">
              <a:rPr lang="zh-CN" altLang="en-US" smtClean="0"/>
              <a:t>2025/4/22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AC62F-B8B4-4DDF-A679-599D20DFD2F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5</a:t>
            </a:fld>
            <a:endParaRPr lang="zh-CN" altLang="en-US"/>
          </a:p>
        </p:txBody>
      </p:sp>
    </p:spTree>
    <p:extLst>
      <p:ext uri="{BB962C8B-B14F-4D97-AF65-F5344CB8AC3E}">
        <p14:creationId xmlns:p14="http://schemas.microsoft.com/office/powerpoint/2010/main" val="66239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16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20</a:t>
            </a:fld>
            <a:endParaRPr lang="zh-CN" altLang="en-US"/>
          </a:p>
        </p:txBody>
      </p:sp>
    </p:spTree>
    <p:extLst>
      <p:ext uri="{BB962C8B-B14F-4D97-AF65-F5344CB8AC3E}">
        <p14:creationId xmlns:p14="http://schemas.microsoft.com/office/powerpoint/2010/main" val="279106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24</a:t>
            </a:fld>
            <a:endParaRPr lang="zh-CN" altLang="en-US"/>
          </a:p>
        </p:txBody>
      </p:sp>
    </p:spTree>
    <p:extLst>
      <p:ext uri="{BB962C8B-B14F-4D97-AF65-F5344CB8AC3E}">
        <p14:creationId xmlns:p14="http://schemas.microsoft.com/office/powerpoint/2010/main" val="5167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135254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版权声明</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0192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霍去病背景介绍</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3621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霍去病参与的战役</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72414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霍去病的战略和指挥风格</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3621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霍去病的影响和评价</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17906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霍去病的遗产</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325754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霍去病与其他历史人物的对比</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D8F83-C4B5-4E0D-A265-C04438A5A98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rcRect l="116" t="5364" r="5817" b="134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文本框 8"/>
          <p:cNvSpPr txBox="1"/>
          <p:nvPr/>
        </p:nvSpPr>
        <p:spPr>
          <a:xfrm>
            <a:off x="875924" y="2561346"/>
            <a:ext cx="6134710" cy="1452089"/>
          </a:xfrm>
          <a:prstGeom prst="rect">
            <a:avLst/>
          </a:prstGeom>
          <a:noFill/>
          <a:effectLst/>
        </p:spPr>
        <p:txBody>
          <a:bodyPr wrap="square" lIns="96926" tIns="48463" rIns="96926" bIns="48463">
            <a:spAutoFit/>
          </a:bodyPr>
          <a:lstStyle/>
          <a:p>
            <a:pPr algn="dist"/>
            <a:r>
              <a:rPr lang="en-US" altLang="zh-CN" sz="88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HUO </a:t>
            </a:r>
            <a:r>
              <a:rPr lang="en-US" altLang="zh-CN" sz="88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endParaRPr lang="zh-CN" altLang="en-US" sz="8800" dirty="0">
              <a:solidFill>
                <a:schemeClr val="tx1">
                  <a:lumMod val="75000"/>
                  <a:lumOff val="25000"/>
                </a:schemeClr>
              </a:solidFill>
              <a:latin typeface="字魂50号-白鸽天行体" pitchFamily="2" charset="-122"/>
              <a:ea typeface="字魂50号-白鸽天行体" pitchFamily="2" charset="-122"/>
            </a:endParaRPr>
          </a:p>
        </p:txBody>
      </p:sp>
      <p:grpSp>
        <p:nvGrpSpPr>
          <p:cNvPr id="32" name="组合 31"/>
          <p:cNvGrpSpPr/>
          <p:nvPr/>
        </p:nvGrpSpPr>
        <p:grpSpPr>
          <a:xfrm>
            <a:off x="6038121" y="2258496"/>
            <a:ext cx="269882" cy="449798"/>
            <a:chOff x="3123471" y="5967805"/>
            <a:chExt cx="269882" cy="449798"/>
          </a:xfrm>
        </p:grpSpPr>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25233" t="6216" r="24300" b="4099"/>
            <a:stretch>
              <a:fillRect/>
            </a:stretch>
          </p:blipFill>
          <p:spPr>
            <a:xfrm>
              <a:off x="3123471" y="5967805"/>
              <a:ext cx="269882" cy="449798"/>
            </a:xfrm>
            <a:prstGeom prst="rect">
              <a:avLst/>
            </a:prstGeom>
            <a:effectLst/>
          </p:spPr>
        </p:pic>
        <p:sp>
          <p:nvSpPr>
            <p:cNvPr id="31" name="文本框 30"/>
            <p:cNvSpPr txBox="1"/>
            <p:nvPr/>
          </p:nvSpPr>
          <p:spPr>
            <a:xfrm>
              <a:off x="3128521" y="6030108"/>
              <a:ext cx="258458" cy="312530"/>
            </a:xfrm>
            <a:prstGeom prst="rect">
              <a:avLst/>
            </a:prstGeom>
            <a:noFill/>
            <a:effectLst/>
          </p:spPr>
          <p:txBody>
            <a:bodyPr vert="eaVert" wrap="square" lIns="63971" tIns="31985" rIns="63971" bIns="31985">
              <a:spAutoFit/>
            </a:bodyPr>
            <a:lstStyle/>
            <a:p>
              <a:pPr algn="dist"/>
              <a:r>
                <a:rPr lang="en-US" altLang="zh-CN" sz="840" b="1" dirty="0">
                  <a:solidFill>
                    <a:schemeClr val="bg1"/>
                  </a:solidFill>
                  <a:latin typeface="微软雅黑" pitchFamily="34" charset="-122"/>
                  <a:ea typeface="微软雅黑" pitchFamily="34" charset="-122"/>
                </a:rPr>
                <a:t>Han</a:t>
              </a:r>
              <a:endParaRPr lang="zh-CN" altLang="en-US" sz="840" b="1" dirty="0">
                <a:solidFill>
                  <a:schemeClr val="bg1"/>
                </a:solidFill>
                <a:latin typeface="微软雅黑" pitchFamily="34" charset="-122"/>
                <a:ea typeface="微软雅黑" pitchFamily="34" charset="-122"/>
              </a:endParaRPr>
            </a:p>
          </p:txBody>
        </p:sp>
      </p:grpSp>
      <p:grpSp>
        <p:nvGrpSpPr>
          <p:cNvPr id="63" name="组合 62"/>
          <p:cNvGrpSpPr/>
          <p:nvPr/>
        </p:nvGrpSpPr>
        <p:grpSpPr>
          <a:xfrm>
            <a:off x="2117991" y="5061155"/>
            <a:ext cx="1621252" cy="428872"/>
            <a:chOff x="2074448" y="4867028"/>
            <a:chExt cx="1621252" cy="428872"/>
          </a:xfrm>
        </p:grpSpPr>
        <p:grpSp>
          <p:nvGrpSpPr>
            <p:cNvPr id="39" name="组合 38"/>
            <p:cNvGrpSpPr/>
            <p:nvPr/>
          </p:nvGrpSpPr>
          <p:grpSpPr>
            <a:xfrm>
              <a:off x="2083193" y="4867028"/>
              <a:ext cx="1612507" cy="428872"/>
              <a:chOff x="7938" y="-1065213"/>
              <a:chExt cx="1989137" cy="558801"/>
            </a:xfrm>
            <a:solidFill>
              <a:schemeClr val="tx1">
                <a:lumMod val="65000"/>
                <a:lumOff val="35000"/>
              </a:schemeClr>
            </a:solidFill>
          </p:grpSpPr>
          <p:sp>
            <p:nvSpPr>
              <p:cNvPr id="40"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1"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2"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3"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4"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5"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6"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7"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48"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9"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0"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1"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2"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3"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4"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5"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6"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7"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8"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9"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60"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61"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62" name="文本框 61"/>
            <p:cNvSpPr txBox="1"/>
            <p:nvPr/>
          </p:nvSpPr>
          <p:spPr>
            <a:xfrm>
              <a:off x="2074448" y="4944358"/>
              <a:ext cx="1565462" cy="282538"/>
            </a:xfrm>
            <a:prstGeom prst="rect">
              <a:avLst/>
            </a:prstGeom>
            <a:noFill/>
            <a:effectLst/>
          </p:spPr>
          <p:txBody>
            <a:bodyPr wrap="square" lIns="96926" tIns="48463" rIns="96926" bIns="48463">
              <a:spAutoFit/>
            </a:bodyPr>
            <a:lstStyle/>
            <a:p>
              <a:pPr algn="dist"/>
              <a:r>
                <a:rPr lang="en-US" altLang="zh-CN" sz="1200" b="1" i="1" dirty="0">
                  <a:solidFill>
                    <a:schemeClr val="bg1"/>
                  </a:solidFill>
                  <a:effectLst>
                    <a:outerShdw blurRad="38100" dist="38100" dir="2700000" algn="tl">
                      <a:srgbClr val="000000">
                        <a:alpha val="43137"/>
                      </a:srgbClr>
                    </a:outerShdw>
                  </a:effectLst>
                  <a:latin typeface="Times New Roman" pitchFamily="18" charset="0"/>
                  <a:ea typeface="字魂50号-白鸽天行体" pitchFamily="2" charset="-122"/>
                  <a:cs typeface="Times New Roman" pitchFamily="18" charset="0"/>
                  <a:sym typeface="思源宋体 CN" pitchFamily="18" charset="-122"/>
                </a:rPr>
                <a:t>Speaker: Li </a:t>
              </a:r>
              <a:r>
                <a:rPr lang="en-US" altLang="zh-CN" sz="1200" b="1" i="1" dirty="0" err="1">
                  <a:solidFill>
                    <a:schemeClr val="bg1"/>
                  </a:solidFill>
                  <a:effectLst>
                    <a:outerShdw blurRad="38100" dist="38100" dir="2700000" algn="tl">
                      <a:srgbClr val="000000">
                        <a:alpha val="43137"/>
                      </a:srgbClr>
                    </a:outerShdw>
                  </a:effectLst>
                  <a:latin typeface="Times New Roman" pitchFamily="18" charset="0"/>
                  <a:ea typeface="字魂50号-白鸽天行体" pitchFamily="2" charset="-122"/>
                  <a:cs typeface="Times New Roman" pitchFamily="18" charset="0"/>
                  <a:sym typeface="思源宋体 CN" pitchFamily="18" charset="-122"/>
                </a:rPr>
                <a:t>Yijun</a:t>
              </a:r>
              <a:endParaRPr lang="zh-CN" altLang="en-US" sz="1200" b="1" i="1" dirty="0">
                <a:solidFill>
                  <a:schemeClr val="bg1"/>
                </a:solidFill>
                <a:effectLst>
                  <a:outerShdw blurRad="38100" dist="38100" dir="2700000" algn="tl">
                    <a:srgbClr val="000000">
                      <a:alpha val="43137"/>
                    </a:srgbClr>
                  </a:outerShdw>
                </a:effectLst>
                <a:latin typeface="Times New Roman" pitchFamily="18" charset="0"/>
                <a:ea typeface="字魂50号-白鸽天行体" pitchFamily="2" charset="-122"/>
                <a:cs typeface="Times New Roman" pitchFamily="18" charset="0"/>
              </a:endParaRPr>
            </a:p>
          </p:txBody>
        </p:sp>
      </p:grpSp>
      <p:grpSp>
        <p:nvGrpSpPr>
          <p:cNvPr id="64" name="组合 63"/>
          <p:cNvGrpSpPr/>
          <p:nvPr/>
        </p:nvGrpSpPr>
        <p:grpSpPr>
          <a:xfrm>
            <a:off x="4492565" y="5061155"/>
            <a:ext cx="1612507" cy="428872"/>
            <a:chOff x="2083193" y="4867028"/>
            <a:chExt cx="1612507" cy="428872"/>
          </a:xfrm>
        </p:grpSpPr>
        <p:grpSp>
          <p:nvGrpSpPr>
            <p:cNvPr id="65" name="组合 64"/>
            <p:cNvGrpSpPr/>
            <p:nvPr/>
          </p:nvGrpSpPr>
          <p:grpSpPr>
            <a:xfrm>
              <a:off x="2083193" y="4867028"/>
              <a:ext cx="1612507" cy="428872"/>
              <a:chOff x="7938" y="-1065213"/>
              <a:chExt cx="1989137" cy="558801"/>
            </a:xfrm>
            <a:solidFill>
              <a:schemeClr val="tx1">
                <a:lumMod val="65000"/>
                <a:lumOff val="35000"/>
              </a:schemeClr>
            </a:solidFill>
          </p:grpSpPr>
          <p:sp>
            <p:nvSpPr>
              <p:cNvPr id="67"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6" name="文本框 65"/>
            <p:cNvSpPr txBox="1"/>
            <p:nvPr/>
          </p:nvSpPr>
          <p:spPr>
            <a:xfrm>
              <a:off x="2260242" y="4944358"/>
              <a:ext cx="1221113" cy="282538"/>
            </a:xfrm>
            <a:prstGeom prst="rect">
              <a:avLst/>
            </a:prstGeom>
            <a:noFill/>
            <a:effectLst/>
          </p:spPr>
          <p:txBody>
            <a:bodyPr wrap="square" lIns="96926" tIns="48463" rIns="96926" bIns="48463">
              <a:spAutoFit/>
            </a:bodyPr>
            <a:lstStyle/>
            <a:p>
              <a:pPr algn="dist"/>
              <a:r>
                <a:rPr lang="en-US" altLang="zh-CN" sz="1200" b="1" i="1" dirty="0">
                  <a:solidFill>
                    <a:schemeClr val="bg1"/>
                  </a:solidFill>
                  <a:latin typeface="微软雅黑" pitchFamily="34" charset="-122"/>
                  <a:ea typeface="微软雅黑" pitchFamily="34" charset="-122"/>
                  <a:sym typeface="思源宋体 CN" pitchFamily="18" charset="-122"/>
                </a:rPr>
                <a:t>Date</a:t>
              </a:r>
              <a:r>
                <a:rPr lang="zh-CN" altLang="en-US" sz="1200" b="1" i="1" dirty="0">
                  <a:solidFill>
                    <a:schemeClr val="bg1"/>
                  </a:solidFill>
                  <a:latin typeface="微软雅黑" pitchFamily="34" charset="-122"/>
                  <a:ea typeface="微软雅黑" pitchFamily="34" charset="-122"/>
                  <a:sym typeface="思源宋体 CN" pitchFamily="18" charset="-122"/>
                </a:rPr>
                <a:t>：</a:t>
              </a:r>
              <a:r>
                <a:rPr lang="en-US" altLang="zh-CN" sz="1200" b="1" i="1" dirty="0">
                  <a:solidFill>
                    <a:schemeClr val="bg1"/>
                  </a:solidFill>
                  <a:latin typeface="微软雅黑" pitchFamily="34" charset="-122"/>
                  <a:ea typeface="微软雅黑" pitchFamily="34" charset="-122"/>
                  <a:sym typeface="思源宋体 CN" pitchFamily="18" charset="-122"/>
                </a:rPr>
                <a:t>2025.4</a:t>
              </a:r>
              <a:endParaRPr lang="zh-CN" altLang="en-US" sz="1200" b="1" i="1" dirty="0">
                <a:solidFill>
                  <a:schemeClr val="bg1"/>
                </a:solidFill>
                <a:latin typeface="微软雅黑" pitchFamily="34" charset="-122"/>
                <a:ea typeface="微软雅黑" pitchFamily="34" charset="-122"/>
              </a:endParaRPr>
            </a:p>
          </p:txBody>
        </p:sp>
      </p:grpSp>
      <p:sp>
        <p:nvSpPr>
          <p:cNvPr id="92" name="椭圆 91"/>
          <p:cNvSpPr/>
          <p:nvPr/>
        </p:nvSpPr>
        <p:spPr>
          <a:xfrm>
            <a:off x="404210" y="427847"/>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0号-白鸽天行体" pitchFamily="2" charset="-122"/>
              <a:ea typeface="字魂50号-白鸽天行体" pitchFamily="2" charset="-122"/>
            </a:endParaRPr>
          </a:p>
        </p:txBody>
      </p:sp>
      <p:grpSp>
        <p:nvGrpSpPr>
          <p:cNvPr id="100" name="组合 99"/>
          <p:cNvGrpSpPr/>
          <p:nvPr/>
        </p:nvGrpSpPr>
        <p:grpSpPr>
          <a:xfrm>
            <a:off x="581742" y="589028"/>
            <a:ext cx="4138608" cy="523220"/>
            <a:chOff x="538199" y="487429"/>
            <a:chExt cx="4637961" cy="523220"/>
          </a:xfrm>
        </p:grpSpPr>
        <p:sp>
          <p:nvSpPr>
            <p:cNvPr id="96" name="文本框 95"/>
            <p:cNvSpPr txBox="1"/>
            <p:nvPr/>
          </p:nvSpPr>
          <p:spPr>
            <a:xfrm>
              <a:off x="708043" y="667333"/>
              <a:ext cx="1469100" cy="307777"/>
            </a:xfrm>
            <a:prstGeom prst="rect">
              <a:avLst/>
            </a:prstGeom>
            <a:noFill/>
          </p:spPr>
          <p:txBody>
            <a:bodyPr vert="horz" wrap="square">
              <a:spAutoFit/>
            </a:bodyPr>
            <a:lstStyle/>
            <a:p>
              <a:pPr algn="dist"/>
              <a:endParaRPr lang="zh-CN" altLang="en-US" sz="1400" dirty="0">
                <a:solidFill>
                  <a:schemeClr val="tx1">
                    <a:lumMod val="65000"/>
                    <a:lumOff val="35000"/>
                  </a:schemeClr>
                </a:solidFill>
                <a:latin typeface="字魂50号-白鸽天行体" pitchFamily="2" charset="-122"/>
                <a:ea typeface="字魂50号-白鸽天行体" pitchFamily="2" charset="-122"/>
              </a:endParaRPr>
            </a:p>
          </p:txBody>
        </p:sp>
        <p:sp>
          <p:nvSpPr>
            <p:cNvPr id="97" name="文本框 96"/>
            <p:cNvSpPr txBox="1"/>
            <p:nvPr/>
          </p:nvSpPr>
          <p:spPr>
            <a:xfrm>
              <a:off x="538199" y="487429"/>
              <a:ext cx="4637961" cy="523220"/>
            </a:xfrm>
            <a:prstGeom prst="rect">
              <a:avLst/>
            </a:prstGeom>
            <a:noFill/>
          </p:spPr>
          <p:txBody>
            <a:bodyPr vert="horz" wrap="square">
              <a:spAutoFit/>
            </a:bodyPr>
            <a:lstStyle/>
            <a:p>
              <a:pPr algn="dist"/>
              <a:r>
                <a:rPr lang="en-US" altLang="zh-CN" sz="1400" dirty="0">
                  <a:solidFill>
                    <a:schemeClr val="tx1">
                      <a:lumMod val="65000"/>
                      <a:lumOff val="35000"/>
                    </a:schemeClr>
                  </a:solidFill>
                  <a:latin typeface="字魂50号-白鸽天行体" pitchFamily="2" charset="-122"/>
                  <a:ea typeface="字魂50号-白鸽天行体" pitchFamily="2" charset="-122"/>
                </a:rPr>
                <a:t>With feats achieved, portrait in Gallery of Merit;</a:t>
              </a:r>
            </a:p>
            <a:p>
              <a:pPr algn="dist"/>
              <a:r>
                <a:rPr lang="en-US" altLang="zh-CN" sz="1400" dirty="0">
                  <a:solidFill>
                    <a:schemeClr val="tx1">
                      <a:lumMod val="65000"/>
                      <a:lumOff val="35000"/>
                    </a:schemeClr>
                  </a:solidFill>
                  <a:latin typeface="字魂50号-白鸽天行体" pitchFamily="2" charset="-122"/>
                  <a:ea typeface="字魂50号-白鸽天行体" pitchFamily="2" charset="-122"/>
                </a:rPr>
                <a:t> Alone stands General Huo, unmatched in glory. </a:t>
              </a:r>
              <a:endParaRPr lang="zh-CN" altLang="en-US" sz="1400" dirty="0">
                <a:solidFill>
                  <a:schemeClr val="tx1">
                    <a:lumMod val="65000"/>
                    <a:lumOff val="35000"/>
                  </a:schemeClr>
                </a:solidFill>
                <a:latin typeface="字魂50号-白鸽天行体" pitchFamily="2" charset="-122"/>
                <a:ea typeface="字魂50号-白鸽天行体" pitchFamily="2" charset="-122"/>
              </a:endParaRPr>
            </a:p>
          </p:txBody>
        </p:sp>
      </p:grpSp>
      <p:pic>
        <p:nvPicPr>
          <p:cNvPr id="106" name="图片 105"/>
          <p:cNvPicPr>
            <a:picLocks noChangeAspect="1"/>
          </p:cNvPicPr>
          <p:nvPr/>
        </p:nvPicPr>
        <p:blipFill>
          <a:blip r:embed="rId5" cstate="print">
            <a:extLst>
              <a:ext uri="{28A0092B-C50C-407E-A947-70E740481C1C}">
                <a14:useLocalDpi xmlns:a14="http://schemas.microsoft.com/office/drawing/2010/main" val="0"/>
              </a:ext>
            </a:extLst>
          </a:blip>
          <a:srcRect t="22236" r="2043" b="58081"/>
          <a:stretch>
            <a:fillRect/>
          </a:stretch>
        </p:blipFill>
        <p:spPr>
          <a:xfrm>
            <a:off x="5626013" y="1059543"/>
            <a:ext cx="2264098" cy="500381"/>
          </a:xfrm>
          <a:custGeom>
            <a:avLst/>
            <a:gdLst>
              <a:gd name="connsiteX0" fmla="*/ 3393464 w 6107636"/>
              <a:gd name="connsiteY0" fmla="*/ 0 h 1349829"/>
              <a:gd name="connsiteX1" fmla="*/ 3988550 w 6107636"/>
              <a:gd name="connsiteY1" fmla="*/ 290286 h 1349829"/>
              <a:gd name="connsiteX2" fmla="*/ 4380436 w 6107636"/>
              <a:gd name="connsiteY2" fmla="*/ 464457 h 1349829"/>
              <a:gd name="connsiteX3" fmla="*/ 5657693 w 6107636"/>
              <a:gd name="connsiteY3" fmla="*/ 638629 h 1349829"/>
              <a:gd name="connsiteX4" fmla="*/ 6107636 w 6107636"/>
              <a:gd name="connsiteY4" fmla="*/ 899886 h 1349829"/>
              <a:gd name="connsiteX5" fmla="*/ 6020550 w 6107636"/>
              <a:gd name="connsiteY5" fmla="*/ 1190171 h 1349829"/>
              <a:gd name="connsiteX6" fmla="*/ 5657693 w 6107636"/>
              <a:gd name="connsiteY6" fmla="*/ 1349829 h 1349829"/>
              <a:gd name="connsiteX7" fmla="*/ 4931978 w 6107636"/>
              <a:gd name="connsiteY7" fmla="*/ 1291771 h 1349829"/>
              <a:gd name="connsiteX8" fmla="*/ 4249807 w 6107636"/>
              <a:gd name="connsiteY8" fmla="*/ 1117600 h 1349829"/>
              <a:gd name="connsiteX9" fmla="*/ 3538607 w 6107636"/>
              <a:gd name="connsiteY9" fmla="*/ 827314 h 1349829"/>
              <a:gd name="connsiteX10" fmla="*/ 3248321 w 6107636"/>
              <a:gd name="connsiteY10" fmla="*/ 928914 h 1349829"/>
              <a:gd name="connsiteX11" fmla="*/ 2348436 w 6107636"/>
              <a:gd name="connsiteY11" fmla="*/ 899886 h 1349829"/>
              <a:gd name="connsiteX12" fmla="*/ 1535636 w 6107636"/>
              <a:gd name="connsiteY12" fmla="*/ 972457 h 1349829"/>
              <a:gd name="connsiteX13" fmla="*/ 635750 w 6107636"/>
              <a:gd name="connsiteY13" fmla="*/ 725714 h 1349829"/>
              <a:gd name="connsiteX14" fmla="*/ 0 w 6107636"/>
              <a:gd name="connsiteY14" fmla="*/ 380198 h 1349829"/>
              <a:gd name="connsiteX15" fmla="*/ 0 w 6107636"/>
              <a:gd name="connsiteY15" fmla="*/ 295937 h 1349829"/>
              <a:gd name="connsiteX16" fmla="*/ 229350 w 6107636"/>
              <a:gd name="connsiteY16" fmla="*/ 232229 h 1349829"/>
              <a:gd name="connsiteX17" fmla="*/ 592207 w 6107636"/>
              <a:gd name="connsiteY17" fmla="*/ 159657 h 1349829"/>
              <a:gd name="connsiteX18" fmla="*/ 1317921 w 6107636"/>
              <a:gd name="connsiteY18" fmla="*/ 145143 h 1349829"/>
              <a:gd name="connsiteX19" fmla="*/ 1738836 w 6107636"/>
              <a:gd name="connsiteY19" fmla="*/ 217714 h 1349829"/>
              <a:gd name="connsiteX20" fmla="*/ 2551636 w 6107636"/>
              <a:gd name="connsiteY20" fmla="*/ 58057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7636" h="1349829">
                <a:moveTo>
                  <a:pt x="3393464" y="0"/>
                </a:moveTo>
                <a:lnTo>
                  <a:pt x="3988550" y="290286"/>
                </a:lnTo>
                <a:lnTo>
                  <a:pt x="4380436" y="464457"/>
                </a:lnTo>
                <a:lnTo>
                  <a:pt x="5657693" y="638629"/>
                </a:lnTo>
                <a:lnTo>
                  <a:pt x="6107636" y="899886"/>
                </a:lnTo>
                <a:lnTo>
                  <a:pt x="6020550" y="1190171"/>
                </a:lnTo>
                <a:lnTo>
                  <a:pt x="5657693" y="1349829"/>
                </a:lnTo>
                <a:lnTo>
                  <a:pt x="4931978" y="1291771"/>
                </a:lnTo>
                <a:lnTo>
                  <a:pt x="4249807" y="1117600"/>
                </a:lnTo>
                <a:lnTo>
                  <a:pt x="3538607" y="827314"/>
                </a:lnTo>
                <a:lnTo>
                  <a:pt x="3248321" y="928914"/>
                </a:lnTo>
                <a:lnTo>
                  <a:pt x="2348436" y="899886"/>
                </a:lnTo>
                <a:lnTo>
                  <a:pt x="1535636" y="972457"/>
                </a:lnTo>
                <a:lnTo>
                  <a:pt x="635750" y="725714"/>
                </a:lnTo>
                <a:lnTo>
                  <a:pt x="0" y="380198"/>
                </a:lnTo>
                <a:lnTo>
                  <a:pt x="0" y="295937"/>
                </a:lnTo>
                <a:lnTo>
                  <a:pt x="229350" y="232229"/>
                </a:lnTo>
                <a:lnTo>
                  <a:pt x="592207" y="159657"/>
                </a:lnTo>
                <a:lnTo>
                  <a:pt x="1317921" y="145143"/>
                </a:lnTo>
                <a:lnTo>
                  <a:pt x="1738836" y="217714"/>
                </a:lnTo>
                <a:lnTo>
                  <a:pt x="2551636" y="58057"/>
                </a:lnTo>
                <a:close/>
              </a:path>
            </a:pathLst>
          </a:cu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rcRect l="42645" t="41657" r="13156" b="43042"/>
          <a:stretch>
            <a:fillRect/>
          </a:stretch>
        </p:blipFill>
        <p:spPr>
          <a:xfrm>
            <a:off x="917147" y="2087195"/>
            <a:ext cx="839082" cy="31948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left)">
                                      <p:cBhvr>
                                        <p:cTn id="13" dur="750"/>
                                        <p:tgtEl>
                                          <p:spTgt spid="100"/>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p:cTn id="17" dur="750" fill="hold"/>
                                        <p:tgtEl>
                                          <p:spTgt spid="110"/>
                                        </p:tgtEl>
                                        <p:attrNameLst>
                                          <p:attrName>ppt_w</p:attrName>
                                        </p:attrNameLst>
                                      </p:cBhvr>
                                      <p:tavLst>
                                        <p:tav tm="0">
                                          <p:val>
                                            <p:fltVal val="0"/>
                                          </p:val>
                                        </p:tav>
                                        <p:tav tm="100000">
                                          <p:val>
                                            <p:strVal val="#ppt_w"/>
                                          </p:val>
                                        </p:tav>
                                      </p:tavLst>
                                    </p:anim>
                                    <p:anim calcmode="lin" valueType="num">
                                      <p:cBhvr>
                                        <p:cTn id="18" dur="750" fill="hold"/>
                                        <p:tgtEl>
                                          <p:spTgt spid="110"/>
                                        </p:tgtEl>
                                        <p:attrNameLst>
                                          <p:attrName>ppt_h</p:attrName>
                                        </p:attrNameLst>
                                      </p:cBhvr>
                                      <p:tavLst>
                                        <p:tav tm="0">
                                          <p:val>
                                            <p:fltVal val="0"/>
                                          </p:val>
                                        </p:tav>
                                        <p:tav tm="100000">
                                          <p:val>
                                            <p:strVal val="#ppt_h"/>
                                          </p:val>
                                        </p:tav>
                                      </p:tavLst>
                                    </p:anim>
                                    <p:animEffect transition="in" filter="fade">
                                      <p:cBhvr>
                                        <p:cTn id="19" dur="750"/>
                                        <p:tgtEl>
                                          <p:spTgt spid="110"/>
                                        </p:tgtEl>
                                      </p:cBhvr>
                                    </p:animEffect>
                                  </p:childTnLst>
                                </p:cTn>
                              </p:par>
                              <p:par>
                                <p:cTn id="20" presetID="53" presetClass="entr" presetSubtype="16"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750" fill="hold"/>
                                        <p:tgtEl>
                                          <p:spTgt spid="106"/>
                                        </p:tgtEl>
                                        <p:attrNameLst>
                                          <p:attrName>ppt_w</p:attrName>
                                        </p:attrNameLst>
                                      </p:cBhvr>
                                      <p:tavLst>
                                        <p:tav tm="0">
                                          <p:val>
                                            <p:fltVal val="0"/>
                                          </p:val>
                                        </p:tav>
                                        <p:tav tm="100000">
                                          <p:val>
                                            <p:strVal val="#ppt_w"/>
                                          </p:val>
                                        </p:tav>
                                      </p:tavLst>
                                    </p:anim>
                                    <p:anim calcmode="lin" valueType="num">
                                      <p:cBhvr>
                                        <p:cTn id="23" dur="750" fill="hold"/>
                                        <p:tgtEl>
                                          <p:spTgt spid="106"/>
                                        </p:tgtEl>
                                        <p:attrNameLst>
                                          <p:attrName>ppt_h</p:attrName>
                                        </p:attrNameLst>
                                      </p:cBhvr>
                                      <p:tavLst>
                                        <p:tav tm="0">
                                          <p:val>
                                            <p:fltVal val="0"/>
                                          </p:val>
                                        </p:tav>
                                        <p:tav tm="100000">
                                          <p:val>
                                            <p:strVal val="#ppt_h"/>
                                          </p:val>
                                        </p:tav>
                                      </p:tavLst>
                                    </p:anim>
                                    <p:animEffect transition="in" filter="fade">
                                      <p:cBhvr>
                                        <p:cTn id="24" dur="750"/>
                                        <p:tgtEl>
                                          <p:spTgt spid="10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750"/>
                                        <p:tgtEl>
                                          <p:spTgt spid="9"/>
                                        </p:tgtEl>
                                      </p:cBhvr>
                                    </p:animEffect>
                                  </p:childTnLst>
                                </p:cTn>
                              </p:par>
                            </p:childTnLst>
                          </p:cTn>
                        </p:par>
                        <p:par>
                          <p:cTn id="29" fill="hold">
                            <p:stCondLst>
                              <p:cond delay="4000"/>
                            </p:stCondLst>
                            <p:childTnLst>
                              <p:par>
                                <p:cTn id="30" presetID="47"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50"/>
                                        <p:tgtEl>
                                          <p:spTgt spid="32"/>
                                        </p:tgtEl>
                                      </p:cBhvr>
                                    </p:animEffect>
                                    <p:anim calcmode="lin" valueType="num">
                                      <p:cBhvr>
                                        <p:cTn id="33" dur="750" fill="hold"/>
                                        <p:tgtEl>
                                          <p:spTgt spid="32"/>
                                        </p:tgtEl>
                                        <p:attrNameLst>
                                          <p:attrName>ppt_x</p:attrName>
                                        </p:attrNameLst>
                                      </p:cBhvr>
                                      <p:tavLst>
                                        <p:tav tm="0">
                                          <p:val>
                                            <p:strVal val="#ppt_x"/>
                                          </p:val>
                                        </p:tav>
                                        <p:tav tm="100000">
                                          <p:val>
                                            <p:strVal val="#ppt_x"/>
                                          </p:val>
                                        </p:tav>
                                      </p:tavLst>
                                    </p:anim>
                                    <p:anim calcmode="lin" valueType="num">
                                      <p:cBhvr>
                                        <p:cTn id="34" dur="7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12" presetClass="entr" presetSubtype="8"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750"/>
                                        <p:tgtEl>
                                          <p:spTgt spid="63"/>
                                        </p:tgtEl>
                                        <p:attrNameLst>
                                          <p:attrName>ppt_x</p:attrName>
                                        </p:attrNameLst>
                                      </p:cBhvr>
                                      <p:tavLst>
                                        <p:tav tm="0">
                                          <p:val>
                                            <p:strVal val="#ppt_x-#ppt_w*1.125000"/>
                                          </p:val>
                                        </p:tav>
                                        <p:tav tm="100000">
                                          <p:val>
                                            <p:strVal val="#ppt_x"/>
                                          </p:val>
                                        </p:tav>
                                      </p:tavLst>
                                    </p:anim>
                                    <p:animEffect transition="in" filter="wipe(right)">
                                      <p:cBhvr>
                                        <p:cTn id="39" dur="750"/>
                                        <p:tgtEl>
                                          <p:spTgt spid="63"/>
                                        </p:tgtEl>
                                      </p:cBhvr>
                                    </p:animEffect>
                                  </p:childTnLst>
                                </p:cTn>
                              </p:par>
                            </p:childTnLst>
                          </p:cTn>
                        </p:par>
                        <p:par>
                          <p:cTn id="40" fill="hold">
                            <p:stCondLst>
                              <p:cond delay="6000"/>
                            </p:stCondLst>
                            <p:childTnLst>
                              <p:par>
                                <p:cTn id="41" presetID="12" presetClass="entr" presetSubtype="8"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750"/>
                                        <p:tgtEl>
                                          <p:spTgt spid="64"/>
                                        </p:tgtEl>
                                        <p:attrNameLst>
                                          <p:attrName>ppt_x</p:attrName>
                                        </p:attrNameLst>
                                      </p:cBhvr>
                                      <p:tavLst>
                                        <p:tav tm="0">
                                          <p:val>
                                            <p:strVal val="#ppt_x-#ppt_w*1.125000"/>
                                          </p:val>
                                        </p:tav>
                                        <p:tav tm="100000">
                                          <p:val>
                                            <p:strVal val="#ppt_x"/>
                                          </p:val>
                                        </p:tav>
                                      </p:tavLst>
                                    </p:anim>
                                    <p:animEffect transition="in" filter="wipe(right)">
                                      <p:cBhvr>
                                        <p:cTn id="44"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6D781D19-D900-3C53-5CE6-68CE84DBCC50}"/>
              </a:ext>
            </a:extLst>
          </p:cNvPr>
          <p:cNvSpPr txBox="1"/>
          <p:nvPr/>
        </p:nvSpPr>
        <p:spPr>
          <a:xfrm>
            <a:off x="673510" y="1735602"/>
            <a:ext cx="4572004" cy="3108543"/>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Main Events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advanced westward, breaking through the enemy lines: "He crossed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Wulu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attacked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Shuopu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crossed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Hunu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passed through the territories of five kingdoms." </a:t>
            </a:r>
            <a:endParaRPr lang="zh-CN" altLang="en-US" sz="28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15AED50E-D425-17CE-93E5-506F4B11B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19" y="43076"/>
            <a:ext cx="9324531" cy="1190171"/>
          </a:xfrm>
          <a:prstGeom prst="rect">
            <a:avLst/>
          </a:prstGeom>
        </p:spPr>
      </p:pic>
      <p:pic>
        <p:nvPicPr>
          <p:cNvPr id="2" name="图片 1">
            <a:extLst>
              <a:ext uri="{FF2B5EF4-FFF2-40B4-BE49-F238E27FC236}">
                <a16:creationId xmlns:a16="http://schemas.microsoft.com/office/drawing/2014/main" id="{B9780D36-E7C3-3906-72F4-C47D418E43FD}"/>
              </a:ext>
            </a:extLst>
          </p:cNvPr>
          <p:cNvPicPr>
            <a:picLocks noChangeAspect="1"/>
          </p:cNvPicPr>
          <p:nvPr/>
        </p:nvPicPr>
        <p:blipFill>
          <a:blip r:embed="rId3"/>
          <a:stretch>
            <a:fillRect/>
          </a:stretch>
        </p:blipFill>
        <p:spPr>
          <a:xfrm>
            <a:off x="5869857" y="1233247"/>
            <a:ext cx="5968184" cy="5353498"/>
          </a:xfrm>
          <a:prstGeom prst="rect">
            <a:avLst/>
          </a:prstGeom>
        </p:spPr>
      </p:pic>
      <p:sp>
        <p:nvSpPr>
          <p:cNvPr id="4" name="文本框 3">
            <a:extLst>
              <a:ext uri="{FF2B5EF4-FFF2-40B4-BE49-F238E27FC236}">
                <a16:creationId xmlns:a16="http://schemas.microsoft.com/office/drawing/2014/main" id="{E90BFE29-D3D0-7F7E-B6DC-1D37E461F632}"/>
              </a:ext>
            </a:extLst>
          </p:cNvPr>
          <p:cNvSpPr txBox="1"/>
          <p:nvPr/>
        </p:nvSpPr>
        <p:spPr>
          <a:xfrm>
            <a:off x="899653" y="219505"/>
            <a:ext cx="7762568" cy="830997"/>
          </a:xfrm>
          <a:prstGeom prst="rect">
            <a:avLst/>
          </a:prstGeom>
          <a:noFill/>
        </p:spPr>
        <p:txBody>
          <a:bodyPr wrap="square" rtlCol="0">
            <a:spAutoFit/>
          </a:bodyPr>
          <a:lstStyle/>
          <a:p>
            <a:r>
              <a:rPr lang="en-US" altLang="zh-CN" sz="4800" dirty="0">
                <a:latin typeface="Times New Roman" panose="02020603050405020304" pitchFamily="18" charset="0"/>
                <a:cs typeface="Times New Roman" panose="02020603050405020304" pitchFamily="18" charset="0"/>
              </a:rPr>
              <a:t>Two Western Corridor Wars</a:t>
            </a:r>
            <a:endParaRPr lang="zh-CN"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27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A11301E7-D7A7-D212-4098-5415415CB3D8}"/>
              </a:ext>
            </a:extLst>
          </p:cNvPr>
          <p:cNvSpPr txBox="1"/>
          <p:nvPr/>
        </p:nvSpPr>
        <p:spPr>
          <a:xfrm>
            <a:off x="265472" y="1538919"/>
            <a:ext cx="6341806" cy="5262979"/>
          </a:xfrm>
          <a:prstGeom prst="rect">
            <a:avLst/>
          </a:prstGeom>
          <a:noFill/>
        </p:spPr>
        <p:txBody>
          <a:bodyPr wrap="square">
            <a:spAutoFit/>
          </a:bodyPr>
          <a:lstStyle/>
          <a:p>
            <a:r>
              <a:rPr kumimoji="0" lang="en-US" altLang="zh-CN" sz="2800" b="1"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Victory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This war resulted in the annihilation of more than eight thousand enemy soldiers, the death of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Zhelan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King and Lu Hou King, and the capture of the golden statue used for the worship of heaven by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Xiutu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tribe. The first Western Corridor War was a great success.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This war deepened the Han Dynasty's understanding of the terrain in the Western Corridor, laying the foundation for the Han army to open up the Hexi Corridor. </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pic>
        <p:nvPicPr>
          <p:cNvPr id="2052" name="Picture 4" descr="油画作品《霍去病收复河西》_王可伟-站酷ZCOOL">
            <a:extLst>
              <a:ext uri="{FF2B5EF4-FFF2-40B4-BE49-F238E27FC236}">
                <a16:creationId xmlns:a16="http://schemas.microsoft.com/office/drawing/2014/main" id="{C47789C4-FAF3-ED67-10DC-85F164250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524" y="1765780"/>
            <a:ext cx="5612052" cy="4203119"/>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E80B69E8-1160-2D60-000E-F36F16A88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72" y="56102"/>
            <a:ext cx="9324531" cy="1190171"/>
          </a:xfrm>
          <a:prstGeom prst="rect">
            <a:avLst/>
          </a:prstGeom>
        </p:spPr>
      </p:pic>
      <p:sp>
        <p:nvSpPr>
          <p:cNvPr id="11" name="文本框 10">
            <a:extLst>
              <a:ext uri="{FF2B5EF4-FFF2-40B4-BE49-F238E27FC236}">
                <a16:creationId xmlns:a16="http://schemas.microsoft.com/office/drawing/2014/main" id="{831FF9A2-F0F2-03A8-2165-B455023E33B7}"/>
              </a:ext>
            </a:extLst>
          </p:cNvPr>
          <p:cNvSpPr txBox="1"/>
          <p:nvPr/>
        </p:nvSpPr>
        <p:spPr>
          <a:xfrm>
            <a:off x="850490" y="235688"/>
            <a:ext cx="76740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Two Western Corridor Wars</a:t>
            </a:r>
            <a:endParaRPr kumimoji="0" lang="zh-CN"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3468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88402DD5-F730-378D-3B19-863D7FFB5AB7}"/>
              </a:ext>
            </a:extLst>
          </p:cNvPr>
          <p:cNvSpPr txBox="1"/>
          <p:nvPr/>
        </p:nvSpPr>
        <p:spPr>
          <a:xfrm>
            <a:off x="626806" y="2971922"/>
            <a:ext cx="10938389" cy="3108543"/>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Unexpected Courage</a:t>
            </a:r>
            <a:r>
              <a:rPr lang="en-US" altLang="zh-CN" sz="2800" dirty="0">
                <a:latin typeface="Times New Roman" panose="02020603050405020304" pitchFamily="18" charset="0"/>
                <a:cs typeface="Times New Roman" panose="02020603050405020304" pitchFamily="18" charset="0"/>
              </a:rPr>
              <a:t>: Both set out from the northern territories, advancing westward on separate paths. At that time, Huo </a:t>
            </a:r>
            <a:r>
              <a:rPr lang="en-US" altLang="zh-CN" sz="2800"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advanced deep into the </a:t>
            </a:r>
            <a:r>
              <a:rPr lang="en-US" altLang="zh-CN" sz="2800" dirty="0" err="1">
                <a:latin typeface="Times New Roman" panose="02020603050405020304" pitchFamily="18" charset="0"/>
                <a:cs typeface="Times New Roman" panose="02020603050405020304" pitchFamily="18" charset="0"/>
              </a:rPr>
              <a:t>Xiongnu</a:t>
            </a:r>
            <a:r>
              <a:rPr lang="en-US" altLang="zh-CN" sz="2800" dirty="0">
                <a:latin typeface="Times New Roman" panose="02020603050405020304" pitchFamily="18" charset="0"/>
                <a:cs typeface="Times New Roman" panose="02020603050405020304" pitchFamily="18" charset="0"/>
              </a:rPr>
              <a:t> territory ahead of schedule, </a:t>
            </a:r>
            <a:r>
              <a:rPr lang="en-US" altLang="zh-CN" sz="2800" dirty="0">
                <a:solidFill>
                  <a:srgbClr val="FF0000"/>
                </a:solidFill>
                <a:latin typeface="Times New Roman" panose="02020603050405020304" pitchFamily="18" charset="0"/>
                <a:cs typeface="Times New Roman" panose="02020603050405020304" pitchFamily="18" charset="0"/>
              </a:rPr>
              <a:t>while </a:t>
            </a:r>
            <a:r>
              <a:rPr lang="en-US" altLang="zh-CN" sz="2800" dirty="0" err="1">
                <a:solidFill>
                  <a:srgbClr val="FF0000"/>
                </a:solidFill>
                <a:latin typeface="Times New Roman" panose="02020603050405020304" pitchFamily="18" charset="0"/>
                <a:cs typeface="Times New Roman" panose="02020603050405020304" pitchFamily="18" charset="0"/>
              </a:rPr>
              <a:t>Gongsun</a:t>
            </a:r>
            <a:r>
              <a:rPr lang="en-US" altLang="zh-CN" sz="2800" dirty="0">
                <a:solidFill>
                  <a:srgbClr val="FF0000"/>
                </a:solidFill>
                <a:latin typeface="Times New Roman" panose="02020603050405020304" pitchFamily="18" charset="0"/>
                <a:cs typeface="Times New Roman" panose="02020603050405020304" pitchFamily="18" charset="0"/>
              </a:rPr>
              <a:t> </a:t>
            </a:r>
            <a:r>
              <a:rPr lang="en-US" altLang="zh-CN" sz="2800" dirty="0" err="1">
                <a:solidFill>
                  <a:srgbClr val="FF0000"/>
                </a:solidFill>
                <a:latin typeface="Times New Roman" panose="02020603050405020304" pitchFamily="18" charset="0"/>
                <a:cs typeface="Times New Roman" panose="02020603050405020304" pitchFamily="18" charset="0"/>
              </a:rPr>
              <a:t>Ao</a:t>
            </a:r>
            <a:r>
              <a:rPr lang="en-US" altLang="zh-CN" sz="2800" dirty="0">
                <a:solidFill>
                  <a:srgbClr val="FF0000"/>
                </a:solidFill>
                <a:latin typeface="Times New Roman" panose="02020603050405020304" pitchFamily="18" charset="0"/>
                <a:cs typeface="Times New Roman" panose="02020603050405020304" pitchFamily="18" charset="0"/>
              </a:rPr>
              <a:t> took the wrong route and failed to meet up with him. With unwavering courage, Huo </a:t>
            </a:r>
            <a:r>
              <a:rPr lang="en-US" altLang="zh-CN" sz="2800" dirty="0" err="1">
                <a:solidFill>
                  <a:srgbClr val="FF0000"/>
                </a:solidFill>
                <a:latin typeface="Times New Roman" panose="02020603050405020304" pitchFamily="18" charset="0"/>
                <a:cs typeface="Times New Roman" panose="02020603050405020304" pitchFamily="18" charset="0"/>
              </a:rPr>
              <a:t>Qubing</a:t>
            </a:r>
            <a:r>
              <a:rPr lang="en-US" altLang="zh-CN" sz="2800" dirty="0">
                <a:solidFill>
                  <a:srgbClr val="FF0000"/>
                </a:solidFill>
                <a:latin typeface="Times New Roman" panose="02020603050405020304" pitchFamily="18" charset="0"/>
                <a:cs typeface="Times New Roman" panose="02020603050405020304" pitchFamily="18" charset="0"/>
              </a:rPr>
              <a:t> resolutely carried out the original plan, adopting a flanking tactic to launch a fierce attack from the side and back of the enemy</a:t>
            </a:r>
            <a:r>
              <a:rPr lang="en-US" altLang="zh-CN" sz="2800" dirty="0">
                <a:latin typeface="Times New Roman" panose="02020603050405020304" pitchFamily="18" charset="0"/>
                <a:cs typeface="Times New Roman" panose="02020603050405020304" pitchFamily="18" charset="0"/>
              </a:rPr>
              <a:t>, ultimately achieving a decisive victory. </a:t>
            </a:r>
            <a:endParaRPr lang="zh-CN" altLang="en-US" sz="28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003470D-35D9-35D0-14F5-39FDD997DD33}"/>
              </a:ext>
            </a:extLst>
          </p:cNvPr>
          <p:cNvSpPr txBox="1"/>
          <p:nvPr/>
        </p:nvSpPr>
        <p:spPr>
          <a:xfrm>
            <a:off x="626806" y="1482462"/>
            <a:ext cx="10515602" cy="1384995"/>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Second Western Corridor War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After the first Western Corridor War, in the same summer, Emperor Wu of Han sent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Gongsun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to attack the Western Corridor area for the second time.</a:t>
            </a:r>
            <a:endParaRPr lang="zh-CN" altLang="en-US" sz="28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FA2C1302-4754-361D-D687-D48C7131C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72" y="99923"/>
            <a:ext cx="9324531" cy="1190171"/>
          </a:xfrm>
          <a:prstGeom prst="rect">
            <a:avLst/>
          </a:prstGeom>
        </p:spPr>
      </p:pic>
      <p:sp>
        <p:nvSpPr>
          <p:cNvPr id="14" name="文本框 13">
            <a:extLst>
              <a:ext uri="{FF2B5EF4-FFF2-40B4-BE49-F238E27FC236}">
                <a16:creationId xmlns:a16="http://schemas.microsoft.com/office/drawing/2014/main" id="{F112CA8B-DB62-797B-6994-27653B9D279F}"/>
              </a:ext>
            </a:extLst>
          </p:cNvPr>
          <p:cNvSpPr txBox="1"/>
          <p:nvPr/>
        </p:nvSpPr>
        <p:spPr>
          <a:xfrm>
            <a:off x="894080" y="266730"/>
            <a:ext cx="8128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Two Western Corridor Wars</a:t>
            </a:r>
            <a:endParaRPr kumimoji="0" lang="zh-CN"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2658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9" y="153046"/>
            <a:ext cx="7054206" cy="1190171"/>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390820" y="1304696"/>
            <a:ext cx="888111" cy="8001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341290" y="2132676"/>
            <a:ext cx="888111" cy="800100"/>
          </a:xfrm>
          <a:prstGeom prst="rect">
            <a:avLst/>
          </a:prstGeom>
        </p:spPr>
      </p:pic>
      <p:sp>
        <p:nvSpPr>
          <p:cNvPr id="3" name="文本框 2">
            <a:extLst>
              <a:ext uri="{FF2B5EF4-FFF2-40B4-BE49-F238E27FC236}">
                <a16:creationId xmlns:a16="http://schemas.microsoft.com/office/drawing/2014/main" id="{5628AD56-10A3-8457-75BA-3B9967631BF0}"/>
              </a:ext>
            </a:extLst>
          </p:cNvPr>
          <p:cNvSpPr txBox="1"/>
          <p:nvPr/>
        </p:nvSpPr>
        <p:spPr>
          <a:xfrm>
            <a:off x="1081548" y="394189"/>
            <a:ext cx="5525729"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The Northern Desert War</a:t>
            </a:r>
            <a:endParaRPr lang="zh-CN" altLang="en-US" sz="4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C8F2656-9BBE-4EEC-B503-C0F0AA017C9B}"/>
              </a:ext>
            </a:extLst>
          </p:cNvPr>
          <p:cNvSpPr txBox="1"/>
          <p:nvPr/>
        </p:nvSpPr>
        <p:spPr>
          <a:xfrm>
            <a:off x="1335600" y="1428743"/>
            <a:ext cx="10579509"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Time</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119 BC</a:t>
            </a:r>
            <a:endParaRPr lang="en-US" altLang="zh-CN" sz="2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98348BD2-A677-F04B-0187-5FA431902357}"/>
              </a:ext>
            </a:extLst>
          </p:cNvPr>
          <p:cNvSpPr txBox="1"/>
          <p:nvPr/>
        </p:nvSpPr>
        <p:spPr>
          <a:xfrm>
            <a:off x="1260852" y="2932775"/>
            <a:ext cx="10692849"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two Troops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1.</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Wei Qing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led Li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Guang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Gongsun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Ao</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others through the desert for more than a thousand miles to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engage in battle with the main force of the </a:t>
            </a:r>
            <a:r>
              <a:rPr kumimoji="0" lang="en-US" altLang="zh-CN" sz="24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facing more than ten thousand enemy troops with five thousand cavalry.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2.</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Huo </a:t>
            </a:r>
            <a:r>
              <a:rPr kumimoji="0" lang="en-US" altLang="zh-CN" sz="24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led five thousand cavalry deep into the heart of the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territory, making full use of the mobility and flexibility of the cavalry, crossing the vast desert and fighting over two thousand miles</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killing more than seventy thousand enemies, capturing eighty-three people including </a:t>
            </a:r>
            <a:r>
              <a:rPr kumimoji="0" lang="en-US" altLang="zh-CN" sz="24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generals, prime ministers, doorkeepers, and commandants, and causing the </a:t>
            </a:r>
            <a:r>
              <a:rPr kumimoji="0" lang="en-US" altLang="zh-CN" sz="24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Left Worthy King to flee after defeat. </a:t>
            </a:r>
            <a:endPar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455E771-95E3-0D54-10EF-2F7EC60AB7C9}"/>
              </a:ext>
            </a:extLst>
          </p:cNvPr>
          <p:cNvSpPr txBox="1"/>
          <p:nvPr/>
        </p:nvSpPr>
        <p:spPr>
          <a:xfrm>
            <a:off x="1335600" y="1996093"/>
            <a:ext cx="104584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Emperor</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Wu of Han (once again ordered an attack on the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commanding Wei Qing and Huo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to lead their troops into the northern desert).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E8BC4B7C-71DE-691F-2C91-B4CF2CB818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332076" y="2973803"/>
            <a:ext cx="888111" cy="800100"/>
          </a:xfrm>
          <a:prstGeom prst="rect">
            <a:avLst/>
          </a:prstGeom>
        </p:spPr>
      </p:pic>
    </p:spTree>
    <p:extLst>
      <p:ext uri="{BB962C8B-B14F-4D97-AF65-F5344CB8AC3E}">
        <p14:creationId xmlns:p14="http://schemas.microsoft.com/office/powerpoint/2010/main" val="131937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9" y="153046"/>
            <a:ext cx="7054206" cy="1190171"/>
          </a:xfrm>
          <a:prstGeom prst="rect">
            <a:avLst/>
          </a:prstGeom>
        </p:spPr>
      </p:pic>
      <p:sp>
        <p:nvSpPr>
          <p:cNvPr id="3" name="文本框 2">
            <a:extLst>
              <a:ext uri="{FF2B5EF4-FFF2-40B4-BE49-F238E27FC236}">
                <a16:creationId xmlns:a16="http://schemas.microsoft.com/office/drawing/2014/main" id="{5628AD56-10A3-8457-75BA-3B9967631BF0}"/>
              </a:ext>
            </a:extLst>
          </p:cNvPr>
          <p:cNvSpPr txBox="1"/>
          <p:nvPr/>
        </p:nvSpPr>
        <p:spPr>
          <a:xfrm>
            <a:off x="1081548" y="394189"/>
            <a:ext cx="5525729"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The Northern Desert War</a:t>
            </a:r>
            <a:endParaRPr lang="zh-CN" altLang="en-US" sz="4000" dirty="0">
              <a:latin typeface="Times New Roman" panose="02020603050405020304" pitchFamily="18" charset="0"/>
              <a:cs typeface="Times New Roman" panose="02020603050405020304" pitchFamily="18" charset="0"/>
            </a:endParaRPr>
          </a:p>
        </p:txBody>
      </p:sp>
      <p:pic>
        <p:nvPicPr>
          <p:cNvPr id="8194" name="Picture 2" descr="漠北之战是如何爆发的？漠北之战的详细经过介绍！_知秀网">
            <a:extLst>
              <a:ext uri="{FF2B5EF4-FFF2-40B4-BE49-F238E27FC236}">
                <a16:creationId xmlns:a16="http://schemas.microsoft.com/office/drawing/2014/main" id="{9B8C7A15-8612-520C-9D49-4C69688C7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90" y="1248697"/>
            <a:ext cx="5857875" cy="52197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漠北之战解决了匈奴对汉朝的边患，但也使汉朝出现严重的社会问题">
            <a:extLst>
              <a:ext uri="{FF2B5EF4-FFF2-40B4-BE49-F238E27FC236}">
                <a16:creationId xmlns:a16="http://schemas.microsoft.com/office/drawing/2014/main" id="{11EE1C16-C7D8-927E-6342-A066045A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228" y="1248697"/>
            <a:ext cx="5627456" cy="522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8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9" y="153046"/>
            <a:ext cx="7054206" cy="1190171"/>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193436" y="1331679"/>
            <a:ext cx="888111" cy="8001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193435" y="2807526"/>
            <a:ext cx="888111" cy="800100"/>
          </a:xfrm>
          <a:prstGeom prst="rect">
            <a:avLst/>
          </a:prstGeom>
        </p:spPr>
      </p:pic>
      <p:sp>
        <p:nvSpPr>
          <p:cNvPr id="3" name="文本框 2">
            <a:extLst>
              <a:ext uri="{FF2B5EF4-FFF2-40B4-BE49-F238E27FC236}">
                <a16:creationId xmlns:a16="http://schemas.microsoft.com/office/drawing/2014/main" id="{5628AD56-10A3-8457-75BA-3B9967631BF0}"/>
              </a:ext>
            </a:extLst>
          </p:cNvPr>
          <p:cNvSpPr txBox="1"/>
          <p:nvPr/>
        </p:nvSpPr>
        <p:spPr>
          <a:xfrm>
            <a:off x="1081548" y="394189"/>
            <a:ext cx="5525729"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The Northern Desert War</a:t>
            </a:r>
            <a:endParaRPr lang="zh-CN" altLang="en-US" sz="40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A411E437-FEE4-34B6-4882-ED646C3C4408}"/>
              </a:ext>
            </a:extLst>
          </p:cNvPr>
          <p:cNvSpPr txBox="1"/>
          <p:nvPr/>
        </p:nvSpPr>
        <p:spPr>
          <a:xfrm>
            <a:off x="894733" y="2807526"/>
            <a:ext cx="4771348" cy="3785652"/>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Feng </a:t>
            </a:r>
            <a:r>
              <a:rPr lang="en-US" altLang="zh-CN" sz="2400" b="1" dirty="0" err="1">
                <a:latin typeface="Times New Roman" panose="02020603050405020304" pitchFamily="18" charset="0"/>
                <a:cs typeface="Times New Roman" panose="02020603050405020304" pitchFamily="18" charset="0"/>
              </a:rPr>
              <a:t>Langju</a:t>
            </a:r>
            <a:r>
              <a:rPr lang="en-US" altLang="zh-CN" sz="2400" b="1" dirty="0">
                <a:latin typeface="Times New Roman" panose="02020603050405020304" pitchFamily="18" charset="0"/>
                <a:cs typeface="Times New Roman" panose="02020603050405020304" pitchFamily="18" charset="0"/>
              </a:rPr>
              <a:t> Xu</a:t>
            </a:r>
            <a:r>
              <a:rPr lang="en-US" altLang="zh-CN" sz="2400" dirty="0">
                <a:latin typeface="Times New Roman" panose="02020603050405020304" pitchFamily="18" charset="0"/>
                <a:cs typeface="Times New Roman" panose="02020603050405020304" pitchFamily="18" charset="0"/>
              </a:rPr>
              <a:t>: 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pursued the victory to Mount </a:t>
            </a:r>
            <a:r>
              <a:rPr lang="en-US" altLang="zh-CN" sz="2400" dirty="0" err="1">
                <a:latin typeface="Times New Roman" panose="02020603050405020304" pitchFamily="18" charset="0"/>
                <a:cs typeface="Times New Roman" panose="02020603050405020304" pitchFamily="18" charset="0"/>
              </a:rPr>
              <a:t>Langju</a:t>
            </a:r>
            <a:r>
              <a:rPr lang="en-US" altLang="zh-CN" sz="2400" dirty="0">
                <a:latin typeface="Times New Roman" panose="02020603050405020304" pitchFamily="18" charset="0"/>
                <a:cs typeface="Times New Roman" panose="02020603050405020304" pitchFamily="18" charset="0"/>
              </a:rPr>
              <a:t>, where he piled up soil to form a mound and conducted a grand sacrifice to comfort the souls of the soldiers who died in the war. Since then, "Feng </a:t>
            </a:r>
            <a:r>
              <a:rPr lang="en-US" altLang="zh-CN" sz="2400" dirty="0" err="1">
                <a:latin typeface="Times New Roman" panose="02020603050405020304" pitchFamily="18" charset="0"/>
                <a:cs typeface="Times New Roman" panose="02020603050405020304" pitchFamily="18" charset="0"/>
              </a:rPr>
              <a:t>Langju</a:t>
            </a:r>
            <a:r>
              <a:rPr lang="en-US" altLang="zh-CN" sz="2400" dirty="0">
                <a:latin typeface="Times New Roman" panose="02020603050405020304" pitchFamily="18" charset="0"/>
                <a:cs typeface="Times New Roman" panose="02020603050405020304" pitchFamily="18" charset="0"/>
              </a:rPr>
              <a:t> Xu" has become a symbol of military achievements in Chinese history, a goal for countless soldiers to strive for. </a:t>
            </a:r>
            <a:endParaRPr lang="zh-CN" altLang="en-US" sz="24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EA1C15A5-19CE-189E-230F-6FF982BB4583}"/>
              </a:ext>
            </a:extLst>
          </p:cNvPr>
          <p:cNvSpPr txBox="1"/>
          <p:nvPr/>
        </p:nvSpPr>
        <p:spPr>
          <a:xfrm>
            <a:off x="894733" y="1397396"/>
            <a:ext cx="8979531" cy="120032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Five thousand cavalry embarked on a thousand-mile lightning strike, like falling meteors shattering the </a:t>
            </a:r>
            <a:r>
              <a:rPr lang="en-US" altLang="zh-CN" sz="2400" dirty="0" err="1">
                <a:latin typeface="Times New Roman" panose="02020603050405020304" pitchFamily="18" charset="0"/>
                <a:cs typeface="Times New Roman" panose="02020603050405020304" pitchFamily="18" charset="0"/>
              </a:rPr>
              <a:t>Xiongnu's</a:t>
            </a:r>
            <a:r>
              <a:rPr lang="en-US" altLang="zh-CN" sz="2400" dirty="0">
                <a:latin typeface="Times New Roman" panose="02020603050405020304" pitchFamily="18" charset="0"/>
                <a:cs typeface="Times New Roman" panose="02020603050405020304" pitchFamily="18" charset="0"/>
              </a:rPr>
              <a:t> bone bows—thus </a:t>
            </a:r>
          </a:p>
          <a:p>
            <a:r>
              <a:rPr lang="en-US" altLang="zh-CN" sz="2400" b="1" dirty="0">
                <a:latin typeface="Times New Roman" panose="02020603050405020304" pitchFamily="18" charset="0"/>
                <a:cs typeface="Times New Roman" panose="02020603050405020304" pitchFamily="18" charset="0"/>
              </a:rPr>
              <a:t>leaving the southern Ordos region devoid of </a:t>
            </a:r>
            <a:r>
              <a:rPr lang="en-US" altLang="zh-CN" sz="2400" b="1" dirty="0" err="1">
                <a:latin typeface="Times New Roman" panose="02020603050405020304" pitchFamily="18" charset="0"/>
                <a:cs typeface="Times New Roman" panose="02020603050405020304" pitchFamily="18" charset="0"/>
              </a:rPr>
              <a:t>Xiongnu</a:t>
            </a:r>
            <a:r>
              <a:rPr lang="en-US" altLang="zh-CN" sz="2400" b="1" dirty="0">
                <a:latin typeface="Times New Roman" panose="02020603050405020304" pitchFamily="18" charset="0"/>
                <a:cs typeface="Times New Roman" panose="02020603050405020304" pitchFamily="18" charset="0"/>
              </a:rPr>
              <a:t> rule</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3074" name="Picture 2" descr="历史上只有唯一一个皇帝亲自做到封狼居胥、勒石燕然的荣誉">
            <a:extLst>
              <a:ext uri="{FF2B5EF4-FFF2-40B4-BE49-F238E27FC236}">
                <a16:creationId xmlns:a16="http://schemas.microsoft.com/office/drawing/2014/main" id="{F4AB0A84-C3EB-4566-A005-462DC9C46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922" y="3073587"/>
            <a:ext cx="6575078" cy="3253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3460955" y="3596043"/>
            <a:ext cx="8406580" cy="928869"/>
          </a:xfrm>
          <a:prstGeom prst="rect">
            <a:avLst/>
          </a:prstGeom>
          <a:noFill/>
          <a:effectLst/>
        </p:spPr>
        <p:txBody>
          <a:bodyPr wrap="square" lIns="96926" tIns="48463" rIns="96926" bIns="48463">
            <a:spAutoFit/>
          </a:bodyPr>
          <a:lstStyle/>
          <a:p>
            <a:pPr algn="dist"/>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Who is Exactly Huo </a:t>
            </a:r>
            <a:r>
              <a:rPr lang="en-US" altLang="zh-CN" sz="54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a:t>
            </a:r>
            <a:endParaRPr lang="zh-CN" altLang="en-US"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032523" y="2132919"/>
            <a:ext cx="4440683"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Two</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800906" y="2067099"/>
            <a:ext cx="8277225" cy="0"/>
          </a:xfrm>
          <a:prstGeom prst="line">
            <a:avLst/>
          </a:prstGeom>
          <a:ln>
            <a:solidFill>
              <a:srgbClr val="595959"/>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86582" y="2222090"/>
            <a:ext cx="3295926" cy="3588166"/>
            <a:chOff x="1628029" y="2460522"/>
            <a:chExt cx="2658221" cy="3216384"/>
          </a:xfrm>
        </p:grpSpPr>
        <p:sp>
          <p:nvSpPr>
            <p:cNvPr id="11" name="矩形: 圆角 10"/>
            <p:cNvSpPr/>
            <p:nvPr/>
          </p:nvSpPr>
          <p:spPr>
            <a:xfrm>
              <a:off x="1628029" y="2460522"/>
              <a:ext cx="2353421" cy="2835379"/>
            </a:xfrm>
            <a:prstGeom prst="roundRect">
              <a:avLst/>
            </a:prstGeom>
            <a:no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1344" y="4572000"/>
              <a:ext cx="1104906" cy="1104906"/>
            </a:xfrm>
            <a:prstGeom prst="rect">
              <a:avLst/>
            </a:prstGeom>
          </p:spPr>
        </p:pic>
      </p:grpSp>
      <p:grpSp>
        <p:nvGrpSpPr>
          <p:cNvPr id="12" name="组合 11"/>
          <p:cNvGrpSpPr/>
          <p:nvPr/>
        </p:nvGrpSpPr>
        <p:grpSpPr>
          <a:xfrm>
            <a:off x="4286865" y="2222090"/>
            <a:ext cx="3141841" cy="3588166"/>
            <a:chOff x="1628029" y="2460522"/>
            <a:chExt cx="2658221" cy="3216384"/>
          </a:xfrm>
        </p:grpSpPr>
        <p:sp>
          <p:nvSpPr>
            <p:cNvPr id="16" name="矩形: 圆角 15"/>
            <p:cNvSpPr/>
            <p:nvPr/>
          </p:nvSpPr>
          <p:spPr>
            <a:xfrm>
              <a:off x="1628029" y="2460522"/>
              <a:ext cx="2353421" cy="2835379"/>
            </a:xfrm>
            <a:prstGeom prst="roundRect">
              <a:avLst/>
            </a:prstGeom>
            <a:noFill/>
            <a:ln w="19050">
              <a:solidFill>
                <a:srgbClr val="CB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1344" y="4572000"/>
              <a:ext cx="1104906" cy="1104906"/>
            </a:xfrm>
            <a:prstGeom prst="rect">
              <a:avLst/>
            </a:prstGeom>
          </p:spPr>
        </p:pic>
      </p:grpSp>
      <p:grpSp>
        <p:nvGrpSpPr>
          <p:cNvPr id="17" name="组合 16"/>
          <p:cNvGrpSpPr/>
          <p:nvPr/>
        </p:nvGrpSpPr>
        <p:grpSpPr>
          <a:xfrm>
            <a:off x="7724899" y="2222090"/>
            <a:ext cx="3055813" cy="3588166"/>
            <a:chOff x="1628029" y="2460522"/>
            <a:chExt cx="2658221" cy="3216384"/>
          </a:xfrm>
        </p:grpSpPr>
        <p:sp>
          <p:nvSpPr>
            <p:cNvPr id="21" name="矩形: 圆角 20"/>
            <p:cNvSpPr/>
            <p:nvPr/>
          </p:nvSpPr>
          <p:spPr>
            <a:xfrm>
              <a:off x="1628029" y="2460522"/>
              <a:ext cx="2353421" cy="2835379"/>
            </a:xfrm>
            <a:prstGeom prst="roundRect">
              <a:avLst/>
            </a:prstGeom>
            <a:no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1344" y="4572000"/>
              <a:ext cx="1104906" cy="1104906"/>
            </a:xfrm>
            <a:prstGeom prst="rect">
              <a:avLst/>
            </a:prstGeom>
          </p:spPr>
        </p:pic>
      </p:grpSp>
      <p:pic>
        <p:nvPicPr>
          <p:cNvPr id="22" name="图片 21">
            <a:extLst>
              <a:ext uri="{FF2B5EF4-FFF2-40B4-BE49-F238E27FC236}">
                <a16:creationId xmlns:a16="http://schemas.microsoft.com/office/drawing/2014/main" id="{22527AD1-C13A-A507-BD27-BFD54B9D7F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 t="27222" r="7778" b="25556"/>
          <a:stretch>
            <a:fillRect/>
          </a:stretch>
        </p:blipFill>
        <p:spPr>
          <a:xfrm>
            <a:off x="786581" y="-83517"/>
            <a:ext cx="5053779" cy="1790699"/>
          </a:xfrm>
          <a:prstGeom prst="rect">
            <a:avLst/>
          </a:prstGeom>
        </p:spPr>
      </p:pic>
      <p:sp>
        <p:nvSpPr>
          <p:cNvPr id="23" name="文本框 22">
            <a:extLst>
              <a:ext uri="{FF2B5EF4-FFF2-40B4-BE49-F238E27FC236}">
                <a16:creationId xmlns:a16="http://schemas.microsoft.com/office/drawing/2014/main" id="{A6DF9850-ECA4-1A89-F977-1DA7DCBE81D6}"/>
              </a:ext>
            </a:extLst>
          </p:cNvPr>
          <p:cNvSpPr txBox="1"/>
          <p:nvPr/>
        </p:nvSpPr>
        <p:spPr>
          <a:xfrm>
            <a:off x="1737373" y="535888"/>
            <a:ext cx="36182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Family Background</a:t>
            </a:r>
            <a:endParaRPr kumimoji="0" lang="zh-C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AB51797F-B30C-D7E2-A6F7-3A3A79FC5420}"/>
              </a:ext>
            </a:extLst>
          </p:cNvPr>
          <p:cNvSpPr txBox="1"/>
          <p:nvPr/>
        </p:nvSpPr>
        <p:spPr>
          <a:xfrm>
            <a:off x="828208" y="2301625"/>
            <a:ext cx="283475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father, Huo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Zhongjun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was a county official in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Pingyang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his aunt, Wei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Zifu</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served in the household of the Marquis of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Pingyang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was later favored by Emperor Wu to become the empress</a:t>
            </a: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endParaRPr kumimoji="0" lang="zh-CN" altLang="en-US"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5" name="文本框 24">
            <a:extLst>
              <a:ext uri="{FF2B5EF4-FFF2-40B4-BE49-F238E27FC236}">
                <a16:creationId xmlns:a16="http://schemas.microsoft.com/office/drawing/2014/main" id="{4563C258-B88D-DF38-A148-49F64CE8EE86}"/>
              </a:ext>
            </a:extLst>
          </p:cNvPr>
          <p:cNvSpPr txBox="1"/>
          <p:nvPr/>
        </p:nvSpPr>
        <p:spPr>
          <a:xfrm>
            <a:off x="4286865" y="2459504"/>
            <a:ext cx="291800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With this connection, Huo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grew up in the imperial palace, accompanying Emperor Wu on hunting and horseback riding. </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E6466DFA-8E78-6512-A52A-B25DD2BA1E81}"/>
              </a:ext>
            </a:extLst>
          </p:cNvPr>
          <p:cNvSpPr txBox="1"/>
          <p:nvPr/>
        </p:nvSpPr>
        <p:spPr>
          <a:xfrm>
            <a:off x="7764098" y="2331623"/>
            <a:ext cx="262702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Later, due to his exceptional military skills and remarkable achievements in war, he was promoted and ennobled, rising swiftly through the ranks to become a Grand General</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fade">
                                      <p:cBhvr>
                                        <p:cTn id="4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9345" y="-142566"/>
            <a:ext cx="5356655" cy="1694834"/>
            <a:chOff x="4368502" y="1123950"/>
            <a:chExt cx="3454996" cy="1790699"/>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11" t="27222" r="7778" b="25556"/>
            <a:stretch>
              <a:fillRect/>
            </a:stretch>
          </p:blipFill>
          <p:spPr>
            <a:xfrm>
              <a:off x="4368502" y="1123950"/>
              <a:ext cx="3454996" cy="1790699"/>
            </a:xfrm>
            <a:prstGeom prst="rect">
              <a:avLst/>
            </a:prstGeom>
          </p:spPr>
        </p:pic>
        <p:sp>
          <p:nvSpPr>
            <p:cNvPr id="6" name="文本框 5"/>
            <p:cNvSpPr txBox="1"/>
            <p:nvPr/>
          </p:nvSpPr>
          <p:spPr>
            <a:xfrm>
              <a:off x="5049911" y="1601031"/>
              <a:ext cx="2275122" cy="467204"/>
            </a:xfrm>
            <a:prstGeom prst="rect">
              <a:avLst/>
            </a:prstGeom>
            <a:noFill/>
            <a:effectLst/>
          </p:spPr>
          <p:txBody>
            <a:bodyPr wrap="square" lIns="96926" tIns="48463" rIns="96926" bIns="48463">
              <a:spAutoFit/>
            </a:bodyPr>
            <a:lstStyle/>
            <a:p>
              <a:pPr algn="dist"/>
              <a:endParaRPr lang="zh-CN" altLang="en-US" sz="2400"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sym typeface="思源宋体 CN" pitchFamily="18" charset="-122"/>
              </a:endParaRPr>
            </a:p>
          </p:txBody>
        </p:sp>
      </p:grpSp>
      <p:sp>
        <p:nvSpPr>
          <p:cNvPr id="3" name="文本框 2">
            <a:extLst>
              <a:ext uri="{FF2B5EF4-FFF2-40B4-BE49-F238E27FC236}">
                <a16:creationId xmlns:a16="http://schemas.microsoft.com/office/drawing/2014/main" id="{C99E77EA-989A-6896-0280-67C88BE6D3B9}"/>
              </a:ext>
            </a:extLst>
          </p:cNvPr>
          <p:cNvSpPr txBox="1"/>
          <p:nvPr/>
        </p:nvSpPr>
        <p:spPr>
          <a:xfrm>
            <a:off x="1810011" y="342580"/>
            <a:ext cx="4135977" cy="584775"/>
          </a:xfrm>
          <a:prstGeom prst="rect">
            <a:avLst/>
          </a:prstGeom>
          <a:noFill/>
        </p:spPr>
        <p:txBody>
          <a:bodyPr wrap="square" rtlCol="0">
            <a:spAutoFit/>
          </a:bodyPr>
          <a:lstStyle/>
          <a:p>
            <a:r>
              <a:rPr lang="en-US" altLang="zh-CN" sz="3200" b="1" i="1" dirty="0">
                <a:latin typeface="Times New Roman" panose="02020603050405020304" pitchFamily="18" charset="0"/>
                <a:cs typeface="Times New Roman" panose="02020603050405020304" pitchFamily="18" charset="0"/>
              </a:rPr>
              <a:t>Family Background</a:t>
            </a:r>
            <a:endParaRPr lang="zh-CN" altLang="en-US" sz="3200" b="1" i="1" dirty="0">
              <a:latin typeface="Times New Roman" panose="02020603050405020304" pitchFamily="18" charset="0"/>
              <a:cs typeface="Times New Roman" panose="02020603050405020304" pitchFamily="18" charset="0"/>
            </a:endParaRPr>
          </a:p>
        </p:txBody>
      </p:sp>
      <p:pic>
        <p:nvPicPr>
          <p:cNvPr id="9218" name="Picture 2" descr="一张图搞清卫青、霍去病及其家族关系|卫青|霍去病|家族_新浪新闻">
            <a:extLst>
              <a:ext uri="{FF2B5EF4-FFF2-40B4-BE49-F238E27FC236}">
                <a16:creationId xmlns:a16="http://schemas.microsoft.com/office/drawing/2014/main" id="{7F553550-DE6D-4D60-A533-39018A1A3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908" y="1552268"/>
            <a:ext cx="7845266" cy="446199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3363" y="963016"/>
            <a:ext cx="9528356" cy="5586010"/>
          </a:xfrm>
          <a:prstGeom prst="rect">
            <a:avLst/>
          </a:prstGeom>
        </p:spPr>
      </p:pic>
      <p:cxnSp>
        <p:nvCxnSpPr>
          <p:cNvPr id="7" name="连接符: 肘形 6">
            <a:extLst>
              <a:ext uri="{FF2B5EF4-FFF2-40B4-BE49-F238E27FC236}">
                <a16:creationId xmlns:a16="http://schemas.microsoft.com/office/drawing/2014/main" id="{E501C1FC-3E81-1A4D-8165-CB3F5E9B8DB3}"/>
              </a:ext>
            </a:extLst>
          </p:cNvPr>
          <p:cNvCxnSpPr/>
          <p:nvPr/>
        </p:nvCxnSpPr>
        <p:spPr>
          <a:xfrm>
            <a:off x="5047541" y="5771535"/>
            <a:ext cx="1363091" cy="77749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8" name="文本框 7">
            <a:extLst>
              <a:ext uri="{FF2B5EF4-FFF2-40B4-BE49-F238E27FC236}">
                <a16:creationId xmlns:a16="http://schemas.microsoft.com/office/drawing/2014/main" id="{C0227FD8-B38A-0D16-E62C-B52C80009500}"/>
              </a:ext>
            </a:extLst>
          </p:cNvPr>
          <p:cNvSpPr txBox="1"/>
          <p:nvPr/>
        </p:nvSpPr>
        <p:spPr>
          <a:xfrm>
            <a:off x="6454878" y="6364360"/>
            <a:ext cx="2192593"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Huo </a:t>
            </a:r>
            <a:r>
              <a:rPr lang="en-US" altLang="zh-CN" dirty="0" err="1">
                <a:latin typeface="Times New Roman" panose="02020603050405020304" pitchFamily="18" charset="0"/>
                <a:cs typeface="Times New Roman" panose="02020603050405020304" pitchFamily="18" charset="0"/>
              </a:rPr>
              <a:t>Qubing</a:t>
            </a:r>
            <a:endParaRPr lang="zh-CN" altLang="en-US" dirty="0">
              <a:latin typeface="Times New Roman" panose="02020603050405020304" pitchFamily="18" charset="0"/>
              <a:cs typeface="Times New Roman" panose="02020603050405020304" pitchFamily="18" charset="0"/>
            </a:endParaRPr>
          </a:p>
        </p:txBody>
      </p:sp>
      <p:cxnSp>
        <p:nvCxnSpPr>
          <p:cNvPr id="20" name="连接符: 肘形 19">
            <a:extLst>
              <a:ext uri="{FF2B5EF4-FFF2-40B4-BE49-F238E27FC236}">
                <a16:creationId xmlns:a16="http://schemas.microsoft.com/office/drawing/2014/main" id="{66C7ECB1-7DB9-F334-2F99-23ECC05C1EC8}"/>
              </a:ext>
            </a:extLst>
          </p:cNvPr>
          <p:cNvCxnSpPr/>
          <p:nvPr/>
        </p:nvCxnSpPr>
        <p:spPr>
          <a:xfrm flipV="1">
            <a:off x="7246374" y="2428568"/>
            <a:ext cx="2723536" cy="119953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0D0349C4-4616-B0A9-15B0-5183C113033A}"/>
              </a:ext>
            </a:extLst>
          </p:cNvPr>
          <p:cNvSpPr txBox="1"/>
          <p:nvPr/>
        </p:nvSpPr>
        <p:spPr>
          <a:xfrm>
            <a:off x="9969910" y="2300748"/>
            <a:ext cx="185829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Wei </a:t>
            </a:r>
            <a:r>
              <a:rPr lang="en-US" altLang="zh-CN" dirty="0" err="1">
                <a:latin typeface="Times New Roman" panose="02020603050405020304" pitchFamily="18" charset="0"/>
                <a:cs typeface="Times New Roman" panose="02020603050405020304" pitchFamily="18" charset="0"/>
              </a:rPr>
              <a:t>Zifu</a:t>
            </a:r>
            <a:r>
              <a:rPr lang="en-US" altLang="zh-CN" dirty="0">
                <a:latin typeface="Times New Roman" panose="02020603050405020304" pitchFamily="18" charset="0"/>
                <a:cs typeface="Times New Roman" panose="02020603050405020304" pitchFamily="18" charset="0"/>
              </a:rPr>
              <a:t> ( The Second Empress)</a:t>
            </a:r>
            <a:endParaRPr lang="zh-CN" altLang="en-US" dirty="0">
              <a:latin typeface="Times New Roman" panose="02020603050405020304" pitchFamily="18" charset="0"/>
              <a:cs typeface="Times New Roman" panose="02020603050405020304" pitchFamily="18" charset="0"/>
            </a:endParaRPr>
          </a:p>
        </p:txBody>
      </p:sp>
      <p:cxnSp>
        <p:nvCxnSpPr>
          <p:cNvPr id="23" name="连接符: 肘形 22">
            <a:extLst>
              <a:ext uri="{FF2B5EF4-FFF2-40B4-BE49-F238E27FC236}">
                <a16:creationId xmlns:a16="http://schemas.microsoft.com/office/drawing/2014/main" id="{D37A4EC7-C40A-53CF-BFED-C1585A0143B7}"/>
              </a:ext>
            </a:extLst>
          </p:cNvPr>
          <p:cNvCxnSpPr/>
          <p:nvPr/>
        </p:nvCxnSpPr>
        <p:spPr>
          <a:xfrm>
            <a:off x="8180439" y="4050890"/>
            <a:ext cx="1631280" cy="36174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4" name="文本框 23">
            <a:extLst>
              <a:ext uri="{FF2B5EF4-FFF2-40B4-BE49-F238E27FC236}">
                <a16:creationId xmlns:a16="http://schemas.microsoft.com/office/drawing/2014/main" id="{2FFDB896-6D89-0AD7-23DA-110C6816AC00}"/>
              </a:ext>
            </a:extLst>
          </p:cNvPr>
          <p:cNvSpPr txBox="1"/>
          <p:nvPr/>
        </p:nvSpPr>
        <p:spPr>
          <a:xfrm>
            <a:off x="9969910" y="4050890"/>
            <a:ext cx="1750142"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Emperor Wu of Han</a:t>
            </a:r>
            <a:endParaRPr lang="zh-CN" altLang="en-US" dirty="0">
              <a:latin typeface="Times New Roman" panose="02020603050405020304" pitchFamily="18" charset="0"/>
              <a:cs typeface="Times New Roman" panose="02020603050405020304" pitchFamily="18" charset="0"/>
            </a:endParaRPr>
          </a:p>
        </p:txBody>
      </p:sp>
      <p:cxnSp>
        <p:nvCxnSpPr>
          <p:cNvPr id="28" name="连接符: 肘形 27">
            <a:extLst>
              <a:ext uri="{FF2B5EF4-FFF2-40B4-BE49-F238E27FC236}">
                <a16:creationId xmlns:a16="http://schemas.microsoft.com/office/drawing/2014/main" id="{2D3546A8-907F-D113-6881-30D7FABF9A82}"/>
              </a:ext>
            </a:extLst>
          </p:cNvPr>
          <p:cNvCxnSpPr>
            <a:cxnSpLocks/>
          </p:cNvCxnSpPr>
          <p:nvPr/>
        </p:nvCxnSpPr>
        <p:spPr>
          <a:xfrm flipV="1">
            <a:off x="5778247" y="1635228"/>
            <a:ext cx="3785420" cy="35519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F1DC51E0-9F0E-56A9-A4C9-17797566C1F8}"/>
              </a:ext>
            </a:extLst>
          </p:cNvPr>
          <p:cNvSpPr txBox="1"/>
          <p:nvPr/>
        </p:nvSpPr>
        <p:spPr>
          <a:xfrm>
            <a:off x="9707995" y="1435173"/>
            <a:ext cx="141584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Wei Wen</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3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1" grpId="0"/>
      <p:bldP spid="24"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9345" y="-142566"/>
            <a:ext cx="5356655" cy="1694834"/>
            <a:chOff x="4368502" y="1123950"/>
            <a:chExt cx="3454996" cy="1790699"/>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11" t="27222" r="7778" b="25556"/>
            <a:stretch>
              <a:fillRect/>
            </a:stretch>
          </p:blipFill>
          <p:spPr>
            <a:xfrm>
              <a:off x="4368502" y="1123950"/>
              <a:ext cx="3454996" cy="1790699"/>
            </a:xfrm>
            <a:prstGeom prst="rect">
              <a:avLst/>
            </a:prstGeom>
          </p:spPr>
        </p:pic>
        <p:sp>
          <p:nvSpPr>
            <p:cNvPr id="6" name="文本框 5"/>
            <p:cNvSpPr txBox="1"/>
            <p:nvPr/>
          </p:nvSpPr>
          <p:spPr>
            <a:xfrm>
              <a:off x="5049911" y="1601031"/>
              <a:ext cx="2275122" cy="467204"/>
            </a:xfrm>
            <a:prstGeom prst="rect">
              <a:avLst/>
            </a:prstGeom>
            <a:noFill/>
            <a:effectLst/>
          </p:spPr>
          <p:txBody>
            <a:bodyPr wrap="square" lIns="96926" tIns="48463" rIns="96926" bIns="48463">
              <a:spAutoFit/>
            </a:bodyPr>
            <a:lstStyle/>
            <a:p>
              <a:pPr algn="dist"/>
              <a:endParaRPr lang="zh-CN" altLang="en-US" sz="2400"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sym typeface="思源宋体 CN" pitchFamily="18" charset="-122"/>
              </a:endParaRPr>
            </a:p>
          </p:txBody>
        </p:sp>
      </p:grpSp>
      <p:sp>
        <p:nvSpPr>
          <p:cNvPr id="3" name="文本框 2">
            <a:extLst>
              <a:ext uri="{FF2B5EF4-FFF2-40B4-BE49-F238E27FC236}">
                <a16:creationId xmlns:a16="http://schemas.microsoft.com/office/drawing/2014/main" id="{C99E77EA-989A-6896-0280-67C88BE6D3B9}"/>
              </a:ext>
            </a:extLst>
          </p:cNvPr>
          <p:cNvSpPr txBox="1"/>
          <p:nvPr/>
        </p:nvSpPr>
        <p:spPr>
          <a:xfrm>
            <a:off x="1810011" y="342580"/>
            <a:ext cx="4135977" cy="584775"/>
          </a:xfrm>
          <a:prstGeom prst="rect">
            <a:avLst/>
          </a:prstGeom>
          <a:noFill/>
        </p:spPr>
        <p:txBody>
          <a:bodyPr wrap="square" rtlCol="0">
            <a:spAutoFit/>
          </a:bodyPr>
          <a:lstStyle/>
          <a:p>
            <a:r>
              <a:rPr lang="en-US" altLang="zh-CN" sz="3200" b="1" i="1" dirty="0">
                <a:latin typeface="Times New Roman" panose="02020603050405020304" pitchFamily="18" charset="0"/>
                <a:cs typeface="Times New Roman" panose="02020603050405020304" pitchFamily="18" charset="0"/>
              </a:rPr>
              <a:t>Family Background</a:t>
            </a:r>
            <a:endParaRPr lang="zh-CN" altLang="en-US" sz="3200" b="1" i="1" dirty="0">
              <a:latin typeface="Times New Roman" panose="02020603050405020304" pitchFamily="18" charset="0"/>
              <a:cs typeface="Times New Roman" panose="02020603050405020304" pitchFamily="18" charset="0"/>
            </a:endParaRPr>
          </a:p>
        </p:txBody>
      </p:sp>
      <p:pic>
        <p:nvPicPr>
          <p:cNvPr id="10242" name="Picture 2" descr="一张图搞清卫青、霍去病及其家族关系">
            <a:extLst>
              <a:ext uri="{FF2B5EF4-FFF2-40B4-BE49-F238E27FC236}">
                <a16:creationId xmlns:a16="http://schemas.microsoft.com/office/drawing/2014/main" id="{2399910C-D864-8E08-7D08-79BC3EB6E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27" y="1236312"/>
            <a:ext cx="4293471" cy="559417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DE4DE661-4E0E-87F4-44A3-0DF666943F81}"/>
              </a:ext>
            </a:extLst>
          </p:cNvPr>
          <p:cNvSpPr txBox="1"/>
          <p:nvPr/>
        </p:nvSpPr>
        <p:spPr>
          <a:xfrm>
            <a:off x="452283" y="1585874"/>
            <a:ext cx="3303639" cy="769441"/>
          </a:xfrm>
          <a:prstGeom prst="rect">
            <a:avLst/>
          </a:prstGeom>
          <a:noFill/>
        </p:spPr>
        <p:txBody>
          <a:bodyPr wrap="square" rtlCol="0">
            <a:spAutoFit/>
          </a:bodyPr>
          <a:lstStyle/>
          <a:p>
            <a:r>
              <a:rPr lang="en-US" altLang="zh-CN" sz="4400" dirty="0">
                <a:latin typeface="Times New Roman" panose="02020603050405020304" pitchFamily="18" charset="0"/>
                <a:cs typeface="Times New Roman" panose="02020603050405020304" pitchFamily="18" charset="0"/>
              </a:rPr>
              <a:t>Supplement:</a:t>
            </a:r>
            <a:endParaRPr lang="zh-CN" altLang="en-US" sz="4400" dirty="0">
              <a:latin typeface="Times New Roman" panose="02020603050405020304" pitchFamily="18" charset="0"/>
              <a:cs typeface="Times New Roman" panose="02020603050405020304" pitchFamily="18" charset="0"/>
            </a:endParaRPr>
          </a:p>
        </p:txBody>
      </p:sp>
      <p:cxnSp>
        <p:nvCxnSpPr>
          <p:cNvPr id="10" name="连接符: 肘形 9">
            <a:extLst>
              <a:ext uri="{FF2B5EF4-FFF2-40B4-BE49-F238E27FC236}">
                <a16:creationId xmlns:a16="http://schemas.microsoft.com/office/drawing/2014/main" id="{DF1688CD-6FA6-F211-A610-4AD914ABCC4D}"/>
              </a:ext>
            </a:extLst>
          </p:cNvPr>
          <p:cNvCxnSpPr/>
          <p:nvPr/>
        </p:nvCxnSpPr>
        <p:spPr>
          <a:xfrm rot="10800000" flipV="1">
            <a:off x="2762866" y="4807973"/>
            <a:ext cx="1347019" cy="40312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84360841-CD8E-F04C-677B-099ABCBCA1C0}"/>
              </a:ext>
            </a:extLst>
          </p:cNvPr>
          <p:cNvSpPr txBox="1"/>
          <p:nvPr/>
        </p:nvSpPr>
        <p:spPr>
          <a:xfrm>
            <a:off x="1647865" y="5009535"/>
            <a:ext cx="175997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Wei Qing</a:t>
            </a:r>
            <a:endParaRPr lang="zh-CN" altLang="en-US" sz="2000" dirty="0">
              <a:latin typeface="Times New Roman" panose="02020603050405020304" pitchFamily="18" charset="0"/>
              <a:cs typeface="Times New Roman" panose="02020603050405020304" pitchFamily="18" charset="0"/>
            </a:endParaRPr>
          </a:p>
        </p:txBody>
      </p:sp>
      <p:cxnSp>
        <p:nvCxnSpPr>
          <p:cNvPr id="14" name="连接符: 肘形 13">
            <a:extLst>
              <a:ext uri="{FF2B5EF4-FFF2-40B4-BE49-F238E27FC236}">
                <a16:creationId xmlns:a16="http://schemas.microsoft.com/office/drawing/2014/main" id="{40FF88BB-F4AF-33F2-8AAB-107B250C8FAD}"/>
              </a:ext>
            </a:extLst>
          </p:cNvPr>
          <p:cNvCxnSpPr/>
          <p:nvPr/>
        </p:nvCxnSpPr>
        <p:spPr>
          <a:xfrm rot="10800000" flipV="1">
            <a:off x="2312024" y="1912618"/>
            <a:ext cx="2191632" cy="11798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E733FD3D-AD10-9A80-779F-1C18B1F1226D}"/>
              </a:ext>
            </a:extLst>
          </p:cNvPr>
          <p:cNvSpPr txBox="1"/>
          <p:nvPr/>
        </p:nvSpPr>
        <p:spPr>
          <a:xfrm>
            <a:off x="1222183" y="2893942"/>
            <a:ext cx="142457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Wei Wen</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6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5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rcRect l="116" t="5364" r="5817" b="134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2" name="椭圆 91"/>
          <p:cNvSpPr/>
          <p:nvPr/>
        </p:nvSpPr>
        <p:spPr>
          <a:xfrm>
            <a:off x="404210" y="427847"/>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0号-白鸽天行体" pitchFamily="2" charset="-122"/>
              <a:ea typeface="字魂50号-白鸽天行体" pitchFamily="2" charset="-122"/>
            </a:endParaRPr>
          </a:p>
        </p:txBody>
      </p:sp>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rcRect t="22236" r="2043" b="58081"/>
          <a:stretch>
            <a:fillRect/>
          </a:stretch>
        </p:blipFill>
        <p:spPr>
          <a:xfrm>
            <a:off x="5626013" y="1059543"/>
            <a:ext cx="2264098" cy="500381"/>
          </a:xfrm>
          <a:custGeom>
            <a:avLst/>
            <a:gdLst>
              <a:gd name="connsiteX0" fmla="*/ 3393464 w 6107636"/>
              <a:gd name="connsiteY0" fmla="*/ 0 h 1349829"/>
              <a:gd name="connsiteX1" fmla="*/ 3988550 w 6107636"/>
              <a:gd name="connsiteY1" fmla="*/ 290286 h 1349829"/>
              <a:gd name="connsiteX2" fmla="*/ 4380436 w 6107636"/>
              <a:gd name="connsiteY2" fmla="*/ 464457 h 1349829"/>
              <a:gd name="connsiteX3" fmla="*/ 5657693 w 6107636"/>
              <a:gd name="connsiteY3" fmla="*/ 638629 h 1349829"/>
              <a:gd name="connsiteX4" fmla="*/ 6107636 w 6107636"/>
              <a:gd name="connsiteY4" fmla="*/ 899886 h 1349829"/>
              <a:gd name="connsiteX5" fmla="*/ 6020550 w 6107636"/>
              <a:gd name="connsiteY5" fmla="*/ 1190171 h 1349829"/>
              <a:gd name="connsiteX6" fmla="*/ 5657693 w 6107636"/>
              <a:gd name="connsiteY6" fmla="*/ 1349829 h 1349829"/>
              <a:gd name="connsiteX7" fmla="*/ 4931978 w 6107636"/>
              <a:gd name="connsiteY7" fmla="*/ 1291771 h 1349829"/>
              <a:gd name="connsiteX8" fmla="*/ 4249807 w 6107636"/>
              <a:gd name="connsiteY8" fmla="*/ 1117600 h 1349829"/>
              <a:gd name="connsiteX9" fmla="*/ 3538607 w 6107636"/>
              <a:gd name="connsiteY9" fmla="*/ 827314 h 1349829"/>
              <a:gd name="connsiteX10" fmla="*/ 3248321 w 6107636"/>
              <a:gd name="connsiteY10" fmla="*/ 928914 h 1349829"/>
              <a:gd name="connsiteX11" fmla="*/ 2348436 w 6107636"/>
              <a:gd name="connsiteY11" fmla="*/ 899886 h 1349829"/>
              <a:gd name="connsiteX12" fmla="*/ 1535636 w 6107636"/>
              <a:gd name="connsiteY12" fmla="*/ 972457 h 1349829"/>
              <a:gd name="connsiteX13" fmla="*/ 635750 w 6107636"/>
              <a:gd name="connsiteY13" fmla="*/ 725714 h 1349829"/>
              <a:gd name="connsiteX14" fmla="*/ 0 w 6107636"/>
              <a:gd name="connsiteY14" fmla="*/ 380198 h 1349829"/>
              <a:gd name="connsiteX15" fmla="*/ 0 w 6107636"/>
              <a:gd name="connsiteY15" fmla="*/ 295937 h 1349829"/>
              <a:gd name="connsiteX16" fmla="*/ 229350 w 6107636"/>
              <a:gd name="connsiteY16" fmla="*/ 232229 h 1349829"/>
              <a:gd name="connsiteX17" fmla="*/ 592207 w 6107636"/>
              <a:gd name="connsiteY17" fmla="*/ 159657 h 1349829"/>
              <a:gd name="connsiteX18" fmla="*/ 1317921 w 6107636"/>
              <a:gd name="connsiteY18" fmla="*/ 145143 h 1349829"/>
              <a:gd name="connsiteX19" fmla="*/ 1738836 w 6107636"/>
              <a:gd name="connsiteY19" fmla="*/ 217714 h 1349829"/>
              <a:gd name="connsiteX20" fmla="*/ 2551636 w 6107636"/>
              <a:gd name="connsiteY20" fmla="*/ 58057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7636" h="1349829">
                <a:moveTo>
                  <a:pt x="3393464" y="0"/>
                </a:moveTo>
                <a:lnTo>
                  <a:pt x="3988550" y="290286"/>
                </a:lnTo>
                <a:lnTo>
                  <a:pt x="4380436" y="464457"/>
                </a:lnTo>
                <a:lnTo>
                  <a:pt x="5657693" y="638629"/>
                </a:lnTo>
                <a:lnTo>
                  <a:pt x="6107636" y="899886"/>
                </a:lnTo>
                <a:lnTo>
                  <a:pt x="6020550" y="1190171"/>
                </a:lnTo>
                <a:lnTo>
                  <a:pt x="5657693" y="1349829"/>
                </a:lnTo>
                <a:lnTo>
                  <a:pt x="4931978" y="1291771"/>
                </a:lnTo>
                <a:lnTo>
                  <a:pt x="4249807" y="1117600"/>
                </a:lnTo>
                <a:lnTo>
                  <a:pt x="3538607" y="827314"/>
                </a:lnTo>
                <a:lnTo>
                  <a:pt x="3248321" y="928914"/>
                </a:lnTo>
                <a:lnTo>
                  <a:pt x="2348436" y="899886"/>
                </a:lnTo>
                <a:lnTo>
                  <a:pt x="1535636" y="972457"/>
                </a:lnTo>
                <a:lnTo>
                  <a:pt x="635750" y="725714"/>
                </a:lnTo>
                <a:lnTo>
                  <a:pt x="0" y="380198"/>
                </a:lnTo>
                <a:lnTo>
                  <a:pt x="0" y="295937"/>
                </a:lnTo>
                <a:lnTo>
                  <a:pt x="229350" y="232229"/>
                </a:lnTo>
                <a:lnTo>
                  <a:pt x="592207" y="159657"/>
                </a:lnTo>
                <a:lnTo>
                  <a:pt x="1317921" y="145143"/>
                </a:lnTo>
                <a:lnTo>
                  <a:pt x="1738836" y="217714"/>
                </a:lnTo>
                <a:lnTo>
                  <a:pt x="2551636" y="58057"/>
                </a:lnTo>
                <a:close/>
              </a:path>
            </a:pathLst>
          </a:cu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rcRect l="42645" t="41657" r="13156" b="43042"/>
          <a:stretch>
            <a:fillRect/>
          </a:stretch>
        </p:blipFill>
        <p:spPr>
          <a:xfrm>
            <a:off x="917147" y="2087195"/>
            <a:ext cx="839082" cy="31948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2" name="文本框 1"/>
          <p:cNvSpPr txBox="1"/>
          <p:nvPr/>
        </p:nvSpPr>
        <p:spPr>
          <a:xfrm>
            <a:off x="404495" y="371475"/>
            <a:ext cx="6705600" cy="1188720"/>
          </a:xfrm>
          <a:prstGeom prst="rect">
            <a:avLst/>
          </a:prstGeom>
          <a:noFill/>
        </p:spPr>
        <p:txBody>
          <a:bodyPr vert="horz" wrap="square" rtlCol="0">
            <a:noAutofit/>
          </a:bodyPr>
          <a:lstStyle/>
          <a:p>
            <a:pPr algn="dist"/>
            <a:r>
              <a:rPr lang="en-US" altLang="zh-CN" sz="1600" dirty="0">
                <a:solidFill>
                  <a:schemeClr val="tx1">
                    <a:lumMod val="65000"/>
                    <a:lumOff val="35000"/>
                  </a:schemeClr>
                </a:solidFill>
                <a:latin typeface="字魂50号-白鸽天行体" pitchFamily="2" charset="-122"/>
                <a:ea typeface="字魂50号-白鸽天行体" pitchFamily="2" charset="-122"/>
                <a:sym typeface="+mn-ea"/>
              </a:rPr>
              <a:t>With feats achieved, portrait in Gallery of Merit;</a:t>
            </a:r>
            <a:endParaRPr lang="en-US" altLang="zh-CN" sz="1600" dirty="0">
              <a:solidFill>
                <a:schemeClr val="tx1">
                  <a:lumMod val="65000"/>
                  <a:lumOff val="35000"/>
                </a:schemeClr>
              </a:solidFill>
              <a:latin typeface="字魂50号-白鸽天行体" pitchFamily="2" charset="-122"/>
              <a:ea typeface="字魂50号-白鸽天行体" pitchFamily="2" charset="-122"/>
            </a:endParaRPr>
          </a:p>
          <a:p>
            <a:pPr algn="dist"/>
            <a:r>
              <a:rPr lang="en-US" altLang="zh-CN" sz="1600" dirty="0">
                <a:solidFill>
                  <a:schemeClr val="tx1">
                    <a:lumMod val="65000"/>
                    <a:lumOff val="35000"/>
                  </a:schemeClr>
                </a:solidFill>
                <a:latin typeface="字魂50号-白鸽天行体" pitchFamily="2" charset="-122"/>
                <a:ea typeface="字魂50号-白鸽天行体" pitchFamily="2" charset="-122"/>
                <a:sym typeface="+mn-ea"/>
              </a:rPr>
              <a:t> Alone stands General Huo, unmatched in glory. </a:t>
            </a:r>
            <a:endParaRPr lang="zh-CN" altLang="en-US" sz="1600" dirty="0">
              <a:solidFill>
                <a:schemeClr val="tx1">
                  <a:lumMod val="65000"/>
                  <a:lumOff val="35000"/>
                </a:schemeClr>
              </a:solidFill>
              <a:latin typeface="字魂50号-白鸽天行体" pitchFamily="2" charset="-122"/>
              <a:ea typeface="字魂50号-白鸽天行体" pitchFamily="2" charset="-122"/>
            </a:endParaRPr>
          </a:p>
          <a:p>
            <a:pPr indent="0" algn="l">
              <a:lnSpc>
                <a:spcPct val="100000"/>
              </a:lnSpc>
              <a:buNone/>
            </a:pPr>
            <a:endParaRPr lang="zh-CN" altLang="en-US" sz="1600" dirty="0">
              <a:latin typeface="Calibri" charset="0"/>
              <a:ea typeface="Calibri" charset="0"/>
            </a:endParaRPr>
          </a:p>
        </p:txBody>
      </p:sp>
      <p:sp>
        <p:nvSpPr>
          <p:cNvPr id="3" name="文本框 2"/>
          <p:cNvSpPr txBox="1"/>
          <p:nvPr/>
        </p:nvSpPr>
        <p:spPr>
          <a:xfrm>
            <a:off x="404495" y="1450340"/>
            <a:ext cx="5935980" cy="5109210"/>
          </a:xfrm>
          <a:prstGeom prst="rect">
            <a:avLst/>
          </a:prstGeom>
          <a:noFill/>
        </p:spPr>
        <p:txBody>
          <a:bodyPr vert="horz" wrap="square" rtlCol="0">
            <a:noAutofit/>
          </a:bodyPr>
          <a:lstStyle/>
          <a:p>
            <a:pPr indent="0" algn="l">
              <a:lnSpc>
                <a:spcPct val="100000"/>
              </a:lnSpc>
              <a:buNone/>
            </a:pPr>
            <a:r>
              <a:rPr lang="zh-CN" altLang="en-US" sz="3600" dirty="0">
                <a:latin typeface="Times New Roman" pitchFamily="18" charset="0"/>
                <a:ea typeface="Times New Roman" pitchFamily="18" charset="0"/>
              </a:rPr>
              <a:t>Many years later as he faced the 24th autumn of his life, the young Champion Marquis Huo Qubing was to remember that distant dawn when he with his troops honored the Mount Langjuxu.</a:t>
            </a:r>
          </a:p>
        </p:txBody>
      </p:sp>
      <p:pic>
        <p:nvPicPr>
          <p:cNvPr id="4" name="图片 3" descr="2025-04-22 10:02:27.810000"/>
          <p:cNvPicPr>
            <a:picLocks noChangeAspect="1"/>
          </p:cNvPicPr>
          <p:nvPr/>
        </p:nvPicPr>
        <p:blipFill>
          <a:blip r:embed="rId6"/>
          <a:stretch>
            <a:fillRect/>
          </a:stretch>
        </p:blipFill>
        <p:spPr>
          <a:xfrm>
            <a:off x="6630035" y="1450340"/>
            <a:ext cx="5561965" cy="54076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p:cTn id="13" dur="750" fill="hold"/>
                                        <p:tgtEl>
                                          <p:spTgt spid="110"/>
                                        </p:tgtEl>
                                        <p:attrNameLst>
                                          <p:attrName>ppt_w</p:attrName>
                                        </p:attrNameLst>
                                      </p:cBhvr>
                                      <p:tavLst>
                                        <p:tav tm="0">
                                          <p:val>
                                            <p:fltVal val="0"/>
                                          </p:val>
                                        </p:tav>
                                        <p:tav tm="100000">
                                          <p:val>
                                            <p:strVal val="#ppt_w"/>
                                          </p:val>
                                        </p:tav>
                                      </p:tavLst>
                                    </p:anim>
                                    <p:anim calcmode="lin" valueType="num">
                                      <p:cBhvr>
                                        <p:cTn id="14" dur="750" fill="hold"/>
                                        <p:tgtEl>
                                          <p:spTgt spid="110"/>
                                        </p:tgtEl>
                                        <p:attrNameLst>
                                          <p:attrName>ppt_h</p:attrName>
                                        </p:attrNameLst>
                                      </p:cBhvr>
                                      <p:tavLst>
                                        <p:tav tm="0">
                                          <p:val>
                                            <p:fltVal val="0"/>
                                          </p:val>
                                        </p:tav>
                                        <p:tav tm="100000">
                                          <p:val>
                                            <p:strVal val="#ppt_h"/>
                                          </p:val>
                                        </p:tav>
                                      </p:tavLst>
                                    </p:anim>
                                    <p:animEffect transition="in" filter="fade">
                                      <p:cBhvr>
                                        <p:cTn id="15" dur="750"/>
                                        <p:tgtEl>
                                          <p:spTgt spid="110"/>
                                        </p:tgtEl>
                                      </p:cBhvr>
                                    </p:animEffect>
                                  </p:childTnLst>
                                </p:cTn>
                              </p:par>
                              <p:par>
                                <p:cTn id="16" presetID="53" presetClass="entr" presetSubtype="16"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750" fill="hold"/>
                                        <p:tgtEl>
                                          <p:spTgt spid="106"/>
                                        </p:tgtEl>
                                        <p:attrNameLst>
                                          <p:attrName>ppt_w</p:attrName>
                                        </p:attrNameLst>
                                      </p:cBhvr>
                                      <p:tavLst>
                                        <p:tav tm="0">
                                          <p:val>
                                            <p:fltVal val="0"/>
                                          </p:val>
                                        </p:tav>
                                        <p:tav tm="100000">
                                          <p:val>
                                            <p:strVal val="#ppt_w"/>
                                          </p:val>
                                        </p:tav>
                                      </p:tavLst>
                                    </p:anim>
                                    <p:anim calcmode="lin" valueType="num">
                                      <p:cBhvr>
                                        <p:cTn id="19" dur="750" fill="hold"/>
                                        <p:tgtEl>
                                          <p:spTgt spid="106"/>
                                        </p:tgtEl>
                                        <p:attrNameLst>
                                          <p:attrName>ppt_h</p:attrName>
                                        </p:attrNameLst>
                                      </p:cBhvr>
                                      <p:tavLst>
                                        <p:tav tm="0">
                                          <p:val>
                                            <p:fltVal val="0"/>
                                          </p:val>
                                        </p:tav>
                                        <p:tav tm="100000">
                                          <p:val>
                                            <p:strVal val="#ppt_h"/>
                                          </p:val>
                                        </p:tav>
                                      </p:tavLst>
                                    </p:anim>
                                    <p:animEffect transition="in" filter="fade">
                                      <p:cBhvr>
                                        <p:cTn id="20" dur="750"/>
                                        <p:tgtEl>
                                          <p:spTgt spid="1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4556452" y="3519183"/>
            <a:ext cx="7055650" cy="2590863"/>
          </a:xfrm>
          <a:prstGeom prst="rect">
            <a:avLst/>
          </a:prstGeom>
          <a:noFill/>
          <a:effectLst/>
        </p:spPr>
        <p:txBody>
          <a:bodyPr wrap="square" lIns="96926" tIns="48463" rIns="96926" bIns="48463">
            <a:spAutoFit/>
          </a:bodyPr>
          <a:lstStyle/>
          <a:p>
            <a:pPr algn="dist"/>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The Strategic and Commanding style of Huo </a:t>
            </a:r>
            <a:r>
              <a:rPr lang="en-US" altLang="zh-CN" sz="54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endParaRPr lang="zh-CN" altLang="en-US"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635549" y="2132919"/>
            <a:ext cx="4837657"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Three</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extLst>
      <p:ext uri="{BB962C8B-B14F-4D97-AF65-F5344CB8AC3E}">
        <p14:creationId xmlns:p14="http://schemas.microsoft.com/office/powerpoint/2010/main" val="40238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20717" y="1635851"/>
            <a:ext cx="5080318" cy="391795"/>
            <a:chOff x="740410" y="1701165"/>
            <a:chExt cx="5080318" cy="391795"/>
          </a:xfrm>
        </p:grpSpPr>
        <p:cxnSp>
          <p:nvCxnSpPr>
            <p:cNvPr id="4" name="直接连接符 3"/>
            <p:cNvCxnSpPr/>
            <p:nvPr/>
          </p:nvCxnSpPr>
          <p:spPr>
            <a:xfrm>
              <a:off x="740410" y="2092960"/>
              <a:ext cx="5080318" cy="0"/>
            </a:xfrm>
            <a:prstGeom prst="line">
              <a:avLst/>
            </a:prstGeom>
            <a:ln w="31750">
              <a:solidFill>
                <a:srgbClr val="595959"/>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740410" y="1701165"/>
              <a:ext cx="360045" cy="216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latin typeface="微软雅黑" pitchFamily="34" charset="-122"/>
                <a:ea typeface="微软雅黑" pitchFamily="34" charset="-122"/>
                <a:cs typeface="字魂58号-创中黑" charset="-122"/>
              </a:endParaRPr>
            </a:p>
          </p:txBody>
        </p:sp>
      </p:grpSp>
      <p:sp>
        <p:nvSpPr>
          <p:cNvPr id="11" name="矩形 10"/>
          <p:cNvSpPr/>
          <p:nvPr/>
        </p:nvSpPr>
        <p:spPr>
          <a:xfrm>
            <a:off x="1020716" y="2354036"/>
            <a:ext cx="10199733" cy="3467100"/>
          </a:xfrm>
          <a:prstGeom prst="rect">
            <a:avLst/>
          </a:prstGeom>
          <a:noFill/>
          <a:ln w="28575">
            <a:solidFill>
              <a:srgbClr val="CB39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3771" y="2555710"/>
            <a:ext cx="3246678" cy="3246678"/>
          </a:xfrm>
          <a:prstGeom prst="rect">
            <a:avLst/>
          </a:prstGeom>
        </p:spPr>
      </p:pic>
      <p:sp>
        <p:nvSpPr>
          <p:cNvPr id="5" name="文本框 4">
            <a:extLst>
              <a:ext uri="{FF2B5EF4-FFF2-40B4-BE49-F238E27FC236}">
                <a16:creationId xmlns:a16="http://schemas.microsoft.com/office/drawing/2014/main" id="{90D22049-DB9F-8EE9-E0E9-B66532D66EF1}"/>
              </a:ext>
            </a:extLst>
          </p:cNvPr>
          <p:cNvSpPr txBox="1"/>
          <p:nvPr/>
        </p:nvSpPr>
        <p:spPr>
          <a:xfrm>
            <a:off x="1545998" y="1475462"/>
            <a:ext cx="7352195"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Emphasized the critical role of cavalry</a:t>
            </a:r>
            <a:endParaRPr lang="zh-CN" altLang="en-US" sz="28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FC0B887-469E-4AF1-0A66-A857238A934B}"/>
              </a:ext>
            </a:extLst>
          </p:cNvPr>
          <p:cNvSpPr txBox="1"/>
          <p:nvPr/>
        </p:nvSpPr>
        <p:spPr>
          <a:xfrm>
            <a:off x="1020716" y="2500867"/>
            <a:ext cx="7877478" cy="3170099"/>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1.</a:t>
            </a:r>
            <a:r>
              <a:rPr lang="en-US" altLang="zh-CN" sz="2000" b="1" dirty="0">
                <a:latin typeface="Times New Roman" panose="02020603050405020304" pitchFamily="18" charset="0"/>
                <a:cs typeface="Times New Roman" panose="02020603050405020304" pitchFamily="18" charset="0"/>
              </a:rPr>
              <a:t>Equipment Innovation</a:t>
            </a:r>
            <a:r>
              <a:rPr lang="en-US" altLang="zh-CN" sz="2000" dirty="0">
                <a:latin typeface="Times New Roman" panose="02020603050405020304" pitchFamily="18" charset="0"/>
                <a:cs typeface="Times New Roman" panose="02020603050405020304" pitchFamily="18" charset="0"/>
              </a:rPr>
              <a:t>: His cavalry utilized advanced weaponry (e.g., long spears and swords) and protective gear, such as full-body leather armor, which enhanced survivability during close combat.  </a:t>
            </a:r>
          </a:p>
          <a:p>
            <a:r>
              <a:rPr lang="en-US" altLang="zh-CN" sz="2000" dirty="0">
                <a:latin typeface="Times New Roman" panose="02020603050405020304" pitchFamily="18" charset="0"/>
                <a:cs typeface="Times New Roman" panose="02020603050405020304" pitchFamily="18" charset="0"/>
              </a:rPr>
              <a:t>2. </a:t>
            </a:r>
            <a:r>
              <a:rPr lang="en-US" altLang="zh-CN" sz="2000" b="1" dirty="0">
                <a:latin typeface="Times New Roman" panose="02020603050405020304" pitchFamily="18" charset="0"/>
                <a:cs typeface="Times New Roman" panose="02020603050405020304" pitchFamily="18" charset="0"/>
              </a:rPr>
              <a:t>Tactical Mobility</a:t>
            </a:r>
            <a:r>
              <a:rPr lang="en-US" altLang="zh-CN" sz="2000" dirty="0">
                <a:latin typeface="Times New Roman" panose="02020603050405020304" pitchFamily="18" charset="0"/>
                <a:cs typeface="Times New Roman" panose="02020603050405020304" pitchFamily="18" charset="0"/>
              </a:rPr>
              <a:t>: By focusing on lightweight formations and rapid maneuvers, his troops executed lightning-fast raids across vast terrains, exemplified in campaigns like the Battle of </a:t>
            </a:r>
            <a:r>
              <a:rPr lang="en-US" altLang="zh-CN" sz="2000" dirty="0" err="1">
                <a:latin typeface="Times New Roman" panose="02020603050405020304" pitchFamily="18" charset="0"/>
                <a:cs typeface="Times New Roman" panose="02020603050405020304" pitchFamily="18" charset="0"/>
              </a:rPr>
              <a:t>Mobei</a:t>
            </a:r>
            <a:r>
              <a:rPr lang="en-US" altLang="zh-CN" sz="2000" dirty="0">
                <a:latin typeface="Times New Roman" panose="02020603050405020304" pitchFamily="18" charset="0"/>
                <a:cs typeface="Times New Roman" panose="02020603050405020304" pitchFamily="18" charset="0"/>
              </a:rPr>
              <a:t> and the Hexi Corridor conquest.  </a:t>
            </a:r>
          </a:p>
          <a:p>
            <a:r>
              <a:rPr lang="en-US" altLang="zh-CN" sz="2000" dirty="0">
                <a:latin typeface="Times New Roman" panose="02020603050405020304" pitchFamily="18" charset="0"/>
                <a:cs typeface="Times New Roman" panose="02020603050405020304" pitchFamily="18" charset="0"/>
              </a:rPr>
              <a:t>3. </a:t>
            </a:r>
            <a:r>
              <a:rPr lang="en-US" altLang="zh-CN" sz="2000" b="1" dirty="0">
                <a:latin typeface="Times New Roman" panose="02020603050405020304" pitchFamily="18" charset="0"/>
                <a:cs typeface="Times New Roman" panose="02020603050405020304" pitchFamily="18" charset="0"/>
              </a:rPr>
              <a:t>Strategic Selection</a:t>
            </a:r>
            <a:r>
              <a:rPr lang="en-US" altLang="zh-CN" sz="2000" dirty="0">
                <a:latin typeface="Times New Roman" panose="02020603050405020304" pitchFamily="18" charset="0"/>
                <a:cs typeface="Times New Roman" panose="02020603050405020304" pitchFamily="18" charset="0"/>
              </a:rPr>
              <a:t>: Cavalry units were composed of elite soldiers handpicked for endurance and adaptability, supported by superior horse breeds bred from Central Asian stock to balance speed and stamina.</a:t>
            </a:r>
            <a:endParaRPr lang="zh-CN" altLang="en-US" sz="20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07103BE7-9D36-538F-FD84-9679995617B6}"/>
              </a:ext>
            </a:extLst>
          </p:cNvPr>
          <p:cNvSpPr/>
          <p:nvPr/>
        </p:nvSpPr>
        <p:spPr>
          <a:xfrm>
            <a:off x="1101213" y="373626"/>
            <a:ext cx="2625213" cy="285135"/>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57317" y="1494503"/>
            <a:ext cx="4611329" cy="4296697"/>
            <a:chOff x="914394" y="2019300"/>
            <a:chExt cx="3200406" cy="3200406"/>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4" y="2019300"/>
              <a:ext cx="3200406" cy="3200406"/>
            </a:xfrm>
            <a:prstGeom prst="rect">
              <a:avLst/>
            </a:prstGeom>
          </p:spPr>
        </p:pic>
        <p:sp>
          <p:nvSpPr>
            <p:cNvPr id="7" name="TextBox 36"/>
            <p:cNvSpPr txBox="1"/>
            <p:nvPr/>
          </p:nvSpPr>
          <p:spPr>
            <a:xfrm>
              <a:off x="2028462" y="3433289"/>
              <a:ext cx="1133838" cy="405624"/>
            </a:xfrm>
            <a:prstGeom prst="rect">
              <a:avLst/>
            </a:prstGeom>
            <a:noFill/>
          </p:spPr>
          <p:txBody>
            <a:bodyPr wrap="square" lIns="0" tIns="0" rIns="0" bIns="0" rtlCol="0">
              <a:spAutoFit/>
            </a:bodyPr>
            <a:lstStyle/>
            <a:p>
              <a:pPr algn="dist">
                <a:lnSpc>
                  <a:spcPct val="120000"/>
                </a:lnSpc>
              </a:pPr>
              <a:endParaRPr lang="zh-CN" altLang="en-US" sz="2400" b="1" dirty="0">
                <a:solidFill>
                  <a:srgbClr val="404040"/>
                </a:solidFill>
                <a:latin typeface="微软雅黑" pitchFamily="34" charset="-122"/>
                <a:ea typeface="微软雅黑" pitchFamily="34" charset="-122"/>
                <a:cs typeface="字魂58号-创中黑" charset="-122"/>
                <a:sym typeface="+mn-lt"/>
              </a:endParaRPr>
            </a:p>
          </p:txBody>
        </p:sp>
      </p:gr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957" y="0"/>
            <a:ext cx="3867157" cy="3867157"/>
          </a:xfrm>
          <a:prstGeom prst="rect">
            <a:avLst/>
          </a:prstGeom>
        </p:spPr>
      </p:pic>
      <p:sp>
        <p:nvSpPr>
          <p:cNvPr id="10" name="TextBox 36">
            <a:extLst>
              <a:ext uri="{FF2B5EF4-FFF2-40B4-BE49-F238E27FC236}">
                <a16:creationId xmlns:a16="http://schemas.microsoft.com/office/drawing/2014/main" id="{2D9B9D5B-88B6-9488-DF9B-3284C8801C03}"/>
              </a:ext>
            </a:extLst>
          </p:cNvPr>
          <p:cNvSpPr txBox="1"/>
          <p:nvPr/>
        </p:nvSpPr>
        <p:spPr>
          <a:xfrm>
            <a:off x="1990362" y="3985739"/>
            <a:ext cx="1133838" cy="405624"/>
          </a:xfrm>
          <a:prstGeom prst="rect">
            <a:avLst/>
          </a:prstGeom>
          <a:noFill/>
        </p:spPr>
        <p:txBody>
          <a:bodyPr wrap="square" lIns="0" tIns="0" rIns="0" bIns="0" rtlCol="0">
            <a:spAutoFit/>
          </a:bodyPr>
          <a:lstStyle/>
          <a:p>
            <a:pPr algn="dist">
              <a:lnSpc>
                <a:spcPct val="120000"/>
              </a:lnSpc>
            </a:pPr>
            <a:endParaRPr lang="zh-CN" altLang="en-US" sz="2400" b="1" dirty="0">
              <a:solidFill>
                <a:srgbClr val="404040"/>
              </a:solidFill>
              <a:latin typeface="微软雅黑" pitchFamily="34" charset="-122"/>
              <a:ea typeface="微软雅黑" pitchFamily="34" charset="-122"/>
              <a:cs typeface="字魂58号-创中黑" charset="-122"/>
              <a:sym typeface="+mn-lt"/>
            </a:endParaRPr>
          </a:p>
        </p:txBody>
      </p:sp>
      <p:sp>
        <p:nvSpPr>
          <p:cNvPr id="12" name="文本框 11">
            <a:extLst>
              <a:ext uri="{FF2B5EF4-FFF2-40B4-BE49-F238E27FC236}">
                <a16:creationId xmlns:a16="http://schemas.microsoft.com/office/drawing/2014/main" id="{A29D1F97-6B5E-57A7-66CD-F0DC5D55A0DE}"/>
              </a:ext>
            </a:extLst>
          </p:cNvPr>
          <p:cNvSpPr txBox="1"/>
          <p:nvPr/>
        </p:nvSpPr>
        <p:spPr>
          <a:xfrm>
            <a:off x="408982" y="3629707"/>
            <a:ext cx="3730399" cy="523220"/>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blitzkrieg-style tactics</a:t>
            </a:r>
            <a:endParaRPr lang="zh-CN" altLang="en-US" sz="28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C9F20B2-89BA-3FFF-4048-CF1249548258}"/>
              </a:ext>
            </a:extLst>
          </p:cNvPr>
          <p:cNvSpPr txBox="1"/>
          <p:nvPr/>
        </p:nvSpPr>
        <p:spPr>
          <a:xfrm>
            <a:off x="4561044" y="3392850"/>
            <a:ext cx="6983154" cy="2246769"/>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Huo </a:t>
            </a:r>
            <a:r>
              <a:rPr lang="en-US" altLang="zh-CN" sz="2800"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used blitzkrieg to quickly penetrate the enemy's defense line and quickly strike at the enemy's rear, which was a tactic that could disrupt the enemy's deployment and weaken his morale and combat effectiveness. </a:t>
            </a:r>
            <a:endParaRPr lang="zh-CN" altLang="en-US" sz="28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E54C7759-D289-CC08-D475-1E8197CEE703}"/>
              </a:ext>
            </a:extLst>
          </p:cNvPr>
          <p:cNvSpPr/>
          <p:nvPr/>
        </p:nvSpPr>
        <p:spPr>
          <a:xfrm>
            <a:off x="1071716" y="334297"/>
            <a:ext cx="2644878" cy="353961"/>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33500" y="2435290"/>
            <a:ext cx="9372600" cy="3298760"/>
            <a:chOff x="1409700" y="2149540"/>
            <a:chExt cx="9372600" cy="329876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000" t="39722" r="3611" b="52222"/>
            <a:stretch>
              <a:fillRect/>
            </a:stretch>
          </p:blipFill>
          <p:spPr>
            <a:xfrm>
              <a:off x="1409700" y="2149540"/>
              <a:ext cx="9372600" cy="76511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5000" t="39722" r="3611" b="52222"/>
            <a:stretch>
              <a:fillRect/>
            </a:stretch>
          </p:blipFill>
          <p:spPr>
            <a:xfrm flipV="1">
              <a:off x="1409700" y="4683190"/>
              <a:ext cx="9372600" cy="765110"/>
            </a:xfrm>
            <a:prstGeom prst="rect">
              <a:avLst/>
            </a:prstGeom>
          </p:spPr>
        </p:pic>
      </p:grpSp>
      <p:sp>
        <p:nvSpPr>
          <p:cNvPr id="13" name="文本框 12">
            <a:extLst>
              <a:ext uri="{FF2B5EF4-FFF2-40B4-BE49-F238E27FC236}">
                <a16:creationId xmlns:a16="http://schemas.microsoft.com/office/drawing/2014/main" id="{25D5EC48-1B52-1CF9-FB6F-3EF669B8ECCE}"/>
              </a:ext>
            </a:extLst>
          </p:cNvPr>
          <p:cNvSpPr txBox="1"/>
          <p:nvPr/>
        </p:nvSpPr>
        <p:spPr>
          <a:xfrm>
            <a:off x="1725561" y="3299840"/>
            <a:ext cx="8740877" cy="1569660"/>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implemented rapid strikes and flexible tactical adjustments to disrupt enemy defenses. He excelled in flanking maneuvers and encircling tactics, keeping the adversary at a disadvantage and securing operational dominance on the battlefield.</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2E1A517-225D-9D23-3066-2E617C693C4A}"/>
              </a:ext>
            </a:extLst>
          </p:cNvPr>
          <p:cNvSpPr txBox="1"/>
          <p:nvPr/>
        </p:nvSpPr>
        <p:spPr>
          <a:xfrm>
            <a:off x="2462981" y="1689519"/>
            <a:ext cx="8003457" cy="646331"/>
          </a:xfrm>
          <a:prstGeom prst="rect">
            <a:avLst/>
          </a:prstGeom>
          <a:noFill/>
        </p:spPr>
        <p:txBody>
          <a:bodyPr wrap="square">
            <a:spAutoFit/>
          </a:bodyPr>
          <a:lstStyle/>
          <a:p>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Adopting an aggressive offensive strategy </a:t>
            </a:r>
            <a:endParaRPr lang="zh-CN" altLang="en-US" sz="3600"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A834C685-6F58-CA4D-E5E6-31FC85724C80}"/>
              </a:ext>
            </a:extLst>
          </p:cNvPr>
          <p:cNvSpPr/>
          <p:nvPr/>
        </p:nvSpPr>
        <p:spPr>
          <a:xfrm>
            <a:off x="1091381" y="393290"/>
            <a:ext cx="2517058" cy="273460"/>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4778591" y="3740040"/>
            <a:ext cx="5226645" cy="1759866"/>
          </a:xfrm>
          <a:prstGeom prst="rect">
            <a:avLst/>
          </a:prstGeom>
          <a:noFill/>
          <a:effectLst/>
        </p:spPr>
        <p:txBody>
          <a:bodyPr wrap="square" lIns="96926" tIns="48463" rIns="96926" bIns="48463">
            <a:spAutoFit/>
          </a:bodyPr>
          <a:lstStyle/>
          <a:p>
            <a:pPr algn="dist"/>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The Legacy of Huo </a:t>
            </a:r>
            <a:r>
              <a:rPr lang="en-US" altLang="zh-CN" sz="54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endParaRPr lang="zh-CN" altLang="en-US"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635549" y="2132919"/>
            <a:ext cx="4837657"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Four</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extLst>
      <p:ext uri="{BB962C8B-B14F-4D97-AF65-F5344CB8AC3E}">
        <p14:creationId xmlns:p14="http://schemas.microsoft.com/office/powerpoint/2010/main" val="32047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7858" y="4620949"/>
            <a:ext cx="2448576" cy="2448576"/>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36" y="648929"/>
            <a:ext cx="2123661" cy="2123661"/>
          </a:xfrm>
          <a:prstGeom prst="rect">
            <a:avLst/>
          </a:prstGeom>
        </p:spPr>
      </p:pic>
      <p:sp>
        <p:nvSpPr>
          <p:cNvPr id="3" name="矩形 2">
            <a:extLst>
              <a:ext uri="{FF2B5EF4-FFF2-40B4-BE49-F238E27FC236}">
                <a16:creationId xmlns:a16="http://schemas.microsoft.com/office/drawing/2014/main" id="{1C937234-7212-BE04-5243-0CDB0E8545B4}"/>
              </a:ext>
            </a:extLst>
          </p:cNvPr>
          <p:cNvSpPr/>
          <p:nvPr/>
        </p:nvSpPr>
        <p:spPr>
          <a:xfrm>
            <a:off x="1071716" y="422787"/>
            <a:ext cx="1700981" cy="226142"/>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B1EDC64-DC86-C59E-05B0-8A5458DEED34}"/>
              </a:ext>
            </a:extLst>
          </p:cNvPr>
          <p:cNvSpPr txBox="1"/>
          <p:nvPr/>
        </p:nvSpPr>
        <p:spPr>
          <a:xfrm>
            <a:off x="4129548" y="1197290"/>
            <a:ext cx="4788310" cy="707886"/>
          </a:xfrm>
          <a:prstGeom prst="rect">
            <a:avLst/>
          </a:prstGeom>
          <a:noFill/>
        </p:spPr>
        <p:txBody>
          <a:bodyPr wrap="square" rtlCol="0">
            <a:spAutoFit/>
          </a:bodyPr>
          <a:lstStyle/>
          <a:p>
            <a:r>
              <a:rPr lang="en-US" altLang="zh-CN" sz="4000" b="1" dirty="0">
                <a:latin typeface="Times New Roman" panose="02020603050405020304" pitchFamily="18" charset="0"/>
                <a:cs typeface="Times New Roman" panose="02020603050405020304" pitchFamily="18" charset="0"/>
              </a:rPr>
              <a:t>Cultural Heritage</a:t>
            </a:r>
            <a:endParaRPr lang="zh-CN" altLang="en-US" sz="40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F1A1E35-2562-1CB4-319A-9A7E8F5AB4B2}"/>
              </a:ext>
            </a:extLst>
          </p:cNvPr>
          <p:cNvSpPr txBox="1"/>
          <p:nvPr/>
        </p:nvSpPr>
        <p:spPr>
          <a:xfrm>
            <a:off x="2094270" y="1884696"/>
            <a:ext cx="7924801" cy="4154984"/>
          </a:xfrm>
          <a:prstGeom prst="rect">
            <a:avLst/>
          </a:prstGeom>
          <a:noFill/>
        </p:spPr>
        <p:txBody>
          <a:bodyPr wrap="square">
            <a:spAutoFit/>
          </a:bodyPr>
          <a:lstStyle/>
          <a:p>
            <a:pPr marL="342900" indent="-342900">
              <a:buAutoNum type="arabicPeriod"/>
            </a:pPr>
            <a:r>
              <a:rPr lang="en-US" altLang="zh-CN" sz="2400" b="1" dirty="0">
                <a:latin typeface="Times New Roman" panose="02020603050405020304" pitchFamily="18" charset="0"/>
                <a:cs typeface="Times New Roman" panose="02020603050405020304" pitchFamily="18" charset="0"/>
              </a:rPr>
              <a:t>Poetry and Prose: </a:t>
            </a:r>
            <a:r>
              <a:rPr lang="en-US" altLang="zh-CN" sz="2400" dirty="0">
                <a:latin typeface="Times New Roman" panose="02020603050405020304" pitchFamily="18" charset="0"/>
                <a:cs typeface="Times New Roman" panose="02020603050405020304" pitchFamily="18" charset="0"/>
              </a:rPr>
              <a:t>Li Bai's "Frontier Songs" ("Bending the bow under the Han moon") and Wang Wei's "Even in death, the hero's bones retain their valor" vividly depict the youthful heroism of 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a:t>
            </a:r>
          </a:p>
          <a:p>
            <a:pPr marL="342900" indent="-342900">
              <a:buAutoNum type="arabicPeriod"/>
            </a:pPr>
            <a:r>
              <a:rPr lang="en-US" altLang="zh-CN" sz="2400" b="1" dirty="0">
                <a:latin typeface="Times New Roman" panose="02020603050405020304" pitchFamily="18" charset="0"/>
                <a:cs typeface="Times New Roman" panose="02020603050405020304" pitchFamily="18" charset="0"/>
              </a:rPr>
              <a:t>Operatic Adaptations: </a:t>
            </a:r>
            <a:r>
              <a:rPr lang="en-US" altLang="zh-CN" sz="2400" dirty="0">
                <a:latin typeface="Times New Roman" panose="02020603050405020304" pitchFamily="18" charset="0"/>
                <a:cs typeface="Times New Roman" panose="02020603050405020304" pitchFamily="18" charset="0"/>
              </a:rPr>
              <a:t>Stage productions like Peking Opera General Huo and </a:t>
            </a:r>
            <a:r>
              <a:rPr lang="en-US" altLang="zh-CN" sz="2400" dirty="0" err="1">
                <a:latin typeface="Times New Roman" panose="02020603050405020304" pitchFamily="18" charset="0"/>
                <a:cs typeface="Times New Roman" panose="02020603050405020304" pitchFamily="18" charset="0"/>
              </a:rPr>
              <a:t>Qinqiang</a:t>
            </a:r>
            <a:r>
              <a:rPr lang="en-US" altLang="zh-CN" sz="2400" dirty="0">
                <a:latin typeface="Times New Roman" panose="02020603050405020304" pitchFamily="18" charset="0"/>
                <a:cs typeface="Times New Roman" panose="02020603050405020304" pitchFamily="18" charset="0"/>
              </a:rPr>
              <a:t> Opera Qilian Mountains dramatize his military campaigns.</a:t>
            </a:r>
          </a:p>
          <a:p>
            <a:pPr marL="342900" indent="-342900">
              <a:buAutoNum type="arabicPeriod"/>
            </a:pPr>
            <a:r>
              <a:rPr lang="en-US" altLang="zh-CN" sz="2400" b="1" dirty="0">
                <a:latin typeface="Times New Roman" panose="02020603050405020304" pitchFamily="18" charset="0"/>
                <a:cs typeface="Times New Roman" panose="02020603050405020304" pitchFamily="18" charset="0"/>
              </a:rPr>
              <a:t>Folklore: </a:t>
            </a:r>
            <a:r>
              <a:rPr lang="en-US" altLang="zh-CN" sz="2400" dirty="0">
                <a:latin typeface="Times New Roman" panose="02020603050405020304" pitchFamily="18" charset="0"/>
                <a:cs typeface="Times New Roman" panose="02020603050405020304" pitchFamily="18" charset="0"/>
              </a:rPr>
              <a:t>Legends such as "Huo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Crossing the Heavenly Rapids" and "Shooting an Arrow to Create a Spring" are widely circulated in northwestern China, blending into local cultural narratives</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854408" y="2427986"/>
            <a:ext cx="8546874" cy="936806"/>
            <a:chOff x="2854408" y="2516612"/>
            <a:chExt cx="8546874" cy="936806"/>
          </a:xfrm>
        </p:grpSpPr>
        <p:cxnSp>
          <p:nvCxnSpPr>
            <p:cNvPr id="4" name="ïṥľíḍê"/>
            <p:cNvCxnSpPr/>
            <p:nvPr/>
          </p:nvCxnSpPr>
          <p:spPr>
            <a:xfrm>
              <a:off x="2854408" y="2516612"/>
              <a:ext cx="0" cy="451456"/>
            </a:xfrm>
            <a:prstGeom prst="line">
              <a:avLst/>
            </a:prstGeom>
            <a:noFill/>
            <a:ln w="190500" cap="rnd">
              <a:solidFill>
                <a:schemeClr val="tx1">
                  <a:lumMod val="65000"/>
                  <a:lumOff val="3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cxnSp>
        <p:sp>
          <p:nvSpPr>
            <p:cNvPr id="9" name="îsľiḑê"/>
            <p:cNvSpPr txBox="1"/>
            <p:nvPr/>
          </p:nvSpPr>
          <p:spPr>
            <a:xfrm>
              <a:off x="3053571" y="2994510"/>
              <a:ext cx="8347711" cy="458908"/>
            </a:xfrm>
            <a:prstGeom prst="rect">
              <a:avLst/>
            </a:prstGeom>
            <a:noFill/>
          </p:spPr>
          <p:txBody>
            <a:bodyPr wrap="square" rtlCol="0">
              <a:spAutoFit/>
            </a:bodyPr>
            <a:lstStyle/>
            <a:p>
              <a:pPr>
                <a:lnSpc>
                  <a:spcPct val="150000"/>
                </a:lnSpc>
              </a:pPr>
              <a:endParaRPr lang="zh-CN" altLang="en-US" dirty="0">
                <a:solidFill>
                  <a:srgbClr val="595959"/>
                </a:solidFill>
                <a:latin typeface="微软雅黑" pitchFamily="34" charset="-122"/>
                <a:ea typeface="微软雅黑" pitchFamily="34" charset="-122"/>
                <a:cs typeface="+mn-ea"/>
                <a:sym typeface="+mn-lt"/>
              </a:endParaRPr>
            </a:p>
          </p:txBody>
        </p:sp>
      </p:grpSp>
      <p:grpSp>
        <p:nvGrpSpPr>
          <p:cNvPr id="17" name="组合 16"/>
          <p:cNvGrpSpPr/>
          <p:nvPr/>
        </p:nvGrpSpPr>
        <p:grpSpPr>
          <a:xfrm>
            <a:off x="2854408" y="4345412"/>
            <a:ext cx="8546874" cy="936806"/>
            <a:chOff x="2854408" y="4345412"/>
            <a:chExt cx="8546874" cy="936806"/>
          </a:xfrm>
        </p:grpSpPr>
        <p:cxnSp>
          <p:nvCxnSpPr>
            <p:cNvPr id="10" name="ïṥľíḍê"/>
            <p:cNvCxnSpPr/>
            <p:nvPr/>
          </p:nvCxnSpPr>
          <p:spPr>
            <a:xfrm>
              <a:off x="2854408" y="4345412"/>
              <a:ext cx="0" cy="451456"/>
            </a:xfrm>
            <a:prstGeom prst="line">
              <a:avLst/>
            </a:prstGeom>
            <a:noFill/>
            <a:ln w="190500" cap="rnd">
              <a:solidFill>
                <a:srgbClr val="CB3935"/>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cxnSp>
        <p:sp>
          <p:nvSpPr>
            <p:cNvPr id="12" name="îsľiḑê"/>
            <p:cNvSpPr txBox="1"/>
            <p:nvPr/>
          </p:nvSpPr>
          <p:spPr>
            <a:xfrm>
              <a:off x="3053571" y="4823310"/>
              <a:ext cx="8347711" cy="458908"/>
            </a:xfrm>
            <a:prstGeom prst="rect">
              <a:avLst/>
            </a:prstGeom>
            <a:noFill/>
          </p:spPr>
          <p:txBody>
            <a:bodyPr wrap="square" rtlCol="0">
              <a:spAutoFit/>
            </a:bodyPr>
            <a:lstStyle/>
            <a:p>
              <a:pPr>
                <a:lnSpc>
                  <a:spcPct val="150000"/>
                </a:lnSpc>
              </a:pPr>
              <a:endParaRPr lang="zh-CN" altLang="en-US" dirty="0">
                <a:solidFill>
                  <a:srgbClr val="595959"/>
                </a:solidFill>
                <a:latin typeface="微软雅黑" pitchFamily="34" charset="-122"/>
                <a:ea typeface="微软雅黑" pitchFamily="34" charset="-122"/>
                <a:cs typeface="+mn-ea"/>
                <a:sym typeface="+mn-lt"/>
              </a:endParaRPr>
            </a:p>
          </p:txBody>
        </p:sp>
      </p:gr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803" y="3924301"/>
            <a:ext cx="2978724" cy="2978724"/>
          </a:xfrm>
          <a:prstGeom prst="rect">
            <a:avLst/>
          </a:prstGeom>
        </p:spPr>
      </p:pic>
      <p:sp>
        <p:nvSpPr>
          <p:cNvPr id="3" name="矩形 2">
            <a:extLst>
              <a:ext uri="{FF2B5EF4-FFF2-40B4-BE49-F238E27FC236}">
                <a16:creationId xmlns:a16="http://schemas.microsoft.com/office/drawing/2014/main" id="{2BCF5378-6422-8EFC-A4EE-3A3C2AD42773}"/>
              </a:ext>
            </a:extLst>
          </p:cNvPr>
          <p:cNvSpPr/>
          <p:nvPr/>
        </p:nvSpPr>
        <p:spPr>
          <a:xfrm>
            <a:off x="1071716" y="403123"/>
            <a:ext cx="1681316" cy="245806"/>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1E7351DD-42C8-98CE-9F5C-0D438AD5EE57}"/>
              </a:ext>
            </a:extLst>
          </p:cNvPr>
          <p:cNvSpPr txBox="1"/>
          <p:nvPr/>
        </p:nvSpPr>
        <p:spPr>
          <a:xfrm>
            <a:off x="3363349" y="1055985"/>
            <a:ext cx="7728153" cy="769441"/>
          </a:xfrm>
          <a:prstGeom prst="rect">
            <a:avLst/>
          </a:prstGeom>
          <a:noFill/>
        </p:spPr>
        <p:txBody>
          <a:bodyPr wrap="square" rtlCol="0">
            <a:spAutoFit/>
          </a:bodyPr>
          <a:lstStyle/>
          <a:p>
            <a:r>
              <a:rPr lang="en-US" altLang="zh-CN" sz="4400" b="1" dirty="0">
                <a:latin typeface="Times New Roman" panose="02020603050405020304" pitchFamily="18" charset="0"/>
                <a:cs typeface="Times New Roman" panose="02020603050405020304" pitchFamily="18" charset="0"/>
              </a:rPr>
              <a:t>Impact on Future Generations</a:t>
            </a:r>
            <a:endParaRPr lang="zh-CN" altLang="en-US" sz="44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74DE215-E53E-3100-E7A6-D57C15BE2583}"/>
              </a:ext>
            </a:extLst>
          </p:cNvPr>
          <p:cNvSpPr txBox="1"/>
          <p:nvPr/>
        </p:nvSpPr>
        <p:spPr>
          <a:xfrm>
            <a:off x="3185651" y="2269649"/>
            <a:ext cx="7030061" cy="584775"/>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Inspire the National Generation</a:t>
            </a:r>
            <a:endParaRPr lang="zh-CN" altLang="en-US" sz="32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01D83712-CC0E-439E-9B49-6B52A9FC63CF}"/>
              </a:ext>
            </a:extLst>
          </p:cNvPr>
          <p:cNvSpPr txBox="1"/>
          <p:nvPr/>
        </p:nvSpPr>
        <p:spPr>
          <a:xfrm>
            <a:off x="3185651" y="2930001"/>
            <a:ext cx="7543796" cy="707886"/>
          </a:xfrm>
          <a:prstGeom prst="rect">
            <a:avLst/>
          </a:prstGeom>
          <a:noFill/>
        </p:spPr>
        <p:txBody>
          <a:bodyPr wrap="square">
            <a:spAutoFit/>
          </a:bodyPr>
          <a:lstStyle/>
          <a:p>
            <a:r>
              <a:rPr lang="en-US" altLang="zh-CN" sz="2000" b="0" i="0" dirty="0">
                <a:solidFill>
                  <a:srgbClr val="000000"/>
                </a:solidFill>
                <a:effectLst/>
                <a:latin typeface="Times New Roman" panose="02020603050405020304" pitchFamily="18" charset="0"/>
                <a:cs typeface="Times New Roman" panose="02020603050405020304" pitchFamily="18" charset="0"/>
              </a:rPr>
              <a:t>Huo </a:t>
            </a:r>
            <a:r>
              <a:rPr lang="en-US" altLang="zh-CN" sz="2000" b="0" i="0" dirty="0" err="1">
                <a:solidFill>
                  <a:srgbClr val="000000"/>
                </a:solidFill>
                <a:effectLst/>
                <a:latin typeface="Times New Roman" panose="02020603050405020304" pitchFamily="18" charset="0"/>
                <a:cs typeface="Times New Roman" panose="02020603050405020304" pitchFamily="18" charset="0"/>
              </a:rPr>
              <a:t>Qubing's</a:t>
            </a:r>
            <a:r>
              <a:rPr lang="en-US" altLang="zh-CN" sz="2000" b="0" i="0" dirty="0">
                <a:solidFill>
                  <a:srgbClr val="000000"/>
                </a:solidFill>
                <a:effectLst/>
                <a:latin typeface="Times New Roman" panose="02020603050405020304" pitchFamily="18" charset="0"/>
                <a:cs typeface="Times New Roman" panose="02020603050405020304" pitchFamily="18" charset="0"/>
              </a:rPr>
              <a:t> deeds and thoughts have inspired patriotic people in later generations and have become an important part of the national spirit.</a:t>
            </a:r>
            <a:endParaRPr lang="zh-CN" altLang="en-US" sz="20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E0380C11-1F96-88DD-FDA3-6EB472DEE409}"/>
              </a:ext>
            </a:extLst>
          </p:cNvPr>
          <p:cNvSpPr txBox="1"/>
          <p:nvPr/>
        </p:nvSpPr>
        <p:spPr>
          <a:xfrm>
            <a:off x="3227896" y="4053024"/>
            <a:ext cx="6213270" cy="584775"/>
          </a:xfrm>
          <a:prstGeom prst="rect">
            <a:avLst/>
          </a:prstGeom>
          <a:noFill/>
        </p:spPr>
        <p:txBody>
          <a:bodyPr wrap="square" rtlCol="0">
            <a:spAutoFit/>
          </a:bodyPr>
          <a:lstStyle/>
          <a:p>
            <a:r>
              <a:rPr lang="en-US" altLang="zh-CN" sz="3200" dirty="0">
                <a:solidFill>
                  <a:srgbClr val="C00000"/>
                </a:solidFill>
                <a:latin typeface="Times New Roman" panose="02020603050405020304" pitchFamily="18" charset="0"/>
                <a:cs typeface="Times New Roman" panose="02020603050405020304" pitchFamily="18" charset="0"/>
              </a:rPr>
              <a:t>Impact on Military Thought</a:t>
            </a:r>
            <a:endParaRPr lang="zh-CN" altLang="en-US" sz="3200" dirty="0">
              <a:solidFill>
                <a:srgbClr val="C00000"/>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DD231603-30C4-44C3-7237-B197C3F81A62}"/>
              </a:ext>
            </a:extLst>
          </p:cNvPr>
          <p:cNvSpPr txBox="1"/>
          <p:nvPr/>
        </p:nvSpPr>
        <p:spPr>
          <a:xfrm>
            <a:off x="3185651" y="4752527"/>
            <a:ext cx="7384026" cy="1015663"/>
          </a:xfrm>
          <a:prstGeom prst="rect">
            <a:avLst/>
          </a:prstGeom>
          <a:noFill/>
        </p:spPr>
        <p:txBody>
          <a:bodyPr wrap="square">
            <a:spAutoFit/>
          </a:bodyPr>
          <a:lstStyle/>
          <a:p>
            <a:r>
              <a:rPr lang="en-US" altLang="zh-CN" sz="2000" b="0" i="0" dirty="0">
                <a:solidFill>
                  <a:srgbClr val="000000"/>
                </a:solidFill>
                <a:effectLst/>
                <a:latin typeface="Times New Roman" panose="02020603050405020304" pitchFamily="18" charset="0"/>
                <a:cs typeface="Times New Roman" panose="02020603050405020304" pitchFamily="18" charset="0"/>
              </a:rPr>
              <a:t>Huo </a:t>
            </a:r>
            <a:r>
              <a:rPr lang="en-US" altLang="zh-CN" sz="2000" b="0" i="0" dirty="0" err="1">
                <a:solidFill>
                  <a:srgbClr val="000000"/>
                </a:solidFill>
                <a:effectLst/>
                <a:latin typeface="Times New Roman" panose="02020603050405020304" pitchFamily="18" charset="0"/>
                <a:cs typeface="Times New Roman" panose="02020603050405020304" pitchFamily="18" charset="0"/>
              </a:rPr>
              <a:t>Qubing's</a:t>
            </a:r>
            <a:r>
              <a:rPr lang="en-US" altLang="zh-CN" sz="2000" b="0" i="0" dirty="0">
                <a:solidFill>
                  <a:srgbClr val="000000"/>
                </a:solidFill>
                <a:effectLst/>
                <a:latin typeface="Times New Roman" panose="02020603050405020304" pitchFamily="18" charset="0"/>
                <a:cs typeface="Times New Roman" panose="02020603050405020304" pitchFamily="18" charset="0"/>
              </a:rPr>
              <a:t> tactical thoughts and cavalry construction had a profound influence on military thought in later generations and were regarded as an important milestone in Chinese military history.</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803" y="3924301"/>
            <a:ext cx="2978724" cy="2978724"/>
          </a:xfrm>
          <a:prstGeom prst="rect">
            <a:avLst/>
          </a:prstGeom>
        </p:spPr>
      </p:pic>
      <p:sp>
        <p:nvSpPr>
          <p:cNvPr id="3" name="矩形 2">
            <a:extLst>
              <a:ext uri="{FF2B5EF4-FFF2-40B4-BE49-F238E27FC236}">
                <a16:creationId xmlns:a16="http://schemas.microsoft.com/office/drawing/2014/main" id="{2BCF5378-6422-8EFC-A4EE-3A3C2AD42773}"/>
              </a:ext>
            </a:extLst>
          </p:cNvPr>
          <p:cNvSpPr/>
          <p:nvPr/>
        </p:nvSpPr>
        <p:spPr>
          <a:xfrm>
            <a:off x="1071716" y="403123"/>
            <a:ext cx="1681316" cy="245806"/>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266" name="Picture 2">
            <a:extLst>
              <a:ext uri="{FF2B5EF4-FFF2-40B4-BE49-F238E27FC236}">
                <a16:creationId xmlns:a16="http://schemas.microsoft.com/office/drawing/2014/main" id="{947C0C00-1DA1-2C9E-DBDD-5DE89C698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071" y="1256071"/>
            <a:ext cx="5149492" cy="514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rcRect l="116" t="5364" r="5817" b="134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文本框 8"/>
          <p:cNvSpPr txBox="1"/>
          <p:nvPr/>
        </p:nvSpPr>
        <p:spPr>
          <a:xfrm>
            <a:off x="1456808" y="2533654"/>
            <a:ext cx="7581929" cy="1575200"/>
          </a:xfrm>
          <a:prstGeom prst="rect">
            <a:avLst/>
          </a:prstGeom>
          <a:noFill/>
          <a:effectLst/>
        </p:spPr>
        <p:txBody>
          <a:bodyPr wrap="square" lIns="96926" tIns="48463" rIns="96926" bIns="48463">
            <a:spAutoFit/>
          </a:bodyPr>
          <a:lstStyle/>
          <a:p>
            <a:pPr algn="dist"/>
            <a:r>
              <a:rPr lang="en-US" altLang="zh-CN" sz="9600" dirty="0">
                <a:solidFill>
                  <a:schemeClr val="tx1">
                    <a:lumMod val="75000"/>
                    <a:lumOff val="25000"/>
                  </a:schemeClr>
                </a:solidFill>
                <a:latin typeface="字魂50号-白鸽天行体" pitchFamily="2" charset="-122"/>
                <a:ea typeface="字魂50号-白鸽天行体" pitchFamily="2" charset="-122"/>
              </a:rPr>
              <a:t>Thank you!</a:t>
            </a:r>
            <a:endParaRPr lang="zh-CN" altLang="en-US" sz="9600" dirty="0">
              <a:solidFill>
                <a:schemeClr val="tx1">
                  <a:lumMod val="75000"/>
                  <a:lumOff val="25000"/>
                </a:schemeClr>
              </a:solidFill>
              <a:latin typeface="字魂50号-白鸽天行体" pitchFamily="2" charset="-122"/>
              <a:ea typeface="字魂50号-白鸽天行体" pitchFamily="2" charset="-122"/>
            </a:endParaRPr>
          </a:p>
        </p:txBody>
      </p:sp>
      <p:sp>
        <p:nvSpPr>
          <p:cNvPr id="13" name="文本框 12"/>
          <p:cNvSpPr txBox="1"/>
          <p:nvPr/>
        </p:nvSpPr>
        <p:spPr>
          <a:xfrm>
            <a:off x="5247773" y="1761330"/>
            <a:ext cx="1724675" cy="2329050"/>
          </a:xfrm>
          <a:prstGeom prst="rect">
            <a:avLst/>
          </a:prstGeom>
          <a:noFill/>
          <a:effectLst/>
        </p:spPr>
        <p:txBody>
          <a:bodyPr wrap="square" lIns="114373" tIns="57187" rIns="114373" bIns="57187" rtlCol="0">
            <a:spAutoFit/>
          </a:bodyPr>
          <a:lstStyle/>
          <a:p>
            <a:endParaRPr lang="zh-CN" altLang="en-US" sz="14385" dirty="0">
              <a:solidFill>
                <a:schemeClr val="tx1">
                  <a:lumMod val="75000"/>
                  <a:lumOff val="25000"/>
                </a:schemeClr>
              </a:solidFill>
              <a:latin typeface="字魂50号-白鸽天行体" pitchFamily="2" charset="-122"/>
              <a:ea typeface="字魂50号-白鸽天行体" pitchFamily="2" charset="-122"/>
            </a:endParaRPr>
          </a:p>
        </p:txBody>
      </p:sp>
      <p:sp>
        <p:nvSpPr>
          <p:cNvPr id="92" name="椭圆 91"/>
          <p:cNvSpPr/>
          <p:nvPr/>
        </p:nvSpPr>
        <p:spPr>
          <a:xfrm>
            <a:off x="404210" y="427847"/>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rcRect t="22236" r="2043" b="58081"/>
          <a:stretch>
            <a:fillRect/>
          </a:stretch>
        </p:blipFill>
        <p:spPr>
          <a:xfrm>
            <a:off x="5626013" y="1059543"/>
            <a:ext cx="2264098" cy="500381"/>
          </a:xfrm>
          <a:custGeom>
            <a:avLst/>
            <a:gdLst>
              <a:gd name="connsiteX0" fmla="*/ 3393464 w 6107636"/>
              <a:gd name="connsiteY0" fmla="*/ 0 h 1349829"/>
              <a:gd name="connsiteX1" fmla="*/ 3988550 w 6107636"/>
              <a:gd name="connsiteY1" fmla="*/ 290286 h 1349829"/>
              <a:gd name="connsiteX2" fmla="*/ 4380436 w 6107636"/>
              <a:gd name="connsiteY2" fmla="*/ 464457 h 1349829"/>
              <a:gd name="connsiteX3" fmla="*/ 5657693 w 6107636"/>
              <a:gd name="connsiteY3" fmla="*/ 638629 h 1349829"/>
              <a:gd name="connsiteX4" fmla="*/ 6107636 w 6107636"/>
              <a:gd name="connsiteY4" fmla="*/ 899886 h 1349829"/>
              <a:gd name="connsiteX5" fmla="*/ 6020550 w 6107636"/>
              <a:gd name="connsiteY5" fmla="*/ 1190171 h 1349829"/>
              <a:gd name="connsiteX6" fmla="*/ 5657693 w 6107636"/>
              <a:gd name="connsiteY6" fmla="*/ 1349829 h 1349829"/>
              <a:gd name="connsiteX7" fmla="*/ 4931978 w 6107636"/>
              <a:gd name="connsiteY7" fmla="*/ 1291771 h 1349829"/>
              <a:gd name="connsiteX8" fmla="*/ 4249807 w 6107636"/>
              <a:gd name="connsiteY8" fmla="*/ 1117600 h 1349829"/>
              <a:gd name="connsiteX9" fmla="*/ 3538607 w 6107636"/>
              <a:gd name="connsiteY9" fmla="*/ 827314 h 1349829"/>
              <a:gd name="connsiteX10" fmla="*/ 3248321 w 6107636"/>
              <a:gd name="connsiteY10" fmla="*/ 928914 h 1349829"/>
              <a:gd name="connsiteX11" fmla="*/ 2348436 w 6107636"/>
              <a:gd name="connsiteY11" fmla="*/ 899886 h 1349829"/>
              <a:gd name="connsiteX12" fmla="*/ 1535636 w 6107636"/>
              <a:gd name="connsiteY12" fmla="*/ 972457 h 1349829"/>
              <a:gd name="connsiteX13" fmla="*/ 635750 w 6107636"/>
              <a:gd name="connsiteY13" fmla="*/ 725714 h 1349829"/>
              <a:gd name="connsiteX14" fmla="*/ 0 w 6107636"/>
              <a:gd name="connsiteY14" fmla="*/ 380198 h 1349829"/>
              <a:gd name="connsiteX15" fmla="*/ 0 w 6107636"/>
              <a:gd name="connsiteY15" fmla="*/ 295937 h 1349829"/>
              <a:gd name="connsiteX16" fmla="*/ 229350 w 6107636"/>
              <a:gd name="connsiteY16" fmla="*/ 232229 h 1349829"/>
              <a:gd name="connsiteX17" fmla="*/ 592207 w 6107636"/>
              <a:gd name="connsiteY17" fmla="*/ 159657 h 1349829"/>
              <a:gd name="connsiteX18" fmla="*/ 1317921 w 6107636"/>
              <a:gd name="connsiteY18" fmla="*/ 145143 h 1349829"/>
              <a:gd name="connsiteX19" fmla="*/ 1738836 w 6107636"/>
              <a:gd name="connsiteY19" fmla="*/ 217714 h 1349829"/>
              <a:gd name="connsiteX20" fmla="*/ 2551636 w 6107636"/>
              <a:gd name="connsiteY20" fmla="*/ 58057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7636" h="1349829">
                <a:moveTo>
                  <a:pt x="3393464" y="0"/>
                </a:moveTo>
                <a:lnTo>
                  <a:pt x="3988550" y="290286"/>
                </a:lnTo>
                <a:lnTo>
                  <a:pt x="4380436" y="464457"/>
                </a:lnTo>
                <a:lnTo>
                  <a:pt x="5657693" y="638629"/>
                </a:lnTo>
                <a:lnTo>
                  <a:pt x="6107636" y="899886"/>
                </a:lnTo>
                <a:lnTo>
                  <a:pt x="6020550" y="1190171"/>
                </a:lnTo>
                <a:lnTo>
                  <a:pt x="5657693" y="1349829"/>
                </a:lnTo>
                <a:lnTo>
                  <a:pt x="4931978" y="1291771"/>
                </a:lnTo>
                <a:lnTo>
                  <a:pt x="4249807" y="1117600"/>
                </a:lnTo>
                <a:lnTo>
                  <a:pt x="3538607" y="827314"/>
                </a:lnTo>
                <a:lnTo>
                  <a:pt x="3248321" y="928914"/>
                </a:lnTo>
                <a:lnTo>
                  <a:pt x="2348436" y="899886"/>
                </a:lnTo>
                <a:lnTo>
                  <a:pt x="1535636" y="972457"/>
                </a:lnTo>
                <a:lnTo>
                  <a:pt x="635750" y="725714"/>
                </a:lnTo>
                <a:lnTo>
                  <a:pt x="0" y="380198"/>
                </a:lnTo>
                <a:lnTo>
                  <a:pt x="0" y="295937"/>
                </a:lnTo>
                <a:lnTo>
                  <a:pt x="229350" y="232229"/>
                </a:lnTo>
                <a:lnTo>
                  <a:pt x="592207" y="159657"/>
                </a:lnTo>
                <a:lnTo>
                  <a:pt x="1317921" y="145143"/>
                </a:lnTo>
                <a:lnTo>
                  <a:pt x="1738836" y="217714"/>
                </a:lnTo>
                <a:lnTo>
                  <a:pt x="2551636" y="58057"/>
                </a:lnTo>
                <a:close/>
              </a:path>
            </a:pathLst>
          </a:cu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rcRect l="42645" t="41657" r="13156" b="43042"/>
          <a:stretch>
            <a:fillRect/>
          </a:stretch>
        </p:blipFill>
        <p:spPr>
          <a:xfrm>
            <a:off x="913815" y="2168399"/>
            <a:ext cx="839082" cy="31948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p:cTn id="13" dur="750" fill="hold"/>
                                        <p:tgtEl>
                                          <p:spTgt spid="110"/>
                                        </p:tgtEl>
                                        <p:attrNameLst>
                                          <p:attrName>ppt_w</p:attrName>
                                        </p:attrNameLst>
                                      </p:cBhvr>
                                      <p:tavLst>
                                        <p:tav tm="0">
                                          <p:val>
                                            <p:fltVal val="0"/>
                                          </p:val>
                                        </p:tav>
                                        <p:tav tm="100000">
                                          <p:val>
                                            <p:strVal val="#ppt_w"/>
                                          </p:val>
                                        </p:tav>
                                      </p:tavLst>
                                    </p:anim>
                                    <p:anim calcmode="lin" valueType="num">
                                      <p:cBhvr>
                                        <p:cTn id="14" dur="750" fill="hold"/>
                                        <p:tgtEl>
                                          <p:spTgt spid="110"/>
                                        </p:tgtEl>
                                        <p:attrNameLst>
                                          <p:attrName>ppt_h</p:attrName>
                                        </p:attrNameLst>
                                      </p:cBhvr>
                                      <p:tavLst>
                                        <p:tav tm="0">
                                          <p:val>
                                            <p:fltVal val="0"/>
                                          </p:val>
                                        </p:tav>
                                        <p:tav tm="100000">
                                          <p:val>
                                            <p:strVal val="#ppt_h"/>
                                          </p:val>
                                        </p:tav>
                                      </p:tavLst>
                                    </p:anim>
                                    <p:animEffect transition="in" filter="fade">
                                      <p:cBhvr>
                                        <p:cTn id="15" dur="750"/>
                                        <p:tgtEl>
                                          <p:spTgt spid="110"/>
                                        </p:tgtEl>
                                      </p:cBhvr>
                                    </p:animEffect>
                                  </p:childTnLst>
                                </p:cTn>
                              </p:par>
                              <p:par>
                                <p:cTn id="16" presetID="53" presetClass="entr" presetSubtype="16"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750" fill="hold"/>
                                        <p:tgtEl>
                                          <p:spTgt spid="106"/>
                                        </p:tgtEl>
                                        <p:attrNameLst>
                                          <p:attrName>ppt_w</p:attrName>
                                        </p:attrNameLst>
                                      </p:cBhvr>
                                      <p:tavLst>
                                        <p:tav tm="0">
                                          <p:val>
                                            <p:fltVal val="0"/>
                                          </p:val>
                                        </p:tav>
                                        <p:tav tm="100000">
                                          <p:val>
                                            <p:strVal val="#ppt_w"/>
                                          </p:val>
                                        </p:tav>
                                      </p:tavLst>
                                    </p:anim>
                                    <p:anim calcmode="lin" valueType="num">
                                      <p:cBhvr>
                                        <p:cTn id="19" dur="750" fill="hold"/>
                                        <p:tgtEl>
                                          <p:spTgt spid="106"/>
                                        </p:tgtEl>
                                        <p:attrNameLst>
                                          <p:attrName>ppt_h</p:attrName>
                                        </p:attrNameLst>
                                      </p:cBhvr>
                                      <p:tavLst>
                                        <p:tav tm="0">
                                          <p:val>
                                            <p:fltVal val="0"/>
                                          </p:val>
                                        </p:tav>
                                        <p:tav tm="100000">
                                          <p:val>
                                            <p:strVal val="#ppt_h"/>
                                          </p:val>
                                        </p:tav>
                                      </p:tavLst>
                                    </p:anim>
                                    <p:animEffect transition="in" filter="fade">
                                      <p:cBhvr>
                                        <p:cTn id="20" dur="750"/>
                                        <p:tgtEl>
                                          <p:spTgt spid="10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pic>
        <p:nvPicPr>
          <p:cNvPr id="1026" name="Picture 2" descr="西汉_360百科">
            <a:extLst>
              <a:ext uri="{FF2B5EF4-FFF2-40B4-BE49-F238E27FC236}">
                <a16:creationId xmlns:a16="http://schemas.microsoft.com/office/drawing/2014/main" id="{011D6093-2E32-9CB8-20CB-D5F5EC5DD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07" y="1524000"/>
            <a:ext cx="5956180" cy="3898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西汉初年地图,西汉初年郡,西汉二诸侯_大山谷图库">
            <a:extLst>
              <a:ext uri="{FF2B5EF4-FFF2-40B4-BE49-F238E27FC236}">
                <a16:creationId xmlns:a16="http://schemas.microsoft.com/office/drawing/2014/main" id="{8556496D-9542-E1D3-0A9A-923683C85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115" y="1457304"/>
            <a:ext cx="5934904" cy="396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pic>
        <p:nvPicPr>
          <p:cNvPr id="2" name="Picture 2" descr="匈奴汉国是谁建立的？为什么区别胡人和汉人的制度？- 历史故事_赢家娱乐">
            <a:extLst>
              <a:ext uri="{FF2B5EF4-FFF2-40B4-BE49-F238E27FC236}">
                <a16:creationId xmlns:a16="http://schemas.microsoft.com/office/drawing/2014/main" id="{57B89337-D3F9-0730-38A6-00ABD2ED1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46" y="1541206"/>
            <a:ext cx="5708931" cy="3775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卫青犯了多大的罪，卫青一去世，汉武帝灭了他整个家族|卫青|汉武帝|汉朝_新浪新闻">
            <a:extLst>
              <a:ext uri="{FF2B5EF4-FFF2-40B4-BE49-F238E27FC236}">
                <a16:creationId xmlns:a16="http://schemas.microsoft.com/office/drawing/2014/main" id="{53EC6CF3-651E-BE37-ECAA-5C14246DB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825" y="1514168"/>
            <a:ext cx="6043983" cy="390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878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4903061" y="3235969"/>
            <a:ext cx="5257691" cy="1575200"/>
          </a:xfrm>
          <a:prstGeom prst="rect">
            <a:avLst/>
          </a:prstGeom>
          <a:noFill/>
          <a:effectLst/>
        </p:spPr>
        <p:txBody>
          <a:bodyPr wrap="square" lIns="96926" tIns="48463" rIns="96926" bIns="48463">
            <a:spAutoFit/>
          </a:bodyPr>
          <a:lstStyle/>
          <a:p>
            <a:pPr algn="dist"/>
            <a:r>
              <a:rPr lang="en-US" altLang="zh-CN" sz="96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The Wars</a:t>
            </a:r>
            <a:endParaRPr lang="zh-CN" altLang="en-US" sz="96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032523" y="2132919"/>
            <a:ext cx="4440683"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One</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extLst>
      <p:ext uri="{BB962C8B-B14F-4D97-AF65-F5344CB8AC3E}">
        <p14:creationId xmlns:p14="http://schemas.microsoft.com/office/powerpoint/2010/main" val="1788979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 形 18"/>
          <p:cNvSpPr/>
          <p:nvPr/>
        </p:nvSpPr>
        <p:spPr>
          <a:xfrm rot="5400000">
            <a:off x="167812" y="863219"/>
            <a:ext cx="996215" cy="1009650"/>
          </a:xfrm>
          <a:prstGeom prst="corner">
            <a:avLst>
              <a:gd name="adj1" fmla="val 11798"/>
              <a:gd name="adj2" fmla="val 1134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20" name="L 形 19"/>
          <p:cNvSpPr/>
          <p:nvPr/>
        </p:nvSpPr>
        <p:spPr>
          <a:xfrm rot="5400000" flipH="1" flipV="1">
            <a:off x="4841056" y="5130151"/>
            <a:ext cx="2016760" cy="1009650"/>
          </a:xfrm>
          <a:prstGeom prst="corner">
            <a:avLst>
              <a:gd name="adj1" fmla="val 11798"/>
              <a:gd name="adj2" fmla="val 1134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2" name="文本框 1"/>
          <p:cNvSpPr txBox="1"/>
          <p:nvPr/>
        </p:nvSpPr>
        <p:spPr>
          <a:xfrm>
            <a:off x="335176" y="938762"/>
            <a:ext cx="5866080" cy="5773420"/>
          </a:xfrm>
          <a:prstGeom prst="rect">
            <a:avLst/>
          </a:prstGeom>
          <a:noFill/>
        </p:spPr>
        <p:txBody>
          <a:bodyPr vert="horz" wrap="square" rtlCol="0">
            <a:noAutofit/>
          </a:bodyPr>
          <a:lstStyle/>
          <a:p>
            <a:pPr indent="0" algn="l">
              <a:lnSpc>
                <a:spcPct val="100000"/>
              </a:lnSpc>
              <a:buNone/>
            </a:pPr>
            <a:r>
              <a:rPr lang="zh-CN" altLang="en-US" sz="2800" dirty="0">
                <a:latin typeface="Times New Roman" pitchFamily="18" charset="0"/>
                <a:ea typeface="Times New Roman" pitchFamily="18" charset="0"/>
              </a:rPr>
              <a:t>In the bitter midnight where frost clung to the edges of breath, a young colonel led eight hundred light cavalry in a meteoric charge. Their arrows rained upon the Celestial Wolf (Xiongnu)</a:t>
            </a:r>
            <a:r>
              <a:rPr lang="en-US" altLang="zh-CN" sz="2800" dirty="0">
                <a:latin typeface="Times New Roman" pitchFamily="18" charset="0"/>
                <a:ea typeface="Times New Roman" pitchFamily="18" charset="0"/>
              </a:rPr>
              <a:t>. </a:t>
            </a:r>
            <a:r>
              <a:rPr lang="zh-CN" altLang="en-US" sz="2800" dirty="0">
                <a:latin typeface="Times New Roman" pitchFamily="18" charset="0"/>
                <a:ea typeface="Times New Roman" pitchFamily="18" charset="0"/>
              </a:rPr>
              <a:t>Their war cries dissolved into the wind’s mournful dirge, as crimson rivers swelled to knee-high tides, each drop a requiem for fallen foes. </a:t>
            </a:r>
            <a:r>
              <a:rPr lang="en-US" altLang="zh-CN" sz="2800" dirty="0">
                <a:latin typeface="Times New Roman" pitchFamily="18" charset="0"/>
                <a:ea typeface="Times New Roman" pitchFamily="18" charset="0"/>
              </a:rPr>
              <a:t>D</a:t>
            </a:r>
            <a:r>
              <a:rPr lang="zh-CN" altLang="en-US" sz="2800" dirty="0">
                <a:latin typeface="Times New Roman" pitchFamily="18" charset="0"/>
                <a:ea typeface="Times New Roman" pitchFamily="18" charset="0"/>
              </a:rPr>
              <a:t>eafened by his own pounding heart, the </a:t>
            </a:r>
            <a:r>
              <a:rPr lang="en-US" altLang="zh-CN" sz="2800" dirty="0">
                <a:latin typeface="Times New Roman" pitchFamily="18" charset="0"/>
                <a:ea typeface="Times New Roman" pitchFamily="18" charset="0"/>
              </a:rPr>
              <a:t>young hero</a:t>
            </a:r>
            <a:r>
              <a:rPr lang="zh-CN" altLang="en-US" sz="2800" dirty="0">
                <a:latin typeface="Times New Roman" pitchFamily="18" charset="0"/>
                <a:ea typeface="Times New Roman" pitchFamily="18" charset="0"/>
              </a:rPr>
              <a:t> carved his legend: supreme among the three </a:t>
            </a:r>
            <a:r>
              <a:rPr lang="en-US" altLang="zh-CN" sz="2800" dirty="0">
                <a:latin typeface="Times New Roman" pitchFamily="18" charset="0"/>
                <a:ea typeface="Times New Roman" pitchFamily="18" charset="0"/>
              </a:rPr>
              <a:t>troops</a:t>
            </a:r>
            <a:r>
              <a:rPr lang="zh-CN" altLang="en-US" sz="2800" dirty="0">
                <a:latin typeface="Times New Roman" pitchFamily="18" charset="0"/>
                <a:ea typeface="Times New Roman" pitchFamily="18" charset="0"/>
              </a:rPr>
              <a:t>, his valor etched in the annals of Han glory.</a:t>
            </a:r>
          </a:p>
        </p:txBody>
      </p:sp>
      <p:sp>
        <p:nvSpPr>
          <p:cNvPr id="3" name="文本框 2"/>
          <p:cNvSpPr txBox="1"/>
          <p:nvPr/>
        </p:nvSpPr>
        <p:spPr>
          <a:xfrm>
            <a:off x="6096000" y="386080"/>
            <a:ext cx="5963551" cy="1550875"/>
          </a:xfrm>
          <a:prstGeom prst="rect">
            <a:avLst/>
          </a:prstGeom>
          <a:noFill/>
        </p:spPr>
        <p:txBody>
          <a:bodyPr vert="horz" wrap="square" rtlCol="0">
            <a:noAutofit/>
          </a:bodyPr>
          <a:lstStyle/>
          <a:p>
            <a:pPr indent="0" algn="l">
              <a:lnSpc>
                <a:spcPct val="100000"/>
              </a:lnSpc>
              <a:buNone/>
            </a:pPr>
            <a:r>
              <a:rPr lang="en-US" altLang="zh-CN" sz="7200" dirty="0">
                <a:latin typeface="Times New Roman" pitchFamily="18" charset="0"/>
                <a:ea typeface="Times New Roman" pitchFamily="18" charset="0"/>
              </a:rPr>
              <a:t>The </a:t>
            </a:r>
            <a:r>
              <a:rPr lang="en-US" altLang="zh-CN" sz="7200" dirty="0" err="1">
                <a:latin typeface="Times New Roman" pitchFamily="18" charset="0"/>
                <a:ea typeface="Times New Roman" pitchFamily="18" charset="0"/>
              </a:rPr>
              <a:t>Mohe</a:t>
            </a:r>
            <a:r>
              <a:rPr lang="en-US" altLang="zh-CN" sz="7200" dirty="0">
                <a:latin typeface="Times New Roman" pitchFamily="18" charset="0"/>
                <a:ea typeface="Times New Roman" pitchFamily="18" charset="0"/>
              </a:rPr>
              <a:t> War</a:t>
            </a:r>
          </a:p>
          <a:p>
            <a:pPr indent="0" algn="l">
              <a:lnSpc>
                <a:spcPct val="100000"/>
              </a:lnSpc>
              <a:buNone/>
            </a:pPr>
            <a:r>
              <a:rPr lang="en-US" altLang="zh-CN" sz="2800" dirty="0">
                <a:latin typeface="Times New Roman" pitchFamily="18" charset="0"/>
                <a:ea typeface="Times New Roman" pitchFamily="18" charset="0"/>
              </a:rPr>
              <a:t>(123BC)</a:t>
            </a:r>
          </a:p>
        </p:txBody>
      </p:sp>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pic>
        <p:nvPicPr>
          <p:cNvPr id="1026" name="Picture 2" descr="霍去病如果不是英年早逝，那么他最后的结局会善终吗？_凤凰网">
            <a:extLst>
              <a:ext uri="{FF2B5EF4-FFF2-40B4-BE49-F238E27FC236}">
                <a16:creationId xmlns:a16="http://schemas.microsoft.com/office/drawing/2014/main" id="{046152A0-8708-6909-2182-27B9BEC44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861" y="2389505"/>
            <a:ext cx="5578045" cy="3971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2850926-B244-AA6F-2484-BCB00FF1AB0D}"/>
              </a:ext>
            </a:extLst>
          </p:cNvPr>
          <p:cNvSpPr txBox="1"/>
          <p:nvPr/>
        </p:nvSpPr>
        <p:spPr>
          <a:xfrm>
            <a:off x="412954" y="1634776"/>
            <a:ext cx="11366091" cy="4832092"/>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Time</a:t>
            </a:r>
            <a:r>
              <a:rPr lang="en-US" altLang="zh-CN" sz="2800" dirty="0">
                <a:latin typeface="Times New Roman" panose="02020603050405020304" pitchFamily="18" charset="0"/>
                <a:cs typeface="Times New Roman" panose="02020603050405020304" pitchFamily="18" charset="0"/>
              </a:rPr>
              <a:t>: in 123 BC</a:t>
            </a:r>
          </a:p>
          <a:p>
            <a:r>
              <a:rPr lang="en-US" altLang="zh-CN" sz="2800" b="1" dirty="0">
                <a:latin typeface="Times New Roman" panose="02020603050405020304" pitchFamily="18" charset="0"/>
                <a:cs typeface="Times New Roman" panose="02020603050405020304" pitchFamily="18" charset="0"/>
              </a:rPr>
              <a:t>Emperor</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Wu of Han </a:t>
            </a:r>
            <a:r>
              <a:rPr lang="en-US" altLang="zh-CN" sz="2800" dirty="0">
                <a:latin typeface="Times New Roman" panose="02020603050405020304" pitchFamily="18" charset="0"/>
                <a:cs typeface="Times New Roman" panose="02020603050405020304" pitchFamily="18" charset="0"/>
              </a:rPr>
              <a:t>(ordered an expedition against the </a:t>
            </a:r>
            <a:r>
              <a:rPr lang="en-US" altLang="zh-CN" sz="2800" dirty="0" err="1">
                <a:latin typeface="Times New Roman" panose="02020603050405020304" pitchFamily="18" charset="0"/>
                <a:cs typeface="Times New Roman" panose="02020603050405020304" pitchFamily="18" charset="0"/>
              </a:rPr>
              <a:t>Xiongnu</a:t>
            </a:r>
            <a:r>
              <a:rPr lang="en-US" altLang="zh-CN" sz="2800" dirty="0">
                <a:latin typeface="Times New Roman" panose="02020603050405020304" pitchFamily="18" charset="0"/>
                <a:cs typeface="Times New Roman" panose="02020603050405020304" pitchFamily="18" charset="0"/>
              </a:rPr>
              <a:t>). </a:t>
            </a:r>
          </a:p>
          <a:p>
            <a:r>
              <a:rPr lang="en-US" altLang="zh-CN" sz="2800" b="1" dirty="0">
                <a:latin typeface="Times New Roman" panose="02020603050405020304" pitchFamily="18" charset="0"/>
                <a:cs typeface="Times New Roman" panose="02020603050405020304" pitchFamily="18" charset="0"/>
              </a:rPr>
              <a:t>General</a:t>
            </a:r>
            <a:r>
              <a:rPr lang="en-US" altLang="zh-CN" sz="2800" dirty="0">
                <a:latin typeface="Times New Roman" panose="02020603050405020304" pitchFamily="18" charset="0"/>
                <a:cs typeface="Times New Roman" panose="02020603050405020304" pitchFamily="18" charset="0"/>
              </a:rPr>
              <a:t>: Wei Qing</a:t>
            </a:r>
          </a:p>
          <a:p>
            <a:r>
              <a:rPr lang="en-US" altLang="zh-CN" sz="2800" b="1" dirty="0">
                <a:latin typeface="Times New Roman" panose="02020603050405020304" pitchFamily="18" charset="0"/>
                <a:cs typeface="Times New Roman" panose="02020603050405020304" pitchFamily="18" charset="0"/>
              </a:rPr>
              <a:t>Huo </a:t>
            </a:r>
            <a:r>
              <a:rPr lang="en-US" altLang="zh-CN" sz="2800" b="1"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participated in the war for the first time as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Commander of the Chariots and Cavalry (Piao Yao Xiao Wei)</a:t>
            </a:r>
            <a:r>
              <a:rPr lang="en-US" altLang="zh-CN" sz="2800" dirty="0">
                <a:latin typeface="Times New Roman" panose="02020603050405020304" pitchFamily="18" charset="0"/>
                <a:cs typeface="Times New Roman" panose="02020603050405020304" pitchFamily="18" charset="0"/>
              </a:rPr>
              <a:t>.</a:t>
            </a:r>
          </a:p>
          <a:p>
            <a:r>
              <a:rPr lang="en-US" altLang="zh-CN" sz="2800" b="1" dirty="0">
                <a:latin typeface="Times New Roman" panose="02020603050405020304" pitchFamily="18" charset="0"/>
                <a:cs typeface="Times New Roman" panose="02020603050405020304" pitchFamily="18" charset="0"/>
              </a:rPr>
              <a:t>Main Achievements</a:t>
            </a:r>
            <a:r>
              <a:rPr lang="en-US" altLang="zh-CN" sz="2800" dirty="0">
                <a:latin typeface="Times New Roman" panose="02020603050405020304" pitchFamily="18" charset="0"/>
                <a:cs typeface="Times New Roman" panose="02020603050405020304" pitchFamily="18" charset="0"/>
              </a:rPr>
              <a:t>: </a:t>
            </a:r>
          </a:p>
          <a:p>
            <a:r>
              <a:rPr lang="en-US" altLang="zh-CN" sz="2800" dirty="0">
                <a:latin typeface="Times New Roman" panose="02020603050405020304" pitchFamily="18" charset="0"/>
                <a:cs typeface="Times New Roman" panose="02020603050405020304" pitchFamily="18" charset="0"/>
              </a:rPr>
              <a:t>1. demonstrated his astonishing courage and a preference for surprise attacks. </a:t>
            </a:r>
          </a:p>
          <a:p>
            <a:r>
              <a:rPr lang="en-US" altLang="zh-CN" sz="2800" dirty="0">
                <a:latin typeface="Times New Roman" panose="02020603050405020304" pitchFamily="18" charset="0"/>
                <a:cs typeface="Times New Roman" panose="02020603050405020304" pitchFamily="18" charset="0"/>
              </a:rPr>
              <a:t>2. left the main army behind and led eight hundred light cavalry alone into the enemy camp, annihilating more than two thousand </a:t>
            </a:r>
            <a:r>
              <a:rPr lang="en-US" altLang="zh-CN" sz="2800" dirty="0" err="1">
                <a:latin typeface="Times New Roman" panose="02020603050405020304" pitchFamily="18" charset="0"/>
                <a:cs typeface="Times New Roman" panose="02020603050405020304" pitchFamily="18" charset="0"/>
              </a:rPr>
              <a:t>Xiongnu</a:t>
            </a:r>
            <a:r>
              <a:rPr lang="en-US" altLang="zh-CN" sz="2800" dirty="0">
                <a:latin typeface="Times New Roman" panose="02020603050405020304" pitchFamily="18" charset="0"/>
                <a:cs typeface="Times New Roman" panose="02020603050405020304" pitchFamily="18" charset="0"/>
              </a:rPr>
              <a:t> soldiers with a speed that caught the enemy off guard, causing the enemy’s losses to exceed their own. </a:t>
            </a:r>
            <a:endParaRPr lang="zh-CN" altLang="en-US" sz="28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BD15942F-911A-A2CB-D32A-3780436410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3" y="9346"/>
            <a:ext cx="7867584" cy="1190171"/>
          </a:xfrm>
          <a:prstGeom prst="rect">
            <a:avLst/>
          </a:prstGeom>
        </p:spPr>
      </p:pic>
      <p:sp>
        <p:nvSpPr>
          <p:cNvPr id="3" name="文本框 2"/>
          <p:cNvSpPr txBox="1"/>
          <p:nvPr/>
        </p:nvSpPr>
        <p:spPr>
          <a:xfrm>
            <a:off x="801043" y="83575"/>
            <a:ext cx="6435500" cy="1248696"/>
          </a:xfrm>
          <a:prstGeom prst="rect">
            <a:avLst/>
          </a:prstGeom>
          <a:noFill/>
        </p:spPr>
        <p:txBody>
          <a:bodyPr vert="horz" wrap="square" rtlCol="0">
            <a:noAutofit/>
          </a:bodyPr>
          <a:lstStyle/>
          <a:p>
            <a:pPr indent="0" algn="l">
              <a:lnSpc>
                <a:spcPct val="100000"/>
              </a:lnSpc>
              <a:buNone/>
            </a:pPr>
            <a:r>
              <a:rPr lang="en-US" altLang="zh-CN" sz="6600" dirty="0">
                <a:latin typeface="Times New Roman" pitchFamily="18" charset="0"/>
                <a:ea typeface="Times New Roman" pitchFamily="18" charset="0"/>
              </a:rPr>
              <a:t>The </a:t>
            </a:r>
            <a:r>
              <a:rPr lang="en-US" altLang="zh-CN" sz="6600" dirty="0" err="1">
                <a:latin typeface="Times New Roman" pitchFamily="18" charset="0"/>
                <a:ea typeface="Times New Roman" pitchFamily="18" charset="0"/>
              </a:rPr>
              <a:t>Mohe</a:t>
            </a:r>
            <a:r>
              <a:rPr lang="en-US" altLang="zh-CN" sz="6600" dirty="0">
                <a:latin typeface="Times New Roman" pitchFamily="18" charset="0"/>
                <a:ea typeface="Times New Roman" pitchFamily="18" charset="0"/>
              </a:rPr>
              <a:t> War</a:t>
            </a:r>
          </a:p>
        </p:txBody>
      </p:sp>
    </p:spTree>
    <p:extLst>
      <p:ext uri="{BB962C8B-B14F-4D97-AF65-F5344CB8AC3E}">
        <p14:creationId xmlns:p14="http://schemas.microsoft.com/office/powerpoint/2010/main" val="39814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050B082-4FE9-88FE-FE63-5093DAC3B2C3}"/>
              </a:ext>
            </a:extLst>
          </p:cNvPr>
          <p:cNvSpPr txBox="1"/>
          <p:nvPr/>
        </p:nvSpPr>
        <p:spPr>
          <a:xfrm>
            <a:off x="340442" y="1928852"/>
            <a:ext cx="11153467" cy="1815882"/>
          </a:xfrm>
          <a:prstGeom prst="rect">
            <a:avLst/>
          </a:prstGeom>
          <a:noFill/>
        </p:spPr>
        <p:txBody>
          <a:bodyPr wrap="square">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 captured and killed twenty hundred and twenty-eight enemies, including the Prime Minister, the Doorkeeper, and beheaded the great-grandfather of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Chanyu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Jiruo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Hou Chan, and captured his uncle Luo Gu Bi“, </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 recorded in the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Records of the Grand Historians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(Shi Ji)”.</a:t>
            </a:r>
            <a:endParaRPr lang="zh-CN" altLang="en-US" sz="2800" dirty="0"/>
          </a:p>
        </p:txBody>
      </p:sp>
      <p:sp>
        <p:nvSpPr>
          <p:cNvPr id="13" name="文本框 12">
            <a:extLst>
              <a:ext uri="{FF2B5EF4-FFF2-40B4-BE49-F238E27FC236}">
                <a16:creationId xmlns:a16="http://schemas.microsoft.com/office/drawing/2014/main" id="{E7677E2A-BC35-4CA7-B558-23635FE91CC7}"/>
              </a:ext>
            </a:extLst>
          </p:cNvPr>
          <p:cNvSpPr txBox="1"/>
          <p:nvPr/>
        </p:nvSpPr>
        <p:spPr>
          <a:xfrm>
            <a:off x="340442" y="4058424"/>
            <a:ext cx="10235381" cy="1384995"/>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Name</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 Marquis</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fter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this great victory,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became famous overnight, and Emperor Wu of Han ennobled him as the "Marquis of Champion."</a:t>
            </a:r>
            <a:endParaRPr lang="zh-CN" altLang="en-US" sz="2800" dirty="0"/>
          </a:p>
        </p:txBody>
      </p:sp>
      <p:pic>
        <p:nvPicPr>
          <p:cNvPr id="7" name="图片 6">
            <a:extLst>
              <a:ext uri="{FF2B5EF4-FFF2-40B4-BE49-F238E27FC236}">
                <a16:creationId xmlns:a16="http://schemas.microsoft.com/office/drawing/2014/main" id="{FA8D88A7-3D74-2F62-EE8B-6BADB71DB1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3" y="9346"/>
            <a:ext cx="7867584" cy="1190171"/>
          </a:xfrm>
          <a:prstGeom prst="rect">
            <a:avLst/>
          </a:prstGeom>
        </p:spPr>
      </p:pic>
      <p:sp>
        <p:nvSpPr>
          <p:cNvPr id="3" name="文本框 2"/>
          <p:cNvSpPr txBox="1"/>
          <p:nvPr/>
        </p:nvSpPr>
        <p:spPr>
          <a:xfrm>
            <a:off x="850204" y="9346"/>
            <a:ext cx="6435500" cy="1248696"/>
          </a:xfrm>
          <a:prstGeom prst="rect">
            <a:avLst/>
          </a:prstGeom>
          <a:noFill/>
        </p:spPr>
        <p:txBody>
          <a:bodyPr vert="horz" wrap="square" rtlCol="0">
            <a:noAutofit/>
          </a:bodyPr>
          <a:lstStyle/>
          <a:p>
            <a:pPr indent="0" algn="l">
              <a:lnSpc>
                <a:spcPct val="100000"/>
              </a:lnSpc>
              <a:buNone/>
            </a:pPr>
            <a:r>
              <a:rPr lang="en-US" altLang="zh-CN" sz="6600" dirty="0">
                <a:latin typeface="Times New Roman" pitchFamily="18" charset="0"/>
                <a:ea typeface="Times New Roman" pitchFamily="18" charset="0"/>
              </a:rPr>
              <a:t>The </a:t>
            </a:r>
            <a:r>
              <a:rPr lang="en-US" altLang="zh-CN" sz="6600" dirty="0" err="1">
                <a:latin typeface="Times New Roman" pitchFamily="18" charset="0"/>
                <a:ea typeface="Times New Roman" pitchFamily="18" charset="0"/>
              </a:rPr>
              <a:t>Mohe</a:t>
            </a:r>
            <a:r>
              <a:rPr lang="en-US" altLang="zh-CN" sz="6600" dirty="0">
                <a:latin typeface="Times New Roman" pitchFamily="18" charset="0"/>
                <a:ea typeface="Times New Roman" pitchFamily="18" charset="0"/>
              </a:rPr>
              <a:t> War</a:t>
            </a:r>
          </a:p>
        </p:txBody>
      </p:sp>
    </p:spTree>
    <p:extLst>
      <p:ext uri="{BB962C8B-B14F-4D97-AF65-F5344CB8AC3E}">
        <p14:creationId xmlns:p14="http://schemas.microsoft.com/office/powerpoint/2010/main" val="24813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28503"/>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B29B188D-4B24-1CD3-B4DB-3EF1DA5A20C1}"/>
              </a:ext>
            </a:extLst>
          </p:cNvPr>
          <p:cNvSpPr txBox="1"/>
          <p:nvPr/>
        </p:nvSpPr>
        <p:spPr>
          <a:xfrm>
            <a:off x="290049" y="1383163"/>
            <a:ext cx="1161190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Background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After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Mohe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War,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suffered a heavy blow, and their main forces retreated to the northern desert, but they were always planning a counterattack.</a:t>
            </a:r>
          </a:p>
        </p:txBody>
      </p:sp>
      <p:sp>
        <p:nvSpPr>
          <p:cNvPr id="12" name="文本框 11">
            <a:extLst>
              <a:ext uri="{FF2B5EF4-FFF2-40B4-BE49-F238E27FC236}">
                <a16:creationId xmlns:a16="http://schemas.microsoft.com/office/drawing/2014/main" id="{A19AC14E-DB85-10F0-BEB6-9AC7A45B22C1}"/>
              </a:ext>
            </a:extLst>
          </p:cNvPr>
          <p:cNvSpPr txBox="1"/>
          <p:nvPr/>
        </p:nvSpPr>
        <p:spPr>
          <a:xfrm>
            <a:off x="290049" y="3135449"/>
            <a:ext cx="2679293"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Time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122 BC </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A67DCB3-154D-A6AA-2AFA-76BE84A48A6D}"/>
              </a:ext>
            </a:extLst>
          </p:cNvPr>
          <p:cNvSpPr txBox="1"/>
          <p:nvPr/>
        </p:nvSpPr>
        <p:spPr>
          <a:xfrm>
            <a:off x="290049" y="4228628"/>
            <a:ext cx="10894143" cy="954107"/>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Emperor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Wu of Han (appointed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as the General of the Flying Cavalry, leading ten thousand cavalrymen from Longxi).</a:t>
            </a:r>
            <a:endParaRPr lang="zh-CN" altLang="en-US" dirty="0"/>
          </a:p>
        </p:txBody>
      </p:sp>
      <p:pic>
        <p:nvPicPr>
          <p:cNvPr id="17" name="图片 16">
            <a:extLst>
              <a:ext uri="{FF2B5EF4-FFF2-40B4-BE49-F238E27FC236}">
                <a16:creationId xmlns:a16="http://schemas.microsoft.com/office/drawing/2014/main" id="{EC437C69-9803-ACEB-AF3C-D8E8EFD17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4" y="9346"/>
            <a:ext cx="9324531" cy="1190171"/>
          </a:xfrm>
          <a:prstGeom prst="rect">
            <a:avLst/>
          </a:prstGeom>
        </p:spPr>
      </p:pic>
      <p:sp>
        <p:nvSpPr>
          <p:cNvPr id="4" name="文本框 3">
            <a:extLst>
              <a:ext uri="{FF2B5EF4-FFF2-40B4-BE49-F238E27FC236}">
                <a16:creationId xmlns:a16="http://schemas.microsoft.com/office/drawing/2014/main" id="{E90BFE29-D3D0-7F7E-B6DC-1D37E461F632}"/>
              </a:ext>
            </a:extLst>
          </p:cNvPr>
          <p:cNvSpPr txBox="1"/>
          <p:nvPr/>
        </p:nvSpPr>
        <p:spPr>
          <a:xfrm>
            <a:off x="850491" y="200128"/>
            <a:ext cx="7762568" cy="830997"/>
          </a:xfrm>
          <a:prstGeom prst="rect">
            <a:avLst/>
          </a:prstGeom>
          <a:noFill/>
        </p:spPr>
        <p:txBody>
          <a:bodyPr wrap="square" rtlCol="0">
            <a:spAutoFit/>
          </a:bodyPr>
          <a:lstStyle/>
          <a:p>
            <a:r>
              <a:rPr lang="en-US" altLang="zh-CN" sz="4800" dirty="0">
                <a:latin typeface="Times New Roman" panose="02020603050405020304" pitchFamily="18" charset="0"/>
                <a:cs typeface="Times New Roman" panose="02020603050405020304" pitchFamily="18" charset="0"/>
              </a:rPr>
              <a:t>Two Western Corridor Wars</a:t>
            </a:r>
            <a:endParaRPr lang="zh-CN"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28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1501</Words>
  <Application>Microsoft Office PowerPoint</Application>
  <PresentationFormat>宽屏</PresentationFormat>
  <Paragraphs>95</Paragraphs>
  <Slides>28</Slides>
  <Notes>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Arial</vt:lpstr>
      <vt:lpstr>字魂50号-白鸽天行体</vt:lpstr>
      <vt:lpstr>等线</vt:lpstr>
      <vt:lpstr>微软雅黑</vt:lpstr>
      <vt:lpstr>Calibri</vt:lpstr>
      <vt:lpstr>Times New Roman</vt:lpstr>
      <vt:lpstr>等线 Light</vt:lpstr>
      <vt:lpstr>汉仪滇黑 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lei</dc:creator>
  <cp:lastModifiedBy>佾骏</cp:lastModifiedBy>
  <cp:revision>15</cp:revision>
  <dcterms:created xsi:type="dcterms:W3CDTF">1900-01-01T00:00:00Z</dcterms:created>
  <dcterms:modified xsi:type="dcterms:W3CDTF">2025-04-23T01:16:06Z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106F3F0E43E4D475F700076835EFFCD7_33</vt:lpwstr>
  </property>
  <property fmtid="{D5CDD505-2E9C-101B-9397-08002B2CF9AE}" pid="3" name="KSOProductBuildVer">
    <vt:lpwstr>2052-12.22.0</vt:lpwstr>
  </property>
</Properties>
</file>