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1" r:id="rId3"/>
    <p:sldId id="259" r:id="rId4"/>
    <p:sldId id="263" r:id="rId5"/>
    <p:sldId id="272" r:id="rId6"/>
    <p:sldId id="260" r:id="rId7"/>
    <p:sldId id="268" r:id="rId8"/>
    <p:sldId id="262" r:id="rId9"/>
    <p:sldId id="261" r:id="rId10"/>
    <p:sldId id="267" r:id="rId11"/>
    <p:sldId id="264" r:id="rId12"/>
    <p:sldId id="265" r:id="rId13"/>
    <p:sldId id="270" r:id="rId14"/>
    <p:sldId id="269" r:id="rId15"/>
    <p:sldId id="266"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84192" autoAdjust="0"/>
  </p:normalViewPr>
  <p:slideViewPr>
    <p:cSldViewPr>
      <p:cViewPr>
        <p:scale>
          <a:sx n="90" d="100"/>
          <a:sy n="90" d="100"/>
        </p:scale>
        <p:origin x="-19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05C8F-45ED-45FC-8E4A-54553B7D81D1}" type="datetimeFigureOut">
              <a:rPr lang="en-US" smtClean="0"/>
              <a:t>4/18/2012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6B070-2A0D-4EAC-AFF7-502EFB4334FF}" type="slidenum">
              <a:rPr lang="en-US" smtClean="0"/>
              <a:t>‹#›</a:t>
            </a:fld>
            <a:endParaRPr lang="en-US"/>
          </a:p>
        </p:txBody>
      </p:sp>
    </p:spTree>
    <p:extLst>
      <p:ext uri="{BB962C8B-B14F-4D97-AF65-F5344CB8AC3E}">
        <p14:creationId xmlns:p14="http://schemas.microsoft.com/office/powerpoint/2010/main" val="196989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1</a:t>
            </a:fld>
            <a:endParaRPr lang="en-US"/>
          </a:p>
        </p:txBody>
      </p:sp>
    </p:spTree>
    <p:extLst>
      <p:ext uri="{BB962C8B-B14F-4D97-AF65-F5344CB8AC3E}">
        <p14:creationId xmlns:p14="http://schemas.microsoft.com/office/powerpoint/2010/main" val="177435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founded by Chen </a:t>
            </a:r>
            <a:r>
              <a:rPr lang="en-US" dirty="0" err="1" smtClean="0"/>
              <a:t>Qubing</a:t>
            </a:r>
            <a:r>
              <a:rPr lang="en-US" dirty="0" smtClean="0"/>
              <a:t>, </a:t>
            </a:r>
            <a:r>
              <a:rPr lang="en-US" dirty="0" err="1" smtClean="0"/>
              <a:t>Gao</a:t>
            </a:r>
            <a:r>
              <a:rPr lang="en-US" dirty="0" smtClean="0"/>
              <a:t> </a:t>
            </a:r>
            <a:r>
              <a:rPr lang="en-US" dirty="0" err="1" smtClean="0"/>
              <a:t>Kan</a:t>
            </a:r>
            <a:r>
              <a:rPr lang="en-US" dirty="0" smtClean="0"/>
              <a:t>, Liu </a:t>
            </a:r>
            <a:r>
              <a:rPr lang="en-US" dirty="0" err="1" smtClean="0"/>
              <a:t>Yazi</a:t>
            </a:r>
            <a:r>
              <a:rPr lang="en-US" dirty="0" smtClean="0"/>
              <a:t> and eventually had a membership of over 1,000, with branches in major cities </a:t>
            </a:r>
          </a:p>
          <a:p>
            <a:r>
              <a:rPr lang="en-US" dirty="0" smtClean="0"/>
              <a:t>with a anti-Qing revolutionary platform (the name itself implied the Ming dynasty); these three had been members of the </a:t>
            </a:r>
            <a:r>
              <a:rPr lang="en-US" dirty="0" err="1" smtClean="0"/>
              <a:t>Guocui</a:t>
            </a:r>
            <a:r>
              <a:rPr lang="en-US" dirty="0" smtClean="0"/>
              <a:t> she (National essence society); founded shortly after the execution of </a:t>
            </a:r>
            <a:r>
              <a:rPr lang="en-US" dirty="0" err="1" smtClean="0"/>
              <a:t>Qiu</a:t>
            </a:r>
            <a:r>
              <a:rPr lang="en-US" dirty="0" smtClean="0"/>
              <a:t> Jin and </a:t>
            </a:r>
            <a:r>
              <a:rPr lang="en-US" dirty="0" err="1" smtClean="0"/>
              <a:t>Xu</a:t>
            </a:r>
            <a:r>
              <a:rPr lang="en-US" dirty="0" smtClean="0"/>
              <a:t> </a:t>
            </a:r>
            <a:r>
              <a:rPr lang="en-US" dirty="0" err="1" smtClean="0"/>
              <a:t>Xilin</a:t>
            </a:r>
            <a:r>
              <a:rPr lang="en-US" dirty="0" smtClean="0"/>
              <a:t>; many members were also members of the </a:t>
            </a:r>
            <a:r>
              <a:rPr lang="en-US" dirty="0" err="1" smtClean="0"/>
              <a:t>Tongmenghui</a:t>
            </a:r>
            <a:r>
              <a:rPr lang="en-US" dirty="0" smtClean="0"/>
              <a:t> </a:t>
            </a:r>
          </a:p>
          <a:p>
            <a:r>
              <a:rPr lang="en-US" dirty="0" smtClean="0"/>
              <a:t>the </a:t>
            </a:r>
            <a:r>
              <a:rPr lang="en-US" dirty="0" err="1" smtClean="0"/>
              <a:t>Nanshe</a:t>
            </a:r>
            <a:r>
              <a:rPr lang="en-US" dirty="0" smtClean="0"/>
              <a:t> was sometimes called the "literary arm" of that revolutionary organization, publishing some 22 volumes of poetry, and issues of literary style were hotly debated </a:t>
            </a:r>
          </a:p>
          <a:p>
            <a:r>
              <a:rPr lang="en-US" dirty="0" smtClean="0"/>
              <a:t>after the GMD allied with the CCP, Liu </a:t>
            </a:r>
            <a:r>
              <a:rPr lang="en-US" dirty="0" err="1" smtClean="0"/>
              <a:t>Yazi</a:t>
            </a:r>
            <a:r>
              <a:rPr lang="en-US" dirty="0" smtClean="0"/>
              <a:t> became "intoxicated" by Marx and Bolshevism; the </a:t>
            </a:r>
            <a:r>
              <a:rPr lang="en-US" dirty="0" err="1" smtClean="0"/>
              <a:t>Nanshe</a:t>
            </a:r>
            <a:r>
              <a:rPr lang="en-US" dirty="0" smtClean="0"/>
              <a:t> was dissolved and the </a:t>
            </a:r>
            <a:r>
              <a:rPr lang="en-US" dirty="0" err="1" smtClean="0"/>
              <a:t>Xin</a:t>
            </a:r>
            <a:r>
              <a:rPr lang="en-US" dirty="0" smtClean="0"/>
              <a:t> </a:t>
            </a:r>
            <a:r>
              <a:rPr lang="en-US" dirty="0" err="1" smtClean="0"/>
              <a:t>nanshe</a:t>
            </a:r>
            <a:r>
              <a:rPr lang="en-US" dirty="0" smtClean="0"/>
              <a:t> (New Southern Society) was established; their forums were the </a:t>
            </a:r>
            <a:r>
              <a:rPr lang="en-US" dirty="0" err="1" smtClean="0"/>
              <a:t>Minguo</a:t>
            </a:r>
            <a:r>
              <a:rPr lang="en-US" dirty="0" smtClean="0"/>
              <a:t> </a:t>
            </a:r>
            <a:r>
              <a:rPr lang="en-US" dirty="0" err="1" smtClean="0"/>
              <a:t>ribao</a:t>
            </a:r>
            <a:r>
              <a:rPr lang="en-US" dirty="0" smtClean="0"/>
              <a:t> and the supplement </a:t>
            </a:r>
            <a:r>
              <a:rPr lang="en-US" dirty="0" err="1" smtClean="0"/>
              <a:t>Juewu</a:t>
            </a:r>
            <a:r>
              <a:rPr lang="en-US" dirty="0" smtClean="0"/>
              <a:t> (edited by Shao </a:t>
            </a:r>
            <a:r>
              <a:rPr lang="en-US" dirty="0" err="1" smtClean="0"/>
              <a:t>Lizi</a:t>
            </a:r>
            <a:r>
              <a:rPr lang="en-US" dirty="0" smtClean="0"/>
              <a:t>); Chen </a:t>
            </a:r>
            <a:r>
              <a:rPr lang="en-US" dirty="0" err="1" smtClean="0"/>
              <a:t>Qubing</a:t>
            </a:r>
            <a:r>
              <a:rPr lang="en-US" dirty="0" smtClean="0"/>
              <a:t> rejected this new orientation and set up his own competing Hunan branch of the </a:t>
            </a:r>
            <a:r>
              <a:rPr lang="en-US" dirty="0" err="1" smtClean="0"/>
              <a:t>Nanshe</a:t>
            </a:r>
            <a:r>
              <a:rPr lang="en-US" dirty="0" smtClean="0"/>
              <a:t> that opposed the New Culture movement being promoted by his </a:t>
            </a:r>
            <a:r>
              <a:rPr lang="en-US" dirty="0" err="1" smtClean="0"/>
              <a:t>erst</a:t>
            </a:r>
            <a:r>
              <a:rPr lang="en-US" dirty="0" smtClean="0"/>
              <a:t> while colleagues </a:t>
            </a:r>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11</a:t>
            </a:fld>
            <a:endParaRPr lang="en-US"/>
          </a:p>
        </p:txBody>
      </p:sp>
    </p:spTree>
    <p:extLst>
      <p:ext uri="{BB962C8B-B14F-4D97-AF65-F5344CB8AC3E}">
        <p14:creationId xmlns:p14="http://schemas.microsoft.com/office/powerpoint/2010/main" val="201989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1906 or early1907 in Tokyo by a group of Chinese overseas students</a:t>
            </a:r>
          </a:p>
          <a:p>
            <a:r>
              <a:rPr lang="en-US" dirty="0" smtClean="0"/>
              <a:t>formed in Japan in 1908, the first modern dramatic society</a:t>
            </a:r>
          </a:p>
          <a:p>
            <a:r>
              <a:rPr lang="en-US" dirty="0" smtClean="0"/>
              <a:t>These drama societies include </a:t>
            </a:r>
            <a:r>
              <a:rPr lang="en-US" dirty="0" err="1" smtClean="0"/>
              <a:t>Jisheng</a:t>
            </a:r>
            <a:r>
              <a:rPr lang="en-US" dirty="0" smtClean="0"/>
              <a:t> she (1908) and </a:t>
            </a:r>
            <a:r>
              <a:rPr lang="en-US" dirty="0" err="1" smtClean="0"/>
              <a:t>Shenyou</a:t>
            </a:r>
            <a:r>
              <a:rPr lang="en-US" dirty="0" smtClean="0"/>
              <a:t> </a:t>
            </a:r>
            <a:r>
              <a:rPr lang="en-US" dirty="0" err="1" smtClean="0"/>
              <a:t>hui</a:t>
            </a:r>
            <a:r>
              <a:rPr lang="en-US" dirty="0" smtClean="0"/>
              <a:t> (1909), both established in Japan</a:t>
            </a:r>
          </a:p>
          <a:p>
            <a:r>
              <a:rPr lang="en-US" dirty="0" err="1" smtClean="0"/>
              <a:t>Wenyi</a:t>
            </a:r>
            <a:r>
              <a:rPr lang="en-US" dirty="0" smtClean="0"/>
              <a:t> </a:t>
            </a:r>
            <a:r>
              <a:rPr lang="en-US" dirty="0" err="1" smtClean="0"/>
              <a:t>xin</a:t>
            </a:r>
            <a:r>
              <a:rPr lang="en-US" dirty="0" smtClean="0"/>
              <a:t> </a:t>
            </a:r>
            <a:r>
              <a:rPr lang="en-US" dirty="0" err="1" smtClean="0"/>
              <a:t>juchang</a:t>
            </a:r>
            <a:r>
              <a:rPr lang="en-US" dirty="0" smtClean="0"/>
              <a:t> (1910), </a:t>
            </a:r>
            <a:r>
              <a:rPr lang="en-US" dirty="0" err="1" smtClean="0"/>
              <a:t>Xinju</a:t>
            </a:r>
            <a:r>
              <a:rPr lang="en-US" dirty="0" smtClean="0"/>
              <a:t> </a:t>
            </a:r>
            <a:r>
              <a:rPr lang="en-US" dirty="0" err="1" smtClean="0"/>
              <a:t>tongzhi</a:t>
            </a:r>
            <a:r>
              <a:rPr lang="en-US" dirty="0" smtClean="0"/>
              <a:t> </a:t>
            </a:r>
            <a:r>
              <a:rPr lang="en-US" dirty="0" err="1" smtClean="0"/>
              <a:t>hui</a:t>
            </a:r>
            <a:r>
              <a:rPr lang="en-US" dirty="0" smtClean="0"/>
              <a:t> (1912-ca.1915), </a:t>
            </a:r>
            <a:r>
              <a:rPr lang="en-US" dirty="0" err="1" smtClean="0"/>
              <a:t>Wenshe</a:t>
            </a:r>
            <a:r>
              <a:rPr lang="en-US" dirty="0" smtClean="0"/>
              <a:t> (1913), and </a:t>
            </a:r>
            <a:r>
              <a:rPr lang="en-US" dirty="0" err="1" smtClean="0"/>
              <a:t>Chunliu</a:t>
            </a:r>
            <a:r>
              <a:rPr lang="en-US" dirty="0" smtClean="0"/>
              <a:t> </a:t>
            </a:r>
            <a:r>
              <a:rPr lang="en-US" dirty="0" err="1" smtClean="0"/>
              <a:t>juchang</a:t>
            </a:r>
            <a:r>
              <a:rPr lang="en-US" dirty="0" smtClean="0"/>
              <a:t> (1914-1915), founded on the mainland</a:t>
            </a:r>
          </a:p>
          <a:p>
            <a:r>
              <a:rPr lang="en-US" dirty="0" smtClean="0"/>
              <a:t>In 1918/1919 one of the founding members of the Spring Willow Society published the magazine Spring Willow (</a:t>
            </a:r>
            <a:r>
              <a:rPr lang="en-US" dirty="0" err="1" smtClean="0"/>
              <a:t>Chunliu</a:t>
            </a:r>
            <a:r>
              <a:rPr lang="en-US" dirty="0" smtClean="0"/>
              <a:t> </a:t>
            </a:r>
            <a:r>
              <a:rPr lang="en-US" dirty="0" err="1" smtClean="0"/>
              <a:t>zazhi</a:t>
            </a:r>
            <a:r>
              <a:rPr lang="en-US" dirty="0" smtClean="0"/>
              <a:t>); this magazine was intended by its main editor to revive the spirit of the original society but, as far I can see, was not attached to any drama society</a:t>
            </a:r>
          </a:p>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12</a:t>
            </a:fld>
            <a:endParaRPr lang="en-US"/>
          </a:p>
        </p:txBody>
      </p:sp>
    </p:spTree>
    <p:extLst>
      <p:ext uri="{BB962C8B-B14F-4D97-AF65-F5344CB8AC3E}">
        <p14:creationId xmlns:p14="http://schemas.microsoft.com/office/powerpoint/2010/main" val="356432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Xueheng</a:t>
            </a:r>
            <a:r>
              <a:rPr lang="en-US" dirty="0" smtClean="0"/>
              <a:t> (Critical Review; 1922-31) Membership: Mei </a:t>
            </a:r>
            <a:r>
              <a:rPr lang="en-US" dirty="0" err="1" smtClean="0"/>
              <a:t>Guangdi</a:t>
            </a:r>
            <a:r>
              <a:rPr lang="en-US" dirty="0" smtClean="0"/>
              <a:t>, Hu </a:t>
            </a:r>
            <a:r>
              <a:rPr lang="en-US" dirty="0" err="1" smtClean="0"/>
              <a:t>Xiansu</a:t>
            </a:r>
            <a:r>
              <a:rPr lang="en-US" dirty="0" smtClean="0"/>
              <a:t> (friend and foe of Hu Shi), Wu </a:t>
            </a:r>
            <a:r>
              <a:rPr lang="en-US" dirty="0" err="1" smtClean="0"/>
              <a:t>Mi</a:t>
            </a:r>
            <a:r>
              <a:rPr lang="en-US" dirty="0" smtClean="0"/>
              <a:t> </a:t>
            </a:r>
          </a:p>
          <a:p>
            <a:r>
              <a:rPr lang="en-US" dirty="0" smtClean="0"/>
              <a:t>Position: anti-New Culture; written in </a:t>
            </a:r>
            <a:r>
              <a:rPr lang="en-US" dirty="0" err="1" smtClean="0"/>
              <a:t>wenyan</a:t>
            </a:r>
            <a:r>
              <a:rPr lang="en-US" dirty="0" smtClean="0"/>
              <a:t>; students of Irving Babbitt (Harvard); neo-classical humanism; rejection of both romanticism and realism; introduced Western classics and Enlightenment writers; </a:t>
            </a:r>
            <a:r>
              <a:rPr lang="en-US" dirty="0" err="1" smtClean="0"/>
              <a:t>favoured</a:t>
            </a:r>
            <a:r>
              <a:rPr lang="en-US" dirty="0" smtClean="0"/>
              <a:t> criticism of Matthew Arnold (Victorian humanism)</a:t>
            </a:r>
          </a:p>
          <a:p>
            <a:endParaRPr lang="en-US" dirty="0" smtClean="0"/>
          </a:p>
          <a:p>
            <a:r>
              <a:rPr lang="en-US" dirty="0" err="1" smtClean="0"/>
              <a:t>Xueheng</a:t>
            </a:r>
            <a:r>
              <a:rPr lang="en-US" dirty="0" smtClean="0"/>
              <a:t> (Critical Review; 1922-31) Membership: Mei </a:t>
            </a:r>
            <a:r>
              <a:rPr lang="en-US" dirty="0" err="1" smtClean="0"/>
              <a:t>Guangdi</a:t>
            </a:r>
            <a:r>
              <a:rPr lang="en-US" dirty="0" smtClean="0"/>
              <a:t>, Hu </a:t>
            </a:r>
            <a:r>
              <a:rPr lang="en-US" dirty="0" err="1" smtClean="0"/>
              <a:t>Xiansu</a:t>
            </a:r>
            <a:r>
              <a:rPr lang="en-US" dirty="0" smtClean="0"/>
              <a:t> (friend and foe of Hu Shi), Wu </a:t>
            </a:r>
            <a:r>
              <a:rPr lang="en-US" dirty="0" err="1" smtClean="0"/>
              <a:t>Mi</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Position: anti-New Culture; written in </a:t>
            </a:r>
            <a:r>
              <a:rPr lang="en-US" dirty="0" err="1" smtClean="0"/>
              <a:t>wenyan</a:t>
            </a:r>
            <a:r>
              <a:rPr lang="en-US" dirty="0" smtClean="0"/>
              <a:t>; students of Irving Babbitt (Harvard); neo-classical humanism; rejection of both romanticism and realism; introduced Western classics and Enlightenment writers; </a:t>
            </a:r>
            <a:r>
              <a:rPr lang="en-US" dirty="0" err="1" smtClean="0"/>
              <a:t>favoured</a:t>
            </a:r>
            <a:r>
              <a:rPr lang="en-US" dirty="0" smtClean="0"/>
              <a:t> criticism of Matthew Arnold (Victorian humanism)</a:t>
            </a:r>
          </a:p>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14</a:t>
            </a:fld>
            <a:endParaRPr lang="en-US"/>
          </a:p>
        </p:txBody>
      </p:sp>
    </p:spTree>
    <p:extLst>
      <p:ext uri="{BB962C8B-B14F-4D97-AF65-F5344CB8AC3E}">
        <p14:creationId xmlns:p14="http://schemas.microsoft.com/office/powerpoint/2010/main" val="401930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(Literary Research Society; 1920-32, th</a:t>
            </a:r>
            <a:r>
              <a:rPr lang="en-US" sz="1200" dirty="0" smtClean="0">
                <a:latin typeface="Arabic Typesetting" pitchFamily="66" charset="-78"/>
                <a:cs typeface="Arabic Typesetting" pitchFamily="66" charset="-78"/>
              </a:rPr>
              <a:t>1. Members: Mao Dun, </a:t>
            </a:r>
            <a:r>
              <a:rPr lang="en-US" sz="1200" dirty="0" err="1" smtClean="0">
                <a:latin typeface="Arabic Typesetting" pitchFamily="66" charset="-78"/>
                <a:cs typeface="Arabic Typesetting" pitchFamily="66" charset="-78"/>
              </a:rPr>
              <a:t>Zheng</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Zhenduo</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Xu</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Dishan</a:t>
            </a:r>
            <a:r>
              <a:rPr lang="en-US" sz="1200" dirty="0" smtClean="0">
                <a:latin typeface="Arabic Typesetting" pitchFamily="66" charset="-78"/>
                <a:cs typeface="Arabic Typesetting" pitchFamily="66" charset="-78"/>
              </a:rPr>
              <a:t>, Wang </a:t>
            </a:r>
            <a:r>
              <a:rPr lang="en-US" sz="1200" dirty="0" err="1" smtClean="0">
                <a:latin typeface="Arabic Typesetting" pitchFamily="66" charset="-78"/>
                <a:cs typeface="Arabic Typesetting" pitchFamily="66" charset="-78"/>
              </a:rPr>
              <a:t>Tongzhao</a:t>
            </a:r>
            <a:r>
              <a:rPr lang="en-US" sz="1200" dirty="0" smtClean="0">
                <a:latin typeface="Arabic Typesetting" pitchFamily="66" charset="-78"/>
                <a:cs typeface="Arabic Typesetting" pitchFamily="66" charset="-78"/>
              </a:rPr>
              <a:t>, Ye </a:t>
            </a:r>
            <a:r>
              <a:rPr lang="en-US" sz="1200" dirty="0" err="1" smtClean="0">
                <a:latin typeface="Arabic Typesetting" pitchFamily="66" charset="-78"/>
                <a:cs typeface="Arabic Typesetting" pitchFamily="66" charset="-78"/>
              </a:rPr>
              <a:t>Shaojun</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Geng</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Jizhi</a:t>
            </a:r>
            <a:r>
              <a:rPr lang="en-US" sz="1200" dirty="0" smtClean="0">
                <a:latin typeface="Arabic Typesetting" pitchFamily="66" charset="-78"/>
                <a:cs typeface="Arabic Typesetting" pitchFamily="66" charset="-78"/>
              </a:rPr>
              <a:t>, Zhou </a:t>
            </a:r>
            <a:r>
              <a:rPr lang="en-US" sz="1200" dirty="0" err="1" smtClean="0">
                <a:latin typeface="Arabic Typesetting" pitchFamily="66" charset="-78"/>
                <a:cs typeface="Arabic Typesetting" pitchFamily="66" charset="-78"/>
              </a:rPr>
              <a:t>Zuoren</a:t>
            </a:r>
            <a:r>
              <a:rPr lang="en-US" sz="1200" dirty="0" smtClean="0">
                <a:latin typeface="Arabic Typesetting" pitchFamily="66" charset="-78"/>
                <a:cs typeface="Arabic Typesetting" pitchFamily="66" charset="-78"/>
              </a:rPr>
              <a:t>, Sun </a:t>
            </a:r>
            <a:r>
              <a:rPr lang="en-US" sz="1200" dirty="0" err="1" smtClean="0">
                <a:latin typeface="Arabic Typesetting" pitchFamily="66" charset="-78"/>
                <a:cs typeface="Arabic Typesetting" pitchFamily="66" charset="-78"/>
              </a:rPr>
              <a:t>Fuyuan</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Guo</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Shaoyu</a:t>
            </a:r>
            <a:r>
              <a:rPr lang="en-US" sz="1200" dirty="0" smtClean="0">
                <a:latin typeface="Arabic Typesetting" pitchFamily="66" charset="-78"/>
                <a:cs typeface="Arabic Typesetting" pitchFamily="66" charset="-78"/>
              </a:rPr>
              <a:t>, Huang </a:t>
            </a:r>
            <a:r>
              <a:rPr lang="en-US" sz="1200" dirty="0" err="1" smtClean="0">
                <a:latin typeface="Arabic Typesetting" pitchFamily="66" charset="-78"/>
                <a:cs typeface="Arabic Typesetting" pitchFamily="66" charset="-78"/>
              </a:rPr>
              <a:t>Luyin</a:t>
            </a:r>
            <a:r>
              <a:rPr lang="en-US" sz="1200" dirty="0" smtClean="0">
                <a:latin typeface="Arabic Typesetting" pitchFamily="66" charset="-78"/>
                <a:cs typeface="Arabic Typesetting" pitchFamily="66" charset="-78"/>
              </a:rPr>
              <a:t>, Bing </a:t>
            </a:r>
            <a:r>
              <a:rPr lang="en-US" sz="1200" dirty="0" err="1" smtClean="0">
                <a:latin typeface="Arabic Typesetting" pitchFamily="66" charset="-78"/>
                <a:cs typeface="Arabic Typesetting" pitchFamily="66" charset="-78"/>
              </a:rPr>
              <a:t>Xin</a:t>
            </a:r>
            <a:r>
              <a:rPr lang="en-US" sz="1200" dirty="0" smtClean="0">
                <a:latin typeface="Arabic Typesetting" pitchFamily="66" charset="-78"/>
                <a:cs typeface="Arabic Typesetting" pitchFamily="66" charset="-78"/>
              </a:rPr>
              <a:t> </a:t>
            </a:r>
          </a:p>
          <a:p>
            <a:endParaRPr lang="en-US" sz="1200" dirty="0" smtClean="0">
              <a:latin typeface="Arabic Typesetting" pitchFamily="66" charset="-78"/>
              <a:cs typeface="Arabic Typesetting" pitchFamily="66" charset="-78"/>
            </a:endParaRPr>
          </a:p>
          <a:p>
            <a:r>
              <a:rPr lang="en-US" sz="1200" dirty="0" smtClean="0">
                <a:latin typeface="Arabic Typesetting" pitchFamily="66" charset="-78"/>
                <a:cs typeface="Arabic Typesetting" pitchFamily="66" charset="-78"/>
              </a:rPr>
              <a:t>2. Goals:</a:t>
            </a:r>
          </a:p>
          <a:p>
            <a:r>
              <a:rPr lang="en-US" sz="1200" dirty="0" smtClean="0">
                <a:latin typeface="Arabic Typesetting" pitchFamily="66" charset="-78"/>
                <a:cs typeface="Arabic Typesetting" pitchFamily="66" charset="-78"/>
              </a:rPr>
              <a:t>translations of progressive Western Lit. </a:t>
            </a:r>
          </a:p>
          <a:p>
            <a:r>
              <a:rPr lang="en-US" sz="1200" dirty="0" smtClean="0">
                <a:latin typeface="Arabic Typesetting" pitchFamily="66" charset="-78"/>
                <a:cs typeface="Arabic Typesetting" pitchFamily="66" charset="-78"/>
              </a:rPr>
              <a:t>scientific research of traditional Chinese lit. </a:t>
            </a:r>
          </a:p>
          <a:p>
            <a:r>
              <a:rPr lang="en-US" sz="1200" dirty="0" smtClean="0">
                <a:latin typeface="Arabic Typesetting" pitchFamily="66" charset="-78"/>
                <a:cs typeface="Arabic Typesetting" pitchFamily="66" charset="-78"/>
              </a:rPr>
              <a:t>foster cooperation in literary studies and facilitate the dissemination of knowledge from West and knowledge gained through literary </a:t>
            </a:r>
            <a:r>
              <a:rPr lang="en-US" sz="1200" dirty="0" err="1" smtClean="0">
                <a:latin typeface="Arabic Typesetting" pitchFamily="66" charset="-78"/>
                <a:cs typeface="Arabic Typesetting" pitchFamily="66" charset="-78"/>
              </a:rPr>
              <a:t>endeavour</a:t>
            </a:r>
            <a:r>
              <a:rPr lang="en-US" sz="1200" dirty="0" smtClean="0">
                <a:latin typeface="Arabic Typesetting" pitchFamily="66" charset="-78"/>
                <a:cs typeface="Arabic Typesetting" pitchFamily="66" charset="-78"/>
              </a:rPr>
              <a:t> </a:t>
            </a:r>
          </a:p>
          <a:p>
            <a:r>
              <a:rPr lang="en-US" sz="1200" dirty="0" smtClean="0">
                <a:latin typeface="Arabic Typesetting" pitchFamily="66" charset="-78"/>
                <a:cs typeface="Arabic Typesetting" pitchFamily="66" charset="-78"/>
              </a:rPr>
              <a:t>3. Journals</a:t>
            </a:r>
          </a:p>
          <a:p>
            <a:r>
              <a:rPr lang="en-US" sz="1200" dirty="0" err="1" smtClean="0">
                <a:latin typeface="Arabic Typesetting" pitchFamily="66" charset="-78"/>
                <a:cs typeface="Arabic Typesetting" pitchFamily="66" charset="-78"/>
              </a:rPr>
              <a:t>Xiaoshuo</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yuebao</a:t>
            </a:r>
            <a:r>
              <a:rPr lang="en-US" sz="1200" dirty="0" smtClean="0">
                <a:latin typeface="Arabic Typesetting" pitchFamily="66" charset="-78"/>
                <a:cs typeface="Arabic Typesetting" pitchFamily="66" charset="-78"/>
              </a:rPr>
              <a:t> (Shanghai: Commercial Press) </a:t>
            </a:r>
          </a:p>
          <a:p>
            <a:r>
              <a:rPr lang="en-US" sz="1200" dirty="0" smtClean="0">
                <a:latin typeface="Arabic Typesetting" pitchFamily="66" charset="-78"/>
                <a:cs typeface="Arabic Typesetting" pitchFamily="66" charset="-78"/>
              </a:rPr>
              <a:t>-manifesto written by Zhou </a:t>
            </a:r>
            <a:r>
              <a:rPr lang="en-US" sz="1200" dirty="0" err="1" smtClean="0">
                <a:latin typeface="Arabic Typesetting" pitchFamily="66" charset="-78"/>
                <a:cs typeface="Arabic Typesetting" pitchFamily="66" charset="-78"/>
              </a:rPr>
              <a:t>Zuoren</a:t>
            </a:r>
            <a:r>
              <a:rPr lang="en-US" sz="1200" dirty="0" smtClean="0">
                <a:latin typeface="Arabic Typesetting" pitchFamily="66" charset="-78"/>
                <a:cs typeface="Arabic Typesetting" pitchFamily="66" charset="-78"/>
              </a:rPr>
              <a:t>, published also the constitution of the association, but, according to </a:t>
            </a:r>
            <a:r>
              <a:rPr lang="en-US" sz="1200" dirty="0" err="1" smtClean="0">
                <a:latin typeface="Arabic Typesetting" pitchFamily="66" charset="-78"/>
                <a:cs typeface="Arabic Typesetting" pitchFamily="66" charset="-78"/>
              </a:rPr>
              <a:t>Hockx</a:t>
            </a:r>
            <a:r>
              <a:rPr lang="en-US" sz="1200" dirty="0" smtClean="0">
                <a:latin typeface="Arabic Typesetting" pitchFamily="66" charset="-78"/>
                <a:cs typeface="Arabic Typesetting" pitchFamily="66" charset="-78"/>
              </a:rPr>
              <a:t>, had no official institutional association with the group </a:t>
            </a:r>
          </a:p>
          <a:p>
            <a:r>
              <a:rPr lang="en-US" sz="1200" dirty="0" err="1" smtClean="0">
                <a:latin typeface="Arabic Typesetting" pitchFamily="66" charset="-78"/>
                <a:cs typeface="Arabic Typesetting" pitchFamily="66" charset="-78"/>
              </a:rPr>
              <a:t>Wenxue</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xunkan</a:t>
            </a:r>
            <a:r>
              <a:rPr lang="en-US" sz="1200" dirty="0" smtClean="0">
                <a:latin typeface="Arabic Typesetting" pitchFamily="66" charset="-78"/>
                <a:cs typeface="Arabic Typesetting" pitchFamily="66" charset="-78"/>
              </a:rPr>
              <a:t> (supplement to the Shanghai New Times, then the </a:t>
            </a:r>
            <a:r>
              <a:rPr lang="en-US" sz="1200" dirty="0" err="1" smtClean="0">
                <a:latin typeface="Arabic Typesetting" pitchFamily="66" charset="-78"/>
                <a:cs typeface="Arabic Typesetting" pitchFamily="66" charset="-78"/>
              </a:rPr>
              <a:t>Chenbao</a:t>
            </a:r>
            <a:r>
              <a:rPr lang="en-US" sz="1200" dirty="0" smtClean="0">
                <a:latin typeface="Arabic Typesetting" pitchFamily="66" charset="-78"/>
                <a:cs typeface="Arabic Typesetting" pitchFamily="66" charset="-78"/>
              </a:rPr>
              <a:t>, then published by </a:t>
            </a:r>
            <a:r>
              <a:rPr lang="en-US" sz="1200" dirty="0" err="1" smtClean="0">
                <a:latin typeface="Arabic Typesetting" pitchFamily="66" charset="-78"/>
                <a:cs typeface="Arabic Typesetting" pitchFamily="66" charset="-78"/>
              </a:rPr>
              <a:t>Beixin</a:t>
            </a:r>
            <a:r>
              <a:rPr lang="en-US" sz="1200" dirty="0" smtClean="0">
                <a:latin typeface="Arabic Typesetting" pitchFamily="66" charset="-78"/>
                <a:cs typeface="Arabic Typesetting" pitchFamily="66" charset="-78"/>
              </a:rPr>
              <a:t> </a:t>
            </a:r>
            <a:r>
              <a:rPr lang="en-US" sz="1200" dirty="0" err="1" smtClean="0">
                <a:latin typeface="Arabic Typesetting" pitchFamily="66" charset="-78"/>
                <a:cs typeface="Arabic Typesetting" pitchFamily="66" charset="-78"/>
              </a:rPr>
              <a:t>shuju</a:t>
            </a:r>
            <a:r>
              <a:rPr lang="en-US" sz="1200" dirty="0" smtClean="0">
                <a:latin typeface="Arabic Typesetting" pitchFamily="66" charset="-78"/>
                <a:cs typeface="Arabic Typesetting" pitchFamily="66" charset="-78"/>
              </a:rPr>
              <a:t>, May 1921-) </a:t>
            </a:r>
          </a:p>
          <a:p>
            <a:r>
              <a:rPr lang="en-US" sz="1200" dirty="0" smtClean="0">
                <a:latin typeface="Arabic Typesetting" pitchFamily="66" charset="-78"/>
                <a:cs typeface="Arabic Typesetting" pitchFamily="66" charset="-78"/>
              </a:rPr>
              <a:t>-this was a more official organ of the group and later become the journal </a:t>
            </a:r>
            <a:r>
              <a:rPr lang="en-US" sz="1200" dirty="0" err="1" smtClean="0">
                <a:latin typeface="Arabic Typesetting" pitchFamily="66" charset="-78"/>
                <a:cs typeface="Arabic Typesetting" pitchFamily="66" charset="-78"/>
              </a:rPr>
              <a:t>Wenxue</a:t>
            </a:r>
            <a:r>
              <a:rPr lang="en-US" sz="1200" dirty="0" smtClean="0">
                <a:latin typeface="Arabic Typesetting" pitchFamily="66" charset="-78"/>
                <a:cs typeface="Arabic Typesetting" pitchFamily="66" charset="-78"/>
              </a:rPr>
              <a:t> after 1922 </a:t>
            </a:r>
          </a:p>
          <a:p>
            <a:r>
              <a:rPr lang="en-US" sz="1200" dirty="0" smtClean="0">
                <a:latin typeface="Arabic Typesetting" pitchFamily="66" charset="-78"/>
                <a:cs typeface="Arabic Typesetting" pitchFamily="66" charset="-78"/>
              </a:rPr>
              <a:t>Shi </a:t>
            </a:r>
            <a:r>
              <a:rPr lang="en-US" sz="1200" dirty="0" err="1" smtClean="0">
                <a:latin typeface="Arabic Typesetting" pitchFamily="66" charset="-78"/>
                <a:cs typeface="Arabic Typesetting" pitchFamily="66" charset="-78"/>
              </a:rPr>
              <a:t>yuekan</a:t>
            </a:r>
            <a:r>
              <a:rPr lang="en-US" sz="1200" dirty="0" smtClean="0">
                <a:latin typeface="Arabic Typesetting" pitchFamily="66" charset="-78"/>
                <a:cs typeface="Arabic Typesetting" pitchFamily="66" charset="-78"/>
              </a:rPr>
              <a:t> (Poetry monthly, 1922-) </a:t>
            </a:r>
          </a:p>
          <a:p>
            <a:r>
              <a:rPr lang="en-US" sz="1200" dirty="0" smtClean="0">
                <a:latin typeface="Arabic Typesetting" pitchFamily="66" charset="-78"/>
                <a:cs typeface="Arabic Typesetting" pitchFamily="66" charset="-78"/>
              </a:rPr>
              <a:t>-established by Zhu </a:t>
            </a:r>
            <a:r>
              <a:rPr lang="en-US" sz="1200" dirty="0" err="1" smtClean="0">
                <a:latin typeface="Arabic Typesetting" pitchFamily="66" charset="-78"/>
                <a:cs typeface="Arabic Typesetting" pitchFamily="66" charset="-78"/>
              </a:rPr>
              <a:t>Ziqing</a:t>
            </a:r>
            <a:r>
              <a:rPr lang="en-US" sz="1200" dirty="0" smtClean="0">
                <a:latin typeface="Arabic Typesetting" pitchFamily="66" charset="-78"/>
                <a:cs typeface="Arabic Typesetting" pitchFamily="66" charset="-78"/>
              </a:rPr>
              <a:t>, Liu </a:t>
            </a:r>
            <a:r>
              <a:rPr lang="en-US" sz="1200" dirty="0" err="1" smtClean="0">
                <a:latin typeface="Arabic Typesetting" pitchFamily="66" charset="-78"/>
                <a:cs typeface="Arabic Typesetting" pitchFamily="66" charset="-78"/>
              </a:rPr>
              <a:t>Yanling</a:t>
            </a:r>
            <a:r>
              <a:rPr lang="en-US" sz="1200" dirty="0" smtClean="0">
                <a:latin typeface="Arabic Typesetting" pitchFamily="66" charset="-78"/>
                <a:cs typeface="Arabic Typesetting" pitchFamily="66" charset="-78"/>
              </a:rPr>
              <a:t>, and Ye </a:t>
            </a:r>
            <a:r>
              <a:rPr lang="en-US" sz="1200" dirty="0" err="1" smtClean="0">
                <a:latin typeface="Arabic Typesetting" pitchFamily="66" charset="-78"/>
                <a:cs typeface="Arabic Typesetting" pitchFamily="66" charset="-78"/>
              </a:rPr>
              <a:t>Shengtao</a:t>
            </a:r>
            <a:r>
              <a:rPr lang="en-US" sz="1200" dirty="0" smtClean="0">
                <a:latin typeface="Arabic Typesetting" pitchFamily="66" charset="-78"/>
                <a:cs typeface="Arabic Typesetting" pitchFamily="66" charset="-78"/>
              </a:rPr>
              <a:t> </a:t>
            </a:r>
          </a:p>
          <a:p>
            <a:r>
              <a:rPr lang="en-US" sz="1200" dirty="0" smtClean="0">
                <a:latin typeface="Arabic Typesetting" pitchFamily="66" charset="-78"/>
                <a:cs typeface="Arabic Typesetting" pitchFamily="66" charset="-78"/>
              </a:rPr>
              <a:t>4. Publication Series</a:t>
            </a:r>
          </a:p>
          <a:p>
            <a:r>
              <a:rPr lang="en-US" sz="1200" dirty="0" smtClean="0">
                <a:latin typeface="Arabic Typesetting" pitchFamily="66" charset="-78"/>
                <a:cs typeface="Arabic Typesetting" pitchFamily="66" charset="-78"/>
              </a:rPr>
              <a:t>translation series, creative writing series, humor series, drama series </a:t>
            </a:r>
          </a:p>
          <a:p>
            <a:r>
              <a:rPr lang="en-US" sz="1200" dirty="0" smtClean="0">
                <a:latin typeface="Arabic Typesetting" pitchFamily="66" charset="-78"/>
                <a:cs typeface="Arabic Typesetting" pitchFamily="66" charset="-78"/>
              </a:rPr>
              <a:t>5. Tenets:</a:t>
            </a:r>
          </a:p>
          <a:p>
            <a:r>
              <a:rPr lang="en-US" sz="1200" dirty="0" smtClean="0">
                <a:latin typeface="Arabic Typesetting" pitchFamily="66" charset="-78"/>
                <a:cs typeface="Arabic Typesetting" pitchFamily="66" charset="-78"/>
              </a:rPr>
              <a:t>literature as exposition of real life (not of </a:t>
            </a:r>
            <a:r>
              <a:rPr lang="en-US" sz="1200" dirty="0" err="1" smtClean="0">
                <a:latin typeface="Arabic Typesetting" pitchFamily="66" charset="-78"/>
                <a:cs typeface="Arabic Typesetting" pitchFamily="66" charset="-78"/>
              </a:rPr>
              <a:t>dao</a:t>
            </a:r>
            <a:r>
              <a:rPr lang="en-US" sz="1200" dirty="0" smtClean="0">
                <a:latin typeface="Arabic Typesetting" pitchFamily="66" charset="-78"/>
                <a:cs typeface="Arabic Typesetting" pitchFamily="66" charset="-78"/>
              </a:rPr>
              <a:t>) </a:t>
            </a:r>
          </a:p>
          <a:p>
            <a:r>
              <a:rPr lang="en-US" sz="1200" dirty="0" smtClean="0">
                <a:latin typeface="Arabic Typesetting" pitchFamily="66" charset="-78"/>
                <a:cs typeface="Arabic Typesetting" pitchFamily="66" charset="-78"/>
              </a:rPr>
              <a:t>opposed view of literature as a diversion for pleasure </a:t>
            </a:r>
          </a:p>
          <a:p>
            <a:r>
              <a:rPr lang="en-US" sz="1200" dirty="0" smtClean="0">
                <a:latin typeface="Arabic Typesetting" pitchFamily="66" charset="-78"/>
                <a:cs typeface="Arabic Typesetting" pitchFamily="66" charset="-78"/>
              </a:rPr>
              <a:t>concern with social rather than personal problems </a:t>
            </a:r>
          </a:p>
          <a:p>
            <a:r>
              <a:rPr lang="en-US" sz="1200" dirty="0" smtClean="0">
                <a:latin typeface="Arabic Typesetting" pitchFamily="66" charset="-78"/>
                <a:cs typeface="Arabic Typesetting" pitchFamily="66" charset="-78"/>
              </a:rPr>
              <a:t>opposed notion of inspiration as source of lit. </a:t>
            </a:r>
          </a:p>
          <a:p>
            <a:r>
              <a:rPr lang="en-US" sz="1200" dirty="0" smtClean="0">
                <a:latin typeface="Arabic Typesetting" pitchFamily="66" charset="-78"/>
                <a:cs typeface="Arabic Typesetting" pitchFamily="66" charset="-78"/>
              </a:rPr>
              <a:t>art for life's sake (realism) (never actually a stated tenet of the </a:t>
            </a:r>
            <a:r>
              <a:rPr lang="en-US" sz="1200" dirty="0" err="1" smtClean="0">
                <a:latin typeface="Arabic Typesetting" pitchFamily="66" charset="-78"/>
                <a:cs typeface="Arabic Typesetting" pitchFamily="66" charset="-78"/>
              </a:rPr>
              <a:t>society</a:t>
            </a:r>
            <a:r>
              <a:rPr lang="en-US" dirty="0" err="1" smtClean="0"/>
              <a:t>ough</a:t>
            </a:r>
            <a:r>
              <a:rPr lang="en-US" dirty="0" smtClean="0"/>
              <a:t> publication of the series continued until the late 40s, though organized activity ceased around 1925) </a:t>
            </a:r>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16</a:t>
            </a:fld>
            <a:endParaRPr lang="en-US"/>
          </a:p>
        </p:txBody>
      </p:sp>
    </p:spTree>
    <p:extLst>
      <p:ext uri="{BB962C8B-B14F-4D97-AF65-F5344CB8AC3E}">
        <p14:creationId xmlns:p14="http://schemas.microsoft.com/office/powerpoint/2010/main" val="3398595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Chuangzuo</a:t>
            </a:r>
            <a:r>
              <a:rPr lang="en-US" dirty="0" smtClean="0"/>
              <a:t> she (Creation Society; 1921-29) </a:t>
            </a:r>
          </a:p>
          <a:p>
            <a:endParaRPr lang="en-US" dirty="0" smtClean="0"/>
          </a:p>
          <a:p>
            <a:r>
              <a:rPr lang="en-US" dirty="0" smtClean="0"/>
              <a:t>1. Members: </a:t>
            </a:r>
            <a:r>
              <a:rPr lang="en-US" dirty="0" err="1" smtClean="0"/>
              <a:t>Guo</a:t>
            </a:r>
            <a:r>
              <a:rPr lang="en-US" dirty="0" smtClean="0"/>
              <a:t> </a:t>
            </a:r>
            <a:r>
              <a:rPr lang="en-US" dirty="0" err="1" smtClean="0"/>
              <a:t>Moruo</a:t>
            </a:r>
            <a:r>
              <a:rPr lang="en-US" dirty="0" smtClean="0"/>
              <a:t>, Yu </a:t>
            </a:r>
            <a:r>
              <a:rPr lang="en-US" dirty="0" err="1" smtClean="0"/>
              <a:t>Dafu</a:t>
            </a:r>
            <a:r>
              <a:rPr lang="en-US" dirty="0" smtClean="0"/>
              <a:t>, Cheng </a:t>
            </a:r>
            <a:r>
              <a:rPr lang="en-US" dirty="0" err="1" smtClean="0"/>
              <a:t>Fangwu</a:t>
            </a:r>
            <a:r>
              <a:rPr lang="en-US" dirty="0" smtClean="0"/>
              <a:t>, Zhang </a:t>
            </a:r>
            <a:r>
              <a:rPr lang="en-US" dirty="0" err="1" smtClean="0"/>
              <a:t>Ziping</a:t>
            </a:r>
            <a:r>
              <a:rPr lang="en-US" dirty="0" smtClean="0"/>
              <a:t>, </a:t>
            </a:r>
            <a:r>
              <a:rPr lang="en-US" dirty="0" err="1" smtClean="0"/>
              <a:t>Tian</a:t>
            </a:r>
            <a:r>
              <a:rPr lang="en-US" dirty="0" smtClean="0"/>
              <a:t> Han, </a:t>
            </a:r>
            <a:r>
              <a:rPr lang="en-US" dirty="0" err="1" smtClean="0"/>
              <a:t>Feng</a:t>
            </a:r>
            <a:r>
              <a:rPr lang="en-US" dirty="0" smtClean="0"/>
              <a:t> </a:t>
            </a:r>
            <a:r>
              <a:rPr lang="en-US" dirty="0" err="1" smtClean="0"/>
              <a:t>Yuanjun</a:t>
            </a:r>
            <a:r>
              <a:rPr lang="en-US" dirty="0" smtClean="0"/>
              <a:t> </a:t>
            </a:r>
          </a:p>
          <a:p>
            <a:r>
              <a:rPr lang="en-US" dirty="0" smtClean="0"/>
              <a:t>2. Journals:</a:t>
            </a:r>
          </a:p>
          <a:p>
            <a:endParaRPr lang="en-US" dirty="0" smtClean="0"/>
          </a:p>
          <a:p>
            <a:r>
              <a:rPr lang="en-US" dirty="0" err="1" smtClean="0"/>
              <a:t>Chuangzuo</a:t>
            </a:r>
            <a:r>
              <a:rPr lang="en-US" dirty="0" smtClean="0"/>
              <a:t> </a:t>
            </a:r>
            <a:r>
              <a:rPr lang="en-US" dirty="0" err="1" smtClean="0"/>
              <a:t>jikan</a:t>
            </a:r>
            <a:r>
              <a:rPr lang="en-US" dirty="0" smtClean="0"/>
              <a:t> (1922-25) and </a:t>
            </a:r>
            <a:r>
              <a:rPr lang="en-US" dirty="0" err="1" smtClean="0"/>
              <a:t>Chuangzuo</a:t>
            </a:r>
            <a:r>
              <a:rPr lang="en-US" dirty="0" smtClean="0"/>
              <a:t> </a:t>
            </a:r>
            <a:r>
              <a:rPr lang="en-US" dirty="0" err="1" smtClean="0"/>
              <a:t>zhoubao</a:t>
            </a:r>
            <a:r>
              <a:rPr lang="en-US" dirty="0" smtClean="0"/>
              <a:t> </a:t>
            </a:r>
          </a:p>
          <a:p>
            <a:r>
              <a:rPr lang="en-US" dirty="0" err="1" smtClean="0"/>
              <a:t>Chuangzuo</a:t>
            </a:r>
            <a:r>
              <a:rPr lang="en-US" dirty="0" smtClean="0"/>
              <a:t> </a:t>
            </a:r>
            <a:r>
              <a:rPr lang="en-US" dirty="0" err="1" smtClean="0"/>
              <a:t>yuekan</a:t>
            </a:r>
            <a:r>
              <a:rPr lang="en-US" dirty="0" smtClean="0"/>
              <a:t> and Hongshui </a:t>
            </a:r>
          </a:p>
          <a:p>
            <a:r>
              <a:rPr lang="en-US" dirty="0" err="1" smtClean="0"/>
              <a:t>Wenhua</a:t>
            </a:r>
            <a:r>
              <a:rPr lang="en-US" dirty="0" smtClean="0"/>
              <a:t> </a:t>
            </a:r>
            <a:r>
              <a:rPr lang="en-US" dirty="0" err="1" smtClean="0"/>
              <a:t>pipan</a:t>
            </a:r>
            <a:r>
              <a:rPr lang="en-US" dirty="0" smtClean="0"/>
              <a:t> </a:t>
            </a:r>
          </a:p>
          <a:p>
            <a:r>
              <a:rPr lang="en-US" dirty="0" smtClean="0"/>
              <a:t>3. Tenets:</a:t>
            </a:r>
          </a:p>
          <a:p>
            <a:r>
              <a:rPr lang="en-US" dirty="0" smtClean="0"/>
              <a:t>romanticism (against naturalism) </a:t>
            </a:r>
          </a:p>
          <a:p>
            <a:r>
              <a:rPr lang="en-US" dirty="0" smtClean="0"/>
              <a:t>aestheticism (perfection in beauty) </a:t>
            </a:r>
          </a:p>
          <a:p>
            <a:r>
              <a:rPr lang="en-US" dirty="0" smtClean="0"/>
              <a:t>self-expression: "Our isms, our ideologies are not the same. </a:t>
            </a:r>
            <a:r>
              <a:rPr lang="en-US" dirty="0" err="1" smtClean="0"/>
              <a:t>Niether</a:t>
            </a:r>
            <a:r>
              <a:rPr lang="en-US" dirty="0" smtClean="0"/>
              <a:t> do we insist they should be the same. The view that we all share is that we should follow the demands from the bottom of the heart and get on with our activities in literature and art" ("Afterword," </a:t>
            </a:r>
            <a:r>
              <a:rPr lang="en-US" dirty="0" err="1" smtClean="0"/>
              <a:t>Chuangzao</a:t>
            </a:r>
            <a:r>
              <a:rPr lang="en-US" dirty="0" smtClean="0"/>
              <a:t> </a:t>
            </a:r>
            <a:r>
              <a:rPr lang="en-US" dirty="0" err="1" smtClean="0"/>
              <a:t>jikan</a:t>
            </a:r>
            <a:r>
              <a:rPr lang="en-US" dirty="0" smtClean="0"/>
              <a:t> 1, 2) </a:t>
            </a:r>
          </a:p>
          <a:p>
            <a:r>
              <a:rPr lang="en-US" dirty="0" smtClean="0"/>
              <a:t>source of literature in inspiration and genius </a:t>
            </a:r>
          </a:p>
          <a:p>
            <a:r>
              <a:rPr lang="en-US" dirty="0" smtClean="0"/>
              <a:t>4. Radicalization of society after 1925 (May 30 Movement) </a:t>
            </a:r>
          </a:p>
          <a:p>
            <a:r>
              <a:rPr lang="en-US" dirty="0" smtClean="0"/>
              <a:t>5. Important theoretical articles:</a:t>
            </a:r>
          </a:p>
          <a:p>
            <a:endParaRPr lang="en-US" dirty="0" smtClean="0"/>
          </a:p>
          <a:p>
            <a:r>
              <a:rPr lang="en-US" dirty="0" smtClean="0"/>
              <a:t>"Cong </a:t>
            </a:r>
            <a:r>
              <a:rPr lang="en-US" dirty="0" err="1" smtClean="0"/>
              <a:t>wenxue</a:t>
            </a:r>
            <a:r>
              <a:rPr lang="en-US" dirty="0" smtClean="0"/>
              <a:t> </a:t>
            </a:r>
            <a:r>
              <a:rPr lang="en-US" dirty="0" err="1" smtClean="0"/>
              <a:t>geming</a:t>
            </a:r>
            <a:r>
              <a:rPr lang="en-US" dirty="0" smtClean="0"/>
              <a:t> </a:t>
            </a:r>
            <a:r>
              <a:rPr lang="en-US" dirty="0" err="1" smtClean="0"/>
              <a:t>dao</a:t>
            </a:r>
            <a:r>
              <a:rPr lang="en-US" dirty="0" smtClean="0"/>
              <a:t> </a:t>
            </a:r>
            <a:r>
              <a:rPr lang="en-US" dirty="0" err="1" smtClean="0"/>
              <a:t>geming</a:t>
            </a:r>
            <a:r>
              <a:rPr lang="en-US" dirty="0" smtClean="0"/>
              <a:t> </a:t>
            </a:r>
            <a:r>
              <a:rPr lang="en-US" dirty="0" err="1" smtClean="0"/>
              <a:t>wenxue</a:t>
            </a:r>
            <a:r>
              <a:rPr lang="en-US" dirty="0" smtClean="0"/>
              <a:t>" (Cheng </a:t>
            </a:r>
            <a:r>
              <a:rPr lang="en-US" dirty="0" err="1" smtClean="0"/>
              <a:t>Fangwu</a:t>
            </a:r>
            <a:r>
              <a:rPr lang="en-US" dirty="0" smtClean="0"/>
              <a:t>) </a:t>
            </a:r>
          </a:p>
          <a:p>
            <a:r>
              <a:rPr lang="en-US" dirty="0" smtClean="0"/>
              <a:t>"</a:t>
            </a:r>
            <a:r>
              <a:rPr lang="en-US" dirty="0" err="1" smtClean="0"/>
              <a:t>Xin</a:t>
            </a:r>
            <a:r>
              <a:rPr lang="en-US" dirty="0" smtClean="0"/>
              <a:t> </a:t>
            </a:r>
            <a:r>
              <a:rPr lang="en-US" dirty="0" err="1" smtClean="0"/>
              <a:t>wenxue</a:t>
            </a:r>
            <a:r>
              <a:rPr lang="en-US" dirty="0" smtClean="0"/>
              <a:t> de </a:t>
            </a:r>
            <a:r>
              <a:rPr lang="en-US" dirty="0" err="1" smtClean="0"/>
              <a:t>shiming</a:t>
            </a:r>
            <a:r>
              <a:rPr lang="en-US" dirty="0" smtClean="0"/>
              <a:t>" (Cheng </a:t>
            </a:r>
            <a:r>
              <a:rPr lang="en-US" dirty="0" err="1" smtClean="0"/>
              <a:t>Fangwu</a:t>
            </a:r>
            <a:r>
              <a:rPr lang="en-US" dirty="0" smtClean="0"/>
              <a:t>) </a:t>
            </a:r>
          </a:p>
          <a:p>
            <a:r>
              <a:rPr lang="en-US" dirty="0" smtClean="0"/>
              <a:t>"</a:t>
            </a:r>
            <a:r>
              <a:rPr lang="en-US" dirty="0" err="1" smtClean="0"/>
              <a:t>Zenyang</a:t>
            </a:r>
            <a:r>
              <a:rPr lang="en-US" dirty="0" smtClean="0"/>
              <a:t> de </a:t>
            </a:r>
            <a:r>
              <a:rPr lang="en-US" dirty="0" err="1" smtClean="0"/>
              <a:t>jianshe</a:t>
            </a:r>
            <a:r>
              <a:rPr lang="en-US" dirty="0" smtClean="0"/>
              <a:t> </a:t>
            </a:r>
            <a:r>
              <a:rPr lang="en-US" dirty="0" err="1" smtClean="0"/>
              <a:t>geming</a:t>
            </a:r>
            <a:r>
              <a:rPr lang="en-US" dirty="0" smtClean="0"/>
              <a:t> </a:t>
            </a:r>
            <a:r>
              <a:rPr lang="en-US" dirty="0" err="1" smtClean="0"/>
              <a:t>wenxue</a:t>
            </a:r>
            <a:r>
              <a:rPr lang="en-US" dirty="0" smtClean="0"/>
              <a:t>" (Li </a:t>
            </a:r>
            <a:r>
              <a:rPr lang="en-US" dirty="0" err="1" smtClean="0"/>
              <a:t>Chuli</a:t>
            </a:r>
            <a:r>
              <a:rPr lang="en-US" dirty="0" smtClean="0"/>
              <a:t>) </a:t>
            </a:r>
          </a:p>
          <a:p>
            <a:r>
              <a:rPr lang="en-US" dirty="0" smtClean="0"/>
              <a:t>"Introduction to Sorrows" (</a:t>
            </a:r>
            <a:r>
              <a:rPr lang="en-US" dirty="0" err="1" smtClean="0"/>
              <a:t>Guo</a:t>
            </a:r>
            <a:r>
              <a:rPr lang="en-US" dirty="0" smtClean="0"/>
              <a:t> </a:t>
            </a:r>
            <a:r>
              <a:rPr lang="en-US" dirty="0" err="1" smtClean="0"/>
              <a:t>Moruo</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17</a:t>
            </a:fld>
            <a:endParaRPr lang="en-US"/>
          </a:p>
        </p:txBody>
      </p:sp>
    </p:spTree>
    <p:extLst>
      <p:ext uri="{BB962C8B-B14F-4D97-AF65-F5344CB8AC3E}">
        <p14:creationId xmlns:p14="http://schemas.microsoft.com/office/powerpoint/2010/main" val="252036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Taiyang</a:t>
            </a:r>
            <a:r>
              <a:rPr lang="en-US" dirty="0" smtClean="0"/>
              <a:t> she (The Sun Society; 1928) </a:t>
            </a:r>
          </a:p>
          <a:p>
            <a:r>
              <a:rPr lang="en-US" dirty="0" smtClean="0"/>
              <a:t>1. Members: </a:t>
            </a:r>
            <a:r>
              <a:rPr lang="en-US" dirty="0" err="1" smtClean="0"/>
              <a:t>Qian</a:t>
            </a:r>
            <a:r>
              <a:rPr lang="en-US" dirty="0" smtClean="0"/>
              <a:t> </a:t>
            </a:r>
            <a:r>
              <a:rPr lang="en-US" dirty="0" err="1" smtClean="0"/>
              <a:t>Xingcun</a:t>
            </a:r>
            <a:r>
              <a:rPr lang="en-US" dirty="0" smtClean="0"/>
              <a:t> (A Ying), Jiang </a:t>
            </a:r>
            <a:r>
              <a:rPr lang="en-US" dirty="0" err="1" smtClean="0"/>
              <a:t>Guangzi</a:t>
            </a:r>
            <a:r>
              <a:rPr lang="en-US" dirty="0" smtClean="0"/>
              <a:t>, Yang </a:t>
            </a:r>
            <a:r>
              <a:rPr lang="en-US" dirty="0" err="1" smtClean="0"/>
              <a:t>Cunren</a:t>
            </a:r>
            <a:r>
              <a:rPr lang="en-US" dirty="0" smtClean="0"/>
              <a:t>. </a:t>
            </a:r>
          </a:p>
          <a:p>
            <a:r>
              <a:rPr lang="en-US" dirty="0" smtClean="0"/>
              <a:t>2. Journals</a:t>
            </a:r>
          </a:p>
          <a:p>
            <a:endParaRPr lang="en-US" dirty="0" smtClean="0"/>
          </a:p>
          <a:p>
            <a:r>
              <a:rPr lang="en-US" dirty="0" err="1" smtClean="0"/>
              <a:t>Taiyang</a:t>
            </a:r>
            <a:r>
              <a:rPr lang="en-US" dirty="0" smtClean="0"/>
              <a:t> </a:t>
            </a:r>
            <a:r>
              <a:rPr lang="en-US" dirty="0" err="1" smtClean="0"/>
              <a:t>zhoukan</a:t>
            </a:r>
            <a:r>
              <a:rPr lang="en-US" dirty="0" smtClean="0"/>
              <a:t> (1928) </a:t>
            </a:r>
          </a:p>
          <a:p>
            <a:r>
              <a:rPr lang="en-US" dirty="0" err="1" smtClean="0"/>
              <a:t>Shidai</a:t>
            </a:r>
            <a:r>
              <a:rPr lang="en-US" dirty="0" smtClean="0"/>
              <a:t> </a:t>
            </a:r>
            <a:r>
              <a:rPr lang="en-US" dirty="0" err="1" smtClean="0"/>
              <a:t>wenyi</a:t>
            </a:r>
            <a:r>
              <a:rPr lang="en-US" dirty="0" smtClean="0"/>
              <a:t> (short run) </a:t>
            </a:r>
          </a:p>
          <a:p>
            <a:r>
              <a:rPr lang="en-US" dirty="0" err="1" smtClean="0"/>
              <a:t>Xin</a:t>
            </a:r>
            <a:r>
              <a:rPr lang="en-US" dirty="0" smtClean="0"/>
              <a:t> </a:t>
            </a:r>
            <a:r>
              <a:rPr lang="en-US" dirty="0" err="1" smtClean="0"/>
              <a:t>liu</a:t>
            </a:r>
            <a:r>
              <a:rPr lang="en-US" dirty="0" smtClean="0"/>
              <a:t> (short run) </a:t>
            </a:r>
          </a:p>
          <a:p>
            <a:r>
              <a:rPr lang="en-US" dirty="0" err="1" smtClean="0"/>
              <a:t>Tuohuangzhe</a:t>
            </a:r>
            <a:r>
              <a:rPr lang="en-US" dirty="0" smtClean="0"/>
              <a:t> (short run) </a:t>
            </a:r>
          </a:p>
          <a:p>
            <a:r>
              <a:rPr lang="en-US" dirty="0" smtClean="0"/>
              <a:t>3. Tenets</a:t>
            </a:r>
          </a:p>
          <a:p>
            <a:r>
              <a:rPr lang="en-US" dirty="0" smtClean="0"/>
              <a:t>radical Marxist organization promoting revolutionary literature </a:t>
            </a:r>
          </a:p>
          <a:p>
            <a:r>
              <a:rPr lang="en-US" dirty="0" smtClean="0"/>
              <a:t>attacked Creation Society and their leadership in the revolutionary lit </a:t>
            </a:r>
          </a:p>
          <a:p>
            <a:r>
              <a:rPr lang="en-US" dirty="0" smtClean="0"/>
              <a:t>together with Creation Society attacked Lu </a:t>
            </a:r>
            <a:r>
              <a:rPr lang="en-US" dirty="0" err="1" smtClean="0"/>
              <a:t>Xun</a:t>
            </a:r>
            <a:r>
              <a:rPr lang="en-US" dirty="0" smtClean="0"/>
              <a:t> and </a:t>
            </a:r>
            <a:r>
              <a:rPr lang="en-US" dirty="0" err="1" smtClean="0"/>
              <a:t>Yusi</a:t>
            </a:r>
            <a:r>
              <a:rPr lang="en-US" dirty="0" smtClean="0"/>
              <a:t> as living anachronism </a:t>
            </a:r>
          </a:p>
          <a:p>
            <a:r>
              <a:rPr lang="en-US" dirty="0" smtClean="0"/>
              <a:t>first to propagate literature of the working class </a:t>
            </a:r>
          </a:p>
          <a:p>
            <a:r>
              <a:rPr lang="en-US" dirty="0" smtClean="0"/>
              <a:t>4. Affiliations</a:t>
            </a:r>
          </a:p>
          <a:p>
            <a:endParaRPr lang="en-US" dirty="0" smtClean="0"/>
          </a:p>
          <a:p>
            <a:r>
              <a:rPr lang="en-US" dirty="0" smtClean="0"/>
              <a:t>all members were members of the CCP </a:t>
            </a:r>
          </a:p>
          <a:p>
            <a:r>
              <a:rPr lang="en-US" dirty="0" smtClean="0"/>
              <a:t>5. Debates</a:t>
            </a:r>
          </a:p>
          <a:p>
            <a:r>
              <a:rPr lang="en-US" dirty="0" smtClean="0"/>
              <a:t>at the forefront of the "revolutionary literature" debate, the attack on Lu </a:t>
            </a:r>
            <a:r>
              <a:rPr lang="en-US" dirty="0" err="1" smtClean="0"/>
              <a:t>Xun</a:t>
            </a:r>
            <a:r>
              <a:rPr lang="en-US" dirty="0" smtClean="0"/>
              <a:t>, etc. </a:t>
            </a:r>
          </a:p>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19</a:t>
            </a:fld>
            <a:endParaRPr lang="en-US"/>
          </a:p>
        </p:txBody>
      </p:sp>
    </p:spTree>
    <p:extLst>
      <p:ext uri="{BB962C8B-B14F-4D97-AF65-F5344CB8AC3E}">
        <p14:creationId xmlns:p14="http://schemas.microsoft.com/office/powerpoint/2010/main" val="962137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Zuojia</a:t>
            </a:r>
            <a:r>
              <a:rPr lang="en-US" dirty="0" smtClean="0"/>
              <a:t> </a:t>
            </a:r>
            <a:r>
              <a:rPr lang="en-US" dirty="0" err="1" smtClean="0"/>
              <a:t>zuoyi</a:t>
            </a:r>
            <a:r>
              <a:rPr lang="en-US" dirty="0" smtClean="0"/>
              <a:t> </a:t>
            </a:r>
            <a:r>
              <a:rPr lang="en-US" dirty="0" err="1" smtClean="0"/>
              <a:t>lianmeng</a:t>
            </a:r>
            <a:r>
              <a:rPr lang="en-US" dirty="0" smtClean="0"/>
              <a:t> (League of left-wing writers; 1930-36) </a:t>
            </a:r>
          </a:p>
          <a:p>
            <a:endParaRPr lang="en-US" dirty="0" smtClean="0"/>
          </a:p>
          <a:p>
            <a:r>
              <a:rPr lang="en-US" dirty="0" smtClean="0"/>
              <a:t>1. Established by leftist writers in an attempt to end literary bickering and attack the real enemies (</a:t>
            </a:r>
            <a:r>
              <a:rPr lang="en-US" dirty="0" err="1" smtClean="0"/>
              <a:t>Xinyue</a:t>
            </a:r>
            <a:r>
              <a:rPr lang="en-US" dirty="0" smtClean="0"/>
              <a:t> </a:t>
            </a:r>
            <a:r>
              <a:rPr lang="en-US" dirty="0" err="1" smtClean="0"/>
              <a:t>pai</a:t>
            </a:r>
            <a:r>
              <a:rPr lang="en-US" dirty="0" smtClean="0"/>
              <a:t>)</a:t>
            </a:r>
          </a:p>
          <a:p>
            <a:r>
              <a:rPr lang="en-US" dirty="0" smtClean="0"/>
              <a:t>promote literature from a Marxist perspective </a:t>
            </a:r>
          </a:p>
          <a:p>
            <a:r>
              <a:rPr lang="en-US" dirty="0" smtClean="0"/>
              <a:t>literature to speak for the proletariat </a:t>
            </a:r>
          </a:p>
          <a:p>
            <a:r>
              <a:rPr lang="en-US" dirty="0" smtClean="0"/>
              <a:t>2. Important league articles:</a:t>
            </a:r>
          </a:p>
          <a:p>
            <a:r>
              <a:rPr lang="en-US" dirty="0" smtClean="0"/>
              <a:t>inaugural address by </a:t>
            </a:r>
            <a:r>
              <a:rPr lang="en-US" dirty="0" err="1" smtClean="0"/>
              <a:t>Zheng</a:t>
            </a:r>
            <a:r>
              <a:rPr lang="en-US" dirty="0" smtClean="0"/>
              <a:t> </a:t>
            </a:r>
            <a:r>
              <a:rPr lang="en-US" dirty="0" err="1" smtClean="0"/>
              <a:t>Boqi</a:t>
            </a:r>
            <a:r>
              <a:rPr lang="en-US" dirty="0" smtClean="0"/>
              <a:t> shows continuing allegiance to romantic elements, such as poets as prophets </a:t>
            </a:r>
          </a:p>
          <a:p>
            <a:r>
              <a:rPr lang="en-US" dirty="0" smtClean="0"/>
              <a:t>"</a:t>
            </a:r>
            <a:r>
              <a:rPr lang="en-US" dirty="0" err="1" smtClean="0"/>
              <a:t>Duiyu</a:t>
            </a:r>
            <a:r>
              <a:rPr lang="en-US" dirty="0" smtClean="0"/>
              <a:t> </a:t>
            </a:r>
            <a:r>
              <a:rPr lang="en-US" dirty="0" err="1" smtClean="0"/>
              <a:t>zuoyi</a:t>
            </a:r>
            <a:r>
              <a:rPr lang="en-US" dirty="0" smtClean="0"/>
              <a:t> </a:t>
            </a:r>
            <a:r>
              <a:rPr lang="en-US" dirty="0" err="1" smtClean="0"/>
              <a:t>zuojia</a:t>
            </a:r>
            <a:r>
              <a:rPr lang="en-US" dirty="0" smtClean="0"/>
              <a:t> </a:t>
            </a:r>
            <a:r>
              <a:rPr lang="en-US" dirty="0" err="1" smtClean="0"/>
              <a:t>lianmeng</a:t>
            </a:r>
            <a:r>
              <a:rPr lang="en-US" dirty="0" smtClean="0"/>
              <a:t> de </a:t>
            </a:r>
            <a:r>
              <a:rPr lang="en-US" dirty="0" err="1" smtClean="0"/>
              <a:t>yijian</a:t>
            </a:r>
            <a:r>
              <a:rPr lang="en-US" dirty="0" smtClean="0"/>
              <a:t>" (Lu </a:t>
            </a:r>
            <a:r>
              <a:rPr lang="en-US" dirty="0" err="1" smtClean="0"/>
              <a:t>Xun</a:t>
            </a:r>
            <a:r>
              <a:rPr lang="en-US" dirty="0" smtClean="0"/>
              <a:t>, </a:t>
            </a:r>
            <a:r>
              <a:rPr lang="en-US" dirty="0" err="1" smtClean="0"/>
              <a:t>Er</a:t>
            </a:r>
            <a:r>
              <a:rPr lang="en-US" dirty="0" smtClean="0"/>
              <a:t> </a:t>
            </a:r>
            <a:r>
              <a:rPr lang="en-US" dirty="0" err="1" smtClean="0"/>
              <a:t>xin</a:t>
            </a:r>
            <a:r>
              <a:rPr lang="en-US" dirty="0" smtClean="0"/>
              <a:t> </a:t>
            </a:r>
            <a:r>
              <a:rPr lang="en-US" dirty="0" err="1" smtClean="0"/>
              <a:t>ji</a:t>
            </a:r>
            <a:r>
              <a:rPr lang="en-US" dirty="0" smtClean="0"/>
              <a:t>), in which he soberly warned romantics of being "salon socialists" </a:t>
            </a:r>
          </a:p>
          <a:p>
            <a:r>
              <a:rPr lang="en-US" dirty="0" smtClean="0"/>
              <a:t>these two speeches mark the tensions that later explode in the League debates </a:t>
            </a:r>
          </a:p>
          <a:p>
            <a:r>
              <a:rPr lang="en-US" dirty="0" smtClean="0"/>
              <a:t>3. organized three research societies in connection with League</a:t>
            </a:r>
          </a:p>
          <a:p>
            <a:r>
              <a:rPr lang="en-US" dirty="0" smtClean="0"/>
              <a:t>Research Society of Marxist Literary and Art Theories </a:t>
            </a:r>
          </a:p>
          <a:p>
            <a:r>
              <a:rPr lang="en-US" dirty="0" smtClean="0"/>
              <a:t>of International Culture </a:t>
            </a:r>
          </a:p>
          <a:p>
            <a:r>
              <a:rPr lang="en-US" dirty="0" smtClean="0"/>
              <a:t>of Popularization of Literature and Art </a:t>
            </a:r>
          </a:p>
          <a:p>
            <a:r>
              <a:rPr lang="en-US" dirty="0" smtClean="0"/>
              <a:t>4. Journals:</a:t>
            </a:r>
          </a:p>
          <a:p>
            <a:r>
              <a:rPr lang="en-US" dirty="0" err="1" smtClean="0"/>
              <a:t>Beidou</a:t>
            </a:r>
            <a:r>
              <a:rPr lang="en-US" dirty="0" smtClean="0"/>
              <a:t> </a:t>
            </a:r>
          </a:p>
          <a:p>
            <a:r>
              <a:rPr lang="en-US" dirty="0" err="1" smtClean="0"/>
              <a:t>Tuohuang</a:t>
            </a:r>
            <a:r>
              <a:rPr lang="en-US" dirty="0" smtClean="0"/>
              <a:t> </a:t>
            </a:r>
            <a:r>
              <a:rPr lang="en-US" dirty="0" err="1" smtClean="0"/>
              <a:t>zhe</a:t>
            </a:r>
            <a:r>
              <a:rPr lang="en-US" dirty="0" smtClean="0"/>
              <a:t> </a:t>
            </a:r>
          </a:p>
          <a:p>
            <a:r>
              <a:rPr lang="en-US" dirty="0" err="1" smtClean="0"/>
              <a:t>Shijie</a:t>
            </a:r>
            <a:r>
              <a:rPr lang="en-US" dirty="0" smtClean="0"/>
              <a:t> </a:t>
            </a:r>
            <a:r>
              <a:rPr lang="en-US" dirty="0" err="1" smtClean="0"/>
              <a:t>wenhua</a:t>
            </a:r>
            <a:r>
              <a:rPr lang="en-US" dirty="0" smtClean="0"/>
              <a:t> </a:t>
            </a:r>
          </a:p>
          <a:p>
            <a:r>
              <a:rPr lang="en-US" dirty="0" err="1" smtClean="0"/>
              <a:t>Mengya</a:t>
            </a:r>
            <a:r>
              <a:rPr lang="en-US" dirty="0" smtClean="0"/>
              <a:t> </a:t>
            </a:r>
            <a:r>
              <a:rPr lang="en-US" dirty="0" err="1" smtClean="0"/>
              <a:t>yuekan</a:t>
            </a:r>
            <a:r>
              <a:rPr lang="en-US" dirty="0" smtClean="0"/>
              <a:t> </a:t>
            </a:r>
          </a:p>
          <a:p>
            <a:r>
              <a:rPr lang="en-US" dirty="0" err="1" smtClean="0"/>
              <a:t>Dazhong</a:t>
            </a:r>
            <a:r>
              <a:rPr lang="en-US" dirty="0" smtClean="0"/>
              <a:t> </a:t>
            </a:r>
            <a:r>
              <a:rPr lang="en-US" dirty="0" err="1" smtClean="0"/>
              <a:t>wenyi</a:t>
            </a:r>
            <a:r>
              <a:rPr lang="en-US" dirty="0" smtClean="0"/>
              <a:t> </a:t>
            </a:r>
          </a:p>
          <a:p>
            <a:r>
              <a:rPr lang="en-US" dirty="0" err="1" smtClean="0"/>
              <a:t>Wenxue</a:t>
            </a:r>
            <a:r>
              <a:rPr lang="en-US" dirty="0" smtClean="0"/>
              <a:t> </a:t>
            </a:r>
            <a:r>
              <a:rPr lang="en-US" dirty="0" err="1" smtClean="0"/>
              <a:t>yuekan</a:t>
            </a:r>
            <a:r>
              <a:rPr lang="en-US" dirty="0" smtClean="0"/>
              <a:t> </a:t>
            </a:r>
          </a:p>
          <a:p>
            <a:r>
              <a:rPr lang="en-US" dirty="0" smtClean="0"/>
              <a:t>the mimeographed sheet, </a:t>
            </a:r>
            <a:r>
              <a:rPr lang="en-US" dirty="0" err="1" smtClean="0"/>
              <a:t>Wenxue</a:t>
            </a:r>
            <a:r>
              <a:rPr lang="en-US" dirty="0" smtClean="0"/>
              <a:t> </a:t>
            </a:r>
            <a:r>
              <a:rPr lang="en-US" dirty="0" err="1" smtClean="0"/>
              <a:t>shenghuo</a:t>
            </a:r>
            <a:r>
              <a:rPr lang="en-US" dirty="0" smtClean="0"/>
              <a:t>, was a kind of internal organization pamphlet </a:t>
            </a:r>
          </a:p>
          <a:p>
            <a:r>
              <a:rPr lang="en-US" dirty="0" err="1" smtClean="0"/>
              <a:t>Xiandai</a:t>
            </a:r>
            <a:r>
              <a:rPr lang="en-US" dirty="0" smtClean="0"/>
              <a:t> </a:t>
            </a:r>
            <a:r>
              <a:rPr lang="en-US" dirty="0" err="1" smtClean="0"/>
              <a:t>xiaoshuo</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20</a:t>
            </a:fld>
            <a:endParaRPr lang="en-US"/>
          </a:p>
        </p:txBody>
      </p:sp>
    </p:spTree>
    <p:extLst>
      <p:ext uri="{BB962C8B-B14F-4D97-AF65-F5344CB8AC3E}">
        <p14:creationId xmlns:p14="http://schemas.microsoft.com/office/powerpoint/2010/main" val="242663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china </a:t>
            </a:r>
            <a:r>
              <a:rPr lang="en-US" dirty="0" err="1" smtClean="0"/>
              <a:t>litteray</a:t>
            </a:r>
            <a:r>
              <a:rPr lang="en-US" dirty="0" smtClean="0"/>
              <a:t> societies were </a:t>
            </a:r>
            <a:r>
              <a:rPr lang="en-US" dirty="0" err="1" smtClean="0"/>
              <a:t>eith</a:t>
            </a:r>
            <a:r>
              <a:rPr lang="en-US" dirty="0" smtClean="0"/>
              <a:t> self </a:t>
            </a:r>
            <a:r>
              <a:rPr lang="en-US" dirty="0" err="1" smtClean="0"/>
              <a:t>procalim</a:t>
            </a:r>
            <a:r>
              <a:rPr lang="en-US" dirty="0" smtClean="0"/>
              <a:t> or a certain</a:t>
            </a:r>
            <a:r>
              <a:rPr lang="en-US" baseline="0" dirty="0" smtClean="0"/>
              <a:t> journal or a school with a focus.</a:t>
            </a:r>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2</a:t>
            </a:fld>
            <a:endParaRPr lang="en-US"/>
          </a:p>
        </p:txBody>
      </p:sp>
    </p:spTree>
    <p:extLst>
      <p:ext uri="{BB962C8B-B14F-4D97-AF65-F5344CB8AC3E}">
        <p14:creationId xmlns:p14="http://schemas.microsoft.com/office/powerpoint/2010/main" val="48191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Jiangxi School</a:t>
            </a:r>
          </a:p>
          <a:p>
            <a:pPr rtl="0"/>
            <a:r>
              <a:rPr lang="en-US" b="1" dirty="0" smtClean="0">
                <a:effectLst/>
              </a:rPr>
              <a:t>Huang </a:t>
            </a:r>
            <a:r>
              <a:rPr lang="en-US" b="1" dirty="0" err="1" smtClean="0">
                <a:effectLst/>
              </a:rPr>
              <a:t>Tingjian</a:t>
            </a:r>
            <a:r>
              <a:rPr lang="en-US" dirty="0" smtClean="0">
                <a:effectLst/>
              </a:rPr>
              <a:t> (Chinese: </a:t>
            </a:r>
            <a:r>
              <a:rPr lang="en-US" dirty="0" err="1" smtClean="0">
                <a:effectLst/>
              </a:rPr>
              <a:t>黄庭堅</a:t>
            </a:r>
            <a:r>
              <a:rPr lang="en-US" dirty="0" smtClean="0">
                <a:effectLst/>
              </a:rPr>
              <a:t>) (1045–1105) was a Chinese artist. He is predominantly known as a calligrapher, but was also admired for his painting and poetry. He was one of the Four masters of the Song Dynasty, and was a student of Su Shi at his school of literati painting.</a:t>
            </a:r>
          </a:p>
          <a:p>
            <a:pPr rtl="0"/>
            <a:r>
              <a:rPr lang="en-US" dirty="0" smtClean="0">
                <a:effectLst/>
              </a:rPr>
              <a:t>Huang is generally regarded as the finest and most creative calligrapher of the Song Dynasty. His </a:t>
            </a:r>
            <a:r>
              <a:rPr lang="en-US" dirty="0" err="1" smtClean="0">
                <a:effectLst/>
              </a:rPr>
              <a:t>xingshu</a:t>
            </a:r>
            <a:r>
              <a:rPr lang="en-US" dirty="0" smtClean="0">
                <a:effectLst/>
              </a:rPr>
              <a:t> displays a sharpness and aggression which is instantly </a:t>
            </a:r>
            <a:r>
              <a:rPr lang="en-US" dirty="0" err="1" smtClean="0">
                <a:effectLst/>
              </a:rPr>
              <a:t>recognisable</a:t>
            </a:r>
            <a:r>
              <a:rPr lang="en-US" dirty="0" smtClean="0">
                <a:effectLst/>
              </a:rPr>
              <a:t> to the student of Chinese calligraphy.</a:t>
            </a:r>
          </a:p>
          <a:p>
            <a:endParaRPr lang="en-US" dirty="0" smtClean="0"/>
          </a:p>
        </p:txBody>
      </p:sp>
      <p:sp>
        <p:nvSpPr>
          <p:cNvPr id="4" name="Slide Number Placeholder 3"/>
          <p:cNvSpPr>
            <a:spLocks noGrp="1"/>
          </p:cNvSpPr>
          <p:nvPr>
            <p:ph type="sldNum" sz="quarter" idx="10"/>
          </p:nvPr>
        </p:nvSpPr>
        <p:spPr/>
        <p:txBody>
          <a:bodyPr/>
          <a:lstStyle/>
          <a:p>
            <a:fld id="{40A6B070-2A0D-4EAC-AFF7-502EFB4334FF}" type="slidenum">
              <a:rPr lang="en-US" smtClean="0"/>
              <a:t>3</a:t>
            </a:fld>
            <a:endParaRPr lang="en-US"/>
          </a:p>
        </p:txBody>
      </p:sp>
    </p:spTree>
    <p:extLst>
      <p:ext uri="{BB962C8B-B14F-4D97-AF65-F5344CB8AC3E}">
        <p14:creationId xmlns:p14="http://schemas.microsoft.com/office/powerpoint/2010/main" val="135605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criticizing those scholars who imitated classical writings blindly. </a:t>
            </a:r>
          </a:p>
          <a:p>
            <a:endParaRPr lang="en-US" dirty="0" smtClean="0"/>
          </a:p>
          <a:p>
            <a:r>
              <a:rPr lang="en-US" dirty="0" smtClean="0"/>
              <a:t>Representative figures of the </a:t>
            </a:r>
            <a:r>
              <a:rPr lang="en-US" dirty="0" err="1" smtClean="0"/>
              <a:t>Gong'an</a:t>
            </a:r>
            <a:r>
              <a:rPr lang="en-US" dirty="0" smtClean="0"/>
              <a:t> School are Yuan </a:t>
            </a:r>
            <a:r>
              <a:rPr lang="en-US" dirty="0" err="1" smtClean="0"/>
              <a:t>Zongdao</a:t>
            </a:r>
            <a:r>
              <a:rPr lang="en-US" dirty="0" smtClean="0"/>
              <a:t>, Yuan </a:t>
            </a:r>
            <a:r>
              <a:rPr lang="en-US" dirty="0" err="1" smtClean="0"/>
              <a:t>Hongdao</a:t>
            </a:r>
            <a:r>
              <a:rPr lang="en-US" dirty="0" smtClean="0"/>
              <a:t> and Yuan </a:t>
            </a:r>
            <a:r>
              <a:rPr lang="en-US" dirty="0" err="1" smtClean="0"/>
              <a:t>Zhongdao</a:t>
            </a:r>
            <a:r>
              <a:rPr lang="en-US" dirty="0" smtClean="0"/>
              <a:t>. Yuan </a:t>
            </a:r>
            <a:r>
              <a:rPr lang="en-US" dirty="0" err="1" smtClean="0"/>
              <a:t>Hongdao</a:t>
            </a:r>
            <a:r>
              <a:rPr lang="en-US" dirty="0" smtClean="0"/>
              <a:t> (1568-1610) is the most famous of the three. The </a:t>
            </a:r>
            <a:r>
              <a:rPr lang="en-US" dirty="0" err="1" smtClean="0"/>
              <a:t>Gong'an</a:t>
            </a:r>
            <a:r>
              <a:rPr lang="en-US" dirty="0" smtClean="0"/>
              <a:t> School believed that different times have different literature, and objected to the ways the Classical Revival Movement blindly elevated ancient literature and debased current literature. Prose created by the </a:t>
            </a:r>
            <a:r>
              <a:rPr lang="en-US" dirty="0" err="1" smtClean="0"/>
              <a:t>Gong'an</a:t>
            </a:r>
            <a:r>
              <a:rPr lang="en-US" dirty="0" smtClean="0"/>
              <a:t> School broke the yoke of conventional patterns and developed its own individuality. The language in their prose is simple and plain. </a:t>
            </a:r>
          </a:p>
          <a:p>
            <a:endParaRPr lang="en-US" dirty="0" smtClean="0"/>
          </a:p>
          <a:p>
            <a:r>
              <a:rPr lang="en-US" dirty="0" smtClean="0"/>
              <a:t>Existing simultaneously with the </a:t>
            </a:r>
            <a:r>
              <a:rPr lang="en-US" dirty="0" err="1" smtClean="0"/>
              <a:t>Gong'an</a:t>
            </a:r>
            <a:r>
              <a:rPr lang="en-US" dirty="0" smtClean="0"/>
              <a:t> School was also the Jingling School, represented by </a:t>
            </a:r>
            <a:r>
              <a:rPr lang="en-US" dirty="0" err="1" smtClean="0"/>
              <a:t>Zhong</a:t>
            </a:r>
            <a:r>
              <a:rPr lang="en-US" dirty="0" smtClean="0"/>
              <a:t> Xing and Tan </a:t>
            </a:r>
            <a:r>
              <a:rPr lang="en-US" dirty="0" err="1" smtClean="0"/>
              <a:t>Yuanchun</a:t>
            </a:r>
            <a:r>
              <a:rPr lang="en-US" dirty="0" smtClean="0"/>
              <a:t>. Like the </a:t>
            </a:r>
            <a:r>
              <a:rPr lang="en-US" dirty="0" err="1" smtClean="0"/>
              <a:t>Gong'an</a:t>
            </a:r>
            <a:r>
              <a:rPr lang="en-US" dirty="0" smtClean="0"/>
              <a:t> School, the Jingling School also laid claim to expressing the natural character and intelligence of humanity.</a:t>
            </a:r>
          </a:p>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4</a:t>
            </a:fld>
            <a:endParaRPr lang="en-US"/>
          </a:p>
        </p:txBody>
      </p:sp>
    </p:spTree>
    <p:extLst>
      <p:ext uri="{BB962C8B-B14F-4D97-AF65-F5344CB8AC3E}">
        <p14:creationId xmlns:p14="http://schemas.microsoft.com/office/powerpoint/2010/main" val="222423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6</a:t>
            </a:fld>
            <a:endParaRPr lang="en-US"/>
          </a:p>
        </p:txBody>
      </p:sp>
    </p:spTree>
    <p:extLst>
      <p:ext uri="{BB962C8B-B14F-4D97-AF65-F5344CB8AC3E}">
        <p14:creationId xmlns:p14="http://schemas.microsoft.com/office/powerpoint/2010/main" val="197961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Banana Garden Poetry Club: Founded in 1644, its members consisted of wealth woman who were husbands sister or daughters to wealthy or politically powerful men. They engaged in poetry composition. Became well known throughout the Yangzi delta. When they were the banana garden 7.</a:t>
            </a:r>
          </a:p>
          <a:p>
            <a:r>
              <a:rPr lang="en-US" dirty="0" smtClean="0"/>
              <a:t>Most were from </a:t>
            </a:r>
            <a:r>
              <a:rPr lang="en-US" dirty="0" err="1" smtClean="0"/>
              <a:t>qiantain</a:t>
            </a:r>
            <a:r>
              <a:rPr lang="en-US" dirty="0" smtClean="0"/>
              <a:t>. Founded by </a:t>
            </a:r>
            <a:r>
              <a:rPr lang="en-US" dirty="0" err="1" smtClean="0"/>
              <a:t>Gu</a:t>
            </a:r>
            <a:r>
              <a:rPr lang="en-US" dirty="0" smtClean="0"/>
              <a:t> </a:t>
            </a:r>
            <a:r>
              <a:rPr lang="en-US" dirty="0" err="1" smtClean="0"/>
              <a:t>Yurui</a:t>
            </a:r>
            <a:r>
              <a:rPr lang="en-US" dirty="0" smtClean="0"/>
              <a:t> for her daughter </a:t>
            </a:r>
            <a:r>
              <a:rPr lang="en-US" dirty="0" err="1" smtClean="0"/>
              <a:t>Qian</a:t>
            </a:r>
            <a:r>
              <a:rPr lang="en-US" dirty="0" smtClean="0"/>
              <a:t> </a:t>
            </a:r>
            <a:r>
              <a:rPr lang="en-US" dirty="0" err="1" smtClean="0"/>
              <a:t>Fenglun</a:t>
            </a:r>
            <a:r>
              <a:rPr lang="en-US" dirty="0" smtClean="0"/>
              <a:t>. Promoted acquiring graces through education scholarship and learning.</a:t>
            </a:r>
          </a:p>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7</a:t>
            </a:fld>
            <a:endParaRPr lang="en-US"/>
          </a:p>
        </p:txBody>
      </p:sp>
    </p:spTree>
    <p:extLst>
      <p:ext uri="{BB962C8B-B14F-4D97-AF65-F5344CB8AC3E}">
        <p14:creationId xmlns:p14="http://schemas.microsoft.com/office/powerpoint/2010/main" val="359406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where</a:t>
            </a:r>
            <a:r>
              <a:rPr lang="en-US" baseline="0" dirty="0" smtClean="0"/>
              <a:t> living in a meritocracy while woman were living in a monarchy</a:t>
            </a:r>
          </a:p>
          <a:p>
            <a:r>
              <a:rPr lang="en-US" dirty="0" smtClean="0"/>
              <a:t>The image of the beautiful mansion of iris and orchid in </a:t>
            </a:r>
            <a:r>
              <a:rPr lang="en-US" dirty="0" err="1" smtClean="0"/>
              <a:t>Qian</a:t>
            </a:r>
            <a:r>
              <a:rPr lang="en-US" dirty="0" smtClean="0"/>
              <a:t> </a:t>
            </a:r>
            <a:r>
              <a:rPr lang="en-US" dirty="0" err="1" smtClean="0"/>
              <a:t>Fenglun’s</a:t>
            </a:r>
            <a:endParaRPr lang="en-US" dirty="0" smtClean="0"/>
          </a:p>
          <a:p>
            <a:r>
              <a:rPr lang="en-US" dirty="0" smtClean="0"/>
              <a:t>poem alludes to the ancient poem ‘Xiang </a:t>
            </a:r>
            <a:r>
              <a:rPr lang="en-US" dirty="0" err="1" smtClean="0"/>
              <a:t>furen</a:t>
            </a:r>
            <a:r>
              <a:rPr lang="en-US" dirty="0" smtClean="0"/>
              <a:t>’ (‘The Lady of the Xiang’). By</a:t>
            </a:r>
          </a:p>
          <a:p>
            <a:r>
              <a:rPr lang="en-US" dirty="0" smtClean="0"/>
              <a:t>comparing the meeting place of the poetry club, the residence of Chai </a:t>
            </a:r>
            <a:r>
              <a:rPr lang="en-US" dirty="0" err="1" smtClean="0"/>
              <a:t>Jingyi</a:t>
            </a:r>
            <a:r>
              <a:rPr lang="en-US" dirty="0" smtClean="0"/>
              <a:t>, to</a:t>
            </a:r>
          </a:p>
          <a:p>
            <a:r>
              <a:rPr lang="en-US" dirty="0" smtClean="0"/>
              <a:t>the abode of the Xiang River Goddess, the poem links the pursuit of scholarship</a:t>
            </a:r>
          </a:p>
          <a:p>
            <a:r>
              <a:rPr lang="en-US" dirty="0" smtClean="0"/>
              <a:t>with the world of immortals – a realm that women tended to invoke in their poetry.</a:t>
            </a:r>
          </a:p>
          <a:p>
            <a:r>
              <a:rPr lang="en-US" dirty="0" smtClean="0"/>
              <a:t>In this way </a:t>
            </a:r>
            <a:r>
              <a:rPr lang="en-US" dirty="0" err="1" smtClean="0"/>
              <a:t>Qian’s</a:t>
            </a:r>
            <a:r>
              <a:rPr lang="en-US" dirty="0" smtClean="0"/>
              <a:t> poem endows the world of learning with the aura of femininity.</a:t>
            </a:r>
          </a:p>
          <a:p>
            <a:r>
              <a:rPr lang="en-US" dirty="0" smtClean="0"/>
              <a:t>Another writer to make explicit the link between women, immortals and literati</a:t>
            </a:r>
          </a:p>
          <a:p>
            <a:r>
              <a:rPr lang="en-US" dirty="0" smtClean="0"/>
              <a:t>learning was the seventeenth-century woman poet Wu Xiao from Changzhou.25</a:t>
            </a:r>
          </a:p>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8</a:t>
            </a:fld>
            <a:endParaRPr lang="en-US"/>
          </a:p>
        </p:txBody>
      </p:sp>
    </p:spTree>
    <p:extLst>
      <p:ext uri="{BB962C8B-B14F-4D97-AF65-F5344CB8AC3E}">
        <p14:creationId xmlns:p14="http://schemas.microsoft.com/office/powerpoint/2010/main" val="216969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a:t>
            </a:r>
            <a:r>
              <a:rPr lang="en-US" dirty="0" err="1" smtClean="0">
                <a:effectLst/>
              </a:rPr>
              <a:t>Tongcheng</a:t>
            </a:r>
            <a:r>
              <a:rPr lang="en-US" dirty="0" smtClean="0">
                <a:effectLst/>
              </a:rPr>
              <a:t> School is the most distinguished among the mid-Qing Dynasty schools of literature. Its representative writers include Fang </a:t>
            </a:r>
            <a:r>
              <a:rPr lang="en-US" dirty="0" err="1" smtClean="0">
                <a:effectLst/>
              </a:rPr>
              <a:t>Bao</a:t>
            </a:r>
            <a:r>
              <a:rPr lang="en-US" dirty="0" smtClean="0">
                <a:effectLst/>
              </a:rPr>
              <a:t>, Liu </a:t>
            </a:r>
            <a:r>
              <a:rPr lang="en-US" dirty="0" err="1" smtClean="0">
                <a:effectLst/>
              </a:rPr>
              <a:t>Dakui</a:t>
            </a:r>
            <a:r>
              <a:rPr lang="en-US" dirty="0" smtClean="0">
                <a:effectLst/>
              </a:rPr>
              <a:t> and Yao </a:t>
            </a:r>
            <a:r>
              <a:rPr lang="en-US" dirty="0" err="1" smtClean="0">
                <a:effectLst/>
              </a:rPr>
              <a:t>Nai</a:t>
            </a:r>
            <a:r>
              <a:rPr lang="en-US" dirty="0" smtClean="0">
                <a:effectLst/>
              </a:rPr>
              <a:t>, who are all natives of </a:t>
            </a:r>
            <a:r>
              <a:rPr lang="en-US" dirty="0" err="1" smtClean="0">
                <a:effectLst/>
              </a:rPr>
              <a:t>Tongcheng</a:t>
            </a:r>
            <a:r>
              <a:rPr lang="en-US" dirty="0" smtClean="0">
                <a:effectLst/>
              </a:rPr>
              <a:t> County in Anhui Province, hence the name </a:t>
            </a:r>
            <a:r>
              <a:rPr lang="en-US" dirty="0" err="1" smtClean="0">
                <a:effectLst/>
              </a:rPr>
              <a:t>Tongcheng</a:t>
            </a:r>
            <a:r>
              <a:rPr lang="en-US" dirty="0" smtClean="0">
                <a:effectLst/>
              </a:rPr>
              <a:t> School. Fang </a:t>
            </a:r>
            <a:r>
              <a:rPr lang="en-US" dirty="0" err="1" smtClean="0">
                <a:effectLst/>
              </a:rPr>
              <a:t>Bao</a:t>
            </a:r>
            <a:r>
              <a:rPr lang="en-US" dirty="0" smtClean="0">
                <a:effectLst/>
              </a:rPr>
              <a:t> (1668-1749) carried on the tradition of works and made Yi </a:t>
            </a:r>
            <a:r>
              <a:rPr lang="en-US" dirty="0" err="1" smtClean="0">
                <a:effectLst/>
              </a:rPr>
              <a:t>Fa</a:t>
            </a:r>
            <a:r>
              <a:rPr lang="en-US" dirty="0" smtClean="0">
                <a:effectLst/>
              </a:rPr>
              <a:t> (Yi refers to the central ideas of an article; </a:t>
            </a:r>
            <a:r>
              <a:rPr lang="en-US" dirty="0" err="1" smtClean="0">
                <a:effectLst/>
              </a:rPr>
              <a:t>Fa</a:t>
            </a:r>
            <a:r>
              <a:rPr lang="en-US" dirty="0" smtClean="0">
                <a:effectLst/>
              </a:rPr>
              <a:t>, to literary forms and artistry) the basic theory of the </a:t>
            </a:r>
            <a:r>
              <a:rPr lang="en-US" dirty="0" err="1" smtClean="0">
                <a:effectLst/>
              </a:rPr>
              <a:t>Tongcheng</a:t>
            </a:r>
            <a:r>
              <a:rPr lang="en-US" dirty="0" smtClean="0">
                <a:effectLst/>
              </a:rPr>
              <a:t> School's writings.</a:t>
            </a:r>
          </a:p>
          <a:p>
            <a:endParaRPr lang="en-US" dirty="0" smtClean="0"/>
          </a:p>
          <a:p>
            <a:r>
              <a:rPr lang="en-US" dirty="0" smtClean="0"/>
              <a:t>Works created by the </a:t>
            </a:r>
            <a:r>
              <a:rPr lang="en-US" dirty="0" err="1" smtClean="0"/>
              <a:t>Tongcheng</a:t>
            </a:r>
            <a:r>
              <a:rPr lang="en-US" dirty="0" smtClean="0"/>
              <a:t> School stressed the elucidation of the article's purpose and didn't encourage loading the writings with fancy phrases; therefore their writings are concise and natural but lack animation.</a:t>
            </a:r>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9</a:t>
            </a:fld>
            <a:endParaRPr lang="en-US"/>
          </a:p>
        </p:txBody>
      </p:sp>
    </p:spTree>
    <p:extLst>
      <p:ext uri="{BB962C8B-B14F-4D97-AF65-F5344CB8AC3E}">
        <p14:creationId xmlns:p14="http://schemas.microsoft.com/office/powerpoint/2010/main" val="426806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6B070-2A0D-4EAC-AFF7-502EFB4334FF}" type="slidenum">
              <a:rPr lang="en-US" smtClean="0"/>
              <a:t>10</a:t>
            </a:fld>
            <a:endParaRPr lang="en-US"/>
          </a:p>
        </p:txBody>
      </p:sp>
    </p:spTree>
    <p:extLst>
      <p:ext uri="{BB962C8B-B14F-4D97-AF65-F5344CB8AC3E}">
        <p14:creationId xmlns:p14="http://schemas.microsoft.com/office/powerpoint/2010/main" val="409052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D30D6-761F-45E2-94AB-FC21175A2CB2}"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524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D30D6-761F-45E2-94AB-FC21175A2CB2}"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237147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D30D6-761F-45E2-94AB-FC21175A2CB2}"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68778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D30D6-761F-45E2-94AB-FC21175A2CB2}"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32182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D30D6-761F-45E2-94AB-FC21175A2CB2}"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113285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D30D6-761F-45E2-94AB-FC21175A2CB2}" type="datetimeFigureOut">
              <a:rPr lang="en-US" smtClean="0"/>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303399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D30D6-761F-45E2-94AB-FC21175A2CB2}" type="datetimeFigureOut">
              <a:rPr lang="en-US" smtClean="0"/>
              <a:t>4/18/2012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265815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D30D6-761F-45E2-94AB-FC21175A2CB2}" type="datetimeFigureOut">
              <a:rPr lang="en-US" smtClean="0"/>
              <a:t>4/18/2012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311802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D30D6-761F-45E2-94AB-FC21175A2CB2}" type="datetimeFigureOut">
              <a:rPr lang="en-US" smtClean="0"/>
              <a:t>4/18/2012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170056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D30D6-761F-45E2-94AB-FC21175A2CB2}" type="datetimeFigureOut">
              <a:rPr lang="en-US" smtClean="0"/>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374636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D30D6-761F-45E2-94AB-FC21175A2CB2}" type="datetimeFigureOut">
              <a:rPr lang="en-US" smtClean="0"/>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8170E-F8D6-4080-BCD7-F6377CDD632D}" type="slidenum">
              <a:rPr lang="en-US" smtClean="0"/>
              <a:t>‹#›</a:t>
            </a:fld>
            <a:endParaRPr lang="en-US"/>
          </a:p>
        </p:txBody>
      </p:sp>
    </p:spTree>
    <p:extLst>
      <p:ext uri="{BB962C8B-B14F-4D97-AF65-F5344CB8AC3E}">
        <p14:creationId xmlns:p14="http://schemas.microsoft.com/office/powerpoint/2010/main" val="369210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D30D6-761F-45E2-94AB-FC21175A2CB2}" type="datetimeFigureOut">
              <a:rPr lang="en-US" smtClean="0"/>
              <a:t>4/18/2012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8170E-F8D6-4080-BCD7-F6377CDD632D}" type="slidenum">
              <a:rPr lang="en-US" smtClean="0"/>
              <a:t>‹#›</a:t>
            </a:fld>
            <a:endParaRPr lang="en-US"/>
          </a:p>
        </p:txBody>
      </p:sp>
    </p:spTree>
    <p:extLst>
      <p:ext uri="{BB962C8B-B14F-4D97-AF65-F5344CB8AC3E}">
        <p14:creationId xmlns:p14="http://schemas.microsoft.com/office/powerpoint/2010/main" val="136906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9626600" cy="721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228600"/>
            <a:ext cx="6916738" cy="1066800"/>
          </a:xfrm>
        </p:spPr>
        <p:txBody>
          <a:bodyPr>
            <a:noAutofit/>
          </a:bodyPr>
          <a:lstStyle/>
          <a:p>
            <a:r>
              <a:rPr lang="en-US" sz="5400" dirty="0" smtClean="0">
                <a:latin typeface="Arabic Typesetting" pitchFamily="66" charset="-78"/>
                <a:cs typeface="Arabic Typesetting" pitchFamily="66" charset="-78"/>
              </a:rPr>
              <a:t>Chinese Literary Societies</a:t>
            </a:r>
            <a:endParaRPr lang="en-US" sz="5400" dirty="0">
              <a:latin typeface="Arabic Typesetting" pitchFamily="66" charset="-78"/>
              <a:cs typeface="Arabic Typesetting" pitchFamily="66" charset="-78"/>
            </a:endParaRPr>
          </a:p>
        </p:txBody>
      </p:sp>
      <p:sp>
        <p:nvSpPr>
          <p:cNvPr id="3" name="Subtitle 2"/>
          <p:cNvSpPr>
            <a:spLocks noGrp="1"/>
          </p:cNvSpPr>
          <p:nvPr>
            <p:ph type="subTitle" idx="1"/>
          </p:nvPr>
        </p:nvSpPr>
        <p:spPr>
          <a:xfrm>
            <a:off x="2743200" y="5981700"/>
            <a:ext cx="6400800" cy="1752600"/>
          </a:xfrm>
        </p:spPr>
        <p:txBody>
          <a:bodyPr>
            <a:normAutofit/>
          </a:bodyPr>
          <a:lstStyle/>
          <a:p>
            <a:r>
              <a:rPr lang="en-US" sz="4400" dirty="0" smtClean="0">
                <a:solidFill>
                  <a:schemeClr val="tx1"/>
                </a:solidFill>
                <a:latin typeface="Arabic Typesetting" pitchFamily="66" charset="-78"/>
                <a:cs typeface="Arabic Typesetting" pitchFamily="66" charset="-78"/>
              </a:rPr>
              <a:t>Ming to Modern</a:t>
            </a:r>
            <a:endParaRPr lang="en-US" sz="44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5994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Late Qing</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lstStyle/>
          <a:p>
            <a:endParaRPr lang="en-US" dirty="0" smtClean="0"/>
          </a:p>
          <a:p>
            <a:r>
              <a:rPr lang="en-US" dirty="0" smtClean="0">
                <a:latin typeface="Arabic Typesetting" pitchFamily="66" charset="-78"/>
                <a:cs typeface="Arabic Typesetting" pitchFamily="66" charset="-78"/>
              </a:rPr>
              <a:t>Southern Society (</a:t>
            </a:r>
            <a:r>
              <a:rPr lang="en-US" dirty="0" err="1" smtClean="0">
                <a:latin typeface="Arabic Typesetting" pitchFamily="66" charset="-78"/>
                <a:cs typeface="Arabic Typesetting" pitchFamily="66" charset="-78"/>
              </a:rPr>
              <a:t>Nanshe</a:t>
            </a:r>
            <a:r>
              <a:rPr lang="en-US" dirty="0" smtClean="0">
                <a:latin typeface="Arabic Typesetting" pitchFamily="66" charset="-78"/>
                <a:cs typeface="Arabic Typesetting" pitchFamily="66" charset="-78"/>
              </a:rPr>
              <a:t>; 1908-22) </a:t>
            </a:r>
            <a:endParaRPr lang="en-US" dirty="0">
              <a:latin typeface="Arabic Typesetting" pitchFamily="66" charset="-78"/>
              <a:cs typeface="Arabic Typesetting" pitchFamily="66" charset="-78"/>
            </a:endParaRPr>
          </a:p>
          <a:p>
            <a:r>
              <a:rPr lang="en-US" dirty="0" err="1" smtClean="0">
                <a:latin typeface="Arabic Typesetting" pitchFamily="66" charset="-78"/>
                <a:cs typeface="Arabic Typesetting" pitchFamily="66" charset="-78"/>
              </a:rPr>
              <a:t>Guocui</a:t>
            </a:r>
            <a:r>
              <a:rPr lang="en-US" dirty="0" smtClean="0">
                <a:latin typeface="Arabic Typesetting" pitchFamily="66" charset="-78"/>
                <a:cs typeface="Arabic Typesetting" pitchFamily="66" charset="-78"/>
              </a:rPr>
              <a:t> (National essence)</a:t>
            </a:r>
          </a:p>
          <a:p>
            <a:r>
              <a:rPr lang="en-US" dirty="0" err="1" smtClean="0">
                <a:latin typeface="Arabic Typesetting" pitchFamily="66" charset="-78"/>
                <a:cs typeface="Arabic Typesetting" pitchFamily="66" charset="-78"/>
              </a:rPr>
              <a:t>Chunliu</a:t>
            </a:r>
            <a:r>
              <a:rPr lang="en-US" dirty="0" smtClean="0">
                <a:latin typeface="Arabic Typesetting" pitchFamily="66" charset="-78"/>
                <a:cs typeface="Arabic Typesetting" pitchFamily="66" charset="-78"/>
              </a:rPr>
              <a:t> she (Spring Willow society) </a:t>
            </a:r>
            <a:endParaRPr lang="en-US" dirty="0">
              <a:latin typeface="Arabic Typesetting" pitchFamily="66" charset="-78"/>
              <a:cs typeface="Arabic Typesetting" pitchFamily="66" charset="-78"/>
            </a:endParaRPr>
          </a:p>
        </p:txBody>
      </p:sp>
    </p:spTree>
    <p:extLst>
      <p:ext uri="{BB962C8B-B14F-4D97-AF65-F5344CB8AC3E}">
        <p14:creationId xmlns:p14="http://schemas.microsoft.com/office/powerpoint/2010/main" val="4059318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Southern Society (</a:t>
            </a:r>
            <a:r>
              <a:rPr lang="en-US" dirty="0" err="1" smtClean="0">
                <a:latin typeface="Arabic Typesetting" pitchFamily="66" charset="-78"/>
                <a:cs typeface="Arabic Typesetting" pitchFamily="66" charset="-78"/>
              </a:rPr>
              <a:t>Nanshe</a:t>
            </a:r>
            <a:r>
              <a:rPr lang="en-US" dirty="0" smtClean="0">
                <a:latin typeface="Arabic Typesetting" pitchFamily="66" charset="-78"/>
                <a:cs typeface="Arabic Typesetting" pitchFamily="66" charset="-78"/>
              </a:rPr>
              <a:t>; 1908-22)</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lstStyle/>
          <a:p>
            <a:r>
              <a:rPr lang="en-US" dirty="0">
                <a:latin typeface="Arabic Typesetting" pitchFamily="66" charset="-78"/>
                <a:cs typeface="Arabic Typesetting" pitchFamily="66" charset="-78"/>
              </a:rPr>
              <a:t>founded by Chen </a:t>
            </a:r>
            <a:r>
              <a:rPr lang="en-US" dirty="0" err="1">
                <a:latin typeface="Arabic Typesetting" pitchFamily="66" charset="-78"/>
                <a:cs typeface="Arabic Typesetting" pitchFamily="66" charset="-78"/>
              </a:rPr>
              <a:t>Qubing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Gao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Kan</a:t>
            </a:r>
            <a:r>
              <a:rPr lang="en-US" dirty="0">
                <a:latin typeface="Arabic Typesetting" pitchFamily="66" charset="-78"/>
                <a:cs typeface="Arabic Typesetting" pitchFamily="66" charset="-78"/>
              </a:rPr>
              <a:t>, Liu </a:t>
            </a:r>
            <a:r>
              <a:rPr lang="en-US" dirty="0" err="1">
                <a:latin typeface="Arabic Typesetting" pitchFamily="66" charset="-78"/>
                <a:cs typeface="Arabic Typesetting" pitchFamily="66" charset="-78"/>
              </a:rPr>
              <a:t>Yazi</a:t>
            </a:r>
            <a:r>
              <a:rPr lang="en-US" dirty="0">
                <a:latin typeface="Arabic Typesetting" pitchFamily="66" charset="-78"/>
                <a:cs typeface="Arabic Typesetting" pitchFamily="66" charset="-78"/>
              </a:rPr>
              <a:t> </a:t>
            </a:r>
            <a:endParaRPr lang="en-US" dirty="0" smtClean="0">
              <a:latin typeface="Arabic Typesetting" pitchFamily="66" charset="-78"/>
              <a:cs typeface="Arabic Typesetting" pitchFamily="66" charset="-78"/>
            </a:endParaRPr>
          </a:p>
          <a:p>
            <a:endParaRPr lang="en-US" dirty="0">
              <a:latin typeface="Arabic Typesetting" pitchFamily="66" charset="-78"/>
              <a:cs typeface="Arabic Typesetting" pitchFamily="66" charset="-78"/>
            </a:endParaRPr>
          </a:p>
          <a:p>
            <a:r>
              <a:rPr lang="en-US" dirty="0">
                <a:latin typeface="Arabic Typesetting" pitchFamily="66" charset="-78"/>
                <a:cs typeface="Arabic Typesetting" pitchFamily="66" charset="-78"/>
              </a:rPr>
              <a:t>the </a:t>
            </a:r>
            <a:r>
              <a:rPr lang="en-US" dirty="0" err="1">
                <a:latin typeface="Arabic Typesetting" pitchFamily="66" charset="-78"/>
                <a:cs typeface="Arabic Typesetting" pitchFamily="66" charset="-78"/>
              </a:rPr>
              <a:t>Nanshe</a:t>
            </a:r>
            <a:r>
              <a:rPr lang="en-US" dirty="0">
                <a:latin typeface="Arabic Typesetting" pitchFamily="66" charset="-78"/>
                <a:cs typeface="Arabic Typesetting" pitchFamily="66" charset="-78"/>
              </a:rPr>
              <a:t> was sometimes called the "literary arm" of that revolutionary organization, publishing some 22 volumes of poetry, and issues of literary style were hotly debated </a:t>
            </a:r>
          </a:p>
          <a:p>
            <a:endParaRPr lang="en-US" dirty="0">
              <a:latin typeface="Arabic Typesetting" pitchFamily="66" charset="-78"/>
              <a:cs typeface="Arabic Typesetting" pitchFamily="66" charset="-78"/>
            </a:endParaRPr>
          </a:p>
        </p:txBody>
      </p:sp>
    </p:spTree>
    <p:extLst>
      <p:ext uri="{BB962C8B-B14F-4D97-AF65-F5344CB8AC3E}">
        <p14:creationId xmlns:p14="http://schemas.microsoft.com/office/powerpoint/2010/main" val="10334468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latin typeface="Arabic Typesetting" pitchFamily="66" charset="-78"/>
                <a:cs typeface="Arabic Typesetting" pitchFamily="66" charset="-78"/>
              </a:rPr>
              <a:t>Spring Willow Society </a:t>
            </a:r>
            <a:r>
              <a:rPr lang="en-US" dirty="0" smtClean="0">
                <a:latin typeface="Arabic Typesetting" pitchFamily="66" charset="-78"/>
                <a:cs typeface="Arabic Typesetting" pitchFamily="66" charset="-78"/>
              </a:rPr>
              <a:t>(</a:t>
            </a:r>
            <a:r>
              <a:rPr lang="en-US" dirty="0" err="1" smtClean="0">
                <a:latin typeface="Arabic Typesetting" pitchFamily="66" charset="-78"/>
                <a:cs typeface="Arabic Typesetting" pitchFamily="66" charset="-78"/>
              </a:rPr>
              <a:t>Chunlie</a:t>
            </a:r>
            <a:r>
              <a:rPr lang="en-US" dirty="0" smtClean="0">
                <a:latin typeface="Arabic Typesetting" pitchFamily="66" charset="-78"/>
                <a:cs typeface="Arabic Typesetting" pitchFamily="66" charset="-78"/>
              </a:rPr>
              <a:t> She)</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a:bodyPr>
          <a:lstStyle/>
          <a:p>
            <a:r>
              <a:rPr lang="en-US" sz="2400" dirty="0" smtClean="0">
                <a:latin typeface="Arabic Typesetting" pitchFamily="66" charset="-78"/>
                <a:cs typeface="Arabic Typesetting" pitchFamily="66" charset="-78"/>
              </a:rPr>
              <a:t>1906 or early1907 in Tokyo by a group of Chinese overseas students</a:t>
            </a:r>
          </a:p>
          <a:p>
            <a:r>
              <a:rPr lang="en-US" sz="2400" dirty="0" smtClean="0">
                <a:latin typeface="Arabic Typesetting" pitchFamily="66" charset="-78"/>
                <a:cs typeface="Arabic Typesetting" pitchFamily="66" charset="-78"/>
              </a:rPr>
              <a:t>the </a:t>
            </a:r>
            <a:r>
              <a:rPr lang="en-US" sz="2400" dirty="0">
                <a:latin typeface="Arabic Typesetting" pitchFamily="66" charset="-78"/>
                <a:cs typeface="Arabic Typesetting" pitchFamily="66" charset="-78"/>
              </a:rPr>
              <a:t>first modern dramatic society</a:t>
            </a:r>
            <a:endParaRPr lang="en-US" sz="2400" dirty="0" smtClean="0">
              <a:latin typeface="Arabic Typesetting" pitchFamily="66" charset="-78"/>
              <a:cs typeface="Arabic Typesetting" pitchFamily="66" charset="-78"/>
            </a:endParaRPr>
          </a:p>
          <a:p>
            <a:r>
              <a:rPr lang="en-US" sz="2400" dirty="0" err="1" smtClean="0">
                <a:latin typeface="Arabic Typesetting" pitchFamily="66" charset="-78"/>
                <a:cs typeface="Arabic Typesetting" pitchFamily="66" charset="-78"/>
              </a:rPr>
              <a:t>Jisheng</a:t>
            </a:r>
            <a:r>
              <a:rPr lang="en-US" sz="2400" dirty="0" smtClean="0">
                <a:latin typeface="Arabic Typesetting" pitchFamily="66" charset="-78"/>
                <a:cs typeface="Arabic Typesetting" pitchFamily="66" charset="-78"/>
              </a:rPr>
              <a:t> </a:t>
            </a:r>
            <a:r>
              <a:rPr lang="en-US" sz="2400" dirty="0">
                <a:latin typeface="Arabic Typesetting" pitchFamily="66" charset="-78"/>
                <a:cs typeface="Arabic Typesetting" pitchFamily="66" charset="-78"/>
              </a:rPr>
              <a:t>she (1908) and </a:t>
            </a:r>
            <a:r>
              <a:rPr lang="en-US" sz="2400" dirty="0" err="1">
                <a:latin typeface="Arabic Typesetting" pitchFamily="66" charset="-78"/>
                <a:cs typeface="Arabic Typesetting" pitchFamily="66" charset="-78"/>
              </a:rPr>
              <a:t>Shenyou</a:t>
            </a:r>
            <a:r>
              <a:rPr lang="en-US" sz="2400" dirty="0">
                <a:latin typeface="Arabic Typesetting" pitchFamily="66" charset="-78"/>
                <a:cs typeface="Arabic Typesetting" pitchFamily="66" charset="-78"/>
              </a:rPr>
              <a:t> </a:t>
            </a:r>
            <a:r>
              <a:rPr lang="en-US" sz="2400" dirty="0" err="1">
                <a:latin typeface="Arabic Typesetting" pitchFamily="66" charset="-78"/>
                <a:cs typeface="Arabic Typesetting" pitchFamily="66" charset="-78"/>
              </a:rPr>
              <a:t>hui</a:t>
            </a:r>
            <a:r>
              <a:rPr lang="en-US" sz="2400" dirty="0">
                <a:latin typeface="Arabic Typesetting" pitchFamily="66" charset="-78"/>
                <a:cs typeface="Arabic Typesetting" pitchFamily="66" charset="-78"/>
              </a:rPr>
              <a:t> (1909), both established in Japan</a:t>
            </a:r>
            <a:endParaRPr lang="en-US" sz="2400" dirty="0" smtClean="0">
              <a:latin typeface="Arabic Typesetting" pitchFamily="66" charset="-78"/>
              <a:cs typeface="Arabic Typesetting" pitchFamily="66" charset="-78"/>
            </a:endParaRPr>
          </a:p>
          <a:p>
            <a:r>
              <a:rPr lang="en-US" sz="2400" dirty="0" err="1">
                <a:latin typeface="Arabic Typesetting" pitchFamily="66" charset="-78"/>
                <a:cs typeface="Arabic Typesetting" pitchFamily="66" charset="-78"/>
              </a:rPr>
              <a:t>Wenyi</a:t>
            </a:r>
            <a:r>
              <a:rPr lang="en-US" sz="2400" dirty="0">
                <a:latin typeface="Arabic Typesetting" pitchFamily="66" charset="-78"/>
                <a:cs typeface="Arabic Typesetting" pitchFamily="66" charset="-78"/>
              </a:rPr>
              <a:t> </a:t>
            </a:r>
            <a:r>
              <a:rPr lang="en-US" sz="2400" dirty="0" err="1">
                <a:latin typeface="Arabic Typesetting" pitchFamily="66" charset="-78"/>
                <a:cs typeface="Arabic Typesetting" pitchFamily="66" charset="-78"/>
              </a:rPr>
              <a:t>xin</a:t>
            </a:r>
            <a:r>
              <a:rPr lang="en-US" sz="2400" dirty="0">
                <a:latin typeface="Arabic Typesetting" pitchFamily="66" charset="-78"/>
                <a:cs typeface="Arabic Typesetting" pitchFamily="66" charset="-78"/>
              </a:rPr>
              <a:t> </a:t>
            </a:r>
            <a:r>
              <a:rPr lang="en-US" sz="2400" dirty="0" err="1">
                <a:latin typeface="Arabic Typesetting" pitchFamily="66" charset="-78"/>
                <a:cs typeface="Arabic Typesetting" pitchFamily="66" charset="-78"/>
              </a:rPr>
              <a:t>juchang</a:t>
            </a:r>
            <a:r>
              <a:rPr lang="en-US" sz="2400" dirty="0">
                <a:latin typeface="Arabic Typesetting" pitchFamily="66" charset="-78"/>
                <a:cs typeface="Arabic Typesetting" pitchFamily="66" charset="-78"/>
              </a:rPr>
              <a:t> (1910), </a:t>
            </a:r>
            <a:r>
              <a:rPr lang="en-US" sz="2400" dirty="0" err="1">
                <a:latin typeface="Arabic Typesetting" pitchFamily="66" charset="-78"/>
                <a:cs typeface="Arabic Typesetting" pitchFamily="66" charset="-78"/>
              </a:rPr>
              <a:t>Xinju</a:t>
            </a:r>
            <a:r>
              <a:rPr lang="en-US" sz="2400" dirty="0">
                <a:latin typeface="Arabic Typesetting" pitchFamily="66" charset="-78"/>
                <a:cs typeface="Arabic Typesetting" pitchFamily="66" charset="-78"/>
              </a:rPr>
              <a:t> </a:t>
            </a:r>
            <a:r>
              <a:rPr lang="en-US" sz="2400" dirty="0" err="1">
                <a:latin typeface="Arabic Typesetting" pitchFamily="66" charset="-78"/>
                <a:cs typeface="Arabic Typesetting" pitchFamily="66" charset="-78"/>
              </a:rPr>
              <a:t>tongzhi</a:t>
            </a:r>
            <a:r>
              <a:rPr lang="en-US" sz="2400" dirty="0">
                <a:latin typeface="Arabic Typesetting" pitchFamily="66" charset="-78"/>
                <a:cs typeface="Arabic Typesetting" pitchFamily="66" charset="-78"/>
              </a:rPr>
              <a:t> </a:t>
            </a:r>
            <a:r>
              <a:rPr lang="en-US" sz="2400" dirty="0" err="1">
                <a:latin typeface="Arabic Typesetting" pitchFamily="66" charset="-78"/>
                <a:cs typeface="Arabic Typesetting" pitchFamily="66" charset="-78"/>
              </a:rPr>
              <a:t>hui</a:t>
            </a:r>
            <a:r>
              <a:rPr lang="en-US" sz="2400" dirty="0">
                <a:latin typeface="Arabic Typesetting" pitchFamily="66" charset="-78"/>
                <a:cs typeface="Arabic Typesetting" pitchFamily="66" charset="-78"/>
              </a:rPr>
              <a:t> (1912-ca.1915), </a:t>
            </a:r>
            <a:r>
              <a:rPr lang="en-US" sz="2400" dirty="0" err="1">
                <a:latin typeface="Arabic Typesetting" pitchFamily="66" charset="-78"/>
                <a:cs typeface="Arabic Typesetting" pitchFamily="66" charset="-78"/>
              </a:rPr>
              <a:t>Wenshe</a:t>
            </a:r>
            <a:r>
              <a:rPr lang="en-US" sz="2400" dirty="0">
                <a:latin typeface="Arabic Typesetting" pitchFamily="66" charset="-78"/>
                <a:cs typeface="Arabic Typesetting" pitchFamily="66" charset="-78"/>
              </a:rPr>
              <a:t> (1913), and </a:t>
            </a:r>
            <a:r>
              <a:rPr lang="en-US" sz="2400" dirty="0" err="1">
                <a:latin typeface="Arabic Typesetting" pitchFamily="66" charset="-78"/>
                <a:cs typeface="Arabic Typesetting" pitchFamily="66" charset="-78"/>
              </a:rPr>
              <a:t>Chunliu</a:t>
            </a:r>
            <a:r>
              <a:rPr lang="en-US" sz="2400" dirty="0">
                <a:latin typeface="Arabic Typesetting" pitchFamily="66" charset="-78"/>
                <a:cs typeface="Arabic Typesetting" pitchFamily="66" charset="-78"/>
              </a:rPr>
              <a:t> </a:t>
            </a:r>
            <a:r>
              <a:rPr lang="en-US" sz="2400" dirty="0" err="1">
                <a:latin typeface="Arabic Typesetting" pitchFamily="66" charset="-78"/>
                <a:cs typeface="Arabic Typesetting" pitchFamily="66" charset="-78"/>
              </a:rPr>
              <a:t>juchang</a:t>
            </a:r>
            <a:r>
              <a:rPr lang="en-US" sz="2400" dirty="0">
                <a:latin typeface="Arabic Typesetting" pitchFamily="66" charset="-78"/>
                <a:cs typeface="Arabic Typesetting" pitchFamily="66" charset="-78"/>
              </a:rPr>
              <a:t> (1914-1915), founded on the </a:t>
            </a:r>
            <a:r>
              <a:rPr lang="en-US" sz="2400" dirty="0" smtClean="0">
                <a:latin typeface="Arabic Typesetting" pitchFamily="66" charset="-78"/>
                <a:cs typeface="Arabic Typesetting" pitchFamily="66" charset="-78"/>
              </a:rPr>
              <a:t>mainland</a:t>
            </a:r>
          </a:p>
          <a:p>
            <a:r>
              <a:rPr lang="en-US" sz="2400" dirty="0">
                <a:latin typeface="Arabic Typesetting" pitchFamily="66" charset="-78"/>
                <a:cs typeface="Arabic Typesetting" pitchFamily="66" charset="-78"/>
              </a:rPr>
              <a:t>In 1918/1919 </a:t>
            </a:r>
            <a:r>
              <a:rPr lang="en-US" sz="2400" i="1" dirty="0" smtClean="0">
                <a:latin typeface="Arabic Typesetting" pitchFamily="66" charset="-78"/>
                <a:cs typeface="Arabic Typesetting" pitchFamily="66" charset="-78"/>
              </a:rPr>
              <a:t>Spring </a:t>
            </a:r>
            <a:r>
              <a:rPr lang="en-US" sz="2400" i="1" dirty="0">
                <a:latin typeface="Arabic Typesetting" pitchFamily="66" charset="-78"/>
                <a:cs typeface="Arabic Typesetting" pitchFamily="66" charset="-78"/>
              </a:rPr>
              <a:t>Willow</a:t>
            </a:r>
            <a:r>
              <a:rPr lang="en-US" sz="2400" dirty="0">
                <a:latin typeface="Arabic Typesetting" pitchFamily="66" charset="-78"/>
                <a:cs typeface="Arabic Typesetting" pitchFamily="66" charset="-78"/>
              </a:rPr>
              <a:t> (</a:t>
            </a:r>
            <a:r>
              <a:rPr lang="en-US" sz="2400" dirty="0" err="1">
                <a:latin typeface="Arabic Typesetting" pitchFamily="66" charset="-78"/>
                <a:cs typeface="Arabic Typesetting" pitchFamily="66" charset="-78"/>
              </a:rPr>
              <a:t>Chunliu</a:t>
            </a:r>
            <a:r>
              <a:rPr lang="en-US" sz="2400" dirty="0">
                <a:latin typeface="Arabic Typesetting" pitchFamily="66" charset="-78"/>
                <a:cs typeface="Arabic Typesetting" pitchFamily="66" charset="-78"/>
              </a:rPr>
              <a:t> </a:t>
            </a:r>
            <a:r>
              <a:rPr lang="en-US" sz="2400" dirty="0" err="1">
                <a:latin typeface="Arabic Typesetting" pitchFamily="66" charset="-78"/>
                <a:cs typeface="Arabic Typesetting" pitchFamily="66" charset="-78"/>
              </a:rPr>
              <a:t>zazhi</a:t>
            </a:r>
            <a:r>
              <a:rPr lang="en-US" sz="2400" dirty="0" smtClean="0">
                <a:latin typeface="Arabic Typesetting" pitchFamily="66" charset="-78"/>
                <a:cs typeface="Arabic Typesetting" pitchFamily="66" charset="-78"/>
              </a:rPr>
              <a:t>)</a:t>
            </a:r>
          </a:p>
          <a:p>
            <a:endParaRPr lang="en-US" dirty="0" smtClean="0">
              <a:latin typeface="Arabic Typesetting" pitchFamily="66" charset="-78"/>
              <a:cs typeface="Arabic Typesetting" pitchFamily="66" charset="-78"/>
            </a:endParaRPr>
          </a:p>
          <a:p>
            <a:endParaRPr lang="en-US" dirty="0">
              <a:latin typeface="Arabic Typesetting" pitchFamily="66" charset="-78"/>
              <a:cs typeface="Arabic Typesetting" pitchFamily="66" charset="-78"/>
            </a:endParaRPr>
          </a:p>
          <a:p>
            <a:endParaRPr lang="en-US" dirty="0" smtClean="0">
              <a:latin typeface="Arabic Typesetting" pitchFamily="66" charset="-78"/>
              <a:cs typeface="Arabic Typesetting" pitchFamily="66" charset="-78"/>
            </a:endParaRPr>
          </a:p>
          <a:p>
            <a:endParaRPr lang="en-US" dirty="0" smtClean="0">
              <a:latin typeface="Arabic Typesetting" pitchFamily="66" charset="-78"/>
              <a:cs typeface="Arabic Typesetting" pitchFamily="66" charset="-78"/>
            </a:endParaRPr>
          </a:p>
          <a:p>
            <a:pPr marL="0" indent="0">
              <a:buNone/>
            </a:pPr>
            <a:endParaRPr lang="en-US" dirty="0">
              <a:latin typeface="Arabic Typesetting" pitchFamily="66" charset="-78"/>
              <a:cs typeface="Arabic Typesetting" pitchFamily="66" charset="-7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4148470"/>
            <a:ext cx="3181350" cy="23826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343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69"/>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Modern Chinese Literary Societies </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lstStyle/>
          <a:p>
            <a:r>
              <a:rPr lang="en-US" dirty="0" smtClean="0"/>
              <a:t>Butterfly school </a:t>
            </a:r>
          </a:p>
          <a:p>
            <a:r>
              <a:rPr lang="en-US" dirty="0" smtClean="0"/>
              <a:t>May fourth </a:t>
            </a:r>
            <a:endParaRPr lang="en-US" dirty="0"/>
          </a:p>
          <a:p>
            <a:r>
              <a:rPr lang="en-US" dirty="0" smtClean="0"/>
              <a:t>conservative groups</a:t>
            </a:r>
          </a:p>
          <a:p>
            <a:r>
              <a:rPr lang="en-US" dirty="0" smtClean="0"/>
              <a:t>Leftist</a:t>
            </a:r>
          </a:p>
          <a:p>
            <a:endParaRPr lang="en-US" dirty="0"/>
          </a:p>
          <a:p>
            <a:endParaRPr lang="en-US" dirty="0"/>
          </a:p>
        </p:txBody>
      </p:sp>
    </p:spTree>
    <p:extLst>
      <p:ext uri="{BB962C8B-B14F-4D97-AF65-F5344CB8AC3E}">
        <p14:creationId xmlns:p14="http://schemas.microsoft.com/office/powerpoint/2010/main" val="17595473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9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Conservative </a:t>
            </a:r>
            <a:r>
              <a:rPr lang="en-US" dirty="0" err="1" smtClean="0">
                <a:latin typeface="Arabic Typesetting" pitchFamily="66" charset="-78"/>
                <a:cs typeface="Arabic Typesetting" pitchFamily="66" charset="-78"/>
              </a:rPr>
              <a:t>Literay</a:t>
            </a:r>
            <a:r>
              <a:rPr lang="en-US" dirty="0" smtClean="0">
                <a:latin typeface="Arabic Typesetting" pitchFamily="66" charset="-78"/>
                <a:cs typeface="Arabic Typesetting" pitchFamily="66" charset="-78"/>
              </a:rPr>
              <a:t> groups</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a:bodyPr>
          <a:lstStyle/>
          <a:p>
            <a:r>
              <a:rPr lang="en-US" b="1" dirty="0" err="1">
                <a:latin typeface="Arabic Typesetting" pitchFamily="66" charset="-78"/>
                <a:cs typeface="Arabic Typesetting" pitchFamily="66" charset="-78"/>
              </a:rPr>
              <a:t>Xueheng</a:t>
            </a:r>
            <a:r>
              <a:rPr lang="en-US" dirty="0">
                <a:latin typeface="Arabic Typesetting" pitchFamily="66" charset="-78"/>
                <a:cs typeface="Arabic Typesetting" pitchFamily="66" charset="-78"/>
              </a:rPr>
              <a:t> (Critical Review; 1922-31) Membership: Mei </a:t>
            </a:r>
            <a:r>
              <a:rPr lang="en-US" dirty="0" err="1">
                <a:latin typeface="Arabic Typesetting" pitchFamily="66" charset="-78"/>
                <a:cs typeface="Arabic Typesetting" pitchFamily="66" charset="-78"/>
              </a:rPr>
              <a:t>Guangdi</a:t>
            </a:r>
            <a:r>
              <a:rPr lang="en-US" dirty="0">
                <a:latin typeface="Arabic Typesetting" pitchFamily="66" charset="-78"/>
                <a:cs typeface="Arabic Typesetting" pitchFamily="66" charset="-78"/>
              </a:rPr>
              <a:t>, Hu </a:t>
            </a:r>
            <a:r>
              <a:rPr lang="en-US" dirty="0" err="1">
                <a:latin typeface="Arabic Typesetting" pitchFamily="66" charset="-78"/>
                <a:cs typeface="Arabic Typesetting" pitchFamily="66" charset="-78"/>
              </a:rPr>
              <a:t>Xiansu</a:t>
            </a:r>
            <a:r>
              <a:rPr lang="en-US" dirty="0">
                <a:latin typeface="Arabic Typesetting" pitchFamily="66" charset="-78"/>
                <a:cs typeface="Arabic Typesetting" pitchFamily="66" charset="-78"/>
              </a:rPr>
              <a:t> (friend and foe of Hu Shi), Wu </a:t>
            </a:r>
            <a:r>
              <a:rPr lang="en-US" dirty="0" err="1">
                <a:latin typeface="Arabic Typesetting" pitchFamily="66" charset="-78"/>
                <a:cs typeface="Arabic Typesetting" pitchFamily="66" charset="-78"/>
              </a:rPr>
              <a:t>Mi</a:t>
            </a:r>
            <a:r>
              <a:rPr lang="en-US" dirty="0">
                <a:latin typeface="Arabic Typesetting" pitchFamily="66" charset="-78"/>
                <a:cs typeface="Arabic Typesetting" pitchFamily="66" charset="-78"/>
              </a:rPr>
              <a:t> </a:t>
            </a:r>
            <a:endParaRPr lang="en-US" dirty="0" smtClean="0">
              <a:latin typeface="Arabic Typesetting" pitchFamily="66" charset="-78"/>
              <a:cs typeface="Arabic Typesetting" pitchFamily="66" charset="-78"/>
            </a:endParaRPr>
          </a:p>
          <a:p>
            <a:endParaRPr lang="en-US" dirty="0">
              <a:latin typeface="Arabic Typesetting" pitchFamily="66" charset="-78"/>
              <a:cs typeface="Arabic Typesetting" pitchFamily="66" charset="-78"/>
            </a:endParaRPr>
          </a:p>
          <a:p>
            <a:r>
              <a:rPr lang="en-US" b="1" dirty="0" err="1" smtClean="0">
                <a:latin typeface="Arabic Typesetting" pitchFamily="66" charset="-78"/>
                <a:cs typeface="Arabic Typesetting" pitchFamily="66" charset="-78"/>
              </a:rPr>
              <a:t>Xueheng</a:t>
            </a:r>
            <a:r>
              <a:rPr lang="en-US" dirty="0" smtClean="0">
                <a:latin typeface="Arabic Typesetting" pitchFamily="66" charset="-78"/>
                <a:cs typeface="Arabic Typesetting" pitchFamily="66" charset="-78"/>
              </a:rPr>
              <a:t> </a:t>
            </a:r>
            <a:r>
              <a:rPr lang="en-US" dirty="0">
                <a:latin typeface="Arabic Typesetting" pitchFamily="66" charset="-78"/>
                <a:cs typeface="Arabic Typesetting" pitchFamily="66" charset="-78"/>
              </a:rPr>
              <a:t>(Critical Review; 1922-31) Membership: Mei </a:t>
            </a:r>
            <a:r>
              <a:rPr lang="en-US" dirty="0" err="1">
                <a:latin typeface="Arabic Typesetting" pitchFamily="66" charset="-78"/>
                <a:cs typeface="Arabic Typesetting" pitchFamily="66" charset="-78"/>
              </a:rPr>
              <a:t>Guangdi</a:t>
            </a:r>
            <a:r>
              <a:rPr lang="en-US" dirty="0">
                <a:latin typeface="Arabic Typesetting" pitchFamily="66" charset="-78"/>
                <a:cs typeface="Arabic Typesetting" pitchFamily="66" charset="-78"/>
              </a:rPr>
              <a:t>, Hu </a:t>
            </a:r>
            <a:r>
              <a:rPr lang="en-US" dirty="0" err="1">
                <a:latin typeface="Arabic Typesetting" pitchFamily="66" charset="-78"/>
                <a:cs typeface="Arabic Typesetting" pitchFamily="66" charset="-78"/>
              </a:rPr>
              <a:t>Xiansu</a:t>
            </a:r>
            <a:r>
              <a:rPr lang="en-US" dirty="0">
                <a:latin typeface="Arabic Typesetting" pitchFamily="66" charset="-78"/>
                <a:cs typeface="Arabic Typesetting" pitchFamily="66" charset="-78"/>
              </a:rPr>
              <a:t> (friend and foe of Hu Shi), Wu </a:t>
            </a:r>
            <a:r>
              <a:rPr lang="en-US" dirty="0" err="1">
                <a:latin typeface="Arabic Typesetting" pitchFamily="66" charset="-78"/>
                <a:cs typeface="Arabic Typesetting" pitchFamily="66" charset="-78"/>
              </a:rPr>
              <a:t>Mi</a:t>
            </a:r>
            <a:r>
              <a:rPr lang="en-US" dirty="0">
                <a:latin typeface="Arabic Typesetting" pitchFamily="66" charset="-78"/>
                <a:cs typeface="Arabic Typesetting" pitchFamily="66" charset="-78"/>
              </a:rPr>
              <a:t> </a:t>
            </a:r>
          </a:p>
          <a:p>
            <a:endParaRPr lang="en-US" dirty="0"/>
          </a:p>
        </p:txBody>
      </p:sp>
    </p:spTree>
    <p:extLst>
      <p:ext uri="{BB962C8B-B14F-4D97-AF65-F5344CB8AC3E}">
        <p14:creationId xmlns:p14="http://schemas.microsoft.com/office/powerpoint/2010/main" val="28219972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latin typeface="Arabic Typesetting" pitchFamily="66" charset="-78"/>
                <a:cs typeface="Arabic Typesetting" pitchFamily="66" charset="-78"/>
              </a:rPr>
              <a:t>The Mandarin Duck and Butterfly School </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a:bodyPr>
          <a:lstStyle/>
          <a:p>
            <a:r>
              <a:rPr lang="en-US" sz="2200" dirty="0" err="1" smtClean="0">
                <a:latin typeface="Arabic Typesetting" pitchFamily="66" charset="-78"/>
                <a:cs typeface="Arabic Typesetting" pitchFamily="66" charset="-78"/>
              </a:rPr>
              <a:t>Qingshe</a:t>
            </a:r>
            <a:r>
              <a:rPr lang="en-US" sz="2200" dirty="0" smtClean="0">
                <a:latin typeface="Arabic Typesetting" pitchFamily="66" charset="-78"/>
                <a:cs typeface="Arabic Typesetting" pitchFamily="66" charset="-78"/>
              </a:rPr>
              <a:t> (Green Society; founded 1922) </a:t>
            </a:r>
          </a:p>
          <a:p>
            <a:r>
              <a:rPr lang="en-US" sz="2200" dirty="0" smtClean="0">
                <a:latin typeface="Arabic Typesetting" pitchFamily="66" charset="-78"/>
                <a:cs typeface="Arabic Typesetting" pitchFamily="66" charset="-78"/>
              </a:rPr>
              <a:t>this was a Butterfly society formed of </a:t>
            </a:r>
            <a:r>
              <a:rPr lang="en-US" sz="2200" dirty="0" err="1" smtClean="0">
                <a:latin typeface="Arabic Typesetting" pitchFamily="66" charset="-78"/>
                <a:cs typeface="Arabic Typesetting" pitchFamily="66" charset="-78"/>
              </a:rPr>
              <a:t>Bao</a:t>
            </a:r>
            <a:r>
              <a:rPr lang="en-US" sz="2200" dirty="0" smtClean="0">
                <a:latin typeface="Arabic Typesetting" pitchFamily="66" charset="-78"/>
                <a:cs typeface="Arabic Typesetting" pitchFamily="66" charset="-78"/>
              </a:rPr>
              <a:t> </a:t>
            </a:r>
            <a:r>
              <a:rPr lang="en-US" sz="2200" dirty="0" err="1" smtClean="0">
                <a:latin typeface="Arabic Typesetting" pitchFamily="66" charset="-78"/>
                <a:cs typeface="Arabic Typesetting" pitchFamily="66" charset="-78"/>
              </a:rPr>
              <a:t>Tianxiao</a:t>
            </a:r>
            <a:r>
              <a:rPr lang="en-US" sz="2200" dirty="0" smtClean="0">
                <a:latin typeface="Arabic Typesetting" pitchFamily="66" charset="-78"/>
                <a:cs typeface="Arabic Typesetting" pitchFamily="66" charset="-78"/>
              </a:rPr>
              <a:t>, Wang </a:t>
            </a:r>
            <a:r>
              <a:rPr lang="en-US" sz="2200" dirty="0" err="1" smtClean="0">
                <a:latin typeface="Arabic Typesetting" pitchFamily="66" charset="-78"/>
                <a:cs typeface="Arabic Typesetting" pitchFamily="66" charset="-78"/>
              </a:rPr>
              <a:t>Dungen</a:t>
            </a:r>
            <a:r>
              <a:rPr lang="en-US" sz="2200" dirty="0" smtClean="0">
                <a:latin typeface="Arabic Typesetting" pitchFamily="66" charset="-78"/>
                <a:cs typeface="Arabic Typesetting" pitchFamily="66" charset="-78"/>
              </a:rPr>
              <a:t>, Zhou </a:t>
            </a:r>
            <a:r>
              <a:rPr lang="en-US" sz="2200" dirty="0" err="1" smtClean="0">
                <a:latin typeface="Arabic Typesetting" pitchFamily="66" charset="-78"/>
                <a:cs typeface="Arabic Typesetting" pitchFamily="66" charset="-78"/>
              </a:rPr>
              <a:t>Shoujuan</a:t>
            </a:r>
            <a:r>
              <a:rPr lang="en-US" sz="2200" dirty="0" smtClean="0">
                <a:latin typeface="Arabic Typesetting" pitchFamily="66" charset="-78"/>
                <a:cs typeface="Arabic Typesetting" pitchFamily="66" charset="-78"/>
              </a:rPr>
              <a:t>, Li </a:t>
            </a:r>
            <a:r>
              <a:rPr lang="en-US" sz="2200" dirty="0" err="1" smtClean="0">
                <a:latin typeface="Arabic Typesetting" pitchFamily="66" charset="-78"/>
                <a:cs typeface="Arabic Typesetting" pitchFamily="66" charset="-78"/>
              </a:rPr>
              <a:t>Hanqiu</a:t>
            </a:r>
            <a:r>
              <a:rPr lang="en-US" sz="2200" dirty="0" smtClean="0">
                <a:latin typeface="Arabic Typesetting" pitchFamily="66" charset="-78"/>
                <a:cs typeface="Arabic Typesetting" pitchFamily="66" charset="-78"/>
              </a:rPr>
              <a:t>, </a:t>
            </a:r>
          </a:p>
          <a:p>
            <a:r>
              <a:rPr lang="en-US" sz="2200" dirty="0" smtClean="0">
                <a:latin typeface="Arabic Typesetting" pitchFamily="66" charset="-78"/>
                <a:cs typeface="Arabic Typesetting" pitchFamily="66" charset="-78"/>
              </a:rPr>
              <a:t>published a weekly bulletin called </a:t>
            </a:r>
            <a:r>
              <a:rPr lang="en-US" sz="2200" dirty="0" err="1" smtClean="0">
                <a:latin typeface="Arabic Typesetting" pitchFamily="66" charset="-78"/>
                <a:cs typeface="Arabic Typesetting" pitchFamily="66" charset="-78"/>
              </a:rPr>
              <a:t>Changqing</a:t>
            </a:r>
            <a:r>
              <a:rPr lang="en-US" sz="2200" dirty="0" smtClean="0">
                <a:latin typeface="Arabic Typesetting" pitchFamily="66" charset="-78"/>
                <a:cs typeface="Arabic Typesetting" pitchFamily="66" charset="-78"/>
              </a:rPr>
              <a:t> (Evergreen) </a:t>
            </a:r>
          </a:p>
          <a:p>
            <a:r>
              <a:rPr lang="en-US" sz="2200" dirty="0" smtClean="0">
                <a:latin typeface="Arabic Typesetting" pitchFamily="66" charset="-78"/>
                <a:cs typeface="Arabic Typesetting" pitchFamily="66" charset="-78"/>
              </a:rPr>
              <a:t>collapse after only one meeting (See Link, p.168) </a:t>
            </a:r>
          </a:p>
          <a:p>
            <a:r>
              <a:rPr lang="en-US" sz="2200" dirty="0" smtClean="0">
                <a:latin typeface="Arabic Typesetting" pitchFamily="66" charset="-78"/>
                <a:cs typeface="Arabic Typesetting" pitchFamily="66" charset="-78"/>
              </a:rPr>
              <a:t>Xing she (Star society; founded 1922) </a:t>
            </a:r>
          </a:p>
          <a:p>
            <a:r>
              <a:rPr lang="en-US" sz="2200" dirty="0" smtClean="0">
                <a:latin typeface="Arabic Typesetting" pitchFamily="66" charset="-78"/>
                <a:cs typeface="Arabic Typesetting" pitchFamily="66" charset="-78"/>
              </a:rPr>
              <a:t>published several journals, including Xing </a:t>
            </a:r>
            <a:r>
              <a:rPr lang="en-US" sz="2200" dirty="0" err="1" smtClean="0">
                <a:latin typeface="Arabic Typesetting" pitchFamily="66" charset="-78"/>
                <a:cs typeface="Arabic Typesetting" pitchFamily="66" charset="-78"/>
              </a:rPr>
              <a:t>bao</a:t>
            </a:r>
            <a:r>
              <a:rPr lang="en-US" sz="2200" dirty="0" smtClean="0">
                <a:latin typeface="Arabic Typesetting" pitchFamily="66" charset="-78"/>
                <a:cs typeface="Arabic Typesetting" pitchFamily="66" charset="-78"/>
              </a:rPr>
              <a:t>, Xing </a:t>
            </a:r>
            <a:r>
              <a:rPr lang="en-US" sz="2200" dirty="0" err="1" smtClean="0">
                <a:latin typeface="Arabic Typesetting" pitchFamily="66" charset="-78"/>
                <a:cs typeface="Arabic Typesetting" pitchFamily="66" charset="-78"/>
              </a:rPr>
              <a:t>guang</a:t>
            </a:r>
            <a:r>
              <a:rPr lang="en-US" sz="2200" dirty="0" smtClean="0">
                <a:latin typeface="Arabic Typesetting" pitchFamily="66" charset="-78"/>
                <a:cs typeface="Arabic Typesetting" pitchFamily="66" charset="-78"/>
              </a:rPr>
              <a:t>, </a:t>
            </a:r>
            <a:r>
              <a:rPr lang="en-US" sz="2200" dirty="0" err="1" smtClean="0">
                <a:latin typeface="Arabic Typesetting" pitchFamily="66" charset="-78"/>
                <a:cs typeface="Arabic Typesetting" pitchFamily="66" charset="-78"/>
              </a:rPr>
              <a:t>Xingxiu</a:t>
            </a:r>
            <a:r>
              <a:rPr lang="en-US" sz="2200" dirty="0" smtClean="0">
                <a:latin typeface="Arabic Typesetting" pitchFamily="66" charset="-78"/>
                <a:cs typeface="Arabic Typesetting" pitchFamily="66" charset="-78"/>
              </a:rPr>
              <a:t> </a:t>
            </a:r>
            <a:r>
              <a:rPr lang="en-US" sz="2200" dirty="0" err="1" smtClean="0">
                <a:latin typeface="Arabic Typesetting" pitchFamily="66" charset="-78"/>
                <a:cs typeface="Arabic Typesetting" pitchFamily="66" charset="-78"/>
              </a:rPr>
              <a:t>hai</a:t>
            </a:r>
            <a:r>
              <a:rPr lang="en-US" sz="2200" dirty="0" smtClean="0">
                <a:latin typeface="Arabic Typesetting" pitchFamily="66" charset="-78"/>
                <a:cs typeface="Arabic Typesetting" pitchFamily="66" charset="-78"/>
              </a:rPr>
              <a:t> </a:t>
            </a:r>
          </a:p>
          <a:p>
            <a:r>
              <a:rPr lang="en-US" sz="2200" dirty="0" err="1" smtClean="0">
                <a:latin typeface="Arabic Typesetting" pitchFamily="66" charset="-78"/>
                <a:cs typeface="Arabic Typesetting" pitchFamily="66" charset="-78"/>
              </a:rPr>
              <a:t>Bei</a:t>
            </a:r>
            <a:r>
              <a:rPr lang="en-US" sz="2200" dirty="0" smtClean="0">
                <a:latin typeface="Arabic Typesetting" pitchFamily="66" charset="-78"/>
                <a:cs typeface="Arabic Typesetting" pitchFamily="66" charset="-78"/>
              </a:rPr>
              <a:t> </a:t>
            </a:r>
            <a:r>
              <a:rPr lang="en-US" sz="2200" dirty="0" err="1" smtClean="0">
                <a:latin typeface="Arabic Typesetting" pitchFamily="66" charset="-78"/>
                <a:cs typeface="Arabic Typesetting" pitchFamily="66" charset="-78"/>
              </a:rPr>
              <a:t>pai</a:t>
            </a:r>
            <a:r>
              <a:rPr lang="en-US" sz="2200" dirty="0" smtClean="0">
                <a:latin typeface="Arabic Typesetting" pitchFamily="66" charset="-78"/>
                <a:cs typeface="Arabic Typesetting" pitchFamily="66" charset="-78"/>
              </a:rPr>
              <a:t> (Northern group)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962399"/>
            <a:ext cx="2209800" cy="22641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161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err="1">
                <a:latin typeface="Arabic Typesetting" pitchFamily="66" charset="-78"/>
                <a:cs typeface="Arabic Typesetting" pitchFamily="66" charset="-78"/>
              </a:rPr>
              <a:t>Wenxue</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yanjiu</a:t>
            </a:r>
            <a:r>
              <a:rPr lang="en-US" dirty="0">
                <a:latin typeface="Arabic Typesetting" pitchFamily="66" charset="-78"/>
                <a:cs typeface="Arabic Typesetting" pitchFamily="66" charset="-78"/>
              </a:rPr>
              <a:t> </a:t>
            </a:r>
            <a:r>
              <a:rPr lang="en-US" dirty="0" err="1" smtClean="0">
                <a:latin typeface="Arabic Typesetting" pitchFamily="66" charset="-78"/>
                <a:cs typeface="Arabic Typesetting" pitchFamily="66" charset="-78"/>
              </a:rPr>
              <a:t>hui</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fontScale="40000" lnSpcReduction="20000"/>
          </a:bodyPr>
          <a:lstStyle/>
          <a:p>
            <a:r>
              <a:rPr lang="en-US" sz="4300" dirty="0" smtClean="0">
                <a:latin typeface="Arabic Typesetting" pitchFamily="66" charset="-78"/>
                <a:cs typeface="Arabic Typesetting" pitchFamily="66" charset="-78"/>
              </a:rPr>
              <a:t>Members</a:t>
            </a:r>
            <a:r>
              <a:rPr lang="en-US" sz="4300" dirty="0">
                <a:latin typeface="Arabic Typesetting" pitchFamily="66" charset="-78"/>
                <a:cs typeface="Arabic Typesetting" pitchFamily="66" charset="-78"/>
              </a:rPr>
              <a:t>: Mao Dun, </a:t>
            </a:r>
            <a:r>
              <a:rPr lang="en-US" sz="4300" dirty="0" err="1">
                <a:latin typeface="Arabic Typesetting" pitchFamily="66" charset="-78"/>
                <a:cs typeface="Arabic Typesetting" pitchFamily="66" charset="-78"/>
              </a:rPr>
              <a:t>Zheng</a:t>
            </a:r>
            <a:r>
              <a:rPr lang="en-US" sz="4300" dirty="0">
                <a:latin typeface="Arabic Typesetting" pitchFamily="66" charset="-78"/>
                <a:cs typeface="Arabic Typesetting" pitchFamily="66" charset="-78"/>
              </a:rPr>
              <a:t> </a:t>
            </a:r>
            <a:r>
              <a:rPr lang="en-US" sz="4300" dirty="0" err="1">
                <a:latin typeface="Arabic Typesetting" pitchFamily="66" charset="-78"/>
                <a:cs typeface="Arabic Typesetting" pitchFamily="66" charset="-78"/>
              </a:rPr>
              <a:t>Zhenduo</a:t>
            </a:r>
            <a:r>
              <a:rPr lang="en-US" sz="4300" dirty="0">
                <a:latin typeface="Arabic Typesetting" pitchFamily="66" charset="-78"/>
                <a:cs typeface="Arabic Typesetting" pitchFamily="66" charset="-78"/>
              </a:rPr>
              <a:t>, </a:t>
            </a:r>
            <a:r>
              <a:rPr lang="en-US" sz="4300" dirty="0" err="1">
                <a:latin typeface="Arabic Typesetting" pitchFamily="66" charset="-78"/>
                <a:cs typeface="Arabic Typesetting" pitchFamily="66" charset="-78"/>
              </a:rPr>
              <a:t>Xu</a:t>
            </a:r>
            <a:r>
              <a:rPr lang="en-US" sz="4300" dirty="0">
                <a:latin typeface="Arabic Typesetting" pitchFamily="66" charset="-78"/>
                <a:cs typeface="Arabic Typesetting" pitchFamily="66" charset="-78"/>
              </a:rPr>
              <a:t> </a:t>
            </a:r>
            <a:r>
              <a:rPr lang="en-US" sz="4300" dirty="0" err="1">
                <a:latin typeface="Arabic Typesetting" pitchFamily="66" charset="-78"/>
                <a:cs typeface="Arabic Typesetting" pitchFamily="66" charset="-78"/>
              </a:rPr>
              <a:t>Dishan</a:t>
            </a:r>
            <a:r>
              <a:rPr lang="en-US" sz="4300" dirty="0">
                <a:latin typeface="Arabic Typesetting" pitchFamily="66" charset="-78"/>
                <a:cs typeface="Arabic Typesetting" pitchFamily="66" charset="-78"/>
              </a:rPr>
              <a:t>, Wang </a:t>
            </a:r>
            <a:r>
              <a:rPr lang="en-US" sz="4300" dirty="0" err="1">
                <a:latin typeface="Arabic Typesetting" pitchFamily="66" charset="-78"/>
                <a:cs typeface="Arabic Typesetting" pitchFamily="66" charset="-78"/>
              </a:rPr>
              <a:t>Tongzhao</a:t>
            </a:r>
            <a:r>
              <a:rPr lang="en-US" sz="4300" dirty="0">
                <a:latin typeface="Arabic Typesetting" pitchFamily="66" charset="-78"/>
                <a:cs typeface="Arabic Typesetting" pitchFamily="66" charset="-78"/>
              </a:rPr>
              <a:t>, Ye </a:t>
            </a:r>
            <a:r>
              <a:rPr lang="en-US" sz="4300" dirty="0" err="1">
                <a:latin typeface="Arabic Typesetting" pitchFamily="66" charset="-78"/>
                <a:cs typeface="Arabic Typesetting" pitchFamily="66" charset="-78"/>
              </a:rPr>
              <a:t>Shaojun</a:t>
            </a:r>
            <a:r>
              <a:rPr lang="en-US" sz="4300" dirty="0">
                <a:latin typeface="Arabic Typesetting" pitchFamily="66" charset="-78"/>
                <a:cs typeface="Arabic Typesetting" pitchFamily="66" charset="-78"/>
              </a:rPr>
              <a:t>, </a:t>
            </a:r>
            <a:r>
              <a:rPr lang="en-US" sz="4300" dirty="0" err="1">
                <a:latin typeface="Arabic Typesetting" pitchFamily="66" charset="-78"/>
                <a:cs typeface="Arabic Typesetting" pitchFamily="66" charset="-78"/>
              </a:rPr>
              <a:t>Geng</a:t>
            </a:r>
            <a:r>
              <a:rPr lang="en-US" sz="4300" dirty="0">
                <a:latin typeface="Arabic Typesetting" pitchFamily="66" charset="-78"/>
                <a:cs typeface="Arabic Typesetting" pitchFamily="66" charset="-78"/>
              </a:rPr>
              <a:t> </a:t>
            </a:r>
            <a:r>
              <a:rPr lang="en-US" sz="4300" dirty="0" err="1">
                <a:latin typeface="Arabic Typesetting" pitchFamily="66" charset="-78"/>
                <a:cs typeface="Arabic Typesetting" pitchFamily="66" charset="-78"/>
              </a:rPr>
              <a:t>Jizhi</a:t>
            </a:r>
            <a:r>
              <a:rPr lang="en-US" sz="4300" dirty="0">
                <a:latin typeface="Arabic Typesetting" pitchFamily="66" charset="-78"/>
                <a:cs typeface="Arabic Typesetting" pitchFamily="66" charset="-78"/>
              </a:rPr>
              <a:t>, Zhou </a:t>
            </a:r>
            <a:r>
              <a:rPr lang="en-US" sz="4300" dirty="0" err="1">
                <a:latin typeface="Arabic Typesetting" pitchFamily="66" charset="-78"/>
                <a:cs typeface="Arabic Typesetting" pitchFamily="66" charset="-78"/>
              </a:rPr>
              <a:t>Zuoren</a:t>
            </a:r>
            <a:r>
              <a:rPr lang="en-US" sz="4300" dirty="0">
                <a:latin typeface="Arabic Typesetting" pitchFamily="66" charset="-78"/>
                <a:cs typeface="Arabic Typesetting" pitchFamily="66" charset="-78"/>
              </a:rPr>
              <a:t>, Sun </a:t>
            </a:r>
            <a:r>
              <a:rPr lang="en-US" sz="4300" dirty="0" err="1">
                <a:latin typeface="Arabic Typesetting" pitchFamily="66" charset="-78"/>
                <a:cs typeface="Arabic Typesetting" pitchFamily="66" charset="-78"/>
              </a:rPr>
              <a:t>Fuyuan</a:t>
            </a:r>
            <a:r>
              <a:rPr lang="en-US" sz="4300" dirty="0">
                <a:latin typeface="Arabic Typesetting" pitchFamily="66" charset="-78"/>
                <a:cs typeface="Arabic Typesetting" pitchFamily="66" charset="-78"/>
              </a:rPr>
              <a:t>, </a:t>
            </a:r>
            <a:r>
              <a:rPr lang="en-US" sz="4300" dirty="0" err="1">
                <a:latin typeface="Arabic Typesetting" pitchFamily="66" charset="-78"/>
                <a:cs typeface="Arabic Typesetting" pitchFamily="66" charset="-78"/>
              </a:rPr>
              <a:t>Guo</a:t>
            </a:r>
            <a:r>
              <a:rPr lang="en-US" sz="4300" dirty="0">
                <a:latin typeface="Arabic Typesetting" pitchFamily="66" charset="-78"/>
                <a:cs typeface="Arabic Typesetting" pitchFamily="66" charset="-78"/>
              </a:rPr>
              <a:t> </a:t>
            </a:r>
            <a:r>
              <a:rPr lang="en-US" sz="4300" dirty="0" err="1">
                <a:latin typeface="Arabic Typesetting" pitchFamily="66" charset="-78"/>
                <a:cs typeface="Arabic Typesetting" pitchFamily="66" charset="-78"/>
              </a:rPr>
              <a:t>Shaoyu</a:t>
            </a:r>
            <a:r>
              <a:rPr lang="en-US" sz="4300" dirty="0">
                <a:latin typeface="Arabic Typesetting" pitchFamily="66" charset="-78"/>
                <a:cs typeface="Arabic Typesetting" pitchFamily="66" charset="-78"/>
              </a:rPr>
              <a:t>, Huang </a:t>
            </a:r>
            <a:r>
              <a:rPr lang="en-US" sz="4300" dirty="0" err="1">
                <a:latin typeface="Arabic Typesetting" pitchFamily="66" charset="-78"/>
                <a:cs typeface="Arabic Typesetting" pitchFamily="66" charset="-78"/>
              </a:rPr>
              <a:t>Luyin</a:t>
            </a:r>
            <a:r>
              <a:rPr lang="en-US" sz="4300" dirty="0">
                <a:latin typeface="Arabic Typesetting" pitchFamily="66" charset="-78"/>
                <a:cs typeface="Arabic Typesetting" pitchFamily="66" charset="-78"/>
              </a:rPr>
              <a:t>, Bing </a:t>
            </a:r>
            <a:r>
              <a:rPr lang="en-US" sz="4300" dirty="0" err="1">
                <a:latin typeface="Arabic Typesetting" pitchFamily="66" charset="-78"/>
                <a:cs typeface="Arabic Typesetting" pitchFamily="66" charset="-78"/>
              </a:rPr>
              <a:t>Xin</a:t>
            </a:r>
            <a:r>
              <a:rPr lang="en-US" sz="4300" dirty="0">
                <a:latin typeface="Arabic Typesetting" pitchFamily="66" charset="-78"/>
                <a:cs typeface="Arabic Typesetting" pitchFamily="66" charset="-78"/>
              </a:rPr>
              <a:t> </a:t>
            </a:r>
          </a:p>
          <a:p>
            <a:r>
              <a:rPr lang="en-US" sz="4300" dirty="0" smtClean="0">
                <a:latin typeface="Arabic Typesetting" pitchFamily="66" charset="-78"/>
                <a:cs typeface="Arabic Typesetting" pitchFamily="66" charset="-78"/>
              </a:rPr>
              <a:t>Goals: translations </a:t>
            </a:r>
            <a:r>
              <a:rPr lang="en-US" sz="4300" dirty="0">
                <a:latin typeface="Arabic Typesetting" pitchFamily="66" charset="-78"/>
                <a:cs typeface="Arabic Typesetting" pitchFamily="66" charset="-78"/>
              </a:rPr>
              <a:t>of progressive Western Lit. </a:t>
            </a:r>
            <a:r>
              <a:rPr lang="en-US" sz="4300" dirty="0" smtClean="0">
                <a:latin typeface="Arabic Typesetting" pitchFamily="66" charset="-78"/>
                <a:cs typeface="Arabic Typesetting" pitchFamily="66" charset="-78"/>
              </a:rPr>
              <a:t>scientific </a:t>
            </a:r>
            <a:r>
              <a:rPr lang="en-US" sz="4300" dirty="0">
                <a:latin typeface="Arabic Typesetting" pitchFamily="66" charset="-78"/>
                <a:cs typeface="Arabic Typesetting" pitchFamily="66" charset="-78"/>
              </a:rPr>
              <a:t>research of traditional Chinese lit. </a:t>
            </a:r>
            <a:r>
              <a:rPr lang="en-US" sz="4300" dirty="0" smtClean="0">
                <a:latin typeface="Arabic Typesetting" pitchFamily="66" charset="-78"/>
                <a:cs typeface="Arabic Typesetting" pitchFamily="66" charset="-78"/>
              </a:rPr>
              <a:t>foster </a:t>
            </a:r>
            <a:r>
              <a:rPr lang="en-US" sz="4300" dirty="0">
                <a:latin typeface="Arabic Typesetting" pitchFamily="66" charset="-78"/>
                <a:cs typeface="Arabic Typesetting" pitchFamily="66" charset="-78"/>
              </a:rPr>
              <a:t>cooperation in literary studies and facilitate the dissemination of knowledge from West and knowledge gained through literary </a:t>
            </a:r>
            <a:r>
              <a:rPr lang="en-US" sz="4300" dirty="0" err="1">
                <a:latin typeface="Arabic Typesetting" pitchFamily="66" charset="-78"/>
                <a:cs typeface="Arabic Typesetting" pitchFamily="66" charset="-78"/>
              </a:rPr>
              <a:t>endeavour</a:t>
            </a:r>
            <a:r>
              <a:rPr lang="en-US" sz="4300" dirty="0">
                <a:latin typeface="Arabic Typesetting" pitchFamily="66" charset="-78"/>
                <a:cs typeface="Arabic Typesetting" pitchFamily="66" charset="-78"/>
              </a:rPr>
              <a:t> </a:t>
            </a:r>
          </a:p>
          <a:p>
            <a:r>
              <a:rPr lang="en-US" sz="4300" dirty="0" smtClean="0">
                <a:latin typeface="Arabic Typesetting" pitchFamily="66" charset="-78"/>
                <a:cs typeface="Arabic Typesetting" pitchFamily="66" charset="-78"/>
              </a:rPr>
              <a:t>Journals</a:t>
            </a:r>
          </a:p>
          <a:p>
            <a:pPr lvl="1"/>
            <a:r>
              <a:rPr lang="en-US" sz="3900" dirty="0" smtClean="0">
                <a:latin typeface="Arabic Typesetting" pitchFamily="66" charset="-78"/>
                <a:cs typeface="Arabic Typesetting" pitchFamily="66" charset="-78"/>
              </a:rPr>
              <a:t> </a:t>
            </a:r>
            <a:r>
              <a:rPr lang="en-US" sz="3900" dirty="0" err="1" smtClean="0">
                <a:latin typeface="Arabic Typesetting" pitchFamily="66" charset="-78"/>
                <a:cs typeface="Arabic Typesetting" pitchFamily="66" charset="-78"/>
              </a:rPr>
              <a:t>Xiaoshuo</a:t>
            </a:r>
            <a:r>
              <a:rPr lang="en-US" sz="3900" dirty="0" smtClean="0">
                <a:latin typeface="Arabic Typesetting" pitchFamily="66" charset="-78"/>
                <a:cs typeface="Arabic Typesetting" pitchFamily="66" charset="-78"/>
              </a:rPr>
              <a:t> </a:t>
            </a:r>
            <a:r>
              <a:rPr lang="en-US" sz="3900" dirty="0" err="1">
                <a:latin typeface="Arabic Typesetting" pitchFamily="66" charset="-78"/>
                <a:cs typeface="Arabic Typesetting" pitchFamily="66" charset="-78"/>
              </a:rPr>
              <a:t>yuebao</a:t>
            </a:r>
            <a:r>
              <a:rPr lang="en-US" sz="3900" dirty="0">
                <a:latin typeface="Arabic Typesetting" pitchFamily="66" charset="-78"/>
                <a:cs typeface="Arabic Typesetting" pitchFamily="66" charset="-78"/>
              </a:rPr>
              <a:t> (Shanghai: Commercial Press) </a:t>
            </a:r>
          </a:p>
          <a:p>
            <a:pPr lvl="1"/>
            <a:r>
              <a:rPr lang="en-US" sz="3900" dirty="0" smtClean="0">
                <a:latin typeface="Arabic Typesetting" pitchFamily="66" charset="-78"/>
                <a:cs typeface="Arabic Typesetting" pitchFamily="66" charset="-78"/>
              </a:rPr>
              <a:t>manifesto </a:t>
            </a:r>
            <a:r>
              <a:rPr lang="en-US" sz="3900" dirty="0">
                <a:latin typeface="Arabic Typesetting" pitchFamily="66" charset="-78"/>
                <a:cs typeface="Arabic Typesetting" pitchFamily="66" charset="-78"/>
              </a:rPr>
              <a:t>written by Zhou </a:t>
            </a:r>
            <a:r>
              <a:rPr lang="en-US" sz="3900" dirty="0" err="1">
                <a:latin typeface="Arabic Typesetting" pitchFamily="66" charset="-78"/>
                <a:cs typeface="Arabic Typesetting" pitchFamily="66" charset="-78"/>
              </a:rPr>
              <a:t>Zuoren</a:t>
            </a:r>
            <a:r>
              <a:rPr lang="en-US" sz="3900" dirty="0">
                <a:latin typeface="Arabic Typesetting" pitchFamily="66" charset="-78"/>
                <a:cs typeface="Arabic Typesetting" pitchFamily="66" charset="-78"/>
              </a:rPr>
              <a:t>, </a:t>
            </a:r>
          </a:p>
          <a:p>
            <a:pPr lvl="1"/>
            <a:r>
              <a:rPr lang="en-US" sz="3900" dirty="0" err="1">
                <a:latin typeface="Arabic Typesetting" pitchFamily="66" charset="-78"/>
                <a:cs typeface="Arabic Typesetting" pitchFamily="66" charset="-78"/>
              </a:rPr>
              <a:t>Wenxue</a:t>
            </a:r>
            <a:r>
              <a:rPr lang="en-US" sz="3900" dirty="0">
                <a:latin typeface="Arabic Typesetting" pitchFamily="66" charset="-78"/>
                <a:cs typeface="Arabic Typesetting" pitchFamily="66" charset="-78"/>
              </a:rPr>
              <a:t> </a:t>
            </a:r>
            <a:r>
              <a:rPr lang="en-US" sz="3900" dirty="0" err="1" smtClean="0">
                <a:latin typeface="Arabic Typesetting" pitchFamily="66" charset="-78"/>
                <a:cs typeface="Arabic Typesetting" pitchFamily="66" charset="-78"/>
              </a:rPr>
              <a:t>xunkan</a:t>
            </a:r>
            <a:endParaRPr lang="en-US" sz="3900" dirty="0">
              <a:latin typeface="Arabic Typesetting" pitchFamily="66" charset="-78"/>
              <a:cs typeface="Arabic Typesetting" pitchFamily="66" charset="-78"/>
            </a:endParaRPr>
          </a:p>
          <a:p>
            <a:pPr lvl="1"/>
            <a:r>
              <a:rPr lang="en-US" sz="3900" dirty="0">
                <a:latin typeface="Arabic Typesetting" pitchFamily="66" charset="-78"/>
                <a:cs typeface="Arabic Typesetting" pitchFamily="66" charset="-78"/>
              </a:rPr>
              <a:t>Shi </a:t>
            </a:r>
            <a:r>
              <a:rPr lang="en-US" sz="3900" dirty="0" err="1">
                <a:latin typeface="Arabic Typesetting" pitchFamily="66" charset="-78"/>
                <a:cs typeface="Arabic Typesetting" pitchFamily="66" charset="-78"/>
              </a:rPr>
              <a:t>yuekan</a:t>
            </a:r>
            <a:r>
              <a:rPr lang="en-US" sz="3900" dirty="0">
                <a:latin typeface="Arabic Typesetting" pitchFamily="66" charset="-78"/>
                <a:cs typeface="Arabic Typesetting" pitchFamily="66" charset="-78"/>
              </a:rPr>
              <a:t> (Poetry monthly, 1922-) </a:t>
            </a:r>
          </a:p>
          <a:p>
            <a:r>
              <a:rPr lang="en-US" sz="4300" dirty="0" smtClean="0">
                <a:latin typeface="Arabic Typesetting" pitchFamily="66" charset="-78"/>
                <a:cs typeface="Arabic Typesetting" pitchFamily="66" charset="-78"/>
              </a:rPr>
              <a:t>Publication </a:t>
            </a:r>
            <a:r>
              <a:rPr lang="en-US" sz="4300" dirty="0">
                <a:latin typeface="Arabic Typesetting" pitchFamily="66" charset="-78"/>
                <a:cs typeface="Arabic Typesetting" pitchFamily="66" charset="-78"/>
              </a:rPr>
              <a:t>Series</a:t>
            </a:r>
          </a:p>
          <a:p>
            <a:pPr lvl="1"/>
            <a:r>
              <a:rPr lang="en-US" sz="3900" dirty="0">
                <a:latin typeface="Arabic Typesetting" pitchFamily="66" charset="-78"/>
                <a:cs typeface="Arabic Typesetting" pitchFamily="66" charset="-78"/>
              </a:rPr>
              <a:t>translation series, creative writing series, humor series, drama series </a:t>
            </a:r>
          </a:p>
          <a:p>
            <a:r>
              <a:rPr lang="en-US" sz="4300" dirty="0" smtClean="0">
                <a:latin typeface="Arabic Typesetting" pitchFamily="66" charset="-78"/>
                <a:cs typeface="Arabic Typesetting" pitchFamily="66" charset="-78"/>
              </a:rPr>
              <a:t>Tenets</a:t>
            </a:r>
            <a:r>
              <a:rPr lang="en-US" sz="4300" dirty="0">
                <a:latin typeface="Arabic Typesetting" pitchFamily="66" charset="-78"/>
                <a:cs typeface="Arabic Typesetting" pitchFamily="66" charset="-78"/>
              </a:rPr>
              <a:t>:</a:t>
            </a:r>
          </a:p>
          <a:p>
            <a:pPr lvl="1"/>
            <a:r>
              <a:rPr lang="en-US" sz="3900" dirty="0">
                <a:latin typeface="Arabic Typesetting" pitchFamily="66" charset="-78"/>
                <a:cs typeface="Arabic Typesetting" pitchFamily="66" charset="-78"/>
              </a:rPr>
              <a:t>literature as exposition of real life (not of </a:t>
            </a:r>
            <a:r>
              <a:rPr lang="en-US" sz="3900" dirty="0" err="1">
                <a:latin typeface="Arabic Typesetting" pitchFamily="66" charset="-78"/>
                <a:cs typeface="Arabic Typesetting" pitchFamily="66" charset="-78"/>
              </a:rPr>
              <a:t>dao</a:t>
            </a:r>
            <a:r>
              <a:rPr lang="en-US" sz="3900" dirty="0">
                <a:latin typeface="Arabic Typesetting" pitchFamily="66" charset="-78"/>
                <a:cs typeface="Arabic Typesetting" pitchFamily="66" charset="-78"/>
              </a:rPr>
              <a:t>) </a:t>
            </a:r>
          </a:p>
          <a:p>
            <a:pPr lvl="1"/>
            <a:r>
              <a:rPr lang="en-US" sz="3900" dirty="0">
                <a:latin typeface="Arabic Typesetting" pitchFamily="66" charset="-78"/>
                <a:cs typeface="Arabic Typesetting" pitchFamily="66" charset="-78"/>
              </a:rPr>
              <a:t>opposed view of literature as a diversion for pleasure </a:t>
            </a:r>
          </a:p>
          <a:p>
            <a:pPr lvl="1"/>
            <a:r>
              <a:rPr lang="en-US" sz="3900" dirty="0">
                <a:latin typeface="Arabic Typesetting" pitchFamily="66" charset="-78"/>
                <a:cs typeface="Arabic Typesetting" pitchFamily="66" charset="-78"/>
              </a:rPr>
              <a:t>concern with social rather than personal problems </a:t>
            </a:r>
          </a:p>
          <a:p>
            <a:pPr lvl="1"/>
            <a:r>
              <a:rPr lang="en-US" sz="3900" dirty="0">
                <a:latin typeface="Arabic Typesetting" pitchFamily="66" charset="-78"/>
                <a:cs typeface="Arabic Typesetting" pitchFamily="66" charset="-78"/>
              </a:rPr>
              <a:t>opposed notion of inspiration as source of lit. </a:t>
            </a:r>
          </a:p>
          <a:p>
            <a:pPr lvl="1"/>
            <a:r>
              <a:rPr lang="en-US" sz="3900" dirty="0">
                <a:latin typeface="Arabic Typesetting" pitchFamily="66" charset="-78"/>
                <a:cs typeface="Arabic Typesetting" pitchFamily="66" charset="-78"/>
              </a:rPr>
              <a:t>art for life's sake (realism</a:t>
            </a:r>
            <a:r>
              <a:rPr lang="en-US" sz="3900"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p:txBody>
      </p:sp>
    </p:spTree>
    <p:extLst>
      <p:ext uri="{BB962C8B-B14F-4D97-AF65-F5344CB8AC3E}">
        <p14:creationId xmlns:p14="http://schemas.microsoft.com/office/powerpoint/2010/main" val="239106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err="1">
                <a:latin typeface="Arabic Typesetting" pitchFamily="66" charset="-78"/>
                <a:cs typeface="Arabic Typesetting" pitchFamily="66" charset="-78"/>
              </a:rPr>
              <a:t>Chuangzuo</a:t>
            </a:r>
            <a:r>
              <a:rPr lang="en-US" dirty="0">
                <a:latin typeface="Arabic Typesetting" pitchFamily="66" charset="-78"/>
                <a:cs typeface="Arabic Typesetting" pitchFamily="66" charset="-78"/>
              </a:rPr>
              <a:t> she (Creation </a:t>
            </a:r>
            <a:r>
              <a:rPr lang="en-US" dirty="0" smtClean="0">
                <a:latin typeface="Arabic Typesetting" pitchFamily="66" charset="-78"/>
                <a:cs typeface="Arabic Typesetting" pitchFamily="66" charset="-78"/>
              </a:rPr>
              <a:t>Society) </a:t>
            </a:r>
            <a:r>
              <a:rPr lang="en-US" dirty="0">
                <a:latin typeface="Arabic Typesetting" pitchFamily="66" charset="-78"/>
                <a:cs typeface="Arabic Typesetting" pitchFamily="66" charset="-78"/>
              </a:rPr>
              <a:t/>
            </a:r>
            <a:br>
              <a:rPr lang="en-US" dirty="0">
                <a:latin typeface="Arabic Typesetting" pitchFamily="66" charset="-78"/>
                <a:cs typeface="Arabic Typesetting" pitchFamily="66" charset="-78"/>
              </a:rPr>
            </a:b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fontScale="47500" lnSpcReduction="20000"/>
          </a:bodyPr>
          <a:lstStyle/>
          <a:p>
            <a:r>
              <a:rPr lang="en-US" dirty="0" err="1">
                <a:latin typeface="Arabic Typesetting" pitchFamily="66" charset="-78"/>
                <a:cs typeface="Arabic Typesetting" pitchFamily="66" charset="-78"/>
              </a:rPr>
              <a:t>Chuangzuo</a:t>
            </a:r>
            <a:r>
              <a:rPr lang="en-US" dirty="0">
                <a:latin typeface="Arabic Typesetting" pitchFamily="66" charset="-78"/>
                <a:cs typeface="Arabic Typesetting" pitchFamily="66" charset="-78"/>
              </a:rPr>
              <a:t> she (Creation Society; 1921-29) </a:t>
            </a:r>
            <a:endParaRPr lang="en-US" dirty="0"/>
          </a:p>
          <a:p>
            <a:r>
              <a:rPr lang="en-US" dirty="0" smtClean="0">
                <a:latin typeface="Arabic Typesetting" pitchFamily="66" charset="-78"/>
                <a:cs typeface="Arabic Typesetting" pitchFamily="66" charset="-78"/>
              </a:rPr>
              <a:t>Members</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Guo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Moruo</a:t>
            </a:r>
            <a:r>
              <a:rPr lang="en-US" dirty="0">
                <a:latin typeface="Arabic Typesetting" pitchFamily="66" charset="-78"/>
                <a:cs typeface="Arabic Typesetting" pitchFamily="66" charset="-78"/>
              </a:rPr>
              <a:t>, Yu </a:t>
            </a:r>
            <a:r>
              <a:rPr lang="en-US" dirty="0" err="1">
                <a:latin typeface="Arabic Typesetting" pitchFamily="66" charset="-78"/>
                <a:cs typeface="Arabic Typesetting" pitchFamily="66" charset="-78"/>
              </a:rPr>
              <a:t>Dafu</a:t>
            </a:r>
            <a:r>
              <a:rPr lang="en-US" dirty="0">
                <a:latin typeface="Arabic Typesetting" pitchFamily="66" charset="-78"/>
                <a:cs typeface="Arabic Typesetting" pitchFamily="66" charset="-78"/>
              </a:rPr>
              <a:t>, Cheng </a:t>
            </a:r>
            <a:r>
              <a:rPr lang="en-US" dirty="0" err="1">
                <a:latin typeface="Arabic Typesetting" pitchFamily="66" charset="-78"/>
                <a:cs typeface="Arabic Typesetting" pitchFamily="66" charset="-78"/>
              </a:rPr>
              <a:t>Fangwu</a:t>
            </a:r>
            <a:r>
              <a:rPr lang="en-US" dirty="0">
                <a:latin typeface="Arabic Typesetting" pitchFamily="66" charset="-78"/>
                <a:cs typeface="Arabic Typesetting" pitchFamily="66" charset="-78"/>
              </a:rPr>
              <a:t>, Zhang </a:t>
            </a:r>
            <a:r>
              <a:rPr lang="en-US" dirty="0" err="1">
                <a:latin typeface="Arabic Typesetting" pitchFamily="66" charset="-78"/>
                <a:cs typeface="Arabic Typesetting" pitchFamily="66" charset="-78"/>
              </a:rPr>
              <a:t>Ziping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Tian</a:t>
            </a:r>
            <a:r>
              <a:rPr lang="en-US" dirty="0">
                <a:latin typeface="Arabic Typesetting" pitchFamily="66" charset="-78"/>
                <a:cs typeface="Arabic Typesetting" pitchFamily="66" charset="-78"/>
              </a:rPr>
              <a:t> Han, </a:t>
            </a:r>
            <a:r>
              <a:rPr lang="en-US" dirty="0" err="1">
                <a:latin typeface="Arabic Typesetting" pitchFamily="66" charset="-78"/>
                <a:cs typeface="Arabic Typesetting" pitchFamily="66" charset="-78"/>
              </a:rPr>
              <a:t>Feng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Yuanjun</a:t>
            </a:r>
            <a:r>
              <a:rPr lang="en-US" dirty="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Journals:</a:t>
            </a:r>
          </a:p>
          <a:p>
            <a:pPr lvl="1"/>
            <a:r>
              <a:rPr lang="en-US" dirty="0" err="1">
                <a:latin typeface="Arabic Typesetting" pitchFamily="66" charset="-78"/>
                <a:cs typeface="Arabic Typesetting" pitchFamily="66" charset="-78"/>
              </a:rPr>
              <a:t>Chuangzuo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jikan</a:t>
            </a:r>
            <a:r>
              <a:rPr lang="en-US" dirty="0">
                <a:latin typeface="Arabic Typesetting" pitchFamily="66" charset="-78"/>
                <a:cs typeface="Arabic Typesetting" pitchFamily="66" charset="-78"/>
              </a:rPr>
              <a:t> (1922-25) and </a:t>
            </a:r>
            <a:r>
              <a:rPr lang="en-US" dirty="0" err="1">
                <a:latin typeface="Arabic Typesetting" pitchFamily="66" charset="-78"/>
                <a:cs typeface="Arabic Typesetting" pitchFamily="66" charset="-78"/>
              </a:rPr>
              <a:t>Chuangzuo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zhoubao</a:t>
            </a:r>
            <a:r>
              <a:rPr lang="en-US" dirty="0">
                <a:latin typeface="Arabic Typesetting" pitchFamily="66" charset="-78"/>
                <a:cs typeface="Arabic Typesetting" pitchFamily="66" charset="-78"/>
              </a:rPr>
              <a:t> </a:t>
            </a:r>
          </a:p>
          <a:p>
            <a:pPr lvl="1"/>
            <a:r>
              <a:rPr lang="en-US" dirty="0" err="1">
                <a:latin typeface="Arabic Typesetting" pitchFamily="66" charset="-78"/>
                <a:cs typeface="Arabic Typesetting" pitchFamily="66" charset="-78"/>
              </a:rPr>
              <a:t>Chuangzuo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yuekan</a:t>
            </a:r>
            <a:r>
              <a:rPr lang="en-US" dirty="0">
                <a:latin typeface="Arabic Typesetting" pitchFamily="66" charset="-78"/>
                <a:cs typeface="Arabic Typesetting" pitchFamily="66" charset="-78"/>
              </a:rPr>
              <a:t> and Hongshui </a:t>
            </a:r>
          </a:p>
          <a:p>
            <a:pPr lvl="1"/>
            <a:r>
              <a:rPr lang="en-US" dirty="0" err="1">
                <a:latin typeface="Arabic Typesetting" pitchFamily="66" charset="-78"/>
                <a:cs typeface="Arabic Typesetting" pitchFamily="66" charset="-78"/>
              </a:rPr>
              <a:t>Wenhua</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pipan</a:t>
            </a:r>
            <a:r>
              <a:rPr lang="en-US" dirty="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Tenets</a:t>
            </a:r>
            <a:r>
              <a:rPr lang="en-US" dirty="0">
                <a:latin typeface="Arabic Typesetting" pitchFamily="66" charset="-78"/>
                <a:cs typeface="Arabic Typesetting" pitchFamily="66" charset="-78"/>
              </a:rPr>
              <a:t>:</a:t>
            </a:r>
          </a:p>
          <a:p>
            <a:pPr lvl="1"/>
            <a:r>
              <a:rPr lang="en-US" dirty="0">
                <a:latin typeface="Arabic Typesetting" pitchFamily="66" charset="-78"/>
                <a:cs typeface="Arabic Typesetting" pitchFamily="66" charset="-78"/>
              </a:rPr>
              <a:t>romanticism (against naturalism) </a:t>
            </a:r>
          </a:p>
          <a:p>
            <a:pPr lvl="1"/>
            <a:r>
              <a:rPr lang="en-US" dirty="0">
                <a:latin typeface="Arabic Typesetting" pitchFamily="66" charset="-78"/>
                <a:cs typeface="Arabic Typesetting" pitchFamily="66" charset="-78"/>
              </a:rPr>
              <a:t>aestheticism (perfection in beauty) </a:t>
            </a:r>
          </a:p>
          <a:p>
            <a:pPr lvl="1"/>
            <a:r>
              <a:rPr lang="en-US" dirty="0">
                <a:latin typeface="Arabic Typesetting" pitchFamily="66" charset="-78"/>
                <a:cs typeface="Arabic Typesetting" pitchFamily="66" charset="-78"/>
              </a:rPr>
              <a:t>self-expression: "Our isms, our ideologies are not the same. </a:t>
            </a:r>
            <a:r>
              <a:rPr lang="en-US" dirty="0" err="1">
                <a:latin typeface="Arabic Typesetting" pitchFamily="66" charset="-78"/>
                <a:cs typeface="Arabic Typesetting" pitchFamily="66" charset="-78"/>
              </a:rPr>
              <a:t>Niether</a:t>
            </a:r>
            <a:r>
              <a:rPr lang="en-US" dirty="0">
                <a:latin typeface="Arabic Typesetting" pitchFamily="66" charset="-78"/>
                <a:cs typeface="Arabic Typesetting" pitchFamily="66" charset="-78"/>
              </a:rPr>
              <a:t> do we insist they should be the same. The view that we all share is that we should follow the demands from the bottom of the heart and get on with our activities in literature and art" ("Afterword," </a:t>
            </a:r>
            <a:r>
              <a:rPr lang="en-US" dirty="0" err="1">
                <a:latin typeface="Arabic Typesetting" pitchFamily="66" charset="-78"/>
                <a:cs typeface="Arabic Typesetting" pitchFamily="66" charset="-78"/>
              </a:rPr>
              <a:t>Chuangzao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jikan</a:t>
            </a:r>
            <a:r>
              <a:rPr lang="en-US" dirty="0">
                <a:latin typeface="Arabic Typesetting" pitchFamily="66" charset="-78"/>
                <a:cs typeface="Arabic Typesetting" pitchFamily="66" charset="-78"/>
              </a:rPr>
              <a:t> 1, 2) </a:t>
            </a:r>
          </a:p>
          <a:p>
            <a:pPr lvl="1"/>
            <a:r>
              <a:rPr lang="en-US" dirty="0">
                <a:latin typeface="Arabic Typesetting" pitchFamily="66" charset="-78"/>
                <a:cs typeface="Arabic Typesetting" pitchFamily="66" charset="-78"/>
              </a:rPr>
              <a:t>source of literature in inspiration and genius </a:t>
            </a:r>
          </a:p>
          <a:p>
            <a:r>
              <a:rPr lang="en-US" dirty="0" smtClean="0">
                <a:latin typeface="Arabic Typesetting" pitchFamily="66" charset="-78"/>
                <a:cs typeface="Arabic Typesetting" pitchFamily="66" charset="-78"/>
              </a:rPr>
              <a:t>Radicalization </a:t>
            </a:r>
            <a:r>
              <a:rPr lang="en-US" dirty="0">
                <a:latin typeface="Arabic Typesetting" pitchFamily="66" charset="-78"/>
                <a:cs typeface="Arabic Typesetting" pitchFamily="66" charset="-78"/>
              </a:rPr>
              <a:t>of society after 1925 (May 30 Movement) </a:t>
            </a:r>
          </a:p>
          <a:p>
            <a:r>
              <a:rPr lang="en-US" dirty="0" smtClean="0">
                <a:latin typeface="Arabic Typesetting" pitchFamily="66" charset="-78"/>
                <a:cs typeface="Arabic Typesetting" pitchFamily="66" charset="-78"/>
              </a:rPr>
              <a:t>Important </a:t>
            </a:r>
            <a:r>
              <a:rPr lang="en-US" dirty="0">
                <a:latin typeface="Arabic Typesetting" pitchFamily="66" charset="-78"/>
                <a:cs typeface="Arabic Typesetting" pitchFamily="66" charset="-78"/>
              </a:rPr>
              <a:t>theoretical articles</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lvl="1"/>
            <a:r>
              <a:rPr lang="en-US" dirty="0">
                <a:latin typeface="Arabic Typesetting" pitchFamily="66" charset="-78"/>
                <a:cs typeface="Arabic Typesetting" pitchFamily="66" charset="-78"/>
              </a:rPr>
              <a:t>"Cong </a:t>
            </a:r>
            <a:r>
              <a:rPr lang="en-US" dirty="0" err="1">
                <a:latin typeface="Arabic Typesetting" pitchFamily="66" charset="-78"/>
                <a:cs typeface="Arabic Typesetting" pitchFamily="66" charset="-78"/>
              </a:rPr>
              <a:t>wenxue</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geming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dao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geming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wenxue</a:t>
            </a:r>
            <a:r>
              <a:rPr lang="en-US" dirty="0">
                <a:latin typeface="Arabic Typesetting" pitchFamily="66" charset="-78"/>
                <a:cs typeface="Arabic Typesetting" pitchFamily="66" charset="-78"/>
              </a:rPr>
              <a:t>" (Cheng </a:t>
            </a:r>
            <a:r>
              <a:rPr lang="en-US" dirty="0" err="1">
                <a:latin typeface="Arabic Typesetting" pitchFamily="66" charset="-78"/>
                <a:cs typeface="Arabic Typesetting" pitchFamily="66" charset="-78"/>
              </a:rPr>
              <a:t>Fangwu</a:t>
            </a:r>
            <a:r>
              <a:rPr lang="en-US" dirty="0">
                <a:latin typeface="Arabic Typesetting" pitchFamily="66" charset="-78"/>
                <a:cs typeface="Arabic Typesetting" pitchFamily="66" charset="-78"/>
              </a:rPr>
              <a:t>) </a:t>
            </a:r>
          </a:p>
          <a:p>
            <a:pPr lvl="1"/>
            <a:r>
              <a:rPr lang="en-US" dirty="0">
                <a:latin typeface="Arabic Typesetting" pitchFamily="66" charset="-78"/>
                <a:cs typeface="Arabic Typesetting" pitchFamily="66" charset="-78"/>
              </a:rPr>
              <a:t>"</a:t>
            </a:r>
            <a:r>
              <a:rPr lang="en-US" dirty="0" err="1">
                <a:latin typeface="Arabic Typesetting" pitchFamily="66" charset="-78"/>
                <a:cs typeface="Arabic Typesetting" pitchFamily="66" charset="-78"/>
              </a:rPr>
              <a:t>Xin</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wenxue</a:t>
            </a:r>
            <a:r>
              <a:rPr lang="en-US" dirty="0">
                <a:latin typeface="Arabic Typesetting" pitchFamily="66" charset="-78"/>
                <a:cs typeface="Arabic Typesetting" pitchFamily="66" charset="-78"/>
              </a:rPr>
              <a:t> de </a:t>
            </a:r>
            <a:r>
              <a:rPr lang="en-US" dirty="0" err="1">
                <a:latin typeface="Arabic Typesetting" pitchFamily="66" charset="-78"/>
                <a:cs typeface="Arabic Typesetting" pitchFamily="66" charset="-78"/>
              </a:rPr>
              <a:t>shiming</a:t>
            </a:r>
            <a:r>
              <a:rPr lang="en-US" dirty="0">
                <a:latin typeface="Arabic Typesetting" pitchFamily="66" charset="-78"/>
                <a:cs typeface="Arabic Typesetting" pitchFamily="66" charset="-78"/>
              </a:rPr>
              <a:t>" (Cheng </a:t>
            </a:r>
            <a:r>
              <a:rPr lang="en-US" dirty="0" err="1">
                <a:latin typeface="Arabic Typesetting" pitchFamily="66" charset="-78"/>
                <a:cs typeface="Arabic Typesetting" pitchFamily="66" charset="-78"/>
              </a:rPr>
              <a:t>Fangwu</a:t>
            </a:r>
            <a:r>
              <a:rPr lang="en-US" dirty="0">
                <a:latin typeface="Arabic Typesetting" pitchFamily="66" charset="-78"/>
                <a:cs typeface="Arabic Typesetting" pitchFamily="66" charset="-78"/>
              </a:rPr>
              <a:t>) </a:t>
            </a:r>
          </a:p>
          <a:p>
            <a:pPr lvl="1"/>
            <a:r>
              <a:rPr lang="en-US" dirty="0">
                <a:latin typeface="Arabic Typesetting" pitchFamily="66" charset="-78"/>
                <a:cs typeface="Arabic Typesetting" pitchFamily="66" charset="-78"/>
              </a:rPr>
              <a:t>"</a:t>
            </a:r>
            <a:r>
              <a:rPr lang="en-US" dirty="0" err="1">
                <a:latin typeface="Arabic Typesetting" pitchFamily="66" charset="-78"/>
                <a:cs typeface="Arabic Typesetting" pitchFamily="66" charset="-78"/>
              </a:rPr>
              <a:t>Zenyang</a:t>
            </a:r>
            <a:r>
              <a:rPr lang="en-US" dirty="0">
                <a:latin typeface="Arabic Typesetting" pitchFamily="66" charset="-78"/>
                <a:cs typeface="Arabic Typesetting" pitchFamily="66" charset="-78"/>
              </a:rPr>
              <a:t> de </a:t>
            </a:r>
            <a:r>
              <a:rPr lang="en-US" dirty="0" err="1">
                <a:latin typeface="Arabic Typesetting" pitchFamily="66" charset="-78"/>
                <a:cs typeface="Arabic Typesetting" pitchFamily="66" charset="-78"/>
              </a:rPr>
              <a:t>jianshe</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geming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wenxue</a:t>
            </a:r>
            <a:r>
              <a:rPr lang="en-US" dirty="0">
                <a:latin typeface="Arabic Typesetting" pitchFamily="66" charset="-78"/>
                <a:cs typeface="Arabic Typesetting" pitchFamily="66" charset="-78"/>
              </a:rPr>
              <a:t>" (Li </a:t>
            </a:r>
            <a:r>
              <a:rPr lang="en-US" dirty="0" err="1">
                <a:latin typeface="Arabic Typesetting" pitchFamily="66" charset="-78"/>
                <a:cs typeface="Arabic Typesetting" pitchFamily="66" charset="-78"/>
              </a:rPr>
              <a:t>Chuli</a:t>
            </a:r>
            <a:r>
              <a:rPr lang="en-US" dirty="0">
                <a:latin typeface="Arabic Typesetting" pitchFamily="66" charset="-78"/>
                <a:cs typeface="Arabic Typesetting" pitchFamily="66" charset="-78"/>
              </a:rPr>
              <a:t>) </a:t>
            </a:r>
          </a:p>
          <a:p>
            <a:pPr lvl="1"/>
            <a:r>
              <a:rPr lang="en-US" dirty="0">
                <a:latin typeface="Arabic Typesetting" pitchFamily="66" charset="-78"/>
                <a:cs typeface="Arabic Typesetting" pitchFamily="66" charset="-78"/>
              </a:rPr>
              <a:t>"Introduction to Sorrows" (</a:t>
            </a:r>
            <a:r>
              <a:rPr lang="en-US" dirty="0" err="1">
                <a:latin typeface="Arabic Typesetting" pitchFamily="66" charset="-78"/>
                <a:cs typeface="Arabic Typesetting" pitchFamily="66" charset="-78"/>
              </a:rPr>
              <a:t>Guo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Moruo</a:t>
            </a:r>
            <a:r>
              <a:rPr lang="en-US" dirty="0">
                <a:latin typeface="Arabic Typesetting" pitchFamily="66" charset="-78"/>
                <a:cs typeface="Arabic Typesetting" pitchFamily="66" charset="-78"/>
              </a:rPr>
              <a:t>) </a:t>
            </a:r>
          </a:p>
          <a:p>
            <a:endParaRPr lang="en-US" dirty="0"/>
          </a:p>
        </p:txBody>
      </p:sp>
    </p:spTree>
    <p:extLst>
      <p:ext uri="{BB962C8B-B14F-4D97-AF65-F5344CB8AC3E}">
        <p14:creationId xmlns:p14="http://schemas.microsoft.com/office/powerpoint/2010/main" val="3144867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Other may fourth literary groups</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fontScale="92500" lnSpcReduction="20000"/>
          </a:bodyPr>
          <a:lstStyle/>
          <a:p>
            <a:r>
              <a:rPr lang="en-US" dirty="0">
                <a:latin typeface="Arabic Typesetting" pitchFamily="66" charset="-78"/>
                <a:cs typeface="Arabic Typesetting" pitchFamily="66" charset="-78"/>
              </a:rPr>
              <a:t>Beijing Women's Normal College Women's Writing Group </a:t>
            </a:r>
          </a:p>
          <a:p>
            <a:r>
              <a:rPr lang="en-US" b="1" dirty="0" err="1">
                <a:latin typeface="Arabic Typesetting" pitchFamily="66" charset="-78"/>
                <a:cs typeface="Arabic Typesetting" pitchFamily="66" charset="-78"/>
              </a:rPr>
              <a:t>Chenguang</a:t>
            </a:r>
            <a:r>
              <a:rPr lang="en-US" b="1" dirty="0">
                <a:latin typeface="Arabic Typesetting" pitchFamily="66" charset="-78"/>
                <a:cs typeface="Arabic Typesetting" pitchFamily="66" charset="-78"/>
              </a:rPr>
              <a:t> she</a:t>
            </a:r>
            <a:r>
              <a:rPr lang="en-US" dirty="0">
                <a:latin typeface="Arabic Typesetting" pitchFamily="66" charset="-78"/>
                <a:cs typeface="Arabic Typesetting" pitchFamily="66" charset="-78"/>
              </a:rPr>
              <a:t> (Morning Light) and </a:t>
            </a:r>
            <a:r>
              <a:rPr lang="en-US" b="1" dirty="0" err="1">
                <a:latin typeface="Arabic Typesetting" pitchFamily="66" charset="-78"/>
                <a:cs typeface="Arabic Typesetting" pitchFamily="66" charset="-78"/>
              </a:rPr>
              <a:t>Hupan</a:t>
            </a:r>
            <a:r>
              <a:rPr lang="en-US" b="1" dirty="0">
                <a:latin typeface="Arabic Typesetting" pitchFamily="66" charset="-78"/>
                <a:cs typeface="Arabic Typesetting" pitchFamily="66" charset="-78"/>
              </a:rPr>
              <a:t> she</a:t>
            </a:r>
            <a:r>
              <a:rPr lang="en-US" dirty="0">
                <a:latin typeface="Arabic Typesetting" pitchFamily="66" charset="-78"/>
                <a:cs typeface="Arabic Typesetting" pitchFamily="66" charset="-78"/>
              </a:rPr>
              <a:t> (Lakeside</a:t>
            </a:r>
            <a:r>
              <a:rPr lang="en-US" dirty="0" smtClean="0">
                <a:latin typeface="Arabic Typesetting" pitchFamily="66" charset="-78"/>
                <a:cs typeface="Arabic Typesetting" pitchFamily="66" charset="-78"/>
              </a:rPr>
              <a:t>)</a:t>
            </a:r>
          </a:p>
          <a:p>
            <a:r>
              <a:rPr lang="en-US" b="1" dirty="0" err="1">
                <a:latin typeface="Arabic Typesetting" pitchFamily="66" charset="-78"/>
                <a:cs typeface="Arabic Typesetting" pitchFamily="66" charset="-78"/>
              </a:rPr>
              <a:t>Misa</a:t>
            </a:r>
            <a:r>
              <a:rPr lang="en-US" b="1" dirty="0">
                <a:latin typeface="Arabic Typesetting" pitchFamily="66" charset="-78"/>
                <a:cs typeface="Arabic Typesetting" pitchFamily="66" charset="-78"/>
              </a:rPr>
              <a:t> she</a:t>
            </a:r>
            <a:r>
              <a:rPr lang="en-US" dirty="0">
                <a:latin typeface="Arabic Typesetting" pitchFamily="66" charset="-78"/>
                <a:cs typeface="Arabic Typesetting" pitchFamily="66" charset="-78"/>
              </a:rPr>
              <a:t> (Muse Society</a:t>
            </a:r>
            <a:r>
              <a:rPr lang="en-US" dirty="0" smtClean="0">
                <a:latin typeface="Arabic Typesetting" pitchFamily="66" charset="-78"/>
                <a:cs typeface="Arabic Typesetting" pitchFamily="66" charset="-78"/>
              </a:rPr>
              <a:t>)</a:t>
            </a:r>
          </a:p>
          <a:p>
            <a:r>
              <a:rPr lang="en-US" b="1" dirty="0" err="1">
                <a:latin typeface="Arabic Typesetting" pitchFamily="66" charset="-78"/>
                <a:cs typeface="Arabic Typesetting" pitchFamily="66" charset="-78"/>
              </a:rPr>
              <a:t>Qiancao</a:t>
            </a:r>
            <a:r>
              <a:rPr lang="en-US" b="1" dirty="0">
                <a:latin typeface="Arabic Typesetting" pitchFamily="66" charset="-78"/>
                <a:cs typeface="Arabic Typesetting" pitchFamily="66" charset="-78"/>
              </a:rPr>
              <a:t> she </a:t>
            </a:r>
            <a:r>
              <a:rPr lang="en-US" dirty="0">
                <a:latin typeface="Arabic Typesetting" pitchFamily="66" charset="-78"/>
                <a:cs typeface="Arabic Typesetting" pitchFamily="66" charset="-78"/>
              </a:rPr>
              <a:t>(Shallow weeds society) </a:t>
            </a:r>
            <a:endParaRPr lang="en-US" dirty="0" smtClean="0">
              <a:latin typeface="Arabic Typesetting" pitchFamily="66" charset="-78"/>
              <a:cs typeface="Arabic Typesetting" pitchFamily="66" charset="-78"/>
            </a:endParaRPr>
          </a:p>
          <a:p>
            <a:r>
              <a:rPr lang="en-US" b="1" dirty="0" err="1">
                <a:latin typeface="Arabic Typesetting" pitchFamily="66" charset="-78"/>
                <a:cs typeface="Arabic Typesetting" pitchFamily="66" charset="-78"/>
              </a:rPr>
              <a:t>Kuangbiao</a:t>
            </a:r>
            <a:r>
              <a:rPr lang="en-US" b="1" dirty="0">
                <a:latin typeface="Arabic Typesetting" pitchFamily="66" charset="-78"/>
                <a:cs typeface="Arabic Typesetting" pitchFamily="66" charset="-78"/>
              </a:rPr>
              <a:t> she</a:t>
            </a:r>
            <a:r>
              <a:rPr lang="en-US" dirty="0">
                <a:latin typeface="Arabic Typesetting" pitchFamily="66" charset="-78"/>
                <a:cs typeface="Arabic Typesetting" pitchFamily="66" charset="-78"/>
              </a:rPr>
              <a:t> (Sturm und </a:t>
            </a:r>
            <a:r>
              <a:rPr lang="en-US" dirty="0" err="1">
                <a:latin typeface="Arabic Typesetting" pitchFamily="66" charset="-78"/>
                <a:cs typeface="Arabic Typesetting" pitchFamily="66" charset="-78"/>
              </a:rPr>
              <a:t>Drang</a:t>
            </a:r>
            <a:r>
              <a:rPr lang="en-US" dirty="0">
                <a:latin typeface="Arabic Typesetting" pitchFamily="66" charset="-78"/>
                <a:cs typeface="Arabic Typesetting" pitchFamily="66" charset="-78"/>
              </a:rPr>
              <a:t> society) </a:t>
            </a:r>
            <a:endParaRPr lang="en-US" dirty="0" smtClean="0">
              <a:latin typeface="Arabic Typesetting" pitchFamily="66" charset="-78"/>
              <a:cs typeface="Arabic Typesetting" pitchFamily="66" charset="-78"/>
            </a:endParaRPr>
          </a:p>
          <a:p>
            <a:r>
              <a:rPr lang="en-US" b="1" dirty="0">
                <a:latin typeface="Arabic Typesetting" pitchFamily="66" charset="-78"/>
                <a:cs typeface="Arabic Typesetting" pitchFamily="66" charset="-78"/>
              </a:rPr>
              <a:t>Xi she</a:t>
            </a:r>
            <a:r>
              <a:rPr lang="en-US" dirty="0">
                <a:latin typeface="Arabic Typesetting" pitchFamily="66" charset="-78"/>
                <a:cs typeface="Arabic Typesetting" pitchFamily="66" charset="-78"/>
              </a:rPr>
              <a:t> (Sunshine society) </a:t>
            </a:r>
            <a:endParaRPr lang="en-US" dirty="0" smtClean="0">
              <a:latin typeface="Arabic Typesetting" pitchFamily="66" charset="-78"/>
              <a:cs typeface="Arabic Typesetting" pitchFamily="66" charset="-78"/>
            </a:endParaRPr>
          </a:p>
          <a:p>
            <a:r>
              <a:rPr lang="en-US" b="1" dirty="0" err="1">
                <a:latin typeface="Arabic Typesetting" pitchFamily="66" charset="-78"/>
                <a:cs typeface="Arabic Typesetting" pitchFamily="66" charset="-78"/>
              </a:rPr>
              <a:t>Yusi</a:t>
            </a:r>
            <a:r>
              <a:rPr lang="en-US" b="1" dirty="0">
                <a:latin typeface="Arabic Typesetting" pitchFamily="66" charset="-78"/>
                <a:cs typeface="Arabic Typesetting" pitchFamily="66" charset="-78"/>
              </a:rPr>
              <a:t> she</a:t>
            </a:r>
            <a:r>
              <a:rPr lang="en-US" dirty="0">
                <a:latin typeface="Arabic Typesetting" pitchFamily="66" charset="-78"/>
                <a:cs typeface="Arabic Typesetting" pitchFamily="66" charset="-78"/>
              </a:rPr>
              <a:t> (Spinner of Words; 1924-31) </a:t>
            </a:r>
            <a:endParaRPr lang="en-US" dirty="0" smtClean="0">
              <a:latin typeface="Arabic Typesetting" pitchFamily="66" charset="-78"/>
              <a:cs typeface="Arabic Typesetting" pitchFamily="66" charset="-78"/>
            </a:endParaRPr>
          </a:p>
          <a:p>
            <a:r>
              <a:rPr lang="en-US" b="1" dirty="0" err="1">
                <a:latin typeface="Arabic Typesetting" pitchFamily="66" charset="-78"/>
                <a:cs typeface="Arabic Typesetting" pitchFamily="66" charset="-78"/>
              </a:rPr>
              <a:t>Weiming</a:t>
            </a:r>
            <a:r>
              <a:rPr lang="en-US" b="1" dirty="0">
                <a:latin typeface="Arabic Typesetting" pitchFamily="66" charset="-78"/>
                <a:cs typeface="Arabic Typesetting" pitchFamily="66" charset="-78"/>
              </a:rPr>
              <a:t> she</a:t>
            </a:r>
            <a:r>
              <a:rPr lang="en-US" dirty="0">
                <a:latin typeface="Arabic Typesetting" pitchFamily="66" charset="-78"/>
                <a:cs typeface="Arabic Typesetting" pitchFamily="66" charset="-78"/>
              </a:rPr>
              <a:t> (The Unnamed Society; 1925-30) </a:t>
            </a:r>
            <a:endParaRPr lang="en-US" dirty="0" smtClean="0">
              <a:latin typeface="Arabic Typesetting" pitchFamily="66" charset="-78"/>
              <a:cs typeface="Arabic Typesetting" pitchFamily="66" charset="-78"/>
            </a:endParaRPr>
          </a:p>
          <a:p>
            <a:r>
              <a:rPr lang="en-US" b="1" dirty="0" err="1">
                <a:latin typeface="Arabic Typesetting" pitchFamily="66" charset="-78"/>
                <a:cs typeface="Arabic Typesetting" pitchFamily="66" charset="-78"/>
              </a:rPr>
              <a:t>Xinyue</a:t>
            </a:r>
            <a:r>
              <a:rPr lang="en-US" b="1" dirty="0">
                <a:latin typeface="Arabic Typesetting" pitchFamily="66" charset="-78"/>
                <a:cs typeface="Arabic Typesetting" pitchFamily="66" charset="-78"/>
              </a:rPr>
              <a:t> she</a:t>
            </a:r>
            <a:r>
              <a:rPr lang="en-US" dirty="0">
                <a:latin typeface="Arabic Typesetting" pitchFamily="66" charset="-78"/>
                <a:cs typeface="Arabic Typesetting" pitchFamily="66" charset="-78"/>
              </a:rPr>
              <a:t> (The Crescent Moon Society; 1923-31) </a:t>
            </a:r>
          </a:p>
        </p:txBody>
      </p:sp>
    </p:spTree>
    <p:extLst>
      <p:ext uri="{BB962C8B-B14F-4D97-AF65-F5344CB8AC3E}">
        <p14:creationId xmlns:p14="http://schemas.microsoft.com/office/powerpoint/2010/main" val="235902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7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latin typeface="Arabic Typesetting" pitchFamily="66" charset="-78"/>
                <a:cs typeface="Arabic Typesetting" pitchFamily="66" charset="-78"/>
              </a:rPr>
              <a:t>Taiyang</a:t>
            </a:r>
            <a:r>
              <a:rPr lang="en-US" dirty="0" smtClean="0">
                <a:latin typeface="Arabic Typesetting" pitchFamily="66" charset="-78"/>
                <a:cs typeface="Arabic Typesetting" pitchFamily="66" charset="-78"/>
              </a:rPr>
              <a:t> she</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fontScale="70000" lnSpcReduction="20000"/>
          </a:bodyPr>
          <a:lstStyle/>
          <a:p>
            <a:r>
              <a:rPr lang="en-US" dirty="0" err="1">
                <a:latin typeface="Arabic Typesetting" pitchFamily="66" charset="-78"/>
                <a:cs typeface="Arabic Typesetting" pitchFamily="66" charset="-78"/>
              </a:rPr>
              <a:t>Taiyang</a:t>
            </a:r>
            <a:r>
              <a:rPr lang="en-US" dirty="0">
                <a:latin typeface="Arabic Typesetting" pitchFamily="66" charset="-78"/>
                <a:cs typeface="Arabic Typesetting" pitchFamily="66" charset="-78"/>
              </a:rPr>
              <a:t> she (The Sun Society; 1928) </a:t>
            </a:r>
          </a:p>
          <a:p>
            <a:r>
              <a:rPr lang="en-US" dirty="0" smtClean="0">
                <a:latin typeface="Arabic Typesetting" pitchFamily="66" charset="-78"/>
                <a:cs typeface="Arabic Typesetting" pitchFamily="66" charset="-78"/>
              </a:rPr>
              <a:t>Members</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Qian</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Xingcun</a:t>
            </a:r>
            <a:r>
              <a:rPr lang="en-US" dirty="0">
                <a:latin typeface="Arabic Typesetting" pitchFamily="66" charset="-78"/>
                <a:cs typeface="Arabic Typesetting" pitchFamily="66" charset="-78"/>
              </a:rPr>
              <a:t> (A Ying), Jiang </a:t>
            </a:r>
            <a:r>
              <a:rPr lang="en-US" dirty="0" err="1">
                <a:latin typeface="Arabic Typesetting" pitchFamily="66" charset="-78"/>
                <a:cs typeface="Arabic Typesetting" pitchFamily="66" charset="-78"/>
              </a:rPr>
              <a:t>Guangzi</a:t>
            </a:r>
            <a:r>
              <a:rPr lang="en-US" dirty="0">
                <a:latin typeface="Arabic Typesetting" pitchFamily="66" charset="-78"/>
                <a:cs typeface="Arabic Typesetting" pitchFamily="66" charset="-78"/>
              </a:rPr>
              <a:t>, Yang </a:t>
            </a:r>
            <a:r>
              <a:rPr lang="en-US" dirty="0" err="1">
                <a:latin typeface="Arabic Typesetting" pitchFamily="66" charset="-78"/>
                <a:cs typeface="Arabic Typesetting" pitchFamily="66" charset="-78"/>
              </a:rPr>
              <a:t>Cunren</a:t>
            </a:r>
            <a:r>
              <a:rPr lang="en-US" dirty="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Journals</a:t>
            </a:r>
            <a:endParaRPr lang="en-US" dirty="0">
              <a:latin typeface="Arabic Typesetting" pitchFamily="66" charset="-78"/>
              <a:cs typeface="Arabic Typesetting" pitchFamily="66" charset="-78"/>
            </a:endParaRPr>
          </a:p>
          <a:p>
            <a:pPr lvl="1"/>
            <a:r>
              <a:rPr lang="en-US" dirty="0" err="1">
                <a:latin typeface="Arabic Typesetting" pitchFamily="66" charset="-78"/>
                <a:cs typeface="Arabic Typesetting" pitchFamily="66" charset="-78"/>
              </a:rPr>
              <a:t>Taiyang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zhoukan</a:t>
            </a:r>
            <a:r>
              <a:rPr lang="en-US" dirty="0">
                <a:latin typeface="Arabic Typesetting" pitchFamily="66" charset="-78"/>
                <a:cs typeface="Arabic Typesetting" pitchFamily="66" charset="-78"/>
              </a:rPr>
              <a:t> (1928) </a:t>
            </a:r>
          </a:p>
          <a:p>
            <a:pPr lvl="1"/>
            <a:r>
              <a:rPr lang="en-US" dirty="0" err="1">
                <a:latin typeface="Arabic Typesetting" pitchFamily="66" charset="-78"/>
                <a:cs typeface="Arabic Typesetting" pitchFamily="66" charset="-78"/>
              </a:rPr>
              <a:t>Shidai</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wenyi</a:t>
            </a:r>
            <a:r>
              <a:rPr lang="en-US" dirty="0">
                <a:latin typeface="Arabic Typesetting" pitchFamily="66" charset="-78"/>
                <a:cs typeface="Arabic Typesetting" pitchFamily="66" charset="-78"/>
              </a:rPr>
              <a:t> (short run) </a:t>
            </a:r>
          </a:p>
          <a:p>
            <a:pPr lvl="1"/>
            <a:r>
              <a:rPr lang="en-US" dirty="0" err="1">
                <a:latin typeface="Arabic Typesetting" pitchFamily="66" charset="-78"/>
                <a:cs typeface="Arabic Typesetting" pitchFamily="66" charset="-78"/>
              </a:rPr>
              <a:t>Xin</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liu</a:t>
            </a:r>
            <a:r>
              <a:rPr lang="en-US" dirty="0">
                <a:latin typeface="Arabic Typesetting" pitchFamily="66" charset="-78"/>
                <a:cs typeface="Arabic Typesetting" pitchFamily="66" charset="-78"/>
              </a:rPr>
              <a:t> (short run) </a:t>
            </a:r>
          </a:p>
          <a:p>
            <a:pPr lvl="1"/>
            <a:r>
              <a:rPr lang="en-US" dirty="0" err="1">
                <a:latin typeface="Arabic Typesetting" pitchFamily="66" charset="-78"/>
                <a:cs typeface="Arabic Typesetting" pitchFamily="66" charset="-78"/>
              </a:rPr>
              <a:t>Tuohuangzhe</a:t>
            </a:r>
            <a:r>
              <a:rPr lang="en-US" dirty="0">
                <a:latin typeface="Arabic Typesetting" pitchFamily="66" charset="-78"/>
                <a:cs typeface="Arabic Typesetting" pitchFamily="66" charset="-78"/>
              </a:rPr>
              <a:t> (short run) </a:t>
            </a:r>
          </a:p>
          <a:p>
            <a:r>
              <a:rPr lang="en-US" dirty="0" smtClean="0">
                <a:latin typeface="Arabic Typesetting" pitchFamily="66" charset="-78"/>
                <a:cs typeface="Arabic Typesetting" pitchFamily="66" charset="-78"/>
              </a:rPr>
              <a:t>Tenets</a:t>
            </a:r>
            <a:endParaRPr lang="en-US" dirty="0">
              <a:latin typeface="Arabic Typesetting" pitchFamily="66" charset="-78"/>
              <a:cs typeface="Arabic Typesetting" pitchFamily="66" charset="-78"/>
            </a:endParaRPr>
          </a:p>
          <a:p>
            <a:pPr lvl="1"/>
            <a:r>
              <a:rPr lang="en-US" dirty="0">
                <a:latin typeface="Arabic Typesetting" pitchFamily="66" charset="-78"/>
                <a:cs typeface="Arabic Typesetting" pitchFamily="66" charset="-78"/>
              </a:rPr>
              <a:t>radical Marxist organization promoting revolutionary literature </a:t>
            </a:r>
          </a:p>
          <a:p>
            <a:pPr lvl="1"/>
            <a:r>
              <a:rPr lang="en-US" dirty="0">
                <a:latin typeface="Arabic Typesetting" pitchFamily="66" charset="-78"/>
                <a:cs typeface="Arabic Typesetting" pitchFamily="66" charset="-78"/>
              </a:rPr>
              <a:t>attacked Creation Society and their leadership in the revolutionary lit </a:t>
            </a:r>
          </a:p>
          <a:p>
            <a:pPr lvl="1"/>
            <a:r>
              <a:rPr lang="en-US" dirty="0">
                <a:latin typeface="Arabic Typesetting" pitchFamily="66" charset="-78"/>
                <a:cs typeface="Arabic Typesetting" pitchFamily="66" charset="-78"/>
              </a:rPr>
              <a:t>together with Creation Society attacked Lu </a:t>
            </a:r>
            <a:r>
              <a:rPr lang="en-US" dirty="0" err="1">
                <a:latin typeface="Arabic Typesetting" pitchFamily="66" charset="-78"/>
                <a:cs typeface="Arabic Typesetting" pitchFamily="66" charset="-78"/>
              </a:rPr>
              <a:t>Xun</a:t>
            </a:r>
            <a:r>
              <a:rPr lang="en-US" dirty="0">
                <a:latin typeface="Arabic Typesetting" pitchFamily="66" charset="-78"/>
                <a:cs typeface="Arabic Typesetting" pitchFamily="66" charset="-78"/>
              </a:rPr>
              <a:t> and </a:t>
            </a:r>
            <a:r>
              <a:rPr lang="en-US" dirty="0" err="1">
                <a:latin typeface="Arabic Typesetting" pitchFamily="66" charset="-78"/>
                <a:cs typeface="Arabic Typesetting" pitchFamily="66" charset="-78"/>
              </a:rPr>
              <a:t>Yusi</a:t>
            </a:r>
            <a:r>
              <a:rPr lang="en-US" dirty="0">
                <a:latin typeface="Arabic Typesetting" pitchFamily="66" charset="-78"/>
                <a:cs typeface="Arabic Typesetting" pitchFamily="66" charset="-78"/>
              </a:rPr>
              <a:t> as living anachronism </a:t>
            </a:r>
          </a:p>
          <a:p>
            <a:pPr lvl="1"/>
            <a:r>
              <a:rPr lang="en-US" dirty="0">
                <a:latin typeface="Arabic Typesetting" pitchFamily="66" charset="-78"/>
                <a:cs typeface="Arabic Typesetting" pitchFamily="66" charset="-78"/>
              </a:rPr>
              <a:t>first to propagate literature of the working class </a:t>
            </a:r>
          </a:p>
          <a:p>
            <a:r>
              <a:rPr lang="en-US" dirty="0">
                <a:latin typeface="Arabic Typesetting" pitchFamily="66" charset="-78"/>
                <a:cs typeface="Arabic Typesetting" pitchFamily="66" charset="-78"/>
              </a:rPr>
              <a:t>4. </a:t>
            </a:r>
            <a:r>
              <a:rPr lang="en-US" dirty="0" smtClean="0">
                <a:latin typeface="Arabic Typesetting" pitchFamily="66" charset="-78"/>
                <a:cs typeface="Arabic Typesetting" pitchFamily="66" charset="-78"/>
              </a:rPr>
              <a:t>Affiliations</a:t>
            </a:r>
            <a:endParaRPr lang="en-US" dirty="0">
              <a:latin typeface="Arabic Typesetting" pitchFamily="66" charset="-78"/>
              <a:cs typeface="Arabic Typesetting" pitchFamily="66" charset="-78"/>
            </a:endParaRPr>
          </a:p>
          <a:p>
            <a:pPr lvl="1"/>
            <a:r>
              <a:rPr lang="en-US" dirty="0">
                <a:latin typeface="Arabic Typesetting" pitchFamily="66" charset="-78"/>
                <a:cs typeface="Arabic Typesetting" pitchFamily="66" charset="-78"/>
              </a:rPr>
              <a:t>all members were members of the CCP </a:t>
            </a:r>
          </a:p>
          <a:p>
            <a:endParaRPr lang="en-US" dirty="0"/>
          </a:p>
        </p:txBody>
      </p:sp>
    </p:spTree>
    <p:extLst>
      <p:ext uri="{BB962C8B-B14F-4D97-AF65-F5344CB8AC3E}">
        <p14:creationId xmlns:p14="http://schemas.microsoft.com/office/powerpoint/2010/main" val="327189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What Are Literary Societies</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a:bodyPr>
          <a:lstStyle/>
          <a:p>
            <a:r>
              <a:rPr lang="en-US" dirty="0">
                <a:latin typeface="Arabic Typesetting" pitchFamily="66" charset="-78"/>
                <a:cs typeface="Arabic Typesetting" pitchFamily="66" charset="-78"/>
              </a:rPr>
              <a:t>A literary society is a group of people interested in literature. In the modern sense, this refers to a society that wants to promote one genre of literature or a specific writer. Modern literary societies typically promote research about their chosen author or genre, publish newsletters, and hold meetings where research findings can be presented and discussed. Some are more academic and scholarly, while others are more social groups of amateurs who appreciate a chance to discuss their </a:t>
            </a:r>
            <a:r>
              <a:rPr lang="en-US" dirty="0" smtClean="0">
                <a:latin typeface="Arabic Typesetting" pitchFamily="66" charset="-78"/>
                <a:cs typeface="Arabic Typesetting" pitchFamily="66" charset="-78"/>
              </a:rPr>
              <a:t>favorite </a:t>
            </a:r>
            <a:r>
              <a:rPr lang="en-US" dirty="0">
                <a:latin typeface="Arabic Typesetting" pitchFamily="66" charset="-78"/>
                <a:cs typeface="Arabic Typesetting" pitchFamily="66" charset="-78"/>
              </a:rPr>
              <a:t>writer with other hobbyists.</a:t>
            </a:r>
          </a:p>
        </p:txBody>
      </p:sp>
    </p:spTree>
    <p:extLst>
      <p:ext uri="{BB962C8B-B14F-4D97-AF65-F5344CB8AC3E}">
        <p14:creationId xmlns:p14="http://schemas.microsoft.com/office/powerpoint/2010/main" val="2948409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a:latin typeface="Arabic Typesetting" pitchFamily="66" charset="-78"/>
                <a:cs typeface="Arabic Typesetting" pitchFamily="66" charset="-78"/>
              </a:rPr>
              <a:t>Zuojia</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zuoyi</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lianmeng</a:t>
            </a:r>
            <a:r>
              <a:rPr lang="en-US" dirty="0">
                <a:latin typeface="Arabic Typesetting" pitchFamily="66" charset="-78"/>
                <a:cs typeface="Arabic Typesetting" pitchFamily="66" charset="-78"/>
              </a:rPr>
              <a:t> </a:t>
            </a:r>
          </a:p>
        </p:txBody>
      </p:sp>
      <p:sp>
        <p:nvSpPr>
          <p:cNvPr id="3" name="Content Placeholder 2"/>
          <p:cNvSpPr>
            <a:spLocks noGrp="1"/>
          </p:cNvSpPr>
          <p:nvPr>
            <p:ph idx="1"/>
          </p:nvPr>
        </p:nvSpPr>
        <p:spPr/>
        <p:txBody>
          <a:bodyPr>
            <a:normAutofit fontScale="40000" lnSpcReduction="20000"/>
          </a:bodyPr>
          <a:lstStyle/>
          <a:p>
            <a:r>
              <a:rPr lang="en-US" dirty="0" err="1">
                <a:latin typeface="Arabic Typesetting" pitchFamily="66" charset="-78"/>
                <a:cs typeface="Arabic Typesetting" pitchFamily="66" charset="-78"/>
              </a:rPr>
              <a:t>Zuojia</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zuoyi</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lianmeng</a:t>
            </a:r>
            <a:r>
              <a:rPr lang="en-US" dirty="0">
                <a:latin typeface="Arabic Typesetting" pitchFamily="66" charset="-78"/>
                <a:cs typeface="Arabic Typesetting" pitchFamily="66" charset="-78"/>
              </a:rPr>
              <a:t> (League of left-wing writers; 1930-36) </a:t>
            </a:r>
          </a:p>
          <a:p>
            <a:endParaRPr lang="en-US" dirty="0">
              <a:latin typeface="Arabic Typesetting" pitchFamily="66" charset="-78"/>
              <a:cs typeface="Arabic Typesetting" pitchFamily="66" charset="-78"/>
            </a:endParaRPr>
          </a:p>
          <a:p>
            <a:r>
              <a:rPr lang="en-US" dirty="0" smtClean="0">
                <a:latin typeface="Arabic Typesetting" pitchFamily="66" charset="-78"/>
                <a:cs typeface="Arabic Typesetting" pitchFamily="66" charset="-78"/>
              </a:rPr>
              <a:t>Established </a:t>
            </a:r>
            <a:r>
              <a:rPr lang="en-US" dirty="0">
                <a:latin typeface="Arabic Typesetting" pitchFamily="66" charset="-78"/>
                <a:cs typeface="Arabic Typesetting" pitchFamily="66" charset="-78"/>
              </a:rPr>
              <a:t>by leftist writers in an attempt to end literary bickering and attack the real enemies (</a:t>
            </a:r>
            <a:r>
              <a:rPr lang="en-US" dirty="0" err="1">
                <a:latin typeface="Arabic Typesetting" pitchFamily="66" charset="-78"/>
                <a:cs typeface="Arabic Typesetting" pitchFamily="66" charset="-78"/>
              </a:rPr>
              <a:t>Xinyue</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pai</a:t>
            </a:r>
            <a:r>
              <a:rPr lang="en-US" dirty="0">
                <a:latin typeface="Arabic Typesetting" pitchFamily="66" charset="-78"/>
                <a:cs typeface="Arabic Typesetting" pitchFamily="66" charset="-78"/>
              </a:rPr>
              <a:t>)</a:t>
            </a:r>
          </a:p>
          <a:p>
            <a:pPr lvl="1"/>
            <a:r>
              <a:rPr lang="en-US" dirty="0">
                <a:latin typeface="Arabic Typesetting" pitchFamily="66" charset="-78"/>
                <a:cs typeface="Arabic Typesetting" pitchFamily="66" charset="-78"/>
              </a:rPr>
              <a:t>promote literature from a Marxist perspective </a:t>
            </a:r>
          </a:p>
          <a:p>
            <a:pPr lvl="1"/>
            <a:r>
              <a:rPr lang="en-US" dirty="0">
                <a:latin typeface="Arabic Typesetting" pitchFamily="66" charset="-78"/>
                <a:cs typeface="Arabic Typesetting" pitchFamily="66" charset="-78"/>
              </a:rPr>
              <a:t>literature to speak for the proletariat </a:t>
            </a:r>
            <a:endParaRPr lang="en-US" dirty="0" smtClean="0">
              <a:latin typeface="Arabic Typesetting" pitchFamily="66" charset="-78"/>
              <a:cs typeface="Arabic Typesetting" pitchFamily="66" charset="-78"/>
            </a:endParaRPr>
          </a:p>
          <a:p>
            <a:pPr marL="457200" lvl="1" indent="0">
              <a:buNone/>
            </a:pPr>
            <a:endParaRPr lang="en-US" dirty="0">
              <a:latin typeface="Arabic Typesetting" pitchFamily="66" charset="-78"/>
              <a:cs typeface="Arabic Typesetting" pitchFamily="66" charset="-78"/>
            </a:endParaRPr>
          </a:p>
          <a:p>
            <a:r>
              <a:rPr lang="en-US" dirty="0" smtClean="0">
                <a:latin typeface="Arabic Typesetting" pitchFamily="66" charset="-78"/>
                <a:cs typeface="Arabic Typesetting" pitchFamily="66" charset="-78"/>
              </a:rPr>
              <a:t>Important </a:t>
            </a:r>
            <a:r>
              <a:rPr lang="en-US" dirty="0">
                <a:latin typeface="Arabic Typesetting" pitchFamily="66" charset="-78"/>
                <a:cs typeface="Arabic Typesetting" pitchFamily="66" charset="-78"/>
              </a:rPr>
              <a:t>league articles:</a:t>
            </a:r>
          </a:p>
          <a:p>
            <a:pPr lvl="1"/>
            <a:r>
              <a:rPr lang="en-US" dirty="0">
                <a:latin typeface="Arabic Typesetting" pitchFamily="66" charset="-78"/>
                <a:cs typeface="Arabic Typesetting" pitchFamily="66" charset="-78"/>
              </a:rPr>
              <a:t>inaugural address by </a:t>
            </a:r>
            <a:r>
              <a:rPr lang="en-US" dirty="0" err="1">
                <a:latin typeface="Arabic Typesetting" pitchFamily="66" charset="-78"/>
                <a:cs typeface="Arabic Typesetting" pitchFamily="66" charset="-78"/>
              </a:rPr>
              <a:t>Zheng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Boqi</a:t>
            </a:r>
            <a:r>
              <a:rPr lang="en-US" dirty="0">
                <a:latin typeface="Arabic Typesetting" pitchFamily="66" charset="-78"/>
                <a:cs typeface="Arabic Typesetting" pitchFamily="66" charset="-78"/>
              </a:rPr>
              <a:t> shows continuing allegiance to romantic elements, such as poets as prophets </a:t>
            </a:r>
          </a:p>
          <a:p>
            <a:pPr lvl="1"/>
            <a:r>
              <a:rPr lang="en-US" dirty="0">
                <a:latin typeface="Arabic Typesetting" pitchFamily="66" charset="-78"/>
                <a:cs typeface="Arabic Typesetting" pitchFamily="66" charset="-78"/>
              </a:rPr>
              <a:t>"</a:t>
            </a:r>
            <a:r>
              <a:rPr lang="en-US" dirty="0" err="1">
                <a:latin typeface="Arabic Typesetting" pitchFamily="66" charset="-78"/>
                <a:cs typeface="Arabic Typesetting" pitchFamily="66" charset="-78"/>
              </a:rPr>
              <a:t>Duiyu</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zuoyi</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zuojia</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lianmeng</a:t>
            </a:r>
            <a:r>
              <a:rPr lang="en-US" dirty="0">
                <a:latin typeface="Arabic Typesetting" pitchFamily="66" charset="-78"/>
                <a:cs typeface="Arabic Typesetting" pitchFamily="66" charset="-78"/>
              </a:rPr>
              <a:t> de </a:t>
            </a:r>
            <a:r>
              <a:rPr lang="en-US" dirty="0" err="1">
                <a:latin typeface="Arabic Typesetting" pitchFamily="66" charset="-78"/>
                <a:cs typeface="Arabic Typesetting" pitchFamily="66" charset="-78"/>
              </a:rPr>
              <a:t>yijian</a:t>
            </a:r>
            <a:r>
              <a:rPr lang="en-US" dirty="0">
                <a:latin typeface="Arabic Typesetting" pitchFamily="66" charset="-78"/>
                <a:cs typeface="Arabic Typesetting" pitchFamily="66" charset="-78"/>
              </a:rPr>
              <a:t>" (Lu </a:t>
            </a:r>
            <a:r>
              <a:rPr lang="en-US" dirty="0" err="1">
                <a:latin typeface="Arabic Typesetting" pitchFamily="66" charset="-78"/>
                <a:cs typeface="Arabic Typesetting" pitchFamily="66" charset="-78"/>
              </a:rPr>
              <a:t>Xun</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Er</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xin</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ji</a:t>
            </a:r>
            <a:r>
              <a:rPr lang="en-US" dirty="0">
                <a:latin typeface="Arabic Typesetting" pitchFamily="66" charset="-78"/>
                <a:cs typeface="Arabic Typesetting" pitchFamily="66" charset="-78"/>
              </a:rPr>
              <a:t>), in which he soberly warned romantics of being "salon </a:t>
            </a:r>
            <a:r>
              <a:rPr lang="en-US" dirty="0" smtClean="0">
                <a:latin typeface="Arabic Typesetting" pitchFamily="66" charset="-78"/>
                <a:cs typeface="Arabic Typesetting" pitchFamily="66" charset="-78"/>
              </a:rPr>
              <a:t>	socialists</a:t>
            </a:r>
            <a:r>
              <a:rPr lang="en-US" dirty="0">
                <a:latin typeface="Arabic Typesetting" pitchFamily="66" charset="-78"/>
                <a:cs typeface="Arabic Typesetting" pitchFamily="66" charset="-78"/>
              </a:rPr>
              <a:t>" </a:t>
            </a:r>
          </a:p>
          <a:p>
            <a:pPr lvl="1"/>
            <a:r>
              <a:rPr lang="en-US" dirty="0">
                <a:latin typeface="Arabic Typesetting" pitchFamily="66" charset="-78"/>
                <a:cs typeface="Arabic Typesetting" pitchFamily="66" charset="-78"/>
              </a:rPr>
              <a:t>these two speeches mark the tensions that later explode in the League debates </a:t>
            </a:r>
            <a:endParaRPr lang="en-US" dirty="0" smtClean="0">
              <a:latin typeface="Arabic Typesetting" pitchFamily="66" charset="-78"/>
              <a:cs typeface="Arabic Typesetting" pitchFamily="66" charset="-78"/>
            </a:endParaRPr>
          </a:p>
          <a:p>
            <a:pPr marL="457200" lvl="1" indent="0">
              <a:buNone/>
            </a:pPr>
            <a:endParaRPr lang="en-US" dirty="0">
              <a:latin typeface="Arabic Typesetting" pitchFamily="66" charset="-78"/>
              <a:cs typeface="Arabic Typesetting" pitchFamily="66" charset="-78"/>
            </a:endParaRPr>
          </a:p>
          <a:p>
            <a:r>
              <a:rPr lang="en-US" dirty="0" smtClean="0">
                <a:latin typeface="Arabic Typesetting" pitchFamily="66" charset="-78"/>
                <a:cs typeface="Arabic Typesetting" pitchFamily="66" charset="-78"/>
              </a:rPr>
              <a:t>organized </a:t>
            </a:r>
            <a:r>
              <a:rPr lang="en-US" dirty="0">
                <a:latin typeface="Arabic Typesetting" pitchFamily="66" charset="-78"/>
                <a:cs typeface="Arabic Typesetting" pitchFamily="66" charset="-78"/>
              </a:rPr>
              <a:t>three research societies in connection with League</a:t>
            </a:r>
          </a:p>
          <a:p>
            <a:pPr lvl="1"/>
            <a:r>
              <a:rPr lang="en-US" dirty="0">
                <a:latin typeface="Arabic Typesetting" pitchFamily="66" charset="-78"/>
                <a:cs typeface="Arabic Typesetting" pitchFamily="66" charset="-78"/>
              </a:rPr>
              <a:t>Research Society of Marxist Literary and Art Theories </a:t>
            </a:r>
          </a:p>
          <a:p>
            <a:pPr lvl="1"/>
            <a:r>
              <a:rPr lang="en-US" dirty="0">
                <a:latin typeface="Arabic Typesetting" pitchFamily="66" charset="-78"/>
                <a:cs typeface="Arabic Typesetting" pitchFamily="66" charset="-78"/>
              </a:rPr>
              <a:t>of International Culture </a:t>
            </a:r>
          </a:p>
          <a:p>
            <a:pPr lvl="1"/>
            <a:r>
              <a:rPr lang="en-US" dirty="0">
                <a:latin typeface="Arabic Typesetting" pitchFamily="66" charset="-78"/>
                <a:cs typeface="Arabic Typesetting" pitchFamily="66" charset="-78"/>
              </a:rPr>
              <a:t>of Popularization of Literature and Art </a:t>
            </a:r>
            <a:endParaRPr lang="en-US" dirty="0" smtClean="0">
              <a:latin typeface="Arabic Typesetting" pitchFamily="66" charset="-78"/>
              <a:cs typeface="Arabic Typesetting" pitchFamily="66" charset="-78"/>
            </a:endParaRPr>
          </a:p>
          <a:p>
            <a:pPr marL="457200" lvl="1" indent="0">
              <a:buNone/>
            </a:pPr>
            <a:endParaRPr lang="en-US" dirty="0">
              <a:latin typeface="Arabic Typesetting" pitchFamily="66" charset="-78"/>
              <a:cs typeface="Arabic Typesetting" pitchFamily="66" charset="-78"/>
            </a:endParaRPr>
          </a:p>
          <a:p>
            <a:r>
              <a:rPr lang="en-US" dirty="0" smtClean="0">
                <a:latin typeface="Arabic Typesetting" pitchFamily="66" charset="-78"/>
                <a:cs typeface="Arabic Typesetting" pitchFamily="66" charset="-78"/>
              </a:rPr>
              <a:t>Journals</a:t>
            </a:r>
            <a:r>
              <a:rPr lang="en-US" dirty="0">
                <a:latin typeface="Arabic Typesetting" pitchFamily="66" charset="-78"/>
                <a:cs typeface="Arabic Typesetting" pitchFamily="66" charset="-78"/>
              </a:rPr>
              <a:t>:</a:t>
            </a:r>
          </a:p>
          <a:p>
            <a:pPr lvl="1"/>
            <a:r>
              <a:rPr lang="en-US" dirty="0" err="1">
                <a:latin typeface="Arabic Typesetting" pitchFamily="66" charset="-78"/>
                <a:cs typeface="Arabic Typesetting" pitchFamily="66" charset="-78"/>
              </a:rPr>
              <a:t>Beidou</a:t>
            </a:r>
            <a:r>
              <a:rPr lang="en-US" dirty="0">
                <a:latin typeface="Arabic Typesetting" pitchFamily="66" charset="-78"/>
                <a:cs typeface="Arabic Typesetting" pitchFamily="66" charset="-78"/>
              </a:rPr>
              <a:t> </a:t>
            </a:r>
          </a:p>
          <a:p>
            <a:pPr lvl="1"/>
            <a:r>
              <a:rPr lang="en-US" dirty="0" err="1">
                <a:latin typeface="Arabic Typesetting" pitchFamily="66" charset="-78"/>
                <a:cs typeface="Arabic Typesetting" pitchFamily="66" charset="-78"/>
              </a:rPr>
              <a:t>Tuohuang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zhe</a:t>
            </a:r>
            <a:r>
              <a:rPr lang="en-US" dirty="0">
                <a:latin typeface="Arabic Typesetting" pitchFamily="66" charset="-78"/>
                <a:cs typeface="Arabic Typesetting" pitchFamily="66" charset="-78"/>
              </a:rPr>
              <a:t> </a:t>
            </a:r>
          </a:p>
          <a:p>
            <a:pPr lvl="1"/>
            <a:r>
              <a:rPr lang="en-US" dirty="0" err="1">
                <a:latin typeface="Arabic Typesetting" pitchFamily="66" charset="-78"/>
                <a:cs typeface="Arabic Typesetting" pitchFamily="66" charset="-78"/>
              </a:rPr>
              <a:t>Shijie</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wenhua</a:t>
            </a:r>
            <a:r>
              <a:rPr lang="en-US" dirty="0">
                <a:latin typeface="Arabic Typesetting" pitchFamily="66" charset="-78"/>
                <a:cs typeface="Arabic Typesetting" pitchFamily="66" charset="-78"/>
              </a:rPr>
              <a:t> </a:t>
            </a:r>
          </a:p>
          <a:p>
            <a:pPr lvl="1"/>
            <a:r>
              <a:rPr lang="en-US" dirty="0" err="1">
                <a:latin typeface="Arabic Typesetting" pitchFamily="66" charset="-78"/>
                <a:cs typeface="Arabic Typesetting" pitchFamily="66" charset="-78"/>
              </a:rPr>
              <a:t>Mengya</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yuekan</a:t>
            </a:r>
            <a:r>
              <a:rPr lang="en-US" dirty="0">
                <a:latin typeface="Arabic Typesetting" pitchFamily="66" charset="-78"/>
                <a:cs typeface="Arabic Typesetting" pitchFamily="66" charset="-78"/>
              </a:rPr>
              <a:t> </a:t>
            </a:r>
          </a:p>
          <a:p>
            <a:pPr lvl="1"/>
            <a:r>
              <a:rPr lang="en-US" dirty="0" err="1">
                <a:latin typeface="Arabic Typesetting" pitchFamily="66" charset="-78"/>
                <a:cs typeface="Arabic Typesetting" pitchFamily="66" charset="-78"/>
              </a:rPr>
              <a:t>Dazhong</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wenyi</a:t>
            </a:r>
            <a:r>
              <a:rPr lang="en-US" dirty="0">
                <a:latin typeface="Arabic Typesetting" pitchFamily="66" charset="-78"/>
                <a:cs typeface="Arabic Typesetting" pitchFamily="66" charset="-78"/>
              </a:rPr>
              <a:t> </a:t>
            </a:r>
          </a:p>
          <a:p>
            <a:pPr lvl="1"/>
            <a:r>
              <a:rPr lang="en-US" dirty="0" err="1">
                <a:latin typeface="Arabic Typesetting" pitchFamily="66" charset="-78"/>
                <a:cs typeface="Arabic Typesetting" pitchFamily="66" charset="-78"/>
              </a:rPr>
              <a:t>Wenxue</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yuekan</a:t>
            </a:r>
            <a:r>
              <a:rPr lang="en-US" dirty="0">
                <a:latin typeface="Arabic Typesetting" pitchFamily="66" charset="-78"/>
                <a:cs typeface="Arabic Typesetting" pitchFamily="66" charset="-78"/>
              </a:rPr>
              <a:t> </a:t>
            </a:r>
          </a:p>
          <a:p>
            <a:pPr lvl="1"/>
            <a:r>
              <a:rPr lang="en-US" dirty="0">
                <a:latin typeface="Arabic Typesetting" pitchFamily="66" charset="-78"/>
                <a:cs typeface="Arabic Typesetting" pitchFamily="66" charset="-78"/>
              </a:rPr>
              <a:t>the mimeographed sheet, </a:t>
            </a:r>
            <a:r>
              <a:rPr lang="en-US" dirty="0" err="1">
                <a:latin typeface="Arabic Typesetting" pitchFamily="66" charset="-78"/>
                <a:cs typeface="Arabic Typesetting" pitchFamily="66" charset="-78"/>
              </a:rPr>
              <a:t>Wenxue</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shenghuo</a:t>
            </a:r>
            <a:r>
              <a:rPr lang="en-US" dirty="0">
                <a:latin typeface="Arabic Typesetting" pitchFamily="66" charset="-78"/>
                <a:cs typeface="Arabic Typesetting" pitchFamily="66" charset="-78"/>
              </a:rPr>
              <a:t>, was a kind of internal organization pamphlet </a:t>
            </a:r>
          </a:p>
          <a:p>
            <a:pPr lvl="1"/>
            <a:r>
              <a:rPr lang="en-US" dirty="0" err="1">
                <a:latin typeface="Arabic Typesetting" pitchFamily="66" charset="-78"/>
                <a:cs typeface="Arabic Typesetting" pitchFamily="66" charset="-78"/>
              </a:rPr>
              <a:t>Xiandai</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xiaoshuo</a:t>
            </a:r>
            <a:r>
              <a:rPr lang="en-US" dirty="0">
                <a:latin typeface="Arabic Typesetting" pitchFamily="66" charset="-78"/>
                <a:cs typeface="Arabic Typesetting" pitchFamily="66" charset="-78"/>
              </a:rPr>
              <a:t> </a:t>
            </a:r>
          </a:p>
          <a:p>
            <a:endParaRPr lang="en-US" dirty="0"/>
          </a:p>
        </p:txBody>
      </p:sp>
    </p:spTree>
    <p:extLst>
      <p:ext uri="{BB962C8B-B14F-4D97-AF65-F5344CB8AC3E}">
        <p14:creationId xmlns:p14="http://schemas.microsoft.com/office/powerpoint/2010/main" val="59411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latin typeface="Arabic Typesetting" pitchFamily="66" charset="-78"/>
                <a:cs typeface="Arabic Typesetting" pitchFamily="66" charset="-78"/>
              </a:rPr>
              <a:t>War Period</a:t>
            </a:r>
          </a:p>
        </p:txBody>
      </p:sp>
      <p:sp>
        <p:nvSpPr>
          <p:cNvPr id="3" name="Content Placeholder 2"/>
          <p:cNvSpPr>
            <a:spLocks noGrp="1"/>
          </p:cNvSpPr>
          <p:nvPr>
            <p:ph idx="1"/>
          </p:nvPr>
        </p:nvSpPr>
        <p:spPr/>
        <p:txBody>
          <a:bodyPr>
            <a:normAutofit fontScale="77500" lnSpcReduction="20000"/>
          </a:bodyPr>
          <a:lstStyle/>
          <a:p>
            <a:r>
              <a:rPr lang="en-US" dirty="0" err="1">
                <a:latin typeface="Arabic Typesetting" pitchFamily="66" charset="-78"/>
                <a:cs typeface="Arabic Typesetting" pitchFamily="66" charset="-78"/>
              </a:rPr>
              <a:t>Zhanguo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ce</a:t>
            </a:r>
            <a:r>
              <a:rPr lang="en-US" dirty="0">
                <a:latin typeface="Arabic Typesetting" pitchFamily="66" charset="-78"/>
                <a:cs typeface="Arabic Typesetting" pitchFamily="66" charset="-78"/>
              </a:rPr>
              <a:t> (1940-41) </a:t>
            </a:r>
          </a:p>
          <a:p>
            <a:r>
              <a:rPr lang="en-US" dirty="0">
                <a:latin typeface="Arabic Typesetting" pitchFamily="66" charset="-78"/>
                <a:cs typeface="Arabic Typesetting" pitchFamily="66" charset="-78"/>
              </a:rPr>
              <a:t>centered around the journal </a:t>
            </a:r>
            <a:r>
              <a:rPr lang="en-US" dirty="0" err="1">
                <a:latin typeface="Arabic Typesetting" pitchFamily="66" charset="-78"/>
                <a:cs typeface="Arabic Typesetting" pitchFamily="66" charset="-78"/>
              </a:rPr>
              <a:t>Zhanguo</a:t>
            </a:r>
            <a:r>
              <a:rPr lang="en-US" dirty="0">
                <a:latin typeface="Arabic Typesetting" pitchFamily="66" charset="-78"/>
                <a:cs typeface="Arabic Typesetting" pitchFamily="66" charset="-78"/>
              </a:rPr>
              <a:t> </a:t>
            </a:r>
            <a:r>
              <a:rPr lang="en-US" dirty="0" err="1">
                <a:latin typeface="Arabic Typesetting" pitchFamily="66" charset="-78"/>
                <a:cs typeface="Arabic Typesetting" pitchFamily="66" charset="-78"/>
              </a:rPr>
              <a:t>ce</a:t>
            </a:r>
            <a:r>
              <a:rPr lang="en-US" dirty="0">
                <a:latin typeface="Arabic Typesetting" pitchFamily="66" charset="-78"/>
                <a:cs typeface="Arabic Typesetting" pitchFamily="66" charset="-78"/>
              </a:rPr>
              <a:t> (founded in 1940), this group, centered around the ideas of Lei </a:t>
            </a:r>
            <a:r>
              <a:rPr lang="en-US" dirty="0" err="1">
                <a:latin typeface="Arabic Typesetting" pitchFamily="66" charset="-78"/>
                <a:cs typeface="Arabic Typesetting" pitchFamily="66" charset="-78"/>
              </a:rPr>
              <a:t>Haizong</a:t>
            </a:r>
            <a:r>
              <a:rPr lang="en-US" dirty="0">
                <a:latin typeface="Arabic Typesetting" pitchFamily="66" charset="-78"/>
                <a:cs typeface="Arabic Typesetting" pitchFamily="66" charset="-78"/>
              </a:rPr>
              <a:t> and composed of Chen </a:t>
            </a:r>
            <a:r>
              <a:rPr lang="en-US" dirty="0" err="1">
                <a:latin typeface="Arabic Typesetting" pitchFamily="66" charset="-78"/>
                <a:cs typeface="Arabic Typesetting" pitchFamily="66" charset="-78"/>
              </a:rPr>
              <a:t>Quan</a:t>
            </a:r>
            <a:r>
              <a:rPr lang="en-US" dirty="0">
                <a:latin typeface="Arabic Typesetting" pitchFamily="66" charset="-78"/>
                <a:cs typeface="Arabic Typesetting" pitchFamily="66" charset="-78"/>
              </a:rPr>
              <a:t> and Lin </a:t>
            </a:r>
            <a:r>
              <a:rPr lang="en-US" dirty="0" err="1">
                <a:latin typeface="Arabic Typesetting" pitchFamily="66" charset="-78"/>
                <a:cs typeface="Arabic Typesetting" pitchFamily="66" charset="-78"/>
              </a:rPr>
              <a:t>Tongji</a:t>
            </a:r>
            <a:r>
              <a:rPr lang="en-US" dirty="0">
                <a:latin typeface="Arabic Typesetting" pitchFamily="66" charset="-78"/>
                <a:cs typeface="Arabic Typesetting" pitchFamily="66" charset="-78"/>
              </a:rPr>
              <a:t>; the journal also published Liang </a:t>
            </a:r>
            <a:r>
              <a:rPr lang="en-US" dirty="0" err="1">
                <a:latin typeface="Arabic Typesetting" pitchFamily="66" charset="-78"/>
                <a:cs typeface="Arabic Typesetting" pitchFamily="66" charset="-78"/>
              </a:rPr>
              <a:t>Zongdai</a:t>
            </a:r>
            <a:r>
              <a:rPr lang="en-US" dirty="0">
                <a:latin typeface="Arabic Typesetting" pitchFamily="66" charset="-78"/>
                <a:cs typeface="Arabic Typesetting" pitchFamily="66" charset="-78"/>
              </a:rPr>
              <a:t> (poetry critic and German trained scholar) </a:t>
            </a:r>
          </a:p>
          <a:p>
            <a:r>
              <a:rPr lang="en-US" dirty="0">
                <a:latin typeface="Arabic Typesetting" pitchFamily="66" charset="-78"/>
                <a:cs typeface="Arabic Typesetting" pitchFamily="66" charset="-78"/>
              </a:rPr>
              <a:t>Chen </a:t>
            </a:r>
            <a:r>
              <a:rPr lang="en-US" dirty="0" err="1">
                <a:latin typeface="Arabic Typesetting" pitchFamily="66" charset="-78"/>
                <a:cs typeface="Arabic Typesetting" pitchFamily="66" charset="-78"/>
              </a:rPr>
              <a:t>Quan</a:t>
            </a:r>
            <a:r>
              <a:rPr lang="en-US" dirty="0">
                <a:latin typeface="Arabic Typesetting" pitchFamily="66" charset="-78"/>
                <a:cs typeface="Arabic Typesetting" pitchFamily="66" charset="-78"/>
              </a:rPr>
              <a:t>, playwright and novelist, was the central literary figure </a:t>
            </a:r>
          </a:p>
          <a:p>
            <a:r>
              <a:rPr lang="en-US" dirty="0">
                <a:latin typeface="Arabic Typesetting" pitchFamily="66" charset="-78"/>
                <a:cs typeface="Arabic Typesetting" pitchFamily="66" charset="-78"/>
              </a:rPr>
              <a:t>influenced by </a:t>
            </a:r>
            <a:r>
              <a:rPr lang="en-US" dirty="0" err="1">
                <a:latin typeface="Arabic Typesetting" pitchFamily="66" charset="-78"/>
                <a:cs typeface="Arabic Typesetting" pitchFamily="66" charset="-78"/>
              </a:rPr>
              <a:t>Nietszche</a:t>
            </a:r>
            <a:r>
              <a:rPr lang="en-US" dirty="0">
                <a:latin typeface="Arabic Typesetting" pitchFamily="66" charset="-78"/>
                <a:cs typeface="Arabic Typesetting" pitchFamily="66" charset="-78"/>
              </a:rPr>
              <a:t> and the notion of power </a:t>
            </a:r>
            <a:r>
              <a:rPr lang="en-US" dirty="0" smtClean="0">
                <a:latin typeface="Arabic Typesetting" pitchFamily="66" charset="-78"/>
                <a:cs typeface="Arabic Typesetting" pitchFamily="66" charset="-78"/>
              </a:rPr>
              <a:t>politics</a:t>
            </a:r>
          </a:p>
          <a:p>
            <a:endParaRPr lang="en-US" dirty="0" smtClean="0">
              <a:latin typeface="Arabic Typesetting" pitchFamily="66" charset="-78"/>
              <a:cs typeface="Arabic Typesetting" pitchFamily="66" charset="-78"/>
            </a:endParaRPr>
          </a:p>
          <a:p>
            <a:r>
              <a:rPr lang="en-US" b="1" dirty="0" err="1">
                <a:latin typeface="Arabic Typesetting" pitchFamily="66" charset="-78"/>
                <a:cs typeface="Arabic Typesetting" pitchFamily="66" charset="-78"/>
              </a:rPr>
              <a:t>Wenyijie</a:t>
            </a:r>
            <a:r>
              <a:rPr lang="en-US" b="1" dirty="0">
                <a:latin typeface="Arabic Typesetting" pitchFamily="66" charset="-78"/>
                <a:cs typeface="Arabic Typesetting" pitchFamily="66" charset="-78"/>
              </a:rPr>
              <a:t> </a:t>
            </a:r>
            <a:r>
              <a:rPr lang="en-US" b="1" dirty="0" err="1">
                <a:latin typeface="Arabic Typesetting" pitchFamily="66" charset="-78"/>
                <a:cs typeface="Arabic Typesetting" pitchFamily="66" charset="-78"/>
              </a:rPr>
              <a:t>kangdi</a:t>
            </a:r>
            <a:r>
              <a:rPr lang="en-US" b="1" dirty="0">
                <a:latin typeface="Arabic Typesetting" pitchFamily="66" charset="-78"/>
                <a:cs typeface="Arabic Typesetting" pitchFamily="66" charset="-78"/>
              </a:rPr>
              <a:t> </a:t>
            </a:r>
            <a:r>
              <a:rPr lang="en-US" b="1" dirty="0" err="1">
                <a:latin typeface="Arabic Typesetting" pitchFamily="66" charset="-78"/>
                <a:cs typeface="Arabic Typesetting" pitchFamily="66" charset="-78"/>
              </a:rPr>
              <a:t>xiehui</a:t>
            </a:r>
            <a:r>
              <a:rPr lang="en-US" dirty="0">
                <a:latin typeface="Arabic Typesetting" pitchFamily="66" charset="-78"/>
                <a:cs typeface="Arabic Typesetting" pitchFamily="66" charset="-78"/>
              </a:rPr>
              <a:t> (All-China </a:t>
            </a:r>
            <a:r>
              <a:rPr lang="en-US" dirty="0" err="1">
                <a:latin typeface="Arabic Typesetting" pitchFamily="66" charset="-78"/>
                <a:cs typeface="Arabic Typesetting" pitchFamily="66" charset="-78"/>
              </a:rPr>
              <a:t>Liteary</a:t>
            </a:r>
            <a:r>
              <a:rPr lang="en-US" dirty="0">
                <a:latin typeface="Arabic Typesetting" pitchFamily="66" charset="-78"/>
                <a:cs typeface="Arabic Typesetting" pitchFamily="66" charset="-78"/>
              </a:rPr>
              <a:t> Resistance </a:t>
            </a:r>
            <a:r>
              <a:rPr lang="en-US" dirty="0" err="1">
                <a:latin typeface="Arabic Typesetting" pitchFamily="66" charset="-78"/>
                <a:cs typeface="Arabic Typesetting" pitchFamily="66" charset="-78"/>
              </a:rPr>
              <a:t>Associaton</a:t>
            </a:r>
            <a:r>
              <a:rPr lang="en-US" dirty="0">
                <a:latin typeface="Arabic Typesetting" pitchFamily="66" charset="-78"/>
                <a:cs typeface="Arabic Typesetting" pitchFamily="66" charset="-78"/>
              </a:rPr>
              <a:t> (1938-45) </a:t>
            </a:r>
          </a:p>
          <a:p>
            <a:r>
              <a:rPr lang="en-US" dirty="0">
                <a:latin typeface="Arabic Typesetting" pitchFamily="66" charset="-78"/>
                <a:cs typeface="Arabic Typesetting" pitchFamily="66" charset="-78"/>
              </a:rPr>
              <a:t>umbrella organization for the cultural world during the Anti-Japanese war </a:t>
            </a:r>
          </a:p>
          <a:p>
            <a:r>
              <a:rPr lang="en-US" dirty="0">
                <a:latin typeface="Arabic Typesetting" pitchFamily="66" charset="-78"/>
                <a:cs typeface="Arabic Typesetting" pitchFamily="66" charset="-78"/>
              </a:rPr>
              <a:t>formed in 1938 in Wuhan, then moved to Chongqing in 1939 </a:t>
            </a:r>
          </a:p>
          <a:p>
            <a:r>
              <a:rPr lang="en-US" dirty="0">
                <a:latin typeface="Arabic Typesetting" pitchFamily="66" charset="-78"/>
                <a:cs typeface="Arabic Typesetting" pitchFamily="66" charset="-78"/>
              </a:rPr>
              <a:t>led trips to the front by writers </a:t>
            </a:r>
          </a:p>
          <a:p>
            <a:r>
              <a:rPr lang="en-US" dirty="0">
                <a:latin typeface="Arabic Typesetting" pitchFamily="66" charset="-78"/>
                <a:cs typeface="Arabic Typesetting" pitchFamily="66" charset="-78"/>
              </a:rPr>
              <a:t>official journal </a:t>
            </a:r>
            <a:r>
              <a:rPr lang="en-US" i="1" dirty="0" err="1">
                <a:latin typeface="Arabic Typesetting" pitchFamily="66" charset="-78"/>
                <a:cs typeface="Arabic Typesetting" pitchFamily="66" charset="-78"/>
              </a:rPr>
              <a:t>Kangzhan</a:t>
            </a:r>
            <a:r>
              <a:rPr lang="en-US" i="1" dirty="0">
                <a:latin typeface="Arabic Typesetting" pitchFamily="66" charset="-78"/>
                <a:cs typeface="Arabic Typesetting" pitchFamily="66" charset="-78"/>
              </a:rPr>
              <a:t> </a:t>
            </a:r>
            <a:r>
              <a:rPr lang="en-US" i="1" dirty="0" err="1">
                <a:latin typeface="Arabic Typesetting" pitchFamily="66" charset="-78"/>
                <a:cs typeface="Arabic Typesetting" pitchFamily="66" charset="-78"/>
              </a:rPr>
              <a:t>wenyi</a:t>
            </a:r>
            <a:r>
              <a:rPr lang="en-US" dirty="0">
                <a:latin typeface="Arabic Typesetting" pitchFamily="66" charset="-78"/>
                <a:cs typeface="Arabic Typesetting" pitchFamily="66" charset="-78"/>
              </a:rPr>
              <a:t> (ed. Mao Dun) </a:t>
            </a:r>
          </a:p>
          <a:p>
            <a:endParaRPr lang="en-US" dirty="0"/>
          </a:p>
        </p:txBody>
      </p:sp>
    </p:spTree>
    <p:extLst>
      <p:ext uri="{BB962C8B-B14F-4D97-AF65-F5344CB8AC3E}">
        <p14:creationId xmlns:p14="http://schemas.microsoft.com/office/powerpoint/2010/main" val="57943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6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Sources</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normAutofit fontScale="85000" lnSpcReduction="10000"/>
          </a:bodyPr>
          <a:lstStyle/>
          <a:p>
            <a:r>
              <a:rPr lang="en-US" dirty="0">
                <a:latin typeface="Arabic Typesetting" pitchFamily="66" charset="-78"/>
                <a:cs typeface="Arabic Typesetting" pitchFamily="66" charset="-78"/>
              </a:rPr>
              <a:t>http://people.cohums.ohio-state.edu/denton2/publications/research/soc.htm</a:t>
            </a:r>
          </a:p>
          <a:p>
            <a:r>
              <a:rPr lang="en-US" dirty="0" smtClean="0">
                <a:latin typeface="Arabic Typesetting" pitchFamily="66" charset="-78"/>
                <a:cs typeface="Arabic Typesetting" pitchFamily="66" charset="-78"/>
              </a:rPr>
              <a:t>http</a:t>
            </a:r>
            <a:r>
              <a:rPr lang="en-US" dirty="0">
                <a:latin typeface="Arabic Typesetting" pitchFamily="66" charset="-78"/>
                <a:cs typeface="Arabic Typesetting" pitchFamily="66" charset="-78"/>
              </a:rPr>
              <a:t>://</a:t>
            </a:r>
            <a:r>
              <a:rPr lang="en-US" dirty="0" smtClean="0">
                <a:latin typeface="Arabic Typesetting" pitchFamily="66" charset="-78"/>
                <a:cs typeface="Arabic Typesetting" pitchFamily="66" charset="-78"/>
              </a:rPr>
              <a:t>en.cnki.com.cn/Article_en/CJFDTOTAL-SHDS200902006.htm</a:t>
            </a:r>
          </a:p>
          <a:p>
            <a:r>
              <a:rPr lang="en-US" dirty="0">
                <a:latin typeface="Arabic Typesetting" pitchFamily="66" charset="-78"/>
                <a:cs typeface="Arabic Typesetting" pitchFamily="66" charset="-78"/>
              </a:rPr>
              <a:t>http://</a:t>
            </a:r>
            <a:r>
              <a:rPr lang="en-US" dirty="0" smtClean="0">
                <a:latin typeface="Arabic Typesetting" pitchFamily="66" charset="-78"/>
                <a:cs typeface="Arabic Typesetting" pitchFamily="66" charset="-78"/>
              </a:rPr>
              <a:t>history.cultural-china.com/en/50History6377.html</a:t>
            </a:r>
          </a:p>
          <a:p>
            <a:r>
              <a:rPr lang="en-US" dirty="0">
                <a:latin typeface="Arabic Typesetting" pitchFamily="66" charset="-78"/>
                <a:cs typeface="Arabic Typesetting" pitchFamily="66" charset="-78"/>
              </a:rPr>
              <a:t>Berg, </a:t>
            </a:r>
            <a:r>
              <a:rPr lang="en-US" dirty="0" err="1">
                <a:latin typeface="Arabic Typesetting" pitchFamily="66" charset="-78"/>
                <a:cs typeface="Arabic Typesetting" pitchFamily="66" charset="-78"/>
              </a:rPr>
              <a:t>Daria</a:t>
            </a:r>
            <a:r>
              <a:rPr lang="en-US" dirty="0">
                <a:latin typeface="Arabic Typesetting" pitchFamily="66" charset="-78"/>
                <a:cs typeface="Arabic Typesetting" pitchFamily="66" charset="-78"/>
              </a:rPr>
              <a:t>, and Chloë Starr. </a:t>
            </a:r>
            <a:r>
              <a:rPr lang="en-US" i="1" dirty="0">
                <a:latin typeface="Arabic Typesetting" pitchFamily="66" charset="-78"/>
                <a:cs typeface="Arabic Typesetting" pitchFamily="66" charset="-78"/>
              </a:rPr>
              <a:t>The Quest for Gentility in China: Negotiations beyond Gender and Class</a:t>
            </a:r>
            <a:r>
              <a:rPr lang="en-US" dirty="0">
                <a:latin typeface="Arabic Typesetting" pitchFamily="66" charset="-78"/>
                <a:cs typeface="Arabic Typesetting" pitchFamily="66" charset="-78"/>
              </a:rPr>
              <a:t>. London: </a:t>
            </a:r>
            <a:r>
              <a:rPr lang="en-US" dirty="0" err="1">
                <a:latin typeface="Arabic Typesetting" pitchFamily="66" charset="-78"/>
                <a:cs typeface="Arabic Typesetting" pitchFamily="66" charset="-78"/>
              </a:rPr>
              <a:t>Routledge</a:t>
            </a:r>
            <a:r>
              <a:rPr lang="en-US" dirty="0">
                <a:latin typeface="Arabic Typesetting" pitchFamily="66" charset="-78"/>
                <a:cs typeface="Arabic Typesetting" pitchFamily="66" charset="-78"/>
              </a:rPr>
              <a:t>, 2007. Print.</a:t>
            </a:r>
            <a:endParaRPr lang="en-US" dirty="0" smtClean="0">
              <a:latin typeface="Arabic Typesetting" pitchFamily="66" charset="-78"/>
              <a:cs typeface="Arabic Typesetting" pitchFamily="66" charset="-78"/>
            </a:endParaRPr>
          </a:p>
          <a:p>
            <a:r>
              <a:rPr lang="en-US" dirty="0">
                <a:latin typeface="Arabic Typesetting" pitchFamily="66" charset="-78"/>
                <a:cs typeface="Arabic Typesetting" pitchFamily="66" charset="-78"/>
              </a:rPr>
              <a:t>http://english.ccnt.com.cn/?</a:t>
            </a:r>
            <a:r>
              <a:rPr lang="en-US" dirty="0" smtClean="0">
                <a:latin typeface="Arabic Typesetting" pitchFamily="66" charset="-78"/>
                <a:cs typeface="Arabic Typesetting" pitchFamily="66" charset="-78"/>
              </a:rPr>
              <a:t>catog=literature&amp;file=040101&amp;page=3&amp;ads=service_001</a:t>
            </a:r>
          </a:p>
          <a:p>
            <a:r>
              <a:rPr lang="en-US" dirty="0">
                <a:latin typeface="Arabic Typesetting" pitchFamily="66" charset="-78"/>
                <a:cs typeface="Arabic Typesetting" pitchFamily="66" charset="-78"/>
              </a:rPr>
              <a:t>http://unisg.academia.edu/DariaBerg/Papers/1178053/Daria_Berg._Negotiating_Gentility_The_Banana_Garden_Poetry_Club_in_Seventeenth-Century_Jiangnan_</a:t>
            </a:r>
          </a:p>
        </p:txBody>
      </p:sp>
    </p:spTree>
    <p:extLst>
      <p:ext uri="{BB962C8B-B14F-4D97-AF65-F5344CB8AC3E}">
        <p14:creationId xmlns:p14="http://schemas.microsoft.com/office/powerpoint/2010/main" val="238949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Ming Dynasty ()</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lstStyle/>
          <a:p>
            <a:r>
              <a:rPr lang="en-US" dirty="0" err="1" smtClean="0">
                <a:latin typeface="Arabic Typesetting" pitchFamily="66" charset="-78"/>
                <a:cs typeface="Arabic Typesetting" pitchFamily="66" charset="-78"/>
              </a:rPr>
              <a:t>Gongan</a:t>
            </a:r>
            <a:r>
              <a:rPr lang="en-US" dirty="0" smtClean="0">
                <a:latin typeface="Arabic Typesetting" pitchFamily="66" charset="-78"/>
                <a:cs typeface="Arabic Typesetting" pitchFamily="66" charset="-78"/>
              </a:rPr>
              <a:t> (associated or derived from the </a:t>
            </a:r>
            <a:r>
              <a:rPr lang="en-US" dirty="0" err="1" smtClean="0">
                <a:latin typeface="Arabic Typesetting" pitchFamily="66" charset="-78"/>
                <a:cs typeface="Arabic Typesetting" pitchFamily="66" charset="-78"/>
              </a:rPr>
              <a:t>Putao</a:t>
            </a:r>
            <a:r>
              <a:rPr lang="en-US" dirty="0" smtClean="0">
                <a:latin typeface="Arabic Typesetting" pitchFamily="66" charset="-78"/>
                <a:cs typeface="Arabic Typesetting" pitchFamily="66" charset="-78"/>
              </a:rPr>
              <a:t> she) and Jingling schools </a:t>
            </a:r>
          </a:p>
          <a:p>
            <a:r>
              <a:rPr lang="en-US" dirty="0" smtClean="0">
                <a:latin typeface="Arabic Typesetting" pitchFamily="66" charset="-78"/>
                <a:cs typeface="Arabic Typesetting" pitchFamily="66" charset="-78"/>
              </a:rPr>
              <a:t>Jiangxi School associated with the followers of Huang </a:t>
            </a:r>
            <a:r>
              <a:rPr lang="en-US" dirty="0" err="1" smtClean="0">
                <a:latin typeface="Arabic Typesetting" pitchFamily="66" charset="-78"/>
                <a:cs typeface="Arabic Typesetting" pitchFamily="66" charset="-78"/>
              </a:rPr>
              <a:t>Tingjian</a:t>
            </a:r>
            <a:endParaRPr lang="en-US" dirty="0" smtClean="0">
              <a:latin typeface="Arabic Typesetting" pitchFamily="66" charset="-78"/>
              <a:cs typeface="Arabic Typesetting" pitchFamily="66" charset="-78"/>
            </a:endParaRPr>
          </a:p>
          <a:p>
            <a:pPr marL="0" indent="0">
              <a:buNone/>
            </a:pPr>
            <a:r>
              <a:rPr lang="en-US" dirty="0" smtClean="0">
                <a:latin typeface="Arabic Typesetting" pitchFamily="66" charset="-78"/>
                <a:cs typeface="Arabic Typesetting" pitchFamily="66" charset="-78"/>
              </a:rPr>
              <a:t> </a:t>
            </a:r>
            <a:endParaRPr lang="en-US" dirty="0">
              <a:latin typeface="Arabic Typesetting" pitchFamily="66" charset="-78"/>
              <a:cs typeface="Arabic Typesetting" pitchFamily="66" charset="-78"/>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57600"/>
            <a:ext cx="6191250" cy="2466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867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1758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latin typeface="Arabic Typesetting" pitchFamily="66" charset="-78"/>
                <a:cs typeface="Arabic Typesetting" pitchFamily="66" charset="-78"/>
              </a:rPr>
              <a:t>Gongan</a:t>
            </a:r>
            <a:r>
              <a:rPr lang="en-US" dirty="0" smtClean="0">
                <a:latin typeface="Arabic Typesetting" pitchFamily="66" charset="-78"/>
                <a:cs typeface="Arabic Typesetting" pitchFamily="66" charset="-78"/>
              </a:rPr>
              <a:t> and Jingling schools</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lstStyle/>
          <a:p>
            <a:r>
              <a:rPr lang="en-US" dirty="0" err="1" smtClean="0">
                <a:latin typeface="Arabic Typesetting" pitchFamily="66" charset="-78"/>
                <a:cs typeface="Arabic Typesetting" pitchFamily="66" charset="-78"/>
              </a:rPr>
              <a:t>Gongan</a:t>
            </a:r>
            <a:endParaRPr lang="en-US" dirty="0" smtClean="0">
              <a:latin typeface="Arabic Typesetting" pitchFamily="66" charset="-78"/>
              <a:cs typeface="Arabic Typesetting" pitchFamily="66" charset="-78"/>
            </a:endParaRPr>
          </a:p>
          <a:p>
            <a:pPr lvl="1"/>
            <a:r>
              <a:rPr lang="en-US" dirty="0" smtClean="0">
                <a:latin typeface="Arabic Typesetting" pitchFamily="66" charset="-78"/>
                <a:cs typeface="Arabic Typesetting" pitchFamily="66" charset="-78"/>
              </a:rPr>
              <a:t>Yuan </a:t>
            </a:r>
            <a:r>
              <a:rPr lang="en-US" dirty="0" err="1" smtClean="0">
                <a:latin typeface="Arabic Typesetting" pitchFamily="66" charset="-78"/>
                <a:cs typeface="Arabic Typesetting" pitchFamily="66" charset="-78"/>
              </a:rPr>
              <a:t>Zongdao</a:t>
            </a:r>
            <a:endParaRPr lang="en-US" dirty="0" smtClean="0">
              <a:latin typeface="Arabic Typesetting" pitchFamily="66" charset="-78"/>
              <a:cs typeface="Arabic Typesetting" pitchFamily="66" charset="-78"/>
            </a:endParaRPr>
          </a:p>
          <a:p>
            <a:pPr lvl="1"/>
            <a:r>
              <a:rPr lang="en-US" dirty="0" smtClean="0">
                <a:latin typeface="Arabic Typesetting" pitchFamily="66" charset="-78"/>
                <a:cs typeface="Arabic Typesetting" pitchFamily="66" charset="-78"/>
              </a:rPr>
              <a:t>Yuan </a:t>
            </a:r>
            <a:r>
              <a:rPr lang="en-US" dirty="0" err="1" smtClean="0">
                <a:latin typeface="Arabic Typesetting" pitchFamily="66" charset="-78"/>
                <a:cs typeface="Arabic Typesetting" pitchFamily="66" charset="-78"/>
              </a:rPr>
              <a:t>Hongdao</a:t>
            </a:r>
            <a:r>
              <a:rPr lang="en-US" dirty="0" smtClean="0">
                <a:latin typeface="Arabic Typesetting" pitchFamily="66" charset="-78"/>
                <a:cs typeface="Arabic Typesetting" pitchFamily="66" charset="-78"/>
              </a:rPr>
              <a:t> (1568-1610)</a:t>
            </a:r>
          </a:p>
          <a:p>
            <a:pPr lvl="1"/>
            <a:r>
              <a:rPr lang="en-US" dirty="0" smtClean="0">
                <a:latin typeface="Arabic Typesetting" pitchFamily="66" charset="-78"/>
                <a:cs typeface="Arabic Typesetting" pitchFamily="66" charset="-78"/>
              </a:rPr>
              <a:t>Yuan </a:t>
            </a:r>
            <a:r>
              <a:rPr lang="en-US" dirty="0" err="1" smtClean="0">
                <a:latin typeface="Arabic Typesetting" pitchFamily="66" charset="-78"/>
                <a:cs typeface="Arabic Typesetting" pitchFamily="66" charset="-78"/>
              </a:rPr>
              <a:t>Zhongdao</a:t>
            </a:r>
            <a:endParaRPr lang="en-US" dirty="0" smtClean="0">
              <a:latin typeface="Arabic Typesetting" pitchFamily="66" charset="-78"/>
              <a:cs typeface="Arabic Typesetting" pitchFamily="66" charset="-78"/>
            </a:endParaRPr>
          </a:p>
          <a:p>
            <a:endParaRPr lang="en-US" dirty="0" smtClean="0">
              <a:latin typeface="Arabic Typesetting" pitchFamily="66" charset="-78"/>
              <a:cs typeface="Arabic Typesetting" pitchFamily="66" charset="-78"/>
            </a:endParaRPr>
          </a:p>
          <a:p>
            <a:r>
              <a:rPr lang="en-US" dirty="0" smtClean="0">
                <a:latin typeface="Arabic Typesetting" pitchFamily="66" charset="-78"/>
                <a:cs typeface="Arabic Typesetting" pitchFamily="66" charset="-78"/>
              </a:rPr>
              <a:t>Jingling</a:t>
            </a:r>
            <a:endParaRPr lang="en-US" dirty="0">
              <a:latin typeface="Arabic Typesetting" pitchFamily="66" charset="-78"/>
              <a:cs typeface="Arabic Typesetting" pitchFamily="66" charset="-78"/>
            </a:endParaRPr>
          </a:p>
          <a:p>
            <a:pPr lvl="1"/>
            <a:r>
              <a:rPr lang="en-US" dirty="0" err="1" smtClean="0">
                <a:latin typeface="Arabic Typesetting" pitchFamily="66" charset="-78"/>
                <a:cs typeface="Arabic Typesetting" pitchFamily="66" charset="-78"/>
              </a:rPr>
              <a:t>Zhong</a:t>
            </a:r>
            <a:r>
              <a:rPr lang="en-US" dirty="0" smtClean="0">
                <a:latin typeface="Arabic Typesetting" pitchFamily="66" charset="-78"/>
                <a:cs typeface="Arabic Typesetting" pitchFamily="66" charset="-78"/>
              </a:rPr>
              <a:t> Xing</a:t>
            </a:r>
          </a:p>
          <a:p>
            <a:pPr lvl="1"/>
            <a:r>
              <a:rPr lang="en-US" dirty="0" smtClean="0">
                <a:latin typeface="Arabic Typesetting" pitchFamily="66" charset="-78"/>
                <a:cs typeface="Arabic Typesetting" pitchFamily="66" charset="-78"/>
              </a:rPr>
              <a:t>Tan </a:t>
            </a:r>
            <a:r>
              <a:rPr lang="en-US" dirty="0" err="1" smtClean="0">
                <a:latin typeface="Arabic Typesetting" pitchFamily="66" charset="-78"/>
                <a:cs typeface="Arabic Typesetting" pitchFamily="66" charset="-78"/>
              </a:rPr>
              <a:t>Yuanchun</a:t>
            </a:r>
            <a:endParaRPr lang="en-US" dirty="0">
              <a:latin typeface="Arabic Typesetting" pitchFamily="66" charset="-78"/>
              <a:cs typeface="Arabic Typesetting" pitchFamily="66" charset="-78"/>
            </a:endParaRPr>
          </a:p>
        </p:txBody>
      </p:sp>
    </p:spTree>
    <p:extLst>
      <p:ext uri="{BB962C8B-B14F-4D97-AF65-F5344CB8AC3E}">
        <p14:creationId xmlns:p14="http://schemas.microsoft.com/office/powerpoint/2010/main" val="30236305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Yuan </a:t>
            </a:r>
            <a:r>
              <a:rPr lang="en-US" dirty="0" err="1" smtClean="0">
                <a:latin typeface="Arabic Typesetting" pitchFamily="66" charset="-78"/>
                <a:cs typeface="Arabic Typesetting" pitchFamily="66" charset="-78"/>
              </a:rPr>
              <a:t>Hongdao</a:t>
            </a:r>
            <a:r>
              <a:rPr lang="en-US" dirty="0" smtClean="0">
                <a:latin typeface="Arabic Typesetting" pitchFamily="66" charset="-78"/>
                <a:cs typeface="Arabic Typesetting" pitchFamily="66" charset="-78"/>
              </a:rPr>
              <a:t> Poems</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numCol="2">
            <a:normAutofit fontScale="62500" lnSpcReduction="20000"/>
          </a:bodyPr>
          <a:lstStyle/>
          <a:p>
            <a:pPr marL="400050" lvl="1" indent="0">
              <a:lnSpc>
                <a:spcPct val="120000"/>
              </a:lnSpc>
              <a:buNone/>
            </a:pPr>
            <a:r>
              <a:rPr lang="en-US" b="1" dirty="0">
                <a:latin typeface="Arabic Typesetting" pitchFamily="66" charset="-78"/>
                <a:cs typeface="Arabic Typesetting" pitchFamily="66" charset="-78"/>
              </a:rPr>
              <a:t>THE </a:t>
            </a:r>
            <a:r>
              <a:rPr lang="en-US" b="1" dirty="0" smtClean="0">
                <a:latin typeface="Arabic Typesetting" pitchFamily="66" charset="-78"/>
                <a:cs typeface="Arabic Typesetting" pitchFamily="66" charset="-78"/>
              </a:rPr>
              <a:t>CAPITAL</a:t>
            </a:r>
            <a:endParaRPr lang="en-US" b="1"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Bright are the city walls of the capital</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Red-robed officials shout on broad streets</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There is a white-headed destitute scholar</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Hanging from his mule's saddle, sheaves of poems</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Clasping his calling card, he knocks on doors for work</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The gate keepers smirk at one another</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Ten try and ten fail</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Walk the streets, his face is haggard</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Always fear in serving the </a:t>
            </a:r>
            <a:r>
              <a:rPr lang="en-US" dirty="0" smtClean="0">
                <a:latin typeface="Arabic Typesetting" pitchFamily="66" charset="-78"/>
                <a:cs typeface="Arabic Typesetting" pitchFamily="66" charset="-78"/>
              </a:rPr>
              <a:t>rich; </a:t>
            </a:r>
          </a:p>
          <a:p>
            <a:pPr marL="400050" lvl="1" indent="0">
              <a:lnSpc>
                <a:spcPct val="120000"/>
              </a:lnSpc>
              <a:buNone/>
            </a:pPr>
            <a:r>
              <a:rPr lang="en-US" dirty="0" smtClean="0">
                <a:latin typeface="Arabic Typesetting" pitchFamily="66" charset="-78"/>
                <a:cs typeface="Arabic Typesetting" pitchFamily="66" charset="-78"/>
              </a:rPr>
              <a:t>Sorry </a:t>
            </a:r>
            <a:r>
              <a:rPr lang="en-US" dirty="0">
                <a:latin typeface="Arabic Typesetting" pitchFamily="66" charset="-78"/>
                <a:cs typeface="Arabic Typesetting" pitchFamily="66" charset="-78"/>
              </a:rPr>
              <a:t>your flattery isn't quick enough</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Over an eye a black </a:t>
            </a:r>
            <a:r>
              <a:rPr lang="en-US" dirty="0" err="1">
                <a:latin typeface="Arabic Typesetting" pitchFamily="66" charset="-78"/>
                <a:cs typeface="Arabic Typesetting" pitchFamily="66" charset="-78"/>
              </a:rPr>
              <a:t>eyepatch</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Half blind, the fellow is old</a:t>
            </a:r>
            <a:r>
              <a:rPr lang="en-US" dirty="0" smtClean="0">
                <a:latin typeface="Arabic Typesetting" pitchFamily="66" charset="-78"/>
                <a:cs typeface="Arabic Typesetting" pitchFamily="66" charset="-78"/>
              </a:rPr>
              <a:t>!</a:t>
            </a:r>
          </a:p>
          <a:p>
            <a:pPr marL="400050" lvl="1" indent="0">
              <a:lnSpc>
                <a:spcPct val="120000"/>
              </a:lnSpc>
              <a:buNone/>
            </a:pPr>
            <a:r>
              <a:rPr lang="en-US" b="1" dirty="0">
                <a:latin typeface="Arabic Typesetting" pitchFamily="66" charset="-78"/>
                <a:cs typeface="Arabic Typesetting" pitchFamily="66" charset="-78"/>
              </a:rPr>
              <a:t>A STRANGE PRIEST</a:t>
            </a:r>
            <a:endParaRPr lang="en-US" dirty="0">
              <a:latin typeface="Arabic Typesetting" pitchFamily="66" charset="-78"/>
              <a:cs typeface="Arabic Typesetting" pitchFamily="66" charset="-78"/>
            </a:endParaRPr>
          </a:p>
          <a:p>
            <a:pPr marL="400050" lvl="1" indent="0">
              <a:lnSpc>
                <a:spcPct val="120000"/>
              </a:lnSpc>
              <a:buNone/>
            </a:pPr>
            <a:r>
              <a:rPr lang="en-US" dirty="0">
                <a:latin typeface="Arabic Typesetting" pitchFamily="66" charset="-78"/>
                <a:cs typeface="Arabic Typesetting" pitchFamily="66" charset="-78"/>
              </a:rPr>
              <a:t>Bought his mantle to escape draft and taxes;</a:t>
            </a:r>
          </a:p>
          <a:p>
            <a:pPr marL="400050" lvl="1" indent="0">
              <a:lnSpc>
                <a:spcPct val="120000"/>
              </a:lnSpc>
              <a:buNone/>
            </a:pPr>
            <a:r>
              <a:rPr lang="en-US" dirty="0">
                <a:latin typeface="Arabic Typesetting" pitchFamily="66" charset="-78"/>
                <a:cs typeface="Arabic Typesetting" pitchFamily="66" charset="-78"/>
              </a:rPr>
              <a:t>Now he's the head priest amid his splendor.</a:t>
            </a:r>
          </a:p>
          <a:p>
            <a:pPr marL="400050" lvl="1" indent="0">
              <a:lnSpc>
                <a:spcPct val="120000"/>
              </a:lnSpc>
              <a:buNone/>
            </a:pPr>
            <a:r>
              <a:rPr lang="en-US" dirty="0">
                <a:latin typeface="Arabic Typesetting" pitchFamily="66" charset="-78"/>
                <a:cs typeface="Arabic Typesetting" pitchFamily="66" charset="-78"/>
              </a:rPr>
              <a:t>Recites incantations, but sounds like a bird;</a:t>
            </a:r>
          </a:p>
          <a:p>
            <a:pPr marL="400050" lvl="1" indent="0">
              <a:lnSpc>
                <a:spcPct val="120000"/>
              </a:lnSpc>
              <a:buNone/>
            </a:pPr>
            <a:r>
              <a:rPr lang="en-US" dirty="0">
                <a:latin typeface="Arabic Typesetting" pitchFamily="66" charset="-78"/>
                <a:cs typeface="Arabic Typesetting" pitchFamily="66" charset="-78"/>
              </a:rPr>
              <a:t>Writes </a:t>
            </a:r>
            <a:r>
              <a:rPr lang="en-US" dirty="0" err="1">
                <a:latin typeface="Arabic Typesetting" pitchFamily="66" charset="-78"/>
                <a:cs typeface="Arabic Typesetting" pitchFamily="66" charset="-78"/>
              </a:rPr>
              <a:t>Sanscrit</a:t>
            </a:r>
            <a:r>
              <a:rPr lang="en-US" dirty="0">
                <a:latin typeface="Arabic Typesetting" pitchFamily="66" charset="-78"/>
                <a:cs typeface="Arabic Typesetting" pitchFamily="66" charset="-78"/>
              </a:rPr>
              <a:t> that looks like twisted weeds.</a:t>
            </a:r>
          </a:p>
          <a:p>
            <a:pPr marL="400050" lvl="1" indent="0">
              <a:lnSpc>
                <a:spcPct val="120000"/>
              </a:lnSpc>
              <a:buNone/>
            </a:pPr>
            <a:r>
              <a:rPr lang="en-US" dirty="0">
                <a:latin typeface="Arabic Typesetting" pitchFamily="66" charset="-78"/>
                <a:cs typeface="Arabic Typesetting" pitchFamily="66" charset="-78"/>
              </a:rPr>
              <a:t>With his begging bowl he distributes food of the spirit;</a:t>
            </a:r>
          </a:p>
          <a:p>
            <a:pPr marL="400050" lvl="1" indent="0">
              <a:lnSpc>
                <a:spcPct val="120000"/>
              </a:lnSpc>
              <a:buNone/>
            </a:pPr>
            <a:r>
              <a:rPr lang="en-US" dirty="0">
                <a:latin typeface="Arabic Typesetting" pitchFamily="66" charset="-78"/>
                <a:cs typeface="Arabic Typesetting" pitchFamily="66" charset="-78"/>
              </a:rPr>
              <a:t>On his seat he faces the lamp of Buddha;</a:t>
            </a:r>
          </a:p>
          <a:p>
            <a:pPr marL="400050" lvl="1" indent="0">
              <a:lnSpc>
                <a:spcPct val="120000"/>
              </a:lnSpc>
              <a:buNone/>
            </a:pPr>
            <a:r>
              <a:rPr lang="en-US" dirty="0">
                <a:latin typeface="Arabic Typesetting" pitchFamily="66" charset="-78"/>
                <a:cs typeface="Arabic Typesetting" pitchFamily="66" charset="-78"/>
              </a:rPr>
              <a:t>If you don't devote you whole body and soul,</a:t>
            </a:r>
          </a:p>
          <a:p>
            <a:pPr marL="400050" lvl="1" indent="0">
              <a:lnSpc>
                <a:spcPct val="120000"/>
              </a:lnSpc>
              <a:buNone/>
            </a:pPr>
            <a:r>
              <a:rPr lang="en-US" dirty="0">
                <a:latin typeface="Arabic Typesetting" pitchFamily="66" charset="-78"/>
                <a:cs typeface="Arabic Typesetting" pitchFamily="66" charset="-78"/>
              </a:rPr>
              <a:t>How can there be anywhere Buddhism at all?</a:t>
            </a:r>
          </a:p>
          <a:p>
            <a:pPr marL="400050" lvl="1" indent="0">
              <a:buNone/>
            </a:pPr>
            <a:endParaRPr lang="en-US" dirty="0">
              <a:latin typeface="Arabic Typesetting" pitchFamily="66" charset="-78"/>
              <a:cs typeface="Arabic Typesetting" pitchFamily="66" charset="-78"/>
            </a:endParaRPr>
          </a:p>
          <a:p>
            <a:endParaRPr lang="en-US" dirty="0">
              <a:latin typeface="Arabic Typesetting" pitchFamily="66" charset="-78"/>
              <a:cs typeface="Arabic Typesetting" pitchFamily="66" charset="-78"/>
            </a:endParaRPr>
          </a:p>
        </p:txBody>
      </p:sp>
    </p:spTree>
    <p:extLst>
      <p:ext uri="{BB962C8B-B14F-4D97-AF65-F5344CB8AC3E}">
        <p14:creationId xmlns:p14="http://schemas.microsoft.com/office/powerpoint/2010/main" val="95645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Arabic Typesetting" pitchFamily="66" charset="-78"/>
                <a:cs typeface="Arabic Typesetting" pitchFamily="66" charset="-78"/>
              </a:rPr>
              <a:t>Early to Middle Qing</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lstStyle/>
          <a:p>
            <a:r>
              <a:rPr lang="en-US" dirty="0" smtClean="0">
                <a:latin typeface="Arabic Typesetting" pitchFamily="66" charset="-78"/>
                <a:cs typeface="Arabic Typesetting" pitchFamily="66" charset="-78"/>
              </a:rPr>
              <a:t>Banana Garden Poetry Club (</a:t>
            </a:r>
            <a:r>
              <a:rPr lang="en-US" dirty="0" err="1" smtClean="0">
                <a:latin typeface="Arabic Typesetting" pitchFamily="66" charset="-78"/>
                <a:cs typeface="Arabic Typesetting" pitchFamily="66" charset="-78"/>
              </a:rPr>
              <a:t>Jiaoyuan</a:t>
            </a:r>
            <a:r>
              <a:rPr lang="en-US" dirty="0" smtClean="0">
                <a:latin typeface="Arabic Typesetting" pitchFamily="66" charset="-78"/>
                <a:cs typeface="Arabic Typesetting" pitchFamily="66" charset="-78"/>
              </a:rPr>
              <a:t> </a:t>
            </a:r>
            <a:r>
              <a:rPr lang="en-US" dirty="0" err="1" smtClean="0">
                <a:latin typeface="Arabic Typesetting" pitchFamily="66" charset="-78"/>
                <a:cs typeface="Arabic Typesetting" pitchFamily="66" charset="-78"/>
              </a:rPr>
              <a:t>shi</a:t>
            </a:r>
            <a:r>
              <a:rPr lang="en-US" dirty="0" smtClean="0">
                <a:latin typeface="Arabic Typesetting" pitchFamily="66" charset="-78"/>
                <a:cs typeface="Arabic Typesetting" pitchFamily="66" charset="-78"/>
              </a:rPr>
              <a:t> she), late 17th c. women's poetry group </a:t>
            </a:r>
          </a:p>
          <a:p>
            <a:r>
              <a:rPr lang="en-US" dirty="0" smtClean="0">
                <a:latin typeface="Arabic Typesetting" pitchFamily="66" charset="-78"/>
                <a:cs typeface="Arabic Typesetting" pitchFamily="66" charset="-78"/>
              </a:rPr>
              <a:t>Ten Women Poets of Wu (Wu </a:t>
            </a:r>
            <a:r>
              <a:rPr lang="en-US" dirty="0" err="1" smtClean="0">
                <a:latin typeface="Arabic Typesetting" pitchFamily="66" charset="-78"/>
                <a:cs typeface="Arabic Typesetting" pitchFamily="66" charset="-78"/>
              </a:rPr>
              <a:t>zhong</a:t>
            </a:r>
            <a:r>
              <a:rPr lang="en-US" dirty="0" smtClean="0">
                <a:latin typeface="Arabic Typesetting" pitchFamily="66" charset="-78"/>
                <a:cs typeface="Arabic Typesetting" pitchFamily="66" charset="-78"/>
              </a:rPr>
              <a:t> </a:t>
            </a:r>
            <a:r>
              <a:rPr lang="en-US" dirty="0" err="1" smtClean="0">
                <a:latin typeface="Arabic Typesetting" pitchFamily="66" charset="-78"/>
                <a:cs typeface="Arabic Typesetting" pitchFamily="66" charset="-78"/>
              </a:rPr>
              <a:t>shi</a:t>
            </a:r>
            <a:r>
              <a:rPr lang="en-US" dirty="0" smtClean="0">
                <a:latin typeface="Arabic Typesetting" pitchFamily="66" charset="-78"/>
                <a:cs typeface="Arabic Typesetting" pitchFamily="66" charset="-78"/>
              </a:rPr>
              <a:t> </a:t>
            </a:r>
            <a:r>
              <a:rPr lang="en-US" dirty="0" err="1" smtClean="0">
                <a:latin typeface="Arabic Typesetting" pitchFamily="66" charset="-78"/>
                <a:cs typeface="Arabic Typesetting" pitchFamily="66" charset="-78"/>
              </a:rPr>
              <a:t>zi</a:t>
            </a:r>
            <a:r>
              <a:rPr lang="en-US" dirty="0" smtClean="0">
                <a:latin typeface="Arabic Typesetting" pitchFamily="66" charset="-78"/>
                <a:cs typeface="Arabic Typesetting" pitchFamily="66" charset="-78"/>
              </a:rPr>
              <a:t>), late 19th c. group </a:t>
            </a:r>
          </a:p>
          <a:p>
            <a:r>
              <a:rPr lang="en-US" dirty="0" smtClean="0">
                <a:latin typeface="Arabic Typesetting" pitchFamily="66" charset="-78"/>
                <a:cs typeface="Arabic Typesetting" pitchFamily="66" charset="-78"/>
              </a:rPr>
              <a:t>Sui Yuan (Followers of Yuan Mei, 1716-1798) </a:t>
            </a:r>
          </a:p>
          <a:p>
            <a:r>
              <a:rPr lang="en-US" dirty="0" err="1" smtClean="0">
                <a:latin typeface="Arabic Typesetting" pitchFamily="66" charset="-78"/>
                <a:cs typeface="Arabic Typesetting" pitchFamily="66" charset="-78"/>
              </a:rPr>
              <a:t>Tongcheng</a:t>
            </a:r>
            <a:r>
              <a:rPr lang="en-US" dirty="0" smtClean="0">
                <a:latin typeface="Arabic Typesetting" pitchFamily="66" charset="-78"/>
                <a:cs typeface="Arabic Typesetting" pitchFamily="66" charset="-78"/>
              </a:rPr>
              <a:t> school (mid to late Qing) </a:t>
            </a:r>
          </a:p>
          <a:p>
            <a:endParaRPr lang="en-US" dirty="0"/>
          </a:p>
        </p:txBody>
      </p:sp>
    </p:spTree>
    <p:extLst>
      <p:ext uri="{BB962C8B-B14F-4D97-AF65-F5344CB8AC3E}">
        <p14:creationId xmlns:p14="http://schemas.microsoft.com/office/powerpoint/2010/main" val="15633852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54"/>
            <a:ext cx="9181804" cy="688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latin typeface="Arabic Typesetting" pitchFamily="66" charset="-78"/>
                <a:cs typeface="Arabic Typesetting" pitchFamily="66" charset="-78"/>
              </a:rPr>
              <a:t>Banana Garden Poetry Club (</a:t>
            </a:r>
            <a:r>
              <a:rPr lang="en-US" dirty="0" err="1" smtClean="0">
                <a:latin typeface="Arabic Typesetting" pitchFamily="66" charset="-78"/>
                <a:cs typeface="Arabic Typesetting" pitchFamily="66" charset="-78"/>
              </a:rPr>
              <a:t>Jiaoyuan</a:t>
            </a:r>
            <a:r>
              <a:rPr lang="en-US" dirty="0" smtClean="0">
                <a:latin typeface="Arabic Typesetting" pitchFamily="66" charset="-78"/>
                <a:cs typeface="Arabic Typesetting" pitchFamily="66" charset="-78"/>
              </a:rPr>
              <a:t> </a:t>
            </a:r>
            <a:r>
              <a:rPr lang="en-US" dirty="0" err="1" smtClean="0">
                <a:latin typeface="Arabic Typesetting" pitchFamily="66" charset="-78"/>
                <a:cs typeface="Arabic Typesetting" pitchFamily="66" charset="-78"/>
              </a:rPr>
              <a:t>shi</a:t>
            </a:r>
            <a:r>
              <a:rPr lang="en-US" dirty="0" smtClean="0">
                <a:latin typeface="Arabic Typesetting" pitchFamily="66" charset="-78"/>
                <a:cs typeface="Arabic Typesetting" pitchFamily="66" charset="-78"/>
              </a:rPr>
              <a:t> she)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a:p>
            <a:r>
              <a:rPr lang="en-US" dirty="0" smtClean="0">
                <a:latin typeface="Arabic Typesetting" pitchFamily="66" charset="-78"/>
                <a:cs typeface="Arabic Typesetting" pitchFamily="66" charset="-78"/>
              </a:rPr>
              <a:t>Founded by </a:t>
            </a:r>
            <a:r>
              <a:rPr lang="en-US" dirty="0" err="1" smtClean="0">
                <a:latin typeface="Arabic Typesetting" pitchFamily="66" charset="-78"/>
                <a:cs typeface="Arabic Typesetting" pitchFamily="66" charset="-78"/>
              </a:rPr>
              <a:t>Gu</a:t>
            </a:r>
            <a:r>
              <a:rPr lang="en-US" dirty="0" smtClean="0">
                <a:latin typeface="Arabic Typesetting" pitchFamily="66" charset="-78"/>
                <a:cs typeface="Arabic Typesetting" pitchFamily="66" charset="-78"/>
              </a:rPr>
              <a:t> </a:t>
            </a:r>
            <a:r>
              <a:rPr lang="en-US" dirty="0" err="1" smtClean="0">
                <a:latin typeface="Arabic Typesetting" pitchFamily="66" charset="-78"/>
                <a:cs typeface="Arabic Typesetting" pitchFamily="66" charset="-78"/>
              </a:rPr>
              <a:t>Yurui</a:t>
            </a:r>
            <a:r>
              <a:rPr lang="en-US" dirty="0" smtClean="0">
                <a:latin typeface="Arabic Typesetting" pitchFamily="66" charset="-78"/>
                <a:cs typeface="Arabic Typesetting" pitchFamily="66" charset="-78"/>
              </a:rPr>
              <a:t> in 1644</a:t>
            </a:r>
          </a:p>
          <a:p>
            <a:endParaRPr lang="en-US" dirty="0"/>
          </a:p>
          <a:p>
            <a:r>
              <a:rPr lang="en-US" dirty="0" smtClean="0">
                <a:latin typeface="Arabic Typesetting" pitchFamily="66" charset="-78"/>
                <a:cs typeface="Arabic Typesetting" pitchFamily="66" charset="-78"/>
              </a:rPr>
              <a:t>A women only Society</a:t>
            </a:r>
          </a:p>
          <a:p>
            <a:endParaRPr lang="en-US" dirty="0"/>
          </a:p>
          <a:p>
            <a:r>
              <a:rPr lang="en-US" dirty="0" smtClean="0">
                <a:latin typeface="Arabic Typesetting" pitchFamily="66" charset="-78"/>
                <a:cs typeface="Arabic Typesetting" pitchFamily="66" charset="-78"/>
              </a:rPr>
              <a:t>Mostly poetry composition</a:t>
            </a:r>
            <a:endParaRPr lang="en-US" dirty="0">
              <a:latin typeface="Arabic Typesetting" pitchFamily="66" charset="-78"/>
              <a:cs typeface="Arabic Typesetting" pitchFamily="66" charset="-78"/>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810000" cy="381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8847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latin typeface="Arabic Typesetting" pitchFamily="66" charset="-78"/>
                <a:cs typeface="Arabic Typesetting" pitchFamily="66" charset="-78"/>
              </a:rPr>
              <a:t>A Winter Day Feast at Chai</a:t>
            </a:r>
            <a:br>
              <a:rPr lang="en-US" dirty="0" smtClean="0">
                <a:latin typeface="Arabic Typesetting" pitchFamily="66" charset="-78"/>
                <a:cs typeface="Arabic Typesetting" pitchFamily="66" charset="-78"/>
              </a:rPr>
            </a:br>
            <a:r>
              <a:rPr lang="en-US" dirty="0" err="1" smtClean="0">
                <a:latin typeface="Arabic Typesetting" pitchFamily="66" charset="-78"/>
                <a:cs typeface="Arabic Typesetting" pitchFamily="66" charset="-78"/>
              </a:rPr>
              <a:t>Jixian’s</a:t>
            </a:r>
            <a:r>
              <a:rPr lang="en-US" dirty="0" smtClean="0">
                <a:latin typeface="Arabic Typesetting" pitchFamily="66" charset="-78"/>
                <a:cs typeface="Arabic Typesetting" pitchFamily="66" charset="-78"/>
              </a:rPr>
              <a:t> Place</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numCol="1">
            <a:noAutofit/>
          </a:bodyPr>
          <a:lstStyle/>
          <a:p>
            <a:pPr marL="400050" lvl="1" indent="0">
              <a:spcBef>
                <a:spcPts val="0"/>
              </a:spcBef>
              <a:buNone/>
            </a:pPr>
            <a:r>
              <a:rPr lang="en-US" sz="1600" dirty="0" smtClean="0">
                <a:latin typeface="Arabic Typesetting" pitchFamily="66" charset="-78"/>
                <a:cs typeface="Arabic Typesetting" pitchFamily="66" charset="-78"/>
              </a:rPr>
              <a:t>The stars record that the year is soon over,</a:t>
            </a:r>
          </a:p>
          <a:p>
            <a:pPr marL="400050" lvl="1" indent="0">
              <a:spcBef>
                <a:spcPts val="0"/>
              </a:spcBef>
              <a:buNone/>
            </a:pPr>
            <a:r>
              <a:rPr lang="en-US" sz="1600" dirty="0" smtClean="0">
                <a:latin typeface="Arabic Typesetting" pitchFamily="66" charset="-78"/>
                <a:cs typeface="Arabic Typesetting" pitchFamily="66" charset="-78"/>
              </a:rPr>
              <a:t>The weather is icy, the air cold and desolate.</a:t>
            </a:r>
          </a:p>
          <a:p>
            <a:pPr marL="400050" lvl="1" indent="0">
              <a:spcBef>
                <a:spcPts val="0"/>
              </a:spcBef>
              <a:buNone/>
            </a:pPr>
            <a:r>
              <a:rPr lang="en-US" sz="1600" dirty="0" smtClean="0">
                <a:latin typeface="Arabic Typesetting" pitchFamily="66" charset="-78"/>
                <a:cs typeface="Arabic Typesetting" pitchFamily="66" charset="-78"/>
              </a:rPr>
              <a:t>Shrubs and flowers wither in severe frost,</a:t>
            </a:r>
          </a:p>
          <a:p>
            <a:pPr marL="400050" lvl="1" indent="0">
              <a:spcBef>
                <a:spcPts val="0"/>
              </a:spcBef>
              <a:buNone/>
            </a:pPr>
            <a:r>
              <a:rPr lang="en-US" sz="1600" dirty="0" smtClean="0">
                <a:latin typeface="Arabic Typesetting" pitchFamily="66" charset="-78"/>
                <a:cs typeface="Arabic Typesetting" pitchFamily="66" charset="-78"/>
              </a:rPr>
              <a:t>Heavy dewdrops evaporate in the dawn sun.</a:t>
            </a:r>
          </a:p>
          <a:p>
            <a:pPr marL="400050" lvl="1" indent="0">
              <a:spcBef>
                <a:spcPts val="0"/>
              </a:spcBef>
              <a:buNone/>
            </a:pPr>
            <a:r>
              <a:rPr lang="en-US" sz="1600" dirty="0" smtClean="0">
                <a:latin typeface="Arabic Typesetting" pitchFamily="66" charset="-78"/>
                <a:cs typeface="Arabic Typesetting" pitchFamily="66" charset="-78"/>
              </a:rPr>
              <a:t>Overjoyed to meet with people of pure and simple minds,</a:t>
            </a:r>
          </a:p>
          <a:p>
            <a:pPr marL="400050" lvl="1" indent="0">
              <a:spcBef>
                <a:spcPts val="0"/>
              </a:spcBef>
              <a:buNone/>
            </a:pPr>
            <a:r>
              <a:rPr lang="en-US" sz="1600" dirty="0" smtClean="0">
                <a:latin typeface="Arabic Typesetting" pitchFamily="66" charset="-78"/>
                <a:cs typeface="Arabic Typesetting" pitchFamily="66" charset="-78"/>
              </a:rPr>
              <a:t>We sit together in a beautiful mansion of iris and orchid.</a:t>
            </a:r>
          </a:p>
          <a:p>
            <a:pPr marL="400050" lvl="1" indent="0">
              <a:spcBef>
                <a:spcPts val="0"/>
              </a:spcBef>
              <a:buNone/>
            </a:pPr>
            <a:r>
              <a:rPr lang="en-US" sz="1600" dirty="0" smtClean="0">
                <a:latin typeface="Arabic Typesetting" pitchFamily="66" charset="-78"/>
                <a:cs typeface="Arabic Typesetting" pitchFamily="66" charset="-78"/>
              </a:rPr>
              <a:t>Our merry words and laughter give rise to pleasant countenance and speech,</a:t>
            </a:r>
          </a:p>
          <a:p>
            <a:pPr marL="400050" lvl="1" indent="0">
              <a:spcBef>
                <a:spcPts val="0"/>
              </a:spcBef>
              <a:buNone/>
            </a:pPr>
            <a:r>
              <a:rPr lang="en-US" sz="1600" dirty="0" smtClean="0">
                <a:latin typeface="Arabic Typesetting" pitchFamily="66" charset="-78"/>
                <a:cs typeface="Arabic Typesetting" pitchFamily="66" charset="-78"/>
              </a:rPr>
              <a:t>In harmony we devote ourselves to literary pursuits.</a:t>
            </a:r>
          </a:p>
          <a:p>
            <a:pPr marL="400050" lvl="1" indent="0">
              <a:spcBef>
                <a:spcPts val="0"/>
              </a:spcBef>
              <a:buNone/>
            </a:pPr>
            <a:r>
              <a:rPr lang="en-US" sz="1600" dirty="0" smtClean="0">
                <a:latin typeface="Arabic Typesetting" pitchFamily="66" charset="-78"/>
                <a:cs typeface="Arabic Typesetting" pitchFamily="66" charset="-78"/>
              </a:rPr>
              <a:t>Illustrations and books lie scattered around the chamber,</a:t>
            </a:r>
          </a:p>
          <a:p>
            <a:pPr marL="400050" lvl="1" indent="0">
              <a:spcBef>
                <a:spcPts val="0"/>
              </a:spcBef>
              <a:buNone/>
            </a:pPr>
            <a:r>
              <a:rPr lang="en-US" sz="1600" dirty="0" smtClean="0">
                <a:latin typeface="Arabic Typesetting" pitchFamily="66" charset="-78"/>
                <a:cs typeface="Arabic Typesetting" pitchFamily="66" charset="-78"/>
              </a:rPr>
              <a:t>A table made of yew displays our zithers and lutes.</a:t>
            </a:r>
          </a:p>
          <a:p>
            <a:pPr marL="400050" lvl="1" indent="0">
              <a:spcBef>
                <a:spcPts val="0"/>
              </a:spcBef>
              <a:buNone/>
            </a:pPr>
            <a:r>
              <a:rPr lang="en-US" sz="1600" dirty="0" smtClean="0">
                <a:latin typeface="Arabic Typesetting" pitchFamily="66" charset="-78"/>
                <a:cs typeface="Arabic Typesetting" pitchFamily="66" charset="-78"/>
              </a:rPr>
              <a:t>As the birds disperse the hall becomes subdued,</a:t>
            </a:r>
          </a:p>
          <a:p>
            <a:pPr marL="400050" lvl="1" indent="0">
              <a:spcBef>
                <a:spcPts val="0"/>
              </a:spcBef>
              <a:buNone/>
            </a:pPr>
            <a:r>
              <a:rPr lang="en-US" sz="1600" dirty="0" smtClean="0">
                <a:latin typeface="Arabic Typesetting" pitchFamily="66" charset="-78"/>
                <a:cs typeface="Arabic Typesetting" pitchFamily="66" charset="-78"/>
              </a:rPr>
              <a:t>As the clouds gather the curtains acquire dark shadows.</a:t>
            </a:r>
          </a:p>
          <a:p>
            <a:pPr marL="400050" lvl="1" indent="0">
              <a:spcBef>
                <a:spcPts val="0"/>
              </a:spcBef>
              <a:buNone/>
            </a:pPr>
            <a:r>
              <a:rPr lang="en-US" sz="1600" dirty="0" smtClean="0">
                <a:latin typeface="Arabic Typesetting" pitchFamily="66" charset="-78"/>
                <a:cs typeface="Arabic Typesetting" pitchFamily="66" charset="-78"/>
              </a:rPr>
              <a:t>A life in seclusion keeps the hurly-burly of the world far away,</a:t>
            </a:r>
          </a:p>
          <a:p>
            <a:pPr marL="400050" lvl="1" indent="0">
              <a:spcBef>
                <a:spcPts val="0"/>
              </a:spcBef>
              <a:buNone/>
            </a:pPr>
            <a:r>
              <a:rPr lang="en-US" sz="1600" dirty="0" smtClean="0">
                <a:latin typeface="Arabic Typesetting" pitchFamily="66" charset="-78"/>
                <a:cs typeface="Arabic Typesetting" pitchFamily="66" charset="-78"/>
              </a:rPr>
              <a:t>Standing aloof, our thoughts are idle and carefree.</a:t>
            </a:r>
          </a:p>
          <a:p>
            <a:pPr marL="400050" lvl="1" indent="0">
              <a:spcBef>
                <a:spcPts val="0"/>
              </a:spcBef>
              <a:buNone/>
            </a:pPr>
            <a:r>
              <a:rPr lang="en-US" sz="1600" dirty="0" smtClean="0">
                <a:latin typeface="Arabic Typesetting" pitchFamily="66" charset="-78"/>
                <a:cs typeface="Arabic Typesetting" pitchFamily="66" charset="-78"/>
              </a:rPr>
              <a:t>Time flies like a shuttle on the loom,</a:t>
            </a:r>
          </a:p>
          <a:p>
            <a:pPr marL="400050" lvl="1" indent="0">
              <a:spcBef>
                <a:spcPts val="0"/>
              </a:spcBef>
              <a:buNone/>
            </a:pPr>
            <a:r>
              <a:rPr lang="en-US" sz="1600" dirty="0" smtClean="0">
                <a:latin typeface="Arabic Typesetting" pitchFamily="66" charset="-78"/>
                <a:cs typeface="Arabic Typesetting" pitchFamily="66" charset="-78"/>
              </a:rPr>
              <a:t>I worry that our happy get-together will be over too soon.</a:t>
            </a:r>
          </a:p>
          <a:p>
            <a:pPr marL="400050" lvl="1" indent="0">
              <a:spcBef>
                <a:spcPts val="0"/>
              </a:spcBef>
              <a:buNone/>
            </a:pPr>
            <a:r>
              <a:rPr lang="en-US" sz="1600" dirty="0" smtClean="0">
                <a:latin typeface="Arabic Typesetting" pitchFamily="66" charset="-78"/>
                <a:cs typeface="Arabic Typesetting" pitchFamily="66" charset="-78"/>
              </a:rPr>
              <a:t>Now that we’re tipsy we break into long songs,</a:t>
            </a:r>
          </a:p>
          <a:p>
            <a:pPr marL="400050" lvl="1" indent="0">
              <a:spcBef>
                <a:spcPts val="0"/>
              </a:spcBef>
              <a:buNone/>
            </a:pPr>
            <a:r>
              <a:rPr lang="en-US" sz="1600" dirty="0" smtClean="0">
                <a:latin typeface="Arabic Typesetting" pitchFamily="66" charset="-78"/>
                <a:cs typeface="Arabic Typesetting" pitchFamily="66" charset="-78"/>
              </a:rPr>
              <a:t>Having enjoyed to the full such excellent hospitality!</a:t>
            </a:r>
            <a:endParaRPr lang="en-US" sz="1600" dirty="0">
              <a:latin typeface="Arabic Typesetting" pitchFamily="66" charset="-78"/>
              <a:cs typeface="Arabic Typesetting" pitchFamily="66" charset="-7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92" y="1181986"/>
            <a:ext cx="2827536" cy="282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888" r="3958"/>
          <a:stretch/>
        </p:blipFill>
        <p:spPr bwMode="auto">
          <a:xfrm>
            <a:off x="5714999" y="4123661"/>
            <a:ext cx="3065721" cy="24915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03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latin typeface="Arabic Typesetting" pitchFamily="66" charset="-78"/>
                <a:cs typeface="Arabic Typesetting" pitchFamily="66" charset="-78"/>
              </a:rPr>
              <a:t>Tongcheng</a:t>
            </a:r>
            <a:r>
              <a:rPr lang="en-US" dirty="0" smtClean="0">
                <a:latin typeface="Arabic Typesetting" pitchFamily="66" charset="-78"/>
                <a:cs typeface="Arabic Typesetting" pitchFamily="66" charset="-78"/>
              </a:rPr>
              <a:t> school </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lstStyle/>
          <a:p>
            <a:r>
              <a:rPr lang="en-US" dirty="0" smtClean="0">
                <a:latin typeface="Arabic Typesetting" pitchFamily="66" charset="-78"/>
                <a:cs typeface="Arabic Typesetting" pitchFamily="66" charset="-78"/>
              </a:rPr>
              <a:t>Its representative writers include Fang </a:t>
            </a:r>
            <a:r>
              <a:rPr lang="en-US" dirty="0" err="1" smtClean="0">
                <a:latin typeface="Arabic Typesetting" pitchFamily="66" charset="-78"/>
                <a:cs typeface="Arabic Typesetting" pitchFamily="66" charset="-78"/>
              </a:rPr>
              <a:t>Bao</a:t>
            </a:r>
            <a:r>
              <a:rPr lang="en-US" dirty="0" smtClean="0">
                <a:latin typeface="Arabic Typesetting" pitchFamily="66" charset="-78"/>
                <a:cs typeface="Arabic Typesetting" pitchFamily="66" charset="-78"/>
              </a:rPr>
              <a:t>, Liu </a:t>
            </a:r>
            <a:r>
              <a:rPr lang="en-US" dirty="0" err="1" smtClean="0">
                <a:latin typeface="Arabic Typesetting" pitchFamily="66" charset="-78"/>
                <a:cs typeface="Arabic Typesetting" pitchFamily="66" charset="-78"/>
              </a:rPr>
              <a:t>Dakui</a:t>
            </a:r>
            <a:r>
              <a:rPr lang="en-US" dirty="0" smtClean="0">
                <a:latin typeface="Arabic Typesetting" pitchFamily="66" charset="-78"/>
                <a:cs typeface="Arabic Typesetting" pitchFamily="66" charset="-78"/>
              </a:rPr>
              <a:t> and Yao </a:t>
            </a:r>
            <a:r>
              <a:rPr lang="en-US" dirty="0" err="1" smtClean="0">
                <a:latin typeface="Arabic Typesetting" pitchFamily="66" charset="-78"/>
                <a:cs typeface="Arabic Typesetting" pitchFamily="66" charset="-78"/>
              </a:rPr>
              <a:t>Nai</a:t>
            </a:r>
            <a:r>
              <a:rPr lang="en-US" dirty="0" smtClean="0">
                <a:latin typeface="Arabic Typesetting" pitchFamily="66" charset="-78"/>
                <a:cs typeface="Arabic Typesetting" pitchFamily="66" charset="-78"/>
              </a:rPr>
              <a:t>, who are all natives of </a:t>
            </a:r>
            <a:r>
              <a:rPr lang="en-US" dirty="0" err="1" smtClean="0">
                <a:latin typeface="Arabic Typesetting" pitchFamily="66" charset="-78"/>
                <a:cs typeface="Arabic Typesetting" pitchFamily="66" charset="-78"/>
              </a:rPr>
              <a:t>Tongcheng</a:t>
            </a:r>
            <a:r>
              <a:rPr lang="en-US" dirty="0" smtClean="0">
                <a:latin typeface="Arabic Typesetting" pitchFamily="66" charset="-78"/>
                <a:cs typeface="Arabic Typesetting" pitchFamily="66" charset="-78"/>
              </a:rPr>
              <a:t> County in Anhui Province, hence the name </a:t>
            </a:r>
            <a:r>
              <a:rPr lang="en-US" dirty="0" err="1" smtClean="0">
                <a:latin typeface="Arabic Typesetting" pitchFamily="66" charset="-78"/>
                <a:cs typeface="Arabic Typesetting" pitchFamily="66" charset="-78"/>
              </a:rPr>
              <a:t>Tongcheng</a:t>
            </a:r>
            <a:r>
              <a:rPr lang="en-US" dirty="0" smtClean="0">
                <a:latin typeface="Arabic Typesetting" pitchFamily="66" charset="-78"/>
                <a:cs typeface="Arabic Typesetting" pitchFamily="66" charset="-78"/>
              </a:rPr>
              <a:t> School</a:t>
            </a:r>
          </a:p>
          <a:p>
            <a:endParaRPr lang="en-US" dirty="0">
              <a:latin typeface="Arabic Typesetting" pitchFamily="66" charset="-78"/>
              <a:cs typeface="Arabic Typesetting" pitchFamily="66" charset="-78"/>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330" y="3166730"/>
            <a:ext cx="4286250" cy="3429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9211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3467</Words>
  <Application>Microsoft Office PowerPoint</Application>
  <PresentationFormat>On-screen Show (4:3)</PresentationFormat>
  <Paragraphs>345</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Chinese Literary Societies</vt:lpstr>
      <vt:lpstr>What Are Literary Societies</vt:lpstr>
      <vt:lpstr>Ming Dynasty ()</vt:lpstr>
      <vt:lpstr>Gongan and Jingling schools</vt:lpstr>
      <vt:lpstr>Yuan Hongdao Poems</vt:lpstr>
      <vt:lpstr>Early to Middle Qing</vt:lpstr>
      <vt:lpstr>Banana Garden Poetry Club (Jiaoyuan shi she) </vt:lpstr>
      <vt:lpstr>A Winter Day Feast at Chai Jixian’s Place</vt:lpstr>
      <vt:lpstr>Tongcheng school </vt:lpstr>
      <vt:lpstr>Late Qing</vt:lpstr>
      <vt:lpstr>Southern Society (Nanshe; 1908-22)</vt:lpstr>
      <vt:lpstr>Spring Willow Society (Chunlie She)</vt:lpstr>
      <vt:lpstr>Modern Chinese Literary Societies </vt:lpstr>
      <vt:lpstr>Conservative Literay groups</vt:lpstr>
      <vt:lpstr>The Mandarin Duck and Butterfly School </vt:lpstr>
      <vt:lpstr>Wenxue yanjiu hui</vt:lpstr>
      <vt:lpstr>Chuangzuo she (Creation Society)  </vt:lpstr>
      <vt:lpstr>Other may fourth literary groups</vt:lpstr>
      <vt:lpstr>Taiyang she</vt:lpstr>
      <vt:lpstr>Zuojia zuoyi lianmeng </vt:lpstr>
      <vt:lpstr>War Period</vt:lpstr>
      <vt:lpstr>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Literray societies</dc:title>
  <dc:creator>Delon</dc:creator>
  <cp:lastModifiedBy>Delon</cp:lastModifiedBy>
  <cp:revision>38</cp:revision>
  <dcterms:created xsi:type="dcterms:W3CDTF">2012-03-17T20:31:08Z</dcterms:created>
  <dcterms:modified xsi:type="dcterms:W3CDTF">2012-04-19T04:48:18Z</dcterms:modified>
</cp:coreProperties>
</file>