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56" r:id="rId4"/>
    <p:sldId id="258" r:id="rId6"/>
    <p:sldId id="257" r:id="rId7"/>
    <p:sldId id="301" r:id="rId8"/>
    <p:sldId id="269" r:id="rId9"/>
    <p:sldId id="259" r:id="rId10"/>
    <p:sldId id="270" r:id="rId11"/>
    <p:sldId id="260" r:id="rId12"/>
    <p:sldId id="263" r:id="rId13"/>
    <p:sldId id="261" r:id="rId14"/>
    <p:sldId id="271" r:id="rId15"/>
    <p:sldId id="310" r:id="rId16"/>
    <p:sldId id="266" r:id="rId17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 userDrawn="1">
          <p15:clr>
            <a:srgbClr val="A4A3A4"/>
          </p15:clr>
        </p15:guide>
        <p15:guide id="2" pos="2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1074" y="-486"/>
      </p:cViewPr>
      <p:guideLst>
        <p:guide orient="horz" pos="1582"/>
        <p:guide pos="2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4885-006F-48DE-B5B2-2796D0339F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C5D0E-E9AE-4A36-9855-FADABCDA06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18C857A-F3EF-4C8F-BB9F-CE3BC062F3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587a22025a638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000486" y="-2000483"/>
            <a:ext cx="5143030" cy="9143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1500166" y="0"/>
            <a:ext cx="6122686" cy="1785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9308" y="1420171"/>
            <a:ext cx="47567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Language:</a:t>
            </a:r>
            <a:endParaRPr lang="zh-CN" alt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Chinese Dialects</a:t>
            </a:r>
            <a:endParaRPr lang="zh-CN" alt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28860" y="2857502"/>
            <a:ext cx="4214842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058160" y="3148330"/>
            <a:ext cx="2924175" cy="393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Presenter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Mei Xilei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603"/>
          <a:stretch>
            <a:fillRect/>
          </a:stretch>
        </p:blipFill>
        <p:spPr>
          <a:xfrm>
            <a:off x="35560" y="3638550"/>
            <a:ext cx="4264660" cy="1364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05" y="123190"/>
            <a:ext cx="1584960" cy="1954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0" y="3323590"/>
            <a:ext cx="1336040" cy="1336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24115" y="2137410"/>
            <a:ext cx="1138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Sichuang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00220" y="4604385"/>
            <a:ext cx="1448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Chong Qing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73060" y="4659630"/>
            <a:ext cx="821055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An Hui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483235"/>
            <a:ext cx="1705610" cy="12903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8285" y="1779905"/>
            <a:ext cx="1382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Chang Sha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14" grpId="0"/>
      <p:bldP spid="1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1571604" y="2786064"/>
            <a:ext cx="6122686" cy="178593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28860" y="2500312"/>
            <a:ext cx="4214842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1926590" y="1635760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4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1775" y="1602740"/>
            <a:ext cx="5006975" cy="619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Significance of Dialects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10"/>
            <a:ext cx="19615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noProof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三极春联字体简" pitchFamily="2" charset="-122"/>
                <a:cs typeface="Times New Roman" panose="02020603050405020304" pitchFamily="18" charset="0"/>
                <a:sym typeface="+mn-ea"/>
              </a:rPr>
              <a:t>Significance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 rot="16200000" flipV="1">
            <a:off x="-43181" y="543197"/>
            <a:ext cx="928694" cy="270892"/>
          </a:xfrm>
          <a:prstGeom prst="rect">
            <a:avLst/>
          </a:prstGeom>
        </p:spPr>
      </p:pic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rcRect b="80556"/>
          <a:stretch>
            <a:fillRect/>
          </a:stretch>
        </p:blipFill>
        <p:spPr>
          <a:xfrm rot="16200000">
            <a:off x="2230551" y="539603"/>
            <a:ext cx="928694" cy="27808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2987978" y="644829"/>
            <a:ext cx="5870575" cy="55245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8005" y="1143000"/>
            <a:ext cx="8309610" cy="2047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Chinese dialects are not just ways of speaking; they're treasures carrying history and culture. Each dialect tells a unique story of its region.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527935"/>
            <a:ext cx="4799965" cy="26155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067560"/>
            <a:ext cx="2364105" cy="30600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04315" y="195580"/>
            <a:ext cx="6687185" cy="1079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zh-CN" alt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ing challenge</a:t>
            </a:r>
            <a:endParaRPr lang="zh-CN" altLang="en-US" sz="6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1203325"/>
            <a:ext cx="697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+mn-ea"/>
                <a:cs typeface="+mn-ea"/>
              </a:rPr>
              <a:t>1.</a:t>
            </a:r>
            <a:r>
              <a:rPr lang="zh-CN" altLang="en-US" sz="3200">
                <a:latin typeface="+mn-ea"/>
                <a:cs typeface="+mn-ea"/>
              </a:rPr>
              <a:t>么个、古葛分别有几个？</a:t>
            </a:r>
            <a:endParaRPr lang="zh-CN" altLang="en-US" sz="3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2781935"/>
            <a:ext cx="7263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200">
                <a:latin typeface="+mn-ea"/>
                <a:cs typeface="+mn-ea"/>
              </a:rPr>
              <a:t>2.</a:t>
            </a:r>
            <a:r>
              <a:rPr lang="en-US" altLang="zh-CN" sz="3200">
                <a:latin typeface="+mn-ea"/>
                <a:cs typeface="+mn-ea"/>
                <a:sym typeface="+mn-ea"/>
              </a:rPr>
              <a:t>么个、古葛分别是什么意思？</a:t>
            </a:r>
            <a:endParaRPr lang="en-US" altLang="zh-CN" sz="3200">
              <a:latin typeface="+mn-ea"/>
              <a:cs typeface="+mn-ea"/>
              <a:sym typeface="+mn-ea"/>
            </a:endParaRPr>
          </a:p>
        </p:txBody>
      </p:sp>
      <p:sp>
        <p:nvSpPr>
          <p:cNvPr id="5" name="等于号 4"/>
          <p:cNvSpPr/>
          <p:nvPr/>
        </p:nvSpPr>
        <p:spPr>
          <a:xfrm rot="5400000">
            <a:off x="863600" y="3436620"/>
            <a:ext cx="431800" cy="360045"/>
          </a:xfrm>
          <a:prstGeom prst="mathEqua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930" y="3867785"/>
            <a:ext cx="1247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+mn-ea"/>
                <a:cs typeface="+mn-ea"/>
              </a:rPr>
              <a:t>怎么</a:t>
            </a:r>
            <a:endParaRPr lang="en-US" altLang="zh-CN" sz="3200">
              <a:latin typeface="+mn-ea"/>
              <a:cs typeface="+mn-ea"/>
            </a:endParaRPr>
          </a:p>
        </p:txBody>
      </p:sp>
      <p:sp>
        <p:nvSpPr>
          <p:cNvPr id="7" name="等于号 6"/>
          <p:cNvSpPr/>
          <p:nvPr/>
        </p:nvSpPr>
        <p:spPr>
          <a:xfrm rot="5400000">
            <a:off x="2159635" y="3436620"/>
            <a:ext cx="431800" cy="360045"/>
          </a:xfrm>
          <a:prstGeom prst="mathEqua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4030" y="3835400"/>
            <a:ext cx="1247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+mn-ea"/>
                <a:cs typeface="+mn-ea"/>
              </a:rPr>
              <a:t>这样</a:t>
            </a:r>
            <a:endParaRPr lang="zh-CN" altLang="en-US" sz="3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5695" y="206819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9</a:t>
            </a:r>
            <a:r>
              <a:rPr lang="zh-CN" altLang="en-US" sz="2800"/>
              <a:t>、</a:t>
            </a:r>
            <a:r>
              <a:rPr lang="en-US" altLang="zh-CN" sz="2800"/>
              <a:t>4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5845810" y="2512695"/>
            <a:ext cx="3286125" cy="2510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怎么怎么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摆脸</a:t>
            </a:r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</a:t>
            </a:r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样子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就不能做</a:t>
            </a:r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这个样子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，要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才可以做</a:t>
            </a:r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这个样子</a:t>
            </a:r>
            <a:endParaRPr lang="zh-CN" altLang="en-US" sz="2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没怎么就不要做个</a:t>
            </a:r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这样的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脸色，我还以为你</a:t>
            </a:r>
            <a:r>
              <a:rPr lang="zh-CN" altLang="en-US"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了呢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5" grpId="0" animBg="1"/>
      <p:bldP spid="6" grpId="0"/>
      <p:bldP spid="7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1500166" y="0"/>
            <a:ext cx="6122686" cy="1785932"/>
          </a:xfrm>
          <a:prstGeom prst="rect">
            <a:avLst/>
          </a:prstGeom>
        </p:spPr>
      </p:pic>
      <p:pic>
        <p:nvPicPr>
          <p:cNvPr id="6" name="图片 5" descr="2.png"/>
          <p:cNvPicPr>
            <a:picLocks noChangeAspect="1"/>
          </p:cNvPicPr>
          <p:nvPr/>
        </p:nvPicPr>
        <p:blipFill>
          <a:blip r:embed="rId2"/>
          <a:srcRect t="52778" b="13620"/>
          <a:stretch>
            <a:fillRect/>
          </a:stretch>
        </p:blipFill>
        <p:spPr>
          <a:xfrm>
            <a:off x="2714612" y="3306955"/>
            <a:ext cx="3643338" cy="1836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615" y="1714494"/>
            <a:ext cx="379730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Thanks!</a:t>
            </a:r>
            <a:endParaRPr lang="en-US" altLang="zh-CN" sz="8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28860" y="2857502"/>
            <a:ext cx="4214842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2122805" y="0"/>
            <a:ext cx="4665980" cy="1360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0012" y="915659"/>
            <a:ext cx="34334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三极春联字体简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en-US" altLang="zh-CN" sz="7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三极春联字体简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07540" y="2117725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1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926590" y="2931795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2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26590" y="3724275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3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71775" y="2827655"/>
            <a:ext cx="3926205" cy="62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Cantonese Highlights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71775" y="3658870"/>
            <a:ext cx="4234180" cy="427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Hunan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Dialect</a:t>
            </a:r>
            <a:endParaRPr lang="zh-CN" altLang="en-US" sz="2400"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1926590" y="4444365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4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1775" y="4411345"/>
            <a:ext cx="5006975" cy="619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Significance of Dialects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34310" y="2114550"/>
            <a:ext cx="4968240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Chinese Dialects Overview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2" grpId="0" bldLvl="0" animBg="1"/>
      <p:bldP spid="3" grpId="0" bldLvl="0" animBg="1"/>
      <p:bldP spid="10" grpId="0" bldLvl="0" animBg="1"/>
      <p:bldP spid="20" grpId="0"/>
      <p:bldP spid="5" grpId="0"/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1571604" y="2786064"/>
            <a:ext cx="6122686" cy="178593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28860" y="2500312"/>
            <a:ext cx="4214842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2017395" y="1494790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1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44165" y="1491615"/>
            <a:ext cx="4968240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Chinese Dialects Overview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10"/>
            <a:ext cx="1941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kern="1200" cap="none" spc="0" normalizeH="0" baseline="0" noProof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三极春联字体简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kumimoji="0" lang="zh-CN" altLang="en-US" sz="2800" b="0" i="0" kern="1200" cap="none" spc="0" normalizeH="0" baseline="0" noProof="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三极春联字体简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 rot="16200000" flipV="1">
            <a:off x="-43181" y="543197"/>
            <a:ext cx="928694" cy="270892"/>
          </a:xfrm>
          <a:prstGeom prst="rect">
            <a:avLst/>
          </a:prstGeom>
        </p:spPr>
      </p:pic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rcRect b="80556"/>
          <a:stretch>
            <a:fillRect/>
          </a:stretch>
        </p:blipFill>
        <p:spPr>
          <a:xfrm rot="16200000">
            <a:off x="2311831" y="539603"/>
            <a:ext cx="928694" cy="27808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132123" y="627684"/>
            <a:ext cx="5726430" cy="17145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23850" y="1059815"/>
            <a:ext cx="2990850" cy="3964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3197225" y="4084320"/>
            <a:ext cx="7143750" cy="1059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Yangxiong (53-18)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"Interpretation of Foreign Dialects: Light Xuan"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7765" y="1491615"/>
            <a:ext cx="5215890" cy="205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Dialects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China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both a political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concept and a linguistic one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Europe: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linguistic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concept 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等于号 5"/>
          <p:cNvSpPr/>
          <p:nvPr>
            <p:custDataLst>
              <p:tags r:id="rId4"/>
            </p:custDataLst>
          </p:nvPr>
        </p:nvSpPr>
        <p:spPr>
          <a:xfrm>
            <a:off x="5076190" y="1563370"/>
            <a:ext cx="601345" cy="360045"/>
          </a:xfrm>
          <a:prstGeom prst="mathEqua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2135" y="1491615"/>
            <a:ext cx="3343275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Varieties of Chinese</a:t>
            </a:r>
            <a:endParaRPr lang="zh-CN" altLang="en-US" sz="2800" b="1" i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7" grpId="1"/>
      <p:bldP spid="18" grpId="0"/>
      <p:bldP spid="18" grpId="1"/>
      <p:bldP spid="6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795" y="428610"/>
            <a:ext cx="2140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三极春联字体简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Classification</a:t>
            </a:r>
            <a:endParaRPr lang="zh-CN" altLang="en-US" sz="2800" noProof="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三极春联字体简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1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 rot="16200000" flipV="1">
            <a:off x="-43181" y="543197"/>
            <a:ext cx="928694" cy="270892"/>
          </a:xfrm>
          <a:prstGeom prst="rect">
            <a:avLst/>
          </a:prstGeom>
        </p:spPr>
      </p:pic>
      <p:pic>
        <p:nvPicPr>
          <p:cNvPr id="15" name="图片 14" descr="1.png"/>
          <p:cNvPicPr>
            <a:picLocks noChangeAspect="1"/>
          </p:cNvPicPr>
          <p:nvPr/>
        </p:nvPicPr>
        <p:blipFill>
          <a:blip r:embed="rId2"/>
          <a:srcRect b="80556"/>
          <a:stretch>
            <a:fillRect/>
          </a:stretch>
        </p:blipFill>
        <p:spPr>
          <a:xfrm rot="16200000">
            <a:off x="2374696" y="521188"/>
            <a:ext cx="928694" cy="27808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3060368" y="627684"/>
            <a:ext cx="5798185" cy="17145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 bwMode="auto">
          <a:xfrm>
            <a:off x="2525713" y="5310188"/>
            <a:ext cx="1857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50" dirty="0">
              <a:solidFill>
                <a:prstClr val="white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987425"/>
            <a:ext cx="5665470" cy="40424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95830" y="1275715"/>
            <a:ext cx="1296035" cy="6483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23890" y="1231900"/>
            <a:ext cx="3420110" cy="692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Official dialects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24525" y="3298825"/>
            <a:ext cx="3412490" cy="1783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nine local dialects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Wu, Cantonese, Min, Xiang, Hakka, Gan, Hui, Jin, Pinghua.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" name="上弧形箭头 35"/>
          <p:cNvSpPr/>
          <p:nvPr/>
        </p:nvSpPr>
        <p:spPr>
          <a:xfrm>
            <a:off x="3347720" y="627380"/>
            <a:ext cx="2736215" cy="6483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2229485" y="3796030"/>
            <a:ext cx="3566795" cy="94361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9705" y="4083685"/>
            <a:ext cx="1944370" cy="864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36" grpId="0" animBg="1"/>
      <p:bldP spid="5" grpId="0"/>
      <p:bldP spid="4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1571604" y="2786064"/>
            <a:ext cx="6122686" cy="178593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28860" y="2500312"/>
            <a:ext cx="4214842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2051685" y="1564005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2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4165" y="1564005"/>
            <a:ext cx="3931920" cy="651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Cantonese Highlights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10"/>
            <a:ext cx="16656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noProof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三极春联字体简" pitchFamily="2" charset="-122"/>
                <a:cs typeface="Times New Roman" panose="02020603050405020304" pitchFamily="18" charset="0"/>
                <a:sym typeface="+mn-ea"/>
              </a:rPr>
              <a:t>Cantonese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 rot="16200000" flipV="1">
            <a:off x="-43181" y="543197"/>
            <a:ext cx="928694" cy="270892"/>
          </a:xfrm>
          <a:prstGeom prst="rect">
            <a:avLst/>
          </a:prstGeom>
        </p:spPr>
      </p:pic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rcRect b="80556"/>
          <a:stretch>
            <a:fillRect/>
          </a:stretch>
        </p:blipFill>
        <p:spPr>
          <a:xfrm rot="16200000">
            <a:off x="1982901" y="539603"/>
            <a:ext cx="928694" cy="27808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772078" y="627684"/>
            <a:ext cx="6086475" cy="17145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85750" y="2211705"/>
            <a:ext cx="5725795" cy="93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Status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Mother tongue of Guangfu people, studied by foreign universities.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等于号 5"/>
          <p:cNvSpPr/>
          <p:nvPr/>
        </p:nvSpPr>
        <p:spPr>
          <a:xfrm rot="16200000">
            <a:off x="971550" y="915670"/>
            <a:ext cx="432435" cy="360045"/>
          </a:xfrm>
          <a:prstGeom prst="mathEqua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336675"/>
            <a:ext cx="1088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Yueyu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170" y="699770"/>
            <a:ext cx="1878330" cy="29597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52360" y="213995"/>
            <a:ext cx="943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Eason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115" y="2643505"/>
            <a:ext cx="2591435" cy="24479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1460" y="3507740"/>
            <a:ext cx="5672455" cy="1094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Features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Nine tones, retains Middle Ancient Chinese features.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  <p:bldP spid="8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>
            <a:off x="1571604" y="2786064"/>
            <a:ext cx="6122686" cy="178593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28860" y="2500312"/>
            <a:ext cx="4214842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2339975" y="1684655"/>
            <a:ext cx="577368" cy="563699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三极春联字体简" pitchFamily="2" charset="-122"/>
                <a:sym typeface="Arial" panose="020B0604020202020204" pitchFamily="34" charset="0"/>
              </a:rPr>
              <a:t>3</a:t>
            </a:r>
            <a:endParaRPr lang="en-US" altLang="zh-CN" sz="3600" dirty="0">
              <a:ln w="12700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5970" y="1708150"/>
            <a:ext cx="2634615" cy="605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Hunan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Dialect</a:t>
            </a:r>
            <a:endParaRPr lang="zh-CN" altLang="en-US" sz="2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85" y="428610"/>
            <a:ext cx="2247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noProof="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三极春联字体简" pitchFamily="2" charset="-122"/>
                <a:cs typeface="Times New Roman" panose="02020603050405020304" pitchFamily="18" charset="0"/>
                <a:sym typeface="+mn-ea"/>
              </a:rPr>
              <a:t>Hunan Dialect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三极春联字体简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1.png"/>
          <p:cNvPicPr>
            <a:picLocks noChangeAspect="1"/>
          </p:cNvPicPr>
          <p:nvPr/>
        </p:nvPicPr>
        <p:blipFill>
          <a:blip r:embed="rId1"/>
          <a:srcRect b="80556"/>
          <a:stretch>
            <a:fillRect/>
          </a:stretch>
        </p:blipFill>
        <p:spPr>
          <a:xfrm rot="16200000" flipV="1">
            <a:off x="-43181" y="543197"/>
            <a:ext cx="928694" cy="270892"/>
          </a:xfrm>
          <a:prstGeom prst="rect">
            <a:avLst/>
          </a:prstGeom>
        </p:spPr>
      </p:pic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rcRect b="80556"/>
          <a:stretch>
            <a:fillRect/>
          </a:stretch>
        </p:blipFill>
        <p:spPr>
          <a:xfrm rot="16200000">
            <a:off x="2446451" y="539603"/>
            <a:ext cx="928694" cy="27808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3204513" y="644829"/>
            <a:ext cx="5654040" cy="55245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7315" y="1059815"/>
            <a:ext cx="5888990" cy="970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varieties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new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-Changsha dialect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old-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Shuangfeng dialect 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0" y="1059815"/>
            <a:ext cx="3448050" cy="20561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315" y="2347595"/>
            <a:ext cx="4715510" cy="1036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Origin: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Ancestor is ancient Chu language (pre-Qin period).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9705" y="3579495"/>
            <a:ext cx="82461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Distribution and number of speakers: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Mainly used in the Xiangjiang river basin.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 Hunan, with an estimated 45 million speakers in 2010.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TIMING" val="|1.3"/>
</p:tagLst>
</file>

<file path=ppt/tags/tag10.xml><?xml version="1.0" encoding="utf-8"?>
<p:tagLst xmlns:p="http://schemas.openxmlformats.org/presentationml/2006/main">
  <p:tag name="TIMING" val="|0.5"/>
</p:tagLst>
</file>

<file path=ppt/tags/tag11.xml><?xml version="1.0" encoding="utf-8"?>
<p:tagLst xmlns:p="http://schemas.openxmlformats.org/presentationml/2006/main">
  <p:tag name="TIMING" val="|1.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TIMING" val="|0.8"/>
</p:tagLst>
</file>

<file path=ppt/tags/tag14.xml><?xml version="1.0" encoding="utf-8"?>
<p:tagLst xmlns:p="http://schemas.openxmlformats.org/presentationml/2006/main">
  <p:tag name="TIMING" val="|0.8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TIMING" val="|2.9"/>
</p:tagLst>
</file>

<file path=ppt/tags/tag17.xml><?xml version="1.0" encoding="utf-8"?>
<p:tagLst xmlns:p="http://schemas.openxmlformats.org/presentationml/2006/main">
  <p:tag name="TIMING" val="|0.6"/>
</p:tagLst>
</file>

<file path=ppt/tags/tag18.xml><?xml version="1.0" encoding="utf-8"?>
<p:tagLst xmlns:p="http://schemas.openxmlformats.org/presentationml/2006/main">
  <p:tag name="TIMING" val="|1.5"/>
</p:tagLst>
</file>

<file path=ppt/tags/tag1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GUyNDlkYWE1YmQ2OTU4YWEwOWE5NjY0MDE0NjkzNG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IMING" val="|0.5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TIMING" val="|0.7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TIMING" val="|0.5"/>
</p:tagLst>
</file>

<file path=ppt/tags/tag8.xml><?xml version="1.0" encoding="utf-8"?>
<p:tagLst xmlns:p="http://schemas.openxmlformats.org/presentationml/2006/main">
  <p:tag name="TIMING" val="|0.7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1273</Words>
  <Application>WPS 演示</Application>
  <PresentationFormat>全屏显示(16:9)</PresentationFormat>
  <Paragraphs>115</Paragraphs>
  <Slides>13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Arial</vt:lpstr>
      <vt:lpstr>三极春联字体简</vt:lpstr>
      <vt:lpstr>Times New Roman</vt:lpstr>
      <vt:lpstr>Calibri</vt:lpstr>
      <vt:lpstr>Arial Unicode MS</vt:lpstr>
      <vt:lpstr>华文行楷</vt:lpstr>
      <vt:lpstr>楷体</vt:lpstr>
      <vt:lpstr>隶书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唯美古风</dc:title>
  <dc:creator>第一PPT</dc:creator>
  <cp:keywords>www.1ppt.com</cp:keywords>
  <dc:description>www.1ppt.com</dc:description>
  <cp:lastModifiedBy>小梅</cp:lastModifiedBy>
  <cp:revision>57</cp:revision>
  <dcterms:created xsi:type="dcterms:W3CDTF">2017-03-16T07:51:00Z</dcterms:created>
  <dcterms:modified xsi:type="dcterms:W3CDTF">2025-10-23T15:36:58Z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44A6486CF17D4D01887F309B02FC1EAF_12</vt:lpwstr>
  </property>
  <property fmtid="{D5CDD505-2E9C-101B-9397-08002B2CF9AE}" pid="3" name="KSOProductBuildVer">
    <vt:lpwstr>2052-12.1.0.16120</vt:lpwstr>
  </property>
</Properties>
</file>