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62" r:id="rId4"/>
    <p:sldId id="257" r:id="rId5"/>
    <p:sldId id="263" r:id="rId6"/>
    <p:sldId id="265" r:id="rId7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无样式，网格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viewProps" Target="viewProps.xml"/><Relationship Id="rId8" Type="http://schemas.openxmlformats.org/officeDocument/2006/relationships/presProps" Target="presProps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1.xml"/><Relationship Id="rId1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2.xml"/><Relationship Id="rId1" Type="http://schemas.openxmlformats.org/officeDocument/2006/relationships/image" Target="../media/image2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/>
          <a:p>
            <a:r>
              <a:rPr lang="zh-CN" altLang="en-US">
                <a:latin typeface="宋体" panose="02010600030101010101" pitchFamily="2" charset="-122"/>
                <a:ea typeface="宋体" panose="02010600030101010101" pitchFamily="2" charset="-122"/>
              </a:rPr>
              <a:t>物主代词第四格</a:t>
            </a:r>
            <a:endParaRPr lang="zh-CN" altLang="en-US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p>
            <a:r>
              <a:rPr lang="en-US" altLang="zh-CN" sz="3200" b="1">
                <a:latin typeface="Times New Roman" panose="02020603050405020304" charset="0"/>
                <a:cs typeface="Times New Roman" panose="02020603050405020304" charset="0"/>
              </a:rPr>
              <a:t>Possessivpronomen im Akkusativ(A)</a:t>
            </a:r>
            <a:endParaRPr lang="en-US" altLang="zh-CN" sz="3200" b="1"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11121390" y="6212840"/>
            <a:ext cx="1070610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王梦盼</a:t>
            </a:r>
            <a:endParaRPr lang="zh-CN" altLang="en-US"/>
          </a:p>
          <a:p>
            <a:r>
              <a:rPr lang="en-US" altLang="zh-CN"/>
              <a:t>Amelie</a:t>
            </a:r>
            <a:endParaRPr lang="en-US" altLang="zh-CN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4" name="文本框 3"/>
          <p:cNvSpPr txBox="1"/>
          <p:nvPr/>
        </p:nvSpPr>
        <p:spPr>
          <a:xfrm>
            <a:off x="0" y="0"/>
            <a:ext cx="1788160" cy="92202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de-DE" altLang="zh-CN" sz="5400">
                <a:latin typeface="Times New Roman" panose="02020603050405020304" charset="0"/>
                <a:cs typeface="Times New Roman" panose="02020603050405020304" charset="0"/>
              </a:rPr>
              <a:t>Sätze</a:t>
            </a:r>
            <a:endParaRPr lang="de-DE" altLang="zh-CN" sz="5400"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1177290" y="763270"/>
            <a:ext cx="9825990" cy="452310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3200"/>
              <a:t>1</a:t>
            </a:r>
            <a:r>
              <a:rPr lang="de-DE" altLang="zh-CN" sz="3200"/>
              <a:t>.</a:t>
            </a:r>
            <a:r>
              <a:rPr lang="zh-CN" altLang="en-US" sz="3200"/>
              <a:t>Sie besuchen </a:t>
            </a:r>
            <a:r>
              <a:rPr lang="zh-CN" altLang="en-US" sz="3200" b="1">
                <a:solidFill>
                  <a:srgbClr val="FF0000"/>
                </a:solidFill>
              </a:rPr>
              <a:t>ihre</a:t>
            </a:r>
            <a:r>
              <a:rPr lang="zh-CN" altLang="en-US" sz="3200"/>
              <a:t> Gro</a:t>
            </a:r>
            <a:r>
              <a:rPr lang="de-DE" altLang="zh-CN" sz="3200"/>
              <a:t>ß</a:t>
            </a:r>
            <a:r>
              <a:rPr lang="zh-CN" altLang="en-US" sz="3200"/>
              <a:t>mutter.</a:t>
            </a:r>
            <a:endParaRPr lang="zh-CN" altLang="en-US" sz="3200"/>
          </a:p>
          <a:p>
            <a:r>
              <a:rPr lang="zh-CN" altLang="en-US" sz="2400"/>
              <a:t>他们看望他们的祖母（外祖母）</a:t>
            </a:r>
            <a:endParaRPr lang="zh-CN" altLang="en-US" sz="3200"/>
          </a:p>
          <a:p>
            <a:r>
              <a:rPr lang="zh-CN" altLang="en-US" sz="3200"/>
              <a:t>2</a:t>
            </a:r>
            <a:r>
              <a:rPr lang="de-DE" altLang="zh-CN" sz="3200"/>
              <a:t>.</a:t>
            </a:r>
            <a:r>
              <a:rPr lang="zh-CN" altLang="en-US" sz="3200"/>
              <a:t> Anna, ich brauche </a:t>
            </a:r>
            <a:r>
              <a:rPr lang="zh-CN" altLang="en-US" sz="3200" b="1">
                <a:solidFill>
                  <a:srgbClr val="FF0000"/>
                </a:solidFill>
              </a:rPr>
              <a:t>dein</a:t>
            </a:r>
            <a:r>
              <a:rPr lang="zh-CN" altLang="en-US" sz="3200"/>
              <a:t> Buch.</a:t>
            </a:r>
            <a:endParaRPr lang="zh-CN" altLang="en-US" sz="3200"/>
          </a:p>
          <a:p>
            <a:r>
              <a:rPr lang="zh-CN" altLang="en-US" sz="2400"/>
              <a:t>安娜，我需要你的书</a:t>
            </a:r>
            <a:endParaRPr lang="zh-CN" altLang="en-US" sz="3200"/>
          </a:p>
          <a:p>
            <a:r>
              <a:rPr lang="zh-CN" altLang="en-US" sz="3200"/>
              <a:t>3</a:t>
            </a:r>
            <a:r>
              <a:rPr lang="de-DE" altLang="zh-CN" sz="3200"/>
              <a:t>.</a:t>
            </a:r>
            <a:r>
              <a:rPr lang="zh-CN" altLang="en-US" sz="3200"/>
              <a:t> Am Sonntag besuche ich </a:t>
            </a:r>
            <a:r>
              <a:rPr lang="zh-CN" altLang="en-US" sz="3200" b="1">
                <a:solidFill>
                  <a:srgbClr val="FF0000"/>
                </a:solidFill>
              </a:rPr>
              <a:t>meinen</a:t>
            </a:r>
            <a:r>
              <a:rPr lang="zh-CN" altLang="en-US" sz="3200"/>
              <a:t> Lehrer.</a:t>
            </a:r>
            <a:endParaRPr lang="zh-CN" altLang="en-US" sz="3200"/>
          </a:p>
          <a:p>
            <a:r>
              <a:rPr lang="zh-CN" altLang="en-US" sz="2400"/>
              <a:t>周日，我看望我的老师。</a:t>
            </a:r>
            <a:endParaRPr lang="zh-CN" altLang="en-US" sz="3200"/>
          </a:p>
          <a:p>
            <a:r>
              <a:rPr lang="zh-CN" altLang="en-US" sz="3200"/>
              <a:t>4.Ich nehme </a:t>
            </a:r>
            <a:r>
              <a:rPr lang="zh-CN" altLang="en-US" sz="3200" b="1">
                <a:solidFill>
                  <a:srgbClr val="FF0000"/>
                </a:solidFill>
              </a:rPr>
              <a:t>meine</a:t>
            </a:r>
            <a:r>
              <a:rPr lang="zh-CN" altLang="en-US" sz="3200"/>
              <a:t> Tasche und </a:t>
            </a:r>
            <a:r>
              <a:rPr lang="zh-CN" altLang="en-US" sz="3200" b="1">
                <a:solidFill>
                  <a:srgbClr val="FF0000"/>
                </a:solidFill>
              </a:rPr>
              <a:t>meinen</a:t>
            </a:r>
            <a:r>
              <a:rPr lang="zh-CN" altLang="en-US" sz="3200"/>
              <a:t> Kugelschreiber.</a:t>
            </a:r>
            <a:endParaRPr lang="zh-CN" altLang="en-US" sz="3200"/>
          </a:p>
          <a:p>
            <a:r>
              <a:rPr lang="zh-CN" altLang="en-US" sz="2400"/>
              <a:t>我拿了我的包和我的圆珠笔。</a:t>
            </a:r>
            <a:endParaRPr lang="zh-CN" altLang="en-US" sz="3200"/>
          </a:p>
          <a:p>
            <a:r>
              <a:rPr lang="de-DE" altLang="zh-CN" sz="3200"/>
              <a:t>5</a:t>
            </a:r>
            <a:r>
              <a:rPr lang="en-US" altLang="de-DE" sz="3200"/>
              <a:t>.</a:t>
            </a:r>
            <a:r>
              <a:rPr lang="de-DE" altLang="de-DE" sz="3200"/>
              <a:t>Ist </a:t>
            </a:r>
            <a:r>
              <a:rPr lang="en-US" altLang="de-DE" sz="3200"/>
              <a:t>das </a:t>
            </a:r>
            <a:r>
              <a:rPr lang="zh-CN" altLang="en-US" sz="3200" b="1">
                <a:solidFill>
                  <a:srgbClr val="FF0000"/>
                </a:solidFill>
              </a:rPr>
              <a:t>dein</a:t>
            </a:r>
            <a:r>
              <a:rPr lang="en-US" altLang="de-DE" sz="3200"/>
              <a:t> </a:t>
            </a:r>
            <a:r>
              <a:rPr lang="de-DE" altLang="en-US" sz="3200"/>
              <a:t>Buch</a:t>
            </a:r>
            <a:r>
              <a:rPr lang="en-US" altLang="de-DE" sz="3200"/>
              <a:t>? </a:t>
            </a:r>
            <a:r>
              <a:rPr lang="zh-CN" altLang="en-US" sz="2400"/>
              <a:t>这是你的书吗？</a:t>
            </a:r>
            <a:endParaRPr lang="en-US" altLang="de-DE" sz="3200"/>
          </a:p>
          <a:p>
            <a:r>
              <a:rPr lang="en-US" altLang="de-DE" sz="3200"/>
              <a:t>Nein</a:t>
            </a:r>
            <a:r>
              <a:rPr lang="de-DE" altLang="en-US" sz="3200"/>
              <a:t>,</a:t>
            </a:r>
            <a:r>
              <a:rPr lang="en-US" altLang="de-DE" sz="3200"/>
              <a:t>das ist </a:t>
            </a:r>
            <a:r>
              <a:rPr lang="zh-CN" altLang="en-US" sz="3200" b="1">
                <a:solidFill>
                  <a:srgbClr val="FF0000"/>
                </a:solidFill>
              </a:rPr>
              <a:t>sein</a:t>
            </a:r>
            <a:r>
              <a:rPr lang="de-DE" altLang="en-US" sz="3200"/>
              <a:t> Buch</a:t>
            </a:r>
            <a:r>
              <a:rPr lang="en-US" altLang="de-DE" sz="3200"/>
              <a:t> ?</a:t>
            </a:r>
            <a:r>
              <a:rPr lang="zh-CN" altLang="en-US" sz="2400"/>
              <a:t>不，这是他的书。</a:t>
            </a:r>
            <a:endParaRPr lang="zh-CN" altLang="en-US" sz="3200"/>
          </a:p>
        </p:txBody>
      </p:sp>
      <p:sp>
        <p:nvSpPr>
          <p:cNvPr id="2" name="文本框 1"/>
          <p:cNvSpPr txBox="1"/>
          <p:nvPr/>
        </p:nvSpPr>
        <p:spPr>
          <a:xfrm>
            <a:off x="1249680" y="5398770"/>
            <a:ext cx="3431540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>
              <a:buClrTx/>
              <a:buSzTx/>
              <a:buFontTx/>
            </a:pPr>
            <a:r>
              <a:rPr lang="zh-CN" altLang="en-US" sz="3200"/>
              <a:t>用</a:t>
            </a:r>
            <a:r>
              <a:rPr lang="zh-CN" altLang="en-US" sz="3200">
                <a:solidFill>
                  <a:srgbClr val="FF0000"/>
                </a:solidFill>
              </a:rPr>
              <a:t>wessen</a:t>
            </a:r>
            <a:r>
              <a:rPr lang="zh-CN" altLang="en-US" sz="3200"/>
              <a:t>提问</a:t>
            </a:r>
            <a:endParaRPr lang="zh-CN" altLang="en-US" sz="32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4" name="文本框 3"/>
          <p:cNvSpPr txBox="1"/>
          <p:nvPr/>
        </p:nvSpPr>
        <p:spPr>
          <a:xfrm>
            <a:off x="0" y="24765"/>
            <a:ext cx="2247265" cy="92202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de-DE" altLang="zh-CN" sz="5400">
                <a:latin typeface="Times New Roman" panose="02020603050405020304" charset="0"/>
                <a:cs typeface="Times New Roman" panose="02020603050405020304" charset="0"/>
              </a:rPr>
              <a:t>Tabelle</a:t>
            </a:r>
            <a:endParaRPr lang="de-DE" altLang="zh-CN" sz="5400">
              <a:latin typeface="Times New Roman" panose="02020603050405020304" charset="0"/>
              <a:cs typeface="Times New Roman" panose="02020603050405020304" charset="0"/>
            </a:endParaRPr>
          </a:p>
        </p:txBody>
      </p:sp>
      <p:graphicFrame>
        <p:nvGraphicFramePr>
          <p:cNvPr id="6" name="表格 5"/>
          <p:cNvGraphicFramePr/>
          <p:nvPr>
            <p:custDataLst>
              <p:tags r:id="rId2"/>
            </p:custDataLst>
          </p:nvPr>
        </p:nvGraphicFramePr>
        <p:xfrm>
          <a:off x="1316990" y="946785"/>
          <a:ext cx="9048750" cy="496125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261235"/>
                <a:gridCol w="2261235"/>
                <a:gridCol w="2261235"/>
                <a:gridCol w="2265045"/>
              </a:tblGrid>
              <a:tr h="902335"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2800" b="0">
                          <a:latin typeface="Times New Roman" panose="02020603050405020304" charset="0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人称代词（第一格）</a:t>
                      </a:r>
                      <a:endParaRPr lang="en-US" altLang="en-US" sz="2800" b="0">
                        <a:latin typeface="Times New Roman" panose="02020603050405020304" charset="0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2800" b="0">
                          <a:latin typeface="Times New Roman" panose="02020603050405020304" charset="0"/>
                          <a:ea typeface="宋体" panose="02010600030101010101" pitchFamily="2" charset="-122"/>
                          <a:cs typeface="Times New Roman" panose="02020603050405020304" charset="0"/>
                        </a:rPr>
                        <a:t>m</a:t>
                      </a:r>
                      <a:endParaRPr lang="en-US" altLang="en-US" sz="2800" b="0">
                        <a:latin typeface="Times New Roman" panose="02020603050405020304" charset="0"/>
                        <a:ea typeface="宋体" panose="02010600030101010101" pitchFamily="2" charset="-122"/>
                        <a:cs typeface="Times New Roman" panose="02020603050405020304" charset="0"/>
                      </a:endParaRPr>
                    </a:p>
                  </a:txBody>
                  <a:tcPr marL="68580" marR="6858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2800" b="0">
                          <a:latin typeface="Times New Roman" panose="02020603050405020304" charset="0"/>
                          <a:ea typeface="宋体" panose="02010600030101010101" pitchFamily="2" charset="-122"/>
                          <a:cs typeface="Times New Roman" panose="02020603050405020304" charset="0"/>
                        </a:rPr>
                        <a:t>n</a:t>
                      </a:r>
                      <a:endParaRPr lang="en-US" altLang="en-US" sz="2800" b="0">
                        <a:latin typeface="Times New Roman" panose="02020603050405020304" charset="0"/>
                        <a:ea typeface="宋体" panose="02010600030101010101" pitchFamily="2" charset="-122"/>
                        <a:cs typeface="Times New Roman" panose="02020603050405020304" charset="0"/>
                      </a:endParaRPr>
                    </a:p>
                  </a:txBody>
                  <a:tcPr marL="68580" marR="6858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2800" b="0">
                          <a:latin typeface="Times New Roman" panose="02020603050405020304" charset="0"/>
                          <a:ea typeface="宋体" panose="02010600030101010101" pitchFamily="2" charset="-122"/>
                          <a:cs typeface="Times New Roman" panose="02020603050405020304" charset="0"/>
                        </a:rPr>
                        <a:t>f/pl</a:t>
                      </a:r>
                      <a:endParaRPr lang="en-US" altLang="en-US" sz="2800" b="0">
                        <a:latin typeface="Times New Roman" panose="02020603050405020304" charset="0"/>
                        <a:ea typeface="宋体" panose="02010600030101010101" pitchFamily="2" charset="-122"/>
                        <a:cs typeface="Times New Roman" panose="02020603050405020304" charset="0"/>
                      </a:endParaRPr>
                    </a:p>
                  </a:txBody>
                  <a:tcPr marL="68580" marR="6858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0850"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2800" b="0">
                          <a:latin typeface="Times New Roman" panose="02020603050405020304" charset="0"/>
                          <a:ea typeface="宋体" panose="02010600030101010101" pitchFamily="2" charset="-122"/>
                          <a:cs typeface="Times New Roman" panose="02020603050405020304" charset="0"/>
                        </a:rPr>
                        <a:t>ich</a:t>
                      </a:r>
                      <a:endParaRPr lang="en-US" altLang="en-US" sz="2800" b="0">
                        <a:latin typeface="Times New Roman" panose="02020603050405020304" charset="0"/>
                        <a:ea typeface="宋体" panose="02010600030101010101" pitchFamily="2" charset="-122"/>
                        <a:cs typeface="Times New Roman" panose="02020603050405020304" charset="0"/>
                      </a:endParaRPr>
                    </a:p>
                  </a:txBody>
                  <a:tcPr marL="68580" marR="6858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2800" b="0">
                          <a:latin typeface="Times New Roman" panose="02020603050405020304" charset="0"/>
                          <a:ea typeface="宋体" panose="02010600030101010101" pitchFamily="2" charset="-122"/>
                          <a:cs typeface="Times New Roman" panose="02020603050405020304" charset="0"/>
                        </a:rPr>
                        <a:t>meinen</a:t>
                      </a:r>
                      <a:endParaRPr lang="en-US" altLang="en-US" sz="2800" b="0">
                        <a:latin typeface="Times New Roman" panose="02020603050405020304" charset="0"/>
                        <a:ea typeface="宋体" panose="02010600030101010101" pitchFamily="2" charset="-122"/>
                        <a:cs typeface="Times New Roman" panose="02020603050405020304" charset="0"/>
                      </a:endParaRPr>
                    </a:p>
                  </a:txBody>
                  <a:tcPr marL="68580" marR="6858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2800" b="0">
                          <a:latin typeface="Times New Roman" panose="02020603050405020304" charset="0"/>
                          <a:ea typeface="宋体" panose="02010600030101010101" pitchFamily="2" charset="-122"/>
                          <a:cs typeface="Times New Roman" panose="02020603050405020304" charset="0"/>
                        </a:rPr>
                        <a:t>mein</a:t>
                      </a:r>
                      <a:endParaRPr lang="en-US" altLang="en-US" sz="2800" b="0">
                        <a:latin typeface="Times New Roman" panose="02020603050405020304" charset="0"/>
                        <a:ea typeface="宋体" panose="02010600030101010101" pitchFamily="2" charset="-122"/>
                        <a:cs typeface="Times New Roman" panose="02020603050405020304" charset="0"/>
                      </a:endParaRPr>
                    </a:p>
                  </a:txBody>
                  <a:tcPr marL="68580" marR="6858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2800" b="0">
                          <a:latin typeface="Times New Roman" panose="02020603050405020304" charset="0"/>
                          <a:ea typeface="宋体" panose="02010600030101010101" pitchFamily="2" charset="-122"/>
                          <a:cs typeface="Times New Roman" panose="02020603050405020304" charset="0"/>
                        </a:rPr>
                        <a:t>meine</a:t>
                      </a:r>
                      <a:endParaRPr lang="en-US" altLang="en-US" sz="2800" b="0">
                        <a:latin typeface="Times New Roman" panose="02020603050405020304" charset="0"/>
                        <a:ea typeface="宋体" panose="02010600030101010101" pitchFamily="2" charset="-122"/>
                        <a:cs typeface="Times New Roman" panose="02020603050405020304" charset="0"/>
                      </a:endParaRPr>
                    </a:p>
                  </a:txBody>
                  <a:tcPr marL="68580" marR="6858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0850"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2800" b="0">
                          <a:latin typeface="Times New Roman" panose="02020603050405020304" charset="0"/>
                          <a:ea typeface="宋体" panose="02010600030101010101" pitchFamily="2" charset="-122"/>
                          <a:cs typeface="Times New Roman" panose="02020603050405020304" charset="0"/>
                        </a:rPr>
                        <a:t>du</a:t>
                      </a:r>
                      <a:endParaRPr lang="en-US" altLang="en-US" sz="2800" b="0">
                        <a:latin typeface="Times New Roman" panose="02020603050405020304" charset="0"/>
                        <a:ea typeface="宋体" panose="02010600030101010101" pitchFamily="2" charset="-122"/>
                        <a:cs typeface="Times New Roman" panose="02020603050405020304" charset="0"/>
                      </a:endParaRPr>
                    </a:p>
                  </a:txBody>
                  <a:tcPr marL="68580" marR="6858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2800" b="0">
                          <a:latin typeface="Times New Roman" panose="02020603050405020304" charset="0"/>
                          <a:ea typeface="宋体" panose="02010600030101010101" pitchFamily="2" charset="-122"/>
                          <a:cs typeface="Times New Roman" panose="02020603050405020304" charset="0"/>
                        </a:rPr>
                        <a:t>deinen</a:t>
                      </a:r>
                      <a:endParaRPr lang="en-US" altLang="en-US" sz="2800" b="0">
                        <a:latin typeface="Times New Roman" panose="02020603050405020304" charset="0"/>
                        <a:ea typeface="宋体" panose="02010600030101010101" pitchFamily="2" charset="-122"/>
                        <a:cs typeface="Times New Roman" panose="02020603050405020304" charset="0"/>
                      </a:endParaRPr>
                    </a:p>
                  </a:txBody>
                  <a:tcPr marL="68580" marR="6858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2800" b="0">
                          <a:latin typeface="Times New Roman" panose="02020603050405020304" charset="0"/>
                          <a:ea typeface="宋体" panose="02010600030101010101" pitchFamily="2" charset="-122"/>
                          <a:cs typeface="Times New Roman" panose="02020603050405020304" charset="0"/>
                        </a:rPr>
                        <a:t>dein</a:t>
                      </a:r>
                      <a:endParaRPr lang="en-US" altLang="en-US" sz="2800" b="0">
                        <a:latin typeface="Times New Roman" panose="02020603050405020304" charset="0"/>
                        <a:ea typeface="宋体" panose="02010600030101010101" pitchFamily="2" charset="-122"/>
                        <a:cs typeface="Times New Roman" panose="02020603050405020304" charset="0"/>
                      </a:endParaRPr>
                    </a:p>
                  </a:txBody>
                  <a:tcPr marL="68580" marR="6858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2800" b="0">
                          <a:latin typeface="Times New Roman" panose="02020603050405020304" charset="0"/>
                          <a:ea typeface="宋体" panose="02010600030101010101" pitchFamily="2" charset="-122"/>
                          <a:cs typeface="Times New Roman" panose="02020603050405020304" charset="0"/>
                        </a:rPr>
                        <a:t>deine</a:t>
                      </a:r>
                      <a:endParaRPr lang="en-US" altLang="en-US" sz="2800" b="0">
                        <a:latin typeface="Times New Roman" panose="02020603050405020304" charset="0"/>
                        <a:ea typeface="宋体" panose="02010600030101010101" pitchFamily="2" charset="-122"/>
                        <a:cs typeface="Times New Roman" panose="02020603050405020304" charset="0"/>
                      </a:endParaRPr>
                    </a:p>
                  </a:txBody>
                  <a:tcPr marL="68580" marR="6858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0850"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2800" b="0">
                          <a:latin typeface="Times New Roman" panose="02020603050405020304" charset="0"/>
                          <a:ea typeface="宋体" panose="02010600030101010101" pitchFamily="2" charset="-122"/>
                          <a:cs typeface="Times New Roman" panose="02020603050405020304" charset="0"/>
                        </a:rPr>
                        <a:t>er</a:t>
                      </a:r>
                      <a:endParaRPr lang="en-US" altLang="en-US" sz="2800" b="0">
                        <a:latin typeface="Times New Roman" panose="02020603050405020304" charset="0"/>
                        <a:ea typeface="宋体" panose="02010600030101010101" pitchFamily="2" charset="-122"/>
                        <a:cs typeface="Times New Roman" panose="02020603050405020304" charset="0"/>
                      </a:endParaRPr>
                    </a:p>
                  </a:txBody>
                  <a:tcPr marL="68580" marR="6858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2800" b="0">
                          <a:latin typeface="Times New Roman" panose="02020603050405020304" charset="0"/>
                          <a:ea typeface="宋体" panose="02010600030101010101" pitchFamily="2" charset="-122"/>
                          <a:cs typeface="Times New Roman" panose="02020603050405020304" charset="0"/>
                        </a:rPr>
                        <a:t>seinen</a:t>
                      </a:r>
                      <a:endParaRPr lang="en-US" altLang="en-US" sz="2800" b="0">
                        <a:latin typeface="Times New Roman" panose="02020603050405020304" charset="0"/>
                        <a:ea typeface="宋体" panose="02010600030101010101" pitchFamily="2" charset="-122"/>
                        <a:cs typeface="Times New Roman" panose="02020603050405020304" charset="0"/>
                      </a:endParaRPr>
                    </a:p>
                  </a:txBody>
                  <a:tcPr marL="68580" marR="6858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2800" b="0">
                          <a:latin typeface="Times New Roman" panose="02020603050405020304" charset="0"/>
                          <a:ea typeface="宋体" panose="02010600030101010101" pitchFamily="2" charset="-122"/>
                          <a:cs typeface="Times New Roman" panose="02020603050405020304" charset="0"/>
                        </a:rPr>
                        <a:t>sein</a:t>
                      </a:r>
                      <a:endParaRPr lang="en-US" altLang="en-US" sz="2800" b="0">
                        <a:latin typeface="Times New Roman" panose="02020603050405020304" charset="0"/>
                        <a:ea typeface="宋体" panose="02010600030101010101" pitchFamily="2" charset="-122"/>
                        <a:cs typeface="Times New Roman" panose="02020603050405020304" charset="0"/>
                      </a:endParaRPr>
                    </a:p>
                  </a:txBody>
                  <a:tcPr marL="68580" marR="6858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2800" b="0">
                          <a:latin typeface="Times New Roman" panose="02020603050405020304" charset="0"/>
                          <a:ea typeface="宋体" panose="02010600030101010101" pitchFamily="2" charset="-122"/>
                          <a:cs typeface="Times New Roman" panose="02020603050405020304" charset="0"/>
                        </a:rPr>
                        <a:t>seine</a:t>
                      </a:r>
                      <a:endParaRPr lang="en-US" altLang="en-US" sz="2800" b="0">
                        <a:latin typeface="Times New Roman" panose="02020603050405020304" charset="0"/>
                        <a:ea typeface="宋体" panose="02010600030101010101" pitchFamily="2" charset="-122"/>
                        <a:cs typeface="Times New Roman" panose="02020603050405020304" charset="0"/>
                      </a:endParaRPr>
                    </a:p>
                  </a:txBody>
                  <a:tcPr marL="68580" marR="6858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1485"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2800" b="0">
                          <a:latin typeface="Times New Roman" panose="02020603050405020304" charset="0"/>
                          <a:ea typeface="宋体" panose="02010600030101010101" pitchFamily="2" charset="-122"/>
                          <a:cs typeface="Times New Roman" panose="02020603050405020304" charset="0"/>
                        </a:rPr>
                        <a:t>sie</a:t>
                      </a:r>
                      <a:endParaRPr lang="en-US" altLang="en-US" sz="2800" b="0">
                        <a:latin typeface="Times New Roman" panose="02020603050405020304" charset="0"/>
                        <a:ea typeface="宋体" panose="02010600030101010101" pitchFamily="2" charset="-122"/>
                        <a:cs typeface="Times New Roman" panose="02020603050405020304" charset="0"/>
                      </a:endParaRPr>
                    </a:p>
                  </a:txBody>
                  <a:tcPr marL="68580" marR="6858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2800" b="0">
                          <a:latin typeface="Times New Roman" panose="02020603050405020304" charset="0"/>
                          <a:ea typeface="宋体" panose="02010600030101010101" pitchFamily="2" charset="-122"/>
                          <a:cs typeface="Times New Roman" panose="02020603050405020304" charset="0"/>
                        </a:rPr>
                        <a:t>ihren</a:t>
                      </a:r>
                      <a:endParaRPr lang="en-US" altLang="en-US" sz="2800" b="0">
                        <a:latin typeface="Times New Roman" panose="02020603050405020304" charset="0"/>
                        <a:ea typeface="宋体" panose="02010600030101010101" pitchFamily="2" charset="-122"/>
                        <a:cs typeface="Times New Roman" panose="02020603050405020304" charset="0"/>
                      </a:endParaRPr>
                    </a:p>
                  </a:txBody>
                  <a:tcPr marL="68580" marR="6858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2800" b="0">
                          <a:latin typeface="Times New Roman" panose="02020603050405020304" charset="0"/>
                          <a:ea typeface="宋体" panose="02010600030101010101" pitchFamily="2" charset="-122"/>
                          <a:cs typeface="Times New Roman" panose="02020603050405020304" charset="0"/>
                        </a:rPr>
                        <a:t>ihr</a:t>
                      </a:r>
                      <a:endParaRPr lang="en-US" altLang="en-US" sz="2800" b="0">
                        <a:latin typeface="Times New Roman" panose="02020603050405020304" charset="0"/>
                        <a:ea typeface="宋体" panose="02010600030101010101" pitchFamily="2" charset="-122"/>
                        <a:cs typeface="Times New Roman" panose="02020603050405020304" charset="0"/>
                      </a:endParaRPr>
                    </a:p>
                  </a:txBody>
                  <a:tcPr marL="68580" marR="6858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2800" b="0">
                          <a:latin typeface="Times New Roman" panose="02020603050405020304" charset="0"/>
                          <a:ea typeface="宋体" panose="02010600030101010101" pitchFamily="2" charset="-122"/>
                          <a:cs typeface="Times New Roman" panose="02020603050405020304" charset="0"/>
                        </a:rPr>
                        <a:t>ihre</a:t>
                      </a:r>
                      <a:endParaRPr lang="en-US" altLang="en-US" sz="2800" b="0">
                        <a:latin typeface="Times New Roman" panose="02020603050405020304" charset="0"/>
                        <a:ea typeface="宋体" panose="02010600030101010101" pitchFamily="2" charset="-122"/>
                        <a:cs typeface="Times New Roman" panose="02020603050405020304" charset="0"/>
                      </a:endParaRPr>
                    </a:p>
                  </a:txBody>
                  <a:tcPr marL="68580" marR="6858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0850"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2800" b="0">
                          <a:latin typeface="Times New Roman" panose="02020603050405020304" charset="0"/>
                          <a:ea typeface="宋体" panose="02010600030101010101" pitchFamily="2" charset="-122"/>
                          <a:cs typeface="Times New Roman" panose="02020603050405020304" charset="0"/>
                        </a:rPr>
                        <a:t>es</a:t>
                      </a:r>
                      <a:endParaRPr lang="en-US" altLang="en-US" sz="2800" b="0">
                        <a:latin typeface="Times New Roman" panose="02020603050405020304" charset="0"/>
                        <a:ea typeface="宋体" panose="02010600030101010101" pitchFamily="2" charset="-122"/>
                        <a:cs typeface="Times New Roman" panose="02020603050405020304" charset="0"/>
                      </a:endParaRPr>
                    </a:p>
                  </a:txBody>
                  <a:tcPr marL="68580" marR="6858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2800" b="0">
                          <a:latin typeface="Times New Roman" panose="02020603050405020304" charset="0"/>
                          <a:ea typeface="宋体" panose="02010600030101010101" pitchFamily="2" charset="-122"/>
                          <a:cs typeface="Times New Roman" panose="02020603050405020304" charset="0"/>
                        </a:rPr>
                        <a:t>seinen</a:t>
                      </a:r>
                      <a:endParaRPr lang="en-US" altLang="en-US" sz="2800" b="0">
                        <a:latin typeface="Times New Roman" panose="02020603050405020304" charset="0"/>
                        <a:ea typeface="宋体" panose="02010600030101010101" pitchFamily="2" charset="-122"/>
                        <a:cs typeface="Times New Roman" panose="02020603050405020304" charset="0"/>
                      </a:endParaRPr>
                    </a:p>
                  </a:txBody>
                  <a:tcPr marL="68580" marR="6858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2800" b="0">
                          <a:latin typeface="Times New Roman" panose="02020603050405020304" charset="0"/>
                          <a:ea typeface="宋体" panose="02010600030101010101" pitchFamily="2" charset="-122"/>
                          <a:cs typeface="Times New Roman" panose="02020603050405020304" charset="0"/>
                        </a:rPr>
                        <a:t>sein</a:t>
                      </a:r>
                      <a:endParaRPr lang="en-US" altLang="en-US" sz="2800" b="0">
                        <a:latin typeface="Times New Roman" panose="02020603050405020304" charset="0"/>
                        <a:ea typeface="宋体" panose="02010600030101010101" pitchFamily="2" charset="-122"/>
                        <a:cs typeface="Times New Roman" panose="02020603050405020304" charset="0"/>
                      </a:endParaRPr>
                    </a:p>
                  </a:txBody>
                  <a:tcPr marL="68580" marR="6858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2800" b="0">
                          <a:latin typeface="Times New Roman" panose="02020603050405020304" charset="0"/>
                          <a:ea typeface="宋体" panose="02010600030101010101" pitchFamily="2" charset="-122"/>
                          <a:cs typeface="Times New Roman" panose="02020603050405020304" charset="0"/>
                        </a:rPr>
                        <a:t>seine</a:t>
                      </a:r>
                      <a:endParaRPr lang="en-US" altLang="en-US" sz="2800" b="0">
                        <a:latin typeface="Times New Roman" panose="02020603050405020304" charset="0"/>
                        <a:ea typeface="宋体" panose="02010600030101010101" pitchFamily="2" charset="-122"/>
                        <a:cs typeface="Times New Roman" panose="02020603050405020304" charset="0"/>
                      </a:endParaRPr>
                    </a:p>
                  </a:txBody>
                  <a:tcPr marL="68580" marR="6858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0850"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2800" b="0">
                          <a:latin typeface="Times New Roman" panose="02020603050405020304" charset="0"/>
                          <a:ea typeface="宋体" panose="02010600030101010101" pitchFamily="2" charset="-122"/>
                          <a:cs typeface="Times New Roman" panose="02020603050405020304" charset="0"/>
                        </a:rPr>
                        <a:t>wir</a:t>
                      </a:r>
                      <a:endParaRPr lang="en-US" altLang="en-US" sz="2800" b="0">
                        <a:latin typeface="Times New Roman" panose="02020603050405020304" charset="0"/>
                        <a:ea typeface="宋体" panose="02010600030101010101" pitchFamily="2" charset="-122"/>
                        <a:cs typeface="Times New Roman" panose="02020603050405020304" charset="0"/>
                      </a:endParaRPr>
                    </a:p>
                  </a:txBody>
                  <a:tcPr marL="68580" marR="6858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2800" b="0">
                          <a:latin typeface="Times New Roman" panose="02020603050405020304" charset="0"/>
                          <a:ea typeface="宋体" panose="02010600030101010101" pitchFamily="2" charset="-122"/>
                          <a:cs typeface="Times New Roman" panose="02020603050405020304" charset="0"/>
                        </a:rPr>
                        <a:t>unseren</a:t>
                      </a:r>
                      <a:endParaRPr lang="en-US" altLang="en-US" sz="2800" b="0">
                        <a:latin typeface="Times New Roman" panose="02020603050405020304" charset="0"/>
                        <a:ea typeface="宋体" panose="02010600030101010101" pitchFamily="2" charset="-122"/>
                        <a:cs typeface="Times New Roman" panose="02020603050405020304" charset="0"/>
                      </a:endParaRPr>
                    </a:p>
                  </a:txBody>
                  <a:tcPr marL="68580" marR="6858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2800" b="0">
                          <a:latin typeface="Times New Roman" panose="02020603050405020304" charset="0"/>
                          <a:ea typeface="宋体" panose="02010600030101010101" pitchFamily="2" charset="-122"/>
                          <a:cs typeface="Times New Roman" panose="02020603050405020304" charset="0"/>
                        </a:rPr>
                        <a:t>unser</a:t>
                      </a:r>
                      <a:endParaRPr lang="en-US" altLang="en-US" sz="2800" b="0">
                        <a:latin typeface="Times New Roman" panose="02020603050405020304" charset="0"/>
                        <a:ea typeface="宋体" panose="02010600030101010101" pitchFamily="2" charset="-122"/>
                        <a:cs typeface="Times New Roman" panose="02020603050405020304" charset="0"/>
                      </a:endParaRPr>
                    </a:p>
                  </a:txBody>
                  <a:tcPr marL="68580" marR="6858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2800" b="0">
                          <a:latin typeface="Times New Roman" panose="02020603050405020304" charset="0"/>
                          <a:ea typeface="宋体" panose="02010600030101010101" pitchFamily="2" charset="-122"/>
                          <a:cs typeface="Times New Roman" panose="02020603050405020304" charset="0"/>
                        </a:rPr>
                        <a:t>unsere</a:t>
                      </a:r>
                      <a:endParaRPr lang="en-US" altLang="en-US" sz="2800" b="0">
                        <a:latin typeface="Times New Roman" panose="02020603050405020304" charset="0"/>
                        <a:ea typeface="宋体" panose="02010600030101010101" pitchFamily="2" charset="-122"/>
                        <a:cs typeface="Times New Roman" panose="02020603050405020304" charset="0"/>
                      </a:endParaRPr>
                    </a:p>
                  </a:txBody>
                  <a:tcPr marL="68580" marR="6858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0850"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2800" b="0">
                          <a:latin typeface="Times New Roman" panose="02020603050405020304" charset="0"/>
                          <a:ea typeface="宋体" panose="02010600030101010101" pitchFamily="2" charset="-122"/>
                          <a:cs typeface="Times New Roman" panose="02020603050405020304" charset="0"/>
                        </a:rPr>
                        <a:t>ihr</a:t>
                      </a:r>
                      <a:endParaRPr lang="en-US" altLang="en-US" sz="2800" b="0">
                        <a:latin typeface="Times New Roman" panose="02020603050405020304" charset="0"/>
                        <a:ea typeface="宋体" panose="02010600030101010101" pitchFamily="2" charset="-122"/>
                        <a:cs typeface="Times New Roman" panose="02020603050405020304" charset="0"/>
                      </a:endParaRPr>
                    </a:p>
                  </a:txBody>
                  <a:tcPr marL="68580" marR="6858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2800" b="0">
                          <a:latin typeface="Times New Roman" panose="02020603050405020304" charset="0"/>
                          <a:ea typeface="宋体" panose="02010600030101010101" pitchFamily="2" charset="-122"/>
                          <a:cs typeface="Times New Roman" panose="02020603050405020304" charset="0"/>
                        </a:rPr>
                        <a:t>euren</a:t>
                      </a:r>
                      <a:endParaRPr lang="en-US" altLang="en-US" sz="2800" b="0">
                        <a:latin typeface="Times New Roman" panose="02020603050405020304" charset="0"/>
                        <a:ea typeface="宋体" panose="02010600030101010101" pitchFamily="2" charset="-122"/>
                        <a:cs typeface="Times New Roman" panose="02020603050405020304" charset="0"/>
                      </a:endParaRPr>
                    </a:p>
                  </a:txBody>
                  <a:tcPr marL="68580" marR="6858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2800" b="0">
                          <a:latin typeface="Times New Roman" panose="02020603050405020304" charset="0"/>
                          <a:ea typeface="宋体" panose="02010600030101010101" pitchFamily="2" charset="-122"/>
                          <a:cs typeface="Times New Roman" panose="02020603050405020304" charset="0"/>
                        </a:rPr>
                        <a:t>euer</a:t>
                      </a:r>
                      <a:endParaRPr lang="en-US" altLang="en-US" sz="2800" b="0">
                        <a:latin typeface="Times New Roman" panose="02020603050405020304" charset="0"/>
                        <a:ea typeface="宋体" panose="02010600030101010101" pitchFamily="2" charset="-122"/>
                        <a:cs typeface="Times New Roman" panose="02020603050405020304" charset="0"/>
                      </a:endParaRPr>
                    </a:p>
                  </a:txBody>
                  <a:tcPr marL="68580" marR="6858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2800" b="0">
                          <a:latin typeface="Times New Roman" panose="02020603050405020304" charset="0"/>
                          <a:ea typeface="宋体" panose="02010600030101010101" pitchFamily="2" charset="-122"/>
                          <a:cs typeface="Times New Roman" panose="02020603050405020304" charset="0"/>
                        </a:rPr>
                        <a:t>eure</a:t>
                      </a:r>
                      <a:endParaRPr lang="en-US" altLang="en-US" sz="2800" b="0">
                        <a:latin typeface="Times New Roman" panose="02020603050405020304" charset="0"/>
                        <a:ea typeface="宋体" panose="02010600030101010101" pitchFamily="2" charset="-122"/>
                        <a:cs typeface="Times New Roman" panose="02020603050405020304" charset="0"/>
                      </a:endParaRPr>
                    </a:p>
                  </a:txBody>
                  <a:tcPr marL="68580" marR="6858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1485"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2800" b="0">
                          <a:latin typeface="Times New Roman" panose="02020603050405020304" charset="0"/>
                          <a:ea typeface="宋体" panose="02010600030101010101" pitchFamily="2" charset="-122"/>
                          <a:cs typeface="Times New Roman" panose="02020603050405020304" charset="0"/>
                        </a:rPr>
                        <a:t>sie</a:t>
                      </a:r>
                      <a:endParaRPr lang="en-US" altLang="en-US" sz="2800" b="0">
                        <a:latin typeface="Times New Roman" panose="02020603050405020304" charset="0"/>
                        <a:ea typeface="宋体" panose="02010600030101010101" pitchFamily="2" charset="-122"/>
                        <a:cs typeface="Times New Roman" panose="02020603050405020304" charset="0"/>
                      </a:endParaRPr>
                    </a:p>
                  </a:txBody>
                  <a:tcPr marL="68580" marR="6858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2800" b="0">
                          <a:latin typeface="Times New Roman" panose="02020603050405020304" charset="0"/>
                          <a:ea typeface="宋体" panose="02010600030101010101" pitchFamily="2" charset="-122"/>
                          <a:cs typeface="Times New Roman" panose="02020603050405020304" charset="0"/>
                        </a:rPr>
                        <a:t>ihren</a:t>
                      </a:r>
                      <a:endParaRPr lang="en-US" altLang="en-US" sz="2800" b="0">
                        <a:latin typeface="Times New Roman" panose="02020603050405020304" charset="0"/>
                        <a:ea typeface="宋体" panose="02010600030101010101" pitchFamily="2" charset="-122"/>
                        <a:cs typeface="Times New Roman" panose="02020603050405020304" charset="0"/>
                      </a:endParaRPr>
                    </a:p>
                  </a:txBody>
                  <a:tcPr marL="68580" marR="6858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2800" b="0">
                          <a:latin typeface="Times New Roman" panose="02020603050405020304" charset="0"/>
                          <a:ea typeface="宋体" panose="02010600030101010101" pitchFamily="2" charset="-122"/>
                          <a:cs typeface="Times New Roman" panose="02020603050405020304" charset="0"/>
                        </a:rPr>
                        <a:t>ihr</a:t>
                      </a:r>
                      <a:endParaRPr lang="en-US" altLang="en-US" sz="2800" b="0">
                        <a:latin typeface="Times New Roman" panose="02020603050405020304" charset="0"/>
                        <a:ea typeface="宋体" panose="02010600030101010101" pitchFamily="2" charset="-122"/>
                        <a:cs typeface="Times New Roman" panose="02020603050405020304" charset="0"/>
                      </a:endParaRPr>
                    </a:p>
                  </a:txBody>
                  <a:tcPr marL="68580" marR="6858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2800" b="0">
                          <a:latin typeface="Times New Roman" panose="02020603050405020304" charset="0"/>
                          <a:ea typeface="宋体" panose="02010600030101010101" pitchFamily="2" charset="-122"/>
                          <a:cs typeface="Times New Roman" panose="02020603050405020304" charset="0"/>
                        </a:rPr>
                        <a:t>ihre</a:t>
                      </a:r>
                      <a:endParaRPr lang="en-US" altLang="en-US" sz="2800" b="0">
                        <a:latin typeface="Times New Roman" panose="02020603050405020304" charset="0"/>
                        <a:ea typeface="宋体" panose="02010600030101010101" pitchFamily="2" charset="-122"/>
                        <a:cs typeface="Times New Roman" panose="02020603050405020304" charset="0"/>
                      </a:endParaRPr>
                    </a:p>
                  </a:txBody>
                  <a:tcPr marL="68580" marR="6858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0850"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2800" b="0">
                          <a:latin typeface="Times New Roman" panose="02020603050405020304" charset="0"/>
                          <a:ea typeface="宋体" panose="02010600030101010101" pitchFamily="2" charset="-122"/>
                          <a:cs typeface="Times New Roman" panose="02020603050405020304" charset="0"/>
                        </a:rPr>
                        <a:t>Sie</a:t>
                      </a:r>
                      <a:endParaRPr lang="en-US" altLang="en-US" sz="2800" b="0">
                        <a:latin typeface="Times New Roman" panose="02020603050405020304" charset="0"/>
                        <a:ea typeface="宋体" panose="02010600030101010101" pitchFamily="2" charset="-122"/>
                        <a:cs typeface="Times New Roman" panose="02020603050405020304" charset="0"/>
                      </a:endParaRPr>
                    </a:p>
                  </a:txBody>
                  <a:tcPr marL="68580" marR="6858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2800" b="0">
                          <a:latin typeface="Times New Roman" panose="02020603050405020304" charset="0"/>
                          <a:ea typeface="宋体" panose="02010600030101010101" pitchFamily="2" charset="-122"/>
                          <a:cs typeface="Times New Roman" panose="02020603050405020304" charset="0"/>
                        </a:rPr>
                        <a:t>Ihren</a:t>
                      </a:r>
                      <a:endParaRPr lang="en-US" altLang="en-US" sz="2800" b="0">
                        <a:latin typeface="Times New Roman" panose="02020603050405020304" charset="0"/>
                        <a:ea typeface="宋体" panose="02010600030101010101" pitchFamily="2" charset="-122"/>
                        <a:cs typeface="Times New Roman" panose="02020603050405020304" charset="0"/>
                      </a:endParaRPr>
                    </a:p>
                  </a:txBody>
                  <a:tcPr marL="68580" marR="6858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2800" b="0">
                          <a:latin typeface="Times New Roman" panose="02020603050405020304" charset="0"/>
                          <a:ea typeface="宋体" panose="02010600030101010101" pitchFamily="2" charset="-122"/>
                          <a:cs typeface="Times New Roman" panose="02020603050405020304" charset="0"/>
                        </a:rPr>
                        <a:t>lhr</a:t>
                      </a:r>
                      <a:endParaRPr lang="en-US" altLang="en-US" sz="2800" b="0">
                        <a:latin typeface="Times New Roman" panose="02020603050405020304" charset="0"/>
                        <a:ea typeface="宋体" panose="02010600030101010101" pitchFamily="2" charset="-122"/>
                        <a:cs typeface="Times New Roman" panose="02020603050405020304" charset="0"/>
                      </a:endParaRPr>
                    </a:p>
                  </a:txBody>
                  <a:tcPr marL="68580" marR="6858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2800" b="0">
                          <a:latin typeface="Times New Roman" panose="02020603050405020304" charset="0"/>
                          <a:ea typeface="宋体" panose="02010600030101010101" pitchFamily="2" charset="-122"/>
                          <a:cs typeface="Times New Roman" panose="02020603050405020304" charset="0"/>
                        </a:rPr>
                        <a:t>Ihre</a:t>
                      </a:r>
                      <a:endParaRPr lang="en-US" altLang="en-US" sz="2800" b="0">
                        <a:latin typeface="Times New Roman" panose="02020603050405020304" charset="0"/>
                        <a:ea typeface="宋体" panose="02010600030101010101" pitchFamily="2" charset="-122"/>
                        <a:cs typeface="Times New Roman" panose="02020603050405020304" charset="0"/>
                      </a:endParaRPr>
                    </a:p>
                  </a:txBody>
                  <a:tcPr marL="68580" marR="6858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285875" y="750570"/>
            <a:ext cx="9231630" cy="994410"/>
          </a:xfrm>
        </p:spPr>
        <p:txBody>
          <a:bodyPr>
            <a:normAutofit fontScale="90000"/>
          </a:bodyPr>
          <a:p>
            <a:r>
              <a:rPr lang="zh-CN" altLang="en-US" sz="3555">
                <a:latin typeface="宋体" panose="02010600030101010101" pitchFamily="2" charset="-122"/>
                <a:ea typeface="宋体" panose="02010600030101010101" pitchFamily="2" charset="-122"/>
              </a:rPr>
              <a:t>但物主代词</a:t>
            </a:r>
            <a:r>
              <a:rPr lang="en-US" altLang="zh-CN" sz="3555" b="1">
                <a:latin typeface="Times New Roman" panose="02020603050405020304" charset="0"/>
                <a:cs typeface="Times New Roman" panose="02020603050405020304" charset="0"/>
              </a:rPr>
              <a:t>eure</a:t>
            </a:r>
            <a:r>
              <a:rPr lang="zh-CN" altLang="en-US" sz="3555">
                <a:latin typeface="宋体" panose="02010600030101010101" pitchFamily="2" charset="-122"/>
                <a:ea typeface="宋体" panose="02010600030101010101" pitchFamily="2" charset="-122"/>
              </a:rPr>
              <a:t>在词尾变化时，要去掉词干中的</a:t>
            </a:r>
            <a:r>
              <a:rPr lang="en-US" altLang="zh-CN" sz="3555" b="1">
                <a:latin typeface="Times New Roman" panose="02020603050405020304" charset="0"/>
                <a:cs typeface="Times New Roman" panose="02020603050405020304" charset="0"/>
              </a:rPr>
              <a:t>e</a:t>
            </a:r>
            <a:endParaRPr lang="en-US" altLang="zh-CN" sz="3555" b="1">
              <a:latin typeface="Times New Roman" panose="02020603050405020304" charset="0"/>
              <a:cs typeface="Times New Roman" panose="02020603050405020304" charset="0"/>
            </a:endParaRPr>
          </a:p>
        </p:txBody>
      </p:sp>
      <p:graphicFrame>
        <p:nvGraphicFramePr>
          <p:cNvPr id="5" name="内容占位符 4"/>
          <p:cNvGraphicFramePr/>
          <p:nvPr>
            <p:ph idx="1"/>
            <p:custDataLst>
              <p:tags r:id="rId2"/>
            </p:custDataLst>
          </p:nvPr>
        </p:nvGraphicFramePr>
        <p:xfrm>
          <a:off x="1285875" y="1825625"/>
          <a:ext cx="9652000" cy="3840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30400"/>
                <a:gridCol w="1930400"/>
                <a:gridCol w="1930400"/>
                <a:gridCol w="1930400"/>
                <a:gridCol w="1930400"/>
              </a:tblGrid>
              <a:tr h="1280160">
                <a:tc>
                  <a:txBody>
                    <a:bodyPr/>
                    <a:p>
                      <a:pPr>
                        <a:buNone/>
                      </a:pPr>
                      <a:endParaRPr lang="zh-CN" altLang="en-US" sz="4400"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 sz="4400">
                          <a:latin typeface="Times New Roman" panose="02020603050405020304" charset="0"/>
                          <a:cs typeface="Times New Roman" panose="02020603050405020304" charset="0"/>
                        </a:rPr>
                        <a:t>  m</a:t>
                      </a:r>
                      <a:endParaRPr lang="en-US" altLang="zh-CN" sz="4400"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 sz="4400">
                          <a:latin typeface="Times New Roman" panose="02020603050405020304" charset="0"/>
                          <a:cs typeface="Times New Roman" panose="02020603050405020304" charset="0"/>
                        </a:rPr>
                        <a:t> n</a:t>
                      </a:r>
                      <a:endParaRPr lang="en-US" altLang="zh-CN" sz="4400"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 sz="4400">
                          <a:latin typeface="Times New Roman" panose="02020603050405020304" charset="0"/>
                          <a:cs typeface="Times New Roman" panose="02020603050405020304" charset="0"/>
                        </a:rPr>
                        <a:t> f</a:t>
                      </a:r>
                      <a:endParaRPr lang="en-US" altLang="zh-CN" sz="4400"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 sz="4400">
                          <a:latin typeface="Times New Roman" panose="02020603050405020304" charset="0"/>
                          <a:cs typeface="Times New Roman" panose="02020603050405020304" charset="0"/>
                        </a:rPr>
                        <a:t> pl.</a:t>
                      </a:r>
                      <a:endParaRPr lang="en-US" altLang="zh-CN" sz="4400"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/>
                </a:tc>
              </a:tr>
              <a:tr h="1280160"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 sz="4400">
                          <a:latin typeface="Times New Roman" panose="02020603050405020304" charset="0"/>
                          <a:cs typeface="Times New Roman" panose="02020603050405020304" charset="0"/>
                        </a:rPr>
                        <a:t>N</a:t>
                      </a:r>
                      <a:endParaRPr lang="en-US" altLang="zh-CN" sz="4400"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 sz="4400">
                          <a:latin typeface="Times New Roman" panose="02020603050405020304" charset="0"/>
                          <a:cs typeface="Times New Roman" panose="02020603050405020304" charset="0"/>
                        </a:rPr>
                        <a:t>euer</a:t>
                      </a:r>
                      <a:endParaRPr lang="en-US" altLang="zh-CN" sz="4400"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 sz="4400">
                          <a:latin typeface="Times New Roman" panose="02020603050405020304" charset="0"/>
                          <a:cs typeface="Times New Roman" panose="02020603050405020304" charset="0"/>
                          <a:sym typeface="+mn-ea"/>
                        </a:rPr>
                        <a:t>euer</a:t>
                      </a:r>
                      <a:endParaRPr lang="en-US" altLang="zh-CN" sz="4400"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  <a:p>
                      <a:pPr>
                        <a:buNone/>
                      </a:pPr>
                      <a:endParaRPr lang="en-US" altLang="zh-CN" sz="4400"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 sz="4400">
                          <a:latin typeface="Times New Roman" panose="02020603050405020304" charset="0"/>
                          <a:cs typeface="Times New Roman" panose="02020603050405020304" charset="0"/>
                          <a:sym typeface="+mn-ea"/>
                        </a:rPr>
                        <a:t>eure</a:t>
                      </a:r>
                      <a:endParaRPr lang="en-US" altLang="zh-CN" sz="4400"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  <a:p>
                      <a:pPr>
                        <a:buNone/>
                      </a:pPr>
                      <a:endParaRPr lang="en-US" altLang="zh-CN" sz="4400"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 sz="4400">
                          <a:latin typeface="Times New Roman" panose="02020603050405020304" charset="0"/>
                          <a:cs typeface="Times New Roman" panose="02020603050405020304" charset="0"/>
                          <a:sym typeface="+mn-ea"/>
                        </a:rPr>
                        <a:t>eure</a:t>
                      </a:r>
                      <a:endParaRPr lang="en-US" altLang="zh-CN" sz="4400"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  <a:p>
                      <a:pPr>
                        <a:buNone/>
                      </a:pPr>
                      <a:endParaRPr lang="en-US" altLang="zh-CN" sz="4400"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/>
                </a:tc>
              </a:tr>
              <a:tr h="1280160"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 sz="4400">
                          <a:latin typeface="Times New Roman" panose="02020603050405020304" charset="0"/>
                          <a:cs typeface="Times New Roman" panose="02020603050405020304" charset="0"/>
                        </a:rPr>
                        <a:t>M</a:t>
                      </a:r>
                      <a:endParaRPr lang="en-US" altLang="zh-CN" sz="4400"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 sz="4400">
                          <a:latin typeface="Times New Roman" panose="02020603050405020304" charset="0"/>
                          <a:cs typeface="Times New Roman" panose="02020603050405020304" charset="0"/>
                          <a:sym typeface="+mn-ea"/>
                        </a:rPr>
                        <a:t>euren</a:t>
                      </a:r>
                      <a:endParaRPr lang="en-US" altLang="zh-CN" sz="4400"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  <a:p>
                      <a:pPr>
                        <a:buNone/>
                      </a:pPr>
                      <a:endParaRPr lang="en-US" altLang="zh-CN" sz="4400"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 sz="4400">
                          <a:latin typeface="Times New Roman" panose="02020603050405020304" charset="0"/>
                          <a:cs typeface="Times New Roman" panose="02020603050405020304" charset="0"/>
                          <a:sym typeface="+mn-ea"/>
                        </a:rPr>
                        <a:t>euer</a:t>
                      </a:r>
                      <a:endParaRPr lang="en-US" altLang="zh-CN" sz="4400"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  <a:p>
                      <a:pPr>
                        <a:buNone/>
                      </a:pPr>
                      <a:endParaRPr lang="en-US" altLang="zh-CN" sz="4400"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 sz="4400">
                          <a:latin typeface="Times New Roman" panose="02020603050405020304" charset="0"/>
                          <a:cs typeface="Times New Roman" panose="02020603050405020304" charset="0"/>
                          <a:sym typeface="+mn-ea"/>
                        </a:rPr>
                        <a:t>eure</a:t>
                      </a:r>
                      <a:endParaRPr lang="en-US" altLang="zh-CN" sz="4400"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  <a:p>
                      <a:pPr>
                        <a:buNone/>
                      </a:pPr>
                      <a:endParaRPr lang="en-US" altLang="zh-CN" sz="4400"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 sz="4400">
                          <a:latin typeface="Times New Roman" panose="02020603050405020304" charset="0"/>
                          <a:cs typeface="Times New Roman" panose="02020603050405020304" charset="0"/>
                          <a:sym typeface="+mn-ea"/>
                        </a:rPr>
                        <a:t>eure</a:t>
                      </a:r>
                      <a:endParaRPr lang="en-US" altLang="zh-CN" sz="4400"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  <a:p>
                      <a:pPr>
                        <a:buNone/>
                      </a:pPr>
                      <a:endParaRPr lang="en-US" altLang="zh-CN" sz="4400"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/>
          <a:p>
            <a:r>
              <a:rPr lang="zh-CN" altLang="en-US"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sym typeface="+mn-ea"/>
              </a:rPr>
              <a:t>Vielen Dank für Ihre</a:t>
            </a:r>
            <a:r>
              <a:rPr lang="en-US" altLang="zh-CN"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sym typeface="+mn-ea"/>
              </a:rPr>
              <a:t>        </a:t>
            </a:r>
            <a:r>
              <a:rPr lang="zh-CN" altLang="en-US"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sym typeface="+mn-ea"/>
              </a:rPr>
              <a:t>Aufmerksamkeit!</a:t>
            </a:r>
            <a:endParaRPr lang="zh-CN" altLang="en-US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ags/tag1.xml><?xml version="1.0" encoding="utf-8"?>
<p:tagLst xmlns:p="http://schemas.openxmlformats.org/presentationml/2006/main">
  <p:tag name="KSO_WM_UNIT_TABLE_BEAUTIFY" val="smartTable{2bee945a-e093-45c2-9daf-8eb49d1de795}"/>
</p:tagLst>
</file>

<file path=ppt/tags/tag2.xml><?xml version="1.0" encoding="utf-8"?>
<p:tagLst xmlns:p="http://schemas.openxmlformats.org/presentationml/2006/main">
  <p:tag name="KSO_WM_UNIT_TABLE_BEAUTIFY" val="smartTable{995450ce-1cfb-451c-ba8c-5183a60065d2}"/>
</p:tagLst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609</Words>
  <Application>WPS 演示</Application>
  <PresentationFormat>宽屏</PresentationFormat>
  <Paragraphs>143</Paragraphs>
  <Slides>5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5</vt:i4>
      </vt:variant>
    </vt:vector>
  </HeadingPairs>
  <TitlesOfParts>
    <vt:vector size="13" baseType="lpstr">
      <vt:lpstr>Arial</vt:lpstr>
      <vt:lpstr>宋体</vt:lpstr>
      <vt:lpstr>Wingdings</vt:lpstr>
      <vt:lpstr>Times New Roman</vt:lpstr>
      <vt:lpstr>微软雅黑</vt:lpstr>
      <vt:lpstr>Calibri</vt:lpstr>
      <vt:lpstr>Arial Unicode MS</vt:lpstr>
      <vt:lpstr>Office 主题</vt:lpstr>
      <vt:lpstr>物主代词第四格</vt:lpstr>
      <vt:lpstr>PowerPoint 演示文稿</vt:lpstr>
      <vt:lpstr>PowerPoint 演示文稿</vt:lpstr>
      <vt:lpstr>但物主代词eure在词尾变化时，要去掉词干中的e</vt:lpstr>
      <vt:lpstr>Vielen Dank für Ihre        Aufmerksamkeit!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WMP</cp:lastModifiedBy>
  <cp:revision>7</cp:revision>
  <dcterms:created xsi:type="dcterms:W3CDTF">2024-03-04T11:18:00Z</dcterms:created>
  <dcterms:modified xsi:type="dcterms:W3CDTF">2024-03-08T05:53:30Z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2052-11.1.0.10009</vt:lpwstr>
  </property>
</Properties>
</file>