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8"/>
  </p:notesMasterIdLst>
  <p:sldIdLst>
    <p:sldId id="256" r:id="rId3"/>
    <p:sldId id="257" r:id="rId4"/>
    <p:sldId id="504" r:id="rId5"/>
    <p:sldId id="259" r:id="rId6"/>
    <p:sldId id="260" r:id="rId7"/>
    <p:sldId id="443" r:id="rId8"/>
    <p:sldId id="262" r:id="rId9"/>
    <p:sldId id="263" r:id="rId10"/>
    <p:sldId id="264" r:id="rId11"/>
    <p:sldId id="265" r:id="rId12"/>
    <p:sldId id="266" r:id="rId13"/>
    <p:sldId id="457" r:id="rId14"/>
    <p:sldId id="268" r:id="rId15"/>
    <p:sldId id="269" r:id="rId16"/>
    <p:sldId id="505" r:id="rId1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33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4DCAD-6D1C-4E7C-9820-2AF17D450E8B}" type="datetimeFigureOut">
              <a:rPr lang="zh-CN" altLang="en-US" smtClean="0"/>
              <a:t>2025/7/6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65D2E-06B0-42F1-8B80-24BF85E0C6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75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7384" y="-1"/>
            <a:ext cx="7214615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229655" cy="68580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2162810" cy="6858000"/>
          </a:xfrm>
          <a:custGeom>
            <a:avLst/>
            <a:gdLst/>
            <a:ahLst/>
            <a:cxnLst/>
            <a:rect l="l" t="t" r="r" b="b"/>
            <a:pathLst>
              <a:path w="2162810" h="6858000">
                <a:moveTo>
                  <a:pt x="2162556" y="0"/>
                </a:moveTo>
                <a:lnTo>
                  <a:pt x="0" y="0"/>
                </a:lnTo>
                <a:lnTo>
                  <a:pt x="0" y="6857999"/>
                </a:lnTo>
                <a:lnTo>
                  <a:pt x="2162556" y="6858000"/>
                </a:lnTo>
                <a:lnTo>
                  <a:pt x="2162556" y="0"/>
                </a:lnTo>
                <a:close/>
              </a:path>
            </a:pathLst>
          </a:custGeom>
          <a:solidFill>
            <a:srgbClr val="4D180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62555" y="0"/>
            <a:ext cx="10029444" cy="68580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0270D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" y="237718"/>
            <a:ext cx="5492496" cy="58676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0319" y="362965"/>
            <a:ext cx="200025" cy="21272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14094" y="2042113"/>
            <a:ext cx="2334260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12190475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" y="1214627"/>
            <a:ext cx="11314176" cy="336042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90727" y="1240536"/>
            <a:ext cx="11212195" cy="3258820"/>
          </a:xfrm>
          <a:custGeom>
            <a:avLst/>
            <a:gdLst/>
            <a:ahLst/>
            <a:cxnLst/>
            <a:rect l="l" t="t" r="r" b="b"/>
            <a:pathLst>
              <a:path w="11212195" h="3258820">
                <a:moveTo>
                  <a:pt x="11212068" y="0"/>
                </a:moveTo>
                <a:lnTo>
                  <a:pt x="0" y="0"/>
                </a:lnTo>
                <a:lnTo>
                  <a:pt x="0" y="3258312"/>
                </a:lnTo>
                <a:lnTo>
                  <a:pt x="11212068" y="3258312"/>
                </a:lnTo>
                <a:lnTo>
                  <a:pt x="11212068" y="0"/>
                </a:lnTo>
                <a:close/>
              </a:path>
            </a:pathLst>
          </a:custGeom>
          <a:solidFill>
            <a:srgbClr val="80360A">
              <a:alpha val="5882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7888" y="1955292"/>
            <a:ext cx="11140440" cy="20192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220" y="1335024"/>
            <a:ext cx="3355848" cy="6355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图片 9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4" r="64412"/>
              <a:stretch>
                <a:fillRect/>
              </a:stretch>
            </p:blipFill>
            <p:spPr>
              <a:xfrm flipH="1">
                <a:off x="0" y="0"/>
                <a:ext cx="2169444" cy="6858000"/>
              </a:xfrm>
              <a:prstGeom prst="rect">
                <a:avLst/>
              </a:prstGeom>
            </p:spPr>
          </p:pic>
          <p:pic>
            <p:nvPicPr>
              <p:cNvPr id="11" name="图片 10" descr="水中的倒影&#10;&#10;描述已自动生成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94"/>
              <a:stretch>
                <a:fillRect/>
              </a:stretch>
            </p:blipFill>
            <p:spPr>
              <a:xfrm>
                <a:off x="2169444" y="0"/>
                <a:ext cx="10022556" cy="6858000"/>
              </a:xfrm>
              <a:prstGeom prst="rect">
                <a:avLst/>
              </a:prstGeom>
            </p:spPr>
          </p:pic>
        </p:grpSp>
        <p:pic>
          <p:nvPicPr>
            <p:cNvPr id="9" name="图片 8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179" r="58295" b="3755"/>
            <a:stretch>
              <a:fillRect/>
            </a:stretch>
          </p:blipFill>
          <p:spPr>
            <a:xfrm flipH="1">
              <a:off x="0" y="2791940"/>
              <a:ext cx="12192000" cy="4066060"/>
            </a:xfrm>
            <a:custGeom>
              <a:avLst/>
              <a:gdLst>
                <a:gd name="connsiteX0" fmla="*/ 12192000 w 12192000"/>
                <a:gd name="connsiteY0" fmla="*/ 0 h 4066060"/>
                <a:gd name="connsiteX1" fmla="*/ 0 w 12192000"/>
                <a:gd name="connsiteY1" fmla="*/ 0 h 4066060"/>
                <a:gd name="connsiteX2" fmla="*/ 0 w 12192000"/>
                <a:gd name="connsiteY2" fmla="*/ 4066060 h 4066060"/>
                <a:gd name="connsiteX3" fmla="*/ 12192000 w 12192000"/>
                <a:gd name="connsiteY3" fmla="*/ 4066060 h 40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4066060">
                  <a:moveTo>
                    <a:pt x="12192000" y="0"/>
                  </a:moveTo>
                  <a:lnTo>
                    <a:pt x="0" y="0"/>
                  </a:lnTo>
                  <a:lnTo>
                    <a:pt x="0" y="4066060"/>
                  </a:lnTo>
                  <a:lnTo>
                    <a:pt x="12192000" y="406606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02300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/>
          <p:cNvPicPr>
            <a:picLocks noChangeAspect="1"/>
          </p:cNvPicPr>
          <p:nvPr userDrawn="1"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4" t="10777"/>
          <a:stretch>
            <a:fillRect/>
          </a:stretch>
        </p:blipFill>
        <p:spPr>
          <a:xfrm>
            <a:off x="-1" y="0"/>
            <a:ext cx="50971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图片包含 游戏机, 桌子&#10;&#10;描述已自动生成"/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</a:blip>
          <a:srcRect/>
          <a:stretch>
            <a:fillRect/>
          </a:stretch>
        </p:blipFill>
        <p:spPr>
          <a:xfrm>
            <a:off x="7875863" y="4111646"/>
            <a:ext cx="4316137" cy="2746353"/>
          </a:xfrm>
          <a:prstGeom prst="rect">
            <a:avLst/>
          </a:prstGeom>
        </p:spPr>
      </p:pic>
      <p:pic>
        <p:nvPicPr>
          <p:cNvPr id="10" name="图片 9" descr="卡通人物&#10;&#10;低可信度描述已自动生成"/>
          <p:cNvPicPr>
            <a:picLocks noChangeAspect="1"/>
          </p:cNvPicPr>
          <p:nvPr userDrawn="1"/>
        </p:nvPicPr>
        <p:blipFill rotWithShape="1">
          <a:blip r:embed="rId4" cstate="screen">
            <a:alphaModFix amt="60000"/>
          </a:blip>
          <a:srcRect/>
          <a:stretch>
            <a:fillRect/>
          </a:stretch>
        </p:blipFill>
        <p:spPr>
          <a:xfrm>
            <a:off x="0" y="0"/>
            <a:ext cx="7439284" cy="2629778"/>
          </a:xfrm>
          <a:prstGeom prst="rect">
            <a:avLst/>
          </a:prstGeom>
        </p:spPr>
      </p:pic>
      <p:sp>
        <p:nvSpPr>
          <p:cNvPr id="11" name="缺角矩形 10"/>
          <p:cNvSpPr/>
          <p:nvPr userDrawn="1"/>
        </p:nvSpPr>
        <p:spPr>
          <a:xfrm>
            <a:off x="407988" y="368300"/>
            <a:ext cx="11376025" cy="6121400"/>
          </a:xfrm>
          <a:prstGeom prst="plaque">
            <a:avLst>
              <a:gd name="adj" fmla="val 4441"/>
            </a:avLst>
          </a:prstGeom>
          <a:solidFill>
            <a:schemeClr val="bg1">
              <a:alpha val="9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卡通人物&#10;&#10;中度可信度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 r="5930"/>
          <a:stretch>
            <a:fillRect/>
          </a:stretch>
        </p:blipFill>
        <p:spPr>
          <a:xfrm flipH="1">
            <a:off x="0" y="0"/>
            <a:ext cx="2417594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042" y="28473"/>
            <a:ext cx="11157915" cy="1353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3132" y="1499463"/>
            <a:ext cx="10730230" cy="276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7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Normal" panose="020B0400000000000000" pitchFamily="34" charset="-122"/>
          <a:ea typeface="思源黑体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Normal" panose="020B0400000000000000" pitchFamily="34" charset="-122"/>
          <a:ea typeface="思源黑体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Normal" panose="020B0400000000000000" pitchFamily="34" charset="-122"/>
          <a:ea typeface="思源黑体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Normal" panose="020B0400000000000000" pitchFamily="34" charset="-122"/>
          <a:ea typeface="思源黑体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Normal" panose="020B0400000000000000" pitchFamily="34" charset="-122"/>
          <a:ea typeface="思源黑体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1" y="-1"/>
            <a:ext cx="12191365" cy="6858000"/>
            <a:chOff x="731" y="-1"/>
            <a:chExt cx="121913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1" y="0"/>
              <a:ext cx="12191238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812" y="-1"/>
              <a:ext cx="12172315" cy="6858000"/>
            </a:xfrm>
            <a:custGeom>
              <a:avLst/>
              <a:gdLst/>
              <a:ahLst/>
              <a:cxnLst/>
              <a:rect l="l" t="t" r="r" b="b"/>
              <a:pathLst>
                <a:path w="12172315" h="6858000">
                  <a:moveTo>
                    <a:pt x="0" y="1"/>
                  </a:moveTo>
                  <a:lnTo>
                    <a:pt x="0" y="6858001"/>
                  </a:lnTo>
                  <a:lnTo>
                    <a:pt x="12172188" y="6858001"/>
                  </a:lnTo>
                  <a:lnTo>
                    <a:pt x="1217218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0270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7" y="1441704"/>
              <a:ext cx="4180331" cy="24460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7768" y="1468755"/>
              <a:ext cx="3454595" cy="8806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931" y="2950337"/>
              <a:ext cx="4077703" cy="8620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00" y="391655"/>
              <a:ext cx="4352544" cy="7422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7428" rIns="0" bIns="0" rtlCol="0">
            <a:spAutoFit/>
          </a:bodyPr>
          <a:lstStyle/>
          <a:p>
            <a:pPr marL="454025">
              <a:lnSpc>
                <a:spcPct val="100000"/>
              </a:lnSpc>
              <a:spcBef>
                <a:spcPts val="100"/>
              </a:spcBef>
            </a:pPr>
            <a:r>
              <a:rPr sz="2400" spc="-185" dirty="0"/>
              <a:t>Intangible</a:t>
            </a:r>
            <a:r>
              <a:rPr sz="2400" spc="60" dirty="0"/>
              <a:t> </a:t>
            </a:r>
            <a:r>
              <a:rPr sz="2400" spc="-170" dirty="0"/>
              <a:t>Cultural</a:t>
            </a:r>
            <a:r>
              <a:rPr sz="2400" spc="85" dirty="0"/>
              <a:t> </a:t>
            </a:r>
            <a:r>
              <a:rPr sz="2400" spc="-170" dirty="0"/>
              <a:t>Heritage</a:t>
            </a:r>
            <a:endParaRPr sz="2400"/>
          </a:p>
        </p:txBody>
      </p:sp>
      <p:grpSp>
        <p:nvGrpSpPr>
          <p:cNvPr id="10" name="object 10"/>
          <p:cNvGrpSpPr/>
          <p:nvPr/>
        </p:nvGrpSpPr>
        <p:grpSpPr>
          <a:xfrm>
            <a:off x="326136" y="393166"/>
            <a:ext cx="550545" cy="550545"/>
            <a:chOff x="326136" y="393166"/>
            <a:chExt cx="550545" cy="55054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6136" y="393166"/>
              <a:ext cx="550189" cy="55018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2044" y="419100"/>
              <a:ext cx="448056" cy="44805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457058" y="5364276"/>
            <a:ext cx="1598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85" dirty="0">
                <a:solidFill>
                  <a:srgbClr val="FFFFFF"/>
                </a:solidFill>
                <a:latin typeface="Georgia"/>
                <a:cs typeface="Georgia"/>
              </a:rPr>
              <a:t>presenter: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73920" y="5364276"/>
            <a:ext cx="21196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85" dirty="0">
                <a:solidFill>
                  <a:srgbClr val="FFFFFF"/>
                </a:solidFill>
                <a:latin typeface="Georgia"/>
                <a:cs typeface="Georgia"/>
              </a:rPr>
              <a:t>Shao</a:t>
            </a:r>
            <a:r>
              <a:rPr sz="2800" b="1" spc="2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800" b="1" spc="-280" dirty="0">
                <a:solidFill>
                  <a:srgbClr val="FFFFFF"/>
                </a:solidFill>
                <a:latin typeface="Georgia"/>
                <a:cs typeface="Georgia"/>
              </a:rPr>
              <a:t>Keyuan</a:t>
            </a:r>
            <a:endParaRPr sz="2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26595" cy="6858000"/>
            </a:xfrm>
            <a:custGeom>
              <a:avLst/>
              <a:gdLst/>
              <a:ahLst/>
              <a:cxnLst/>
              <a:rect l="l" t="t" r="r" b="b"/>
              <a:pathLst>
                <a:path w="12126595" h="6858000">
                  <a:moveTo>
                    <a:pt x="0" y="6857999"/>
                  </a:moveTo>
                  <a:lnTo>
                    <a:pt x="12126467" y="6858000"/>
                  </a:lnTo>
                  <a:lnTo>
                    <a:pt x="12126468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70270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46055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240" y="0"/>
              <a:ext cx="12176760" cy="4529455"/>
            </a:xfrm>
            <a:custGeom>
              <a:avLst/>
              <a:gdLst/>
              <a:ahLst/>
              <a:cxnLst/>
              <a:rect l="l" t="t" r="r" b="b"/>
              <a:pathLst>
                <a:path w="12176760" h="4529455">
                  <a:moveTo>
                    <a:pt x="12176760" y="0"/>
                  </a:moveTo>
                  <a:lnTo>
                    <a:pt x="0" y="0"/>
                  </a:lnTo>
                  <a:lnTo>
                    <a:pt x="0" y="4529328"/>
                  </a:lnTo>
                  <a:lnTo>
                    <a:pt x="12176760" y="4529328"/>
                  </a:lnTo>
                  <a:lnTo>
                    <a:pt x="12176760" y="0"/>
                  </a:lnTo>
                  <a:close/>
                </a:path>
              </a:pathLst>
            </a:custGeom>
            <a:solidFill>
              <a:srgbClr val="80360A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79" y="830580"/>
              <a:ext cx="11492484" cy="215950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39902" y="899236"/>
            <a:ext cx="11114405" cy="1856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35280" algn="just">
              <a:lnSpc>
                <a:spcPct val="100000"/>
              </a:lnSpc>
              <a:spcBef>
                <a:spcPts val="105"/>
              </a:spcBef>
            </a:pPr>
            <a:r>
              <a:rPr sz="2000" spc="90" dirty="0">
                <a:solidFill>
                  <a:srgbClr val="FFFFFF"/>
                </a:solidFill>
                <a:latin typeface="SimSun"/>
                <a:cs typeface="SimSun"/>
              </a:rPr>
              <a:t>Luoyang</a:t>
            </a:r>
            <a:r>
              <a:rPr sz="2000" spc="-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-1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originated 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1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ancient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city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45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Luoyang.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SimSun"/>
                <a:cs typeface="SimSun"/>
              </a:rPr>
              <a:t>They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SimSun"/>
                <a:cs typeface="SimSun"/>
              </a:rPr>
              <a:t>are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usually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15" dirty="0">
                <a:solidFill>
                  <a:srgbClr val="FFFFFF"/>
                </a:solidFill>
                <a:latin typeface="SimSun"/>
                <a:cs typeface="SimSun"/>
              </a:rPr>
              <a:t>made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of </a:t>
            </a:r>
            <a:r>
              <a:rPr sz="2000" spc="220" dirty="0">
                <a:solidFill>
                  <a:srgbClr val="FFFFFF"/>
                </a:solidFill>
                <a:latin typeface="SimSun"/>
                <a:cs typeface="SimSun"/>
              </a:rPr>
              <a:t>bamboo</a:t>
            </a:r>
            <a:r>
              <a:rPr sz="2000" spc="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or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35" dirty="0">
                <a:solidFill>
                  <a:srgbClr val="FFFFFF"/>
                </a:solidFill>
                <a:latin typeface="SimSun"/>
                <a:cs typeface="SimSun"/>
              </a:rPr>
              <a:t>wood</a:t>
            </a:r>
            <a:r>
              <a:rPr sz="2000" spc="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strips</a:t>
            </a:r>
            <a:r>
              <a:rPr sz="2000" spc="2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2000" spc="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frame,</a:t>
            </a:r>
            <a:r>
              <a:rPr sz="2000" spc="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covered</a:t>
            </a:r>
            <a:r>
              <a:rPr sz="2000" spc="2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colorful</a:t>
            </a:r>
            <a:r>
              <a:rPr sz="2000" spc="2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silk,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paper,</a:t>
            </a:r>
            <a:r>
              <a:rPr sz="2000" spc="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or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gauze.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The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craftsmanship</a:t>
            </a:r>
            <a:r>
              <a:rPr sz="2000" spc="-1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80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4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90" dirty="0">
                <a:solidFill>
                  <a:srgbClr val="FFFFFF"/>
                </a:solidFill>
                <a:latin typeface="SimSun"/>
                <a:cs typeface="SimSun"/>
              </a:rPr>
              <a:t>exquisite,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painting,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paper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SimSun"/>
                <a:cs typeface="SimSun"/>
              </a:rPr>
              <a:t>cutting,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other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decorative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techniques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used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to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create </a:t>
            </a:r>
            <a:r>
              <a:rPr sz="2000" spc="-155" dirty="0">
                <a:solidFill>
                  <a:srgbClr val="FFFFFF"/>
                </a:solidFill>
                <a:latin typeface="SimSun"/>
                <a:cs typeface="SimSun"/>
              </a:rPr>
              <a:t>beautiful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patterns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65" dirty="0">
                <a:solidFill>
                  <a:srgbClr val="FFFFFF"/>
                </a:solidFill>
                <a:latin typeface="SimSun"/>
                <a:cs typeface="SimSun"/>
              </a:rPr>
              <a:t>like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flowers,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85" dirty="0">
                <a:solidFill>
                  <a:srgbClr val="FFFFFF"/>
                </a:solidFill>
                <a:latin typeface="SimSun"/>
                <a:cs typeface="SimSun"/>
              </a:rPr>
              <a:t>birds,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10" dirty="0">
                <a:solidFill>
                  <a:srgbClr val="FFFFFF"/>
                </a:solidFill>
                <a:latin typeface="SimSun"/>
                <a:cs typeface="SimSun"/>
              </a:rPr>
              <a:t>fish,</a:t>
            </a:r>
            <a:r>
              <a:rPr sz="2000" spc="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insects,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characters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SimSun"/>
                <a:cs typeface="SimSun"/>
              </a:rPr>
              <a:t>from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legends.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SimSun"/>
                <a:cs typeface="SimSun"/>
              </a:rPr>
              <a:t>Luoyang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1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-1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20" dirty="0">
                <a:solidFill>
                  <a:srgbClr val="FFFFFF"/>
                </a:solidFill>
                <a:latin typeface="SimSun"/>
                <a:cs typeface="SimSun"/>
              </a:rPr>
              <a:t>come</a:t>
            </a:r>
            <a:r>
              <a:rPr sz="2000" spc="-1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-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various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shapes,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such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10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hexagonal,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octagonal,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round,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representing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joy,</a:t>
            </a:r>
            <a:r>
              <a:rPr sz="2000" spc="-3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prosperity,</a:t>
            </a:r>
            <a:r>
              <a:rPr sz="2000" spc="-3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SimSun"/>
                <a:cs typeface="SimSun"/>
              </a:rPr>
              <a:t>good</a:t>
            </a:r>
            <a:r>
              <a:rPr sz="2000" spc="-3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luck.</a:t>
            </a:r>
            <a:endParaRPr sz="2000">
              <a:latin typeface="SimSun"/>
              <a:cs typeface="SimSu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112" y="278904"/>
            <a:ext cx="5903976" cy="84885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1289" y="370078"/>
            <a:ext cx="54013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40" dirty="0">
                <a:solidFill>
                  <a:srgbClr val="FFFFFF"/>
                </a:solidFill>
                <a:latin typeface="SimSun"/>
                <a:cs typeface="SimSun"/>
              </a:rPr>
              <a:t>Luoyang</a:t>
            </a:r>
            <a:r>
              <a:rPr sz="2800" spc="-4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800" spc="-4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2800" spc="-114" dirty="0">
                <a:solidFill>
                  <a:srgbClr val="FFFFFF"/>
                </a:solidFill>
                <a:latin typeface="SimSun"/>
                <a:cs typeface="SimSun"/>
              </a:rPr>
              <a:t> 洛阳宫灯</a:t>
            </a:r>
            <a:endParaRPr sz="2800">
              <a:latin typeface="SimSun"/>
              <a:cs typeface="SimSu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81455" y="2930651"/>
            <a:ext cx="10058400" cy="3409315"/>
            <a:chOff x="981455" y="2930651"/>
            <a:chExt cx="10058400" cy="340931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1455" y="2930651"/>
              <a:ext cx="2485644" cy="33101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61915" y="2930651"/>
              <a:ext cx="2569464" cy="34091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02396" y="2930651"/>
              <a:ext cx="2537459" cy="337108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14106" y="275336"/>
            <a:ext cx="36118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65" dirty="0"/>
              <a:t> </a:t>
            </a:r>
            <a:r>
              <a:rPr spc="-290" dirty="0"/>
              <a:t>Lantern</a:t>
            </a:r>
            <a:r>
              <a:rPr spc="180" dirty="0"/>
              <a:t> </a:t>
            </a:r>
            <a:r>
              <a:rPr spc="-190" dirty="0"/>
              <a:t>Design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D3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1540776"/>
            <a:ext cx="6399276" cy="85647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7042" y="1605153"/>
            <a:ext cx="5416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984885" algn="l"/>
                <a:tab pos="2129790" algn="l"/>
                <a:tab pos="2416175" algn="l"/>
                <a:tab pos="3373120" algn="l"/>
                <a:tab pos="4606290" algn="l"/>
              </a:tabLst>
            </a:pP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Bead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delicate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30" dirty="0">
                <a:solidFill>
                  <a:srgbClr val="FFFFFF"/>
                </a:solidFill>
                <a:latin typeface="SimSun"/>
                <a:cs typeface="SimSun"/>
              </a:rPr>
              <a:t>traditional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Chinese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86347" y="1605153"/>
            <a:ext cx="488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SimSun"/>
                <a:cs typeface="SimSun"/>
              </a:rPr>
              <a:t>craft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3554" y="1879472"/>
            <a:ext cx="5317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solidFill>
                  <a:srgbClr val="FFFFFF"/>
                </a:solidFill>
                <a:latin typeface="SimSun"/>
                <a:cs typeface="SimSun"/>
              </a:rPr>
              <a:t>featuring</a:t>
            </a:r>
            <a:r>
              <a:rPr sz="1800" spc="-2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1800" spc="-1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adorned</a:t>
            </a:r>
            <a:r>
              <a:rPr sz="1800" spc="-2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18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SimSun"/>
                <a:cs typeface="SimSun"/>
              </a:rPr>
              <a:t>intricate</a:t>
            </a:r>
            <a:r>
              <a:rPr sz="1800" spc="-1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beadwork.</a:t>
            </a:r>
            <a:endParaRPr sz="1800">
              <a:latin typeface="SimSun"/>
              <a:cs typeface="SimSu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74904" y="838212"/>
            <a:ext cx="6718300" cy="2819400"/>
            <a:chOff x="374904" y="838212"/>
            <a:chExt cx="6718300" cy="28194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156" y="838212"/>
              <a:ext cx="3486912" cy="848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904" y="2252472"/>
              <a:ext cx="6717792" cy="140512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17042" y="2317241"/>
            <a:ext cx="2115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1645920" algn="l"/>
              </a:tabLst>
            </a:pPr>
            <a:r>
              <a:rPr sz="1800" spc="-30" dirty="0">
                <a:solidFill>
                  <a:srgbClr val="FFFFFF"/>
                </a:solidFill>
                <a:latin typeface="SimSun"/>
                <a:cs typeface="SimSun"/>
              </a:rPr>
              <a:t>Historically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used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5110" y="2317241"/>
            <a:ext cx="403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175" algn="l"/>
                <a:tab pos="1071245" algn="l"/>
                <a:tab pos="1964689" algn="l"/>
                <a:tab pos="2510155" algn="l"/>
                <a:tab pos="3543935" algn="l"/>
              </a:tabLst>
            </a:pP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royal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palaces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40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temples,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bead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3554" y="2591561"/>
            <a:ext cx="60883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1800" spc="-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60" dirty="0">
                <a:solidFill>
                  <a:srgbClr val="FFFFFF"/>
                </a:solidFill>
                <a:latin typeface="SimSun"/>
                <a:cs typeface="SimSun"/>
              </a:rPr>
              <a:t>later</a:t>
            </a:r>
            <a:r>
              <a:rPr sz="1800" spc="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SimSun"/>
                <a:cs typeface="SimSun"/>
              </a:rPr>
              <a:t>became</a:t>
            </a:r>
            <a:r>
              <a:rPr sz="1800" spc="-2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popular</a:t>
            </a:r>
            <a:r>
              <a:rPr sz="1800" spc="-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00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1800" spc="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00" dirty="0">
                <a:solidFill>
                  <a:srgbClr val="FFFFFF"/>
                </a:solidFill>
                <a:latin typeface="SimSun"/>
                <a:cs typeface="SimSun"/>
              </a:rPr>
              <a:t>folk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45" dirty="0">
                <a:solidFill>
                  <a:srgbClr val="FFFFFF"/>
                </a:solidFill>
                <a:latin typeface="SimSun"/>
                <a:cs typeface="SimSun"/>
              </a:rPr>
              <a:t>celebrations,</a:t>
            </a:r>
            <a:r>
              <a:rPr sz="18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such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as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1800" spc="4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1800" spc="4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SimSun"/>
                <a:cs typeface="SimSun"/>
              </a:rPr>
              <a:t>Festival</a:t>
            </a:r>
            <a:r>
              <a:rPr sz="1800" spc="4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60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4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190" dirty="0">
                <a:solidFill>
                  <a:srgbClr val="FFFFFF"/>
                </a:solidFill>
                <a:latin typeface="SimSun"/>
                <a:cs typeface="SimSun"/>
              </a:rPr>
              <a:t>Mid-</a:t>
            </a:r>
            <a:r>
              <a:rPr sz="1800" spc="204" dirty="0">
                <a:solidFill>
                  <a:srgbClr val="FFFFFF"/>
                </a:solidFill>
                <a:latin typeface="SimSun"/>
                <a:cs typeface="SimSun"/>
              </a:rPr>
              <a:t>Autumn</a:t>
            </a:r>
            <a:r>
              <a:rPr sz="1800" spc="43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SimSun"/>
                <a:cs typeface="SimSun"/>
              </a:rPr>
              <a:t>Festival.</a:t>
            </a:r>
            <a:r>
              <a:rPr sz="1800" spc="4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weddings,</a:t>
            </a:r>
            <a:r>
              <a:rPr sz="1800" spc="-2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SimSun"/>
                <a:cs typeface="SimSun"/>
              </a:rPr>
              <a:t>they</a:t>
            </a:r>
            <a:r>
              <a:rPr sz="1800" spc="-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symbolize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SimSun"/>
                <a:cs typeface="SimSun"/>
              </a:rPr>
              <a:t>marital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35" dirty="0">
                <a:solidFill>
                  <a:srgbClr val="FFFFFF"/>
                </a:solidFill>
                <a:latin typeface="SimSun"/>
                <a:cs typeface="SimSun"/>
              </a:rPr>
              <a:t>bliss</a:t>
            </a:r>
            <a:r>
              <a:rPr sz="18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SimSun"/>
                <a:cs typeface="SimSun"/>
              </a:rPr>
              <a:t>bright</a:t>
            </a:r>
            <a:r>
              <a:rPr sz="1800" spc="-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SimSun"/>
                <a:cs typeface="SimSun"/>
              </a:rPr>
              <a:t>future.</a:t>
            </a:r>
            <a:endParaRPr sz="1800">
              <a:latin typeface="SimSun"/>
              <a:cs typeface="SimSu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9559" y="-1"/>
            <a:ext cx="11902440" cy="6858000"/>
            <a:chOff x="289559" y="-1"/>
            <a:chExt cx="11902440" cy="685800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22591" y="0"/>
              <a:ext cx="5169408" cy="6858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80731" y="-1"/>
              <a:ext cx="4811268" cy="685799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9559" y="173748"/>
              <a:ext cx="4117848" cy="848855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17042" y="28473"/>
            <a:ext cx="3606165" cy="1353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915" marR="5080" indent="-196850">
              <a:lnSpc>
                <a:spcPct val="1556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45" dirty="0"/>
              <a:t> </a:t>
            </a:r>
            <a:r>
              <a:rPr spc="-290" dirty="0"/>
              <a:t>Lantern</a:t>
            </a:r>
            <a:r>
              <a:rPr spc="160" dirty="0"/>
              <a:t> </a:t>
            </a:r>
            <a:r>
              <a:rPr spc="-204" dirty="0"/>
              <a:t>Design </a:t>
            </a:r>
            <a:r>
              <a:rPr b="0" spc="135" dirty="0">
                <a:latin typeface="SimSun"/>
                <a:cs typeface="SimSun"/>
              </a:rPr>
              <a:t>Bead</a:t>
            </a:r>
            <a:r>
              <a:rPr b="0" spc="-434" dirty="0">
                <a:latin typeface="SimSun"/>
                <a:cs typeface="SimSun"/>
              </a:rPr>
              <a:t> </a:t>
            </a:r>
            <a:r>
              <a:rPr b="0" spc="-40" dirty="0">
                <a:latin typeface="SimSun"/>
                <a:cs typeface="SimSun"/>
              </a:rPr>
              <a:t>Lantern</a:t>
            </a:r>
            <a:r>
              <a:rPr b="0" spc="-175" dirty="0">
                <a:latin typeface="SimSun"/>
                <a:cs typeface="SimSun"/>
              </a:rPr>
              <a:t> 珠灯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367284" y="3567684"/>
            <a:ext cx="6743700" cy="3028315"/>
            <a:chOff x="367284" y="3567684"/>
            <a:chExt cx="6743700" cy="302831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7284" y="3567684"/>
              <a:ext cx="1969007" cy="29611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68239" y="3567684"/>
              <a:ext cx="2142743" cy="3028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6604" y="3567684"/>
              <a:ext cx="2209799" cy="29519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微信图片_20250114225608"/>
          <p:cNvPicPr>
            <a:picLocks noChangeAspect="1"/>
          </p:cNvPicPr>
          <p:nvPr/>
        </p:nvPicPr>
        <p:blipFill>
          <a:blip r:embed="rId3"/>
          <a:srcRect b="16111"/>
          <a:stretch>
            <a:fillRect/>
          </a:stretch>
        </p:blipFill>
        <p:spPr>
          <a:xfrm>
            <a:off x="4883150" y="4445"/>
            <a:ext cx="7308850" cy="68548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635"/>
            <a:ext cx="2162175" cy="6859270"/>
          </a:xfrm>
          <a:prstGeom prst="rect">
            <a:avLst/>
          </a:prstGeom>
          <a:solidFill>
            <a:srgbClr val="4D19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62810" y="0"/>
            <a:ext cx="10029190" cy="6920230"/>
          </a:xfrm>
          <a:prstGeom prst="rect">
            <a:avLst/>
          </a:prstGeom>
          <a:gradFill flip="none" rotWithShape="1">
            <a:gsLst>
              <a:gs pos="28000">
                <a:srgbClr val="4D190C"/>
              </a:gs>
              <a:gs pos="76000">
                <a:srgbClr val="4D190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510" y="-635"/>
            <a:ext cx="12192000" cy="6920865"/>
          </a:xfrm>
          <a:prstGeom prst="rect">
            <a:avLst/>
          </a:prstGeom>
          <a:solidFill>
            <a:srgbClr val="71270E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82880" y="287655"/>
            <a:ext cx="5344795" cy="371475"/>
            <a:chOff x="881" y="425"/>
            <a:chExt cx="6114" cy="5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文本框 19"/>
            <p:cNvSpPr txBox="1"/>
            <p:nvPr/>
          </p:nvSpPr>
          <p:spPr>
            <a:xfrm>
              <a:off x="881" y="430"/>
              <a:ext cx="1634" cy="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00">
                  <a:ln w="31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宋体 CN Heavy" panose="020209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cs"/>
                  <a:sym typeface="清雅黑体" panose="00000500000000000000" charset="-122"/>
                </a:rPr>
                <a:t>中国非遗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2233" y="425"/>
              <a:ext cx="4762" cy="57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ea"/>
                  <a:sym typeface="清雅黑体" panose="00000500000000000000" charset="-122"/>
                </a:rPr>
                <a:t>Chinese intangible cultural heritage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2175" y="489"/>
              <a:ext cx="7" cy="40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16510" y="2435860"/>
            <a:ext cx="5246370" cy="156845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Chapter 3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Palace Lantern Culture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811" y="0"/>
              <a:ext cx="12172315" cy="6850380"/>
            </a:xfrm>
            <a:custGeom>
              <a:avLst/>
              <a:gdLst/>
              <a:ahLst/>
              <a:cxnLst/>
              <a:rect l="l" t="t" r="r" b="b"/>
              <a:pathLst>
                <a:path w="12172315" h="6850380">
                  <a:moveTo>
                    <a:pt x="12172188" y="0"/>
                  </a:moveTo>
                  <a:lnTo>
                    <a:pt x="0" y="0"/>
                  </a:lnTo>
                  <a:lnTo>
                    <a:pt x="0" y="6850380"/>
                  </a:lnTo>
                  <a:lnTo>
                    <a:pt x="12172188" y="6850380"/>
                  </a:lnTo>
                  <a:lnTo>
                    <a:pt x="12172188" y="0"/>
                  </a:lnTo>
                  <a:close/>
                </a:path>
              </a:pathLst>
            </a:custGeom>
            <a:solidFill>
              <a:srgbClr val="70270D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776" y="1091183"/>
              <a:ext cx="11221212" cy="42443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19683" y="1117091"/>
              <a:ext cx="11119485" cy="4142740"/>
            </a:xfrm>
            <a:custGeom>
              <a:avLst/>
              <a:gdLst/>
              <a:ahLst/>
              <a:cxnLst/>
              <a:rect l="l" t="t" r="r" b="b"/>
              <a:pathLst>
                <a:path w="11119485" h="4142740">
                  <a:moveTo>
                    <a:pt x="11119104" y="0"/>
                  </a:moveTo>
                  <a:lnTo>
                    <a:pt x="0" y="0"/>
                  </a:lnTo>
                  <a:lnTo>
                    <a:pt x="0" y="4142232"/>
                  </a:lnTo>
                  <a:lnTo>
                    <a:pt x="11119104" y="4142232"/>
                  </a:lnTo>
                  <a:lnTo>
                    <a:pt x="11119104" y="0"/>
                  </a:lnTo>
                  <a:close/>
                </a:path>
              </a:pathLst>
            </a:custGeom>
            <a:solidFill>
              <a:srgbClr val="80360A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816" y="1534668"/>
              <a:ext cx="11221212" cy="337870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99033" y="1452219"/>
            <a:ext cx="10841355" cy="322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5280" algn="just">
              <a:lnSpc>
                <a:spcPct val="150000"/>
              </a:lnSpc>
              <a:spcBef>
                <a:spcPts val="100"/>
              </a:spcBef>
            </a:pPr>
            <a:r>
              <a:rPr sz="2000" b="1" spc="-55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50" dirty="0">
                <a:solidFill>
                  <a:srgbClr val="FFFFFF"/>
                </a:solidFill>
                <a:latin typeface="Georgia"/>
                <a:cs typeface="Georgia"/>
              </a:rPr>
              <a:t>Lanterns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Georgia"/>
                <a:cs typeface="Georgia"/>
              </a:rPr>
              <a:t>embody</a:t>
            </a:r>
            <a:r>
              <a:rPr sz="20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eorgia"/>
                <a:cs typeface="Georgia"/>
              </a:rPr>
              <a:t>rich</a:t>
            </a:r>
            <a:r>
              <a:rPr sz="20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20" dirty="0">
                <a:solidFill>
                  <a:srgbClr val="FFFFFF"/>
                </a:solidFill>
                <a:latin typeface="Georgia"/>
                <a:cs typeface="Georgia"/>
              </a:rPr>
              <a:t>historical</a:t>
            </a:r>
            <a:r>
              <a:rPr sz="20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stories</a:t>
            </a:r>
            <a:r>
              <a:rPr sz="20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25" dirty="0">
                <a:solidFill>
                  <a:srgbClr val="FFFFFF"/>
                </a:solidFill>
                <a:latin typeface="Georgia"/>
                <a:cs typeface="Georgia"/>
              </a:rPr>
              <a:t>traditional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values.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In </a:t>
            </a: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ancient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Georgia"/>
                <a:cs typeface="Georgia"/>
              </a:rPr>
              <a:t>times,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they</a:t>
            </a:r>
            <a:r>
              <a:rPr sz="2000" b="1" spc="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were</a:t>
            </a:r>
            <a:r>
              <a:rPr sz="2000" b="1" spc="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often</a:t>
            </a:r>
            <a:r>
              <a:rPr sz="2000" b="1" spc="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used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2000" b="1" spc="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Georgia"/>
                <a:cs typeface="Georgia"/>
              </a:rPr>
              <a:t>sacrifices</a:t>
            </a:r>
            <a:r>
              <a:rPr sz="2000" b="1" spc="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Georgia"/>
                <a:cs typeface="Georgia"/>
              </a:rPr>
              <a:t>deities</a:t>
            </a:r>
            <a:r>
              <a:rPr sz="2000" b="1" spc="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Georgia"/>
                <a:cs typeface="Georgia"/>
              </a:rPr>
              <a:t>rituals</a:t>
            </a:r>
            <a:r>
              <a:rPr sz="2000" b="1" spc="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45" dirty="0">
                <a:solidFill>
                  <a:srgbClr val="FFFFFF"/>
                </a:solidFill>
                <a:latin typeface="Georgia"/>
                <a:cs typeface="Georgia"/>
              </a:rPr>
              <a:t>praying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harvest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peace, </a:t>
            </a:r>
            <a:r>
              <a:rPr sz="2000" b="1" spc="-125" dirty="0">
                <a:solidFill>
                  <a:srgbClr val="FFFFFF"/>
                </a:solidFill>
                <a:latin typeface="Georgia"/>
                <a:cs typeface="Georgia"/>
              </a:rPr>
              <a:t>reflecting</a:t>
            </a:r>
            <a:r>
              <a:rPr sz="20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00" b="1" spc="-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ancient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Georgia"/>
                <a:cs typeface="Georgia"/>
              </a:rPr>
              <a:t>Chinese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25" dirty="0">
                <a:solidFill>
                  <a:srgbClr val="FFFFFF"/>
                </a:solidFill>
                <a:latin typeface="Georgia"/>
                <a:cs typeface="Georgia"/>
              </a:rPr>
              <a:t>people's</a:t>
            </a:r>
            <a:r>
              <a:rPr sz="20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55" dirty="0">
                <a:solidFill>
                  <a:srgbClr val="FFFFFF"/>
                </a:solidFill>
                <a:latin typeface="Georgia"/>
                <a:cs typeface="Georgia"/>
              </a:rPr>
              <a:t>reverence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6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2000" b="1" spc="-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60" dirty="0">
                <a:solidFill>
                  <a:srgbClr val="FFFFFF"/>
                </a:solidFill>
                <a:latin typeface="Georgia"/>
                <a:cs typeface="Georgia"/>
              </a:rPr>
              <a:t>nature</a:t>
            </a:r>
            <a:r>
              <a:rPr sz="2000" b="1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50" dirty="0">
                <a:solidFill>
                  <a:srgbClr val="FFFFFF"/>
                </a:solidFill>
                <a:latin typeface="Georgia"/>
                <a:cs typeface="Georgia"/>
              </a:rPr>
              <a:t>universe.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They </a:t>
            </a:r>
            <a:r>
              <a:rPr sz="2000" b="1" spc="-20" dirty="0">
                <a:solidFill>
                  <a:srgbClr val="FFFFFF"/>
                </a:solidFill>
                <a:latin typeface="Georgia"/>
                <a:cs typeface="Georgia"/>
              </a:rPr>
              <a:t>not</a:t>
            </a:r>
            <a:r>
              <a:rPr sz="20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Georgia"/>
                <a:cs typeface="Georgia"/>
              </a:rPr>
              <a:t>only </a:t>
            </a:r>
            <a:r>
              <a:rPr sz="2000" b="1" spc="-135" dirty="0">
                <a:solidFill>
                  <a:srgbClr val="FFFFFF"/>
                </a:solidFill>
                <a:latin typeface="Georgia"/>
                <a:cs typeface="Georgia"/>
              </a:rPr>
              <a:t>represent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00" dirty="0">
                <a:solidFill>
                  <a:srgbClr val="FFFFFF"/>
                </a:solidFill>
                <a:latin typeface="Georgia"/>
                <a:cs typeface="Georgia"/>
              </a:rPr>
              <a:t>individual</a:t>
            </a:r>
            <a:r>
              <a:rPr sz="2000" b="1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Georgia"/>
                <a:cs typeface="Georgia"/>
              </a:rPr>
              <a:t>wishes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but</a:t>
            </a:r>
            <a:r>
              <a:rPr sz="2000" b="1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also</a:t>
            </a:r>
            <a:r>
              <a:rPr sz="2000" b="1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Georgia"/>
                <a:cs typeface="Georgia"/>
              </a:rPr>
              <a:t>embody</a:t>
            </a:r>
            <a:r>
              <a:rPr sz="2000" b="1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Georgia"/>
                <a:cs typeface="Georgia"/>
              </a:rPr>
              <a:t>collective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55" dirty="0">
                <a:solidFill>
                  <a:srgbClr val="FFFFFF"/>
                </a:solidFill>
                <a:latin typeface="Georgia"/>
                <a:cs typeface="Georgia"/>
              </a:rPr>
              <a:t>hopes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000" b="1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Georgia"/>
                <a:cs typeface="Georgia"/>
              </a:rPr>
              <a:t>society.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Georgia"/>
                <a:cs typeface="Georgia"/>
              </a:rPr>
              <a:t>Meanwhile, </a:t>
            </a:r>
            <a:r>
              <a:rPr sz="2000" b="1" spc="-95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60" dirty="0">
                <a:solidFill>
                  <a:srgbClr val="FFFFFF"/>
                </a:solidFill>
                <a:latin typeface="Georgia"/>
                <a:cs typeface="Georgia"/>
              </a:rPr>
              <a:t>Lanterns</a:t>
            </a:r>
            <a:r>
              <a:rPr sz="2000" b="1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Georgia"/>
                <a:cs typeface="Georgia"/>
              </a:rPr>
              <a:t>also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5" dirty="0">
                <a:solidFill>
                  <a:srgbClr val="FFFFFF"/>
                </a:solidFill>
                <a:latin typeface="Georgia"/>
                <a:cs typeface="Georgia"/>
              </a:rPr>
              <a:t>show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40" dirty="0">
                <a:solidFill>
                  <a:srgbClr val="FFFFFF"/>
                </a:solidFill>
                <a:latin typeface="Georgia"/>
                <a:cs typeface="Georgia"/>
              </a:rPr>
              <a:t>traditional</a:t>
            </a:r>
            <a:r>
              <a:rPr sz="2000" b="1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Georgia"/>
                <a:cs typeface="Georgia"/>
              </a:rPr>
              <a:t>Chinese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aesthetic</a:t>
            </a:r>
            <a:r>
              <a:rPr sz="2000" b="1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tastes.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5" dirty="0">
                <a:solidFill>
                  <a:srgbClr val="FFFFFF"/>
                </a:solidFill>
                <a:latin typeface="Georgia"/>
                <a:cs typeface="Georgia"/>
              </a:rPr>
              <a:t>various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45" dirty="0">
                <a:solidFill>
                  <a:srgbClr val="FFFFFF"/>
                </a:solidFill>
                <a:latin typeface="Georgia"/>
                <a:cs typeface="Georgia"/>
              </a:rPr>
              <a:t>patterns</a:t>
            </a:r>
            <a:r>
              <a:rPr sz="2000" b="1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0" dirty="0">
                <a:solidFill>
                  <a:srgbClr val="FFFFFF"/>
                </a:solidFill>
                <a:latin typeface="Georgia"/>
                <a:cs typeface="Georgia"/>
              </a:rPr>
              <a:t>painted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on</a:t>
            </a:r>
            <a:r>
              <a:rPr sz="20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Georgia"/>
                <a:cs typeface="Georgia"/>
              </a:rPr>
              <a:t>them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are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Georgia"/>
                <a:cs typeface="Georgia"/>
              </a:rPr>
              <a:t>often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artistic</a:t>
            </a:r>
            <a:r>
              <a:rPr sz="2000" b="1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80" dirty="0">
                <a:solidFill>
                  <a:srgbClr val="FFFFFF"/>
                </a:solidFill>
                <a:latin typeface="Georgia"/>
                <a:cs typeface="Georgia"/>
              </a:rPr>
              <a:t>representations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55" dirty="0">
                <a:solidFill>
                  <a:srgbClr val="FFFFFF"/>
                </a:solidFill>
                <a:latin typeface="Georgia"/>
                <a:cs typeface="Georgia"/>
              </a:rPr>
              <a:t>natural</a:t>
            </a:r>
            <a:r>
              <a:rPr sz="2000" b="1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scenes,</a:t>
            </a:r>
            <a:r>
              <a:rPr sz="2000" b="1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figures,</a:t>
            </a:r>
            <a:r>
              <a:rPr sz="2000" b="1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2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mythological</a:t>
            </a:r>
            <a:r>
              <a:rPr sz="2000" b="1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80" dirty="0">
                <a:solidFill>
                  <a:srgbClr val="FFFFFF"/>
                </a:solidFill>
                <a:latin typeface="Georgia"/>
                <a:cs typeface="Georgia"/>
              </a:rPr>
              <a:t>tales. </a:t>
            </a:r>
            <a:r>
              <a:rPr sz="2000" b="1" spc="-55" dirty="0">
                <a:solidFill>
                  <a:srgbClr val="FFFFFF"/>
                </a:solidFill>
                <a:latin typeface="Georgia"/>
                <a:cs typeface="Georgia"/>
              </a:rPr>
              <a:t>They</a:t>
            </a:r>
            <a:r>
              <a:rPr sz="2000" b="1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40" dirty="0">
                <a:solidFill>
                  <a:srgbClr val="FFFFFF"/>
                </a:solidFill>
                <a:latin typeface="Georgia"/>
                <a:cs typeface="Georgia"/>
              </a:rPr>
              <a:t>reflect</a:t>
            </a:r>
            <a:r>
              <a:rPr sz="2000" b="1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2000" b="1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55" dirty="0">
                <a:solidFill>
                  <a:srgbClr val="FFFFFF"/>
                </a:solidFill>
                <a:latin typeface="Georgia"/>
                <a:cs typeface="Georgia"/>
              </a:rPr>
              <a:t>Chinese</a:t>
            </a:r>
            <a:r>
              <a:rPr sz="2000" b="1" spc="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45" dirty="0">
                <a:solidFill>
                  <a:srgbClr val="FFFFFF"/>
                </a:solidFill>
                <a:latin typeface="Georgia"/>
                <a:cs typeface="Georgia"/>
              </a:rPr>
              <a:t>people's</a:t>
            </a:r>
            <a:r>
              <a:rPr sz="2000" b="1" spc="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70" dirty="0">
                <a:solidFill>
                  <a:srgbClr val="FFFFFF"/>
                </a:solidFill>
                <a:latin typeface="Georgia"/>
                <a:cs typeface="Georgia"/>
              </a:rPr>
              <a:t>unique</a:t>
            </a:r>
            <a:r>
              <a:rPr sz="2000" b="1" spc="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90" dirty="0">
                <a:solidFill>
                  <a:srgbClr val="FFFFFF"/>
                </a:solidFill>
                <a:latin typeface="Georgia"/>
                <a:cs typeface="Georgia"/>
              </a:rPr>
              <a:t>understanding</a:t>
            </a:r>
            <a:r>
              <a:rPr sz="2000" b="1" spc="6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75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90" dirty="0">
                <a:solidFill>
                  <a:srgbClr val="FFFFFF"/>
                </a:solidFill>
                <a:latin typeface="Georgia"/>
                <a:cs typeface="Georgia"/>
              </a:rPr>
              <a:t>expression</a:t>
            </a:r>
            <a:r>
              <a:rPr sz="2000" b="1" spc="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000" b="1" spc="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eorgia"/>
                <a:cs typeface="Georgia"/>
              </a:rPr>
              <a:t>beauty.</a:t>
            </a:r>
            <a:endParaRPr sz="2000">
              <a:latin typeface="Georgia"/>
              <a:cs typeface="Georgi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559" y="173748"/>
            <a:ext cx="4221480" cy="84885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5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50" dirty="0"/>
              <a:t> </a:t>
            </a:r>
            <a:r>
              <a:rPr spc="-290" dirty="0"/>
              <a:t>Lantern</a:t>
            </a:r>
            <a:r>
              <a:rPr spc="195" dirty="0"/>
              <a:t> </a:t>
            </a:r>
            <a:r>
              <a:rPr spc="-195" dirty="0"/>
              <a:t>Culture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2192000" cy="6856730"/>
            <a:chOff x="0" y="-1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"/>
              <a:ext cx="12192000" cy="68564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16" y="1101851"/>
              <a:ext cx="11030712" cy="4244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4088" y="1127759"/>
              <a:ext cx="10928985" cy="4142740"/>
            </a:xfrm>
            <a:custGeom>
              <a:avLst/>
              <a:gdLst/>
              <a:ahLst/>
              <a:cxnLst/>
              <a:rect l="l" t="t" r="r" b="b"/>
              <a:pathLst>
                <a:path w="10928985" h="4142740">
                  <a:moveTo>
                    <a:pt x="10928604" y="0"/>
                  </a:moveTo>
                  <a:lnTo>
                    <a:pt x="0" y="0"/>
                  </a:lnTo>
                  <a:lnTo>
                    <a:pt x="0" y="4142232"/>
                  </a:lnTo>
                  <a:lnTo>
                    <a:pt x="10928604" y="4142232"/>
                  </a:lnTo>
                  <a:lnTo>
                    <a:pt x="10928604" y="0"/>
                  </a:lnTo>
                  <a:close/>
                </a:path>
              </a:pathLst>
            </a:custGeom>
            <a:solidFill>
              <a:srgbClr val="70270D">
                <a:alpha val="450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" y="1581911"/>
              <a:ext cx="11221212" cy="292150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0370">
              <a:lnSpc>
                <a:spcPct val="150000"/>
              </a:lnSpc>
              <a:spcBef>
                <a:spcPts val="100"/>
              </a:spcBef>
            </a:pPr>
            <a:r>
              <a:rPr spc="-100" dirty="0"/>
              <a:t>In</a:t>
            </a:r>
            <a:r>
              <a:rPr spc="10" dirty="0"/>
              <a:t> </a:t>
            </a:r>
            <a:r>
              <a:rPr spc="-130" dirty="0"/>
              <a:t>the</a:t>
            </a:r>
            <a:r>
              <a:rPr spc="50" dirty="0"/>
              <a:t> </a:t>
            </a:r>
            <a:r>
              <a:rPr spc="-150" dirty="0"/>
              <a:t>world</a:t>
            </a:r>
            <a:r>
              <a:rPr spc="40" dirty="0"/>
              <a:t> </a:t>
            </a:r>
            <a:r>
              <a:rPr spc="-35" dirty="0"/>
              <a:t>of</a:t>
            </a:r>
            <a:r>
              <a:rPr spc="50" dirty="0"/>
              <a:t> </a:t>
            </a:r>
            <a:r>
              <a:rPr spc="-145" dirty="0"/>
              <a:t>Palace</a:t>
            </a:r>
            <a:r>
              <a:rPr spc="20" dirty="0"/>
              <a:t> </a:t>
            </a:r>
            <a:r>
              <a:rPr spc="-185" dirty="0"/>
              <a:t>Lanterns,</a:t>
            </a:r>
            <a:r>
              <a:rPr spc="55" dirty="0"/>
              <a:t> </a:t>
            </a:r>
            <a:r>
              <a:rPr spc="-110" dirty="0"/>
              <a:t>time</a:t>
            </a:r>
            <a:r>
              <a:rPr spc="50" dirty="0"/>
              <a:t> </a:t>
            </a:r>
            <a:r>
              <a:rPr spc="-180" dirty="0"/>
              <a:t>and</a:t>
            </a:r>
            <a:r>
              <a:rPr spc="50" dirty="0"/>
              <a:t> </a:t>
            </a:r>
            <a:r>
              <a:rPr spc="-160" dirty="0"/>
              <a:t>history</a:t>
            </a:r>
            <a:r>
              <a:rPr spc="35" dirty="0"/>
              <a:t> </a:t>
            </a:r>
            <a:r>
              <a:rPr spc="-155" dirty="0"/>
              <a:t>intertwine,</a:t>
            </a:r>
            <a:r>
              <a:rPr spc="30" dirty="0"/>
              <a:t> </a:t>
            </a:r>
            <a:r>
              <a:rPr spc="-145" dirty="0"/>
              <a:t>while</a:t>
            </a:r>
            <a:r>
              <a:rPr spc="50" dirty="0"/>
              <a:t> </a:t>
            </a:r>
            <a:r>
              <a:rPr spc="-160" dirty="0"/>
              <a:t>tradition</a:t>
            </a:r>
            <a:r>
              <a:rPr spc="40" dirty="0"/>
              <a:t> </a:t>
            </a:r>
            <a:r>
              <a:rPr spc="-25" dirty="0"/>
              <a:t>and </a:t>
            </a:r>
            <a:r>
              <a:rPr spc="-155" dirty="0"/>
              <a:t>modernity</a:t>
            </a:r>
            <a:r>
              <a:rPr spc="25" dirty="0"/>
              <a:t> </a:t>
            </a:r>
            <a:r>
              <a:rPr spc="-130" dirty="0"/>
              <a:t>converge.</a:t>
            </a:r>
            <a:r>
              <a:rPr dirty="0"/>
              <a:t> </a:t>
            </a:r>
            <a:r>
              <a:rPr spc="-25" dirty="0"/>
              <a:t>Not</a:t>
            </a:r>
            <a:r>
              <a:rPr spc="-70" dirty="0"/>
              <a:t> </a:t>
            </a:r>
            <a:r>
              <a:rPr spc="-155" dirty="0"/>
              <a:t>merely</a:t>
            </a:r>
            <a:r>
              <a:rPr spc="25" dirty="0"/>
              <a:t> </a:t>
            </a:r>
            <a:r>
              <a:rPr spc="-175" dirty="0"/>
              <a:t>an</a:t>
            </a:r>
            <a:r>
              <a:rPr spc="50" dirty="0"/>
              <a:t> </a:t>
            </a:r>
            <a:r>
              <a:rPr spc="-155" dirty="0"/>
              <a:t>art</a:t>
            </a:r>
            <a:r>
              <a:rPr spc="25" dirty="0"/>
              <a:t> </a:t>
            </a:r>
            <a:r>
              <a:rPr spc="-120" dirty="0"/>
              <a:t>form,</a:t>
            </a:r>
            <a:r>
              <a:rPr spc="-10" dirty="0"/>
              <a:t> it</a:t>
            </a:r>
            <a:r>
              <a:rPr spc="10" dirty="0"/>
              <a:t> </a:t>
            </a:r>
            <a:r>
              <a:rPr spc="-110" dirty="0"/>
              <a:t>is</a:t>
            </a:r>
            <a:r>
              <a:rPr spc="25" dirty="0"/>
              <a:t> </a:t>
            </a:r>
            <a:r>
              <a:rPr dirty="0"/>
              <a:t>a</a:t>
            </a:r>
            <a:r>
              <a:rPr spc="30" dirty="0"/>
              <a:t> </a:t>
            </a:r>
            <a:r>
              <a:rPr spc="-175" dirty="0"/>
              <a:t>spiritual</a:t>
            </a:r>
            <a:r>
              <a:rPr spc="45" dirty="0"/>
              <a:t> </a:t>
            </a:r>
            <a:r>
              <a:rPr spc="-185" dirty="0"/>
              <a:t>expression</a:t>
            </a:r>
            <a:r>
              <a:rPr spc="-185" dirty="0">
                <a:latin typeface="Microsoft JhengHei"/>
                <a:cs typeface="Microsoft JhengHei"/>
              </a:rPr>
              <a:t>—</a:t>
            </a:r>
            <a:r>
              <a:rPr spc="-10" dirty="0"/>
              <a:t>a</a:t>
            </a:r>
            <a:r>
              <a:rPr spc="25" dirty="0"/>
              <a:t> </a:t>
            </a:r>
            <a:r>
              <a:rPr spc="-185" dirty="0"/>
              <a:t>pursuit</a:t>
            </a:r>
            <a:r>
              <a:rPr spc="60" dirty="0"/>
              <a:t> </a:t>
            </a:r>
            <a:r>
              <a:rPr spc="-30" dirty="0"/>
              <a:t>of</a:t>
            </a:r>
            <a:r>
              <a:rPr spc="20" dirty="0"/>
              <a:t> </a:t>
            </a:r>
            <a:r>
              <a:rPr spc="-25" dirty="0"/>
              <a:t>the </a:t>
            </a:r>
            <a:r>
              <a:rPr spc="-75" dirty="0"/>
              <a:t>good</a:t>
            </a:r>
            <a:r>
              <a:rPr spc="-55" dirty="0"/>
              <a:t> </a:t>
            </a:r>
            <a:r>
              <a:rPr spc="-100" dirty="0"/>
              <a:t>life,</a:t>
            </a:r>
            <a:r>
              <a:rPr spc="-30" dirty="0"/>
              <a:t> </a:t>
            </a:r>
            <a:r>
              <a:rPr spc="-180" dirty="0"/>
              <a:t>and</a:t>
            </a:r>
            <a:r>
              <a:rPr spc="55" dirty="0"/>
              <a:t> </a:t>
            </a:r>
            <a:r>
              <a:rPr dirty="0"/>
              <a:t>a</a:t>
            </a:r>
            <a:r>
              <a:rPr spc="-20" dirty="0"/>
              <a:t> </a:t>
            </a:r>
            <a:r>
              <a:rPr spc="-170" dirty="0"/>
              <a:t>testament</a:t>
            </a:r>
            <a:r>
              <a:rPr spc="45" dirty="0"/>
              <a:t> </a:t>
            </a:r>
            <a:r>
              <a:rPr spc="-10" dirty="0"/>
              <a:t>to</a:t>
            </a:r>
            <a:r>
              <a:rPr spc="45" dirty="0"/>
              <a:t> </a:t>
            </a:r>
            <a:r>
              <a:rPr spc="-120" dirty="0"/>
              <a:t>the</a:t>
            </a:r>
            <a:r>
              <a:rPr spc="50" dirty="0"/>
              <a:t> </a:t>
            </a:r>
            <a:r>
              <a:rPr spc="-175" dirty="0"/>
              <a:t>inheritance</a:t>
            </a:r>
            <a:r>
              <a:rPr spc="50" dirty="0"/>
              <a:t> </a:t>
            </a:r>
            <a:r>
              <a:rPr spc="-180" dirty="0"/>
              <a:t>and</a:t>
            </a:r>
            <a:r>
              <a:rPr spc="50" dirty="0"/>
              <a:t> </a:t>
            </a:r>
            <a:r>
              <a:rPr spc="-160" dirty="0"/>
              <a:t>innovation</a:t>
            </a:r>
            <a:r>
              <a:rPr spc="30" dirty="0"/>
              <a:t> </a:t>
            </a:r>
            <a:r>
              <a:rPr spc="-30" dirty="0"/>
              <a:t>of</a:t>
            </a:r>
            <a:r>
              <a:rPr spc="45" dirty="0"/>
              <a:t> </a:t>
            </a:r>
            <a:r>
              <a:rPr spc="-165" dirty="0"/>
              <a:t>traditional</a:t>
            </a:r>
            <a:r>
              <a:rPr spc="45" dirty="0"/>
              <a:t> </a:t>
            </a:r>
            <a:r>
              <a:rPr spc="-140" dirty="0"/>
              <a:t>culture.</a:t>
            </a:r>
            <a:r>
              <a:rPr spc="25" dirty="0"/>
              <a:t> </a:t>
            </a:r>
            <a:r>
              <a:rPr spc="-275" dirty="0"/>
              <a:t>Just</a:t>
            </a:r>
            <a:r>
              <a:rPr spc="150" dirty="0"/>
              <a:t> </a:t>
            </a:r>
            <a:r>
              <a:rPr spc="-254" dirty="0"/>
              <a:t>as</a:t>
            </a:r>
            <a:r>
              <a:rPr spc="125" dirty="0"/>
              <a:t> </a:t>
            </a:r>
            <a:r>
              <a:rPr spc="-25" dirty="0"/>
              <a:t>the </a:t>
            </a:r>
            <a:r>
              <a:rPr spc="-95" dirty="0"/>
              <a:t>light</a:t>
            </a:r>
            <a:r>
              <a:rPr spc="-35" dirty="0"/>
              <a:t> </a:t>
            </a:r>
            <a:r>
              <a:rPr spc="-30" dirty="0"/>
              <a:t>of</a:t>
            </a:r>
            <a:r>
              <a:rPr spc="-75" dirty="0"/>
              <a:t> </a:t>
            </a:r>
            <a:r>
              <a:rPr dirty="0"/>
              <a:t>a</a:t>
            </a:r>
            <a:r>
              <a:rPr spc="-10" dirty="0"/>
              <a:t> </a:t>
            </a:r>
            <a:r>
              <a:rPr spc="-160" dirty="0"/>
              <a:t>palace</a:t>
            </a:r>
            <a:r>
              <a:rPr spc="35" dirty="0"/>
              <a:t> </a:t>
            </a:r>
            <a:r>
              <a:rPr spc="-185" dirty="0"/>
              <a:t>lantern</a:t>
            </a:r>
            <a:r>
              <a:rPr spc="55" dirty="0"/>
              <a:t> </a:t>
            </a:r>
            <a:r>
              <a:rPr spc="-175" dirty="0"/>
              <a:t>illuminates</a:t>
            </a:r>
            <a:r>
              <a:rPr spc="45" dirty="0"/>
              <a:t> </a:t>
            </a:r>
            <a:r>
              <a:rPr spc="-140" dirty="0"/>
              <a:t>the</a:t>
            </a:r>
            <a:r>
              <a:rPr spc="15" dirty="0"/>
              <a:t> </a:t>
            </a:r>
            <a:r>
              <a:rPr spc="-160" dirty="0"/>
              <a:t>path</a:t>
            </a:r>
            <a:r>
              <a:rPr spc="30" dirty="0"/>
              <a:t> </a:t>
            </a:r>
            <a:r>
              <a:rPr spc="-80" dirty="0"/>
              <a:t>in</a:t>
            </a:r>
            <a:r>
              <a:rPr spc="25" dirty="0"/>
              <a:t> </a:t>
            </a:r>
            <a:r>
              <a:rPr spc="-130" dirty="0"/>
              <a:t>the</a:t>
            </a:r>
            <a:r>
              <a:rPr spc="30" dirty="0"/>
              <a:t> </a:t>
            </a:r>
            <a:r>
              <a:rPr spc="-150" dirty="0"/>
              <a:t>dark,</a:t>
            </a:r>
            <a:r>
              <a:rPr spc="20" dirty="0"/>
              <a:t> </a:t>
            </a:r>
            <a:r>
              <a:rPr spc="-10" dirty="0"/>
              <a:t>it</a:t>
            </a:r>
            <a:r>
              <a:rPr spc="30" dirty="0"/>
              <a:t> </a:t>
            </a:r>
            <a:r>
              <a:rPr spc="-185" dirty="0"/>
              <a:t>carries</a:t>
            </a:r>
            <a:r>
              <a:rPr spc="55" dirty="0"/>
              <a:t> </a:t>
            </a:r>
            <a:r>
              <a:rPr spc="-145" dirty="0"/>
              <a:t>people's</a:t>
            </a:r>
            <a:r>
              <a:rPr spc="20" dirty="0"/>
              <a:t> </a:t>
            </a:r>
            <a:r>
              <a:rPr spc="-180" dirty="0"/>
              <a:t>hopes</a:t>
            </a:r>
            <a:r>
              <a:rPr spc="50" dirty="0"/>
              <a:t> </a:t>
            </a:r>
            <a:r>
              <a:rPr spc="-120" dirty="0"/>
              <a:t>for</a:t>
            </a:r>
            <a:r>
              <a:rPr spc="30" dirty="0"/>
              <a:t> </a:t>
            </a:r>
            <a:r>
              <a:rPr spc="-25" dirty="0"/>
              <a:t>the </a:t>
            </a:r>
            <a:r>
              <a:rPr spc="-170" dirty="0"/>
              <a:t>future</a:t>
            </a:r>
            <a:r>
              <a:rPr spc="40" dirty="0"/>
              <a:t> </a:t>
            </a:r>
            <a:r>
              <a:rPr spc="-180" dirty="0"/>
              <a:t>and</a:t>
            </a:r>
            <a:r>
              <a:rPr spc="50" dirty="0"/>
              <a:t> </a:t>
            </a:r>
            <a:r>
              <a:rPr spc="-140" dirty="0"/>
              <a:t>lights</a:t>
            </a:r>
            <a:r>
              <a:rPr spc="15" dirty="0"/>
              <a:t> </a:t>
            </a:r>
            <a:r>
              <a:rPr spc="-90" dirty="0"/>
              <a:t>up</a:t>
            </a:r>
            <a:r>
              <a:rPr spc="45" dirty="0"/>
              <a:t> </a:t>
            </a:r>
            <a:r>
              <a:rPr spc="-130" dirty="0"/>
              <a:t>the</a:t>
            </a:r>
            <a:r>
              <a:rPr spc="45" dirty="0"/>
              <a:t> </a:t>
            </a:r>
            <a:r>
              <a:rPr spc="-190" dirty="0"/>
              <a:t>splendor</a:t>
            </a:r>
            <a:r>
              <a:rPr spc="65" dirty="0"/>
              <a:t> </a:t>
            </a:r>
            <a:r>
              <a:rPr spc="-30" dirty="0"/>
              <a:t>of</a:t>
            </a:r>
            <a:r>
              <a:rPr spc="40" dirty="0"/>
              <a:t> </a:t>
            </a:r>
            <a:r>
              <a:rPr spc="-155" dirty="0"/>
              <a:t>Chinese</a:t>
            </a:r>
            <a:r>
              <a:rPr spc="30" dirty="0"/>
              <a:t> </a:t>
            </a:r>
            <a:r>
              <a:rPr spc="-165" dirty="0"/>
              <a:t>traditional</a:t>
            </a:r>
            <a:r>
              <a:rPr spc="40" dirty="0"/>
              <a:t> </a:t>
            </a:r>
            <a:r>
              <a:rPr spc="-140" dirty="0"/>
              <a:t>culture,</a:t>
            </a:r>
            <a:r>
              <a:rPr spc="40" dirty="0"/>
              <a:t> </a:t>
            </a:r>
            <a:r>
              <a:rPr spc="-145" dirty="0"/>
              <a:t>indicating</a:t>
            </a:r>
            <a:r>
              <a:rPr spc="30" dirty="0"/>
              <a:t> </a:t>
            </a:r>
            <a:r>
              <a:rPr spc="-120" dirty="0"/>
              <a:t>the</a:t>
            </a:r>
            <a:r>
              <a:rPr spc="50" dirty="0"/>
              <a:t> </a:t>
            </a:r>
            <a:r>
              <a:rPr spc="-20" dirty="0"/>
              <a:t>enduring </a:t>
            </a:r>
            <a:r>
              <a:rPr spc="-160" dirty="0"/>
              <a:t>brilliance</a:t>
            </a:r>
            <a:r>
              <a:rPr spc="30" dirty="0"/>
              <a:t> </a:t>
            </a:r>
            <a:r>
              <a:rPr spc="-30" dirty="0"/>
              <a:t>of</a:t>
            </a:r>
            <a:r>
              <a:rPr spc="-15" dirty="0"/>
              <a:t> </a:t>
            </a:r>
            <a:r>
              <a:rPr spc="-120" dirty="0"/>
              <a:t>the</a:t>
            </a:r>
            <a:r>
              <a:rPr spc="35" dirty="0"/>
              <a:t> </a:t>
            </a:r>
            <a:r>
              <a:rPr spc="-155" dirty="0"/>
              <a:t>nation's</a:t>
            </a:r>
            <a:r>
              <a:rPr spc="25" dirty="0"/>
              <a:t> </a:t>
            </a:r>
            <a:r>
              <a:rPr spc="-40" dirty="0"/>
              <a:t>heritage.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559" y="173748"/>
            <a:ext cx="4221480" cy="84885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952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50" dirty="0"/>
              <a:t> </a:t>
            </a:r>
            <a:r>
              <a:rPr spc="-290" dirty="0"/>
              <a:t>Lantern</a:t>
            </a:r>
            <a:r>
              <a:rPr spc="195" dirty="0"/>
              <a:t> </a:t>
            </a:r>
            <a:r>
              <a:rPr spc="-195" dirty="0"/>
              <a:t>Culture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015220" y="0"/>
            <a:ext cx="2162175" cy="6858000"/>
          </a:xfrm>
          <a:prstGeom prst="rect">
            <a:avLst/>
          </a:prstGeom>
          <a:solidFill>
            <a:srgbClr val="4D19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pic>
        <p:nvPicPr>
          <p:cNvPr id="3" name="图片 2" descr="微信图片_20250114200221"/>
          <p:cNvPicPr>
            <a:picLocks noChangeAspect="1"/>
          </p:cNvPicPr>
          <p:nvPr/>
        </p:nvPicPr>
        <p:blipFill>
          <a:blip r:embed="rId2"/>
          <a:srcRect t="11667" b="16704"/>
          <a:stretch>
            <a:fillRect/>
          </a:stretch>
        </p:blipFill>
        <p:spPr>
          <a:xfrm flipH="1">
            <a:off x="0" y="635"/>
            <a:ext cx="7282815" cy="69208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-13970" y="635"/>
            <a:ext cx="12191365" cy="6921500"/>
          </a:xfrm>
          <a:prstGeom prst="rect">
            <a:avLst/>
          </a:prstGeom>
          <a:solidFill>
            <a:srgbClr val="71270E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635" y="635"/>
            <a:ext cx="10116185" cy="6920865"/>
          </a:xfrm>
          <a:prstGeom prst="rect">
            <a:avLst/>
          </a:prstGeom>
          <a:gradFill flip="none" rotWithShape="1">
            <a:gsLst>
              <a:gs pos="28000">
                <a:srgbClr val="541C0C"/>
              </a:gs>
              <a:gs pos="95000">
                <a:srgbClr val="4D190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 rot="16200000">
            <a:off x="8561070" y="-797560"/>
            <a:ext cx="1425575" cy="58362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Thanks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ea"/>
              <a:sym typeface="清雅黑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ea"/>
              <a:sym typeface="清雅黑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ea"/>
              <a:sym typeface="清雅黑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 presenter:  Shao Keyuan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0" cy="68579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3" y="0"/>
              <a:ext cx="12190730" cy="6849109"/>
            </a:xfrm>
            <a:custGeom>
              <a:avLst/>
              <a:gdLst/>
              <a:ahLst/>
              <a:cxnLst/>
              <a:rect l="l" t="t" r="r" b="b"/>
              <a:pathLst>
                <a:path w="12190730" h="6849109">
                  <a:moveTo>
                    <a:pt x="12190476" y="0"/>
                  </a:moveTo>
                  <a:lnTo>
                    <a:pt x="0" y="0"/>
                  </a:lnTo>
                  <a:lnTo>
                    <a:pt x="0" y="6848856"/>
                  </a:lnTo>
                  <a:lnTo>
                    <a:pt x="12190476" y="684885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70270D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37559"/>
              <a:ext cx="12192000" cy="306324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3363467"/>
              <a:ext cx="12192000" cy="2961640"/>
            </a:xfrm>
            <a:custGeom>
              <a:avLst/>
              <a:gdLst/>
              <a:ahLst/>
              <a:cxnLst/>
              <a:rect l="l" t="t" r="r" b="b"/>
              <a:pathLst>
                <a:path w="12192000" h="2961640">
                  <a:moveTo>
                    <a:pt x="12192000" y="0"/>
                  </a:moveTo>
                  <a:lnTo>
                    <a:pt x="0" y="0"/>
                  </a:lnTo>
                  <a:lnTo>
                    <a:pt x="0" y="2961131"/>
                  </a:lnTo>
                  <a:lnTo>
                    <a:pt x="12192000" y="296113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80360A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163" y="390143"/>
              <a:ext cx="4497324" cy="16078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119" y="525779"/>
              <a:ext cx="3674364" cy="154228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5071" y="416051"/>
            <a:ext cx="4395470" cy="1506220"/>
          </a:xfrm>
          <a:prstGeom prst="rect">
            <a:avLst/>
          </a:prstGeom>
          <a:solidFill>
            <a:srgbClr val="80360A">
              <a:alpha val="58822"/>
            </a:srgbClr>
          </a:solidFill>
        </p:spPr>
        <p:txBody>
          <a:bodyPr vert="horz" wrap="square" lIns="0" tIns="285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45"/>
              </a:spcBef>
            </a:pPr>
            <a:r>
              <a:rPr sz="5400" spc="-445" dirty="0"/>
              <a:t>Contents</a:t>
            </a:r>
            <a:endParaRPr sz="5400"/>
          </a:p>
        </p:txBody>
      </p:sp>
      <p:sp>
        <p:nvSpPr>
          <p:cNvPr id="10" name="object 10"/>
          <p:cNvSpPr txBox="1"/>
          <p:nvPr/>
        </p:nvSpPr>
        <p:spPr>
          <a:xfrm>
            <a:off x="2399538" y="3504899"/>
            <a:ext cx="1823085" cy="2219960"/>
          </a:xfrm>
          <a:prstGeom prst="rect">
            <a:avLst/>
          </a:prstGeom>
        </p:spPr>
        <p:txBody>
          <a:bodyPr vert="horz" wrap="square" lIns="0" tIns="2559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14"/>
              </a:spcBef>
            </a:pPr>
            <a:r>
              <a:rPr sz="3200" b="1" spc="-265" dirty="0">
                <a:solidFill>
                  <a:srgbClr val="FFFFFF"/>
                </a:solidFill>
                <a:latin typeface="Georgia"/>
                <a:cs typeface="Georgia"/>
              </a:rPr>
              <a:t>Chapter</a:t>
            </a:r>
            <a:r>
              <a:rPr sz="3200" b="1" spc="3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Georgia"/>
                <a:cs typeface="Georgia"/>
              </a:rPr>
              <a:t>1</a:t>
            </a:r>
            <a:endParaRPr sz="3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3200" b="1" spc="-265" dirty="0">
                <a:solidFill>
                  <a:srgbClr val="FFFFFF"/>
                </a:solidFill>
                <a:latin typeface="Georgia"/>
                <a:cs typeface="Georgia"/>
              </a:rPr>
              <a:t>Chapter</a:t>
            </a:r>
            <a:r>
              <a:rPr sz="3200" b="1" spc="2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459" dirty="0">
                <a:solidFill>
                  <a:srgbClr val="FFFFFF"/>
                </a:solidFill>
                <a:latin typeface="Georgia"/>
                <a:cs typeface="Georgia"/>
              </a:rPr>
              <a:t>2</a:t>
            </a:r>
            <a:endParaRPr sz="3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3200" b="1" spc="-265" dirty="0">
                <a:solidFill>
                  <a:srgbClr val="FFFFFF"/>
                </a:solidFill>
                <a:latin typeface="Georgia"/>
                <a:cs typeface="Georgia"/>
              </a:rPr>
              <a:t>Chapter</a:t>
            </a:r>
            <a:r>
              <a:rPr sz="3200" b="1" spc="3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450" dirty="0">
                <a:solidFill>
                  <a:srgbClr val="FFFFFF"/>
                </a:solidFill>
                <a:latin typeface="Georgia"/>
                <a:cs typeface="Georgia"/>
              </a:rPr>
              <a:t>3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3955" y="3504899"/>
            <a:ext cx="5835650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8340" marR="5080" indent="-676275">
              <a:lnSpc>
                <a:spcPct val="150000"/>
              </a:lnSpc>
              <a:spcBef>
                <a:spcPts val="95"/>
              </a:spcBef>
            </a:pPr>
            <a:r>
              <a:rPr sz="3200" b="1" spc="-275" dirty="0">
                <a:solidFill>
                  <a:srgbClr val="FFFFFF"/>
                </a:solidFill>
                <a:latin typeface="Georgia"/>
                <a:cs typeface="Georgia"/>
              </a:rPr>
              <a:t>Introduction</a:t>
            </a:r>
            <a:r>
              <a:rPr sz="3200" b="1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Georgia"/>
                <a:cs typeface="Georgia"/>
              </a:rPr>
              <a:t>to</a:t>
            </a:r>
            <a:r>
              <a:rPr sz="3200" b="1" spc="15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280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3200" b="1" spc="1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355" dirty="0">
                <a:solidFill>
                  <a:srgbClr val="FFFFFF"/>
                </a:solidFill>
                <a:latin typeface="Georgia"/>
                <a:cs typeface="Georgia"/>
              </a:rPr>
              <a:t>Lanterns </a:t>
            </a:r>
            <a:r>
              <a:rPr sz="3200" b="1" spc="-280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3200" b="1" spc="2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330" dirty="0">
                <a:solidFill>
                  <a:srgbClr val="FFFFFF"/>
                </a:solidFill>
                <a:latin typeface="Georgia"/>
                <a:cs typeface="Georgia"/>
              </a:rPr>
              <a:t>Lantern</a:t>
            </a:r>
            <a:r>
              <a:rPr sz="3200" b="1" spc="3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70" dirty="0">
                <a:solidFill>
                  <a:srgbClr val="FFFFFF"/>
                </a:solidFill>
                <a:latin typeface="Georgia"/>
                <a:cs typeface="Georgia"/>
              </a:rPr>
              <a:t>Design </a:t>
            </a:r>
            <a:r>
              <a:rPr sz="3200" b="1" spc="-280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3200" b="1" spc="28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330" dirty="0">
                <a:solidFill>
                  <a:srgbClr val="FFFFFF"/>
                </a:solidFill>
                <a:latin typeface="Georgia"/>
                <a:cs typeface="Georgia"/>
              </a:rPr>
              <a:t>Lantern</a:t>
            </a:r>
            <a:r>
              <a:rPr sz="3200" b="1" spc="2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200" b="1" spc="-95" dirty="0">
                <a:solidFill>
                  <a:srgbClr val="FFFFFF"/>
                </a:solidFill>
                <a:latin typeface="Georgia"/>
                <a:cs typeface="Georgia"/>
              </a:rPr>
              <a:t>Culture</a:t>
            </a:r>
            <a:endParaRPr sz="3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微信图片_20250114185453"/>
          <p:cNvPicPr>
            <a:picLocks noChangeAspect="1"/>
          </p:cNvPicPr>
          <p:nvPr/>
        </p:nvPicPr>
        <p:blipFill>
          <a:blip r:embed="rId3"/>
          <a:srcRect b="28876"/>
          <a:stretch>
            <a:fillRect/>
          </a:stretch>
        </p:blipFill>
        <p:spPr>
          <a:xfrm flipH="1">
            <a:off x="4977130" y="0"/>
            <a:ext cx="7214870" cy="68618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2162175" cy="6861810"/>
          </a:xfrm>
          <a:prstGeom prst="rect">
            <a:avLst/>
          </a:prstGeom>
          <a:solidFill>
            <a:srgbClr val="4D19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62810" y="635"/>
            <a:ext cx="10029190" cy="6861810"/>
          </a:xfrm>
          <a:prstGeom prst="rect">
            <a:avLst/>
          </a:prstGeom>
          <a:gradFill flip="none" rotWithShape="1">
            <a:gsLst>
              <a:gs pos="28000">
                <a:srgbClr val="4D190C"/>
              </a:gs>
              <a:gs pos="70000">
                <a:srgbClr val="4D190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35" y="0"/>
            <a:ext cx="12209145" cy="6857365"/>
          </a:xfrm>
          <a:prstGeom prst="rect">
            <a:avLst/>
          </a:prstGeom>
          <a:solidFill>
            <a:srgbClr val="71270E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82880" y="287655"/>
            <a:ext cx="5344795" cy="371475"/>
            <a:chOff x="881" y="425"/>
            <a:chExt cx="6114" cy="5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文本框 19"/>
            <p:cNvSpPr txBox="1"/>
            <p:nvPr/>
          </p:nvSpPr>
          <p:spPr>
            <a:xfrm>
              <a:off x="881" y="430"/>
              <a:ext cx="1634" cy="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00">
                  <a:ln w="31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宋体 CN Heavy" panose="020209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cs"/>
                  <a:sym typeface="清雅黑体" panose="00000500000000000000" charset="-122"/>
                </a:rPr>
                <a:t>中国非遗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2233" y="425"/>
              <a:ext cx="4762" cy="57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ea"/>
                  <a:sym typeface="清雅黑体" panose="00000500000000000000" charset="-122"/>
                </a:rPr>
                <a:t>Chinese intangible cultural heritage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2175" y="489"/>
              <a:ext cx="7" cy="40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 bwMode="auto">
          <a:xfrm>
            <a:off x="2607310" y="1167765"/>
            <a:ext cx="1224915" cy="11068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-300" normalizeH="0" baseline="0" noProof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清雅黑体" panose="00000500000000000000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35" y="2109470"/>
            <a:ext cx="5363845" cy="3046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Chapter 1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Introduction 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to Palace Lanterns</a:t>
            </a:r>
            <a:endParaRPr kumimoji="0" lang="zh-CN" altLang="en-US" sz="3200" b="1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ea"/>
              <a:sym typeface="清雅黑体" panose="00000500000000000000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>
              <a:ln w="3175">
                <a:noFill/>
              </a:ln>
              <a:solidFill>
                <a:prstClr val="white">
                  <a:alpha val="48000"/>
                </a:prstClr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清雅黑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3132" y="1403984"/>
            <a:ext cx="10772140" cy="2334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90" dirty="0">
                <a:solidFill>
                  <a:srgbClr val="FFFFFF"/>
                </a:solidFill>
                <a:latin typeface="Georgia"/>
                <a:cs typeface="Georgia"/>
              </a:rPr>
              <a:t>Origin</a:t>
            </a:r>
            <a:r>
              <a:rPr sz="2000" b="1" spc="-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20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40" dirty="0">
                <a:solidFill>
                  <a:srgbClr val="FFFFFF"/>
                </a:solidFill>
                <a:latin typeface="Georgia"/>
                <a:cs typeface="Georgia"/>
              </a:rPr>
              <a:t>Palace</a:t>
            </a:r>
            <a:r>
              <a:rPr sz="2000" b="1" spc="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85" dirty="0">
                <a:solidFill>
                  <a:srgbClr val="FFFFFF"/>
                </a:solidFill>
                <a:latin typeface="Georgia"/>
                <a:cs typeface="Georgia"/>
              </a:rPr>
              <a:t>Lanterns</a:t>
            </a:r>
            <a:endParaRPr sz="2000">
              <a:latin typeface="Georgia"/>
              <a:cs typeface="Georgia"/>
            </a:endParaRPr>
          </a:p>
          <a:p>
            <a:pPr marL="352425" marR="5080" indent="-339725" algn="just">
              <a:lnSpc>
                <a:spcPct val="150000"/>
              </a:lnSpc>
              <a:spcBef>
                <a:spcPts val="137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Dating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back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10" dirty="0">
                <a:solidFill>
                  <a:srgbClr val="FFFFFF"/>
                </a:solidFill>
                <a:latin typeface="SimSun"/>
                <a:cs typeface="SimSun"/>
              </a:rPr>
              <a:t>to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Han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14" dirty="0">
                <a:solidFill>
                  <a:srgbClr val="FFFFFF"/>
                </a:solidFill>
                <a:latin typeface="Georgia"/>
                <a:cs typeface="Georgia"/>
              </a:rPr>
              <a:t>Dynasty</a:t>
            </a:r>
            <a:r>
              <a:rPr sz="2000" b="1" spc="-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280" dirty="0">
                <a:solidFill>
                  <a:srgbClr val="FFFFFF"/>
                </a:solidFill>
                <a:latin typeface="Georgia"/>
                <a:cs typeface="Georgia"/>
              </a:rPr>
              <a:t>(206</a:t>
            </a:r>
            <a:r>
              <a:rPr sz="2000" b="1" spc="25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BCE</a:t>
            </a:r>
            <a:r>
              <a:rPr sz="20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220</a:t>
            </a:r>
            <a:r>
              <a:rPr sz="2000" b="1" spc="3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229" dirty="0">
                <a:solidFill>
                  <a:srgbClr val="FFFFFF"/>
                </a:solidFill>
                <a:latin typeface="Georgia"/>
                <a:cs typeface="Georgia"/>
              </a:rPr>
              <a:t>CE)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,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SimSun"/>
                <a:cs typeface="SimSun"/>
              </a:rPr>
              <a:t>was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flourished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during 	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Tang</a:t>
            </a:r>
            <a:r>
              <a:rPr sz="2000" b="1" spc="3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25" dirty="0">
                <a:solidFill>
                  <a:srgbClr val="FFFFFF"/>
                </a:solidFill>
                <a:latin typeface="Georgia"/>
                <a:cs typeface="Georgia"/>
              </a:rPr>
              <a:t>(618</a:t>
            </a:r>
            <a:r>
              <a:rPr sz="20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000" b="1" spc="-125" dirty="0">
                <a:solidFill>
                  <a:srgbClr val="FFFFFF"/>
                </a:solidFill>
                <a:latin typeface="Georgia"/>
                <a:cs typeface="Georgia"/>
              </a:rPr>
              <a:t>907)</a:t>
            </a:r>
            <a:r>
              <a:rPr sz="2000" b="1" spc="3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r>
              <a:rPr sz="2000" b="1" spc="3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Georgia"/>
                <a:cs typeface="Georgia"/>
              </a:rPr>
              <a:t>Song</a:t>
            </a:r>
            <a:r>
              <a:rPr sz="2000" b="1" spc="3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(960</a:t>
            </a:r>
            <a:r>
              <a:rPr sz="2000" b="1" spc="-13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000" b="1" spc="-130" dirty="0">
                <a:solidFill>
                  <a:srgbClr val="FFFFFF"/>
                </a:solidFill>
                <a:latin typeface="Georgia"/>
                <a:cs typeface="Georgia"/>
              </a:rPr>
              <a:t>1279)</a:t>
            </a:r>
            <a:r>
              <a:rPr sz="2000" b="1" spc="3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000" b="1" spc="-185" dirty="0">
                <a:solidFill>
                  <a:srgbClr val="FFFFFF"/>
                </a:solidFill>
                <a:latin typeface="Georgia"/>
                <a:cs typeface="Georgia"/>
              </a:rPr>
              <a:t>dynasties</a:t>
            </a:r>
            <a:r>
              <a:rPr sz="2000" spc="-185" dirty="0">
                <a:solidFill>
                  <a:srgbClr val="FFFFFF"/>
                </a:solidFill>
                <a:latin typeface="SimSun"/>
                <a:cs typeface="SimSun"/>
              </a:rPr>
              <a:t>,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SimSun"/>
                <a:cs typeface="SimSun"/>
              </a:rPr>
              <a:t>becoming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hallmark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1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imperial 	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luxury.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They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SimSun"/>
                <a:cs typeface="SimSun"/>
              </a:rPr>
              <a:t>were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10" dirty="0">
                <a:solidFill>
                  <a:srgbClr val="FFFFFF"/>
                </a:solidFill>
                <a:latin typeface="SimSun"/>
                <a:cs typeface="SimSun"/>
              </a:rPr>
              <a:t>initially</a:t>
            </a:r>
            <a:r>
              <a:rPr sz="2000" spc="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used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80" dirty="0">
                <a:solidFill>
                  <a:srgbClr val="FFFFFF"/>
                </a:solidFill>
                <a:latin typeface="SimSun"/>
                <a:cs typeface="SimSun"/>
              </a:rPr>
              <a:t>to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illuminate 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palaces,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temples,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homes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nobility, 	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later</a:t>
            </a:r>
            <a:r>
              <a:rPr sz="2000" spc="-3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spreading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to</a:t>
            </a:r>
            <a:r>
              <a:rPr sz="2000" spc="-3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public</a:t>
            </a:r>
            <a:r>
              <a:rPr sz="2000" spc="-3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celebrations</a:t>
            </a:r>
            <a:r>
              <a:rPr sz="2000" spc="-3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65" dirty="0">
                <a:solidFill>
                  <a:srgbClr val="FFFFFF"/>
                </a:solidFill>
                <a:latin typeface="SimSun"/>
                <a:cs typeface="SimSun"/>
              </a:rPr>
              <a:t>festivals.</a:t>
            </a:r>
            <a:endParaRPr sz="20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12176759" cy="68579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9905"/>
          </a:xfrm>
          <a:custGeom>
            <a:avLst/>
            <a:gdLst/>
            <a:ahLst/>
            <a:cxnLst/>
            <a:rect l="l" t="t" r="r" b="b"/>
            <a:pathLst>
              <a:path w="12192000" h="6859905">
                <a:moveTo>
                  <a:pt x="12192000" y="0"/>
                </a:moveTo>
                <a:lnTo>
                  <a:pt x="0" y="0"/>
                </a:lnTo>
                <a:lnTo>
                  <a:pt x="0" y="6859524"/>
                </a:lnTo>
                <a:lnTo>
                  <a:pt x="12192000" y="6859524"/>
                </a:lnTo>
                <a:lnTo>
                  <a:pt x="12192000" y="0"/>
                </a:lnTo>
                <a:close/>
              </a:path>
            </a:pathLst>
          </a:custGeom>
          <a:solidFill>
            <a:srgbClr val="70270D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740" y="313956"/>
            <a:ext cx="5622036" cy="8488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3222" y="405841"/>
            <a:ext cx="51085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25" dirty="0"/>
              <a:t>Introduction</a:t>
            </a:r>
            <a:r>
              <a:rPr spc="45" dirty="0"/>
              <a:t> </a:t>
            </a:r>
            <a:r>
              <a:rPr spc="-10" dirty="0"/>
              <a:t>to</a:t>
            </a:r>
            <a:r>
              <a:rPr spc="40" dirty="0"/>
              <a:t> </a:t>
            </a:r>
            <a:r>
              <a:rPr spc="-204" dirty="0"/>
              <a:t>Palace</a:t>
            </a:r>
            <a:r>
              <a:rPr spc="35" dirty="0"/>
              <a:t> </a:t>
            </a:r>
            <a:r>
              <a:rPr spc="-310" dirty="0"/>
              <a:t>Lanterns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75131" y="1408175"/>
            <a:ext cx="8409940" cy="4893945"/>
            <a:chOff x="675131" y="1408175"/>
            <a:chExt cx="8409940" cy="48939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131" y="1408175"/>
              <a:ext cx="8409432" cy="10927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5131" y="2465831"/>
              <a:ext cx="8148828" cy="383590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30681" y="1324838"/>
            <a:ext cx="8040370" cy="4741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50100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are</a:t>
            </a:r>
            <a:r>
              <a:rPr sz="2000" spc="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traditional</a:t>
            </a:r>
            <a:r>
              <a:rPr sz="2000" spc="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Chinese</a:t>
            </a:r>
            <a:r>
              <a:rPr sz="2000" spc="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intricate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designs,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10" dirty="0">
                <a:solidFill>
                  <a:srgbClr val="FFFFFF"/>
                </a:solidFill>
                <a:latin typeface="SimSun"/>
                <a:cs typeface="SimSun"/>
              </a:rPr>
              <a:t>historically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SimSun"/>
                <a:cs typeface="SimSun"/>
              </a:rPr>
              <a:t>used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imperial</a:t>
            </a:r>
            <a:r>
              <a:rPr sz="2000" spc="-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palaces</a:t>
            </a:r>
            <a:r>
              <a:rPr sz="20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SimSun"/>
                <a:cs typeface="SimSun"/>
              </a:rPr>
              <a:t>noble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households.</a:t>
            </a:r>
            <a:endParaRPr sz="2000">
              <a:latin typeface="SimSun"/>
              <a:cs typeface="SimSun"/>
            </a:endParaRPr>
          </a:p>
          <a:p>
            <a:pPr marL="355600" marR="263525" indent="-342900">
              <a:lnSpc>
                <a:spcPct val="150000"/>
              </a:lnSpc>
              <a:spcBef>
                <a:spcPts val="113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are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 characterized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SimSun"/>
                <a:cs typeface="SimSun"/>
              </a:rPr>
              <a:t>by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their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unique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elegant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shapes.</a:t>
            </a:r>
            <a:r>
              <a:rPr sz="2000" spc="-3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They</a:t>
            </a:r>
            <a:r>
              <a:rPr sz="2000" spc="-3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are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usually</a:t>
            </a:r>
            <a:r>
              <a:rPr sz="2000" spc="-3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10" dirty="0">
                <a:solidFill>
                  <a:srgbClr val="FFFFFF"/>
                </a:solidFill>
                <a:latin typeface="SimSun"/>
                <a:cs typeface="SimSun"/>
              </a:rPr>
              <a:t>made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3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multiple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layers</a:t>
            </a:r>
            <a:r>
              <a:rPr sz="2000" spc="-3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3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SimSun"/>
                <a:cs typeface="SimSun"/>
              </a:rPr>
              <a:t>paper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or</a:t>
            </a:r>
            <a:r>
              <a:rPr sz="2000" spc="-305" dirty="0">
                <a:solidFill>
                  <a:srgbClr val="FFFFFF"/>
                </a:solidFill>
                <a:latin typeface="SimSun"/>
                <a:cs typeface="SimSun"/>
              </a:rPr>
              <a:t> silk,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conical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or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polygonal</a:t>
            </a:r>
            <a:r>
              <a:rPr sz="20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shape,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SimSun"/>
                <a:cs typeface="SimSun"/>
              </a:rPr>
              <a:t>sometimes</a:t>
            </a:r>
            <a:r>
              <a:rPr sz="2000" spc="-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decorated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with hanging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flowers,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SimSun"/>
                <a:cs typeface="SimSun"/>
              </a:rPr>
              <a:t>ribbons,</a:t>
            </a:r>
            <a:r>
              <a:rPr sz="2000" spc="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etc.</a:t>
            </a:r>
            <a:r>
              <a:rPr sz="2000" spc="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part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the 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often</a:t>
            </a:r>
            <a:r>
              <a:rPr sz="2000" spc="-2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decorated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bright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colors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such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20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red, 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gold,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blue,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exquisite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SimSun"/>
                <a:cs typeface="SimSun"/>
              </a:rPr>
              <a:t>patterns,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characters,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flowers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SimSun"/>
                <a:cs typeface="SimSun"/>
              </a:rPr>
              <a:t>and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birds,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figures,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etc.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are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painted </a:t>
            </a:r>
            <a:r>
              <a:rPr sz="2000" spc="130" dirty="0">
                <a:solidFill>
                  <a:srgbClr val="FFFFFF"/>
                </a:solidFill>
                <a:latin typeface="SimSun"/>
                <a:cs typeface="SimSun"/>
              </a:rPr>
              <a:t>on</a:t>
            </a:r>
            <a:r>
              <a:rPr sz="20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them,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reflecting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traditional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Chinese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painting</a:t>
            </a:r>
            <a:r>
              <a:rPr sz="2000" spc="-3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5" dirty="0">
                <a:solidFill>
                  <a:srgbClr val="FFFFFF"/>
                </a:solidFill>
                <a:latin typeface="SimSun"/>
                <a:cs typeface="SimSun"/>
              </a:rPr>
              <a:t>cultural</a:t>
            </a:r>
            <a:r>
              <a:rPr sz="2000" spc="-3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elements.</a:t>
            </a:r>
            <a:endParaRPr sz="2000">
              <a:latin typeface="SimSun"/>
              <a:cs typeface="SimSu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08264" y="1115567"/>
            <a:ext cx="3983735" cy="556412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015220" y="0"/>
            <a:ext cx="2207260" cy="6858000"/>
          </a:xfrm>
          <a:prstGeom prst="rect">
            <a:avLst/>
          </a:prstGeom>
          <a:solidFill>
            <a:srgbClr val="4D190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pic>
        <p:nvPicPr>
          <p:cNvPr id="3" name="图片 2" descr="微信图片_20250114200221"/>
          <p:cNvPicPr>
            <a:picLocks noChangeAspect="1"/>
          </p:cNvPicPr>
          <p:nvPr/>
        </p:nvPicPr>
        <p:blipFill>
          <a:blip r:embed="rId2"/>
          <a:srcRect t="11667" b="16704"/>
          <a:stretch>
            <a:fillRect/>
          </a:stretch>
        </p:blipFill>
        <p:spPr>
          <a:xfrm flipH="1">
            <a:off x="0" y="635"/>
            <a:ext cx="7282815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H="1">
            <a:off x="635" y="-635"/>
            <a:ext cx="12191365" cy="6925310"/>
          </a:xfrm>
          <a:prstGeom prst="rect">
            <a:avLst/>
          </a:prstGeom>
          <a:solidFill>
            <a:srgbClr val="71270E">
              <a:alpha val="2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 flipH="1">
            <a:off x="635" y="635"/>
            <a:ext cx="10116185" cy="6858635"/>
          </a:xfrm>
          <a:prstGeom prst="rect">
            <a:avLst/>
          </a:prstGeom>
          <a:gradFill flip="none" rotWithShape="1">
            <a:gsLst>
              <a:gs pos="28000">
                <a:srgbClr val="541C0C"/>
              </a:gs>
              <a:gs pos="95000">
                <a:srgbClr val="4D190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仿宋_GB2312"/>
              <a:ea typeface="方正仿宋_GB231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870700" y="2610485"/>
            <a:ext cx="1224915" cy="14452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00" b="0" i="0" u="none" strike="noStrike" kern="1200" cap="none" spc="-300" normalizeH="0" baseline="0" noProof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清雅黑体" panose="00000500000000000000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9279255" y="2610485"/>
            <a:ext cx="1499235" cy="14452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00" b="0" i="0" u="none" strike="noStrike" kern="1200" cap="none" spc="-300" normalizeH="0" baseline="0" noProof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清雅黑体" panose="00000500000000000000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0595856" y="3072147"/>
            <a:ext cx="991624" cy="14452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800" b="0" i="0" u="none" strike="noStrike" kern="1200" cap="none" spc="-300" normalizeH="0" baseline="0" noProof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清雅黑体" panose="00000500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954520" y="284480"/>
            <a:ext cx="5344795" cy="371475"/>
            <a:chOff x="881" y="425"/>
            <a:chExt cx="6114" cy="5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文本框 19"/>
            <p:cNvSpPr txBox="1"/>
            <p:nvPr/>
          </p:nvSpPr>
          <p:spPr>
            <a:xfrm>
              <a:off x="881" y="430"/>
              <a:ext cx="1634" cy="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00">
                  <a:ln w="3175">
                    <a:noFill/>
                  </a:ln>
                  <a:solidFill>
                    <a:schemeClr val="bg1"/>
                  </a:solidFill>
                  <a:latin typeface="思源黑体 CN Heavy" panose="020B0A00000000000000" charset="-122"/>
                  <a:ea typeface="思源宋体 CN Heavy" panose="02020900000000000000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cs"/>
                  <a:sym typeface="清雅黑体" panose="00000500000000000000" charset="-122"/>
                </a:rPr>
                <a:t>中国非遗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2233" y="425"/>
              <a:ext cx="4762" cy="57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ea"/>
                  <a:sym typeface="清雅黑体" panose="00000500000000000000" charset="-122"/>
                </a:rPr>
                <a:t>Chinese intangible cultural heritage</a:t>
              </a:r>
            </a:p>
          </p:txBody>
        </p:sp>
        <p:cxnSp>
          <p:nvCxnSpPr>
            <p:cNvPr id="22" name="直接连接符 21"/>
            <p:cNvCxnSpPr/>
            <p:nvPr/>
          </p:nvCxnSpPr>
          <p:spPr>
            <a:xfrm flipH="1">
              <a:off x="2190" y="489"/>
              <a:ext cx="7" cy="40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6870700" y="2275205"/>
            <a:ext cx="5351780" cy="156845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Chapter 2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ea"/>
                <a:sym typeface="清雅黑体" panose="00000500000000000000" charset="-122"/>
              </a:rPr>
              <a:t>Palace Lantern Design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6D301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26608" y="771144"/>
            <a:ext cx="6507480" cy="44226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69102" y="834339"/>
            <a:ext cx="60934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5080" indent="-286385" algn="r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86385" algn="l"/>
                <a:tab pos="1113790" algn="l"/>
                <a:tab pos="2091055" algn="l"/>
                <a:tab pos="2782570" algn="l"/>
                <a:tab pos="3432175" algn="l"/>
                <a:tab pos="3805554" algn="l"/>
                <a:tab pos="4770120" algn="l"/>
                <a:tab pos="5698490" algn="l"/>
              </a:tabLst>
            </a:pP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serve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both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lighting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utensils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3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endParaRPr sz="1800">
              <a:latin typeface="SimSun"/>
              <a:cs typeface="SimSu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spc="-80" dirty="0">
                <a:solidFill>
                  <a:srgbClr val="FFFFFF"/>
                </a:solidFill>
                <a:latin typeface="SimSun"/>
                <a:cs typeface="SimSun"/>
              </a:rPr>
              <a:t>decorative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artworks</a:t>
            </a:r>
            <a:r>
              <a:rPr sz="1800" spc="-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45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18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SimSun"/>
                <a:cs typeface="SimSun"/>
              </a:rPr>
              <a:t>architecture.</a:t>
            </a:r>
            <a:r>
              <a:rPr sz="18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According</a:t>
            </a:r>
            <a:r>
              <a:rPr sz="18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SimSun"/>
                <a:cs typeface="SimSun"/>
              </a:rPr>
              <a:t>to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their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55614" y="1383538"/>
            <a:ext cx="2296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0" dirty="0">
                <a:solidFill>
                  <a:srgbClr val="FFFFFF"/>
                </a:solidFill>
                <a:latin typeface="SimSun"/>
                <a:cs typeface="SimSun"/>
              </a:rPr>
              <a:t>application</a:t>
            </a:r>
            <a:r>
              <a:rPr sz="1800" spc="-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SimSun"/>
                <a:cs typeface="SimSun"/>
              </a:rPr>
              <a:t>scenarios,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83600" y="1383538"/>
            <a:ext cx="4610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FFFFFF"/>
                </a:solidFill>
                <a:latin typeface="SimSun"/>
                <a:cs typeface="SimSun"/>
              </a:rPr>
              <a:t>they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76435" y="1383538"/>
            <a:ext cx="2244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can</a:t>
            </a:r>
            <a:r>
              <a:rPr sz="1800" spc="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be</a:t>
            </a:r>
            <a:r>
              <a:rPr sz="1800" spc="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divided</a:t>
            </a:r>
            <a:r>
              <a:rPr sz="18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into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55614" y="1657858"/>
            <a:ext cx="2708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major</a:t>
            </a:r>
            <a:r>
              <a:rPr sz="1800" spc="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SimSun"/>
                <a:cs typeface="SimSun"/>
              </a:rPr>
              <a:t>categories:</a:t>
            </a:r>
            <a:r>
              <a:rPr sz="1800" spc="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indoor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95080" y="1383538"/>
            <a:ext cx="2969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55875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solidFill>
                  <a:srgbClr val="FFFFFF"/>
                </a:solidFill>
                <a:latin typeface="SimSun"/>
                <a:cs typeface="SimSun"/>
              </a:rPr>
              <a:t>two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outdoor.</a:t>
            </a:r>
            <a:r>
              <a:rPr sz="1800" spc="2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Indoor</a:t>
            </a:r>
            <a:r>
              <a:rPr sz="1800" spc="2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types</a:t>
            </a:r>
            <a:endParaRPr sz="1800">
              <a:latin typeface="SimSun"/>
              <a:cs typeface="SimSu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55614" y="1932178"/>
            <a:ext cx="5881370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15365" algn="l"/>
                <a:tab pos="1381125" algn="l"/>
                <a:tab pos="1679575" algn="l"/>
                <a:tab pos="2393315" algn="l"/>
                <a:tab pos="2452370" algn="l"/>
                <a:tab pos="3423285" algn="l"/>
                <a:tab pos="4431030" algn="l"/>
                <a:tab pos="4866640" algn="l"/>
                <a:tab pos="5348605" algn="l"/>
                <a:tab pos="5574030" algn="l"/>
              </a:tabLst>
            </a:pPr>
            <a:r>
              <a:rPr sz="1800" spc="-50" dirty="0">
                <a:solidFill>
                  <a:srgbClr val="FFFFFF"/>
                </a:solidFill>
                <a:latin typeface="SimSun"/>
                <a:cs typeface="SimSun"/>
              </a:rPr>
              <a:t>include</a:t>
            </a:r>
            <a:r>
              <a:rPr sz="1800" spc="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hanging</a:t>
            </a:r>
            <a:r>
              <a:rPr sz="1800" spc="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lamps（挂灯）suspended</a:t>
            </a:r>
            <a:r>
              <a:rPr sz="1800" spc="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SimSun"/>
                <a:cs typeface="SimSun"/>
              </a:rPr>
              <a:t>from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indoor 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ceilings,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table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	（</a:t>
            </a:r>
            <a:r>
              <a:rPr sz="1800" spc="-4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465" dirty="0">
                <a:solidFill>
                  <a:srgbClr val="FFFFFF"/>
                </a:solidFill>
                <a:latin typeface="SimSun"/>
                <a:cs typeface="SimSun"/>
              </a:rPr>
              <a:t>座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灯</a:t>
            </a:r>
            <a:r>
              <a:rPr sz="1800" spc="-43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）</a:t>
            </a:r>
            <a:r>
              <a:rPr sz="1800" spc="-43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placed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100" dirty="0">
                <a:solidFill>
                  <a:srgbClr val="FFFFFF"/>
                </a:solidFill>
                <a:latin typeface="SimSun"/>
                <a:cs typeface="SimSun"/>
              </a:rPr>
              <a:t>on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desks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or </a:t>
            </a:r>
            <a:r>
              <a:rPr sz="1800" spc="-114" dirty="0">
                <a:solidFill>
                  <a:srgbClr val="FFFFFF"/>
                </a:solidFill>
                <a:latin typeface="SimSun"/>
                <a:cs typeface="SimSun"/>
              </a:rPr>
              <a:t>consoles,</a:t>
            </a:r>
            <a:r>
              <a:rPr sz="18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70" dirty="0">
                <a:solidFill>
                  <a:srgbClr val="FFFFFF"/>
                </a:solidFill>
                <a:latin typeface="SimSun"/>
                <a:cs typeface="SimSun"/>
              </a:rPr>
              <a:t>standing</a:t>
            </a:r>
            <a:r>
              <a:rPr sz="18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-2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（戳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灯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）with</a:t>
            </a:r>
            <a:r>
              <a:rPr sz="18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SimSun"/>
                <a:cs typeface="SimSun"/>
              </a:rPr>
              <a:t>long</a:t>
            </a:r>
            <a:r>
              <a:rPr sz="18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handles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SimSun"/>
                <a:cs typeface="SimSun"/>
              </a:rPr>
              <a:t>bases</a:t>
            </a:r>
            <a:r>
              <a:rPr sz="1800" spc="-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SimSun"/>
                <a:cs typeface="SimSun"/>
              </a:rPr>
              <a:t>that</a:t>
            </a:r>
            <a:r>
              <a:rPr sz="1800" spc="-229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can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be</a:t>
            </a:r>
            <a:r>
              <a:rPr sz="1800" spc="-2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195" dirty="0">
                <a:solidFill>
                  <a:srgbClr val="FFFFFF"/>
                </a:solidFill>
                <a:latin typeface="SimSun"/>
                <a:cs typeface="SimSun"/>
              </a:rPr>
              <a:t>moved</a:t>
            </a:r>
            <a:r>
              <a:rPr sz="18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imSun"/>
                <a:cs typeface="SimSun"/>
              </a:rPr>
              <a:t>erected</a:t>
            </a:r>
            <a:r>
              <a:rPr sz="18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125" dirty="0">
                <a:solidFill>
                  <a:srgbClr val="FFFFFF"/>
                </a:solidFill>
                <a:latin typeface="SimSun"/>
                <a:cs typeface="SimSun"/>
              </a:rPr>
              <a:t>on</a:t>
            </a:r>
            <a:r>
              <a:rPr sz="1800" spc="-2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1800" spc="-2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ground. </a:t>
            </a:r>
            <a:r>
              <a:rPr sz="1800" spc="85" dirty="0">
                <a:solidFill>
                  <a:srgbClr val="FFFFFF"/>
                </a:solidFill>
                <a:latin typeface="SimSun"/>
                <a:cs typeface="SimSun"/>
              </a:rPr>
              <a:t>Outdoor</a:t>
            </a:r>
            <a:r>
              <a:rPr sz="1800" spc="1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types</a:t>
            </a:r>
            <a:r>
              <a:rPr sz="1800" spc="11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include</a:t>
            </a:r>
            <a:r>
              <a:rPr sz="1800" spc="1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SimSun"/>
                <a:cs typeface="SimSun"/>
              </a:rPr>
              <a:t>solemn</a:t>
            </a:r>
            <a:r>
              <a:rPr sz="1800" spc="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SimSun"/>
                <a:cs typeface="SimSun"/>
              </a:rPr>
              <a:t>wind</a:t>
            </a:r>
            <a:r>
              <a:rPr sz="1800" spc="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1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(lanterns) </a:t>
            </a:r>
            <a:r>
              <a:rPr sz="1800" spc="105" dirty="0">
                <a:solidFill>
                  <a:srgbClr val="FFFFFF"/>
                </a:solidFill>
                <a:latin typeface="SimSun"/>
                <a:cs typeface="SimSun"/>
              </a:rPr>
              <a:t>hung</a:t>
            </a:r>
            <a:r>
              <a:rPr sz="1800" spc="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SimSun"/>
                <a:cs typeface="SimSun"/>
              </a:rPr>
              <a:t>at</a:t>
            </a:r>
            <a:r>
              <a:rPr sz="1800" spc="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110" dirty="0">
                <a:solidFill>
                  <a:srgbClr val="FFFFFF"/>
                </a:solidFill>
                <a:latin typeface="SimSun"/>
                <a:cs typeface="SimSun"/>
              </a:rPr>
              <a:t>main</a:t>
            </a:r>
            <a:r>
              <a:rPr sz="18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SimSun"/>
                <a:cs typeface="SimSun"/>
              </a:rPr>
              <a:t>gates,</a:t>
            </a:r>
            <a:r>
              <a:rPr sz="1800" spc="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handheld</a:t>
            </a:r>
            <a:r>
              <a:rPr sz="1800" spc="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lamps（把灯）</a:t>
            </a:r>
            <a:r>
              <a:rPr sz="1800" spc="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imSun"/>
                <a:cs typeface="SimSun"/>
              </a:rPr>
              <a:t>for</a:t>
            </a:r>
            <a:r>
              <a:rPr sz="1800" spc="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easy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portability,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guiding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lanterns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（</a:t>
            </a:r>
            <a:r>
              <a:rPr sz="1800" spc="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提</a:t>
            </a:r>
            <a:r>
              <a:rPr sz="1800" spc="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灯</a:t>
            </a:r>
            <a:r>
              <a:rPr sz="1800" spc="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）</a:t>
            </a:r>
            <a:r>
              <a:rPr sz="1800" spc="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for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SimSun"/>
                <a:cs typeface="SimSun"/>
              </a:rPr>
              <a:t>path </a:t>
            </a:r>
            <a:r>
              <a:rPr sz="1800" spc="-90" dirty="0">
                <a:solidFill>
                  <a:srgbClr val="FFFFFF"/>
                </a:solidFill>
                <a:latin typeface="SimSun"/>
                <a:cs typeface="SimSun"/>
              </a:rPr>
              <a:t>illumination,</a:t>
            </a:r>
            <a:r>
              <a:rPr sz="1800" spc="-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various</a:t>
            </a:r>
            <a:r>
              <a:rPr sz="1800" spc="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wall</a:t>
            </a:r>
            <a:r>
              <a:rPr sz="1800" spc="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-6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（</a:t>
            </a:r>
            <a:r>
              <a:rPr sz="1800" spc="-6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240" dirty="0">
                <a:solidFill>
                  <a:srgbClr val="FFFFFF"/>
                </a:solidFill>
                <a:latin typeface="SimSun"/>
                <a:cs typeface="SimSun"/>
              </a:rPr>
              <a:t>壁灯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）</a:t>
            </a:r>
            <a:r>
              <a:rPr sz="1800" spc="-6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345" dirty="0">
                <a:solidFill>
                  <a:srgbClr val="FFFFFF"/>
                </a:solidFill>
                <a:latin typeface="SimSun"/>
                <a:cs typeface="SimSun"/>
              </a:rPr>
              <a:t>.</a:t>
            </a:r>
            <a:r>
              <a:rPr sz="1800" spc="1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SimSun"/>
                <a:cs typeface="SimSun"/>
              </a:rPr>
              <a:t>Both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hanging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-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6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SimSun"/>
                <a:cs typeface="SimSun"/>
              </a:rPr>
              <a:t>standing</a:t>
            </a:r>
            <a:r>
              <a:rPr sz="1800" spc="-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-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can</a:t>
            </a:r>
            <a:r>
              <a:rPr sz="1800" spc="-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SimSun"/>
                <a:cs typeface="SimSun"/>
              </a:rPr>
              <a:t>also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be</a:t>
            </a:r>
            <a:r>
              <a:rPr sz="1800" spc="-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used</a:t>
            </a:r>
            <a:r>
              <a:rPr sz="1800" spc="-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imSun"/>
                <a:cs typeface="SimSun"/>
              </a:rPr>
              <a:t>in </a:t>
            </a:r>
            <a:r>
              <a:rPr sz="1800" spc="-85" dirty="0">
                <a:solidFill>
                  <a:srgbClr val="FFFFFF"/>
                </a:solidFill>
                <a:latin typeface="SimSun"/>
                <a:cs typeface="SimSun"/>
              </a:rPr>
              <a:t>courtyards. </a:t>
            </a:r>
            <a:r>
              <a:rPr sz="1800" spc="-114" dirty="0">
                <a:solidFill>
                  <a:srgbClr val="FFFFFF"/>
                </a:solidFill>
                <a:latin typeface="SimSun"/>
                <a:cs typeface="SimSun"/>
              </a:rPr>
              <a:t>Additionally, </a:t>
            </a:r>
            <a:r>
              <a:rPr sz="1800" spc="-100" dirty="0">
                <a:solidFill>
                  <a:srgbClr val="FFFFFF"/>
                </a:solidFill>
                <a:latin typeface="SimSun"/>
                <a:cs typeface="SimSun"/>
              </a:rPr>
              <a:t>there </a:t>
            </a:r>
            <a:r>
              <a:rPr sz="1800" spc="-95" dirty="0">
                <a:solidFill>
                  <a:srgbClr val="FFFFFF"/>
                </a:solidFill>
                <a:latin typeface="SimSun"/>
                <a:cs typeface="SimSun"/>
              </a:rPr>
              <a:t>are </a:t>
            </a:r>
            <a:r>
              <a:rPr sz="1800" spc="50" dirty="0">
                <a:solidFill>
                  <a:srgbClr val="FFFFFF"/>
                </a:solidFill>
                <a:latin typeface="SimSun"/>
                <a:cs typeface="SimSun"/>
              </a:rPr>
              <a:t>pathway</a:t>
            </a:r>
            <a:r>
              <a:rPr sz="1800" spc="-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lamps</a:t>
            </a:r>
            <a:r>
              <a:rPr sz="18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（</a:t>
            </a:r>
            <a:r>
              <a:rPr sz="1800" spc="-50" dirty="0">
                <a:solidFill>
                  <a:srgbClr val="FFFFFF"/>
                </a:solidFill>
                <a:latin typeface="SimSun"/>
                <a:cs typeface="SimSun"/>
              </a:rPr>
              <a:t>路</a:t>
            </a:r>
            <a:r>
              <a:rPr sz="1800" dirty="0">
                <a:solidFill>
                  <a:srgbClr val="FFFFFF"/>
                </a:solidFill>
                <a:latin typeface="SimSun"/>
                <a:cs typeface="SimSun"/>
              </a:rPr>
              <a:t>灯</a:t>
            </a:r>
            <a:r>
              <a:rPr sz="1800" spc="-180" dirty="0">
                <a:solidFill>
                  <a:srgbClr val="FFFFFF"/>
                </a:solidFill>
                <a:latin typeface="SimSun"/>
                <a:cs typeface="SimSun"/>
              </a:rPr>
              <a:t>）specifically</a:t>
            </a:r>
            <a:r>
              <a:rPr sz="18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SimSun"/>
                <a:cs typeface="SimSun"/>
              </a:rPr>
              <a:t>designed</a:t>
            </a:r>
            <a:r>
              <a:rPr sz="1800" spc="-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40" dirty="0">
                <a:solidFill>
                  <a:srgbClr val="FFFFFF"/>
                </a:solidFill>
                <a:latin typeface="SimSun"/>
                <a:cs typeface="SimSun"/>
              </a:rPr>
              <a:t>for</a:t>
            </a:r>
            <a:r>
              <a:rPr sz="18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imSun"/>
                <a:cs typeface="SimSun"/>
              </a:rPr>
              <a:t>road</a:t>
            </a:r>
            <a:r>
              <a:rPr sz="1800" spc="-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SimSun"/>
                <a:cs typeface="SimSun"/>
              </a:rPr>
              <a:t>lighting.</a:t>
            </a:r>
            <a:endParaRPr sz="1800">
              <a:latin typeface="SimSun"/>
              <a:cs typeface="SimSu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78140" y="217944"/>
            <a:ext cx="4117848" cy="848855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8206485" y="309117"/>
            <a:ext cx="36118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65" dirty="0"/>
              <a:t> </a:t>
            </a:r>
            <a:r>
              <a:rPr spc="-290" dirty="0"/>
              <a:t>Lantern</a:t>
            </a:r>
            <a:r>
              <a:rPr spc="180" dirty="0"/>
              <a:t> </a:t>
            </a:r>
            <a:r>
              <a:rPr spc="-190" dirty="0"/>
              <a:t>Design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0" y="-1"/>
            <a:ext cx="11748770" cy="6858000"/>
            <a:chOff x="0" y="-1"/>
            <a:chExt cx="11748770" cy="685800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5811012" cy="68580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-1"/>
              <a:ext cx="5394959" cy="68579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62443" y="4340390"/>
              <a:ext cx="2600071" cy="25176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7516" y="4733542"/>
              <a:ext cx="2029968" cy="21244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14104" y="4831065"/>
              <a:ext cx="2534411" cy="20269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09176" y="5224269"/>
              <a:ext cx="1964435" cy="153466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32347" y="4675672"/>
              <a:ext cx="2417191" cy="218232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27420" y="5068822"/>
              <a:ext cx="1847087" cy="16901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031" y="149364"/>
              <a:ext cx="4117848" cy="8488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3209" y="239979"/>
            <a:ext cx="36118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0" dirty="0"/>
              <a:t>Palace</a:t>
            </a:r>
            <a:r>
              <a:rPr spc="150" dirty="0"/>
              <a:t> </a:t>
            </a:r>
            <a:r>
              <a:rPr spc="-290" dirty="0"/>
              <a:t>Lantern</a:t>
            </a:r>
            <a:r>
              <a:rPr spc="170" dirty="0"/>
              <a:t> </a:t>
            </a:r>
            <a:r>
              <a:rPr spc="-190" dirty="0"/>
              <a:t>Design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19100" y="733044"/>
            <a:ext cx="11358880" cy="3629025"/>
            <a:chOff x="419100" y="733044"/>
            <a:chExt cx="11358880" cy="36290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771" y="733044"/>
              <a:ext cx="11315700" cy="36286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87680" y="758952"/>
              <a:ext cx="11214100" cy="3526790"/>
            </a:xfrm>
            <a:custGeom>
              <a:avLst/>
              <a:gdLst/>
              <a:ahLst/>
              <a:cxnLst/>
              <a:rect l="l" t="t" r="r" b="b"/>
              <a:pathLst>
                <a:path w="11214100" h="3526790">
                  <a:moveTo>
                    <a:pt x="11213592" y="0"/>
                  </a:moveTo>
                  <a:lnTo>
                    <a:pt x="0" y="0"/>
                  </a:lnTo>
                  <a:lnTo>
                    <a:pt x="0" y="3526536"/>
                  </a:lnTo>
                  <a:lnTo>
                    <a:pt x="11213592" y="3526536"/>
                  </a:lnTo>
                  <a:lnTo>
                    <a:pt x="11213592" y="0"/>
                  </a:lnTo>
                  <a:close/>
                </a:path>
              </a:pathLst>
            </a:custGeom>
            <a:solidFill>
              <a:srgbClr val="80360A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00" y="851928"/>
              <a:ext cx="7501128" cy="8488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983" y="1583436"/>
              <a:ext cx="9424416" cy="185470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5972" y="942848"/>
            <a:ext cx="9584690" cy="2259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60" dirty="0">
                <a:solidFill>
                  <a:srgbClr val="FFFFFF"/>
                </a:solidFill>
                <a:latin typeface="SimSun"/>
                <a:cs typeface="SimSun"/>
              </a:rPr>
              <a:t>Frameless</a:t>
            </a:r>
            <a:r>
              <a:rPr sz="2800" spc="-3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800" spc="-4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-55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2800" spc="-90" dirty="0">
                <a:solidFill>
                  <a:srgbClr val="FFFFFF"/>
                </a:solidFill>
                <a:latin typeface="SimSun"/>
                <a:cs typeface="SimSun"/>
              </a:rPr>
              <a:t> 浙江仙居无骨花灯</a:t>
            </a:r>
            <a:endParaRPr sz="2800">
              <a:latin typeface="SimSun"/>
              <a:cs typeface="SimSun"/>
            </a:endParaRPr>
          </a:p>
          <a:p>
            <a:pPr marL="548005" marR="5080" indent="335280" algn="just">
              <a:lnSpc>
                <a:spcPct val="100000"/>
              </a:lnSpc>
              <a:spcBef>
                <a:spcPts val="2235"/>
              </a:spcBef>
            </a:pP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Frameless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lantern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distinguishes</a:t>
            </a:r>
            <a:r>
              <a:rPr sz="2000" spc="-2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20" dirty="0">
                <a:solidFill>
                  <a:srgbClr val="FFFFFF"/>
                </a:solidFill>
                <a:latin typeface="SimSun"/>
                <a:cs typeface="SimSun"/>
              </a:rPr>
              <a:t>itself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SimSun"/>
                <a:cs typeface="SimSun"/>
              </a:rPr>
              <a:t>by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35" dirty="0">
                <a:solidFill>
                  <a:srgbClr val="FFFFFF"/>
                </a:solidFill>
                <a:latin typeface="SimSun"/>
                <a:cs typeface="SimSun"/>
              </a:rPr>
              <a:t>its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lack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rigid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20" dirty="0">
                <a:solidFill>
                  <a:srgbClr val="FFFFFF"/>
                </a:solidFill>
                <a:latin typeface="SimSun"/>
                <a:cs typeface="SimSun"/>
              </a:rPr>
              <a:t>bamboo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SimSun"/>
                <a:cs typeface="SimSun"/>
              </a:rPr>
              <a:t>or </a:t>
            </a:r>
            <a:r>
              <a:rPr sz="2000" spc="165" dirty="0">
                <a:solidFill>
                  <a:srgbClr val="FFFFFF"/>
                </a:solidFill>
                <a:latin typeface="SimSun"/>
                <a:cs typeface="SimSun"/>
              </a:rPr>
              <a:t>wooden</a:t>
            </a:r>
            <a:r>
              <a:rPr sz="2000" spc="1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skeleton.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Unlike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conventional</a:t>
            </a:r>
            <a:r>
              <a:rPr sz="2000" spc="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lanterns,</a:t>
            </a:r>
            <a:r>
              <a:rPr sz="2000" spc="1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it</a:t>
            </a:r>
            <a:r>
              <a:rPr sz="2000" spc="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has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no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internal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skeleton.</a:t>
            </a:r>
            <a:r>
              <a:rPr sz="2000" spc="-3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Instead,</a:t>
            </a:r>
            <a:r>
              <a:rPr sz="2000" spc="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35" dirty="0">
                <a:solidFill>
                  <a:srgbClr val="FFFFFF"/>
                </a:solidFill>
                <a:latin typeface="SimSun"/>
                <a:cs typeface="SimSun"/>
              </a:rPr>
              <a:t>its</a:t>
            </a:r>
            <a:r>
              <a:rPr sz="2000" spc="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delicate</a:t>
            </a:r>
            <a:r>
              <a:rPr sz="20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SimSun"/>
                <a:cs typeface="SimSun"/>
              </a:rPr>
              <a:t>structure</a:t>
            </a:r>
            <a:r>
              <a:rPr sz="2000" spc="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entirely</a:t>
            </a:r>
            <a:r>
              <a:rPr sz="2000" spc="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formed</a:t>
            </a:r>
            <a:r>
              <a:rPr sz="20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SimSun"/>
                <a:cs typeface="SimSun"/>
              </a:rPr>
              <a:t>by</a:t>
            </a:r>
            <a:r>
              <a:rPr sz="2000" spc="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layers</a:t>
            </a:r>
            <a:r>
              <a:rPr sz="2000" spc="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paper</a:t>
            </a:r>
            <a:r>
              <a:rPr sz="2000" spc="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0" dirty="0">
                <a:solidFill>
                  <a:srgbClr val="FFFFFF"/>
                </a:solidFill>
                <a:latin typeface="SimSun"/>
                <a:cs typeface="SimSun"/>
              </a:rPr>
              <a:t>sheets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meticulously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pierced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with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tiny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0" dirty="0">
                <a:solidFill>
                  <a:srgbClr val="FFFFFF"/>
                </a:solidFill>
                <a:latin typeface="SimSun"/>
                <a:cs typeface="SimSun"/>
              </a:rPr>
              <a:t>holes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to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create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0" dirty="0">
                <a:solidFill>
                  <a:srgbClr val="FFFFFF"/>
                </a:solidFill>
                <a:latin typeface="SimSun"/>
                <a:cs typeface="SimSun"/>
              </a:rPr>
              <a:t>elaborate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patterns,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held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together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SimSun"/>
                <a:cs typeface="SimSun"/>
              </a:rPr>
              <a:t>by</a:t>
            </a:r>
            <a:r>
              <a:rPr sz="2000" spc="-3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SimSun"/>
                <a:cs typeface="SimSun"/>
              </a:rPr>
              <a:t>paste.</a:t>
            </a:r>
            <a:r>
              <a:rPr sz="2000" spc="-3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It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represents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harmony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SimSun"/>
                <a:cs typeface="SimSun"/>
              </a:rPr>
              <a:t>between</a:t>
            </a:r>
            <a:r>
              <a:rPr sz="2000" spc="-3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fragility</a:t>
            </a:r>
            <a:r>
              <a:rPr sz="2000" spc="-3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resilience.</a:t>
            </a:r>
            <a:endParaRPr sz="2000">
              <a:latin typeface="SimSun"/>
              <a:cs typeface="SimSu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7175" y="3582923"/>
            <a:ext cx="9220200" cy="2903220"/>
            <a:chOff x="1027175" y="3582923"/>
            <a:chExt cx="9220200" cy="290322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7175" y="3621023"/>
              <a:ext cx="2229612" cy="28651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17180" y="3582923"/>
              <a:ext cx="2330196" cy="29032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17491" y="3787139"/>
              <a:ext cx="2537460" cy="24917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304665" y="3774376"/>
              <a:ext cx="2564765" cy="2519045"/>
            </a:xfrm>
            <a:custGeom>
              <a:avLst/>
              <a:gdLst/>
              <a:ahLst/>
              <a:cxnLst/>
              <a:rect l="l" t="t" r="r" b="b"/>
              <a:pathLst>
                <a:path w="2564765" h="2519045">
                  <a:moveTo>
                    <a:pt x="0" y="2518791"/>
                  </a:moveTo>
                  <a:lnTo>
                    <a:pt x="2564511" y="2518791"/>
                  </a:lnTo>
                  <a:lnTo>
                    <a:pt x="2564511" y="0"/>
                  </a:lnTo>
                  <a:lnTo>
                    <a:pt x="0" y="0"/>
                  </a:lnTo>
                  <a:lnTo>
                    <a:pt x="0" y="2518791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"/>
            <a:ext cx="1217675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72315" cy="6858000"/>
          </a:xfrm>
          <a:custGeom>
            <a:avLst/>
            <a:gdLst/>
            <a:ahLst/>
            <a:cxnLst/>
            <a:rect l="l" t="t" r="r" b="b"/>
            <a:pathLst>
              <a:path w="12172315" h="6858000">
                <a:moveTo>
                  <a:pt x="12172188" y="0"/>
                </a:moveTo>
                <a:lnTo>
                  <a:pt x="0" y="0"/>
                </a:lnTo>
                <a:lnTo>
                  <a:pt x="0" y="6858000"/>
                </a:lnTo>
                <a:lnTo>
                  <a:pt x="12172188" y="6858000"/>
                </a:lnTo>
                <a:lnTo>
                  <a:pt x="12172188" y="0"/>
                </a:lnTo>
                <a:close/>
              </a:path>
            </a:pathLst>
          </a:custGeom>
          <a:solidFill>
            <a:srgbClr val="70270D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32231" y="245363"/>
            <a:ext cx="9947275" cy="5727700"/>
            <a:chOff x="332231" y="245363"/>
            <a:chExt cx="9947275" cy="5727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523" y="245363"/>
              <a:ext cx="9896856" cy="572719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8431" y="271271"/>
              <a:ext cx="9794875" cy="5625465"/>
            </a:xfrm>
            <a:custGeom>
              <a:avLst/>
              <a:gdLst/>
              <a:ahLst/>
              <a:cxnLst/>
              <a:rect l="l" t="t" r="r" b="b"/>
              <a:pathLst>
                <a:path w="9794875" h="5625465">
                  <a:moveTo>
                    <a:pt x="9794748" y="0"/>
                  </a:moveTo>
                  <a:lnTo>
                    <a:pt x="0" y="0"/>
                  </a:lnTo>
                  <a:lnTo>
                    <a:pt x="0" y="5625083"/>
                  </a:lnTo>
                  <a:lnTo>
                    <a:pt x="9794748" y="5625083"/>
                  </a:lnTo>
                  <a:lnTo>
                    <a:pt x="9794748" y="0"/>
                  </a:lnTo>
                  <a:close/>
                </a:path>
              </a:pathLst>
            </a:custGeom>
            <a:solidFill>
              <a:srgbClr val="80360A">
                <a:alpha val="5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231" y="941831"/>
              <a:ext cx="8479536" cy="490270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87781" y="1010157"/>
            <a:ext cx="811149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83820" indent="-283845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sz="2000" spc="17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SimSun"/>
                <a:cs typeface="SimSun"/>
              </a:rPr>
              <a:t>Changxin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75" dirty="0">
                <a:solidFill>
                  <a:srgbClr val="FFFFFF"/>
                </a:solidFill>
                <a:latin typeface="SimSun"/>
                <a:cs typeface="SimSun"/>
              </a:rPr>
              <a:t>Lamp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SimSun"/>
                <a:cs typeface="SimSun"/>
              </a:rPr>
              <a:t>renowned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bronze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artifact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SimSun"/>
                <a:cs typeface="SimSun"/>
              </a:rPr>
              <a:t>from</a:t>
            </a:r>
            <a:r>
              <a:rPr sz="2000" spc="-2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Western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45" dirty="0">
                <a:solidFill>
                  <a:srgbClr val="FFFFFF"/>
                </a:solidFill>
                <a:latin typeface="SimSun"/>
                <a:cs typeface="SimSun"/>
              </a:rPr>
              <a:t>Han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Dynasty.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It</a:t>
            </a:r>
            <a:r>
              <a:rPr sz="2000" spc="1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imSun"/>
                <a:cs typeface="SimSun"/>
              </a:rPr>
              <a:t>shaped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like</a:t>
            </a:r>
            <a:r>
              <a:rPr sz="2000" spc="1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SimSun"/>
                <a:cs typeface="SimSun"/>
              </a:rPr>
              <a:t>kneeling</a:t>
            </a:r>
            <a:r>
              <a:rPr sz="2000" spc="15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95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SimSun"/>
                <a:cs typeface="SimSun"/>
              </a:rPr>
              <a:t>maid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-5" dirty="0">
                <a:solidFill>
                  <a:srgbClr val="FFFFFF"/>
                </a:solidFill>
                <a:latin typeface="SimSun"/>
                <a:cs typeface="SimSun"/>
              </a:rPr>
              <a:t>wearing</a:t>
            </a:r>
            <a:r>
              <a:rPr sz="2000" spc="6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5" dirty="0">
                <a:solidFill>
                  <a:srgbClr val="FFFFFF"/>
                </a:solidFill>
                <a:latin typeface="SimSun"/>
                <a:cs typeface="SimSun"/>
              </a:rPr>
              <a:t>traditional</a:t>
            </a:r>
            <a:r>
              <a:rPr sz="2000" spc="61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45" dirty="0">
                <a:solidFill>
                  <a:srgbClr val="FFFFFF"/>
                </a:solidFill>
                <a:latin typeface="SimSun"/>
                <a:cs typeface="SimSun"/>
              </a:rPr>
              <a:t>Han</a:t>
            </a:r>
            <a:r>
              <a:rPr sz="2000" spc="6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Dynasty</a:t>
            </a:r>
            <a:r>
              <a:rPr sz="2000" spc="6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54" dirty="0">
                <a:solidFill>
                  <a:srgbClr val="FFFFFF"/>
                </a:solidFill>
                <a:latin typeface="SimSun"/>
                <a:cs typeface="SimSun"/>
              </a:rPr>
              <a:t>attire,</a:t>
            </a:r>
            <a:r>
              <a:rPr sz="2000" spc="6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SimSun"/>
                <a:cs typeface="SimSun"/>
              </a:rPr>
              <a:t>holding</a:t>
            </a:r>
            <a:r>
              <a:rPr sz="2000" spc="6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6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70" dirty="0">
                <a:solidFill>
                  <a:srgbClr val="FFFFFF"/>
                </a:solidFill>
                <a:latin typeface="SimSun"/>
                <a:cs typeface="SimSun"/>
              </a:rPr>
              <a:t>cylindrical</a:t>
            </a:r>
            <a:r>
              <a:rPr sz="2000" spc="-459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35" dirty="0">
                <a:solidFill>
                  <a:srgbClr val="FFFFFF"/>
                </a:solidFill>
                <a:latin typeface="SimSun"/>
                <a:cs typeface="SimSun"/>
              </a:rPr>
              <a:t>lampshade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her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right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SimSun"/>
                <a:cs typeface="SimSun"/>
              </a:rPr>
              <a:t>hand</a:t>
            </a:r>
            <a:r>
              <a:rPr sz="2000" spc="-3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3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3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curved</a:t>
            </a:r>
            <a:r>
              <a:rPr sz="2000" spc="-3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SimSun"/>
                <a:cs typeface="SimSun"/>
              </a:rPr>
              <a:t>handle</a:t>
            </a:r>
            <a:r>
              <a:rPr sz="2000" spc="-3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her</a:t>
            </a:r>
            <a:r>
              <a:rPr sz="2000" spc="-3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20" dirty="0">
                <a:solidFill>
                  <a:srgbClr val="FFFFFF"/>
                </a:solidFill>
                <a:latin typeface="SimSun"/>
                <a:cs typeface="SimSun"/>
              </a:rPr>
              <a:t>left.</a:t>
            </a:r>
            <a:endParaRPr sz="2000">
              <a:latin typeface="SimSun"/>
              <a:cs typeface="SimSun"/>
            </a:endParaRPr>
          </a:p>
          <a:p>
            <a:pPr marL="295910" marR="83820" indent="-283845" algn="just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spc="47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SimSun"/>
                <a:cs typeface="SimSun"/>
              </a:rPr>
              <a:t>smoke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filtration</a:t>
            </a:r>
            <a:r>
              <a:rPr sz="2000" spc="-5" dirty="0">
                <a:solidFill>
                  <a:srgbClr val="FFFFFF"/>
                </a:solidFill>
                <a:latin typeface="SimSun"/>
                <a:cs typeface="SimSun"/>
              </a:rPr>
              <a:t> system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SimSun"/>
                <a:cs typeface="SimSun"/>
              </a:rPr>
              <a:t>runs</a:t>
            </a:r>
            <a:r>
              <a:rPr sz="2000" spc="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SimSun"/>
                <a:cs typeface="SimSun"/>
              </a:rPr>
              <a:t>through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maid's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SimSun"/>
                <a:cs typeface="SimSun"/>
              </a:rPr>
              <a:t>hollow</a:t>
            </a:r>
            <a:r>
              <a:rPr sz="2000" spc="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SimSun"/>
                <a:cs typeface="SimSun"/>
              </a:rPr>
              <a:t>body:</a:t>
            </a:r>
            <a:r>
              <a:rPr sz="2000" spc="-380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185" dirty="0">
                <a:solidFill>
                  <a:srgbClr val="FFFFFF"/>
                </a:solidFill>
                <a:latin typeface="SimSun"/>
                <a:cs typeface="SimSun"/>
              </a:rPr>
              <a:t>when</a:t>
            </a:r>
            <a:r>
              <a:rPr sz="2000" spc="-24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400" dirty="0">
                <a:solidFill>
                  <a:srgbClr val="FFFFFF"/>
                </a:solidFill>
                <a:latin typeface="SimSun"/>
                <a:cs typeface="SimSun"/>
              </a:rPr>
              <a:t>lit,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SimSun"/>
                <a:cs typeface="SimSun"/>
              </a:rPr>
              <a:t>smoke</a:t>
            </a:r>
            <a:r>
              <a:rPr sz="2000" spc="-25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SimSun"/>
                <a:cs typeface="SimSun"/>
              </a:rPr>
              <a:t>drawn</a:t>
            </a:r>
            <a:r>
              <a:rPr sz="2000" spc="-2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SimSun"/>
                <a:cs typeface="SimSun"/>
              </a:rPr>
              <a:t>up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SimSun"/>
                <a:cs typeface="SimSun"/>
              </a:rPr>
              <a:t>through</a:t>
            </a:r>
            <a:r>
              <a:rPr sz="2000" spc="-25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her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45" dirty="0">
                <a:solidFill>
                  <a:srgbClr val="FFFFFF"/>
                </a:solidFill>
                <a:latin typeface="SimSun"/>
                <a:cs typeface="SimSun"/>
              </a:rPr>
              <a:t>sleeve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into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4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SimSun"/>
                <a:cs typeface="SimSun"/>
              </a:rPr>
              <a:t>water-</a:t>
            </a:r>
            <a:r>
              <a:rPr sz="2000" spc="-280" dirty="0">
                <a:solidFill>
                  <a:srgbClr val="FFFFFF"/>
                </a:solidFill>
                <a:latin typeface="SimSun"/>
                <a:cs typeface="SimSun"/>
              </a:rPr>
              <a:t>filled</a:t>
            </a:r>
            <a:r>
              <a:rPr sz="2000" spc="35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base,</a:t>
            </a:r>
            <a:r>
              <a:rPr sz="2000" spc="7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SimSun"/>
                <a:cs typeface="SimSun"/>
              </a:rPr>
              <a:t>reducing</a:t>
            </a:r>
            <a:r>
              <a:rPr sz="2000" spc="7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SimSun"/>
                <a:cs typeface="SimSun"/>
              </a:rPr>
              <a:t>indoor</a:t>
            </a:r>
            <a:r>
              <a:rPr sz="2000" spc="7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5" dirty="0">
                <a:solidFill>
                  <a:srgbClr val="FFFFFF"/>
                </a:solidFill>
                <a:latin typeface="SimSun"/>
                <a:cs typeface="SimSun"/>
              </a:rPr>
              <a:t>pollution—</a:t>
            </a:r>
            <a:r>
              <a:rPr sz="2000" spc="70" dirty="0">
                <a:solidFill>
                  <a:srgbClr val="FFFFFF"/>
                </a:solidFill>
                <a:latin typeface="SimSun"/>
                <a:cs typeface="SimSun"/>
              </a:rPr>
              <a:t>one</a:t>
            </a:r>
            <a:r>
              <a:rPr sz="2000" spc="7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7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7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earliest</a:t>
            </a:r>
            <a:r>
              <a:rPr sz="2000" spc="8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00" dirty="0">
                <a:solidFill>
                  <a:srgbClr val="FFFFFF"/>
                </a:solidFill>
                <a:latin typeface="SimSun"/>
                <a:cs typeface="SimSun"/>
              </a:rPr>
              <a:t>known</a:t>
            </a:r>
            <a:r>
              <a:rPr sz="2000" spc="345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examples</a:t>
            </a:r>
            <a:r>
              <a:rPr sz="2000" spc="-3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33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SimSun"/>
                <a:cs typeface="SimSun"/>
              </a:rPr>
              <a:t>eco-</a:t>
            </a:r>
            <a:r>
              <a:rPr sz="2000" spc="-155" dirty="0">
                <a:solidFill>
                  <a:srgbClr val="FFFFFF"/>
                </a:solidFill>
                <a:latin typeface="SimSun"/>
                <a:cs typeface="SimSun"/>
              </a:rPr>
              <a:t>friendly</a:t>
            </a:r>
            <a:r>
              <a:rPr sz="2000" spc="-38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engineering.</a:t>
            </a:r>
            <a:endParaRPr sz="2000">
              <a:latin typeface="SimSun"/>
              <a:cs typeface="SimSun"/>
            </a:endParaRPr>
          </a:p>
          <a:p>
            <a:pPr marL="299085" marR="5080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1116965" algn="l"/>
                <a:tab pos="1925320" algn="l"/>
                <a:tab pos="2743835" algn="l"/>
                <a:tab pos="3510279" algn="l"/>
                <a:tab pos="4170679" algn="l"/>
                <a:tab pos="5132070" algn="l"/>
                <a:tab pos="5706745" algn="l"/>
                <a:tab pos="6423025" algn="l"/>
                <a:tab pos="7608570" algn="l"/>
              </a:tabLst>
            </a:pPr>
            <a:r>
              <a:rPr sz="2000" spc="17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3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SimSun"/>
                <a:cs typeface="SimSun"/>
              </a:rPr>
              <a:t>lamp</a:t>
            </a:r>
            <a:r>
              <a:rPr sz="2000" spc="-2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can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be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disassembled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into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5" dirty="0">
                <a:solidFill>
                  <a:srgbClr val="FFFFFF"/>
                </a:solidFill>
                <a:latin typeface="SimSun"/>
                <a:cs typeface="SimSun"/>
              </a:rPr>
              <a:t>six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parts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00" dirty="0">
                <a:solidFill>
                  <a:srgbClr val="FFFFFF"/>
                </a:solidFill>
                <a:latin typeface="SimSun"/>
                <a:cs typeface="SimSun"/>
              </a:rPr>
              <a:t>(head,</a:t>
            </a:r>
            <a:r>
              <a:rPr sz="2000" spc="-30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torso,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right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arm, </a:t>
            </a:r>
            <a:r>
              <a:rPr sz="2000" spc="90" dirty="0">
                <a:solidFill>
                  <a:srgbClr val="FFFFFF"/>
                </a:solidFill>
                <a:latin typeface="SimSun"/>
                <a:cs typeface="SimSun"/>
              </a:rPr>
              <a:t>lamp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base,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95" dirty="0">
                <a:solidFill>
                  <a:srgbClr val="FFFFFF"/>
                </a:solidFill>
                <a:latin typeface="SimSun"/>
                <a:cs typeface="SimSun"/>
              </a:rPr>
              <a:t>lamp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tray,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50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shade)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25" dirty="0">
                <a:solidFill>
                  <a:srgbClr val="FFFFFF"/>
                </a:solidFill>
                <a:latin typeface="SimSun"/>
                <a:cs typeface="SimSun"/>
              </a:rPr>
              <a:t>for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20" dirty="0">
                <a:solidFill>
                  <a:srgbClr val="FFFFFF"/>
                </a:solidFill>
                <a:latin typeface="SimSun"/>
                <a:cs typeface="SimSun"/>
              </a:rPr>
              <a:t>easy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cleaning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	</a:t>
            </a:r>
            <a:r>
              <a:rPr sz="2000" spc="45" dirty="0">
                <a:solidFill>
                  <a:srgbClr val="FFFFFF"/>
                </a:solidFill>
                <a:latin typeface="SimSun"/>
                <a:cs typeface="SimSun"/>
              </a:rPr>
              <a:t>and </a:t>
            </a:r>
            <a:r>
              <a:rPr sz="2000" spc="-10" dirty="0">
                <a:solidFill>
                  <a:srgbClr val="FFFFFF"/>
                </a:solidFill>
                <a:latin typeface="SimSun"/>
                <a:cs typeface="SimSun"/>
              </a:rPr>
              <a:t>maintenance.</a:t>
            </a:r>
            <a:endParaRPr sz="2000">
              <a:latin typeface="SimSun"/>
              <a:cs typeface="SimSun"/>
            </a:endParaRPr>
          </a:p>
          <a:p>
            <a:pPr marL="295910" marR="83185" indent="-283845" algn="just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spc="-40" dirty="0">
                <a:solidFill>
                  <a:srgbClr val="FFFFFF"/>
                </a:solidFill>
                <a:latin typeface="SimSun"/>
                <a:cs typeface="SimSun"/>
              </a:rPr>
              <a:t>Hailed</a:t>
            </a:r>
            <a:r>
              <a:rPr sz="20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5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national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SimSun"/>
                <a:cs typeface="SimSun"/>
              </a:rPr>
              <a:t>treasure</a:t>
            </a:r>
            <a:r>
              <a:rPr sz="20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(classified</a:t>
            </a:r>
            <a:r>
              <a:rPr sz="2000" spc="-21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as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SimSun"/>
                <a:cs typeface="SimSun"/>
              </a:rPr>
              <a:t>a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SimSun"/>
                <a:cs typeface="SimSun"/>
              </a:rPr>
              <a:t>Grade</a:t>
            </a:r>
            <a:r>
              <a:rPr sz="2000" spc="-20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1</a:t>
            </a:r>
            <a:r>
              <a:rPr sz="2000" spc="-2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60" dirty="0">
                <a:solidFill>
                  <a:srgbClr val="FFFFFF"/>
                </a:solidFill>
                <a:latin typeface="SimSun"/>
                <a:cs typeface="SimSun"/>
              </a:rPr>
              <a:t>cultural</a:t>
            </a:r>
            <a:r>
              <a:rPr sz="2000" spc="-2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70" dirty="0">
                <a:solidFill>
                  <a:srgbClr val="FFFFFF"/>
                </a:solidFill>
                <a:latin typeface="SimSun"/>
                <a:cs typeface="SimSun"/>
              </a:rPr>
              <a:t>relic),</a:t>
            </a:r>
            <a:r>
              <a:rPr sz="2000" spc="-229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it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0" dirty="0">
                <a:solidFill>
                  <a:srgbClr val="FFFFFF"/>
                </a:solidFill>
                <a:latin typeface="SimSun"/>
                <a:cs typeface="SimSun"/>
              </a:rPr>
              <a:t>represents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80" dirty="0">
                <a:solidFill>
                  <a:srgbClr val="FFFFFF"/>
                </a:solidFill>
                <a:latin typeface="SimSun"/>
                <a:cs typeface="SimSun"/>
              </a:rPr>
              <a:t>the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peak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14" dirty="0">
                <a:solidFill>
                  <a:srgbClr val="FFFFFF"/>
                </a:solidFill>
                <a:latin typeface="SimSun"/>
                <a:cs typeface="SimSun"/>
              </a:rPr>
              <a:t>of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50" dirty="0">
                <a:solidFill>
                  <a:srgbClr val="FFFFFF"/>
                </a:solidFill>
                <a:latin typeface="SimSun"/>
                <a:cs typeface="SimSun"/>
              </a:rPr>
              <a:t>Han</a:t>
            </a:r>
            <a:r>
              <a:rPr sz="2000" spc="-7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SimSun"/>
                <a:cs typeface="SimSun"/>
              </a:rPr>
              <a:t>Dynasty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20" dirty="0">
                <a:solidFill>
                  <a:srgbClr val="FFFFFF"/>
                </a:solidFill>
                <a:latin typeface="SimSun"/>
                <a:cs typeface="SimSun"/>
              </a:rPr>
              <a:t>bronze</a:t>
            </a:r>
            <a:r>
              <a:rPr sz="2000" spc="-6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25" dirty="0">
                <a:solidFill>
                  <a:srgbClr val="FFFFFF"/>
                </a:solidFill>
                <a:latin typeface="SimSun"/>
                <a:cs typeface="SimSun"/>
              </a:rPr>
              <a:t>casting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SimSun"/>
                <a:cs typeface="SimSun"/>
              </a:rPr>
              <a:t>and</a:t>
            </a:r>
            <a:r>
              <a:rPr sz="2000" spc="-6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265" dirty="0">
                <a:solidFill>
                  <a:srgbClr val="FFFFFF"/>
                </a:solidFill>
                <a:latin typeface="SimSun"/>
                <a:cs typeface="SimSun"/>
              </a:rPr>
              <a:t>artistic</a:t>
            </a:r>
            <a:r>
              <a:rPr sz="2000" spc="-235" dirty="0">
                <a:solidFill>
                  <a:srgbClr val="FFFFFF"/>
                </a:solidFill>
                <a:latin typeface="SimSun"/>
                <a:cs typeface="SimSun"/>
              </a:rPr>
              <a:t> 	</a:t>
            </a:r>
            <a:r>
              <a:rPr sz="2000" spc="-85" dirty="0">
                <a:solidFill>
                  <a:srgbClr val="FFFFFF"/>
                </a:solidFill>
                <a:latin typeface="SimSun"/>
                <a:cs typeface="SimSun"/>
              </a:rPr>
              <a:t>innovation.</a:t>
            </a:r>
            <a:endParaRPr sz="2000">
              <a:latin typeface="SimSun"/>
              <a:cs typeface="SimSun"/>
            </a:endParaRPr>
          </a:p>
          <a:p>
            <a:pPr marL="296545" indent="-283845" algn="just">
              <a:lnSpc>
                <a:spcPct val="100000"/>
              </a:lnSpc>
              <a:buFont typeface="Arial MT"/>
              <a:buChar char="•"/>
              <a:tabLst>
                <a:tab pos="296545" algn="l"/>
              </a:tabLst>
            </a:pPr>
            <a:r>
              <a:rPr sz="2000" spc="434" dirty="0">
                <a:solidFill>
                  <a:srgbClr val="FFFFFF"/>
                </a:solidFill>
                <a:latin typeface="SimSun"/>
                <a:cs typeface="SimSun"/>
              </a:rPr>
              <a:t>Now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75" dirty="0">
                <a:solidFill>
                  <a:srgbClr val="FFFFFF"/>
                </a:solidFill>
                <a:latin typeface="SimSun"/>
                <a:cs typeface="SimSun"/>
              </a:rPr>
              <a:t>it</a:t>
            </a:r>
            <a:r>
              <a:rPr sz="2000" spc="-30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345" dirty="0">
                <a:solidFill>
                  <a:srgbClr val="FFFFFF"/>
                </a:solidFill>
                <a:latin typeface="SimSun"/>
                <a:cs typeface="SimSun"/>
              </a:rPr>
              <a:t>is</a:t>
            </a:r>
            <a:r>
              <a:rPr sz="2000" spc="-29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dirty="0">
                <a:solidFill>
                  <a:srgbClr val="FFFFFF"/>
                </a:solidFill>
                <a:latin typeface="SimSun"/>
                <a:cs typeface="SimSun"/>
              </a:rPr>
              <a:t>housed</a:t>
            </a:r>
            <a:r>
              <a:rPr sz="2000" spc="-32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SimSun"/>
                <a:cs typeface="SimSun"/>
              </a:rPr>
              <a:t>in</a:t>
            </a:r>
            <a:r>
              <a:rPr sz="2000" spc="-295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SimSun"/>
                <a:cs typeface="SimSun"/>
              </a:rPr>
              <a:t>Hebei</a:t>
            </a:r>
            <a:r>
              <a:rPr sz="2000" spc="-33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SimSun"/>
                <a:cs typeface="SimSun"/>
              </a:rPr>
              <a:t>Museum.</a:t>
            </a:r>
            <a:endParaRPr sz="2000">
              <a:latin typeface="SimSun"/>
              <a:cs typeface="SimSun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1836" y="281952"/>
            <a:ext cx="5748528" cy="84885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39623" y="374142"/>
            <a:ext cx="52457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75" dirty="0">
                <a:solidFill>
                  <a:srgbClr val="FFFFFF"/>
                </a:solidFill>
                <a:latin typeface="SimSun"/>
                <a:cs typeface="SimSun"/>
              </a:rPr>
              <a:t>Changxin</a:t>
            </a:r>
            <a:r>
              <a:rPr sz="2800" spc="-420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SimSun"/>
                <a:cs typeface="SimSun"/>
              </a:rPr>
              <a:t>Palace</a:t>
            </a:r>
            <a:r>
              <a:rPr sz="2800" spc="-434" dirty="0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sz="2800" spc="385" dirty="0">
                <a:solidFill>
                  <a:srgbClr val="FFFFFF"/>
                </a:solidFill>
                <a:latin typeface="SimSun"/>
                <a:cs typeface="SimSun"/>
              </a:rPr>
              <a:t>Lamp</a:t>
            </a:r>
            <a:r>
              <a:rPr sz="2800" spc="-120" dirty="0">
                <a:solidFill>
                  <a:srgbClr val="FFFFFF"/>
                </a:solidFill>
                <a:latin typeface="SimSun"/>
                <a:cs typeface="SimSun"/>
              </a:rPr>
              <a:t> 长信宫灯</a:t>
            </a:r>
            <a:endParaRPr sz="2800">
              <a:latin typeface="SimSun"/>
              <a:cs typeface="SimSu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214106" y="275336"/>
            <a:ext cx="361187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Palace</a:t>
            </a:r>
            <a:r>
              <a:rPr spc="165" dirty="0"/>
              <a:t> </a:t>
            </a:r>
            <a:r>
              <a:rPr spc="-290" dirty="0"/>
              <a:t>Lantern</a:t>
            </a:r>
            <a:r>
              <a:rPr spc="180" dirty="0"/>
              <a:t> </a:t>
            </a:r>
            <a:r>
              <a:rPr spc="-190" dirty="0"/>
              <a:t>Design</a:t>
            </a: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67571" y="883919"/>
            <a:ext cx="3246120" cy="414070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宋体 CN Medium">
      <a:majorFont>
        <a:latin typeface="方正仿宋_GB2312"/>
        <a:ea typeface="方正仿宋_GB2312"/>
        <a:cs typeface=""/>
      </a:majorFont>
      <a:minorFont>
        <a:latin typeface="方正仿宋_GB2312"/>
        <a:ea typeface="方正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indent="266700" algn="just">
          <a:defRPr sz="1600" kern="100">
            <a:effectLst/>
            <a:latin typeface="等线" panose="02010600030101010101" pitchFamily="2" charset="-122"/>
            <a:ea typeface="等线" panose="02010600030101010101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1025</Words>
  <Application>Microsoft Office PowerPoint</Application>
  <PresentationFormat>宽屏</PresentationFormat>
  <Paragraphs>63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 MT</vt:lpstr>
      <vt:lpstr>Microsoft JhengHei</vt:lpstr>
      <vt:lpstr>方正大标宋简体</vt:lpstr>
      <vt:lpstr>方正仿宋_GB2312</vt:lpstr>
      <vt:lpstr>思源黑体 Normal</vt:lpstr>
      <vt:lpstr>SimSun</vt:lpstr>
      <vt:lpstr>Arial</vt:lpstr>
      <vt:lpstr>Georgia</vt:lpstr>
      <vt:lpstr>Times New Roman</vt:lpstr>
      <vt:lpstr>等线</vt:lpstr>
      <vt:lpstr>Office Theme</vt:lpstr>
      <vt:lpstr>Office 主题​​</vt:lpstr>
      <vt:lpstr>Intangible Cultural Heritage</vt:lpstr>
      <vt:lpstr>Contents</vt:lpstr>
      <vt:lpstr>PowerPoint 演示文稿</vt:lpstr>
      <vt:lpstr>PowerPoint 演示文稿</vt:lpstr>
      <vt:lpstr>Introduction to Palace Lanterns</vt:lpstr>
      <vt:lpstr>PowerPoint 演示文稿</vt:lpstr>
      <vt:lpstr>Palace Lantern Design</vt:lpstr>
      <vt:lpstr>Palace Lantern Design</vt:lpstr>
      <vt:lpstr>Palace Lantern Design</vt:lpstr>
      <vt:lpstr>Palace Lantern Design</vt:lpstr>
      <vt:lpstr>Palace Lantern Design Bead Lantern 珠灯</vt:lpstr>
      <vt:lpstr>PowerPoint 演示文稿</vt:lpstr>
      <vt:lpstr>Palace Lantern Culture</vt:lpstr>
      <vt:lpstr>Palace Lantern Culture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Jiangping Du</cp:lastModifiedBy>
  <cp:revision>1</cp:revision>
  <dcterms:created xsi:type="dcterms:W3CDTF">2025-07-05T16:12:32Z</dcterms:created>
  <dcterms:modified xsi:type="dcterms:W3CDTF">2025-07-05T16:20:37Z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2025-07-06T00:00:00Z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2025-07-05T00:00:00Z</vt:filetime>
  </property>
  <property fmtid="{D5CDD505-2E9C-101B-9397-08002B2CF9AE}" pid="5" name="Producer">
    <vt:lpwstr>Microsoft® PowerPoint® LTSC</vt:lpwstr>
  </property>
</Properties>
</file>