
<file path=[Content_Types].xml><?xml version="1.0" encoding="utf-8"?>
<Types xmlns="http://schemas.openxmlformats.org/package/2006/content-types">
  <Default Extension="xml" ContentType="application/xml"/>
  <Default Extension="rels" ContentType="application/vnd.openxmlformats-package.relationships+xml"/>
  <Override PartName="/customXml/itemProps1.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word/document.xml" ContentType="application/vnd.openxmlformats-officedocument.wordprocessingml.document.main+xml"/>
  <Override PartName="/word/fontTable.xml" ContentType="application/vnd.openxmlformats-officedocument.wordprocessingml.fontTable+xml"/>
  <Override PartName="/word/numbering.xml" ContentType="application/vnd.openxmlformats-officedocument.wordprocessingml.numbering+xml"/>
  <Override PartName="/word/settings.xml" ContentType="application/vnd.openxmlformats-officedocument.wordprocessingml.settings+xml"/>
  <Override PartName="/word/styles.xml" ContentType="application/vnd.openxmlformats-officedocument.wordprocessingml.styles+xml"/>
  <Override PartName="/word/theme/theme1.xml" ContentType="application/vnd.openxmlformats-officedocument.theme+xml"/>
</Types>
</file>

<file path=_rels/.rels><?xml version="1.0" encoding="UTF-8" standalone="yes"?>
<Relationships xmlns="http://schemas.openxmlformats.org/package/2006/relationships"><Relationship Id="rId4" Type="http://schemas.openxmlformats.org/officeDocument/2006/relationships/officeDocument" Target="word/document.xml"/><Relationship Id="rId2" Type="http://schemas.openxmlformats.org/package/2006/relationships/metadata/core-properties" Target="docProps/core.xml"/><Relationship Id="rId1" Type="http://schemas.openxmlformats.org/officeDocument/2006/relationships/extended-properties" Target="docProps/app.xml"/><Relationship Id="rId3"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http://schemas.openxmlformats.org/wordprocessingml/2006/main" xmlns:w14="http://schemas.microsoft.com/office/word/2010/wordml" xmlns:w10="urn:schemas-microsoft-com:office:word"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xmlns:wpsCustomData="http://www.wps.cn/officeDocument/2013/wpsCustomData" mc:Ignorable="w14 w15 wp14">
  <w:body>
    <w:p>
      <w:pPr>
        <w:keepNext w:val="0"/>
        <w:keepLines w:val="0"/>
        <w:pageBreakBefore w:val="0"/>
        <w:widowControl w:val="0"/>
        <w:kinsoku/>
        <w:wordWrap/>
        <w:overflowPunct/>
        <w:topLinePunct w:val="0"/>
        <w:autoSpaceDE/>
        <w:autoSpaceDN/>
        <w:bidi w:val="0"/>
        <w:adjustRightInd/>
        <w:snapToGrid/>
        <w:spacing w:after="313" w:afterLines="100"/>
        <w:jc w:val="center"/>
        <w:textAlignment w:val="auto"/>
        <w:rPr>
          <w:lang w:val="en-US"/>
        </w:rPr>
      </w:pPr>
      <w:r>
        <w:rPr>
          <w:rFonts w:hint="default" w:ascii="Times New Roman" w:hAnsi="Times New Roman" w:eastAsia="Times New Roman" w:cs="Times New Roman"/>
          <w:b/>
          <w:bCs/>
          <w:sz w:val="28"/>
          <w:szCs w:val="28"/>
          <w:lang w:val="en-US"/>
        </w:rPr>
        <w:t>The Skopos Theory and its Application</w:t>
      </w:r>
    </w:p>
    <w:p>
      <w:pPr>
        <w:keepNext w:val="0"/>
        <w:keepLines w:val="0"/>
        <w:pageBreakBefore w:val="0"/>
        <w:widowControl w:val="0"/>
        <w:kinsoku/>
        <w:wordWrap/>
        <w:overflowPunct/>
        <w:topLinePunct w:val="0"/>
        <w:autoSpaceDE/>
        <w:autoSpaceDN/>
        <w:bidi w:val="0"/>
        <w:adjustRightInd/>
        <w:snapToGrid/>
        <w:ind w:left="945" w:leftChars="0" w:hanging="945" w:hangingChars="450"/>
        <w:textAlignment w:val="auto"/>
        <w:rPr>
          <w:rFonts w:hint="default" w:ascii="Times New Roman" w:hAnsi="Times New Roman" w:eastAsia="Times New Roman" w:cs="Times New Roman"/>
          <w:lang w:val="en-US"/>
        </w:rPr>
      </w:pPr>
      <w:r>
        <w:rPr>
          <w:rFonts w:hint="default" w:ascii="Times New Roman" w:hAnsi="Times New Roman" w:eastAsia="Times New Roman" w:cs="Times New Roman"/>
          <w:b/>
          <w:bCs/>
          <w:lang w:val="en-US"/>
        </w:rPr>
        <w:t>Abstract:</w:t>
      </w:r>
      <w:r>
        <w:rPr>
          <w:rFonts w:hint="default" w:ascii="Times New Roman" w:hAnsi="Times New Roman" w:eastAsia="Times New Roman" w:cs="Times New Roman"/>
          <w:lang w:val="en-US"/>
        </w:rPr>
        <w:t xml:space="preserve"> With the advances in linguistic studies, the 1970s and 1980s saw a move away from linguistic typologies of translation shifts, and the emergence and flourishing in Germany of a functionalist approach to the analysis of translation. Hans J. Vermeer’s Skopos theory is one of the functional theories, which centered on the purpose of the target texts. Under the guidance of Skopos theory, translators are supposed to know why a source text is to be translated and hence adopt different translation methods according to the function of the target text. Therefore, this handout is to give an introduction to Skopos theory and apply it to the practice of traditional Chinese food and Pakistani food respectively,with the hope to strengthen readers’ understanding of Skopos theory and its application.</w:t>
      </w:r>
    </w:p>
    <w:p>
      <w:pPr>
        <w:rPr>
          <w:rFonts w:hint="default" w:ascii="Times New Roman" w:hAnsi="Times New Roman" w:eastAsia="Times New Roman" w:cs="Times New Roman"/>
          <w:lang w:val="en-US" w:eastAsia="zh-CN"/>
        </w:rPr>
      </w:pPr>
      <w:r>
        <w:rPr>
          <w:rFonts w:hint="default" w:ascii="Times New Roman" w:hAnsi="Times New Roman" w:eastAsia="Times New Roman" w:cs="Times New Roman"/>
          <w:b/>
          <w:bCs/>
          <w:lang w:val="en-US"/>
        </w:rPr>
        <w:t>Key words:</w:t>
      </w:r>
      <w:r>
        <w:rPr>
          <w:rFonts w:hint="default" w:ascii="Times New Roman" w:hAnsi="Times New Roman" w:eastAsia="Times New Roman" w:cs="Times New Roman"/>
          <w:lang w:val="en-US"/>
        </w:rPr>
        <w:t xml:space="preserve"> Skopos theory; application; traditional food</w:t>
      </w:r>
    </w:p>
    <w:p>
      <w:pPr>
        <w:keepNext w:val="0"/>
        <w:keepLines w:val="0"/>
        <w:pageBreakBefore w:val="0"/>
        <w:widowControl w:val="0"/>
        <w:kinsoku/>
        <w:wordWrap/>
        <w:overflowPunct/>
        <w:topLinePunct w:val="0"/>
        <w:autoSpaceDE/>
        <w:autoSpaceDN/>
        <w:bidi w:val="0"/>
        <w:adjustRightInd/>
        <w:snapToGrid/>
        <w:spacing w:before="313" w:beforeLines="100" w:after="313" w:afterLines="100"/>
        <w:textAlignment w:val="auto"/>
        <w:rPr>
          <w:rFonts w:hint="default" w:ascii="Times New Roman" w:hAnsi="Times New Roman" w:eastAsia="Times New Roman" w:cs="Times New Roman"/>
          <w:sz w:val="24"/>
          <w:szCs w:val="24"/>
          <w:lang w:val="en-US" w:eastAsia="zh-CN"/>
        </w:rPr>
      </w:pPr>
      <w:r>
        <w:rPr>
          <w:rFonts w:hint="default" w:ascii="Times New Roman" w:hAnsi="Times New Roman" w:eastAsia="Times New Roman" w:cs="Times New Roman"/>
          <w:b/>
          <w:bCs/>
          <w:sz w:val="28"/>
          <w:szCs w:val="28"/>
          <w:lang w:val="en-US" w:eastAsia="zh-CN"/>
        </w:rPr>
        <w:t xml:space="preserve">I. Introduction to Skopos Theory </w:t>
      </w:r>
    </w:p>
    <w:p>
      <w:pPr>
        <w:keepNext w:val="0"/>
        <w:keepLines w:val="0"/>
        <w:pageBreakBefore w:val="0"/>
        <w:widowControl w:val="0"/>
        <w:kinsoku/>
        <w:wordWrap/>
        <w:overflowPunct/>
        <w:topLinePunct w:val="0"/>
        <w:autoSpaceDE/>
        <w:autoSpaceDN/>
        <w:bidi w:val="0"/>
        <w:adjustRightInd/>
        <w:snapToGrid/>
        <w:spacing w:line="440" w:lineRule="exact"/>
        <w:ind w:firstLine="480" w:firstLineChars="200"/>
        <w:textAlignment w:val="auto"/>
        <w:rPr>
          <w:rFonts w:hint="default" w:ascii="Times New Roman" w:hAnsi="Times New Roman" w:eastAsia="Times New Roman" w:cs="Times New Roman"/>
          <w:sz w:val="24"/>
          <w:szCs w:val="24"/>
        </w:rPr>
      </w:pPr>
      <w:r>
        <w:rPr>
          <w:rFonts w:hint="default" w:ascii="Times New Roman" w:hAnsi="Times New Roman" w:eastAsia="Times New Roman" w:cs="Times New Roman"/>
          <w:i/>
          <w:iCs/>
          <w:sz w:val="24"/>
          <w:szCs w:val="24"/>
          <w:lang w:val="en-US" w:eastAsia="zh-CN"/>
        </w:rPr>
        <w:t>Skopos</w:t>
      </w:r>
      <w:r>
        <w:rPr>
          <w:rFonts w:hint="default" w:ascii="Times New Roman" w:hAnsi="Times New Roman" w:eastAsia="Times New Roman" w:cs="Times New Roman"/>
          <w:i w:val="0"/>
          <w:iCs w:val="0"/>
          <w:sz w:val="24"/>
          <w:szCs w:val="24"/>
          <w:lang w:val="en-US" w:eastAsia="zh-CN"/>
        </w:rPr>
        <w:t xml:space="preserve"> is the Greek word for “aim” or “purpose” and was introduced into</w:t>
      </w:r>
      <w:r>
        <w:rPr>
          <w:rFonts w:hint="eastAsia"/>
        </w:rPr>
        <w:t xml:space="preserve"> </w:t>
      </w:r>
      <w:r>
        <w:rPr>
          <w:rFonts w:hint="default" w:ascii="Times New Roman" w:hAnsi="Times New Roman" w:eastAsia="Times New Roman" w:cs="Times New Roman"/>
          <w:sz w:val="24"/>
          <w:szCs w:val="24"/>
          <w:lang w:val="en-US"/>
        </w:rPr>
        <w:t>translation</w:t>
      </w:r>
      <w:r>
        <w:rPr>
          <w:rFonts w:hint="default" w:ascii="Times New Roman" w:hAnsi="Times New Roman" w:eastAsia="Times New Roman" w:cs="Times New Roman"/>
          <w:sz w:val="24"/>
          <w:szCs w:val="24"/>
        </w:rPr>
        <w:t xml:space="preserve"> theory in the 1970s by Hans J. Vermeer (1930-2010) as a technical term </w:t>
      </w:r>
      <w:r>
        <w:rPr>
          <w:rFonts w:hint="default" w:ascii="Times New Roman" w:hAnsi="Times New Roman" w:eastAsia="Times New Roman" w:cs="Times New Roman"/>
          <w:sz w:val="24"/>
          <w:szCs w:val="24"/>
          <w:lang w:val="en-US"/>
        </w:rPr>
        <w:t>for the</w:t>
      </w:r>
      <w:r>
        <w:rPr>
          <w:rFonts w:hint="default" w:ascii="Times New Roman" w:hAnsi="Times New Roman" w:eastAsia="Times New Roman" w:cs="Times New Roman"/>
          <w:sz w:val="24"/>
          <w:szCs w:val="24"/>
        </w:rPr>
        <w:t xml:space="preserve"> purpose of a translation and of the action of translating.</w:t>
      </w:r>
      <w:r>
        <w:rPr>
          <w:rFonts w:hint="default" w:ascii="Times New Roman" w:hAnsi="Times New Roman" w:eastAsia="Times New Roman" w:cs="Times New Roman"/>
          <w:sz w:val="24"/>
          <w:szCs w:val="24"/>
          <w:lang w:val="en-US"/>
        </w:rPr>
        <w:t xml:space="preserve"> In the framework of this theory, every translation is directed at an intended audience and the purpose of translation determines the translation methods and strategies that are to be employed in order to produce a functionally adequate result. Therefore, translators should bear in mind what the function of translation text is, what the target readers’ demand is and even what communicative situation is.</w:t>
      </w:r>
    </w:p>
    <w:p>
      <w:pPr>
        <w:keepNext w:val="0"/>
        <w:keepLines w:val="0"/>
        <w:pageBreakBefore w:val="0"/>
        <w:widowControl w:val="0"/>
        <w:kinsoku/>
        <w:wordWrap/>
        <w:overflowPunct/>
        <w:topLinePunct w:val="0"/>
        <w:autoSpaceDE/>
        <w:autoSpaceDN/>
        <w:bidi w:val="0"/>
        <w:adjustRightInd/>
        <w:snapToGrid/>
        <w:spacing w:line="440" w:lineRule="exact"/>
        <w:ind w:firstLine="480" w:firstLineChars="200"/>
        <w:textAlignment w:val="auto"/>
        <w:rPr>
          <w:rFonts w:hint="default" w:ascii="Times New Roman" w:hAnsi="Times New Roman" w:eastAsia="Times New Roman" w:cs="Times New Roman"/>
          <w:sz w:val="24"/>
          <w:szCs w:val="24"/>
          <w:lang w:val="en-US"/>
        </w:rPr>
      </w:pPr>
      <w:r>
        <w:rPr>
          <w:rFonts w:hint="default" w:ascii="Times New Roman" w:hAnsi="Times New Roman" w:eastAsia="Times New Roman" w:cs="Times New Roman"/>
          <w:sz w:val="24"/>
          <w:szCs w:val="24"/>
          <w:lang w:val="en-US"/>
        </w:rPr>
        <w:t>T</w:t>
      </w:r>
      <w:r>
        <w:rPr>
          <w:rFonts w:hint="default" w:ascii="Times New Roman" w:hAnsi="Times New Roman" w:eastAsia="Times New Roman" w:cs="Times New Roman"/>
          <w:sz w:val="24"/>
          <w:szCs w:val="24"/>
        </w:rPr>
        <w:t>he major work on</w:t>
      </w:r>
      <w:r>
        <w:rPr>
          <w:rFonts w:hint="default" w:ascii="Times New Roman" w:hAnsi="Times New Roman" w:eastAsia="Times New Roman" w:cs="Times New Roman"/>
          <w:sz w:val="24"/>
          <w:szCs w:val="24"/>
          <w:lang w:val="en-US"/>
        </w:rPr>
        <w:t xml:space="preserve"> </w:t>
      </w:r>
      <w:r>
        <w:rPr>
          <w:rFonts w:hint="default" w:ascii="Times New Roman" w:hAnsi="Times New Roman" w:eastAsia="Times New Roman" w:cs="Times New Roman"/>
          <w:sz w:val="24"/>
          <w:szCs w:val="24"/>
        </w:rPr>
        <w:t>skopos theory</w:t>
      </w:r>
      <w:r>
        <w:rPr>
          <w:rFonts w:hint="default" w:ascii="Times New Roman" w:hAnsi="Times New Roman" w:eastAsia="Times New Roman" w:cs="Times New Roman"/>
          <w:sz w:val="24"/>
          <w:szCs w:val="24"/>
          <w:lang w:val="en-US"/>
        </w:rPr>
        <w:t xml:space="preserve"> </w:t>
      </w:r>
      <w:r>
        <w:rPr>
          <w:rFonts w:hint="default" w:ascii="Times New Roman" w:hAnsi="Times New Roman" w:eastAsia="Times New Roman" w:cs="Times New Roman"/>
          <w:sz w:val="24"/>
          <w:szCs w:val="24"/>
        </w:rPr>
        <w:t>is Reiss and Vermeer</w:t>
      </w:r>
      <w:r>
        <w:rPr>
          <w:rFonts w:hint="default" w:ascii="Times New Roman" w:hAnsi="Times New Roman" w:eastAsia="宋体" w:cs="Times New Roman"/>
          <w:sz w:val="24"/>
          <w:szCs w:val="24"/>
          <w:lang w:val="en-US" w:eastAsia="zh-CN"/>
        </w:rPr>
        <w:t>’</w:t>
      </w:r>
      <w:r>
        <w:rPr>
          <w:rFonts w:hint="default" w:ascii="Times New Roman" w:hAnsi="Times New Roman" w:eastAsia="Times New Roman" w:cs="Times New Roman"/>
          <w:sz w:val="24"/>
          <w:szCs w:val="24"/>
        </w:rPr>
        <w:t xml:space="preserve">s </w:t>
      </w:r>
      <w:r>
        <w:rPr>
          <w:rFonts w:hint="default" w:ascii="Times New Roman" w:hAnsi="Times New Roman" w:eastAsia="Times New Roman" w:cs="Times New Roman"/>
          <w:i/>
          <w:iCs/>
          <w:sz w:val="24"/>
          <w:szCs w:val="24"/>
        </w:rPr>
        <w:t>Grundlegung einer</w:t>
      </w:r>
      <w:r>
        <w:rPr>
          <w:rFonts w:hint="default" w:ascii="Times New Roman" w:hAnsi="Times New Roman" w:eastAsia="Times New Roman" w:cs="Times New Roman"/>
          <w:i/>
          <w:iCs/>
          <w:sz w:val="24"/>
          <w:szCs w:val="24"/>
          <w:lang w:val="en-US"/>
        </w:rPr>
        <w:t xml:space="preserve"> </w:t>
      </w:r>
      <w:r>
        <w:rPr>
          <w:rFonts w:hint="default" w:ascii="Times New Roman" w:hAnsi="Times New Roman" w:eastAsia="Times New Roman" w:cs="Times New Roman"/>
          <w:i/>
          <w:iCs/>
          <w:sz w:val="24"/>
          <w:szCs w:val="24"/>
        </w:rPr>
        <w:t>allgemeinen Translationstheorie</w:t>
      </w:r>
      <w:r>
        <w:rPr>
          <w:rFonts w:hint="default" w:ascii="Times New Roman" w:hAnsi="Times New Roman" w:eastAsia="Times New Roman" w:cs="Times New Roman"/>
          <w:sz w:val="24"/>
          <w:szCs w:val="24"/>
        </w:rPr>
        <w:t xml:space="preserve">(1984), translated as </w:t>
      </w:r>
      <w:r>
        <w:rPr>
          <w:rFonts w:hint="default" w:ascii="Times New Roman" w:hAnsi="Times New Roman" w:eastAsia="Times New Roman" w:cs="Times New Roman"/>
          <w:i/>
          <w:iCs/>
          <w:sz w:val="24"/>
          <w:szCs w:val="24"/>
        </w:rPr>
        <w:t xml:space="preserve">Towards a General </w:t>
      </w:r>
      <w:r>
        <w:rPr>
          <w:rFonts w:hint="default" w:ascii="Times New Roman" w:hAnsi="Times New Roman" w:eastAsia="Times New Roman" w:cs="Times New Roman"/>
          <w:i/>
          <w:iCs/>
          <w:sz w:val="24"/>
          <w:szCs w:val="24"/>
          <w:lang w:val="en-US"/>
        </w:rPr>
        <w:t>Theory of</w:t>
      </w:r>
      <w:r>
        <w:rPr>
          <w:rFonts w:hint="default" w:ascii="Times New Roman" w:hAnsi="Times New Roman" w:eastAsia="Times New Roman" w:cs="Times New Roman"/>
          <w:i/>
          <w:iCs/>
          <w:sz w:val="24"/>
          <w:szCs w:val="24"/>
        </w:rPr>
        <w:t xml:space="preserve"> Translational Action</w:t>
      </w:r>
      <w:r>
        <w:rPr>
          <w:rFonts w:hint="default" w:ascii="Times New Roman" w:hAnsi="Times New Roman" w:eastAsia="Times New Roman" w:cs="Times New Roman"/>
          <w:sz w:val="24"/>
          <w:szCs w:val="24"/>
        </w:rPr>
        <w:t>(2013). As the title of their book suggests, Reiss and Vermeer aim for</w:t>
      </w:r>
      <w:r>
        <w:rPr>
          <w:rFonts w:hint="default" w:ascii="Times New Roman" w:hAnsi="Times New Roman" w:eastAsia="Times New Roman" w:cs="Times New Roman"/>
          <w:sz w:val="24"/>
          <w:szCs w:val="24"/>
          <w:lang w:val="en-US"/>
        </w:rPr>
        <w:t xml:space="preserve"> </w:t>
      </w:r>
      <w:r>
        <w:rPr>
          <w:rFonts w:hint="default" w:ascii="Times New Roman" w:hAnsi="Times New Roman" w:eastAsia="Times New Roman" w:cs="Times New Roman"/>
          <w:sz w:val="24"/>
          <w:szCs w:val="24"/>
        </w:rPr>
        <w:t>a</w:t>
      </w:r>
      <w:r>
        <w:rPr>
          <w:rFonts w:hint="default" w:ascii="Times New Roman" w:hAnsi="Times New Roman" w:eastAsia="Times New Roman" w:cs="Times New Roman"/>
          <w:sz w:val="24"/>
          <w:szCs w:val="24"/>
          <w:lang w:val="en-US"/>
        </w:rPr>
        <w:t xml:space="preserve"> </w:t>
      </w:r>
      <w:r>
        <w:rPr>
          <w:rFonts w:hint="default" w:ascii="Times New Roman" w:hAnsi="Times New Roman" w:eastAsia="Times New Roman" w:cs="Times New Roman"/>
          <w:sz w:val="24"/>
          <w:szCs w:val="24"/>
        </w:rPr>
        <w:t>general translation theory for all texts</w:t>
      </w:r>
      <w:r>
        <w:rPr>
          <w:rFonts w:hint="default" w:ascii="Times New Roman" w:hAnsi="Times New Roman" w:eastAsia="Times New Roman" w:cs="Times New Roman"/>
          <w:sz w:val="24"/>
          <w:szCs w:val="24"/>
          <w:lang w:val="en-US"/>
        </w:rPr>
        <w:t>, and they put forward three rules: skopos rule, coherence rule and fidelity rule.</w:t>
      </w:r>
    </w:p>
    <w:p>
      <w:pPr>
        <w:keepNext w:val="0"/>
        <w:keepLines w:val="0"/>
        <w:pageBreakBefore w:val="0"/>
        <w:widowControl w:val="0"/>
        <w:kinsoku/>
        <w:wordWrap/>
        <w:overflowPunct/>
        <w:topLinePunct w:val="0"/>
        <w:autoSpaceDE/>
        <w:autoSpaceDN/>
        <w:bidi w:val="0"/>
        <w:adjustRightInd/>
        <w:snapToGrid/>
        <w:spacing w:line="440" w:lineRule="exact"/>
        <w:ind w:firstLine="480" w:firstLineChars="200"/>
        <w:textAlignment w:val="auto"/>
        <w:rPr>
          <w:rFonts w:hint="default" w:ascii="Times New Roman" w:hAnsi="Times New Roman" w:eastAsia="Times New Roman" w:cs="Times New Roman"/>
          <w:sz w:val="24"/>
          <w:szCs w:val="24"/>
        </w:rPr>
      </w:pPr>
      <w:r>
        <w:rPr>
          <w:rFonts w:hint="default" w:ascii="Times New Roman" w:hAnsi="Times New Roman" w:eastAsia="Times New Roman" w:cs="Times New Roman"/>
          <w:sz w:val="24"/>
          <w:szCs w:val="24"/>
          <w:lang w:val="en-US"/>
        </w:rPr>
        <w:t xml:space="preserve">Skopos rule explains that translation is determined by purpose. </w:t>
      </w:r>
      <w:r>
        <w:rPr>
          <w:rFonts w:hint="default" w:ascii="Times New Roman" w:hAnsi="Times New Roman" w:eastAsia="Times New Roman" w:cs="Times New Roman"/>
          <w:sz w:val="24"/>
          <w:szCs w:val="24"/>
        </w:rPr>
        <w:t xml:space="preserve">According to skopos theory, principle of all translation activities follow the </w:t>
      </w:r>
      <w:r>
        <w:rPr>
          <w:rFonts w:hint="default" w:ascii="Times New Roman" w:hAnsi="Times New Roman" w:eastAsia="Times New Roman" w:cs="Times New Roman"/>
          <w:sz w:val="24"/>
          <w:szCs w:val="24"/>
          <w:lang w:val="en-US"/>
        </w:rPr>
        <w:t>“</w:t>
      </w:r>
      <w:r>
        <w:rPr>
          <w:rFonts w:hint="default" w:ascii="Times New Roman" w:hAnsi="Times New Roman" w:eastAsia="Times New Roman" w:cs="Times New Roman"/>
          <w:sz w:val="24"/>
          <w:szCs w:val="24"/>
        </w:rPr>
        <w:t>objective principle</w:t>
      </w:r>
      <w:r>
        <w:rPr>
          <w:rFonts w:hint="default" w:ascii="Times New Roman" w:hAnsi="Times New Roman" w:eastAsia="Times New Roman" w:cs="Times New Roman"/>
          <w:sz w:val="24"/>
          <w:szCs w:val="24"/>
          <w:lang w:val="en-US"/>
        </w:rPr>
        <w:t>”</w:t>
      </w:r>
      <w:r>
        <w:rPr>
          <w:rFonts w:hint="default" w:ascii="Times New Roman" w:hAnsi="Times New Roman" w:eastAsia="Times New Roman" w:cs="Times New Roman"/>
          <w:sz w:val="24"/>
          <w:szCs w:val="24"/>
        </w:rPr>
        <w:t xml:space="preserve">, namely the translation should be in language context and culture, according to the target text receivers expected function types. The purpose of translation is to determine the whole process of translation, </w:t>
      </w:r>
      <w:r>
        <w:rPr>
          <w:rFonts w:hint="default" w:ascii="Times New Roman" w:hAnsi="Times New Roman" w:eastAsia="Times New Roman" w:cs="Times New Roman"/>
          <w:sz w:val="24"/>
          <w:szCs w:val="24"/>
          <w:lang w:val="en-US"/>
        </w:rPr>
        <w:t>as well as</w:t>
      </w:r>
      <w:r>
        <w:rPr>
          <w:rFonts w:hint="default" w:ascii="Times New Roman" w:hAnsi="Times New Roman" w:eastAsia="Times New Roman" w:cs="Times New Roman"/>
          <w:sz w:val="24"/>
          <w:szCs w:val="24"/>
        </w:rPr>
        <w:t xml:space="preserve"> determin</w:t>
      </w:r>
      <w:r>
        <w:rPr>
          <w:rFonts w:hint="default" w:ascii="Times New Roman" w:hAnsi="Times New Roman" w:eastAsia="Times New Roman" w:cs="Times New Roman"/>
          <w:sz w:val="24"/>
          <w:szCs w:val="24"/>
          <w:lang w:val="en-US"/>
        </w:rPr>
        <w:t>e</w:t>
      </w:r>
      <w:r>
        <w:rPr>
          <w:rFonts w:hint="default" w:ascii="Times New Roman" w:hAnsi="Times New Roman" w:eastAsia="Times New Roman" w:cs="Times New Roman"/>
          <w:sz w:val="24"/>
          <w:szCs w:val="24"/>
        </w:rPr>
        <w:t xml:space="preserve"> the outcome. But the translation activities can have multiple purposes, which further divided into three categories: (1) the basic purpose of the translator ; (2) the communicative purpose of the translation (such as enlightening); (3) to use some special means of translation purpose (such as to illustrate the special grammatical structure a language in the literal way) according to its structure.</w:t>
      </w:r>
      <w:r>
        <w:rPr>
          <w:rFonts w:hint="default" w:ascii="Times New Roman" w:hAnsi="Times New Roman" w:eastAsia="Times New Roman" w:cs="Times New Roman"/>
          <w:sz w:val="24"/>
          <w:szCs w:val="24"/>
          <w:lang w:val="en-US"/>
        </w:rPr>
        <w:t xml:space="preserve"> </w:t>
      </w:r>
      <w:r>
        <w:rPr>
          <w:rFonts w:hint="eastAsia" w:ascii="Times New Roman" w:hAnsi="Times New Roman" w:eastAsia="宋体" w:cs="Times New Roman"/>
          <w:sz w:val="24"/>
          <w:szCs w:val="24"/>
          <w:lang w:val="en-US" w:eastAsia="zh-CN"/>
        </w:rPr>
        <w:t>T</w:t>
      </w:r>
      <w:r>
        <w:rPr>
          <w:rFonts w:hint="default" w:ascii="Times New Roman" w:hAnsi="Times New Roman" w:eastAsia="Times New Roman" w:cs="Times New Roman"/>
          <w:sz w:val="24"/>
          <w:szCs w:val="24"/>
        </w:rPr>
        <w:t>he translator should make clear its specific purpose in a given translation context, and in accordance with the objective to determine translation method.</w:t>
      </w:r>
    </w:p>
    <w:p>
      <w:pPr>
        <w:keepNext w:val="0"/>
        <w:keepLines w:val="0"/>
        <w:pageBreakBefore w:val="0"/>
        <w:widowControl w:val="0"/>
        <w:kinsoku/>
        <w:wordWrap/>
        <w:overflowPunct/>
        <w:topLinePunct w:val="0"/>
        <w:autoSpaceDE/>
        <w:autoSpaceDN/>
        <w:bidi w:val="0"/>
        <w:adjustRightInd/>
        <w:snapToGrid/>
        <w:spacing w:line="440" w:lineRule="exact"/>
        <w:ind w:firstLine="480" w:firstLineChars="200"/>
        <w:textAlignment w:val="auto"/>
        <w:rPr>
          <w:rFonts w:hint="default" w:ascii="Times New Roman" w:hAnsi="Times New Roman" w:eastAsia="Times New Roman" w:cs="Times New Roman"/>
          <w:sz w:val="24"/>
          <w:szCs w:val="24"/>
          <w:lang w:val="en-US" w:eastAsia="zh-CN"/>
        </w:rPr>
      </w:pPr>
      <w:r>
        <w:rPr>
          <w:rFonts w:hint="default" w:ascii="Times New Roman" w:hAnsi="Times New Roman" w:eastAsia="Times New Roman" w:cs="Times New Roman"/>
          <w:sz w:val="24"/>
          <w:szCs w:val="24"/>
          <w:lang w:val="en-US" w:eastAsia="zh-CN"/>
        </w:rPr>
        <w:t>Coherence rule states that the target text must be interpretable as coherent with the target text receiver’s situation(Reiss and Vermeer 2013:101). In other words, the target text must be translated in such a way that it makes sense for the target text receivers, given their circumstances, knowledge and needs. If the target text does not fit the needs of the target text receivers, it is simply not adequate for its purpose.</w:t>
      </w:r>
    </w:p>
    <w:p>
      <w:pPr>
        <w:keepNext w:val="0"/>
        <w:keepLines w:val="0"/>
        <w:pageBreakBefore w:val="0"/>
        <w:widowControl w:val="0"/>
        <w:kinsoku/>
        <w:wordWrap/>
        <w:overflowPunct/>
        <w:topLinePunct w:val="0"/>
        <w:autoSpaceDE/>
        <w:autoSpaceDN/>
        <w:bidi w:val="0"/>
        <w:adjustRightInd/>
        <w:snapToGrid/>
        <w:spacing w:line="440" w:lineRule="exact"/>
        <w:ind w:firstLine="480" w:firstLineChars="200"/>
        <w:textAlignment w:val="auto"/>
        <w:rPr>
          <w:rFonts w:hint="default" w:ascii="Times New Roman" w:hAnsi="Times New Roman" w:eastAsia="Times New Roman" w:cs="Times New Roman"/>
          <w:sz w:val="24"/>
          <w:szCs w:val="24"/>
          <w:lang w:val="en-US" w:eastAsia="zh-CN"/>
        </w:rPr>
      </w:pPr>
      <w:r>
        <w:rPr>
          <w:rFonts w:hint="default" w:ascii="Times New Roman" w:hAnsi="Times New Roman" w:eastAsia="Times New Roman" w:cs="Times New Roman"/>
          <w:sz w:val="24"/>
          <w:szCs w:val="24"/>
          <w:lang w:val="en-US" w:eastAsia="zh-CN"/>
        </w:rPr>
        <w:t>Fidelity rule means that there must be coherence between the target text and the source text. Translation is a preceding offer of information, which is expected to bear some relationships with the corresponding source text. More specifically, there must be coherence between the source text information received by the translator, the interpretation the translator makes of this information, and the information that is encoded for the target text receivers(M</w:t>
      </w:r>
      <w:r>
        <w:rPr>
          <w:rFonts w:hint="eastAsia" w:ascii="Times New Roman" w:hAnsi="Times New Roman" w:eastAsia="Times New Roman" w:cs="Times New Roman"/>
          <w:sz w:val="24"/>
          <w:szCs w:val="24"/>
          <w:lang w:val="en-US" w:eastAsia="zh-CN"/>
        </w:rPr>
        <w:t>u</w:t>
      </w:r>
      <w:r>
        <w:rPr>
          <w:rFonts w:hint="default" w:ascii="Times New Roman" w:hAnsi="Times New Roman" w:eastAsia="Times New Roman" w:cs="Times New Roman"/>
          <w:sz w:val="24"/>
          <w:szCs w:val="24"/>
          <w:lang w:val="en-US" w:eastAsia="zh-CN"/>
        </w:rPr>
        <w:t>nday 2016:128)</w:t>
      </w:r>
      <w:r>
        <w:rPr>
          <w:rFonts w:hint="eastAsia" w:ascii="Times New Roman" w:hAnsi="Times New Roman" w:eastAsia="Times New Roman" w:cs="Times New Roman"/>
          <w:sz w:val="24"/>
          <w:szCs w:val="24"/>
          <w:lang w:val="en-US" w:eastAsia="zh-CN"/>
        </w:rPr>
        <w:t>.</w:t>
      </w:r>
    </w:p>
    <w:p>
      <w:pPr>
        <w:keepNext w:val="0"/>
        <w:keepLines w:val="0"/>
        <w:pageBreakBefore w:val="0"/>
        <w:widowControl w:val="0"/>
        <w:kinsoku/>
        <w:wordWrap/>
        <w:overflowPunct/>
        <w:topLinePunct w:val="0"/>
        <w:autoSpaceDE/>
        <w:autoSpaceDN/>
        <w:bidi w:val="0"/>
        <w:adjustRightInd/>
        <w:snapToGrid/>
        <w:spacing w:line="440" w:lineRule="exact"/>
        <w:ind w:firstLine="480" w:firstLineChars="200"/>
        <w:textAlignment w:val="auto"/>
        <w:rPr>
          <w:rFonts w:hint="default" w:ascii="Times New Roman" w:hAnsi="Times New Roman" w:eastAsia="Times New Roman" w:cs="Times New Roman"/>
          <w:sz w:val="24"/>
          <w:szCs w:val="24"/>
          <w:lang w:val="en-US" w:eastAsia="zh-CN"/>
        </w:rPr>
      </w:pPr>
      <w:r>
        <w:rPr>
          <w:rFonts w:hint="default" w:ascii="Times New Roman" w:hAnsi="Times New Roman" w:eastAsia="Times New Roman" w:cs="Times New Roman"/>
          <w:sz w:val="24"/>
          <w:szCs w:val="24"/>
          <w:lang w:val="en-US" w:eastAsia="zh-CN"/>
        </w:rPr>
        <w:t>Among these three rules, skopos rule is paramount, to which both coherence rule and fidelity rule are subordinate and fidelity rule is considered subordinate to coherence rule as well. These three rules constitute the main translation principles of skopos theory.</w:t>
      </w:r>
    </w:p>
    <w:p>
      <w:pPr>
        <w:keepNext w:val="0"/>
        <w:keepLines w:val="0"/>
        <w:pageBreakBefore w:val="0"/>
        <w:widowControl w:val="0"/>
        <w:kinsoku/>
        <w:wordWrap/>
        <w:overflowPunct/>
        <w:topLinePunct w:val="0"/>
        <w:autoSpaceDE/>
        <w:autoSpaceDN/>
        <w:bidi w:val="0"/>
        <w:adjustRightInd/>
        <w:snapToGrid/>
        <w:spacing w:before="313" w:beforeLines="100" w:after="313" w:afterLines="100"/>
        <w:textAlignment w:val="auto"/>
        <w:rPr>
          <w:rFonts w:hint="default" w:ascii="Times New Roman" w:hAnsi="Times New Roman" w:eastAsia="Times New Roman" w:cs="Times New Roman"/>
          <w:sz w:val="24"/>
          <w:szCs w:val="24"/>
          <w:lang w:val="en-US" w:eastAsia="zh-CN"/>
        </w:rPr>
      </w:pPr>
      <w:r>
        <w:rPr>
          <w:rFonts w:hint="default" w:ascii="Times New Roman" w:hAnsi="Times New Roman" w:eastAsia="Times New Roman" w:cs="Times New Roman"/>
          <w:b/>
          <w:bCs/>
          <w:sz w:val="28"/>
          <w:szCs w:val="28"/>
          <w:lang w:val="en-US" w:eastAsia="zh-CN"/>
        </w:rPr>
        <w:t xml:space="preserve">II. Application of Skopos Theory </w:t>
      </w:r>
    </w:p>
    <w:p>
      <w:pPr>
        <w:keepNext w:val="0"/>
        <w:keepLines w:val="0"/>
        <w:pageBreakBefore w:val="0"/>
        <w:widowControl w:val="0"/>
        <w:kinsoku/>
        <w:wordWrap/>
        <w:overflowPunct/>
        <w:topLinePunct w:val="0"/>
        <w:autoSpaceDE/>
        <w:autoSpaceDN/>
        <w:bidi w:val="0"/>
        <w:adjustRightInd/>
        <w:snapToGrid/>
        <w:spacing w:after="157" w:afterLines="50"/>
        <w:textAlignment w:val="auto"/>
        <w:rPr>
          <w:rFonts w:hint="default" w:ascii="Times New Roman" w:hAnsi="Times New Roman" w:eastAsia="Times New Roman" w:cs="Times New Roman"/>
          <w:sz w:val="24"/>
          <w:szCs w:val="24"/>
          <w:lang w:val="en-US" w:eastAsia="zh-CN"/>
        </w:rPr>
      </w:pPr>
      <w:r>
        <w:rPr>
          <w:rFonts w:hint="default" w:ascii="Times New Roman" w:hAnsi="Times New Roman" w:eastAsia="Times New Roman" w:cs="Times New Roman"/>
          <w:b/>
          <w:bCs/>
          <w:sz w:val="24"/>
          <w:szCs w:val="24"/>
          <w:lang w:val="en-US" w:eastAsia="zh-CN"/>
        </w:rPr>
        <w:t>2.1 The Translation of Traditional Chinese Food</w:t>
      </w:r>
    </w:p>
    <w:p>
      <w:pPr>
        <w:keepNext w:val="0"/>
        <w:keepLines w:val="0"/>
        <w:pageBreakBefore w:val="0"/>
        <w:widowControl w:val="0"/>
        <w:kinsoku/>
        <w:wordWrap/>
        <w:overflowPunct/>
        <w:topLinePunct w:val="0"/>
        <w:autoSpaceDE/>
        <w:autoSpaceDN/>
        <w:bidi w:val="0"/>
        <w:adjustRightInd/>
        <w:snapToGrid/>
        <w:spacing w:line="440" w:lineRule="exact"/>
        <w:ind w:firstLine="480" w:firstLineChars="200"/>
        <w:textAlignment w:val="auto"/>
        <w:rPr>
          <w:rFonts w:hint="default" w:ascii="Times New Roman" w:hAnsi="Times New Roman" w:eastAsia="Times New Roman" w:cs="Times New Roman"/>
          <w:sz w:val="24"/>
          <w:szCs w:val="24"/>
          <w:lang w:val="en-US"/>
        </w:rPr>
      </w:pPr>
      <w:r>
        <w:rPr>
          <w:rFonts w:hint="default" w:ascii="Times New Roman" w:hAnsi="Times New Roman" w:eastAsia="Times New Roman" w:cs="Times New Roman"/>
          <w:sz w:val="24"/>
          <w:szCs w:val="24"/>
          <w:lang w:val="en-US"/>
        </w:rPr>
        <w:t>With various cooking methods and unique ingredients</w:t>
      </w:r>
      <w:r>
        <w:rPr>
          <w:rFonts w:hint="default" w:ascii="Times New Roman" w:hAnsi="Times New Roman" w:eastAsia="Times New Roman" w:cs="Times New Roman"/>
          <w:sz w:val="24"/>
          <w:szCs w:val="24"/>
          <w:lang w:val="en-US" w:eastAsia="zh-CN"/>
        </w:rPr>
        <w:t xml:space="preserve">, Chinese food can be generally divided into </w:t>
      </w:r>
      <w:r>
        <w:rPr>
          <w:rFonts w:hint="default" w:ascii="Times New Roman" w:hAnsi="Times New Roman" w:eastAsia="Times New Roman" w:cs="Times New Roman"/>
          <w:sz w:val="24"/>
          <w:szCs w:val="24"/>
        </w:rPr>
        <w:t>eight cuisines.</w:t>
      </w:r>
      <w:r>
        <w:rPr>
          <w:rFonts w:hint="default" w:ascii="Times New Roman" w:hAnsi="Times New Roman" w:eastAsia="Times New Roman" w:cs="Times New Roman"/>
          <w:sz w:val="24"/>
          <w:szCs w:val="24"/>
          <w:lang w:val="en-US"/>
        </w:rPr>
        <w:t xml:space="preserve"> </w:t>
      </w:r>
      <w:r>
        <w:rPr>
          <w:rFonts w:hint="eastAsia" w:ascii="Times New Roman" w:hAnsi="Times New Roman" w:eastAsia="宋体" w:cs="Times New Roman"/>
          <w:sz w:val="24"/>
          <w:szCs w:val="24"/>
          <w:lang w:val="en-US" w:eastAsia="zh-CN"/>
        </w:rPr>
        <w:t>T</w:t>
      </w:r>
      <w:r>
        <w:rPr>
          <w:rFonts w:hint="default" w:ascii="Times New Roman" w:hAnsi="Times New Roman" w:eastAsia="Times New Roman" w:cs="Times New Roman"/>
          <w:sz w:val="24"/>
          <w:szCs w:val="24"/>
          <w:lang w:val="en-US"/>
        </w:rPr>
        <w:t>hanks to the profound national history, Chinese food is often named in quite a poetic and figurative way, which can inevitably lead to obstacles for foreign friends to understand. Therefore, it is necessary to explain the cooking methods and ingredients of a food when translators make a translation.</w:t>
      </w:r>
    </w:p>
    <w:p>
      <w:pPr>
        <w:keepNext w:val="0"/>
        <w:keepLines w:val="0"/>
        <w:pageBreakBefore w:val="0"/>
        <w:widowControl w:val="0"/>
        <w:kinsoku/>
        <w:wordWrap/>
        <w:overflowPunct/>
        <w:topLinePunct w:val="0"/>
        <w:autoSpaceDE/>
        <w:autoSpaceDN/>
        <w:bidi w:val="0"/>
        <w:adjustRightInd/>
        <w:snapToGrid/>
        <w:spacing w:line="440" w:lineRule="exact"/>
        <w:ind w:firstLine="480" w:firstLineChars="200"/>
        <w:textAlignment w:val="auto"/>
        <w:rPr>
          <w:rFonts w:hint="default" w:ascii="Times New Roman" w:hAnsi="Times New Roman" w:eastAsia="Times New Roman" w:cs="Times New Roman"/>
          <w:sz w:val="24"/>
          <w:szCs w:val="24"/>
          <w:lang w:val="en-US" w:eastAsia="zh-CN"/>
        </w:rPr>
      </w:pPr>
      <w:r>
        <w:rPr>
          <w:rFonts w:hint="default" w:ascii="Times New Roman" w:hAnsi="Times New Roman" w:eastAsia="Times New Roman" w:cs="Times New Roman"/>
          <w:sz w:val="24"/>
          <w:szCs w:val="24"/>
          <w:lang w:val="en-US"/>
        </w:rPr>
        <w:t>For example, “</w:t>
      </w:r>
      <w:r>
        <w:rPr>
          <w:rFonts w:hint="eastAsia" w:ascii="Times New Roman" w:hAnsi="Times New Roman" w:eastAsia="Times New Roman" w:cs="Times New Roman"/>
          <w:sz w:val="24"/>
          <w:szCs w:val="24"/>
          <w:lang w:val="en-US" w:eastAsia="zh-CN"/>
        </w:rPr>
        <w:t xml:space="preserve">翡翠虾球” </w:t>
      </w:r>
      <w:r>
        <w:rPr>
          <w:rFonts w:hint="default" w:ascii="Times New Roman" w:hAnsi="Times New Roman" w:eastAsia="Times New Roman" w:cs="Times New Roman"/>
          <w:sz w:val="24"/>
          <w:szCs w:val="24"/>
          <w:lang w:val="en-US" w:eastAsia="zh-CN"/>
        </w:rPr>
        <w:t>literally means “</w:t>
      </w:r>
      <w:r>
        <w:rPr>
          <w:rFonts w:hint="default" w:ascii="Times New Roman" w:hAnsi="Times New Roman" w:eastAsia="Times New Roman" w:cs="Times New Roman"/>
          <w:i w:val="0"/>
          <w:iCs w:val="0"/>
          <w:sz w:val="24"/>
          <w:szCs w:val="24"/>
          <w:lang w:val="en-US" w:eastAsia="zh-CN"/>
        </w:rPr>
        <w:t>emerald Shrimp</w:t>
      </w:r>
      <w:r>
        <w:rPr>
          <w:rFonts w:hint="default" w:ascii="Times New Roman" w:hAnsi="Times New Roman" w:eastAsia="Times New Roman" w:cs="Times New Roman"/>
          <w:sz w:val="24"/>
          <w:szCs w:val="24"/>
          <w:lang w:val="en-US" w:eastAsia="zh-CN"/>
        </w:rPr>
        <w:t xml:space="preserve">”. However, this </w:t>
      </w:r>
      <w:r>
        <w:rPr>
          <w:rFonts w:hint="eastAsia" w:ascii="Times New Roman" w:hAnsi="Times New Roman" w:eastAsia="Times New Roman" w:cs="Times New Roman"/>
          <w:sz w:val="24"/>
          <w:szCs w:val="24"/>
          <w:lang w:val="en-US" w:eastAsia="zh-CN"/>
        </w:rPr>
        <w:t>food i</w:t>
      </w:r>
      <w:r>
        <w:rPr>
          <w:rFonts w:hint="default" w:ascii="Times New Roman" w:hAnsi="Times New Roman" w:eastAsia="Times New Roman" w:cs="Times New Roman"/>
          <w:sz w:val="24"/>
          <w:szCs w:val="24"/>
          <w:lang w:val="en-US" w:eastAsia="zh-CN"/>
        </w:rPr>
        <w:t>s not made of emerald. The word “</w:t>
      </w:r>
      <w:r>
        <w:rPr>
          <w:rFonts w:hint="eastAsia" w:ascii="Times New Roman" w:hAnsi="Times New Roman" w:eastAsia="Times New Roman" w:cs="Times New Roman"/>
          <w:sz w:val="24"/>
          <w:szCs w:val="24"/>
          <w:lang w:val="en-US" w:eastAsia="zh-CN"/>
        </w:rPr>
        <w:t xml:space="preserve">翡翠” </w:t>
      </w:r>
      <w:r>
        <w:rPr>
          <w:rFonts w:hint="default" w:ascii="Times New Roman" w:hAnsi="Times New Roman" w:eastAsia="Times New Roman" w:cs="Times New Roman"/>
          <w:sz w:val="24"/>
          <w:szCs w:val="24"/>
          <w:lang w:val="en-US" w:eastAsia="zh-CN"/>
        </w:rPr>
        <w:t xml:space="preserve">actually refers to the green vegetables, which </w:t>
      </w:r>
      <w:r>
        <w:rPr>
          <w:rFonts w:hint="eastAsia" w:ascii="Times New Roman" w:hAnsi="Times New Roman" w:eastAsia="Times New Roman" w:cs="Times New Roman"/>
          <w:sz w:val="24"/>
          <w:szCs w:val="24"/>
          <w:lang w:val="en-US" w:eastAsia="zh-CN"/>
        </w:rPr>
        <w:t>are</w:t>
      </w:r>
      <w:r>
        <w:rPr>
          <w:rFonts w:hint="default" w:ascii="Times New Roman" w:hAnsi="Times New Roman" w:eastAsia="Times New Roman" w:cs="Times New Roman"/>
          <w:sz w:val="24"/>
          <w:szCs w:val="24"/>
          <w:lang w:val="en-US" w:eastAsia="zh-CN"/>
        </w:rPr>
        <w:t xml:space="preserve"> so fresh that </w:t>
      </w:r>
      <w:r>
        <w:rPr>
          <w:rFonts w:hint="eastAsia" w:ascii="Times New Roman" w:hAnsi="Times New Roman" w:eastAsia="Times New Roman" w:cs="Times New Roman"/>
          <w:sz w:val="24"/>
          <w:szCs w:val="24"/>
          <w:lang w:val="en-US" w:eastAsia="zh-CN"/>
        </w:rPr>
        <w:t>they</w:t>
      </w:r>
      <w:r>
        <w:rPr>
          <w:rFonts w:hint="default" w:ascii="Times New Roman" w:hAnsi="Times New Roman" w:eastAsia="Times New Roman" w:cs="Times New Roman"/>
          <w:sz w:val="24"/>
          <w:szCs w:val="24"/>
          <w:lang w:val="en-US" w:eastAsia="zh-CN"/>
        </w:rPr>
        <w:t xml:space="preserve"> look like the color of emerald. In order not to make foreign people confused, the translation of this food would be better when it is changed into “</w:t>
      </w:r>
      <w:r>
        <w:rPr>
          <w:rFonts w:hint="default" w:ascii="Times New Roman" w:hAnsi="Times New Roman" w:eastAsia="Times New Roman" w:cs="Times New Roman"/>
          <w:i/>
          <w:iCs/>
          <w:sz w:val="24"/>
          <w:szCs w:val="24"/>
          <w:lang w:val="en-US" w:eastAsia="zh-CN"/>
        </w:rPr>
        <w:t>Sautéed Prawn with Vegetables</w:t>
      </w:r>
      <w:r>
        <w:rPr>
          <w:rFonts w:hint="default" w:ascii="Times New Roman" w:hAnsi="Times New Roman" w:eastAsia="Times New Roman" w:cs="Times New Roman"/>
          <w:sz w:val="24"/>
          <w:szCs w:val="24"/>
          <w:lang w:val="en-US" w:eastAsia="zh-CN"/>
        </w:rPr>
        <w:t>”, which points out the ingredients as well as the cooking method. Customers won’t be confused and the purpose of translation is fulfilled.</w:t>
      </w:r>
    </w:p>
    <w:p>
      <w:pPr>
        <w:keepNext w:val="0"/>
        <w:keepLines w:val="0"/>
        <w:pageBreakBefore w:val="0"/>
        <w:widowControl w:val="0"/>
        <w:kinsoku/>
        <w:wordWrap/>
        <w:overflowPunct/>
        <w:topLinePunct w:val="0"/>
        <w:autoSpaceDE/>
        <w:autoSpaceDN/>
        <w:bidi w:val="0"/>
        <w:adjustRightInd/>
        <w:snapToGrid/>
        <w:spacing w:line="440" w:lineRule="exact"/>
        <w:ind w:firstLine="480" w:firstLineChars="200"/>
        <w:textAlignment w:val="auto"/>
        <w:rPr>
          <w:rFonts w:hint="default" w:ascii="Times New Roman" w:hAnsi="Times New Roman" w:eastAsia="Times New Roman" w:cs="Times New Roman"/>
          <w:sz w:val="24"/>
          <w:szCs w:val="24"/>
          <w:lang w:val="en-US" w:eastAsia="zh-CN"/>
        </w:rPr>
      </w:pPr>
      <w:r>
        <w:rPr>
          <w:rFonts w:hint="default" w:ascii="Times New Roman" w:hAnsi="Times New Roman" w:eastAsia="Times New Roman" w:cs="Times New Roman"/>
          <w:sz w:val="24"/>
          <w:szCs w:val="24"/>
          <w:lang w:val="en-US" w:eastAsia="zh-CN"/>
        </w:rPr>
        <w:t>Another example can be seen in the dish “</w:t>
      </w:r>
      <w:r>
        <w:rPr>
          <w:rFonts w:hint="eastAsia" w:ascii="Times New Roman" w:hAnsi="Times New Roman" w:eastAsia="Times New Roman" w:cs="Times New Roman"/>
          <w:sz w:val="24"/>
          <w:szCs w:val="24"/>
          <w:lang w:val="en-US" w:eastAsia="zh-CN"/>
        </w:rPr>
        <w:t>蚂蚁上树”，</w:t>
      </w:r>
      <w:r>
        <w:rPr>
          <w:rFonts w:hint="default" w:ascii="Times New Roman" w:hAnsi="Times New Roman" w:eastAsia="Times New Roman" w:cs="Times New Roman"/>
          <w:sz w:val="24"/>
          <w:szCs w:val="24"/>
          <w:lang w:val="en-US" w:eastAsia="zh-CN"/>
        </w:rPr>
        <w:t>if we translate it word by word, it will be “</w:t>
      </w:r>
      <w:r>
        <w:rPr>
          <w:rFonts w:hint="default" w:ascii="Times New Roman" w:hAnsi="Times New Roman" w:eastAsia="Times New Roman" w:cs="Times New Roman"/>
          <w:i w:val="0"/>
          <w:iCs w:val="0"/>
          <w:sz w:val="24"/>
          <w:szCs w:val="24"/>
          <w:lang w:val="en-US" w:eastAsia="zh-CN"/>
        </w:rPr>
        <w:t>Ants Climbing the Tree</w:t>
      </w:r>
      <w:r>
        <w:rPr>
          <w:rFonts w:hint="default" w:ascii="Times New Roman" w:hAnsi="Times New Roman" w:eastAsia="Times New Roman" w:cs="Times New Roman"/>
          <w:sz w:val="24"/>
          <w:szCs w:val="24"/>
          <w:lang w:val="en-US" w:eastAsia="zh-CN"/>
        </w:rPr>
        <w:t>”, which doesn’t sound like a delicious food at all and the food actually has nothing to do with real ants and trees. It actually refers to that the minced meat is stuck on the vermicelli with some chopped green onion, which resembles many small ants are climbing a huge tree. Therefore, “</w:t>
      </w:r>
      <w:r>
        <w:rPr>
          <w:rFonts w:hint="default" w:ascii="Times New Roman" w:hAnsi="Times New Roman" w:eastAsia="Times New Roman" w:cs="Times New Roman"/>
          <w:i/>
          <w:iCs/>
          <w:sz w:val="24"/>
          <w:szCs w:val="24"/>
          <w:lang w:val="en-US" w:eastAsia="zh-CN"/>
        </w:rPr>
        <w:t>Vermicelli with Spicy Minced Pork</w:t>
      </w:r>
      <w:r>
        <w:rPr>
          <w:rFonts w:hint="default" w:ascii="Times New Roman" w:hAnsi="Times New Roman" w:eastAsia="Times New Roman" w:cs="Times New Roman"/>
          <w:sz w:val="24"/>
          <w:szCs w:val="24"/>
          <w:lang w:val="en-US" w:eastAsia="zh-CN"/>
        </w:rPr>
        <w:t xml:space="preserve">” would be a better translation since it contains the raw material and its flavor, conforming to the purpose of translation. But if translator just simply conducts a word by word translation, the information he conveys is not correct and his translation violets the skopos rule as well as the fidelity rule. </w:t>
      </w:r>
    </w:p>
    <w:p>
      <w:pPr>
        <w:keepNext w:val="0"/>
        <w:keepLines w:val="0"/>
        <w:pageBreakBefore w:val="0"/>
        <w:widowControl w:val="0"/>
        <w:kinsoku/>
        <w:wordWrap/>
        <w:overflowPunct/>
        <w:topLinePunct w:val="0"/>
        <w:autoSpaceDE/>
        <w:autoSpaceDN/>
        <w:bidi w:val="0"/>
        <w:adjustRightInd/>
        <w:snapToGrid/>
        <w:spacing w:before="157" w:beforeLines="50" w:after="157" w:afterLines="50" w:line="440" w:lineRule="exact"/>
        <w:textAlignment w:val="auto"/>
        <w:rPr>
          <w:rFonts w:hint="default" w:ascii="Times New Roman" w:hAnsi="Times New Roman" w:eastAsia="Times New Roman" w:cs="Times New Roman"/>
          <w:sz w:val="24"/>
          <w:szCs w:val="24"/>
          <w:lang w:val="en-US" w:eastAsia="zh-CN"/>
        </w:rPr>
      </w:pPr>
      <w:r>
        <w:rPr>
          <w:rFonts w:hint="default" w:ascii="Times New Roman" w:hAnsi="Times New Roman" w:eastAsia="Times New Roman" w:cs="Times New Roman"/>
          <w:b/>
          <w:bCs/>
          <w:sz w:val="24"/>
          <w:szCs w:val="24"/>
          <w:lang w:val="en-US" w:eastAsia="zh-CN"/>
        </w:rPr>
        <w:t>2.2 The Translation of Traditional Pakistani Food</w:t>
      </w:r>
    </w:p>
    <w:p>
      <w:pPr>
        <w:keepNext w:val="0"/>
        <w:keepLines w:val="0"/>
        <w:pageBreakBefore w:val="0"/>
        <w:widowControl w:val="0"/>
        <w:kinsoku/>
        <w:wordWrap/>
        <w:overflowPunct/>
        <w:topLinePunct w:val="0"/>
        <w:autoSpaceDE/>
        <w:autoSpaceDN/>
        <w:bidi w:val="0"/>
        <w:adjustRightInd/>
        <w:snapToGrid/>
        <w:spacing w:line="440" w:lineRule="exact"/>
        <w:ind w:firstLine="480" w:firstLineChars="200"/>
        <w:textAlignment w:val="auto"/>
        <w:rPr>
          <w:rFonts w:hint="default" w:ascii="Times New Roman" w:hAnsi="Times New Roman" w:eastAsia="Times New Roman" w:cs="Times New Roman"/>
          <w:sz w:val="24"/>
          <w:szCs w:val="24"/>
          <w:lang w:val="en-US" w:eastAsia="zh-CN"/>
        </w:rPr>
      </w:pPr>
      <w:r>
        <w:rPr>
          <w:rFonts w:hint="default" w:ascii="Times New Roman" w:hAnsi="Times New Roman" w:eastAsia="Times New Roman" w:cs="Times New Roman"/>
          <w:sz w:val="24"/>
          <w:szCs w:val="24"/>
          <w:lang w:val="en-US" w:eastAsia="zh-CN"/>
        </w:rPr>
        <w:t>Pakistan have also abundant traditional food and the appropriate translation of Pakistani food is of great importance and a good way to disseminate their unique culture.Translation motivation directly restricts the translator’s behavior</w:t>
      </w:r>
      <w:r>
        <w:rPr>
          <w:rFonts w:hint="eastAsia" w:ascii="Times New Roman" w:hAnsi="Times New Roman" w:eastAsia="Times New Roman" w:cs="Times New Roman"/>
          <w:sz w:val="24"/>
          <w:szCs w:val="24"/>
          <w:lang w:val="en-US" w:eastAsia="zh-CN"/>
        </w:rPr>
        <w:t>(Xu Jun 2003)</w:t>
      </w:r>
    </w:p>
    <w:p>
      <w:pPr>
        <w:keepNext w:val="0"/>
        <w:keepLines w:val="0"/>
        <w:pageBreakBefore w:val="0"/>
        <w:widowControl w:val="0"/>
        <w:kinsoku/>
        <w:wordWrap/>
        <w:overflowPunct/>
        <w:topLinePunct w:val="0"/>
        <w:autoSpaceDE/>
        <w:autoSpaceDN/>
        <w:bidi w:val="0"/>
        <w:adjustRightInd/>
        <w:snapToGrid/>
        <w:spacing w:line="440" w:lineRule="exact"/>
        <w:ind w:firstLine="480" w:firstLineChars="200"/>
        <w:textAlignment w:val="auto"/>
        <w:rPr>
          <w:rFonts w:hint="default" w:ascii="Times New Roman" w:hAnsi="Times New Roman" w:eastAsia="Times New Roman" w:cs="Times New Roman"/>
          <w:sz w:val="24"/>
          <w:szCs w:val="24"/>
          <w:lang w:val="en-US"/>
        </w:rPr>
      </w:pPr>
      <w:r>
        <w:rPr>
          <w:rFonts w:hint="default" w:ascii="Times New Roman" w:hAnsi="Times New Roman" w:eastAsia="Times New Roman" w:cs="Times New Roman"/>
          <w:sz w:val="24"/>
          <w:szCs w:val="24"/>
          <w:lang w:val="en-US"/>
        </w:rPr>
        <w:t>For example, the characteristic Pakistani food “</w:t>
      </w:r>
      <w:r>
        <w:rPr>
          <w:rFonts w:hint="default" w:ascii="Times New Roman" w:hAnsi="Times New Roman" w:eastAsia="Times New Roman" w:cs="Times New Roman"/>
          <w:sz w:val="24"/>
          <w:szCs w:val="24"/>
        </w:rPr>
        <w:t>Aalo Paratha</w:t>
      </w:r>
      <w:r>
        <w:rPr>
          <w:rFonts w:hint="default" w:ascii="Times New Roman" w:hAnsi="Times New Roman" w:eastAsia="Times New Roman" w:cs="Times New Roman"/>
          <w:sz w:val="24"/>
          <w:szCs w:val="24"/>
          <w:lang w:val="en-US"/>
        </w:rPr>
        <w:t>” can be translated into “</w:t>
      </w:r>
      <w:r>
        <w:rPr>
          <w:rFonts w:hint="default" w:ascii="Times New Roman" w:hAnsi="Times New Roman" w:eastAsia="Times New Roman" w:cs="Times New Roman"/>
          <w:i/>
          <w:iCs/>
          <w:sz w:val="24"/>
          <w:szCs w:val="24"/>
          <w:lang w:val="en-US"/>
        </w:rPr>
        <w:t>Potato Batter-cake</w:t>
      </w:r>
      <w:r>
        <w:rPr>
          <w:rFonts w:hint="default" w:ascii="Times New Roman" w:hAnsi="Times New Roman" w:eastAsia="Times New Roman" w:cs="Times New Roman"/>
          <w:sz w:val="24"/>
          <w:szCs w:val="24"/>
          <w:lang w:val="en-US"/>
        </w:rPr>
        <w:t>”, which</w:t>
      </w:r>
      <w:r>
        <w:rPr>
          <w:rFonts w:hint="default" w:ascii="Times New Roman" w:hAnsi="Times New Roman" w:eastAsia="Times New Roman" w:cs="Times New Roman"/>
          <w:sz w:val="24"/>
          <w:szCs w:val="24"/>
        </w:rPr>
        <w:t xml:space="preserve"> not only contains raw materials of this diet, but also introduces the cooking methods of it. Thus, the </w:t>
      </w:r>
      <w:r>
        <w:rPr>
          <w:rFonts w:hint="default" w:ascii="Times New Roman" w:hAnsi="Times New Roman" w:eastAsia="Times New Roman" w:cs="Times New Roman"/>
          <w:sz w:val="24"/>
          <w:szCs w:val="24"/>
          <w:lang w:val="en-US"/>
        </w:rPr>
        <w:t xml:space="preserve">non-Pakistani </w:t>
      </w:r>
      <w:r>
        <w:rPr>
          <w:rFonts w:hint="default" w:ascii="Times New Roman" w:hAnsi="Times New Roman" w:eastAsia="Times New Roman" w:cs="Times New Roman"/>
          <w:sz w:val="24"/>
          <w:szCs w:val="24"/>
        </w:rPr>
        <w:t xml:space="preserve">readers can understand the diet more simply and directly, and </w:t>
      </w:r>
      <w:r>
        <w:rPr>
          <w:rFonts w:hint="default" w:ascii="Times New Roman" w:hAnsi="Times New Roman" w:eastAsia="Times New Roman" w:cs="Times New Roman"/>
          <w:sz w:val="24"/>
          <w:szCs w:val="24"/>
          <w:lang w:val="en-US"/>
        </w:rPr>
        <w:t xml:space="preserve">this translation </w:t>
      </w:r>
      <w:r>
        <w:rPr>
          <w:rFonts w:hint="default" w:ascii="Times New Roman" w:hAnsi="Times New Roman" w:eastAsia="Times New Roman" w:cs="Times New Roman"/>
          <w:sz w:val="24"/>
          <w:szCs w:val="24"/>
        </w:rPr>
        <w:t>achieve</w:t>
      </w:r>
      <w:r>
        <w:rPr>
          <w:rFonts w:hint="default" w:ascii="Times New Roman" w:hAnsi="Times New Roman" w:eastAsia="Times New Roman" w:cs="Times New Roman"/>
          <w:sz w:val="24"/>
          <w:szCs w:val="24"/>
          <w:lang w:val="en-US"/>
        </w:rPr>
        <w:t>s</w:t>
      </w:r>
      <w:r>
        <w:rPr>
          <w:rFonts w:hint="default" w:ascii="Times New Roman" w:hAnsi="Times New Roman" w:eastAsia="Times New Roman" w:cs="Times New Roman"/>
          <w:sz w:val="24"/>
          <w:szCs w:val="24"/>
        </w:rPr>
        <w:t xml:space="preserve"> the purpose of transmitting information</w:t>
      </w:r>
      <w:r>
        <w:rPr>
          <w:rFonts w:hint="default" w:ascii="Times New Roman" w:hAnsi="Times New Roman" w:eastAsia="Times New Roman" w:cs="Times New Roman"/>
          <w:sz w:val="24"/>
          <w:szCs w:val="24"/>
          <w:lang w:val="en-US"/>
        </w:rPr>
        <w:t xml:space="preserve"> accurately.</w:t>
      </w:r>
    </w:p>
    <w:p>
      <w:pPr>
        <w:keepNext w:val="0"/>
        <w:keepLines w:val="0"/>
        <w:pageBreakBefore w:val="0"/>
        <w:widowControl w:val="0"/>
        <w:kinsoku/>
        <w:wordWrap/>
        <w:overflowPunct/>
        <w:topLinePunct w:val="0"/>
        <w:autoSpaceDE/>
        <w:autoSpaceDN/>
        <w:bidi w:val="0"/>
        <w:adjustRightInd/>
        <w:snapToGrid/>
        <w:spacing w:line="440" w:lineRule="exact"/>
        <w:ind w:firstLine="480" w:firstLineChars="200"/>
        <w:textAlignment w:val="auto"/>
        <w:rPr>
          <w:rFonts w:hint="default"/>
          <w:lang w:val="en-US" w:eastAsia="zh-CN"/>
        </w:rPr>
      </w:pPr>
      <w:r>
        <w:rPr>
          <w:rFonts w:hint="eastAsia" w:ascii="Times New Roman" w:hAnsi="Times New Roman" w:eastAsia="宋体" w:cs="Times New Roman"/>
          <w:sz w:val="24"/>
          <w:szCs w:val="24"/>
          <w:lang w:val="en-US" w:eastAsia="zh-CN"/>
        </w:rPr>
        <w:t>A</w:t>
      </w:r>
      <w:r>
        <w:rPr>
          <w:rFonts w:hint="default" w:ascii="Times New Roman" w:hAnsi="Times New Roman" w:eastAsia="Times New Roman" w:cs="Times New Roman"/>
          <w:sz w:val="24"/>
          <w:szCs w:val="24"/>
          <w:lang w:val="en-US"/>
        </w:rPr>
        <w:t>nother</w:t>
      </w:r>
      <w:r>
        <w:rPr>
          <w:rFonts w:hint="eastAsia" w:ascii="Times New Roman" w:hAnsi="Times New Roman" w:eastAsia="宋体" w:cs="Times New Roman"/>
          <w:sz w:val="24"/>
          <w:szCs w:val="24"/>
          <w:lang w:val="en-US" w:eastAsia="zh-CN"/>
        </w:rPr>
        <w:t xml:space="preserve"> characteristic</w:t>
      </w:r>
      <w:r>
        <w:rPr>
          <w:rFonts w:hint="default" w:ascii="Times New Roman" w:hAnsi="Times New Roman" w:eastAsia="Times New Roman" w:cs="Times New Roman"/>
          <w:sz w:val="24"/>
          <w:szCs w:val="24"/>
          <w:lang w:val="en-US"/>
        </w:rPr>
        <w:t xml:space="preserve"> Pakistani food is “</w:t>
      </w:r>
      <w:r>
        <w:rPr>
          <w:rFonts w:hint="default" w:ascii="Times New Roman" w:hAnsi="Times New Roman" w:eastAsia="Times New Roman" w:cs="Times New Roman"/>
          <w:sz w:val="24"/>
          <w:szCs w:val="24"/>
        </w:rPr>
        <w:t>Gullab Jaman</w:t>
      </w:r>
      <w:r>
        <w:rPr>
          <w:rFonts w:hint="default" w:ascii="Times New Roman" w:hAnsi="Times New Roman" w:eastAsia="Times New Roman" w:cs="Times New Roman"/>
          <w:sz w:val="24"/>
          <w:szCs w:val="24"/>
          <w:lang w:val="en-US"/>
        </w:rPr>
        <w:t>”, which</w:t>
      </w:r>
      <w:r>
        <w:rPr>
          <w:rFonts w:hint="eastAsia" w:ascii="Times New Roman" w:hAnsi="Times New Roman" w:eastAsia="宋体" w:cs="Times New Roman"/>
          <w:sz w:val="24"/>
          <w:szCs w:val="24"/>
          <w:lang w:val="en-US" w:eastAsia="zh-CN"/>
        </w:rPr>
        <w:t xml:space="preserve"> sounds like a person</w:t>
      </w:r>
      <w:r>
        <w:rPr>
          <w:rFonts w:hint="default" w:ascii="Times New Roman" w:hAnsi="Times New Roman" w:eastAsia="宋体" w:cs="Times New Roman"/>
          <w:sz w:val="24"/>
          <w:szCs w:val="24"/>
          <w:lang w:val="en-US" w:eastAsia="zh-CN"/>
        </w:rPr>
        <w:t>’</w:t>
      </w:r>
      <w:r>
        <w:rPr>
          <w:rFonts w:hint="eastAsia" w:ascii="Times New Roman" w:hAnsi="Times New Roman" w:eastAsia="宋体" w:cs="Times New Roman"/>
          <w:sz w:val="24"/>
          <w:szCs w:val="24"/>
          <w:lang w:val="en-US" w:eastAsia="zh-CN"/>
        </w:rPr>
        <w:t>s name instead of food name.</w:t>
      </w:r>
      <w:r>
        <w:rPr>
          <w:rFonts w:hint="default" w:ascii="Times New Roman" w:hAnsi="Times New Roman" w:eastAsia="Times New Roman" w:cs="Times New Roman"/>
          <w:sz w:val="24"/>
          <w:szCs w:val="24"/>
          <w:lang w:val="en-US"/>
        </w:rPr>
        <w:t xml:space="preserve"> </w:t>
      </w:r>
      <w:r>
        <w:rPr>
          <w:rFonts w:hint="eastAsia" w:ascii="Times New Roman" w:hAnsi="Times New Roman" w:eastAsia="宋体" w:cs="Times New Roman"/>
          <w:sz w:val="24"/>
          <w:szCs w:val="24"/>
          <w:lang w:val="en-US" w:eastAsia="zh-CN"/>
        </w:rPr>
        <w:t xml:space="preserve">Actually it is named after </w:t>
      </w:r>
      <w:r>
        <w:rPr>
          <w:rFonts w:hint="default" w:ascii="Times New Roman" w:hAnsi="Times New Roman" w:eastAsia="Times New Roman" w:cs="Times New Roman"/>
          <w:sz w:val="24"/>
          <w:szCs w:val="24"/>
          <w:lang w:val="en-US"/>
        </w:rPr>
        <w:t>Jaman Feroz</w:t>
      </w:r>
      <w:r>
        <w:rPr>
          <w:rFonts w:hint="eastAsia" w:ascii="Times New Roman" w:hAnsi="Times New Roman" w:eastAsia="宋体" w:cs="Times New Roman"/>
          <w:sz w:val="24"/>
          <w:szCs w:val="24"/>
          <w:lang w:val="en-US" w:eastAsia="zh-CN"/>
        </w:rPr>
        <w:t xml:space="preserve">, </w:t>
      </w:r>
      <w:r>
        <w:rPr>
          <w:rFonts w:hint="default" w:ascii="Times New Roman" w:hAnsi="Times New Roman" w:eastAsia="Times New Roman" w:cs="Times New Roman"/>
          <w:sz w:val="24"/>
          <w:szCs w:val="24"/>
          <w:lang w:val="en-US"/>
        </w:rPr>
        <w:t>Shah Jahan</w:t>
      </w:r>
      <w:r>
        <w:rPr>
          <w:rFonts w:hint="default" w:ascii="Times New Roman" w:hAnsi="Times New Roman" w:eastAsia="宋体" w:cs="Times New Roman"/>
          <w:sz w:val="24"/>
          <w:szCs w:val="24"/>
          <w:lang w:val="en-US" w:eastAsia="zh-CN"/>
        </w:rPr>
        <w:t>’</w:t>
      </w:r>
      <w:r>
        <w:rPr>
          <w:rFonts w:hint="default" w:ascii="Times New Roman" w:hAnsi="Times New Roman" w:eastAsia="Times New Roman" w:cs="Times New Roman"/>
          <w:sz w:val="24"/>
          <w:szCs w:val="24"/>
          <w:lang w:val="en-US"/>
        </w:rPr>
        <w:t>s personal cook</w:t>
      </w:r>
      <w:r>
        <w:rPr>
          <w:rFonts w:hint="eastAsia" w:ascii="Times New Roman" w:hAnsi="Times New Roman" w:eastAsia="宋体" w:cs="Times New Roman"/>
          <w:sz w:val="24"/>
          <w:szCs w:val="24"/>
          <w:lang w:val="en-US" w:eastAsia="zh-CN"/>
        </w:rPr>
        <w:t xml:space="preserve">, who </w:t>
      </w:r>
      <w:r>
        <w:rPr>
          <w:rFonts w:hint="default" w:ascii="Times New Roman" w:hAnsi="Times New Roman" w:eastAsia="Times New Roman" w:cs="Times New Roman"/>
          <w:sz w:val="24"/>
          <w:szCs w:val="24"/>
          <w:lang w:val="en-US"/>
        </w:rPr>
        <w:t>combin</w:t>
      </w:r>
      <w:r>
        <w:rPr>
          <w:rFonts w:hint="eastAsia" w:ascii="Times New Roman" w:hAnsi="Times New Roman" w:eastAsia="宋体" w:cs="Times New Roman"/>
          <w:sz w:val="24"/>
          <w:szCs w:val="24"/>
          <w:lang w:val="en-US" w:eastAsia="zh-CN"/>
        </w:rPr>
        <w:t xml:space="preserve">ed </w:t>
      </w:r>
      <w:r>
        <w:rPr>
          <w:rFonts w:hint="default" w:ascii="Times New Roman" w:hAnsi="Times New Roman" w:eastAsia="Times New Roman" w:cs="Times New Roman"/>
          <w:sz w:val="24"/>
          <w:szCs w:val="24"/>
          <w:lang w:val="en-US"/>
        </w:rPr>
        <w:t>different ingredients of Persian Bamieh and the Turkish Tulumba</w:t>
      </w:r>
      <w:r>
        <w:rPr>
          <w:rFonts w:hint="eastAsia" w:ascii="Times New Roman" w:hAnsi="Times New Roman" w:eastAsia="宋体" w:cs="Times New Roman"/>
          <w:sz w:val="24"/>
          <w:szCs w:val="24"/>
          <w:lang w:val="en-US" w:eastAsia="zh-CN"/>
        </w:rPr>
        <w:t xml:space="preserve"> and created a special Pakistani dessert. Therefore, if the literal translation of </w:t>
      </w:r>
      <w:r>
        <w:rPr>
          <w:rFonts w:hint="default" w:ascii="Times New Roman" w:hAnsi="Times New Roman" w:eastAsia="宋体" w:cs="Times New Roman"/>
          <w:sz w:val="24"/>
          <w:szCs w:val="24"/>
          <w:lang w:val="en-US" w:eastAsia="zh-CN"/>
        </w:rPr>
        <w:t>“</w:t>
      </w:r>
      <w:r>
        <w:rPr>
          <w:rFonts w:hint="eastAsia" w:ascii="Times New Roman" w:hAnsi="Times New Roman" w:eastAsia="宋体" w:cs="Times New Roman"/>
          <w:sz w:val="24"/>
          <w:szCs w:val="24"/>
          <w:lang w:val="en-US" w:eastAsia="zh-CN"/>
        </w:rPr>
        <w:t>Cullab Jaman</w:t>
      </w:r>
      <w:r>
        <w:rPr>
          <w:rFonts w:hint="default" w:ascii="Times New Roman" w:hAnsi="Times New Roman" w:eastAsia="宋体" w:cs="Times New Roman"/>
          <w:sz w:val="24"/>
          <w:szCs w:val="24"/>
          <w:lang w:val="en-US" w:eastAsia="zh-CN"/>
        </w:rPr>
        <w:t>”</w:t>
      </w:r>
      <w:r>
        <w:rPr>
          <w:rFonts w:hint="eastAsia" w:ascii="Times New Roman" w:hAnsi="Times New Roman" w:eastAsia="宋体" w:cs="Times New Roman"/>
          <w:sz w:val="24"/>
          <w:szCs w:val="24"/>
          <w:lang w:val="en-US" w:eastAsia="zh-CN"/>
        </w:rPr>
        <w:t xml:space="preserve"> were adopted, customers would feel confused and even horrified so that the the message of source text is not correctly interpreted and the purpose of translation is missed. In order to have people understand the food well, we adopt </w:t>
      </w:r>
      <w:r>
        <w:rPr>
          <w:rFonts w:hint="default" w:ascii="Times New Roman" w:hAnsi="Times New Roman" w:eastAsia="宋体" w:cs="Times New Roman"/>
          <w:sz w:val="24"/>
          <w:szCs w:val="24"/>
          <w:lang w:val="en-US" w:eastAsia="zh-CN"/>
        </w:rPr>
        <w:t>“</w:t>
      </w:r>
      <w:r>
        <w:rPr>
          <w:rFonts w:hint="eastAsia" w:ascii="Times New Roman" w:hAnsi="Times New Roman" w:eastAsia="宋体" w:cs="Times New Roman"/>
          <w:i/>
          <w:iCs/>
          <w:sz w:val="24"/>
          <w:szCs w:val="24"/>
          <w:lang w:val="en-US" w:eastAsia="zh-CN"/>
        </w:rPr>
        <w:t>milk-solid-based sweet</w:t>
      </w:r>
      <w:r>
        <w:rPr>
          <w:rFonts w:hint="default" w:ascii="Times New Roman" w:hAnsi="Times New Roman" w:eastAsia="宋体" w:cs="Times New Roman"/>
          <w:sz w:val="24"/>
          <w:szCs w:val="24"/>
          <w:lang w:val="en-US" w:eastAsia="zh-CN"/>
        </w:rPr>
        <w:t>”</w:t>
      </w:r>
      <w:r>
        <w:rPr>
          <w:rFonts w:hint="eastAsia" w:ascii="Times New Roman" w:hAnsi="Times New Roman" w:eastAsia="宋体" w:cs="Times New Roman"/>
          <w:sz w:val="24"/>
          <w:szCs w:val="24"/>
          <w:lang w:val="en-US" w:eastAsia="zh-CN"/>
        </w:rPr>
        <w:t xml:space="preserve"> as its translation because it shows not only the ingredient of milk but also its solid state.</w:t>
      </w:r>
    </w:p>
    <w:p>
      <w:pPr>
        <w:keepNext w:val="0"/>
        <w:keepLines w:val="0"/>
        <w:pageBreakBefore w:val="0"/>
        <w:widowControl w:val="0"/>
        <w:kinsoku/>
        <w:wordWrap/>
        <w:overflowPunct/>
        <w:topLinePunct w:val="0"/>
        <w:autoSpaceDE/>
        <w:autoSpaceDN/>
        <w:bidi w:val="0"/>
        <w:adjustRightInd/>
        <w:snapToGrid/>
        <w:spacing w:before="313" w:beforeLines="100" w:after="313" w:afterLines="100" w:line="440" w:lineRule="exact"/>
        <w:textAlignment w:val="auto"/>
        <w:rPr>
          <w:rFonts w:hint="default" w:ascii="Times New Roman" w:hAnsi="Times New Roman" w:eastAsia="Times New Roman" w:cs="Times New Roman"/>
          <w:sz w:val="24"/>
          <w:szCs w:val="24"/>
          <w:lang w:val="en-US" w:eastAsia="zh-CN"/>
        </w:rPr>
      </w:pPr>
      <w:r>
        <w:rPr>
          <w:rFonts w:hint="default" w:ascii="Times New Roman" w:hAnsi="Times New Roman" w:eastAsia="Times New Roman" w:cs="Times New Roman"/>
          <w:b/>
          <w:bCs/>
          <w:sz w:val="28"/>
          <w:szCs w:val="28"/>
          <w:lang w:val="en-US" w:eastAsia="zh-CN"/>
        </w:rPr>
        <w:t xml:space="preserve">III. Conclusion </w:t>
      </w:r>
    </w:p>
    <w:p>
      <w:pPr>
        <w:keepNext w:val="0"/>
        <w:keepLines w:val="0"/>
        <w:pageBreakBefore w:val="0"/>
        <w:widowControl w:val="0"/>
        <w:kinsoku/>
        <w:wordWrap/>
        <w:overflowPunct/>
        <w:topLinePunct w:val="0"/>
        <w:autoSpaceDE/>
        <w:autoSpaceDN/>
        <w:bidi w:val="0"/>
        <w:adjustRightInd/>
        <w:snapToGrid/>
        <w:spacing w:line="440" w:lineRule="exact"/>
        <w:ind w:firstLine="480" w:firstLineChars="200"/>
        <w:textAlignment w:val="auto"/>
        <w:rPr>
          <w:rFonts w:hint="default" w:ascii="Times New Roman" w:hAnsi="Times New Roman" w:eastAsia="Times New Roman" w:cs="Times New Roman"/>
          <w:sz w:val="24"/>
          <w:szCs w:val="24"/>
          <w:lang w:val="en-US" w:eastAsia="zh-CN"/>
        </w:rPr>
      </w:pPr>
      <w:r>
        <w:rPr>
          <w:rFonts w:hint="default" w:ascii="Times New Roman" w:hAnsi="Times New Roman" w:eastAsia="Times New Roman" w:cs="Times New Roman"/>
          <w:sz w:val="24"/>
          <w:szCs w:val="24"/>
          <w:lang w:val="en-US" w:eastAsia="zh-CN"/>
        </w:rPr>
        <w:t xml:space="preserve">No single theory is perfect enough to work as criterion for all translation activities.The Skopos theory requires different translation methods </w:t>
      </w:r>
      <w:r>
        <w:rPr>
          <w:rFonts w:hint="eastAsia" w:ascii="Times New Roman" w:hAnsi="Times New Roman" w:eastAsia="Times New Roman" w:cs="Times New Roman"/>
          <w:sz w:val="24"/>
          <w:szCs w:val="24"/>
          <w:lang w:val="en-US" w:eastAsia="zh-CN"/>
        </w:rPr>
        <w:t>and techniques according to various translation purpose, which permits more flexibility to translation activities. The translation of food has always been a challenging task because food is endowed with unique cultural and historical implications and it becomes difficult for translators to find appropriate equivalence in the target language. The core of translation studies is the transfer of meaning across languages(Zhao Wei 2005:69). If food is simply literally translated, it can never be understood by customers in other countries, and this kind of translation is no doubt a failure.  Under the guidance of skopos theory, the translator should first understand the cultural background of the food, and then interpret the ingredients, cooking methods, taste and food state, making the traditional food clearly translated, message accurately conveyed and purpose fully satisfied.</w:t>
      </w:r>
    </w:p>
    <w:p>
      <w:pPr>
        <w:keepNext w:val="0"/>
        <w:keepLines w:val="0"/>
        <w:pageBreakBefore w:val="0"/>
        <w:widowControl w:val="0"/>
        <w:kinsoku/>
        <w:wordWrap/>
        <w:overflowPunct/>
        <w:topLinePunct w:val="0"/>
        <w:autoSpaceDE/>
        <w:autoSpaceDN/>
        <w:bidi w:val="0"/>
        <w:adjustRightInd/>
        <w:snapToGrid/>
        <w:spacing w:before="313" w:beforeLines="100" w:after="313" w:afterLines="100"/>
        <w:textAlignment w:val="auto"/>
        <w:rPr>
          <w:rFonts w:hint="default" w:ascii="Times New Roman" w:hAnsi="Times New Roman" w:eastAsia="Times New Roman" w:cs="Times New Roman"/>
          <w:b/>
          <w:bCs/>
          <w:sz w:val="28"/>
          <w:szCs w:val="28"/>
          <w:lang w:val="en-US" w:eastAsia="zh-CN"/>
        </w:rPr>
      </w:pPr>
      <w:r>
        <w:rPr>
          <w:rFonts w:hint="eastAsia" w:ascii="Times New Roman" w:hAnsi="Times New Roman" w:eastAsia="Times New Roman" w:cs="Times New Roman"/>
          <w:b/>
          <w:bCs/>
          <w:sz w:val="28"/>
          <w:szCs w:val="28"/>
          <w:lang w:val="en-US" w:eastAsia="zh-CN"/>
        </w:rPr>
        <w:t>IV. References</w:t>
      </w:r>
    </w:p>
    <w:p>
      <w:pPr>
        <w:keepNext w:val="0"/>
        <w:keepLines w:val="0"/>
        <w:pageBreakBefore w:val="0"/>
        <w:widowControl w:val="0"/>
        <w:numPr>
          <w:ilvl w:val="0"/>
          <w:numId w:val="1"/>
        </w:numPr>
        <w:kinsoku/>
        <w:wordWrap/>
        <w:overflowPunct/>
        <w:topLinePunct w:val="0"/>
        <w:autoSpaceDE/>
        <w:autoSpaceDN/>
        <w:bidi w:val="0"/>
        <w:adjustRightInd/>
        <w:snapToGrid/>
        <w:spacing w:line="360" w:lineRule="auto"/>
        <w:ind w:left="360" w:leftChars="0" w:hanging="360" w:hangingChars="150"/>
        <w:textAlignment w:val="auto"/>
        <w:rPr>
          <w:rFonts w:hint="default" w:ascii="Times New Roman" w:hAnsi="Times New Roman" w:cs="Times New Roman"/>
          <w:sz w:val="24"/>
          <w:szCs w:val="24"/>
          <w:lang w:val="en-US" w:eastAsia="zh-CN"/>
        </w:rPr>
      </w:pPr>
      <w:r>
        <w:rPr>
          <w:rFonts w:hint="default" w:ascii="Times New Roman" w:hAnsi="Times New Roman" w:cs="Times New Roman"/>
          <w:sz w:val="24"/>
          <w:szCs w:val="24"/>
          <w:lang w:val="en-US" w:eastAsia="zh-CN"/>
        </w:rPr>
        <w:t xml:space="preserve">Jeremy Munday. </w:t>
      </w:r>
      <w:r>
        <w:rPr>
          <w:rFonts w:hint="default" w:ascii="Times New Roman" w:hAnsi="Times New Roman" w:cs="Times New Roman"/>
          <w:i/>
          <w:iCs/>
          <w:sz w:val="24"/>
          <w:szCs w:val="24"/>
          <w:lang w:val="en-US" w:eastAsia="zh-CN"/>
        </w:rPr>
        <w:t>Introducing Translation Studies: Theories and Applications</w:t>
      </w:r>
      <w:r>
        <w:rPr>
          <w:rFonts w:hint="eastAsia" w:ascii="Times New Roman" w:hAnsi="Times New Roman" w:cs="Times New Roman"/>
          <w:i w:val="0"/>
          <w:iCs w:val="0"/>
          <w:sz w:val="24"/>
          <w:szCs w:val="24"/>
          <w:lang w:val="en-US" w:eastAsia="zh-CN"/>
        </w:rPr>
        <w:t>[M]</w:t>
      </w:r>
      <w:r>
        <w:rPr>
          <w:rFonts w:hint="default" w:ascii="Times New Roman" w:hAnsi="Times New Roman" w:cs="Times New Roman"/>
          <w:sz w:val="24"/>
          <w:szCs w:val="24"/>
          <w:lang w:val="en-US" w:eastAsia="zh-CN"/>
        </w:rPr>
        <w:t>. New York: Routledge, 2016.</w:t>
      </w:r>
    </w:p>
    <w:p>
      <w:pPr>
        <w:keepNext w:val="0"/>
        <w:keepLines w:val="0"/>
        <w:pageBreakBefore w:val="0"/>
        <w:widowControl w:val="0"/>
        <w:numPr>
          <w:ilvl w:val="0"/>
          <w:numId w:val="1"/>
        </w:numPr>
        <w:kinsoku/>
        <w:wordWrap/>
        <w:overflowPunct/>
        <w:topLinePunct w:val="0"/>
        <w:autoSpaceDE/>
        <w:autoSpaceDN/>
        <w:bidi w:val="0"/>
        <w:adjustRightInd/>
        <w:snapToGrid/>
        <w:spacing w:line="360" w:lineRule="auto"/>
        <w:ind w:left="360" w:leftChars="0" w:hanging="360" w:hangingChars="150"/>
        <w:textAlignment w:val="auto"/>
        <w:rPr>
          <w:rFonts w:hint="default" w:ascii="Times New Roman" w:hAnsi="Times New Roman" w:cs="Times New Roman"/>
          <w:sz w:val="24"/>
          <w:szCs w:val="24"/>
          <w:lang w:val="en-US" w:eastAsia="zh-CN"/>
        </w:rPr>
      </w:pPr>
      <w:r>
        <w:rPr>
          <w:rFonts w:hint="default" w:ascii="Times New Roman" w:hAnsi="Times New Roman" w:cs="Times New Roman"/>
          <w:sz w:val="24"/>
          <w:szCs w:val="24"/>
          <w:lang w:val="en-US" w:eastAsia="zh-CN"/>
        </w:rPr>
        <w:t>Reiss.K.</w:t>
      </w:r>
      <w:r>
        <w:rPr>
          <w:rFonts w:hint="eastAsia" w:ascii="Times New Roman" w:hAnsi="Times New Roman" w:cs="Times New Roman"/>
          <w:sz w:val="24"/>
          <w:szCs w:val="24"/>
          <w:lang w:val="en-US" w:eastAsia="zh-CN"/>
        </w:rPr>
        <w:t xml:space="preserve"> </w:t>
      </w:r>
      <w:r>
        <w:rPr>
          <w:rFonts w:hint="default" w:ascii="Times New Roman" w:hAnsi="Times New Roman" w:cs="Times New Roman"/>
          <w:sz w:val="24"/>
          <w:szCs w:val="24"/>
          <w:lang w:val="en-US" w:eastAsia="zh-CN"/>
        </w:rPr>
        <w:t>and H.J.Vermeer</w:t>
      </w:r>
      <w:r>
        <w:rPr>
          <w:rFonts w:hint="eastAsia" w:ascii="Times New Roman" w:hAnsi="Times New Roman" w:cs="Times New Roman"/>
          <w:sz w:val="24"/>
          <w:szCs w:val="24"/>
          <w:lang w:val="en-US" w:eastAsia="zh-CN"/>
        </w:rPr>
        <w:t xml:space="preserve">: </w:t>
      </w:r>
      <w:r>
        <w:rPr>
          <w:rFonts w:hint="default" w:ascii="Times New Roman" w:hAnsi="Times New Roman" w:cs="Times New Roman"/>
          <w:i/>
          <w:iCs/>
          <w:sz w:val="24"/>
          <w:szCs w:val="24"/>
          <w:lang w:val="en-US" w:eastAsia="zh-CN"/>
        </w:rPr>
        <w:t>Towards a General Theory of</w:t>
      </w:r>
      <w:r>
        <w:rPr>
          <w:rFonts w:hint="eastAsia" w:ascii="Times New Roman" w:hAnsi="Times New Roman" w:cs="Times New Roman"/>
          <w:i/>
          <w:iCs/>
          <w:sz w:val="24"/>
          <w:szCs w:val="24"/>
          <w:lang w:val="en-US" w:eastAsia="zh-CN"/>
        </w:rPr>
        <w:t xml:space="preserve"> </w:t>
      </w:r>
      <w:r>
        <w:rPr>
          <w:rFonts w:hint="default" w:ascii="Times New Roman" w:hAnsi="Times New Roman" w:cs="Times New Roman"/>
          <w:i/>
          <w:iCs/>
          <w:sz w:val="24"/>
          <w:szCs w:val="24"/>
          <w:lang w:val="en-US" w:eastAsia="zh-CN"/>
        </w:rPr>
        <w:t>Translational Action: Skopos Theory</w:t>
      </w:r>
      <w:r>
        <w:rPr>
          <w:rFonts w:hint="eastAsia" w:ascii="Times New Roman" w:hAnsi="Times New Roman" w:cs="Times New Roman"/>
          <w:i w:val="0"/>
          <w:iCs w:val="0"/>
          <w:sz w:val="24"/>
          <w:szCs w:val="24"/>
          <w:lang w:val="en-US" w:eastAsia="zh-CN"/>
        </w:rPr>
        <w:t>[M],</w:t>
      </w:r>
      <w:r>
        <w:rPr>
          <w:rFonts w:hint="default" w:ascii="Times New Roman" w:hAnsi="Times New Roman" w:cs="Times New Roman"/>
          <w:i/>
          <w:iCs/>
          <w:sz w:val="24"/>
          <w:szCs w:val="24"/>
          <w:lang w:val="en-US" w:eastAsia="zh-CN"/>
        </w:rPr>
        <w:t xml:space="preserve"> </w:t>
      </w:r>
      <w:r>
        <w:rPr>
          <w:rFonts w:hint="eastAsia" w:ascii="Times New Roman" w:hAnsi="Times New Roman" w:cs="Times New Roman"/>
          <w:i w:val="0"/>
          <w:iCs w:val="0"/>
          <w:sz w:val="24"/>
          <w:szCs w:val="24"/>
          <w:lang w:val="en-US" w:eastAsia="zh-CN"/>
        </w:rPr>
        <w:t>ex</w:t>
      </w:r>
      <w:r>
        <w:rPr>
          <w:rFonts w:hint="default" w:ascii="Times New Roman" w:hAnsi="Times New Roman" w:cs="Times New Roman"/>
          <w:i w:val="0"/>
          <w:iCs w:val="0"/>
          <w:sz w:val="24"/>
          <w:szCs w:val="24"/>
          <w:lang w:val="en-US" w:eastAsia="zh-CN"/>
        </w:rPr>
        <w:t>plained,</w:t>
      </w:r>
      <w:r>
        <w:rPr>
          <w:rFonts w:hint="default" w:ascii="Times New Roman" w:hAnsi="Times New Roman" w:cs="Times New Roman"/>
          <w:sz w:val="24"/>
          <w:szCs w:val="24"/>
          <w:lang w:val="en-US" w:eastAsia="zh-CN"/>
        </w:rPr>
        <w:t xml:space="preserve"> translated by C.Nord, English reviewed by M. Dudenhoefer. Manchester</w:t>
      </w:r>
      <w:r>
        <w:rPr>
          <w:rFonts w:hint="eastAsia" w:ascii="Times New Roman" w:hAnsi="Times New Roman" w:cs="Times New Roman"/>
          <w:sz w:val="24"/>
          <w:szCs w:val="24"/>
          <w:lang w:val="en-US" w:eastAsia="zh-CN"/>
        </w:rPr>
        <w:t>:</w:t>
      </w:r>
      <w:r>
        <w:rPr>
          <w:rFonts w:hint="default" w:ascii="Times New Roman" w:hAnsi="Times New Roman" w:cs="Times New Roman"/>
          <w:sz w:val="24"/>
          <w:szCs w:val="24"/>
          <w:lang w:val="en-US" w:eastAsia="zh-CN"/>
        </w:rPr>
        <w:t xml:space="preserve"> St Jerome</w:t>
      </w:r>
      <w:r>
        <w:rPr>
          <w:rFonts w:hint="eastAsia" w:ascii="Times New Roman" w:hAnsi="Times New Roman" w:cs="Times New Roman"/>
          <w:sz w:val="24"/>
          <w:szCs w:val="24"/>
          <w:lang w:val="en-US" w:eastAsia="zh-CN"/>
        </w:rPr>
        <w:t xml:space="preserve">, </w:t>
      </w:r>
      <w:r>
        <w:rPr>
          <w:rFonts w:hint="default" w:ascii="Times New Roman" w:hAnsi="Times New Roman" w:cs="Times New Roman"/>
          <w:sz w:val="24"/>
          <w:szCs w:val="24"/>
          <w:lang w:val="en-US" w:eastAsia="zh-CN"/>
        </w:rPr>
        <w:t>2013</w:t>
      </w:r>
      <w:r>
        <w:rPr>
          <w:rFonts w:hint="eastAsia" w:ascii="Times New Roman" w:hAnsi="Times New Roman" w:cs="Times New Roman"/>
          <w:sz w:val="24"/>
          <w:szCs w:val="24"/>
          <w:lang w:val="en-US" w:eastAsia="zh-CN"/>
        </w:rPr>
        <w:t>.</w:t>
      </w:r>
      <w:r>
        <w:rPr>
          <w:rFonts w:hint="default" w:ascii="Times New Roman" w:hAnsi="Times New Roman" w:cs="Times New Roman"/>
          <w:sz w:val="24"/>
          <w:szCs w:val="24"/>
          <w:lang w:val="en-US" w:eastAsia="zh-CN"/>
        </w:rPr>
        <w:t xml:space="preserve"> </w:t>
      </w:r>
    </w:p>
    <w:p>
      <w:pPr>
        <w:keepNext w:val="0"/>
        <w:keepLines w:val="0"/>
        <w:pageBreakBefore w:val="0"/>
        <w:widowControl w:val="0"/>
        <w:numPr>
          <w:ilvl w:val="0"/>
          <w:numId w:val="1"/>
        </w:numPr>
        <w:kinsoku/>
        <w:wordWrap/>
        <w:overflowPunct/>
        <w:topLinePunct w:val="0"/>
        <w:autoSpaceDE/>
        <w:autoSpaceDN/>
        <w:bidi w:val="0"/>
        <w:adjustRightInd/>
        <w:snapToGrid/>
        <w:spacing w:line="360" w:lineRule="auto"/>
        <w:ind w:left="360" w:leftChars="0" w:hanging="360" w:hangingChars="150"/>
        <w:textAlignment w:val="auto"/>
        <w:rPr>
          <w:rFonts w:hint="default" w:ascii="Times New Roman" w:hAnsi="Times New Roman" w:cs="Times New Roman"/>
          <w:sz w:val="24"/>
          <w:szCs w:val="24"/>
          <w:lang w:val="en-US" w:eastAsia="zh-CN"/>
        </w:rPr>
      </w:pPr>
      <w:r>
        <w:rPr>
          <w:rFonts w:hint="default" w:ascii="Times New Roman" w:hAnsi="Times New Roman" w:cs="Times New Roman"/>
          <w:sz w:val="24"/>
          <w:szCs w:val="24"/>
          <w:lang w:val="en-US" w:eastAsia="zh-CN"/>
        </w:rPr>
        <w:t>Reiss,K</w:t>
      </w:r>
      <w:r>
        <w:rPr>
          <w:rFonts w:hint="eastAsia" w:ascii="Times New Roman" w:hAnsi="Times New Roman" w:cs="Times New Roman"/>
          <w:sz w:val="24"/>
          <w:szCs w:val="24"/>
          <w:lang w:val="en-US" w:eastAsia="zh-CN"/>
        </w:rPr>
        <w:t xml:space="preserve"> </w:t>
      </w:r>
      <w:r>
        <w:rPr>
          <w:rFonts w:hint="default" w:ascii="Times New Roman" w:hAnsi="Times New Roman" w:cs="Times New Roman"/>
          <w:sz w:val="24"/>
          <w:szCs w:val="24"/>
          <w:lang w:val="en-US" w:eastAsia="zh-CN"/>
        </w:rPr>
        <w:t>and H.J. Vermeer</w:t>
      </w:r>
      <w:r>
        <w:rPr>
          <w:rFonts w:hint="eastAsia" w:ascii="Times New Roman" w:hAnsi="Times New Roman" w:cs="Times New Roman"/>
          <w:sz w:val="24"/>
          <w:szCs w:val="24"/>
          <w:lang w:val="en-US" w:eastAsia="zh-CN"/>
        </w:rPr>
        <w:t>:</w:t>
      </w:r>
      <w:r>
        <w:rPr>
          <w:rFonts w:hint="default" w:ascii="Times New Roman" w:hAnsi="Times New Roman" w:cs="Times New Roman"/>
          <w:i/>
          <w:iCs/>
          <w:sz w:val="24"/>
          <w:szCs w:val="24"/>
          <w:lang w:val="en-US" w:eastAsia="zh-CN"/>
        </w:rPr>
        <w:t>Grundlegung einer allgemeinen Translationstheorie</w:t>
      </w:r>
      <w:r>
        <w:rPr>
          <w:rFonts w:hint="eastAsia" w:ascii="Times New Roman" w:hAnsi="Times New Roman" w:cs="Times New Roman"/>
          <w:i w:val="0"/>
          <w:iCs w:val="0"/>
          <w:sz w:val="24"/>
          <w:szCs w:val="24"/>
          <w:lang w:val="en-US" w:eastAsia="zh-CN"/>
        </w:rPr>
        <w:t>[M]</w:t>
      </w:r>
      <w:r>
        <w:rPr>
          <w:rFonts w:hint="default" w:ascii="Times New Roman" w:hAnsi="Times New Roman" w:cs="Times New Roman"/>
          <w:sz w:val="24"/>
          <w:szCs w:val="24"/>
          <w:lang w:val="en-US" w:eastAsia="zh-CN"/>
        </w:rPr>
        <w:t>, Tuebingen: Niemeyer</w:t>
      </w:r>
      <w:r>
        <w:rPr>
          <w:rFonts w:hint="eastAsia" w:ascii="Times New Roman" w:hAnsi="Times New Roman" w:cs="Times New Roman"/>
          <w:sz w:val="24"/>
          <w:szCs w:val="24"/>
          <w:lang w:val="en-US" w:eastAsia="zh-CN"/>
        </w:rPr>
        <w:t xml:space="preserve">, </w:t>
      </w:r>
      <w:r>
        <w:rPr>
          <w:rFonts w:hint="default" w:ascii="Times New Roman" w:hAnsi="Times New Roman" w:cs="Times New Roman"/>
          <w:sz w:val="24"/>
          <w:szCs w:val="24"/>
          <w:lang w:val="en-US" w:eastAsia="zh-CN"/>
        </w:rPr>
        <w:t>1984</w:t>
      </w:r>
      <w:r>
        <w:rPr>
          <w:rFonts w:hint="eastAsia" w:ascii="Times New Roman" w:hAnsi="Times New Roman" w:cs="Times New Roman"/>
          <w:sz w:val="24"/>
          <w:szCs w:val="24"/>
          <w:lang w:val="en-US" w:eastAsia="zh-CN"/>
        </w:rPr>
        <w:t>.</w:t>
      </w:r>
    </w:p>
    <w:p>
      <w:pPr>
        <w:keepNext w:val="0"/>
        <w:keepLines w:val="0"/>
        <w:pageBreakBefore w:val="0"/>
        <w:widowControl w:val="0"/>
        <w:numPr>
          <w:ilvl w:val="0"/>
          <w:numId w:val="1"/>
        </w:numPr>
        <w:kinsoku/>
        <w:wordWrap/>
        <w:overflowPunct/>
        <w:topLinePunct w:val="0"/>
        <w:autoSpaceDE/>
        <w:autoSpaceDN/>
        <w:bidi w:val="0"/>
        <w:adjustRightInd/>
        <w:snapToGrid/>
        <w:spacing w:line="360" w:lineRule="auto"/>
        <w:ind w:left="0" w:leftChars="0" w:firstLine="0" w:firstLineChars="0"/>
        <w:textAlignment w:val="auto"/>
        <w:rPr>
          <w:rFonts w:hint="default"/>
          <w:lang w:val="en-US" w:eastAsia="zh-CN"/>
        </w:rPr>
      </w:pPr>
      <w:r>
        <w:rPr>
          <w:rFonts w:hint="eastAsia" w:ascii="Times New Roman" w:hAnsi="Times New Roman" w:cs="Times New Roman"/>
          <w:sz w:val="24"/>
          <w:szCs w:val="24"/>
          <w:lang w:val="en-US" w:eastAsia="zh-CN"/>
        </w:rPr>
        <w:t>Xu Jun许钧.</w:t>
      </w:r>
      <w:r>
        <w:rPr>
          <w:rFonts w:hint="eastAsia" w:ascii="Times New Roman" w:hAnsi="Times New Roman" w:cs="Times New Roman"/>
          <w:i/>
          <w:iCs/>
          <w:sz w:val="24"/>
          <w:szCs w:val="24"/>
          <w:lang w:val="en-US" w:eastAsia="zh-CN"/>
        </w:rPr>
        <w:t>Translation Theories</w:t>
      </w:r>
      <w:r>
        <w:rPr>
          <w:rFonts w:hint="eastAsia" w:ascii="Times New Roman" w:hAnsi="Times New Roman" w:cs="Times New Roman"/>
          <w:sz w:val="24"/>
          <w:szCs w:val="24"/>
          <w:lang w:val="en-US" w:eastAsia="zh-CN"/>
        </w:rPr>
        <w:t>《翻译论》，武汉：湖北教育出版社，2003.</w:t>
      </w:r>
    </w:p>
    <w:p>
      <w:pPr>
        <w:keepNext w:val="0"/>
        <w:keepLines w:val="0"/>
        <w:pageBreakBefore w:val="0"/>
        <w:widowControl w:val="0"/>
        <w:numPr>
          <w:ilvl w:val="0"/>
          <w:numId w:val="1"/>
        </w:numPr>
        <w:kinsoku/>
        <w:wordWrap/>
        <w:overflowPunct/>
        <w:topLinePunct w:val="0"/>
        <w:autoSpaceDE/>
        <w:autoSpaceDN/>
        <w:bidi w:val="0"/>
        <w:adjustRightInd/>
        <w:snapToGrid/>
        <w:spacing w:line="360" w:lineRule="auto"/>
        <w:ind w:left="360" w:leftChars="0" w:hanging="360" w:hangingChars="150"/>
        <w:textAlignment w:val="auto"/>
        <w:rPr>
          <w:rFonts w:hint="default" w:ascii="Times New Roman" w:hAnsi="Times New Roman" w:cs="Times New Roman"/>
          <w:sz w:val="24"/>
          <w:szCs w:val="24"/>
          <w:lang w:val="en-US" w:eastAsia="zh-CN"/>
        </w:rPr>
      </w:pPr>
      <w:r>
        <w:rPr>
          <w:rFonts w:hint="eastAsia" w:ascii="Times New Roman" w:hAnsi="Times New Roman" w:cs="Times New Roman"/>
          <w:sz w:val="24"/>
          <w:szCs w:val="24"/>
          <w:lang w:val="en-US" w:eastAsia="zh-CN"/>
        </w:rPr>
        <w:t xml:space="preserve">Zhao Wei赵巍. </w:t>
      </w:r>
      <w:r>
        <w:rPr>
          <w:rFonts w:hint="eastAsia" w:ascii="Times New Roman" w:hAnsi="Times New Roman" w:cs="Times New Roman"/>
          <w:i/>
          <w:iCs/>
          <w:sz w:val="24"/>
          <w:szCs w:val="24"/>
          <w:lang w:val="en-US" w:eastAsia="zh-CN"/>
        </w:rPr>
        <w:t>Reflections on the Nature and Methodology of Translation Studies</w:t>
      </w:r>
      <w:bookmarkStart w:id="0" w:name="_GoBack"/>
      <w:bookmarkEnd w:id="0"/>
      <w:r>
        <w:rPr>
          <w:rFonts w:hint="eastAsia" w:ascii="Times New Roman" w:hAnsi="Times New Roman" w:cs="Times New Roman"/>
          <w:sz w:val="24"/>
          <w:szCs w:val="24"/>
          <w:lang w:val="en-US" w:eastAsia="zh-CN"/>
        </w:rPr>
        <w:t>《翻译学学科性质与研究方法反思》</w:t>
      </w:r>
      <w:r>
        <w:rPr>
          <w:rFonts w:hint="eastAsia" w:ascii="Times New Roman" w:hAnsi="Times New Roman" w:cs="Times New Roman"/>
          <w:i/>
          <w:iCs/>
          <w:sz w:val="24"/>
          <w:szCs w:val="24"/>
          <w:lang w:val="en-US" w:eastAsia="zh-CN"/>
        </w:rPr>
        <w:t>,</w:t>
      </w:r>
      <w:r>
        <w:rPr>
          <w:rFonts w:hint="eastAsia" w:ascii="Times New Roman" w:hAnsi="Times New Roman" w:cs="Times New Roman"/>
          <w:sz w:val="24"/>
          <w:szCs w:val="24"/>
          <w:lang w:val="en-US" w:eastAsia="zh-CN"/>
        </w:rPr>
        <w:t>解放军外国语学院学报, 2005(06),69-72.</w:t>
      </w:r>
    </w:p>
    <w:sectPr>
      <w:pgSz w:w="11906" w:h="16838"/>
      <w:pgMar w:top="1440" w:right="1800" w:bottom="1440" w:left="1800" w:header="851" w:footer="992" w:gutter="0"/>
      <w:cols w:space="425" w:num="1"/>
      <w:docGrid w:type="lines" w:linePitch="312" w:charSpace="0"/>
    </w:sectPr>
  </w:body>
</w:document>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mc:Ignorable="w14">
  <w:font w:name="Times New Roman">
    <w:panose1 w:val="02020603050405020304"/>
    <w:charset w:val="00"/>
    <w:family w:val="roman"/>
    <w:pitch w:val="variable"/>
    <w:sig w:usb0="20007A87" w:usb1="80000000" w:usb2="00000008" w:usb3="00000000" w:csb0="000001FF" w:csb1="00000000"/>
  </w:font>
  <w:font w:name="宋体">
    <w:panose1 w:val="02010600030101010101"/>
    <w:charset w:val="86"/>
    <w:family w:val="auto"/>
    <w:pitch w:val="default"/>
    <w:sig w:usb0="00000003" w:usb1="288F0000" w:usb2="00000006" w:usb3="00000000" w:csb0="00040001" w:csb1="00000000"/>
  </w:font>
  <w:font w:name="Wingdings">
    <w:panose1 w:val="05000000000000000000"/>
    <w:charset w:val="02"/>
    <w:family w:val="auto"/>
    <w:pitch w:val="default"/>
    <w:sig w:usb0="00000000" w:usb1="00000000" w:usb2="00000000" w:usb3="00000000" w:csb0="80000000" w:csb1="00000000"/>
  </w:font>
  <w:font w:name="Arial">
    <w:panose1 w:val="020B0604020202020204"/>
    <w:charset w:val="01"/>
    <w:family w:val="swiss"/>
    <w:pitch w:val="default"/>
    <w:sig w:usb0="E0002EFF" w:usb1="C0007843" w:usb2="00000009" w:usb3="00000000" w:csb0="400001FF" w:csb1="FFFF0000"/>
  </w:font>
  <w:font w:name="黑体">
    <w:panose1 w:val="02010609060101010101"/>
    <w:charset w:val="86"/>
    <w:family w:val="auto"/>
    <w:pitch w:val="default"/>
    <w:sig w:usb0="800002BF" w:usb1="38CF7CFA" w:usb2="00000016" w:usb3="00000000" w:csb0="00040001" w:csb1="00000000"/>
  </w:font>
  <w:font w:name="Courier New">
    <w:panose1 w:val="02070309020205020404"/>
    <w:charset w:val="01"/>
    <w:family w:val="modern"/>
    <w:pitch w:val="default"/>
    <w:sig w:usb0="E0002EFF" w:usb1="C0007843" w:usb2="00000009" w:usb3="00000000" w:csb0="400001FF" w:csb1="FFFF0000"/>
  </w:font>
  <w:font w:name="Symbol">
    <w:panose1 w:val="05050102010706020507"/>
    <w:charset w:val="02"/>
    <w:family w:val="roman"/>
    <w:pitch w:val="default"/>
    <w:sig w:usb0="00000000" w:usb1="00000000" w:usb2="00000000" w:usb3="00000000" w:csb0="80000000" w:csb1="00000000"/>
  </w:font>
  <w:font w:name="Calibri">
    <w:panose1 w:val="020F0502020204030204"/>
    <w:charset w:val="00"/>
    <w:family w:val="swiss"/>
    <w:pitch w:val="default"/>
    <w:sig w:usb0="E0002AFF" w:usb1="C000247B" w:usb2="00000009" w:usb3="00000000" w:csb0="200001FF" w:csb1="00000000"/>
  </w:font>
</w:fonts>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wpsCustomData="http://www.wps.cn/officeDocument/2013/wpsCustomData" mc:Ignorable="w14 wp14">
  <w:abstractNum w:abstractNumId="0">
    <w:nsid w:val="E7387396"/>
    <w:multiLevelType w:val="singleLevel"/>
    <w:tmpl w:val="E7387396"/>
    <w:lvl w:ilvl="0" w:tentative="0">
      <w:start w:val="1"/>
      <w:numFmt w:val="decimal"/>
      <w:lvlText w:val="[%1]"/>
      <w:lvlJc w:val="left"/>
      <w:rPr>
        <w:rFonts w:hint="default"/>
        <w:sz w:val="24"/>
        <w:szCs w:val="24"/>
      </w:rPr>
    </w:lvl>
  </w:abstractNum>
  <w:num w:numId="1">
    <w:abstractNumId w:val="0"/>
  </w:num>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sl="http://schemas.openxmlformats.org/schemaLibrary/2006/main" xmlns:wpsCustomData="http://www.wps.cn/officeDocument/2013/wpsCustomData" mc:Ignorable="w14">
  <w:zoom w:percent="110"/>
  <w:embedSystemFonts/>
  <w:bordersDoNotSurroundHeader w:val="1"/>
  <w:bordersDoNotSurroundFooter w:val="1"/>
  <w:documentProtection w:enforcement="0"/>
  <w:defaultTabStop w:val="420"/>
  <w:drawingGridVerticalSpacing w:val="156"/>
  <w:displayHorizontalDrawingGridEvery w:val="0"/>
  <w:displayVerticalDrawingGridEvery w:val="2"/>
  <w:characterSpacingControl w:val="compressPunctuation"/>
  <w:compat>
    <w:spaceForUL/>
    <w:balanceSingleByteDoubleByteWidth/>
    <w:doNotLeaveBackslashAlone/>
    <w:ulTrailSpace/>
    <w:doNotExpandShiftReturn/>
    <w:adjustLineHeightInTable/>
    <w:useFELayout/>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00000000"/>
    <w:rsid w:val="04A62A1C"/>
    <w:rsid w:val="04F80D9E"/>
    <w:rsid w:val="050E236F"/>
    <w:rsid w:val="07C312EC"/>
    <w:rsid w:val="09FC6C3A"/>
    <w:rsid w:val="0AD02292"/>
    <w:rsid w:val="0E1A3B33"/>
    <w:rsid w:val="0E2B5D40"/>
    <w:rsid w:val="0EF600FC"/>
    <w:rsid w:val="123C4DCA"/>
    <w:rsid w:val="137141F5"/>
    <w:rsid w:val="13A520F1"/>
    <w:rsid w:val="182E6B59"/>
    <w:rsid w:val="1B79633D"/>
    <w:rsid w:val="1C8925AF"/>
    <w:rsid w:val="1D33076D"/>
    <w:rsid w:val="1DA358F3"/>
    <w:rsid w:val="1F5F44E2"/>
    <w:rsid w:val="20213610"/>
    <w:rsid w:val="20684BD2"/>
    <w:rsid w:val="20B47E17"/>
    <w:rsid w:val="21C4408A"/>
    <w:rsid w:val="221A2E19"/>
    <w:rsid w:val="24D61CD0"/>
    <w:rsid w:val="2536529E"/>
    <w:rsid w:val="25753641"/>
    <w:rsid w:val="2604714B"/>
    <w:rsid w:val="264C0494"/>
    <w:rsid w:val="28335AC5"/>
    <w:rsid w:val="29A529F3"/>
    <w:rsid w:val="29B64C00"/>
    <w:rsid w:val="2F2148C9"/>
    <w:rsid w:val="31E3230A"/>
    <w:rsid w:val="32586854"/>
    <w:rsid w:val="32AE2918"/>
    <w:rsid w:val="33EF31E8"/>
    <w:rsid w:val="36CA5847"/>
    <w:rsid w:val="376932B2"/>
    <w:rsid w:val="378123A9"/>
    <w:rsid w:val="38526424"/>
    <w:rsid w:val="39561614"/>
    <w:rsid w:val="399218BB"/>
    <w:rsid w:val="3A777A93"/>
    <w:rsid w:val="3B5B5607"/>
    <w:rsid w:val="3BF5322F"/>
    <w:rsid w:val="3C6F3118"/>
    <w:rsid w:val="3DC54FBA"/>
    <w:rsid w:val="40A82311"/>
    <w:rsid w:val="414601C0"/>
    <w:rsid w:val="41CA2B9F"/>
    <w:rsid w:val="465B64BB"/>
    <w:rsid w:val="49E8450A"/>
    <w:rsid w:val="4A6F0787"/>
    <w:rsid w:val="4ABB6B0C"/>
    <w:rsid w:val="4C416153"/>
    <w:rsid w:val="4C975D73"/>
    <w:rsid w:val="4CB701C3"/>
    <w:rsid w:val="4F530677"/>
    <w:rsid w:val="50642410"/>
    <w:rsid w:val="52241EC8"/>
    <w:rsid w:val="528D20F2"/>
    <w:rsid w:val="53970F8F"/>
    <w:rsid w:val="569C2904"/>
    <w:rsid w:val="580662AB"/>
    <w:rsid w:val="58E6430A"/>
    <w:rsid w:val="5ADC7773"/>
    <w:rsid w:val="5BFF7F82"/>
    <w:rsid w:val="5DE057B4"/>
    <w:rsid w:val="5ED44F7D"/>
    <w:rsid w:val="61202383"/>
    <w:rsid w:val="613320BE"/>
    <w:rsid w:val="61C24DE8"/>
    <w:rsid w:val="69872FA0"/>
    <w:rsid w:val="69BA3375"/>
    <w:rsid w:val="6BDA09CA"/>
    <w:rsid w:val="6C33740F"/>
    <w:rsid w:val="704F233D"/>
    <w:rsid w:val="74A25132"/>
    <w:rsid w:val="75DA6B4D"/>
    <w:rsid w:val="770E4D00"/>
    <w:rsid w:val="7746449A"/>
    <w:rsid w:val="77A411C1"/>
    <w:rsid w:val="79F71A7C"/>
    <w:rsid w:val="7B3D7962"/>
    <w:rsid w:val="7BDF773E"/>
    <w:rsid w:val="7C211032"/>
    <w:rsid w:val="7C6B6751"/>
    <w:rsid w:val="7D3923AB"/>
    <w:rsid w:val="7FD14B1D"/>
  </w:rsids>
  <m:mathPr>
    <m:brkBin m:val="before"/>
    <m:brkBinSub m:val="--"/>
    <m:smallFrac m:val="0"/>
    <m:dispDef/>
    <m:lMargin m:val="0"/>
    <m:rMargin m:val="0"/>
    <m:defJc m:val="centerGroup"/>
    <m:wrapIndent m:val="1440"/>
    <m:intLim m:val="subSup"/>
    <m:naryLim m:val="undOvr"/>
  </m:mathPr>
  <w:themeFontLang w:val="en-US" w:eastAsia="zh-CN"/>
  <w:clrSchemeMapping w:bg1="light1" w:t1="dark1" w:bg2="light2" w:t2="dark2" w:accent1="accent1" w:accent2="accent2" w:accent3="accent3" w:accent4="accent4" w:accent5="accent5" w:accent6="accent6" w:hyperlink="hyperlink" w:followedHyperlink="followedHyperlink"/>
  <w:doNotIncludeSubdocsInStats/>
</w:settings>
</file>

<file path=word/styles.xml><?xml version="1.0" encoding="utf-8"?>
<w:styles xmlns:mc="http://schemas.openxmlformats.org/markup-compatibility/2006" xmlns:o="urn:schemas-microsoft-com:office:office" xmlns:r="http://schemas.openxmlformats.org/officeDocument/2006/relationships" xmlns:m="http://schemas.openxmlformats.org/officeDocument/2006/math" xmlns:v="urn:schemas-microsoft-com:vml" xmlns:w="http://schemas.openxmlformats.org/wordprocessingml/2006/main" xmlns:w14="http://schemas.microsoft.com/office/word/2010/wordml" xmlns:w10="urn:schemas-microsoft-com:office:word" xmlns:sl="http://schemas.openxmlformats.org/schemaLibrary/2006/main" xmlns:wpsCustomData="http://www.wps.cn/officeDocument/2013/wpsCustomData" mc:Ignorable="w14">
  <w:docDefaults>
    <w:rPrDefault>
      <w:rPr>
        <w:rFonts w:ascii="Times New Roman" w:hAnsi="Times New Roman" w:eastAsia="宋体" w:cs="Times New Roman"/>
      </w:rPr>
    </w:rPrDefault>
    <w:pPrDefault/>
  </w:docDefaults>
  <w:latentStyles w:count="260" w:defQFormat="0" w:defUnhideWhenUsed="1" w:defSemiHidden="1" w:defUIPriority="99" w:defLockedState="0">
    <w:lsdException w:qFormat="1" w:unhideWhenUsed="0" w:uiPriority="0" w:semiHidden="0" w:name="Normal"/>
    <w:lsdException w:qFormat="1" w:unhideWhenUsed="0" w:uiPriority="0" w:semiHidden="0" w:name="heading 1"/>
    <w:lsdException w:qFormat="1" w:uiPriority="0" w:name="heading 2"/>
    <w:lsdException w:qFormat="1" w:uiPriority="0" w:name="heading 3"/>
    <w:lsdException w:qFormat="1" w:uiPriority="0" w:name="heading 4"/>
    <w:lsdException w:qFormat="1" w:uiPriority="0" w:name="heading 5"/>
    <w:lsdException w:qFormat="1" w:uiPriority="0" w:name="heading 6"/>
    <w:lsdException w:qFormat="1" w:uiPriority="0" w:name="heading 7"/>
    <w:lsdException w:qFormat="1" w:uiPriority="0" w:name="heading 8"/>
    <w:lsdException w:qFormat="1" w:uiPriority="0" w:name="heading 9"/>
    <w:lsdException w:unhideWhenUsed="0" w:uiPriority="0" w:semiHidden="0" w:name="index 1"/>
    <w:lsdException w:unhideWhenUsed="0" w:uiPriority="0" w:semiHidden="0" w:name="index 2"/>
    <w:lsdException w:unhideWhenUsed="0" w:uiPriority="0" w:semiHidden="0" w:name="index 3"/>
    <w:lsdException w:unhideWhenUsed="0" w:uiPriority="0" w:semiHidden="0" w:name="index 4"/>
    <w:lsdException w:unhideWhenUsed="0" w:uiPriority="0" w:semiHidden="0" w:name="index 5"/>
    <w:lsdException w:unhideWhenUsed="0" w:uiPriority="0" w:semiHidden="0" w:name="index 6"/>
    <w:lsdException w:unhideWhenUsed="0" w:uiPriority="0" w:semiHidden="0" w:name="index 7"/>
    <w:lsdException w:unhideWhenUsed="0" w:uiPriority="0" w:semiHidden="0" w:name="index 8"/>
    <w:lsdException w:unhideWhenUsed="0" w:uiPriority="0" w:semiHidden="0" w:name="index 9"/>
    <w:lsdException w:unhideWhenUsed="0" w:uiPriority="0" w:semiHidden="0" w:name="toc 1"/>
    <w:lsdException w:unhideWhenUsed="0" w:uiPriority="0" w:semiHidden="0" w:name="toc 2"/>
    <w:lsdException w:unhideWhenUsed="0" w:uiPriority="0" w:semiHidden="0" w:name="toc 3"/>
    <w:lsdException w:unhideWhenUsed="0" w:uiPriority="0" w:semiHidden="0" w:name="toc 4"/>
    <w:lsdException w:unhideWhenUsed="0" w:uiPriority="0" w:semiHidden="0" w:name="toc 5"/>
    <w:lsdException w:unhideWhenUsed="0" w:uiPriority="0" w:semiHidden="0" w:name="toc 6"/>
    <w:lsdException w:unhideWhenUsed="0" w:uiPriority="0" w:semiHidden="0" w:name="toc 7"/>
    <w:lsdException w:unhideWhenUsed="0" w:uiPriority="0" w:semiHidden="0" w:name="toc 8"/>
    <w:lsdException w:unhideWhenUsed="0" w:uiPriority="0" w:semiHidden="0" w:name="toc 9"/>
    <w:lsdException w:unhideWhenUsed="0" w:uiPriority="0" w:semiHidden="0" w:name="Normal Indent"/>
    <w:lsdException w:unhideWhenUsed="0" w:uiPriority="0" w:semiHidden="0" w:name="footnote text"/>
    <w:lsdException w:unhideWhenUsed="0" w:uiPriority="0" w:semiHidden="0" w:name="annotation text"/>
    <w:lsdException w:unhideWhenUsed="0" w:uiPriority="0" w:semiHidden="0" w:name="header"/>
    <w:lsdException w:unhideWhenUsed="0" w:uiPriority="0" w:semiHidden="0" w:name="footer"/>
    <w:lsdException w:unhideWhenUsed="0" w:uiPriority="0" w:semiHidden="0" w:name="index heading"/>
    <w:lsdException w:qFormat="1" w:uiPriority="0" w:name="caption"/>
    <w:lsdException w:unhideWhenUsed="0" w:uiPriority="0" w:semiHidden="0" w:name="table of figures"/>
    <w:lsdException w:unhideWhenUsed="0" w:uiPriority="0" w:semiHidden="0" w:name="envelope address"/>
    <w:lsdException w:unhideWhenUsed="0" w:uiPriority="0" w:semiHidden="0" w:name="envelope return"/>
    <w:lsdException w:unhideWhenUsed="0" w:uiPriority="0" w:semiHidden="0" w:name="footnote reference"/>
    <w:lsdException w:unhideWhenUsed="0" w:uiPriority="0" w:semiHidden="0" w:name="annotation reference"/>
    <w:lsdException w:unhideWhenUsed="0" w:uiPriority="0" w:semiHidden="0" w:name="line number"/>
    <w:lsdException w:unhideWhenUsed="0" w:uiPriority="0" w:semiHidden="0" w:name="page number"/>
    <w:lsdException w:unhideWhenUsed="0" w:uiPriority="0" w:semiHidden="0" w:name="endnote reference"/>
    <w:lsdException w:unhideWhenUsed="0" w:uiPriority="0" w:semiHidden="0" w:name="endnote text"/>
    <w:lsdException w:unhideWhenUsed="0" w:uiPriority="0" w:semiHidden="0" w:name="table of authorities"/>
    <w:lsdException w:unhideWhenUsed="0" w:uiPriority="0" w:semiHidden="0" w:name="macro"/>
    <w:lsdException w:unhideWhenUsed="0" w:uiPriority="0" w:semiHidden="0" w:name="toa heading"/>
    <w:lsdException w:unhideWhenUsed="0" w:uiPriority="0" w:semiHidden="0" w:name="List"/>
    <w:lsdException w:unhideWhenUsed="0" w:uiPriority="0" w:semiHidden="0" w:name="List Bullet"/>
    <w:lsdException w:unhideWhenUsed="0" w:uiPriority="0" w:semiHidden="0" w:name="List Number"/>
    <w:lsdException w:unhideWhenUsed="0" w:uiPriority="0" w:semiHidden="0" w:name="List 2"/>
    <w:lsdException w:unhideWhenUsed="0" w:uiPriority="0" w:semiHidden="0" w:name="List 3"/>
    <w:lsdException w:unhideWhenUsed="0" w:uiPriority="0" w:semiHidden="0" w:name="List 4"/>
    <w:lsdException w:unhideWhenUsed="0" w:uiPriority="0" w:semiHidden="0" w:name="List 5"/>
    <w:lsdException w:unhideWhenUsed="0" w:uiPriority="0" w:semiHidden="0" w:name="List Bullet 2"/>
    <w:lsdException w:unhideWhenUsed="0" w:uiPriority="0" w:semiHidden="0" w:name="List Bullet 3"/>
    <w:lsdException w:unhideWhenUsed="0" w:uiPriority="0" w:semiHidden="0" w:name="List Bullet 4"/>
    <w:lsdException w:unhideWhenUsed="0" w:uiPriority="0" w:semiHidden="0" w:name="List Bullet 5"/>
    <w:lsdException w:unhideWhenUsed="0" w:uiPriority="0" w:semiHidden="0" w:name="List Number 2"/>
    <w:lsdException w:unhideWhenUsed="0" w:uiPriority="0" w:semiHidden="0" w:name="List Number 3"/>
    <w:lsdException w:unhideWhenUsed="0" w:uiPriority="0" w:semiHidden="0" w:name="List Number 4"/>
    <w:lsdException w:unhideWhenUsed="0" w:uiPriority="0" w:semiHidden="0" w:name="List Number 5"/>
    <w:lsdException w:qFormat="1" w:unhideWhenUsed="0" w:uiPriority="0" w:semiHidden="0" w:name="Title"/>
    <w:lsdException w:unhideWhenUsed="0" w:uiPriority="0" w:semiHidden="0" w:name="Closing"/>
    <w:lsdException w:unhideWhenUsed="0" w:uiPriority="0" w:semiHidden="0" w:name="Signature"/>
    <w:lsdException w:qFormat="1" w:unhideWhenUsed="0" w:uiPriority="0" w:name="Default Paragraph Font"/>
    <w:lsdException w:unhideWhenUsed="0" w:uiPriority="0" w:semiHidden="0" w:name="Body Text"/>
    <w:lsdException w:unhideWhenUsed="0" w:uiPriority="0" w:semiHidden="0" w:name="Body Text Indent"/>
    <w:lsdException w:unhideWhenUsed="0" w:uiPriority="0" w:semiHidden="0" w:name="List Continue"/>
    <w:lsdException w:unhideWhenUsed="0" w:uiPriority="0" w:semiHidden="0" w:name="List Continue 2"/>
    <w:lsdException w:unhideWhenUsed="0" w:uiPriority="0" w:semiHidden="0" w:name="List Continue 3"/>
    <w:lsdException w:unhideWhenUsed="0" w:uiPriority="0" w:semiHidden="0" w:name="List Continue 4"/>
    <w:lsdException w:unhideWhenUsed="0" w:uiPriority="0" w:semiHidden="0" w:name="List Continue 5"/>
    <w:lsdException w:unhideWhenUsed="0" w:uiPriority="0" w:semiHidden="0" w:name="Message Header"/>
    <w:lsdException w:qFormat="1" w:unhideWhenUsed="0" w:uiPriority="0" w:semiHidden="0" w:name="Subtitle"/>
    <w:lsdException w:unhideWhenUsed="0" w:uiPriority="0" w:semiHidden="0" w:name="Salutation"/>
    <w:lsdException w:unhideWhenUsed="0" w:uiPriority="0" w:semiHidden="0" w:name="Date"/>
    <w:lsdException w:unhideWhenUsed="0" w:uiPriority="0" w:semiHidden="0" w:name="Body Text First Indent"/>
    <w:lsdException w:unhideWhenUsed="0" w:uiPriority="0" w:semiHidden="0" w:name="Body Text First Indent 2"/>
    <w:lsdException w:unhideWhenUsed="0" w:uiPriority="0" w:semiHidden="0" w:name="Note Heading"/>
    <w:lsdException w:unhideWhenUsed="0" w:uiPriority="0" w:semiHidden="0" w:name="Body Text 2"/>
    <w:lsdException w:unhideWhenUsed="0" w:uiPriority="0" w:semiHidden="0" w:name="Body Text 3"/>
    <w:lsdException w:unhideWhenUsed="0" w:uiPriority="0" w:semiHidden="0" w:name="Body Text Indent 2"/>
    <w:lsdException w:unhideWhenUsed="0" w:uiPriority="0" w:semiHidden="0" w:name="Body Text Indent 3"/>
    <w:lsdException w:unhideWhenUsed="0" w:uiPriority="0" w:semiHidden="0" w:name="Block Text"/>
    <w:lsdException w:unhideWhenUsed="0" w:uiPriority="0" w:semiHidden="0" w:name="Hyperlink"/>
    <w:lsdException w:unhideWhenUsed="0" w:uiPriority="0" w:semiHidden="0" w:name="FollowedHyperlink"/>
    <w:lsdException w:qFormat="1" w:unhideWhenUsed="0" w:uiPriority="0" w:semiHidden="0" w:name="Strong"/>
    <w:lsdException w:qFormat="1" w:unhideWhenUsed="0" w:uiPriority="0" w:semiHidden="0" w:name="Emphasis"/>
    <w:lsdException w:unhideWhenUsed="0" w:uiPriority="0" w:semiHidden="0" w:name="Document Map"/>
    <w:lsdException w:unhideWhenUsed="0" w:uiPriority="0" w:semiHidden="0" w:name="Plain Text"/>
    <w:lsdException w:unhideWhenUsed="0" w:uiPriority="0" w:semiHidden="0" w:name="E-mail Signature"/>
    <w:lsdException w:unhideWhenUsed="0" w:uiPriority="0" w:semiHidden="0" w:name="Normal (Web)"/>
    <w:lsdException w:unhideWhenUsed="0" w:uiPriority="0" w:semiHidden="0" w:name="HTML Acronym"/>
    <w:lsdException w:unhideWhenUsed="0" w:uiPriority="0" w:semiHidden="0" w:name="HTML Address"/>
    <w:lsdException w:unhideWhenUsed="0" w:uiPriority="0" w:semiHidden="0" w:name="HTML Cite"/>
    <w:lsdException w:unhideWhenUsed="0" w:uiPriority="0" w:semiHidden="0" w:name="HTML Code"/>
    <w:lsdException w:unhideWhenUsed="0" w:uiPriority="0" w:semiHidden="0" w:name="HTML Definition"/>
    <w:lsdException w:unhideWhenUsed="0" w:uiPriority="0" w:semiHidden="0" w:name="HTML Keyboard"/>
    <w:lsdException w:unhideWhenUsed="0" w:uiPriority="0" w:semiHidden="0" w:name="HTML Preformatted"/>
    <w:lsdException w:unhideWhenUsed="0" w:uiPriority="0" w:semiHidden="0" w:name="HTML Sample"/>
    <w:lsdException w:unhideWhenUsed="0" w:uiPriority="0" w:semiHidden="0" w:name="HTML Typewriter"/>
    <w:lsdException w:unhideWhenUsed="0" w:uiPriority="0" w:semiHidden="0" w:name="HTML Variable"/>
    <w:lsdException w:qFormat="1" w:unhideWhenUsed="0" w:uiPriority="0" w:name="Normal Table"/>
    <w:lsdException w:unhideWhenUsed="0" w:uiPriority="0" w:semiHidden="0" w:name="annotation subject"/>
    <w:lsdException w:unhideWhenUsed="0" w:uiPriority="0" w:semiHidden="0" w:name="Table Simple 1"/>
    <w:lsdException w:unhideWhenUsed="0" w:uiPriority="0" w:semiHidden="0" w:name="Table Simple 2"/>
    <w:lsdException w:unhideWhenUsed="0" w:uiPriority="0" w:semiHidden="0" w:name="Table Simple 3"/>
    <w:lsdException w:unhideWhenUsed="0" w:uiPriority="0" w:semiHidden="0" w:name="Table Classic 1"/>
    <w:lsdException w:unhideWhenUsed="0" w:uiPriority="0" w:semiHidden="0" w:name="Table Classic 2"/>
    <w:lsdException w:unhideWhenUsed="0" w:uiPriority="0" w:semiHidden="0" w:name="Table Classic 3"/>
    <w:lsdException w:unhideWhenUsed="0" w:uiPriority="0" w:semiHidden="0" w:name="Table Classic 4"/>
    <w:lsdException w:unhideWhenUsed="0" w:uiPriority="0" w:semiHidden="0" w:name="Table Colorful 1"/>
    <w:lsdException w:unhideWhenUsed="0" w:uiPriority="0" w:semiHidden="0" w:name="Table Colorful 2"/>
    <w:lsdException w:unhideWhenUsed="0" w:uiPriority="0" w:semiHidden="0" w:name="Table Colorful 3"/>
    <w:lsdException w:unhideWhenUsed="0" w:uiPriority="0" w:semiHidden="0" w:name="Table Columns 1"/>
    <w:lsdException w:unhideWhenUsed="0" w:uiPriority="0" w:semiHidden="0" w:name="Table Columns 2"/>
    <w:lsdException w:unhideWhenUsed="0" w:uiPriority="0" w:semiHidden="0" w:name="Table Columns 3"/>
    <w:lsdException w:unhideWhenUsed="0" w:uiPriority="0" w:semiHidden="0" w:name="Table Columns 4"/>
    <w:lsdException w:unhideWhenUsed="0" w:uiPriority="0" w:semiHidden="0" w:name="Table Columns 5"/>
    <w:lsdException w:unhideWhenUsed="0" w:uiPriority="0" w:semiHidden="0" w:name="Table Grid 1"/>
    <w:lsdException w:unhideWhenUsed="0" w:uiPriority="0" w:semiHidden="0" w:name="Table Grid 2"/>
    <w:lsdException w:unhideWhenUsed="0" w:uiPriority="0" w:semiHidden="0" w:name="Table Grid 3"/>
    <w:lsdException w:unhideWhenUsed="0" w:uiPriority="0" w:semiHidden="0" w:name="Table Grid 4"/>
    <w:lsdException w:unhideWhenUsed="0" w:uiPriority="0" w:semiHidden="0" w:name="Table Grid 5"/>
    <w:lsdException w:unhideWhenUsed="0" w:uiPriority="0" w:semiHidden="0" w:name="Table Grid 6"/>
    <w:lsdException w:unhideWhenUsed="0" w:uiPriority="0" w:semiHidden="0" w:name="Table Grid 7"/>
    <w:lsdException w:unhideWhenUsed="0" w:uiPriority="0" w:semiHidden="0" w:name="Table Grid 8"/>
    <w:lsdException w:unhideWhenUsed="0" w:uiPriority="0" w:semiHidden="0" w:name="Table List 1"/>
    <w:lsdException w:unhideWhenUsed="0" w:uiPriority="0" w:semiHidden="0" w:name="Table List 2"/>
    <w:lsdException w:unhideWhenUsed="0" w:uiPriority="0" w:semiHidden="0" w:name="Table List 3"/>
    <w:lsdException w:unhideWhenUsed="0" w:uiPriority="0" w:semiHidden="0" w:name="Table List 4"/>
    <w:lsdException w:unhideWhenUsed="0" w:uiPriority="0" w:semiHidden="0" w:name="Table List 5"/>
    <w:lsdException w:unhideWhenUsed="0" w:uiPriority="0" w:semiHidden="0" w:name="Table List 6"/>
    <w:lsdException w:unhideWhenUsed="0" w:uiPriority="0" w:semiHidden="0" w:name="Table List 7"/>
    <w:lsdException w:unhideWhenUsed="0" w:uiPriority="0" w:semiHidden="0" w:name="Table List 8"/>
    <w:lsdException w:unhideWhenUsed="0" w:uiPriority="0" w:semiHidden="0" w:name="Table 3D effects 1"/>
    <w:lsdException w:unhideWhenUsed="0" w:uiPriority="0" w:semiHidden="0" w:name="Table 3D effects 2"/>
    <w:lsdException w:unhideWhenUsed="0" w:uiPriority="0" w:semiHidden="0" w:name="Table 3D effects 3"/>
    <w:lsdException w:unhideWhenUsed="0" w:uiPriority="0" w:semiHidden="0" w:name="Table Contemporary"/>
    <w:lsdException w:unhideWhenUsed="0" w:uiPriority="0" w:semiHidden="0" w:name="Table Elegant"/>
    <w:lsdException w:unhideWhenUsed="0" w:uiPriority="0" w:semiHidden="0" w:name="Table Professional"/>
    <w:lsdException w:unhideWhenUsed="0" w:uiPriority="0" w:semiHidden="0" w:name="Table Subtle 1"/>
    <w:lsdException w:unhideWhenUsed="0" w:uiPriority="0" w:semiHidden="0" w:name="Table Subtle 2"/>
    <w:lsdException w:unhideWhenUsed="0" w:uiPriority="0" w:semiHidden="0" w:name="Table Web 1"/>
    <w:lsdException w:unhideWhenUsed="0" w:uiPriority="0" w:semiHidden="0" w:name="Table Web 2"/>
    <w:lsdException w:unhideWhenUsed="0" w:uiPriority="0" w:semiHidden="0" w:name="Table Web 3"/>
    <w:lsdException w:unhideWhenUsed="0" w:uiPriority="0" w:semiHidden="0" w:name="Balloon Text"/>
    <w:lsdException w:unhideWhenUsed="0" w:uiPriority="0" w:semiHidden="0" w:name="Table Grid"/>
    <w:lsdException w:unhideWhenUsed="0" w:uiPriority="0" w:semiHidden="0" w:name="Table Theme"/>
    <w:lsdException w:unhideWhenUsed="0" w:uiPriority="60" w:semiHidden="0" w:name="Light Shading"/>
    <w:lsdException w:unhideWhenUsed="0" w:uiPriority="61" w:semiHidden="0" w:name="Light List"/>
    <w:lsdException w:unhideWhenUsed="0" w:uiPriority="62" w:semiHidden="0" w:name="Light Grid"/>
    <w:lsdException w:unhideWhenUsed="0" w:uiPriority="63" w:semiHidden="0" w:name="Medium Shading 1"/>
    <w:lsdException w:unhideWhenUsed="0" w:uiPriority="64" w:semiHidden="0" w:name="Medium Shading 2"/>
    <w:lsdException w:unhideWhenUsed="0" w:uiPriority="65" w:semiHidden="0" w:name="Medium List 1"/>
    <w:lsdException w:unhideWhenUsed="0" w:uiPriority="66" w:semiHidden="0" w:name="Medium List 2"/>
    <w:lsdException w:unhideWhenUsed="0" w:uiPriority="67" w:semiHidden="0" w:name="Medium Grid 1"/>
    <w:lsdException w:unhideWhenUsed="0" w:uiPriority="68" w:semiHidden="0" w:name="Medium Grid 2"/>
    <w:lsdException w:unhideWhenUsed="0" w:uiPriority="69" w:semiHidden="0" w:name="Medium Grid 3"/>
    <w:lsdException w:unhideWhenUsed="0" w:uiPriority="70" w:semiHidden="0" w:name="Dark List"/>
    <w:lsdException w:unhideWhenUsed="0" w:uiPriority="71" w:semiHidden="0" w:name="Colorful Shading"/>
    <w:lsdException w:unhideWhenUsed="0" w:uiPriority="72" w:semiHidden="0" w:name="Colorful List"/>
    <w:lsdException w:unhideWhenUsed="0" w:uiPriority="73" w:semiHidden="0" w:name="Colorful Grid"/>
    <w:lsdException w:unhideWhenUsed="0" w:uiPriority="60" w:semiHidden="0" w:name="Light Shading Accent 1"/>
    <w:lsdException w:unhideWhenUsed="0" w:uiPriority="61" w:semiHidden="0" w:name="Light List Accent 1"/>
    <w:lsdException w:unhideWhenUsed="0" w:uiPriority="62" w:semiHidden="0" w:name="Light Grid Accent 1"/>
    <w:lsdException w:unhideWhenUsed="0" w:uiPriority="63" w:semiHidden="0" w:name="Medium Shading 1 Accent 1"/>
    <w:lsdException w:unhideWhenUsed="0" w:uiPriority="64" w:semiHidden="0" w:name="Medium Shading 2 Accent 1"/>
    <w:lsdException w:unhideWhenUsed="0" w:uiPriority="65" w:semiHidden="0" w:name="Medium List 1 Accent 1"/>
    <w:lsdException w:unhideWhenUsed="0" w:uiPriority="66" w:semiHidden="0" w:name="Medium List 2 Accent 1"/>
    <w:lsdException w:unhideWhenUsed="0" w:uiPriority="67" w:semiHidden="0" w:name="Medium Grid 1 Accent 1"/>
    <w:lsdException w:unhideWhenUsed="0" w:uiPriority="68" w:semiHidden="0" w:name="Medium Grid 2 Accent 1"/>
    <w:lsdException w:unhideWhenUsed="0" w:uiPriority="69" w:semiHidden="0" w:name="Medium Grid 3 Accent 1"/>
    <w:lsdException w:unhideWhenUsed="0" w:uiPriority="70" w:semiHidden="0" w:name="Dark List Accent 1"/>
    <w:lsdException w:unhideWhenUsed="0" w:uiPriority="71" w:semiHidden="0" w:name="Colorful Shading Accent 1"/>
    <w:lsdException w:unhideWhenUsed="0" w:uiPriority="72" w:semiHidden="0" w:name="Colorful List Accent 1"/>
    <w:lsdException w:unhideWhenUsed="0" w:uiPriority="73" w:semiHidden="0" w:name="Colorful Grid Accent 1"/>
    <w:lsdException w:unhideWhenUsed="0" w:uiPriority="60" w:semiHidden="0" w:name="Light Shading Accent 2"/>
    <w:lsdException w:unhideWhenUsed="0" w:uiPriority="61" w:semiHidden="0" w:name="Light List Accent 2"/>
    <w:lsdException w:unhideWhenUsed="0" w:uiPriority="62" w:semiHidden="0" w:name="Light Grid Accent 2"/>
    <w:lsdException w:unhideWhenUsed="0" w:uiPriority="63" w:semiHidden="0" w:name="Medium Shading 1 Accent 2"/>
    <w:lsdException w:unhideWhenUsed="0" w:uiPriority="64" w:semiHidden="0" w:name="Medium Shading 2 Accent 2"/>
    <w:lsdException w:unhideWhenUsed="0" w:uiPriority="65" w:semiHidden="0" w:name="Medium List 1 Accent 2"/>
    <w:lsdException w:unhideWhenUsed="0" w:uiPriority="66" w:semiHidden="0" w:name="Medium List 2 Accent 2"/>
    <w:lsdException w:unhideWhenUsed="0" w:uiPriority="67" w:semiHidden="0" w:name="Medium Grid 1 Accent 2"/>
    <w:lsdException w:unhideWhenUsed="0" w:uiPriority="68" w:semiHidden="0" w:name="Medium Grid 2 Accent 2"/>
    <w:lsdException w:unhideWhenUsed="0" w:uiPriority="69" w:semiHidden="0" w:name="Medium Grid 3 Accent 2"/>
    <w:lsdException w:unhideWhenUsed="0" w:uiPriority="70" w:semiHidden="0" w:name="Dark List Accent 2"/>
    <w:lsdException w:unhideWhenUsed="0" w:uiPriority="71" w:semiHidden="0" w:name="Colorful Shading Accent 2"/>
    <w:lsdException w:unhideWhenUsed="0" w:uiPriority="72" w:semiHidden="0" w:name="Colorful List Accent 2"/>
    <w:lsdException w:unhideWhenUsed="0" w:uiPriority="73" w:semiHidden="0" w:name="Colorful Grid Accent 2"/>
    <w:lsdException w:unhideWhenUsed="0" w:uiPriority="60" w:semiHidden="0" w:name="Light Shading Accent 3"/>
    <w:lsdException w:unhideWhenUsed="0" w:uiPriority="61" w:semiHidden="0" w:name="Light List Accent 3"/>
    <w:lsdException w:unhideWhenUsed="0" w:uiPriority="62" w:semiHidden="0" w:name="Light Grid Accent 3"/>
    <w:lsdException w:unhideWhenUsed="0" w:uiPriority="63" w:semiHidden="0" w:name="Medium Shading 1 Accent 3"/>
    <w:lsdException w:unhideWhenUsed="0" w:uiPriority="64" w:semiHidden="0" w:name="Medium Shading 2 Accent 3"/>
    <w:lsdException w:unhideWhenUsed="0" w:uiPriority="65" w:semiHidden="0" w:name="Medium List 1 Accent 3"/>
    <w:lsdException w:unhideWhenUsed="0" w:uiPriority="66" w:semiHidden="0" w:name="Medium List 2 Accent 3"/>
    <w:lsdException w:unhideWhenUsed="0" w:uiPriority="67" w:semiHidden="0" w:name="Medium Grid 1 Accent 3"/>
    <w:lsdException w:unhideWhenUsed="0" w:uiPriority="68" w:semiHidden="0" w:name="Medium Grid 2 Accent 3"/>
    <w:lsdException w:unhideWhenUsed="0" w:uiPriority="69" w:semiHidden="0" w:name="Medium Grid 3 Accent 3"/>
    <w:lsdException w:unhideWhenUsed="0" w:uiPriority="70" w:semiHidden="0" w:name="Dark List Accent 3"/>
    <w:lsdException w:unhideWhenUsed="0" w:uiPriority="71" w:semiHidden="0" w:name="Colorful Shading Accent 3"/>
    <w:lsdException w:unhideWhenUsed="0" w:uiPriority="72" w:semiHidden="0" w:name="Colorful List Accent 3"/>
    <w:lsdException w:unhideWhenUsed="0" w:uiPriority="73" w:semiHidden="0" w:name="Colorful Grid Accent 3"/>
    <w:lsdException w:unhideWhenUsed="0" w:uiPriority="60" w:semiHidden="0" w:name="Light Shading Accent 4"/>
    <w:lsdException w:unhideWhenUsed="0" w:uiPriority="61" w:semiHidden="0" w:name="Light List Accent 4"/>
    <w:lsdException w:unhideWhenUsed="0" w:uiPriority="62" w:semiHidden="0" w:name="Light Grid Accent 4"/>
    <w:lsdException w:unhideWhenUsed="0" w:uiPriority="63" w:semiHidden="0" w:name="Medium Shading 1 Accent 4"/>
    <w:lsdException w:unhideWhenUsed="0" w:uiPriority="64" w:semiHidden="0" w:name="Medium Shading 2 Accent 4"/>
    <w:lsdException w:unhideWhenUsed="0" w:uiPriority="65" w:semiHidden="0" w:name="Medium List 1 Accent 4"/>
    <w:lsdException w:unhideWhenUsed="0" w:uiPriority="66" w:semiHidden="0" w:name="Medium List 2 Accent 4"/>
    <w:lsdException w:unhideWhenUsed="0" w:uiPriority="67" w:semiHidden="0" w:name="Medium Grid 1 Accent 4"/>
    <w:lsdException w:unhideWhenUsed="0" w:uiPriority="68" w:semiHidden="0" w:name="Medium Grid 2 Accent 4"/>
    <w:lsdException w:unhideWhenUsed="0" w:uiPriority="69" w:semiHidden="0" w:name="Medium Grid 3 Accent 4"/>
    <w:lsdException w:unhideWhenUsed="0" w:uiPriority="70" w:semiHidden="0" w:name="Dark List Accent 4"/>
    <w:lsdException w:unhideWhenUsed="0" w:uiPriority="71" w:semiHidden="0" w:name="Colorful Shading Accent 4"/>
    <w:lsdException w:unhideWhenUsed="0" w:uiPriority="72" w:semiHidden="0" w:name="Colorful List Accent 4"/>
    <w:lsdException w:unhideWhenUsed="0" w:uiPriority="73" w:semiHidden="0" w:name="Colorful Grid Accent 4"/>
    <w:lsdException w:unhideWhenUsed="0" w:uiPriority="60" w:semiHidden="0" w:name="Light Shading Accent 5"/>
    <w:lsdException w:unhideWhenUsed="0" w:uiPriority="61" w:semiHidden="0" w:name="Light List Accent 5"/>
    <w:lsdException w:unhideWhenUsed="0" w:uiPriority="62" w:semiHidden="0" w:name="Light Grid Accent 5"/>
    <w:lsdException w:unhideWhenUsed="0" w:uiPriority="63" w:semiHidden="0" w:name="Medium Shading 1 Accent 5"/>
    <w:lsdException w:unhideWhenUsed="0" w:uiPriority="64" w:semiHidden="0" w:name="Medium Shading 2 Accent 5"/>
    <w:lsdException w:unhideWhenUsed="0" w:uiPriority="65" w:semiHidden="0" w:name="Medium List 1 Accent 5"/>
    <w:lsdException w:unhideWhenUsed="0" w:uiPriority="66" w:semiHidden="0" w:name="Medium List 2 Accent 5"/>
    <w:lsdException w:unhideWhenUsed="0" w:uiPriority="67" w:semiHidden="0" w:name="Medium Grid 1 Accent 5"/>
    <w:lsdException w:unhideWhenUsed="0" w:uiPriority="68" w:semiHidden="0" w:name="Medium Grid 2 Accent 5"/>
    <w:lsdException w:unhideWhenUsed="0" w:uiPriority="69" w:semiHidden="0" w:name="Medium Grid 3 Accent 5"/>
    <w:lsdException w:unhideWhenUsed="0" w:uiPriority="70" w:semiHidden="0" w:name="Dark List Accent 5"/>
    <w:lsdException w:unhideWhenUsed="0" w:uiPriority="71" w:semiHidden="0" w:name="Colorful Shading Accent 5"/>
    <w:lsdException w:unhideWhenUsed="0" w:uiPriority="72" w:semiHidden="0" w:name="Colorful List Accent 5"/>
    <w:lsdException w:unhideWhenUsed="0" w:uiPriority="73" w:semiHidden="0" w:name="Colorful Grid Accent 5"/>
    <w:lsdException w:unhideWhenUsed="0" w:uiPriority="60" w:semiHidden="0" w:name="Light Shading Accent 6"/>
    <w:lsdException w:unhideWhenUsed="0" w:uiPriority="61" w:semiHidden="0" w:name="Light List Accent 6"/>
    <w:lsdException w:unhideWhenUsed="0" w:uiPriority="62" w:semiHidden="0" w:name="Light Grid Accent 6"/>
    <w:lsdException w:unhideWhenUsed="0" w:uiPriority="63" w:semiHidden="0" w:name="Medium Shading 1 Accent 6"/>
    <w:lsdException w:unhideWhenUsed="0" w:uiPriority="64" w:semiHidden="0" w:name="Medium Shading 2 Accent 6"/>
    <w:lsdException w:unhideWhenUsed="0" w:uiPriority="65" w:semiHidden="0" w:name="Medium List 1 Accent 6"/>
    <w:lsdException w:unhideWhenUsed="0" w:uiPriority="66" w:semiHidden="0" w:name="Medium List 2 Accent 6"/>
    <w:lsdException w:unhideWhenUsed="0" w:uiPriority="67" w:semiHidden="0" w:name="Medium Grid 1 Accent 6"/>
    <w:lsdException w:unhideWhenUsed="0" w:uiPriority="68" w:semiHidden="0" w:name="Medium Grid 2 Accent 6"/>
    <w:lsdException w:unhideWhenUsed="0" w:uiPriority="69" w:semiHidden="0" w:name="Medium Grid 3 Accent 6"/>
    <w:lsdException w:unhideWhenUsed="0" w:uiPriority="70" w:semiHidden="0" w:name="Dark List Accent 6"/>
    <w:lsdException w:unhideWhenUsed="0" w:uiPriority="71" w:semiHidden="0" w:name="Colorful Shading Accent 6"/>
    <w:lsdException w:unhideWhenUsed="0" w:uiPriority="72" w:semiHidden="0" w:name="Colorful List Accent 6"/>
    <w:lsdException w:unhideWhenUsed="0" w:uiPriority="73" w:semiHidden="0" w:name="Colorful Grid Accent 6"/>
  </w:latentStyles>
  <w:style w:type="paragraph" w:default="1" w:styleId="1">
    <w:name w:val="Normal"/>
    <w:qFormat/>
    <w:uiPriority w:val="0"/>
    <w:pPr>
      <w:widowControl w:val="0"/>
      <w:jc w:val="both"/>
    </w:pPr>
    <w:rPr>
      <w:rFonts w:asciiTheme="minorHAnsi" w:hAnsiTheme="minorHAnsi" w:eastAsiaTheme="minorEastAsia" w:cstheme="minorBidi"/>
      <w:kern w:val="2"/>
      <w:sz w:val="21"/>
      <w:szCs w:val="24"/>
      <w:lang w:val="en-US" w:eastAsia="zh-CN" w:bidi="ar-SA"/>
    </w:rPr>
  </w:style>
  <w:style w:type="character" w:default="1" w:styleId="3">
    <w:name w:val="Default Paragraph Font"/>
    <w:semiHidden/>
    <w:qFormat/>
    <w:uiPriority w:val="0"/>
  </w:style>
  <w:style w:type="table" w:default="1" w:styleId="2">
    <w:name w:val="Normal Table"/>
    <w:semiHidden/>
    <w:qFormat/>
    <w:uiPriority w:val="0"/>
    <w:tblPr>
      <w:tblCellMar>
        <w:top w:w="0" w:type="dxa"/>
        <w:left w:w="108" w:type="dxa"/>
        <w:bottom w:w="0" w:type="dxa"/>
        <w:right w:w="108" w:type="dxa"/>
      </w:tblCellMar>
    </w:tblPr>
  </w:style>
</w:styles>
</file>

<file path=word/_rels/document.xml.rels><?xml version="1.0" encoding="UTF-8" standalone="yes"?>
<Relationships xmlns="http://schemas.openxmlformats.org/package/2006/relationships"><Relationship Id="rId6" Type="http://schemas.openxmlformats.org/officeDocument/2006/relationships/fontTable" Target="fontTable.xml"/><Relationship Id="rId5" Type="http://schemas.openxmlformats.org/officeDocument/2006/relationships/numbering" Target="numbering.xml"/><Relationship Id="rId4" Type="http://schemas.openxmlformats.org/officeDocument/2006/relationships/customXml" Target="../customXml/item1.xml"/><Relationship Id="rId3" Type="http://schemas.openxmlformats.org/officeDocument/2006/relationships/theme" Target="theme/theme1.xml"/><Relationship Id="rId2" Type="http://schemas.openxmlformats.org/officeDocument/2006/relationships/settings" Target="settings.xml"/><Relationship Id="rId1" Type="http://schemas.openxmlformats.org/officeDocument/2006/relationships/styles" Target="styles.xml"/></Relationships>
</file>

<file path=word/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customData xmlns="http://www.wps.cn/officeDocument/2013/wpsCustomData" xmlns:s="http://www.wps.cn/officeDocument/2013/wpsCustomData">
  <customSectProps>
    <customSectPr/>
  </customSectProps>
</s:customData>
</file>

<file path=customXml/itemProps1.xml><?xml version="1.0" encoding="utf-8"?>
<ds:datastoreItem xmlns:ds="http://schemas.openxmlformats.org/officeDocument/2006/customXml" ds:itemID="{B1977F7D-205B-4081-913C-38D41E755F92}">
  <ds:schemaRefs>
    <ds:schemaRef ds:uri="http://www.wps.cn/officeDocument/2013/wpsCustomData"/>
  </ds:schemaRefs>
</ds:datastoreItem>
</file>

<file path=docProps/app.xml><?xml version="1.0" encoding="utf-8"?>
<Properties xmlns="http://schemas.openxmlformats.org/officeDocument/2006/extended-properties" xmlns:vt="http://schemas.openxmlformats.org/officeDocument/2006/docPropsVTypes">
  <Template>Normal.dotm</Template>
  <Pages>1</Pages>
  <Words>0</Words>
  <Characters>0</Characters>
  <Lines>0</Lines>
  <Paragraphs>0</Paragraphs>
  <TotalTime>0</TotalTime>
  <ScaleCrop>false</ScaleCrop>
  <LinksUpToDate>false</LinksUpToDate>
  <CharactersWithSpaces>0</CharactersWithSpaces>
  <Application>WPS Office_11.1.0.11045_F1E327BC-269C-435d-A152-05C5408002CA</Application>
  <DocSecurity>0</DocSecurit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2021-11-26T09:57:00Z</dcterms:created>
  <dc:creator>iPad (7)</dc:creator>
  <cp:lastModifiedBy>『陪』伴  无谓『停留』</cp:lastModifiedBy>
  <dcterms:modified xsi:type="dcterms:W3CDTF">2021-11-28T03:53:56Z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2052-11.1.0.11045</vt:lpwstr>
  </property>
  <property fmtid="{D5CDD505-2E9C-101B-9397-08002B2CF9AE}" pid="3" name="ICV">
    <vt:lpwstr>199226C20895D60F203FA0612FD905B0</vt:lpwstr>
  </property>
</Properties>
</file>