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7"/>
  </p:notesMasterIdLst>
  <p:sldIdLst>
    <p:sldId id="258" r:id="rId2"/>
    <p:sldId id="259" r:id="rId3"/>
    <p:sldId id="263" r:id="rId4"/>
    <p:sldId id="283" r:id="rId5"/>
    <p:sldId id="349" r:id="rId6"/>
    <p:sldId id="264" r:id="rId7"/>
    <p:sldId id="350" r:id="rId8"/>
    <p:sldId id="351" r:id="rId9"/>
    <p:sldId id="265" r:id="rId10"/>
    <p:sldId id="352" r:id="rId11"/>
    <p:sldId id="353" r:id="rId12"/>
    <p:sldId id="354" r:id="rId13"/>
    <p:sldId id="355" r:id="rId14"/>
    <p:sldId id="289" r:id="rId15"/>
    <p:sldId id="356" r:id="rId16"/>
    <p:sldId id="266" r:id="rId17"/>
    <p:sldId id="269" r:id="rId18"/>
    <p:sldId id="357" r:id="rId19"/>
    <p:sldId id="358" r:id="rId20"/>
    <p:sldId id="360" r:id="rId21"/>
    <p:sldId id="359" r:id="rId22"/>
    <p:sldId id="364" r:id="rId23"/>
    <p:sldId id="362" r:id="rId24"/>
    <p:sldId id="363" r:id="rId25"/>
    <p:sldId id="365" r:id="rId26"/>
    <p:sldId id="270" r:id="rId27"/>
    <p:sldId id="361" r:id="rId28"/>
    <p:sldId id="366" r:id="rId29"/>
    <p:sldId id="367" r:id="rId30"/>
    <p:sldId id="368" r:id="rId31"/>
    <p:sldId id="371" r:id="rId32"/>
    <p:sldId id="370" r:id="rId33"/>
    <p:sldId id="372" r:id="rId34"/>
    <p:sldId id="373" r:id="rId35"/>
    <p:sldId id="347" r:id="rId36"/>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p15:clr>
            <a:srgbClr val="A4A3A4"/>
          </p15:clr>
        </p15:guide>
        <p15:guide id="2" pos="38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9A8B"/>
    <a:srgbClr val="F7F9F3"/>
    <a:srgbClr val="D2CFC6"/>
    <a:srgbClr val="B8B1A5"/>
    <a:srgbClr val="D2CF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83"/>
  </p:normalViewPr>
  <p:slideViewPr>
    <p:cSldViewPr snapToGrid="0" snapToObjects="1">
      <p:cViewPr varScale="1">
        <p:scale>
          <a:sx n="69" d="100"/>
          <a:sy n="69" d="100"/>
        </p:scale>
        <p:origin x="36" y="27"/>
      </p:cViewPr>
      <p:guideLst>
        <p:guide orient="horz" pos="2183"/>
        <p:guide pos="3828"/>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1A2C7-D4B4-4706-8875-69BBCA3C8CDB}" type="datetimeFigureOut">
              <a:rPr lang="zh-CN" altLang="en-US" smtClean="0"/>
              <a:t>2022/5/7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20EB5C-24B1-4869-AFC6-058737BB3DF9}" type="slidenum">
              <a:rPr lang="zh-CN" altLang="en-US" smtClean="0"/>
              <a:t>‹#›</a:t>
            </a:fld>
            <a:endParaRPr lang="zh-CN" altLang="en-US"/>
          </a:p>
        </p:txBody>
      </p:sp>
    </p:spTree>
    <p:extLst>
      <p:ext uri="{BB962C8B-B14F-4D97-AF65-F5344CB8AC3E}">
        <p14:creationId xmlns:p14="http://schemas.microsoft.com/office/powerpoint/2010/main" val="3966913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1</a:t>
            </a:fld>
            <a:endParaRPr lang="zh-CN" altLang="en-US"/>
          </a:p>
        </p:txBody>
      </p:sp>
    </p:spTree>
    <p:extLst>
      <p:ext uri="{BB962C8B-B14F-4D97-AF65-F5344CB8AC3E}">
        <p14:creationId xmlns:p14="http://schemas.microsoft.com/office/powerpoint/2010/main" val="813614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12</a:t>
            </a:fld>
            <a:endParaRPr lang="zh-CN" altLang="en-US"/>
          </a:p>
        </p:txBody>
      </p:sp>
    </p:spTree>
    <p:extLst>
      <p:ext uri="{BB962C8B-B14F-4D97-AF65-F5344CB8AC3E}">
        <p14:creationId xmlns:p14="http://schemas.microsoft.com/office/powerpoint/2010/main" val="3738861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13</a:t>
            </a:fld>
            <a:endParaRPr lang="zh-CN" altLang="en-US"/>
          </a:p>
        </p:txBody>
      </p:sp>
    </p:spTree>
    <p:extLst>
      <p:ext uri="{BB962C8B-B14F-4D97-AF65-F5344CB8AC3E}">
        <p14:creationId xmlns:p14="http://schemas.microsoft.com/office/powerpoint/2010/main" val="206389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14</a:t>
            </a:fld>
            <a:endParaRPr lang="zh-CN" altLang="en-US"/>
          </a:p>
        </p:txBody>
      </p:sp>
    </p:spTree>
    <p:extLst>
      <p:ext uri="{BB962C8B-B14F-4D97-AF65-F5344CB8AC3E}">
        <p14:creationId xmlns:p14="http://schemas.microsoft.com/office/powerpoint/2010/main" val="2191639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15</a:t>
            </a:fld>
            <a:endParaRPr lang="zh-CN" altLang="en-US"/>
          </a:p>
        </p:txBody>
      </p:sp>
    </p:spTree>
    <p:extLst>
      <p:ext uri="{BB962C8B-B14F-4D97-AF65-F5344CB8AC3E}">
        <p14:creationId xmlns:p14="http://schemas.microsoft.com/office/powerpoint/2010/main" val="801880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16</a:t>
            </a:fld>
            <a:endParaRPr lang="zh-CN" altLang="en-US"/>
          </a:p>
        </p:txBody>
      </p:sp>
    </p:spTree>
    <p:extLst>
      <p:ext uri="{BB962C8B-B14F-4D97-AF65-F5344CB8AC3E}">
        <p14:creationId xmlns:p14="http://schemas.microsoft.com/office/powerpoint/2010/main" val="3579657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17</a:t>
            </a:fld>
            <a:endParaRPr lang="zh-CN" altLang="en-US"/>
          </a:p>
        </p:txBody>
      </p:sp>
    </p:spTree>
    <p:extLst>
      <p:ext uri="{BB962C8B-B14F-4D97-AF65-F5344CB8AC3E}">
        <p14:creationId xmlns:p14="http://schemas.microsoft.com/office/powerpoint/2010/main" val="3669687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19</a:t>
            </a:fld>
            <a:endParaRPr lang="zh-CN" altLang="en-US"/>
          </a:p>
        </p:txBody>
      </p:sp>
    </p:spTree>
    <p:extLst>
      <p:ext uri="{BB962C8B-B14F-4D97-AF65-F5344CB8AC3E}">
        <p14:creationId xmlns:p14="http://schemas.microsoft.com/office/powerpoint/2010/main" val="3050976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21</a:t>
            </a:fld>
            <a:endParaRPr lang="zh-CN" altLang="en-US"/>
          </a:p>
        </p:txBody>
      </p:sp>
    </p:spTree>
    <p:extLst>
      <p:ext uri="{BB962C8B-B14F-4D97-AF65-F5344CB8AC3E}">
        <p14:creationId xmlns:p14="http://schemas.microsoft.com/office/powerpoint/2010/main" val="2217934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23</a:t>
            </a:fld>
            <a:endParaRPr lang="zh-CN" altLang="en-US"/>
          </a:p>
        </p:txBody>
      </p:sp>
    </p:spTree>
    <p:extLst>
      <p:ext uri="{BB962C8B-B14F-4D97-AF65-F5344CB8AC3E}">
        <p14:creationId xmlns:p14="http://schemas.microsoft.com/office/powerpoint/2010/main" val="2041200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24</a:t>
            </a:fld>
            <a:endParaRPr lang="zh-CN" altLang="en-US"/>
          </a:p>
        </p:txBody>
      </p:sp>
    </p:spTree>
    <p:extLst>
      <p:ext uri="{BB962C8B-B14F-4D97-AF65-F5344CB8AC3E}">
        <p14:creationId xmlns:p14="http://schemas.microsoft.com/office/powerpoint/2010/main" val="549981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2</a:t>
            </a:fld>
            <a:endParaRPr lang="zh-CN" altLang="en-US"/>
          </a:p>
        </p:txBody>
      </p:sp>
    </p:spTree>
    <p:extLst>
      <p:ext uri="{BB962C8B-B14F-4D97-AF65-F5344CB8AC3E}">
        <p14:creationId xmlns:p14="http://schemas.microsoft.com/office/powerpoint/2010/main" val="52242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26</a:t>
            </a:fld>
            <a:endParaRPr lang="zh-CN" altLang="en-US"/>
          </a:p>
        </p:txBody>
      </p:sp>
    </p:spTree>
    <p:extLst>
      <p:ext uri="{BB962C8B-B14F-4D97-AF65-F5344CB8AC3E}">
        <p14:creationId xmlns:p14="http://schemas.microsoft.com/office/powerpoint/2010/main" val="3741988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27</a:t>
            </a:fld>
            <a:endParaRPr lang="zh-CN" altLang="en-US"/>
          </a:p>
        </p:txBody>
      </p:sp>
    </p:spTree>
    <p:extLst>
      <p:ext uri="{BB962C8B-B14F-4D97-AF65-F5344CB8AC3E}">
        <p14:creationId xmlns:p14="http://schemas.microsoft.com/office/powerpoint/2010/main" val="2839422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31</a:t>
            </a:fld>
            <a:endParaRPr lang="zh-CN" altLang="en-US"/>
          </a:p>
        </p:txBody>
      </p:sp>
    </p:spTree>
    <p:extLst>
      <p:ext uri="{BB962C8B-B14F-4D97-AF65-F5344CB8AC3E}">
        <p14:creationId xmlns:p14="http://schemas.microsoft.com/office/powerpoint/2010/main" val="3346316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32</a:t>
            </a:fld>
            <a:endParaRPr lang="zh-CN" altLang="en-US"/>
          </a:p>
        </p:txBody>
      </p:sp>
    </p:spTree>
    <p:extLst>
      <p:ext uri="{BB962C8B-B14F-4D97-AF65-F5344CB8AC3E}">
        <p14:creationId xmlns:p14="http://schemas.microsoft.com/office/powerpoint/2010/main" val="3648673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33</a:t>
            </a:fld>
            <a:endParaRPr lang="zh-CN" altLang="en-US"/>
          </a:p>
        </p:txBody>
      </p:sp>
    </p:spTree>
    <p:extLst>
      <p:ext uri="{BB962C8B-B14F-4D97-AF65-F5344CB8AC3E}">
        <p14:creationId xmlns:p14="http://schemas.microsoft.com/office/powerpoint/2010/main" val="598307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34</a:t>
            </a:fld>
            <a:endParaRPr lang="zh-CN" altLang="en-US"/>
          </a:p>
        </p:txBody>
      </p:sp>
    </p:spTree>
    <p:extLst>
      <p:ext uri="{BB962C8B-B14F-4D97-AF65-F5344CB8AC3E}">
        <p14:creationId xmlns:p14="http://schemas.microsoft.com/office/powerpoint/2010/main" val="3229355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35</a:t>
            </a:fld>
            <a:endParaRPr lang="zh-CN" altLang="en-US"/>
          </a:p>
        </p:txBody>
      </p:sp>
    </p:spTree>
    <p:extLst>
      <p:ext uri="{BB962C8B-B14F-4D97-AF65-F5344CB8AC3E}">
        <p14:creationId xmlns:p14="http://schemas.microsoft.com/office/powerpoint/2010/main" val="1680760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3</a:t>
            </a:fld>
            <a:endParaRPr lang="zh-CN" altLang="en-US"/>
          </a:p>
        </p:txBody>
      </p:sp>
    </p:spTree>
    <p:extLst>
      <p:ext uri="{BB962C8B-B14F-4D97-AF65-F5344CB8AC3E}">
        <p14:creationId xmlns:p14="http://schemas.microsoft.com/office/powerpoint/2010/main" val="1247253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20EB5C-24B1-4869-AFC6-058737BB3DF9}" type="slidenum">
              <a:rPr lang="zh-CN" altLang="en-US" smtClean="0"/>
              <a:t>4</a:t>
            </a:fld>
            <a:endParaRPr lang="zh-CN" altLang="en-US"/>
          </a:p>
        </p:txBody>
      </p:sp>
    </p:spTree>
    <p:extLst>
      <p:ext uri="{BB962C8B-B14F-4D97-AF65-F5344CB8AC3E}">
        <p14:creationId xmlns:p14="http://schemas.microsoft.com/office/powerpoint/2010/main" val="2180658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5</a:t>
            </a:fld>
            <a:endParaRPr lang="zh-CN" altLang="en-US"/>
          </a:p>
        </p:txBody>
      </p:sp>
    </p:spTree>
    <p:extLst>
      <p:ext uri="{BB962C8B-B14F-4D97-AF65-F5344CB8AC3E}">
        <p14:creationId xmlns:p14="http://schemas.microsoft.com/office/powerpoint/2010/main" val="501648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6</a:t>
            </a:fld>
            <a:endParaRPr lang="zh-CN" altLang="en-US"/>
          </a:p>
        </p:txBody>
      </p:sp>
    </p:spTree>
    <p:extLst>
      <p:ext uri="{BB962C8B-B14F-4D97-AF65-F5344CB8AC3E}">
        <p14:creationId xmlns:p14="http://schemas.microsoft.com/office/powerpoint/2010/main" val="2421288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7</a:t>
            </a:fld>
            <a:endParaRPr lang="zh-CN" altLang="en-US"/>
          </a:p>
        </p:txBody>
      </p:sp>
    </p:spTree>
    <p:extLst>
      <p:ext uri="{BB962C8B-B14F-4D97-AF65-F5344CB8AC3E}">
        <p14:creationId xmlns:p14="http://schemas.microsoft.com/office/powerpoint/2010/main" val="546365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8</a:t>
            </a:fld>
            <a:endParaRPr lang="zh-CN" altLang="en-US"/>
          </a:p>
        </p:txBody>
      </p:sp>
    </p:spTree>
    <p:extLst>
      <p:ext uri="{BB962C8B-B14F-4D97-AF65-F5344CB8AC3E}">
        <p14:creationId xmlns:p14="http://schemas.microsoft.com/office/powerpoint/2010/main" val="1890617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20EB5C-24B1-4869-AFC6-058737BB3DF9}" type="slidenum">
              <a:rPr lang="zh-CN" altLang="en-US" smtClean="0"/>
              <a:t>9</a:t>
            </a:fld>
            <a:endParaRPr lang="zh-CN" altLang="en-US"/>
          </a:p>
        </p:txBody>
      </p:sp>
    </p:spTree>
    <p:extLst>
      <p:ext uri="{BB962C8B-B14F-4D97-AF65-F5344CB8AC3E}">
        <p14:creationId xmlns:p14="http://schemas.microsoft.com/office/powerpoint/2010/main" val="1111062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B46E4F28-AF1B-D443-B9DC-5D1C35B08E4E}" type="datetimeFigureOut">
              <a:rPr kumimoji="1" lang="zh-CN" altLang="en-US" smtClean="0"/>
              <a:t>2022/5/7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7B662DA4-E61D-BB42-9A66-0FBBD53C76FE}"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hasCustomPrompt="1"/>
          </p:nvPr>
        </p:nvSpPr>
        <p:spPr/>
        <p:txBody>
          <a:bodyPr vert="eaVert"/>
          <a:lstStyle/>
          <a:p>
            <a:r>
              <a:rPr kumimoji="1" lang="zh-CN" altLang="en-US"/>
              <a:t>编辑母版文本样式
第二级
第三级
第四级
第五级</a:t>
            </a:r>
          </a:p>
        </p:txBody>
      </p:sp>
      <p:sp>
        <p:nvSpPr>
          <p:cNvPr id="4" name="日期占位符 3"/>
          <p:cNvSpPr>
            <a:spLocks noGrp="1"/>
          </p:cNvSpPr>
          <p:nvPr>
            <p:ph type="dt" sz="half" idx="10"/>
          </p:nvPr>
        </p:nvSpPr>
        <p:spPr/>
        <p:txBody>
          <a:bodyPr/>
          <a:lstStyle/>
          <a:p>
            <a:fld id="{B46E4F28-AF1B-D443-B9DC-5D1C35B08E4E}" type="datetimeFigureOut">
              <a:rPr kumimoji="1" lang="zh-CN" altLang="en-US" smtClean="0"/>
              <a:t>2022/5/7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7B662DA4-E61D-BB42-9A66-0FBBD53C76FE}"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r>
              <a:rPr kumimoji="1" lang="zh-CN" altLang="en-US"/>
              <a:t>编辑母版文本样式
第二级
第三级
第四级
第五级</a:t>
            </a:r>
          </a:p>
        </p:txBody>
      </p:sp>
      <p:sp>
        <p:nvSpPr>
          <p:cNvPr id="4" name="日期占位符 3"/>
          <p:cNvSpPr>
            <a:spLocks noGrp="1"/>
          </p:cNvSpPr>
          <p:nvPr>
            <p:ph type="dt" sz="half" idx="10"/>
          </p:nvPr>
        </p:nvSpPr>
        <p:spPr/>
        <p:txBody>
          <a:bodyPr/>
          <a:lstStyle/>
          <a:p>
            <a:fld id="{B46E4F28-AF1B-D443-B9DC-5D1C35B08E4E}" type="datetimeFigureOut">
              <a:rPr kumimoji="1" lang="zh-CN" altLang="en-US" smtClean="0"/>
              <a:t>2022/5/7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7B662DA4-E61D-BB42-9A66-0FBBD53C76FE}"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hasCustomPrompt="1"/>
          </p:nvPr>
        </p:nvSpPr>
        <p:spPr/>
        <p:txBody>
          <a:bodyPr/>
          <a:lstStyle/>
          <a:p>
            <a:r>
              <a:rPr kumimoji="1" lang="zh-CN" altLang="en-US"/>
              <a:t>编辑母版文本样式
第二级
第三级
第四级
第五级</a:t>
            </a:r>
          </a:p>
        </p:txBody>
      </p:sp>
      <p:sp>
        <p:nvSpPr>
          <p:cNvPr id="4" name="日期占位符 3"/>
          <p:cNvSpPr>
            <a:spLocks noGrp="1"/>
          </p:cNvSpPr>
          <p:nvPr>
            <p:ph type="dt" sz="half" idx="10"/>
          </p:nvPr>
        </p:nvSpPr>
        <p:spPr/>
        <p:txBody>
          <a:bodyPr/>
          <a:lstStyle/>
          <a:p>
            <a:fld id="{B46E4F28-AF1B-D443-B9DC-5D1C35B08E4E}" type="datetimeFigureOut">
              <a:rPr kumimoji="1" lang="zh-CN" altLang="en-US" smtClean="0"/>
              <a:t>2022/5/7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7B662DA4-E61D-BB42-9A66-0FBBD53C76FE}"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zh-CN" altLang="en-US"/>
              <a:t>编辑母版文本样式
第二级
第三级
第四级
第五级</a:t>
            </a:r>
          </a:p>
        </p:txBody>
      </p:sp>
      <p:sp>
        <p:nvSpPr>
          <p:cNvPr id="4" name="日期占位符 3"/>
          <p:cNvSpPr>
            <a:spLocks noGrp="1"/>
          </p:cNvSpPr>
          <p:nvPr>
            <p:ph type="dt" sz="half" idx="10"/>
          </p:nvPr>
        </p:nvSpPr>
        <p:spPr/>
        <p:txBody>
          <a:bodyPr/>
          <a:lstStyle/>
          <a:p>
            <a:fld id="{B46E4F28-AF1B-D443-B9DC-5D1C35B08E4E}" type="datetimeFigureOut">
              <a:rPr kumimoji="1" lang="zh-CN" altLang="en-US" smtClean="0"/>
              <a:t>2022/5/7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7B662DA4-E61D-BB42-9A66-0FBBD53C76FE}"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r>
              <a:rPr kumimoji="1" lang="zh-CN" altLang="en-US"/>
              <a:t>编辑母版文本样式
第二级
第三级
第四级
第五级</a:t>
            </a:r>
          </a:p>
        </p:txBody>
      </p:sp>
      <p:sp>
        <p:nvSpPr>
          <p:cNvPr id="4" name="内容占位符 3"/>
          <p:cNvSpPr>
            <a:spLocks noGrp="1"/>
          </p:cNvSpPr>
          <p:nvPr>
            <p:ph sz="half" idx="2" hasCustomPrompt="1"/>
          </p:nvPr>
        </p:nvSpPr>
        <p:spPr>
          <a:xfrm>
            <a:off x="6172200" y="1825625"/>
            <a:ext cx="5181600" cy="4351338"/>
          </a:xfrm>
        </p:spPr>
        <p:txBody>
          <a:bodyPr/>
          <a:lstStyle/>
          <a:p>
            <a:r>
              <a:rPr kumimoji="1" lang="zh-CN" altLang="en-US"/>
              <a:t>编辑母版文本样式
第二级
第三级
第四级
第五级</a:t>
            </a:r>
          </a:p>
        </p:txBody>
      </p:sp>
      <p:sp>
        <p:nvSpPr>
          <p:cNvPr id="5" name="日期占位符 4"/>
          <p:cNvSpPr>
            <a:spLocks noGrp="1"/>
          </p:cNvSpPr>
          <p:nvPr>
            <p:ph type="dt" sz="half" idx="10"/>
          </p:nvPr>
        </p:nvSpPr>
        <p:spPr/>
        <p:txBody>
          <a:bodyPr/>
          <a:lstStyle/>
          <a:p>
            <a:fld id="{B46E4F28-AF1B-D443-B9DC-5D1C35B08E4E}" type="datetimeFigureOut">
              <a:rPr kumimoji="1" lang="zh-CN" altLang="en-US" smtClean="0"/>
              <a:t>2022/5/7</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7B662DA4-E61D-BB42-9A66-0FBBD53C76FE}"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4" name="内容占位符 3"/>
          <p:cNvSpPr>
            <a:spLocks noGrp="1"/>
          </p:cNvSpPr>
          <p:nvPr>
            <p:ph sz="half" idx="2" hasCustomPrompt="1"/>
          </p:nvPr>
        </p:nvSpPr>
        <p:spPr>
          <a:xfrm>
            <a:off x="839788" y="2505075"/>
            <a:ext cx="5157787" cy="3684588"/>
          </a:xfrm>
        </p:spPr>
        <p:txBody>
          <a:bodyPr/>
          <a:lstStyle/>
          <a:p>
            <a:r>
              <a:rPr kumimoji="1" lang="zh-CN" altLang="en-US"/>
              <a:t>编辑母版文本样式
第二级
第三级
第四级
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6" name="内容占位符 5"/>
          <p:cNvSpPr>
            <a:spLocks noGrp="1"/>
          </p:cNvSpPr>
          <p:nvPr>
            <p:ph sz="quarter" idx="4" hasCustomPrompt="1"/>
          </p:nvPr>
        </p:nvSpPr>
        <p:spPr>
          <a:xfrm>
            <a:off x="6172200" y="2505075"/>
            <a:ext cx="5183188" cy="3684588"/>
          </a:xfrm>
        </p:spPr>
        <p:txBody>
          <a:bodyPr/>
          <a:lstStyle/>
          <a:p>
            <a:r>
              <a:rPr kumimoji="1" lang="zh-CN" altLang="en-US"/>
              <a:t>编辑母版文本样式
第二级
第三级
第四级
第五级</a:t>
            </a:r>
          </a:p>
        </p:txBody>
      </p:sp>
      <p:sp>
        <p:nvSpPr>
          <p:cNvPr id="7" name="日期占位符 6"/>
          <p:cNvSpPr>
            <a:spLocks noGrp="1"/>
          </p:cNvSpPr>
          <p:nvPr>
            <p:ph type="dt" sz="half" idx="10"/>
          </p:nvPr>
        </p:nvSpPr>
        <p:spPr/>
        <p:txBody>
          <a:bodyPr/>
          <a:lstStyle/>
          <a:p>
            <a:fld id="{B46E4F28-AF1B-D443-B9DC-5D1C35B08E4E}" type="datetimeFigureOut">
              <a:rPr kumimoji="1" lang="zh-CN" altLang="en-US" smtClean="0"/>
              <a:t>2022/5/7</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7B662DA4-E61D-BB42-9A66-0FBBD53C76FE}" type="slidenum">
              <a:rPr kumimoji="1" lang="zh-CN" altLang="en-US" smtClean="0"/>
              <a:t>‹#›</a:t>
            </a:fld>
            <a:endParaRPr kumimoji="1" lang="zh-CN" altLang="en-US"/>
          </a:p>
        </p:txBody>
      </p:sp>
      <p:sp>
        <p:nvSpPr>
          <p:cNvPr id="11" name="矩形 10"/>
          <p:cNvSpPr/>
          <p:nvPr userDrawn="1"/>
        </p:nvSpPr>
        <p:spPr>
          <a:xfrm>
            <a:off x="8782440" y="6447451"/>
            <a:ext cx="775136" cy="246221"/>
          </a:xfrm>
          <a:prstGeom prst="rect">
            <a:avLst/>
          </a:prstGeom>
        </p:spPr>
        <p:txBody>
          <a:bodyPr wrap="square">
            <a:spAutoFit/>
          </a:bodyPr>
          <a:lstStyle/>
          <a:p>
            <a:r>
              <a:rPr lang="en-US" altLang="zh-CN" sz="100" dirty="0">
                <a:solidFill>
                  <a:schemeClr val="bg2">
                    <a:lumMod val="90000"/>
                  </a:schemeClr>
                </a:solidFill>
                <a:latin typeface="Calibri"/>
                <a:ea typeface="宋体"/>
              </a:rPr>
              <a:t>PPT</a:t>
            </a:r>
            <a:r>
              <a:rPr lang="zh-CN" altLang="en-US" sz="100" dirty="0">
                <a:solidFill>
                  <a:schemeClr val="bg2">
                    <a:lumMod val="90000"/>
                  </a:schemeClr>
                </a:solidFill>
                <a:latin typeface="Calibri"/>
                <a:ea typeface="宋体"/>
              </a:rPr>
              <a:t>模板下载：</a:t>
            </a:r>
            <a:r>
              <a:rPr lang="en-US" altLang="zh-CN" sz="100" dirty="0">
                <a:solidFill>
                  <a:schemeClr val="bg2">
                    <a:lumMod val="90000"/>
                  </a:schemeClr>
                </a:solidFill>
                <a:latin typeface="Calibri"/>
                <a:ea typeface="宋体"/>
              </a:rPr>
              <a:t>www.1ppt.com/moban/     </a:t>
            </a:r>
            <a:r>
              <a:rPr lang="zh-CN" altLang="en-US" sz="100" dirty="0">
                <a:solidFill>
                  <a:schemeClr val="bg2">
                    <a:lumMod val="90000"/>
                  </a:schemeClr>
                </a:solidFill>
                <a:latin typeface="Calibri"/>
                <a:ea typeface="宋体"/>
              </a:rPr>
              <a:t>行业</a:t>
            </a:r>
            <a:r>
              <a:rPr lang="en-US" altLang="zh-CN" sz="100" dirty="0">
                <a:solidFill>
                  <a:schemeClr val="bg2">
                    <a:lumMod val="90000"/>
                  </a:schemeClr>
                </a:solidFill>
                <a:latin typeface="Calibri"/>
                <a:ea typeface="宋体"/>
              </a:rPr>
              <a:t>PPT</a:t>
            </a:r>
            <a:r>
              <a:rPr lang="zh-CN" altLang="en-US" sz="100" dirty="0">
                <a:solidFill>
                  <a:schemeClr val="bg2">
                    <a:lumMod val="90000"/>
                  </a:schemeClr>
                </a:solidFill>
                <a:latin typeface="Calibri"/>
                <a:ea typeface="宋体"/>
              </a:rPr>
              <a:t>模板：</a:t>
            </a:r>
            <a:r>
              <a:rPr lang="en-US" altLang="zh-CN" sz="100" dirty="0">
                <a:solidFill>
                  <a:schemeClr val="bg2">
                    <a:lumMod val="90000"/>
                  </a:schemeClr>
                </a:solidFill>
                <a:latin typeface="Calibri"/>
                <a:ea typeface="宋体"/>
              </a:rPr>
              <a:t>www.1ppt.com/hangye/ </a:t>
            </a:r>
          </a:p>
          <a:p>
            <a:r>
              <a:rPr lang="zh-CN" altLang="en-US" sz="100" dirty="0">
                <a:solidFill>
                  <a:schemeClr val="bg2">
                    <a:lumMod val="90000"/>
                  </a:schemeClr>
                </a:solidFill>
                <a:latin typeface="Calibri"/>
                <a:ea typeface="宋体"/>
              </a:rPr>
              <a:t>节日</a:t>
            </a:r>
            <a:r>
              <a:rPr lang="en-US" altLang="zh-CN" sz="100" dirty="0">
                <a:solidFill>
                  <a:schemeClr val="bg2">
                    <a:lumMod val="90000"/>
                  </a:schemeClr>
                </a:solidFill>
                <a:latin typeface="Calibri"/>
                <a:ea typeface="宋体"/>
              </a:rPr>
              <a:t>PPT</a:t>
            </a:r>
            <a:r>
              <a:rPr lang="zh-CN" altLang="en-US" sz="100" dirty="0">
                <a:solidFill>
                  <a:schemeClr val="bg2">
                    <a:lumMod val="90000"/>
                  </a:schemeClr>
                </a:solidFill>
                <a:latin typeface="Calibri"/>
                <a:ea typeface="宋体"/>
              </a:rPr>
              <a:t>模板：</a:t>
            </a:r>
            <a:r>
              <a:rPr lang="en-US" altLang="zh-CN" sz="100" dirty="0">
                <a:solidFill>
                  <a:schemeClr val="bg2">
                    <a:lumMod val="90000"/>
                  </a:schemeClr>
                </a:solidFill>
                <a:latin typeface="Calibri"/>
                <a:ea typeface="宋体"/>
              </a:rPr>
              <a:t>www.1ppt.com/jieri/           PPT</a:t>
            </a:r>
            <a:r>
              <a:rPr lang="zh-CN" altLang="en-US" sz="100" dirty="0">
                <a:solidFill>
                  <a:schemeClr val="bg2">
                    <a:lumMod val="90000"/>
                  </a:schemeClr>
                </a:solidFill>
                <a:latin typeface="Calibri"/>
                <a:ea typeface="宋体"/>
              </a:rPr>
              <a:t>素材下载：</a:t>
            </a:r>
            <a:r>
              <a:rPr lang="en-US" altLang="zh-CN" sz="100" dirty="0">
                <a:solidFill>
                  <a:schemeClr val="bg2">
                    <a:lumMod val="90000"/>
                  </a:schemeClr>
                </a:solidFill>
                <a:latin typeface="Calibri"/>
                <a:ea typeface="宋体"/>
              </a:rPr>
              <a:t>www.1ppt.com/sucai/</a:t>
            </a:r>
          </a:p>
          <a:p>
            <a:r>
              <a:rPr lang="en-US" altLang="zh-CN" sz="100" dirty="0">
                <a:solidFill>
                  <a:schemeClr val="bg2">
                    <a:lumMod val="90000"/>
                  </a:schemeClr>
                </a:solidFill>
                <a:latin typeface="Calibri"/>
                <a:ea typeface="宋体"/>
              </a:rPr>
              <a:t>PPT</a:t>
            </a:r>
            <a:r>
              <a:rPr lang="zh-CN" altLang="en-US" sz="100" dirty="0">
                <a:solidFill>
                  <a:schemeClr val="bg2">
                    <a:lumMod val="90000"/>
                  </a:schemeClr>
                </a:solidFill>
                <a:latin typeface="Calibri"/>
                <a:ea typeface="宋体"/>
              </a:rPr>
              <a:t>背景图片：</a:t>
            </a:r>
            <a:r>
              <a:rPr lang="en-US" altLang="zh-CN" sz="100" dirty="0">
                <a:solidFill>
                  <a:schemeClr val="bg2">
                    <a:lumMod val="90000"/>
                  </a:schemeClr>
                </a:solidFill>
                <a:latin typeface="Calibri"/>
                <a:ea typeface="宋体"/>
              </a:rPr>
              <a:t>www.1ppt.com/beijing/      PPT</a:t>
            </a:r>
            <a:r>
              <a:rPr lang="zh-CN" altLang="en-US" sz="100" dirty="0">
                <a:solidFill>
                  <a:schemeClr val="bg2">
                    <a:lumMod val="90000"/>
                  </a:schemeClr>
                </a:solidFill>
                <a:latin typeface="Calibri"/>
                <a:ea typeface="宋体"/>
              </a:rPr>
              <a:t>图表下载：</a:t>
            </a:r>
            <a:r>
              <a:rPr lang="en-US" altLang="zh-CN" sz="100" dirty="0">
                <a:solidFill>
                  <a:schemeClr val="bg2">
                    <a:lumMod val="90000"/>
                  </a:schemeClr>
                </a:solidFill>
                <a:latin typeface="Calibri"/>
                <a:ea typeface="宋体"/>
              </a:rPr>
              <a:t>www.1ppt.com/tubiao/      </a:t>
            </a:r>
          </a:p>
          <a:p>
            <a:r>
              <a:rPr lang="zh-CN" altLang="en-US" sz="100" dirty="0">
                <a:solidFill>
                  <a:schemeClr val="bg2">
                    <a:lumMod val="90000"/>
                  </a:schemeClr>
                </a:solidFill>
                <a:latin typeface="Calibri"/>
                <a:ea typeface="宋体"/>
              </a:rPr>
              <a:t>优秀</a:t>
            </a:r>
            <a:r>
              <a:rPr lang="en-US" altLang="zh-CN" sz="100" dirty="0">
                <a:solidFill>
                  <a:schemeClr val="bg2">
                    <a:lumMod val="90000"/>
                  </a:schemeClr>
                </a:solidFill>
                <a:latin typeface="Calibri"/>
                <a:ea typeface="宋体"/>
              </a:rPr>
              <a:t>PPT</a:t>
            </a:r>
            <a:r>
              <a:rPr lang="zh-CN" altLang="en-US" sz="100" dirty="0">
                <a:solidFill>
                  <a:schemeClr val="bg2">
                    <a:lumMod val="90000"/>
                  </a:schemeClr>
                </a:solidFill>
                <a:latin typeface="Calibri"/>
                <a:ea typeface="宋体"/>
              </a:rPr>
              <a:t>下载：</a:t>
            </a:r>
            <a:r>
              <a:rPr lang="en-US" altLang="zh-CN" sz="100" dirty="0">
                <a:solidFill>
                  <a:schemeClr val="bg2">
                    <a:lumMod val="90000"/>
                  </a:schemeClr>
                </a:solidFill>
                <a:latin typeface="Calibri"/>
                <a:ea typeface="宋体"/>
              </a:rPr>
              <a:t>www.1ppt.com/xiazai/        PPT</a:t>
            </a:r>
            <a:r>
              <a:rPr lang="zh-CN" altLang="en-US" sz="100" dirty="0">
                <a:solidFill>
                  <a:schemeClr val="bg2">
                    <a:lumMod val="90000"/>
                  </a:schemeClr>
                </a:solidFill>
                <a:latin typeface="Calibri"/>
                <a:ea typeface="宋体"/>
              </a:rPr>
              <a:t>教程： </a:t>
            </a:r>
            <a:r>
              <a:rPr lang="en-US" altLang="zh-CN" sz="100" dirty="0">
                <a:solidFill>
                  <a:schemeClr val="bg2">
                    <a:lumMod val="90000"/>
                  </a:schemeClr>
                </a:solidFill>
                <a:latin typeface="Calibri"/>
                <a:ea typeface="宋体"/>
              </a:rPr>
              <a:t>www.1ppt.com/powerpoint/      </a:t>
            </a:r>
          </a:p>
          <a:p>
            <a:r>
              <a:rPr lang="en-US" altLang="zh-CN" sz="100" dirty="0">
                <a:solidFill>
                  <a:schemeClr val="bg2">
                    <a:lumMod val="90000"/>
                  </a:schemeClr>
                </a:solidFill>
                <a:latin typeface="Calibri"/>
                <a:ea typeface="宋体"/>
              </a:rPr>
              <a:t>Word</a:t>
            </a:r>
            <a:r>
              <a:rPr lang="zh-CN" altLang="en-US" sz="100" dirty="0">
                <a:solidFill>
                  <a:schemeClr val="bg2">
                    <a:lumMod val="90000"/>
                  </a:schemeClr>
                </a:solidFill>
                <a:latin typeface="Calibri"/>
                <a:ea typeface="宋体"/>
              </a:rPr>
              <a:t>教程： </a:t>
            </a:r>
            <a:r>
              <a:rPr lang="en-US" altLang="zh-CN" sz="100" dirty="0">
                <a:solidFill>
                  <a:schemeClr val="bg2">
                    <a:lumMod val="90000"/>
                  </a:schemeClr>
                </a:solidFill>
                <a:latin typeface="Calibri"/>
                <a:ea typeface="宋体"/>
              </a:rPr>
              <a:t>www.1ppt.com/word/              Excel</a:t>
            </a:r>
            <a:r>
              <a:rPr lang="zh-CN" altLang="en-US" sz="100" dirty="0">
                <a:solidFill>
                  <a:schemeClr val="bg2">
                    <a:lumMod val="90000"/>
                  </a:schemeClr>
                </a:solidFill>
                <a:latin typeface="Calibri"/>
                <a:ea typeface="宋体"/>
              </a:rPr>
              <a:t>教程：</a:t>
            </a:r>
            <a:r>
              <a:rPr lang="en-US" altLang="zh-CN" sz="100" dirty="0">
                <a:solidFill>
                  <a:schemeClr val="bg2">
                    <a:lumMod val="90000"/>
                  </a:schemeClr>
                </a:solidFill>
                <a:latin typeface="Calibri"/>
                <a:ea typeface="宋体"/>
              </a:rPr>
              <a:t>www.1ppt.com/excel/  </a:t>
            </a:r>
          </a:p>
          <a:p>
            <a:r>
              <a:rPr lang="zh-CN" altLang="en-US" sz="100" dirty="0">
                <a:solidFill>
                  <a:schemeClr val="bg2">
                    <a:lumMod val="90000"/>
                  </a:schemeClr>
                </a:solidFill>
                <a:latin typeface="Calibri"/>
                <a:ea typeface="宋体"/>
              </a:rPr>
              <a:t>资料下载：</a:t>
            </a:r>
            <a:r>
              <a:rPr lang="en-US" altLang="zh-CN" sz="100" dirty="0">
                <a:solidFill>
                  <a:schemeClr val="bg2">
                    <a:lumMod val="90000"/>
                  </a:schemeClr>
                </a:solidFill>
                <a:latin typeface="Calibri"/>
                <a:ea typeface="宋体"/>
              </a:rPr>
              <a:t>www.1ppt.com/ziliao/                PPT</a:t>
            </a:r>
            <a:r>
              <a:rPr lang="zh-CN" altLang="en-US" sz="100" dirty="0">
                <a:solidFill>
                  <a:schemeClr val="bg2">
                    <a:lumMod val="90000"/>
                  </a:schemeClr>
                </a:solidFill>
                <a:latin typeface="Calibri"/>
                <a:ea typeface="宋体"/>
              </a:rPr>
              <a:t>课件下载：</a:t>
            </a:r>
            <a:r>
              <a:rPr lang="en-US" altLang="zh-CN" sz="100" dirty="0">
                <a:solidFill>
                  <a:schemeClr val="bg2">
                    <a:lumMod val="90000"/>
                  </a:schemeClr>
                </a:solidFill>
                <a:latin typeface="Calibri"/>
                <a:ea typeface="宋体"/>
              </a:rPr>
              <a:t>www.1ppt.com/kejian/ </a:t>
            </a:r>
          </a:p>
          <a:p>
            <a:r>
              <a:rPr lang="zh-CN" altLang="en-US" sz="100" dirty="0">
                <a:solidFill>
                  <a:schemeClr val="bg2">
                    <a:lumMod val="90000"/>
                  </a:schemeClr>
                </a:solidFill>
                <a:latin typeface="Calibri"/>
                <a:ea typeface="宋体"/>
              </a:rPr>
              <a:t>范文下载：</a:t>
            </a:r>
            <a:r>
              <a:rPr lang="en-US" altLang="zh-CN" sz="100" dirty="0">
                <a:solidFill>
                  <a:schemeClr val="bg2">
                    <a:lumMod val="90000"/>
                  </a:schemeClr>
                </a:solidFill>
                <a:latin typeface="Calibri"/>
                <a:ea typeface="宋体"/>
              </a:rPr>
              <a:t>www.1ppt.com/fanwen/             </a:t>
            </a:r>
            <a:r>
              <a:rPr lang="zh-CN" altLang="en-US" sz="100" dirty="0">
                <a:solidFill>
                  <a:schemeClr val="bg2">
                    <a:lumMod val="90000"/>
                  </a:schemeClr>
                </a:solidFill>
                <a:latin typeface="Calibri"/>
                <a:ea typeface="宋体"/>
              </a:rPr>
              <a:t>试卷下载：</a:t>
            </a:r>
            <a:r>
              <a:rPr lang="en-US" altLang="zh-CN" sz="100" dirty="0">
                <a:solidFill>
                  <a:schemeClr val="bg2">
                    <a:lumMod val="90000"/>
                  </a:schemeClr>
                </a:solidFill>
                <a:latin typeface="Calibri"/>
                <a:ea typeface="宋体"/>
              </a:rPr>
              <a:t>www.1ppt.com/shiti/  </a:t>
            </a:r>
          </a:p>
          <a:p>
            <a:r>
              <a:rPr lang="zh-CN" altLang="en-US" sz="100" dirty="0">
                <a:solidFill>
                  <a:schemeClr val="bg2">
                    <a:lumMod val="90000"/>
                  </a:schemeClr>
                </a:solidFill>
                <a:latin typeface="Calibri"/>
                <a:ea typeface="宋体"/>
              </a:rPr>
              <a:t>教案下载：</a:t>
            </a:r>
            <a:r>
              <a:rPr lang="en-US" altLang="zh-CN" sz="100" dirty="0">
                <a:solidFill>
                  <a:schemeClr val="bg2">
                    <a:lumMod val="90000"/>
                  </a:schemeClr>
                </a:solidFill>
                <a:latin typeface="Calibri"/>
                <a:ea typeface="宋体"/>
              </a:rPr>
              <a:t>www.1ppt.com/jiaoan/        </a:t>
            </a:r>
          </a:p>
          <a:p>
            <a:r>
              <a:rPr lang="zh-CN" altLang="en-US" sz="100" dirty="0">
                <a:solidFill>
                  <a:schemeClr val="bg2">
                    <a:lumMod val="90000"/>
                  </a:schemeClr>
                </a:solidFill>
                <a:latin typeface="Calibri"/>
                <a:ea typeface="宋体"/>
              </a:rPr>
              <a:t>字体下载：</a:t>
            </a:r>
            <a:r>
              <a:rPr lang="en-US" altLang="zh-CN" sz="100" dirty="0">
                <a:solidFill>
                  <a:schemeClr val="bg2">
                    <a:lumMod val="90000"/>
                  </a:schemeClr>
                </a:solidFill>
                <a:latin typeface="Calibri"/>
                <a:ea typeface="宋体"/>
              </a:rPr>
              <a:t>www.1ppt.com/ziti/</a:t>
            </a:r>
          </a:p>
          <a:p>
            <a:r>
              <a:rPr lang="en-US" altLang="zh-CN" sz="100" dirty="0">
                <a:solidFill>
                  <a:schemeClr val="bg2">
                    <a:lumMod val="90000"/>
                  </a:schemeClr>
                </a:solidFill>
                <a:latin typeface="Calibri"/>
                <a:ea typeface="宋体"/>
              </a:rPr>
              <a:t> </a:t>
            </a:r>
            <a:endParaRPr lang="zh-CN" altLang="en-US" sz="100" dirty="0">
              <a:solidFill>
                <a:schemeClr val="bg2">
                  <a:lumMod val="90000"/>
                </a:schemeClr>
              </a:solidFill>
              <a:latin typeface="Calibri"/>
              <a:ea typeface="宋体"/>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B46E4F28-AF1B-D443-B9DC-5D1C35B08E4E}" type="datetimeFigureOut">
              <a:rPr kumimoji="1" lang="zh-CN" altLang="en-US" smtClean="0"/>
              <a:t>2022/5/7</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7B662DA4-E61D-BB42-9A66-0FBBD53C76FE}"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46E4F28-AF1B-D443-B9DC-5D1C35B08E4E}" type="datetimeFigureOut">
              <a:rPr kumimoji="1" lang="zh-CN" altLang="en-US" smtClean="0"/>
              <a:t>2022/5/7</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7B662DA4-E61D-BB42-9A66-0FBBD53C76FE}"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zh-CN" altLang="en-US"/>
              <a:t>编辑母版文本样式
第二级
第三级
第四级
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p:cNvSpPr>
            <a:spLocks noGrp="1"/>
          </p:cNvSpPr>
          <p:nvPr>
            <p:ph type="dt" sz="half" idx="10"/>
          </p:nvPr>
        </p:nvSpPr>
        <p:spPr/>
        <p:txBody>
          <a:bodyPr/>
          <a:lstStyle/>
          <a:p>
            <a:fld id="{B46E4F28-AF1B-D443-B9DC-5D1C35B08E4E}" type="datetimeFigureOut">
              <a:rPr kumimoji="1" lang="zh-CN" altLang="en-US" smtClean="0"/>
              <a:t>2022/5/7</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7B662DA4-E61D-BB42-9A66-0FBBD53C76FE}"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p:cNvSpPr>
            <a:spLocks noGrp="1"/>
          </p:cNvSpPr>
          <p:nvPr>
            <p:ph type="dt" sz="half" idx="10"/>
          </p:nvPr>
        </p:nvSpPr>
        <p:spPr/>
        <p:txBody>
          <a:bodyPr/>
          <a:lstStyle/>
          <a:p>
            <a:fld id="{B46E4F28-AF1B-D443-B9DC-5D1C35B08E4E}" type="datetimeFigureOut">
              <a:rPr kumimoji="1" lang="zh-CN" altLang="en-US" smtClean="0"/>
              <a:t>2022/5/7</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7B662DA4-E61D-BB42-9A66-0FBBD53C76FE}"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2CFC6"/>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zh-CN" altLang="en-US"/>
              <a:t>编辑母版文本样式
第二级
第三级
第四级
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6E4F28-AF1B-D443-B9DC-5D1C35B08E4E}" type="datetimeFigureOut">
              <a:rPr kumimoji="1" lang="zh-CN" altLang="en-US" smtClean="0"/>
              <a:t>2022/5/7</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662DA4-E61D-BB42-9A66-0FBBD53C76FE}" type="slidenum">
              <a:rPr kumimoji="1" lang="zh-CN" altLang="en-US" smtClean="0"/>
              <a:t>‹#›</a:t>
            </a:fld>
            <a:endParaRPr kumimoji="1" lang="zh-CN" altLang="en-US"/>
          </a:p>
        </p:txBody>
      </p:sp>
      <p:pic>
        <p:nvPicPr>
          <p:cNvPr id="7" name="图片 6"/>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a:fillRect/>
          </a:stretch>
        </p:blipFill>
        <p:spPr>
          <a:xfrm>
            <a:off x="28575" y="-8890"/>
            <a:ext cx="5369560" cy="1580515"/>
          </a:xfrm>
          <a:prstGeom prst="rect">
            <a:avLst/>
          </a:prstGeom>
        </p:spPr>
      </p:pic>
      <p:pic>
        <p:nvPicPr>
          <p:cNvPr id="8" name="图片 7"/>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a:fillRect/>
          </a:stretch>
        </p:blipFill>
        <p:spPr>
          <a:xfrm>
            <a:off x="9543415" y="-8890"/>
            <a:ext cx="2674620" cy="240792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6.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en.wiktionary.org/wiki/%E5%B9%B3"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en.wiktionary.org/wiki/%E4%BB%84"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39065" y="0"/>
            <a:ext cx="12433300" cy="6858000"/>
          </a:xfrm>
          <a:prstGeom prst="rect">
            <a:avLst/>
          </a:prstGeom>
        </p:spPr>
      </p:pic>
      <p:sp>
        <p:nvSpPr>
          <p:cNvPr id="11" name="椭圆 10"/>
          <p:cNvSpPr/>
          <p:nvPr/>
        </p:nvSpPr>
        <p:spPr>
          <a:xfrm>
            <a:off x="3350175" y="701590"/>
            <a:ext cx="5454820" cy="5454820"/>
          </a:xfrm>
          <a:prstGeom prst="ellipse">
            <a:avLst/>
          </a:prstGeom>
          <a:solidFill>
            <a:srgbClr val="F7F9F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14" name="椭圆 13"/>
          <p:cNvSpPr/>
          <p:nvPr/>
        </p:nvSpPr>
        <p:spPr>
          <a:xfrm>
            <a:off x="2001817" y="4066982"/>
            <a:ext cx="817755" cy="817755"/>
          </a:xfrm>
          <a:prstGeom prst="ellipse">
            <a:avLst/>
          </a:prstGeom>
          <a:solidFill>
            <a:srgbClr val="F7F9F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16" name="椭圆 15"/>
          <p:cNvSpPr/>
          <p:nvPr/>
        </p:nvSpPr>
        <p:spPr>
          <a:xfrm>
            <a:off x="9967439" y="1918267"/>
            <a:ext cx="387041" cy="387041"/>
          </a:xfrm>
          <a:prstGeom prst="ellipse">
            <a:avLst/>
          </a:prstGeom>
          <a:solidFill>
            <a:srgbClr val="F7F9F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pic>
        <p:nvPicPr>
          <p:cNvPr id="2" name="图片 1" descr="6dd793826ec6717fc19de62789e465a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75805" y="4366895"/>
            <a:ext cx="1035685" cy="1035685"/>
          </a:xfrm>
          <a:prstGeom prst="rect">
            <a:avLst/>
          </a:prstGeom>
        </p:spPr>
      </p:pic>
      <p:pic>
        <p:nvPicPr>
          <p:cNvPr id="23" name="图片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236662">
            <a:off x="6216015" y="-1200150"/>
            <a:ext cx="3078480" cy="5636260"/>
          </a:xfrm>
          <a:prstGeom prst="rect">
            <a:avLst/>
          </a:prstGeom>
          <a:effectLst>
            <a:outerShdw blurRad="50800" dist="101600" dir="2700000" algn="tl" rotWithShape="0">
              <a:prstClr val="black">
                <a:alpha val="40000"/>
              </a:prstClr>
            </a:outerShdw>
          </a:effectLst>
        </p:spPr>
      </p:pic>
      <p:sp>
        <p:nvSpPr>
          <p:cNvPr id="6" name="文本框 5">
            <a:extLst>
              <a:ext uri="{FF2B5EF4-FFF2-40B4-BE49-F238E27FC236}">
                <a16:creationId xmlns:a16="http://schemas.microsoft.com/office/drawing/2014/main" id="{D749FD95-E025-DE1F-6A4A-E1EAB820A9F0}"/>
              </a:ext>
            </a:extLst>
          </p:cNvPr>
          <p:cNvSpPr txBox="1"/>
          <p:nvPr/>
        </p:nvSpPr>
        <p:spPr>
          <a:xfrm>
            <a:off x="3933291" y="2760425"/>
            <a:ext cx="3948546" cy="1748556"/>
          </a:xfrm>
          <a:prstGeom prst="rect">
            <a:avLst/>
          </a:prstGeom>
          <a:noFill/>
        </p:spPr>
        <p:txBody>
          <a:bodyPr wrap="square" rtlCol="0">
            <a:spAutoFit/>
          </a:bodyPr>
          <a:lstStyle/>
          <a:p>
            <a:pPr algn="ctr">
              <a:lnSpc>
                <a:spcPct val="150000"/>
              </a:lnSpc>
            </a:pPr>
            <a:r>
              <a:rPr lang="zh-CN" altLang="en-US" sz="4000" b="1" dirty="0">
                <a:latin typeface="华文楷体" panose="02010600040101010101" pitchFamily="2" charset="-122"/>
                <a:ea typeface="华文楷体" panose="02010600040101010101" pitchFamily="2" charset="-122"/>
              </a:rPr>
              <a:t>春联</a:t>
            </a:r>
            <a:endParaRPr lang="en-US" altLang="zh-CN" sz="4000" b="1" dirty="0">
              <a:latin typeface="华文楷体" panose="02010600040101010101" pitchFamily="2" charset="-122"/>
              <a:ea typeface="华文楷体" panose="02010600040101010101" pitchFamily="2" charset="-122"/>
            </a:endParaRPr>
          </a:p>
          <a:p>
            <a:pPr algn="ctr">
              <a:lnSpc>
                <a:spcPct val="150000"/>
              </a:lnSpc>
            </a:pPr>
            <a:r>
              <a:rPr lang="en-US" altLang="zh-CN" sz="3600" b="1" dirty="0">
                <a:latin typeface="华文中宋" panose="02010600040101010101" pitchFamily="2" charset="-122"/>
                <a:ea typeface="Malgun Gothic" panose="020B0503020000020004" pitchFamily="34" charset="-127"/>
              </a:rPr>
              <a:t>Spring Couplets</a:t>
            </a:r>
            <a:endParaRPr lang="zh-CN" altLang="en-US" sz="3600" b="1" dirty="0">
              <a:latin typeface="华文中宋" panose="02010600040101010101" pitchFamily="2" charset="-122"/>
              <a:ea typeface="Malgun Gothic" panose="020B0503020000020004" pitchFamily="34" charset="-127"/>
            </a:endParaRPr>
          </a:p>
        </p:txBody>
      </p:sp>
      <p:sp>
        <p:nvSpPr>
          <p:cNvPr id="8" name="文本框 7">
            <a:extLst>
              <a:ext uri="{FF2B5EF4-FFF2-40B4-BE49-F238E27FC236}">
                <a16:creationId xmlns:a16="http://schemas.microsoft.com/office/drawing/2014/main" id="{3AD0D2C3-3D11-9CAB-930C-B43CBE4F535A}"/>
              </a:ext>
            </a:extLst>
          </p:cNvPr>
          <p:cNvSpPr txBox="1"/>
          <p:nvPr/>
        </p:nvSpPr>
        <p:spPr>
          <a:xfrm>
            <a:off x="9227127" y="5274489"/>
            <a:ext cx="2230582" cy="400110"/>
          </a:xfrm>
          <a:prstGeom prst="rect">
            <a:avLst/>
          </a:prstGeom>
          <a:noFill/>
        </p:spPr>
        <p:txBody>
          <a:bodyPr wrap="square" rtlCol="0">
            <a:spAutoFit/>
          </a:bodyPr>
          <a:lstStyle/>
          <a:p>
            <a:r>
              <a:rPr lang="zh-CN" altLang="en-US" sz="2000" b="1" dirty="0">
                <a:latin typeface="华文楷体" panose="02010600040101010101" pitchFamily="2" charset="-122"/>
                <a:ea typeface="华文楷体" panose="02010600040101010101" pitchFamily="2" charset="-122"/>
              </a:rPr>
              <a:t>刘珍 </a:t>
            </a:r>
            <a:r>
              <a:rPr lang="en-US" altLang="zh-CN" sz="2000" b="1" dirty="0">
                <a:latin typeface="华文楷体" panose="02010600040101010101" pitchFamily="2" charset="-122"/>
                <a:ea typeface="华文楷体" panose="02010600040101010101" pitchFamily="2" charset="-122"/>
              </a:rPr>
              <a:t>Liu Zhen</a:t>
            </a:r>
            <a:endParaRPr lang="zh-CN" altLang="en-US" sz="2000" b="1" dirty="0">
              <a:latin typeface="华文楷体" panose="02010600040101010101" pitchFamily="2" charset="-122"/>
              <a:ea typeface="华文楷体" panose="020106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5AE9B59-DD72-9835-8A3A-E81D9C03180E}"/>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581475838"/>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6037CB4-688D-2D07-7273-0D9E355D4728}"/>
              </a:ext>
            </a:extLst>
          </p:cNvPr>
          <p:cNvPicPr>
            <a:picLocks noChangeAspect="1"/>
          </p:cNvPicPr>
          <p:nvPr/>
        </p:nvPicPr>
        <p:blipFill>
          <a:blip r:embed="rId2"/>
          <a:stretch>
            <a:fillRect/>
          </a:stretch>
        </p:blipFill>
        <p:spPr>
          <a:xfrm>
            <a:off x="3309937" y="109537"/>
            <a:ext cx="5572125" cy="6638925"/>
          </a:xfrm>
          <a:prstGeom prst="rect">
            <a:avLst/>
          </a:prstGeom>
        </p:spPr>
      </p:pic>
    </p:spTree>
    <p:extLst>
      <p:ext uri="{BB962C8B-B14F-4D97-AF65-F5344CB8AC3E}">
        <p14:creationId xmlns:p14="http://schemas.microsoft.com/office/powerpoint/2010/main" val="3988431578"/>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形状 10"/>
          <p:cNvSpPr/>
          <p:nvPr/>
        </p:nvSpPr>
        <p:spPr>
          <a:xfrm rot="5400000">
            <a:off x="2684930" y="-1560502"/>
            <a:ext cx="6858000" cy="9979005"/>
          </a:xfrm>
          <a:custGeom>
            <a:avLst/>
            <a:gdLst>
              <a:gd name="connsiteX0" fmla="*/ 0 w 6858000"/>
              <a:gd name="connsiteY0" fmla="*/ 8920296 h 9979005"/>
              <a:gd name="connsiteX1" fmla="*/ 0 w 6858000"/>
              <a:gd name="connsiteY1" fmla="*/ 1058711 h 9979005"/>
              <a:gd name="connsiteX2" fmla="*/ 272523 w 6858000"/>
              <a:gd name="connsiteY2" fmla="*/ 852130 h 9979005"/>
              <a:gd name="connsiteX3" fmla="*/ 3024501 w 6858000"/>
              <a:gd name="connsiteY3" fmla="*/ 0 h 9979005"/>
              <a:gd name="connsiteX4" fmla="*/ 6822611 w 6858000"/>
              <a:gd name="connsiteY4" fmla="*/ 1815716 h 9979005"/>
              <a:gd name="connsiteX5" fmla="*/ 6858000 w 6858000"/>
              <a:gd name="connsiteY5" fmla="*/ 1861366 h 9979005"/>
              <a:gd name="connsiteX6" fmla="*/ 6858000 w 6858000"/>
              <a:gd name="connsiteY6" fmla="*/ 8117641 h 9979005"/>
              <a:gd name="connsiteX7" fmla="*/ 6822611 w 6858000"/>
              <a:gd name="connsiteY7" fmla="*/ 8163290 h 9979005"/>
              <a:gd name="connsiteX8" fmla="*/ 3024501 w 6858000"/>
              <a:gd name="connsiteY8" fmla="*/ 9979005 h 9979005"/>
              <a:gd name="connsiteX9" fmla="*/ 272523 w 6858000"/>
              <a:gd name="connsiteY9" fmla="*/ 9126876 h 997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9979005">
                <a:moveTo>
                  <a:pt x="0" y="8920296"/>
                </a:moveTo>
                <a:lnTo>
                  <a:pt x="0" y="1058711"/>
                </a:lnTo>
                <a:lnTo>
                  <a:pt x="272523" y="852130"/>
                </a:lnTo>
                <a:cubicBezTo>
                  <a:pt x="1058092" y="314140"/>
                  <a:pt x="2005106" y="0"/>
                  <a:pt x="3024501" y="0"/>
                </a:cubicBezTo>
                <a:cubicBezTo>
                  <a:pt x="4553593" y="0"/>
                  <a:pt x="5919831" y="706813"/>
                  <a:pt x="6822611" y="1815716"/>
                </a:cubicBezTo>
                <a:lnTo>
                  <a:pt x="6858000" y="1861366"/>
                </a:lnTo>
                <a:lnTo>
                  <a:pt x="6858000" y="8117641"/>
                </a:lnTo>
                <a:lnTo>
                  <a:pt x="6822611" y="8163290"/>
                </a:lnTo>
                <a:cubicBezTo>
                  <a:pt x="5919831" y="9272193"/>
                  <a:pt x="4553593" y="9979005"/>
                  <a:pt x="3024501" y="9979005"/>
                </a:cubicBezTo>
                <a:cubicBezTo>
                  <a:pt x="2005106" y="9979005"/>
                  <a:pt x="1058092" y="9664867"/>
                  <a:pt x="272523" y="9126876"/>
                </a:cubicBezTo>
                <a:close/>
              </a:path>
            </a:pathLst>
          </a:custGeom>
          <a:solidFill>
            <a:srgbClr val="F7F9F3"/>
          </a:solidFill>
          <a:ln>
            <a:noFill/>
          </a:ln>
          <a:effectLst>
            <a:outerShdw blurRad="76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2" name="文本框 1">
            <a:extLst>
              <a:ext uri="{FF2B5EF4-FFF2-40B4-BE49-F238E27FC236}">
                <a16:creationId xmlns:a16="http://schemas.microsoft.com/office/drawing/2014/main" id="{F39A725F-7AEE-E14B-427C-29E02FE8469F}"/>
              </a:ext>
            </a:extLst>
          </p:cNvPr>
          <p:cNvSpPr txBox="1"/>
          <p:nvPr/>
        </p:nvSpPr>
        <p:spPr>
          <a:xfrm>
            <a:off x="2057400" y="34636"/>
            <a:ext cx="8499763" cy="6119945"/>
          </a:xfrm>
          <a:prstGeom prst="rect">
            <a:avLst/>
          </a:prstGeom>
          <a:noFill/>
        </p:spPr>
        <p:txBody>
          <a:bodyPr wrap="square" rtlCol="0">
            <a:spAutoFit/>
          </a:bodyPr>
          <a:lstStyle/>
          <a:p>
            <a:pPr>
              <a:lnSpc>
                <a:spcPct val="150000"/>
              </a:lnSpc>
            </a:pPr>
            <a:endParaRPr lang="en-US" altLang="zh-CN" sz="24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pPr>
            <a:r>
              <a:rPr lang="en-US" altLang="zh-CN" sz="2400" b="1" u="sng"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During the Song Dynasty (960 - 1279 AD), the wood board was replaced by paper</a:t>
            </a:r>
            <a:r>
              <a:rPr lang="en-US" altLang="zh-CN" sz="24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and people focused more on bright wishes for the future. The custom became popular </a:t>
            </a:r>
            <a:r>
              <a:rPr lang="en-US" altLang="zh-CN" sz="2400" b="1" u="sng"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in Ming Dynasty </a:t>
            </a:r>
            <a:r>
              <a:rPr lang="en-US" altLang="zh-CN" sz="24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(1368 - 1644 AD). When the Emperor </a:t>
            </a:r>
            <a:r>
              <a:rPr lang="en-US" altLang="zh-CN" sz="2400" b="1" u="sng"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Zhu </a:t>
            </a:r>
            <a:r>
              <a:rPr lang="en-US" altLang="zh-CN" sz="2400" b="1" u="sng" kern="0"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Yuanzhang</a:t>
            </a:r>
            <a:r>
              <a:rPr lang="en-US" altLang="zh-CN" sz="2400" b="1" u="sng"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traveled for inspection, he found those pairs of scrolls interesting. In order to advocate and promote this cultural activity</a:t>
            </a:r>
            <a:r>
              <a:rPr lang="en-US" altLang="zh-CN" sz="2400" b="1"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u="sng"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he ordered all household to paste the scrolls during the Chinese New Year. This tradition continues today. </a:t>
            </a:r>
            <a:br>
              <a:rPr lang="en-US" altLang="zh-CN" sz="2400" u="sng"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br>
            <a:br>
              <a:rPr lang="en-US" altLang="zh-CN" sz="24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b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68266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39065" y="0"/>
            <a:ext cx="12433300" cy="6858000"/>
          </a:xfrm>
          <a:prstGeom prst="rect">
            <a:avLst/>
          </a:prstGeom>
        </p:spPr>
      </p:pic>
      <p:sp>
        <p:nvSpPr>
          <p:cNvPr id="14" name="矩形 13"/>
          <p:cNvSpPr/>
          <p:nvPr/>
        </p:nvSpPr>
        <p:spPr>
          <a:xfrm>
            <a:off x="1108256" y="2387718"/>
            <a:ext cx="9938658" cy="3308479"/>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6" name="文本框 5"/>
          <p:cNvSpPr txBox="1"/>
          <p:nvPr/>
        </p:nvSpPr>
        <p:spPr>
          <a:xfrm>
            <a:off x="1112520" y="1957131"/>
            <a:ext cx="731520" cy="4708981"/>
          </a:xfrm>
          <a:prstGeom prst="rect">
            <a:avLst/>
          </a:prstGeom>
          <a:noFill/>
        </p:spPr>
        <p:txBody>
          <a:bodyPr wrap="square" rtlCol="0">
            <a:spAutoFit/>
          </a:bodyPr>
          <a:lstStyle/>
          <a:p>
            <a:r>
              <a:rPr lang="en-US" altLang="zh-CN" sz="30000" b="1" dirty="0">
                <a:solidFill>
                  <a:srgbClr val="A39A8B"/>
                </a:solidFill>
                <a:latin typeface="楷体" panose="02010609060101010101" pitchFamily="49" charset="-122"/>
                <a:ea typeface="楷体" panose="02010609060101010101" pitchFamily="49" charset="-122"/>
              </a:rPr>
              <a:t>4</a:t>
            </a:r>
          </a:p>
        </p:txBody>
      </p:sp>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6523" y="57150"/>
            <a:ext cx="2417395" cy="3371850"/>
          </a:xfrm>
          <a:prstGeom prst="rect">
            <a:avLst/>
          </a:prstGeom>
          <a:effectLst>
            <a:outerShdw blurRad="50800" dist="101600" dir="2700000" algn="tl" rotWithShape="0">
              <a:prstClr val="black">
                <a:alpha val="40000"/>
              </a:prstClr>
            </a:outerShdw>
          </a:effectLst>
        </p:spPr>
      </p:pic>
      <p:sp>
        <p:nvSpPr>
          <p:cNvPr id="5" name="文本框 4">
            <a:extLst>
              <a:ext uri="{FF2B5EF4-FFF2-40B4-BE49-F238E27FC236}">
                <a16:creationId xmlns:a16="http://schemas.microsoft.com/office/drawing/2014/main" id="{2B7E2ADB-3157-CC70-B9A2-2B943C229E72}"/>
              </a:ext>
            </a:extLst>
          </p:cNvPr>
          <p:cNvSpPr txBox="1"/>
          <p:nvPr/>
        </p:nvSpPr>
        <p:spPr>
          <a:xfrm>
            <a:off x="3608242" y="2625075"/>
            <a:ext cx="7228304" cy="2219838"/>
          </a:xfrm>
          <a:prstGeom prst="rect">
            <a:avLst/>
          </a:prstGeom>
          <a:noFill/>
        </p:spPr>
        <p:txBody>
          <a:bodyPr wrap="square" rtlCol="0">
            <a:spAutoFit/>
          </a:bodyPr>
          <a:lstStyle/>
          <a:p>
            <a:pPr>
              <a:lnSpc>
                <a:spcPct val="150000"/>
              </a:lnSpc>
            </a:pPr>
            <a:r>
              <a:rPr lang="en-US" altLang="zh-CN" sz="3200" b="1"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p>
          <a:p>
            <a:pPr>
              <a:lnSpc>
                <a:spcPct val="150000"/>
              </a:lnSpc>
            </a:pPr>
            <a:r>
              <a:rPr lang="en-US" altLang="zh-CN" sz="3200" b="1"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How to Read the Spring Festival Couplets?</a:t>
            </a:r>
          </a:p>
        </p:txBody>
      </p:sp>
    </p:spTree>
    <p:extLst>
      <p:ext uri="{BB962C8B-B14F-4D97-AF65-F5344CB8AC3E}">
        <p14:creationId xmlns:p14="http://schemas.microsoft.com/office/powerpoint/2010/main" val="23073189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09105" y="1859279"/>
            <a:ext cx="3094814" cy="2574031"/>
          </a:xfrm>
          <a:prstGeom prst="rect">
            <a:avLst/>
          </a:prstGeom>
          <a:solidFill>
            <a:srgbClr val="D2C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楷体" panose="02010609060101010101" pitchFamily="49" charset="-122"/>
            </a:endParaRPr>
          </a:p>
        </p:txBody>
      </p:sp>
      <p:sp>
        <p:nvSpPr>
          <p:cNvPr id="51" name="矩形 50"/>
          <p:cNvSpPr/>
          <p:nvPr/>
        </p:nvSpPr>
        <p:spPr>
          <a:xfrm>
            <a:off x="1371599" y="1970260"/>
            <a:ext cx="9448801" cy="3938704"/>
          </a:xfrm>
          <a:prstGeom prst="rect">
            <a:avLst/>
          </a:prstGeom>
          <a:solidFill>
            <a:srgbClr val="F7F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50000"/>
              </a:lnSpc>
            </a:pPr>
            <a:endParaRPr lang="zh-CN" altLang="en-US" sz="2400" dirty="0">
              <a:solidFill>
                <a:schemeClr val="tx1">
                  <a:lumMod val="65000"/>
                  <a:lumOff val="35000"/>
                </a:schemeClr>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endParaRPr>
          </a:p>
        </p:txBody>
      </p:sp>
      <p:sp>
        <p:nvSpPr>
          <p:cNvPr id="3" name="文本框 2">
            <a:extLst>
              <a:ext uri="{FF2B5EF4-FFF2-40B4-BE49-F238E27FC236}">
                <a16:creationId xmlns:a16="http://schemas.microsoft.com/office/drawing/2014/main" id="{A65492EE-E436-6929-B66E-B500A844A493}"/>
              </a:ext>
            </a:extLst>
          </p:cNvPr>
          <p:cNvSpPr txBox="1"/>
          <p:nvPr/>
        </p:nvSpPr>
        <p:spPr>
          <a:xfrm>
            <a:off x="1783772" y="2581098"/>
            <a:ext cx="8624454" cy="2795958"/>
          </a:xfrm>
          <a:prstGeom prst="rect">
            <a:avLst/>
          </a:prstGeom>
          <a:noFill/>
        </p:spPr>
        <p:txBody>
          <a:bodyPr wrap="square" rtlCol="0">
            <a:spAutoFit/>
          </a:bodyPr>
          <a:lstStyle/>
          <a:p>
            <a:pPr algn="just">
              <a:lnSpc>
                <a:spcPct val="150000"/>
              </a:lnSpc>
            </a:pPr>
            <a:r>
              <a:rPr lang="en-US" altLang="zh-CN" sz="2400" dirty="0">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First, look at </a:t>
            </a:r>
            <a:r>
              <a:rPr lang="en-US" altLang="zh-CN" sz="2400" b="1" u="sng" dirty="0">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the horizontal scroll</a:t>
            </a:r>
            <a:r>
              <a:rPr lang="en-US" altLang="zh-CN" sz="2400" u="sng" dirty="0">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 </a:t>
            </a:r>
          </a:p>
          <a:p>
            <a:pPr algn="just">
              <a:lnSpc>
                <a:spcPct val="150000"/>
              </a:lnSpc>
            </a:pPr>
            <a:r>
              <a:rPr lang="en-US" altLang="zh-CN" sz="2400" dirty="0">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If thee four characters are </a:t>
            </a:r>
            <a:r>
              <a:rPr lang="en-US" altLang="zh-CN" sz="2400" b="1" u="sng" dirty="0">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written from left to right</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 the upper scroll will be </a:t>
            </a:r>
            <a:r>
              <a:rPr lang="en-US" altLang="zh-CN" sz="2400" b="1" u="sng" dirty="0">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on the left </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and lower scroll on the right. </a:t>
            </a:r>
          </a:p>
          <a:p>
            <a:pPr algn="just">
              <a:lnSpc>
                <a:spcPct val="150000"/>
              </a:lnSpc>
            </a:pPr>
            <a:r>
              <a:rPr lang="en-US" altLang="zh-CN" sz="2400" dirty="0">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If the characters of the horizontal scroll are reversed, the two side scrolls should </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be </a:t>
            </a:r>
            <a:r>
              <a:rPr lang="en-US" altLang="zh-CN" sz="2400" b="1" u="sng" dirty="0">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read from right to left</a:t>
            </a:r>
            <a:r>
              <a:rPr lang="en-US" altLang="zh-CN" sz="2400" u="sng" dirty="0">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 </a:t>
            </a:r>
            <a:endParaRPr lang="zh-CN" altLang="en-US" sz="2400" u="sng" dirty="0">
              <a:latin typeface="Times New Roman" panose="02020603050405020304" pitchFamily="18" charset="0"/>
              <a:ea typeface="楷体" panose="02010609060101010101" pitchFamily="49" charset="-122"/>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39065" y="0"/>
            <a:ext cx="12433300" cy="6858000"/>
          </a:xfrm>
          <a:prstGeom prst="rect">
            <a:avLst/>
          </a:prstGeom>
        </p:spPr>
      </p:pic>
      <p:sp>
        <p:nvSpPr>
          <p:cNvPr id="14" name="矩形 13"/>
          <p:cNvSpPr/>
          <p:nvPr/>
        </p:nvSpPr>
        <p:spPr>
          <a:xfrm>
            <a:off x="1108256" y="2387718"/>
            <a:ext cx="9938658" cy="3308479"/>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6" name="文本框 5"/>
          <p:cNvSpPr txBox="1"/>
          <p:nvPr/>
        </p:nvSpPr>
        <p:spPr>
          <a:xfrm>
            <a:off x="1112520" y="1957131"/>
            <a:ext cx="731520" cy="4708981"/>
          </a:xfrm>
          <a:prstGeom prst="rect">
            <a:avLst/>
          </a:prstGeom>
          <a:noFill/>
        </p:spPr>
        <p:txBody>
          <a:bodyPr wrap="square" rtlCol="0">
            <a:spAutoFit/>
          </a:bodyPr>
          <a:lstStyle/>
          <a:p>
            <a:r>
              <a:rPr lang="en-US" altLang="zh-CN" sz="30000" b="1" dirty="0">
                <a:solidFill>
                  <a:srgbClr val="A39A8B"/>
                </a:solidFill>
                <a:latin typeface="楷体" panose="02010609060101010101" pitchFamily="49" charset="-122"/>
                <a:ea typeface="楷体" panose="02010609060101010101" pitchFamily="49" charset="-122"/>
              </a:rPr>
              <a:t>5</a:t>
            </a:r>
          </a:p>
        </p:txBody>
      </p:sp>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6523" y="57150"/>
            <a:ext cx="2417395" cy="3371850"/>
          </a:xfrm>
          <a:prstGeom prst="rect">
            <a:avLst/>
          </a:prstGeom>
          <a:effectLst>
            <a:outerShdw blurRad="50800" dist="101600" dir="2700000" algn="tl" rotWithShape="0">
              <a:prstClr val="black">
                <a:alpha val="40000"/>
              </a:prstClr>
            </a:outerShdw>
          </a:effectLst>
        </p:spPr>
      </p:pic>
      <p:sp>
        <p:nvSpPr>
          <p:cNvPr id="5" name="文本框 4">
            <a:extLst>
              <a:ext uri="{FF2B5EF4-FFF2-40B4-BE49-F238E27FC236}">
                <a16:creationId xmlns:a16="http://schemas.microsoft.com/office/drawing/2014/main" id="{2B7E2ADB-3157-CC70-B9A2-2B943C229E72}"/>
              </a:ext>
            </a:extLst>
          </p:cNvPr>
          <p:cNvSpPr txBox="1"/>
          <p:nvPr/>
        </p:nvSpPr>
        <p:spPr>
          <a:xfrm>
            <a:off x="3608242" y="2625075"/>
            <a:ext cx="7228304" cy="2219838"/>
          </a:xfrm>
          <a:prstGeom prst="rect">
            <a:avLst/>
          </a:prstGeom>
          <a:noFill/>
        </p:spPr>
        <p:txBody>
          <a:bodyPr wrap="square" rtlCol="0">
            <a:spAutoFit/>
          </a:bodyPr>
          <a:lstStyle/>
          <a:p>
            <a:pPr>
              <a:lnSpc>
                <a:spcPct val="150000"/>
              </a:lnSpc>
            </a:pPr>
            <a:r>
              <a:rPr lang="en-US" altLang="zh-CN" sz="3200" b="1"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p>
          <a:p>
            <a:pPr>
              <a:lnSpc>
                <a:spcPct val="150000"/>
              </a:lnSpc>
            </a:pPr>
            <a:r>
              <a:rPr lang="en-US" altLang="zh-CN" sz="3200" b="1"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Spring Festival Couplets in Other Countries</a:t>
            </a:r>
          </a:p>
        </p:txBody>
      </p:sp>
    </p:spTree>
    <p:extLst>
      <p:ext uri="{BB962C8B-B14F-4D97-AF65-F5344CB8AC3E}">
        <p14:creationId xmlns:p14="http://schemas.microsoft.com/office/powerpoint/2010/main" val="11725379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4657" y="1513116"/>
            <a:ext cx="10800933" cy="4375164"/>
          </a:xfrm>
          <a:prstGeom prst="rect">
            <a:avLst/>
          </a:prstGeom>
          <a:solidFill>
            <a:srgbClr val="F7F9F3"/>
          </a:solidFill>
          <a:ln>
            <a:noFill/>
          </a:ln>
          <a:effectLst>
            <a:outerShdw blurRad="76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pic>
        <p:nvPicPr>
          <p:cNvPr id="6" name="图片 5"/>
          <p:cNvPicPr>
            <a:picLocks noChangeAspect="1"/>
          </p:cNvPicPr>
          <p:nvPr/>
        </p:nvPicPr>
        <p:blipFill rotWithShape="1">
          <a:blip r:embed="rId3" cstate="screen">
            <a:extLst>
              <a:ext uri="{28A0092B-C50C-407E-A947-70E740481C1C}">
                <a14:useLocalDpi xmlns:a14="http://schemas.microsoft.com/office/drawing/2010/main"/>
              </a:ext>
            </a:extLst>
          </a:blip>
          <a:srcRect t="-120" r="8099"/>
          <a:stretch>
            <a:fillRect/>
          </a:stretch>
        </p:blipFill>
        <p:spPr>
          <a:xfrm>
            <a:off x="7217226" y="1513116"/>
            <a:ext cx="4285977" cy="4375164"/>
          </a:xfrm>
          <a:prstGeom prst="rect">
            <a:avLst/>
          </a:prstGeom>
        </p:spPr>
      </p:pic>
      <p:sp>
        <p:nvSpPr>
          <p:cNvPr id="3" name="文本框 2">
            <a:extLst>
              <a:ext uri="{FF2B5EF4-FFF2-40B4-BE49-F238E27FC236}">
                <a16:creationId xmlns:a16="http://schemas.microsoft.com/office/drawing/2014/main" id="{8A89B01C-420A-AB8A-1225-32367983C1EF}"/>
              </a:ext>
            </a:extLst>
          </p:cNvPr>
          <p:cNvSpPr txBox="1"/>
          <p:nvPr/>
        </p:nvSpPr>
        <p:spPr>
          <a:xfrm>
            <a:off x="1634836" y="2722418"/>
            <a:ext cx="5313219" cy="2241960"/>
          </a:xfrm>
          <a:prstGeom prst="rect">
            <a:avLst/>
          </a:prstGeom>
          <a:noFill/>
        </p:spPr>
        <p:txBody>
          <a:bodyPr wrap="square" rtlCol="0">
            <a:spAutoFit/>
          </a:bodyPr>
          <a:lstStyle/>
          <a:p>
            <a:pPr>
              <a:lnSpc>
                <a:spcPct val="150000"/>
              </a:lnSpc>
            </a:pPr>
            <a:r>
              <a:rPr lang="en-US" altLang="zh-CN" sz="2400" b="0" i="0" dirty="0">
                <a:solidFill>
                  <a:srgbClr val="151515"/>
                </a:solidFill>
                <a:effectLst/>
                <a:latin typeface="Times New Roman" panose="02020603050405020304" pitchFamily="18" charset="0"/>
                <a:cs typeface="Times New Roman" panose="02020603050405020304" pitchFamily="18" charset="0"/>
              </a:rPr>
              <a:t> Many other countries will also have the Spring Festival, and the Spring Festival customs of many countries are not much different from those of China.</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78426" y="1402816"/>
            <a:ext cx="10899057" cy="4262284"/>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2" name="文本框 1">
            <a:extLst>
              <a:ext uri="{FF2B5EF4-FFF2-40B4-BE49-F238E27FC236}">
                <a16:creationId xmlns:a16="http://schemas.microsoft.com/office/drawing/2014/main" id="{FDEF9782-D903-ABC8-7D6D-095F1D538D02}"/>
              </a:ext>
            </a:extLst>
          </p:cNvPr>
          <p:cNvSpPr txBox="1"/>
          <p:nvPr/>
        </p:nvSpPr>
        <p:spPr>
          <a:xfrm>
            <a:off x="1406235" y="2549236"/>
            <a:ext cx="9483437" cy="1687963"/>
          </a:xfrm>
          <a:prstGeom prst="rect">
            <a:avLst/>
          </a:prstGeom>
          <a:noFill/>
        </p:spPr>
        <p:txBody>
          <a:bodyPr wrap="square" rtlCol="0">
            <a:spAutoFit/>
          </a:bodyPr>
          <a:lstStyle/>
          <a:p>
            <a:pPr>
              <a:lnSpc>
                <a:spcPct val="150000"/>
              </a:lnSpc>
            </a:pPr>
            <a:r>
              <a:rPr lang="en-US" altLang="zh-CN" sz="2400" b="1" i="0" dirty="0">
                <a:solidFill>
                  <a:srgbClr val="151515"/>
                </a:solidFill>
                <a:effectLst/>
                <a:latin typeface="Times New Roman" panose="02020603050405020304" pitchFamily="18" charset="0"/>
                <a:cs typeface="Times New Roman" panose="02020603050405020304" pitchFamily="18" charset="0"/>
              </a:rPr>
              <a:t>Korean</a:t>
            </a:r>
            <a:r>
              <a:rPr lang="en-US" altLang="zh-CN" sz="2400" b="0" i="0" dirty="0">
                <a:solidFill>
                  <a:srgbClr val="151515"/>
                </a:solidFill>
                <a:effectLst/>
                <a:latin typeface="Times New Roman" panose="02020603050405020304" pitchFamily="18" charset="0"/>
                <a:cs typeface="Times New Roman" panose="02020603050405020304" pitchFamily="18" charset="0"/>
              </a:rPr>
              <a:t> also post Spring Festival couplets and give out red envelopes, but unlike China, their main color is white, which means that </a:t>
            </a:r>
            <a:r>
              <a:rPr lang="en-US" altLang="zh-CN" sz="2400" b="1" i="0" dirty="0">
                <a:solidFill>
                  <a:srgbClr val="151515"/>
                </a:solidFill>
                <a:effectLst/>
                <a:latin typeface="Times New Roman" panose="02020603050405020304" pitchFamily="18" charset="0"/>
                <a:cs typeface="Times New Roman" panose="02020603050405020304" pitchFamily="18" charset="0"/>
              </a:rPr>
              <a:t>the Spring Festival couplets and red envelopes are all white. </a:t>
            </a:r>
            <a:endParaRPr lang="zh-CN" altLang="en-US" sz="2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4B93ABA-750B-66D2-294D-B842DFEAC149}"/>
              </a:ext>
            </a:extLst>
          </p:cNvPr>
          <p:cNvPicPr>
            <a:picLocks noChangeAspect="1"/>
          </p:cNvPicPr>
          <p:nvPr/>
        </p:nvPicPr>
        <p:blipFill rotWithShape="1">
          <a:blip r:embed="rId2"/>
          <a:srcRect b="8283"/>
          <a:stretch/>
        </p:blipFill>
        <p:spPr>
          <a:xfrm>
            <a:off x="1492195" y="239887"/>
            <a:ext cx="9716133" cy="6378226"/>
          </a:xfrm>
          <a:prstGeom prst="rect">
            <a:avLst/>
          </a:prstGeom>
        </p:spPr>
      </p:pic>
    </p:spTree>
    <p:extLst>
      <p:ext uri="{BB962C8B-B14F-4D97-AF65-F5344CB8AC3E}">
        <p14:creationId xmlns:p14="http://schemas.microsoft.com/office/powerpoint/2010/main" val="3141617065"/>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98424" y="1839233"/>
            <a:ext cx="10899057" cy="4262284"/>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2" name="文本框 1">
            <a:extLst>
              <a:ext uri="{FF2B5EF4-FFF2-40B4-BE49-F238E27FC236}">
                <a16:creationId xmlns:a16="http://schemas.microsoft.com/office/drawing/2014/main" id="{FDEF9782-D903-ABC8-7D6D-095F1D538D02}"/>
              </a:ext>
            </a:extLst>
          </p:cNvPr>
          <p:cNvSpPr txBox="1"/>
          <p:nvPr/>
        </p:nvSpPr>
        <p:spPr>
          <a:xfrm>
            <a:off x="1406235" y="2549236"/>
            <a:ext cx="9483437" cy="3349956"/>
          </a:xfrm>
          <a:prstGeom prst="rect">
            <a:avLst/>
          </a:prstGeom>
          <a:noFill/>
        </p:spPr>
        <p:txBody>
          <a:bodyPr wrap="square" rtlCol="0">
            <a:spAutoFit/>
          </a:bodyPr>
          <a:lstStyle/>
          <a:p>
            <a:pPr>
              <a:lnSpc>
                <a:spcPct val="150000"/>
              </a:lnSpc>
            </a:pPr>
            <a:r>
              <a:rPr lang="en-US" altLang="zh-CN" sz="2400" i="0" dirty="0">
                <a:solidFill>
                  <a:srgbClr val="151515"/>
                </a:solidFill>
                <a:effectLst/>
                <a:latin typeface="Times New Roman" panose="02020603050405020304" pitchFamily="18" charset="0"/>
                <a:cs typeface="Times New Roman" panose="02020603050405020304" pitchFamily="18" charset="0"/>
              </a:rPr>
              <a:t>After the demise of the Shang Dynasty, some people came to the Liaodong Peninsula, and were later forced to move to the Korean Peninsula, which is the origin of North Korea. </a:t>
            </a:r>
            <a:r>
              <a:rPr lang="en-US" altLang="zh-CN" sz="2400" b="1" i="0" dirty="0">
                <a:solidFill>
                  <a:srgbClr val="151515"/>
                </a:solidFill>
                <a:effectLst/>
                <a:latin typeface="Times New Roman" panose="02020603050405020304" pitchFamily="18" charset="0"/>
                <a:cs typeface="Times New Roman" panose="02020603050405020304" pitchFamily="18" charset="0"/>
              </a:rPr>
              <a:t>They also retained a lot of the culture of the Shang Dynasty.</a:t>
            </a:r>
            <a:r>
              <a:rPr lang="en-US" altLang="zh-CN" sz="2400" i="0" dirty="0">
                <a:solidFill>
                  <a:srgbClr val="151515"/>
                </a:solidFill>
                <a:effectLst/>
                <a:latin typeface="Times New Roman" panose="02020603050405020304" pitchFamily="18" charset="0"/>
                <a:cs typeface="Times New Roman" panose="02020603050405020304" pitchFamily="18" charset="0"/>
              </a:rPr>
              <a:t> auspicious. Although in our opinion white is the color of funerals, in Korea, they have the same feeling when they see white couplets as we see red couplets.</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97601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39065" y="0"/>
            <a:ext cx="12433300" cy="6858000"/>
          </a:xfrm>
          <a:prstGeom prst="rect">
            <a:avLst/>
          </a:prstGeom>
        </p:spPr>
      </p:pic>
      <p:sp>
        <p:nvSpPr>
          <p:cNvPr id="14" name="矩形 13"/>
          <p:cNvSpPr/>
          <p:nvPr/>
        </p:nvSpPr>
        <p:spPr>
          <a:xfrm>
            <a:off x="1286181" y="2200682"/>
            <a:ext cx="9938658" cy="3308479"/>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6" name="文本框 5"/>
          <p:cNvSpPr txBox="1"/>
          <p:nvPr/>
        </p:nvSpPr>
        <p:spPr>
          <a:xfrm>
            <a:off x="1112520" y="1957131"/>
            <a:ext cx="731520" cy="4707890"/>
          </a:xfrm>
          <a:prstGeom prst="rect">
            <a:avLst/>
          </a:prstGeom>
          <a:noFill/>
        </p:spPr>
        <p:txBody>
          <a:bodyPr wrap="square" rtlCol="0">
            <a:spAutoFit/>
          </a:bodyPr>
          <a:lstStyle/>
          <a:p>
            <a:r>
              <a:rPr lang="en-US" altLang="zh-CN" sz="30000" b="1" dirty="0">
                <a:solidFill>
                  <a:srgbClr val="A39A8B"/>
                </a:solidFill>
                <a:latin typeface="楷体" panose="02010609060101010101" pitchFamily="49" charset="-122"/>
                <a:ea typeface="楷体" panose="02010609060101010101" pitchFamily="49" charset="-122"/>
              </a:rPr>
              <a:t>1</a:t>
            </a:r>
          </a:p>
        </p:txBody>
      </p:sp>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19541" y="271206"/>
            <a:ext cx="2417395" cy="3371850"/>
          </a:xfrm>
          <a:prstGeom prst="rect">
            <a:avLst/>
          </a:prstGeom>
          <a:effectLst>
            <a:outerShdw blurRad="50800" dist="101600" dir="2700000" algn="tl" rotWithShape="0">
              <a:prstClr val="black">
                <a:alpha val="40000"/>
              </a:prstClr>
            </a:outerShdw>
          </a:effectLst>
        </p:spPr>
      </p:pic>
      <p:sp>
        <p:nvSpPr>
          <p:cNvPr id="5" name="文本框 4">
            <a:extLst>
              <a:ext uri="{FF2B5EF4-FFF2-40B4-BE49-F238E27FC236}">
                <a16:creationId xmlns:a16="http://schemas.microsoft.com/office/drawing/2014/main" id="{2B7E2ADB-3157-CC70-B9A2-2B943C229E72}"/>
              </a:ext>
            </a:extLst>
          </p:cNvPr>
          <p:cNvSpPr txBox="1"/>
          <p:nvPr/>
        </p:nvSpPr>
        <p:spPr>
          <a:xfrm>
            <a:off x="3677515" y="3667989"/>
            <a:ext cx="6353175" cy="584775"/>
          </a:xfrm>
          <a:prstGeom prst="rect">
            <a:avLst/>
          </a:prstGeom>
          <a:noFill/>
        </p:spPr>
        <p:txBody>
          <a:bodyPr wrap="square" rtlCol="0">
            <a:spAutoFit/>
          </a:bodyPr>
          <a:lstStyle/>
          <a:p>
            <a:r>
              <a:rPr lang="en-US" altLang="zh-CN" sz="3200" b="1"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What are Spring Festival Couplets?</a:t>
            </a:r>
            <a:endParaRPr lang="zh-CN" altLang="zh-CN" sz="3200" b="1"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E470318-249B-8B10-3CC1-BF4E64050FB9}"/>
              </a:ext>
            </a:extLst>
          </p:cNvPr>
          <p:cNvPicPr>
            <a:picLocks noChangeAspect="1"/>
          </p:cNvPicPr>
          <p:nvPr/>
        </p:nvPicPr>
        <p:blipFill>
          <a:blip r:embed="rId2"/>
          <a:stretch>
            <a:fillRect/>
          </a:stretch>
        </p:blipFill>
        <p:spPr>
          <a:xfrm>
            <a:off x="3189575" y="1398010"/>
            <a:ext cx="6301952" cy="4462463"/>
          </a:xfrm>
          <a:prstGeom prst="rect">
            <a:avLst/>
          </a:prstGeom>
        </p:spPr>
      </p:pic>
    </p:spTree>
    <p:extLst>
      <p:ext uri="{BB962C8B-B14F-4D97-AF65-F5344CB8AC3E}">
        <p14:creationId xmlns:p14="http://schemas.microsoft.com/office/powerpoint/2010/main" val="2218541021"/>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78426" y="1402816"/>
            <a:ext cx="10899057" cy="4262284"/>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2" name="文本框 1">
            <a:extLst>
              <a:ext uri="{FF2B5EF4-FFF2-40B4-BE49-F238E27FC236}">
                <a16:creationId xmlns:a16="http://schemas.microsoft.com/office/drawing/2014/main" id="{FDEF9782-D903-ABC8-7D6D-095F1D538D02}"/>
              </a:ext>
            </a:extLst>
          </p:cNvPr>
          <p:cNvSpPr txBox="1"/>
          <p:nvPr/>
        </p:nvSpPr>
        <p:spPr>
          <a:xfrm>
            <a:off x="1406235" y="2549236"/>
            <a:ext cx="9483437" cy="2334293"/>
          </a:xfrm>
          <a:prstGeom prst="rect">
            <a:avLst/>
          </a:prstGeom>
          <a:noFill/>
        </p:spPr>
        <p:txBody>
          <a:bodyPr wrap="square" rtlCol="0">
            <a:spAutoFit/>
          </a:bodyPr>
          <a:lstStyle/>
          <a:p>
            <a:pPr>
              <a:lnSpc>
                <a:spcPct val="150000"/>
              </a:lnSpc>
            </a:pPr>
            <a:r>
              <a:rPr lang="en-US" altLang="zh-CN" sz="2400" i="0" dirty="0">
                <a:solidFill>
                  <a:srgbClr val="151515"/>
                </a:solidFill>
                <a:effectLst/>
                <a:latin typeface="Times New Roman" panose="02020603050405020304" pitchFamily="18" charset="0"/>
                <a:cs typeface="Times New Roman" panose="02020603050405020304" pitchFamily="18" charset="0"/>
              </a:rPr>
              <a:t>In 1945, </a:t>
            </a:r>
            <a:r>
              <a:rPr lang="en-US" altLang="zh-CN" sz="2800" b="1" i="0" dirty="0">
                <a:solidFill>
                  <a:srgbClr val="151515"/>
                </a:solidFill>
                <a:effectLst/>
                <a:latin typeface="Times New Roman" panose="02020603050405020304" pitchFamily="18" charset="0"/>
                <a:cs typeface="Times New Roman" panose="02020603050405020304" pitchFamily="18" charset="0"/>
              </a:rPr>
              <a:t>Vietnam</a:t>
            </a:r>
            <a:r>
              <a:rPr lang="en-US" altLang="zh-CN" sz="2400" i="0" dirty="0">
                <a:solidFill>
                  <a:srgbClr val="151515"/>
                </a:solidFill>
                <a:effectLst/>
                <a:latin typeface="Times New Roman" panose="02020603050405020304" pitchFamily="18" charset="0"/>
                <a:cs typeface="Times New Roman" panose="02020603050405020304" pitchFamily="18" charset="0"/>
              </a:rPr>
              <a:t> was founded, and the Declaration of Independence </a:t>
            </a:r>
            <a:r>
              <a:rPr lang="en-US" altLang="zh-CN" sz="2400" b="1" i="0" u="sng" dirty="0">
                <a:solidFill>
                  <a:srgbClr val="151515"/>
                </a:solidFill>
                <a:effectLst/>
                <a:latin typeface="Times New Roman" panose="02020603050405020304" pitchFamily="18" charset="0"/>
                <a:cs typeface="Times New Roman" panose="02020603050405020304" pitchFamily="18" charset="0"/>
              </a:rPr>
              <a:t>announced the use of Vietnamese as the official language of the country</a:t>
            </a:r>
            <a:r>
              <a:rPr lang="en-US" altLang="zh-CN" sz="2400" i="0" dirty="0">
                <a:solidFill>
                  <a:srgbClr val="151515"/>
                </a:solidFill>
                <a:effectLst/>
                <a:latin typeface="Times New Roman" panose="02020603050405020304" pitchFamily="18" charset="0"/>
                <a:cs typeface="Times New Roman" panose="02020603050405020304" pitchFamily="18" charset="0"/>
              </a:rPr>
              <a:t>. Since then, fewer and fewer people in Vietnam use Chinese characters, and fewer and fewer people write couplets in Chinese characters</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72458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A173E6A-F091-1831-1C5B-F332FBF66DD5}"/>
              </a:ext>
            </a:extLst>
          </p:cNvPr>
          <p:cNvPicPr>
            <a:picLocks noChangeAspect="1"/>
          </p:cNvPicPr>
          <p:nvPr/>
        </p:nvPicPr>
        <p:blipFill>
          <a:blip r:embed="rId2"/>
          <a:stretch>
            <a:fillRect/>
          </a:stretch>
        </p:blipFill>
        <p:spPr>
          <a:xfrm>
            <a:off x="1562099" y="523875"/>
            <a:ext cx="9688927" cy="6424180"/>
          </a:xfrm>
          <a:prstGeom prst="rect">
            <a:avLst/>
          </a:prstGeom>
        </p:spPr>
      </p:pic>
    </p:spTree>
    <p:extLst>
      <p:ext uri="{BB962C8B-B14F-4D97-AF65-F5344CB8AC3E}">
        <p14:creationId xmlns:p14="http://schemas.microsoft.com/office/powerpoint/2010/main" val="248688958"/>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40328" y="1226127"/>
            <a:ext cx="11057154" cy="5313218"/>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2" name="文本框 1">
            <a:extLst>
              <a:ext uri="{FF2B5EF4-FFF2-40B4-BE49-F238E27FC236}">
                <a16:creationId xmlns:a16="http://schemas.microsoft.com/office/drawing/2014/main" id="{FDEF9782-D903-ABC8-7D6D-095F1D538D02}"/>
              </a:ext>
            </a:extLst>
          </p:cNvPr>
          <p:cNvSpPr txBox="1"/>
          <p:nvPr/>
        </p:nvSpPr>
        <p:spPr>
          <a:xfrm>
            <a:off x="1354281" y="1866942"/>
            <a:ext cx="9483437" cy="3903954"/>
          </a:xfrm>
          <a:prstGeom prst="rect">
            <a:avLst/>
          </a:prstGeom>
          <a:noFill/>
        </p:spPr>
        <p:txBody>
          <a:bodyPr wrap="square" rtlCol="0">
            <a:spAutoFit/>
          </a:bodyPr>
          <a:lstStyle/>
          <a:p>
            <a:pPr>
              <a:lnSpc>
                <a:spcPct val="150000"/>
              </a:lnSpc>
            </a:pPr>
            <a:r>
              <a:rPr lang="en-US" altLang="zh-CN" sz="2400" i="0" dirty="0">
                <a:solidFill>
                  <a:srgbClr val="151515"/>
                </a:solidFill>
                <a:effectLst/>
                <a:latin typeface="Times New Roman" panose="02020603050405020304" pitchFamily="18" charset="0"/>
                <a:cs typeface="Times New Roman" panose="02020603050405020304" pitchFamily="18" charset="0"/>
              </a:rPr>
              <a:t>In 1986 Vietnam promulgated the new cultural policy, Vietnamese national language couplets developed greatly during this period. During this period, the Vietnamese government also carried out the </a:t>
            </a:r>
            <a:r>
              <a:rPr lang="en-US" altLang="zh-CN" sz="2400" b="1" i="0" u="sng" dirty="0">
                <a:solidFill>
                  <a:srgbClr val="151515"/>
                </a:solidFill>
                <a:effectLst/>
                <a:latin typeface="Times New Roman" panose="02020603050405020304" pitchFamily="18" charset="0"/>
                <a:cs typeface="Times New Roman" panose="02020603050405020304" pitchFamily="18" charset="0"/>
              </a:rPr>
              <a:t>"Purification of Vietnamese" campaign, which removed many Chinese words and made it impossible to write proper couplets. </a:t>
            </a:r>
            <a:r>
              <a:rPr lang="en-US" altLang="zh-CN" sz="2400" i="0" dirty="0">
                <a:solidFill>
                  <a:srgbClr val="151515"/>
                </a:solidFill>
                <a:effectLst/>
                <a:latin typeface="Times New Roman" panose="02020603050405020304" pitchFamily="18" charset="0"/>
                <a:cs typeface="Times New Roman" panose="02020603050405020304" pitchFamily="18" charset="0"/>
              </a:rPr>
              <a:t>Vietnamese antithetical couplets are not only antithetical couplets, but also cultural tools for Vietnam to realize national symbols.</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79654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98424" y="1839233"/>
            <a:ext cx="10899057" cy="4262284"/>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3" name="文本框 2">
            <a:extLst>
              <a:ext uri="{FF2B5EF4-FFF2-40B4-BE49-F238E27FC236}">
                <a16:creationId xmlns:a16="http://schemas.microsoft.com/office/drawing/2014/main" id="{7A5123CB-CFFE-3CDB-73F2-874F614AA4DE}"/>
              </a:ext>
            </a:extLst>
          </p:cNvPr>
          <p:cNvSpPr txBox="1"/>
          <p:nvPr/>
        </p:nvSpPr>
        <p:spPr>
          <a:xfrm>
            <a:off x="1273391" y="2014455"/>
            <a:ext cx="9961418" cy="3911840"/>
          </a:xfrm>
          <a:prstGeom prst="rect">
            <a:avLst/>
          </a:prstGeom>
          <a:noFill/>
        </p:spPr>
        <p:txBody>
          <a:bodyPr wrap="square" rtlCol="0">
            <a:spAutoFit/>
          </a:bodyPr>
          <a:lstStyle/>
          <a:p>
            <a:pPr>
              <a:lnSpc>
                <a:spcPct val="150000"/>
              </a:lnSpc>
            </a:pPr>
            <a:r>
              <a:rPr lang="en-US" altLang="zh-CN" sz="2400" i="0" dirty="0">
                <a:solidFill>
                  <a:srgbClr val="151515"/>
                </a:solidFill>
                <a:effectLst/>
                <a:latin typeface="Times New Roman" panose="02020603050405020304" pitchFamily="18" charset="0"/>
                <a:cs typeface="Times New Roman" panose="02020603050405020304" pitchFamily="18" charset="0"/>
              </a:rPr>
              <a:t>Nowadays, during the Spring Festival in Vietnam, the custom of pasting Spring Festival couplets is different from that in China, </a:t>
            </a:r>
            <a:r>
              <a:rPr lang="en-US" altLang="zh-CN" sz="2400" b="1" i="0" dirty="0">
                <a:solidFill>
                  <a:srgbClr val="151515"/>
                </a:solidFill>
                <a:effectLst/>
                <a:latin typeface="Times New Roman" panose="02020603050405020304" pitchFamily="18" charset="0"/>
                <a:cs typeface="Times New Roman" panose="02020603050405020304" pitchFamily="18" charset="0"/>
              </a:rPr>
              <a:t>but the content of Spring Festival couplets is the same as in China, expressing wishes for the New Year</a:t>
            </a:r>
            <a:r>
              <a:rPr lang="en-US" altLang="zh-CN" sz="2400" i="0" dirty="0">
                <a:solidFill>
                  <a:srgbClr val="151515"/>
                </a:solidFill>
                <a:effectLst/>
                <a:latin typeface="Times New Roman" panose="02020603050405020304" pitchFamily="18" charset="0"/>
                <a:cs typeface="Times New Roman" panose="02020603050405020304" pitchFamily="18" charset="0"/>
              </a:rPr>
              <a:t>. In addition to Chinese characters, there are also Nan characters and "Vietnamese characters" on Vietnamese Spring Festival couplets. Some of them are in the same Spring Festival couplets, and even two kinds of characters coexist.</a:t>
            </a:r>
            <a:endParaRPr lang="zh-CN" altLang="en-US" sz="2400" dirty="0"/>
          </a:p>
        </p:txBody>
      </p:sp>
    </p:spTree>
    <p:extLst>
      <p:ext uri="{BB962C8B-B14F-4D97-AF65-F5344CB8AC3E}">
        <p14:creationId xmlns:p14="http://schemas.microsoft.com/office/powerpoint/2010/main" val="9470273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CA90D7F-D045-A06B-9830-A7A5AFAA33FB}"/>
              </a:ext>
            </a:extLst>
          </p:cNvPr>
          <p:cNvPicPr>
            <a:picLocks noChangeAspect="1"/>
          </p:cNvPicPr>
          <p:nvPr/>
        </p:nvPicPr>
        <p:blipFill>
          <a:blip r:embed="rId2"/>
          <a:stretch>
            <a:fillRect/>
          </a:stretch>
        </p:blipFill>
        <p:spPr>
          <a:xfrm>
            <a:off x="1810511" y="0"/>
            <a:ext cx="8570977" cy="6858000"/>
          </a:xfrm>
          <a:prstGeom prst="rect">
            <a:avLst/>
          </a:prstGeom>
        </p:spPr>
      </p:pic>
    </p:spTree>
    <p:extLst>
      <p:ext uri="{BB962C8B-B14F-4D97-AF65-F5344CB8AC3E}">
        <p14:creationId xmlns:p14="http://schemas.microsoft.com/office/powerpoint/2010/main" val="124279962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线连接符 9"/>
          <p:cNvCxnSpPr/>
          <p:nvPr/>
        </p:nvCxnSpPr>
        <p:spPr>
          <a:xfrm>
            <a:off x="9621518" y="2716653"/>
            <a:ext cx="0" cy="2334195"/>
          </a:xfrm>
          <a:prstGeom prst="line">
            <a:avLst/>
          </a:prstGeom>
          <a:ln w="19050">
            <a:solidFill>
              <a:srgbClr val="D2CFC7"/>
            </a:solidFill>
          </a:ln>
        </p:spPr>
        <p:style>
          <a:lnRef idx="1">
            <a:schemeClr val="accent1"/>
          </a:lnRef>
          <a:fillRef idx="0">
            <a:schemeClr val="accent1"/>
          </a:fillRef>
          <a:effectRef idx="0">
            <a:schemeClr val="accent1"/>
          </a:effectRef>
          <a:fontRef idx="minor">
            <a:schemeClr val="tx1"/>
          </a:fontRef>
        </p:style>
      </p:cxnSp>
      <p:cxnSp>
        <p:nvCxnSpPr>
          <p:cNvPr id="15" name="直线连接符 14"/>
          <p:cNvCxnSpPr/>
          <p:nvPr/>
        </p:nvCxnSpPr>
        <p:spPr>
          <a:xfrm>
            <a:off x="2632501" y="2716653"/>
            <a:ext cx="0" cy="2334195"/>
          </a:xfrm>
          <a:prstGeom prst="line">
            <a:avLst/>
          </a:prstGeom>
          <a:ln w="19050">
            <a:solidFill>
              <a:srgbClr val="D2CFC7"/>
            </a:solidFill>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CBEDC211-B7F5-BAEA-2BCC-D276941B575C}"/>
              </a:ext>
            </a:extLst>
          </p:cNvPr>
          <p:cNvPicPr>
            <a:picLocks noChangeAspect="1"/>
          </p:cNvPicPr>
          <p:nvPr/>
        </p:nvPicPr>
        <p:blipFill>
          <a:blip r:embed="rId3"/>
          <a:stretch>
            <a:fillRect/>
          </a:stretch>
        </p:blipFill>
        <p:spPr>
          <a:xfrm>
            <a:off x="3524250" y="0"/>
            <a:ext cx="51435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39065" y="0"/>
            <a:ext cx="12433300" cy="6858000"/>
          </a:xfrm>
          <a:prstGeom prst="rect">
            <a:avLst/>
          </a:prstGeom>
        </p:spPr>
      </p:pic>
      <p:sp>
        <p:nvSpPr>
          <p:cNvPr id="14" name="矩形 13"/>
          <p:cNvSpPr/>
          <p:nvPr/>
        </p:nvSpPr>
        <p:spPr>
          <a:xfrm>
            <a:off x="1108256" y="2387718"/>
            <a:ext cx="9938658" cy="3308479"/>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6" name="文本框 5"/>
          <p:cNvSpPr txBox="1"/>
          <p:nvPr/>
        </p:nvSpPr>
        <p:spPr>
          <a:xfrm>
            <a:off x="1112520" y="1957131"/>
            <a:ext cx="731520" cy="4708981"/>
          </a:xfrm>
          <a:prstGeom prst="rect">
            <a:avLst/>
          </a:prstGeom>
          <a:noFill/>
        </p:spPr>
        <p:txBody>
          <a:bodyPr wrap="square" rtlCol="0">
            <a:spAutoFit/>
          </a:bodyPr>
          <a:lstStyle/>
          <a:p>
            <a:r>
              <a:rPr lang="en-US" altLang="zh-CN" sz="30000" b="1" dirty="0">
                <a:solidFill>
                  <a:srgbClr val="A39A8B"/>
                </a:solidFill>
                <a:latin typeface="楷体" panose="02010609060101010101" pitchFamily="49" charset="-122"/>
                <a:ea typeface="楷体" panose="02010609060101010101" pitchFamily="49" charset="-122"/>
              </a:rPr>
              <a:t>6</a:t>
            </a:r>
          </a:p>
        </p:txBody>
      </p:sp>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6523" y="57150"/>
            <a:ext cx="2417395" cy="3371850"/>
          </a:xfrm>
          <a:prstGeom prst="rect">
            <a:avLst/>
          </a:prstGeom>
          <a:effectLst>
            <a:outerShdw blurRad="50800" dist="101600" dir="2700000" algn="tl" rotWithShape="0">
              <a:prstClr val="black">
                <a:alpha val="40000"/>
              </a:prstClr>
            </a:outerShdw>
          </a:effectLst>
        </p:spPr>
      </p:pic>
      <p:sp>
        <p:nvSpPr>
          <p:cNvPr id="5" name="文本框 4">
            <a:extLst>
              <a:ext uri="{FF2B5EF4-FFF2-40B4-BE49-F238E27FC236}">
                <a16:creationId xmlns:a16="http://schemas.microsoft.com/office/drawing/2014/main" id="{2B7E2ADB-3157-CC70-B9A2-2B943C229E72}"/>
              </a:ext>
            </a:extLst>
          </p:cNvPr>
          <p:cNvSpPr txBox="1"/>
          <p:nvPr/>
        </p:nvSpPr>
        <p:spPr>
          <a:xfrm>
            <a:off x="3608242" y="2625075"/>
            <a:ext cx="7228304" cy="2219838"/>
          </a:xfrm>
          <a:prstGeom prst="rect">
            <a:avLst/>
          </a:prstGeom>
          <a:noFill/>
        </p:spPr>
        <p:txBody>
          <a:bodyPr wrap="square" rtlCol="0">
            <a:spAutoFit/>
          </a:bodyPr>
          <a:lstStyle/>
          <a:p>
            <a:pPr>
              <a:lnSpc>
                <a:spcPct val="150000"/>
              </a:lnSpc>
            </a:pPr>
            <a:r>
              <a:rPr lang="en-US" altLang="zh-CN" sz="3200" b="1"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p>
          <a:p>
            <a:pPr>
              <a:lnSpc>
                <a:spcPct val="150000"/>
              </a:lnSpc>
            </a:pPr>
            <a:r>
              <a:rPr lang="en-US" altLang="zh-CN" sz="3200" b="1"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Sharing Some Interesting Spring Festival Couplets</a:t>
            </a:r>
          </a:p>
        </p:txBody>
      </p:sp>
    </p:spTree>
    <p:extLst>
      <p:ext uri="{BB962C8B-B14F-4D97-AF65-F5344CB8AC3E}">
        <p14:creationId xmlns:p14="http://schemas.microsoft.com/office/powerpoint/2010/main" val="8280497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EB0CEB6-03DE-5DDB-ADF0-DB6DAE11CDDC}"/>
              </a:ext>
            </a:extLst>
          </p:cNvPr>
          <p:cNvPicPr>
            <a:picLocks noChangeAspect="1"/>
          </p:cNvPicPr>
          <p:nvPr/>
        </p:nvPicPr>
        <p:blipFill>
          <a:blip r:embed="rId2"/>
          <a:stretch>
            <a:fillRect/>
          </a:stretch>
        </p:blipFill>
        <p:spPr>
          <a:xfrm>
            <a:off x="3165764" y="0"/>
            <a:ext cx="5143500" cy="6858000"/>
          </a:xfrm>
          <a:prstGeom prst="rect">
            <a:avLst/>
          </a:prstGeom>
        </p:spPr>
      </p:pic>
    </p:spTree>
    <p:extLst>
      <p:ext uri="{BB962C8B-B14F-4D97-AF65-F5344CB8AC3E}">
        <p14:creationId xmlns:p14="http://schemas.microsoft.com/office/powerpoint/2010/main" val="235214790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8BFB4C2-3A27-0EC1-BBFF-F033351FE118}"/>
              </a:ext>
            </a:extLst>
          </p:cNvPr>
          <p:cNvPicPr>
            <a:picLocks noChangeAspect="1"/>
          </p:cNvPicPr>
          <p:nvPr/>
        </p:nvPicPr>
        <p:blipFill>
          <a:blip r:embed="rId2"/>
          <a:stretch>
            <a:fillRect/>
          </a:stretch>
        </p:blipFill>
        <p:spPr>
          <a:xfrm>
            <a:off x="69272" y="2611581"/>
            <a:ext cx="5294745" cy="3971059"/>
          </a:xfrm>
          <a:prstGeom prst="rect">
            <a:avLst/>
          </a:prstGeom>
        </p:spPr>
      </p:pic>
      <p:pic>
        <p:nvPicPr>
          <p:cNvPr id="3" name="图片 2">
            <a:extLst>
              <a:ext uri="{FF2B5EF4-FFF2-40B4-BE49-F238E27FC236}">
                <a16:creationId xmlns:a16="http://schemas.microsoft.com/office/drawing/2014/main" id="{97D17DB6-347E-25B6-08D8-BB62D2B604BF}"/>
              </a:ext>
            </a:extLst>
          </p:cNvPr>
          <p:cNvPicPr>
            <a:picLocks noChangeAspect="1"/>
          </p:cNvPicPr>
          <p:nvPr/>
        </p:nvPicPr>
        <p:blipFill>
          <a:blip r:embed="rId3"/>
          <a:stretch>
            <a:fillRect/>
          </a:stretch>
        </p:blipFill>
        <p:spPr>
          <a:xfrm>
            <a:off x="5941868" y="0"/>
            <a:ext cx="5143500" cy="6858000"/>
          </a:xfrm>
          <a:prstGeom prst="rect">
            <a:avLst/>
          </a:prstGeom>
        </p:spPr>
      </p:pic>
    </p:spTree>
    <p:extLst>
      <p:ext uri="{BB962C8B-B14F-4D97-AF65-F5344CB8AC3E}">
        <p14:creationId xmlns:p14="http://schemas.microsoft.com/office/powerpoint/2010/main" val="3334675404"/>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28575" y="-8890"/>
            <a:ext cx="5369560" cy="1580515"/>
          </a:xfrm>
          <a:prstGeom prst="rect">
            <a:avLst/>
          </a:prstGeom>
        </p:spPr>
      </p:pic>
      <p:pic>
        <p:nvPicPr>
          <p:cNvPr id="2" name="图片 1"/>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9543415" y="-8890"/>
            <a:ext cx="2674620" cy="2407920"/>
          </a:xfrm>
          <a:prstGeom prst="rect">
            <a:avLst/>
          </a:prstGeom>
        </p:spPr>
      </p:pic>
      <p:sp>
        <p:nvSpPr>
          <p:cNvPr id="27" name="矩形 26"/>
          <p:cNvSpPr/>
          <p:nvPr/>
        </p:nvSpPr>
        <p:spPr>
          <a:xfrm>
            <a:off x="1066801" y="1608455"/>
            <a:ext cx="10335490" cy="4782574"/>
          </a:xfrm>
          <a:prstGeom prst="rect">
            <a:avLst/>
          </a:prstGeom>
          <a:solidFill>
            <a:srgbClr val="F7F9F3"/>
          </a:solidFill>
          <a:ln>
            <a:noFill/>
          </a:ln>
          <a:effectLst>
            <a:outerShdw blurRad="76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3" name="文本框 2">
            <a:extLst>
              <a:ext uri="{FF2B5EF4-FFF2-40B4-BE49-F238E27FC236}">
                <a16:creationId xmlns:a16="http://schemas.microsoft.com/office/drawing/2014/main" id="{00DF70DD-B89C-CC9F-4479-3A375E1EB527}"/>
              </a:ext>
            </a:extLst>
          </p:cNvPr>
          <p:cNvSpPr txBox="1"/>
          <p:nvPr/>
        </p:nvSpPr>
        <p:spPr>
          <a:xfrm>
            <a:off x="1427019" y="2507673"/>
            <a:ext cx="9698180" cy="3349956"/>
          </a:xfrm>
          <a:prstGeom prst="rect">
            <a:avLst/>
          </a:prstGeom>
          <a:noFill/>
        </p:spPr>
        <p:txBody>
          <a:bodyPr wrap="square" rtlCol="0">
            <a:spAutoFit/>
          </a:bodyPr>
          <a:lstStyle/>
          <a:p>
            <a:pPr>
              <a:lnSpc>
                <a:spcPct val="150000"/>
              </a:lnSpc>
            </a:pPr>
            <a:r>
              <a:rPr lang="en-US" altLang="zh-CN" sz="24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With black or golden characters written on red paper, Spring Festival Couplets are composed of a pair of poetry lines vertically pasted on both sides of the front door and a four-character horizontal scroll affixed above the doorframe. Pasting couplets expresses people’s delight in the festival and wishes for a better life in the coming year.</a:t>
            </a:r>
            <a:br>
              <a:rPr lang="en-US" altLang="zh-CN" sz="24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b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64D35F8-5914-BB68-C4B1-6D3FA32E3EFD}"/>
              </a:ext>
            </a:extLst>
          </p:cNvPr>
          <p:cNvPicPr>
            <a:picLocks noChangeAspect="1"/>
          </p:cNvPicPr>
          <p:nvPr/>
        </p:nvPicPr>
        <p:blipFill>
          <a:blip r:embed="rId2"/>
          <a:stretch>
            <a:fillRect/>
          </a:stretch>
        </p:blipFill>
        <p:spPr>
          <a:xfrm>
            <a:off x="2942359" y="0"/>
            <a:ext cx="5143500" cy="6858000"/>
          </a:xfrm>
          <a:prstGeom prst="rect">
            <a:avLst/>
          </a:prstGeom>
        </p:spPr>
      </p:pic>
    </p:spTree>
    <p:extLst>
      <p:ext uri="{BB962C8B-B14F-4D97-AF65-F5344CB8AC3E}">
        <p14:creationId xmlns:p14="http://schemas.microsoft.com/office/powerpoint/2010/main" val="1026879254"/>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98424" y="1839233"/>
            <a:ext cx="10899057" cy="4262284"/>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3" name="文本框 2">
            <a:extLst>
              <a:ext uri="{FF2B5EF4-FFF2-40B4-BE49-F238E27FC236}">
                <a16:creationId xmlns:a16="http://schemas.microsoft.com/office/drawing/2014/main" id="{7A5123CB-CFFE-3CDB-73F2-874F614AA4DE}"/>
              </a:ext>
            </a:extLst>
          </p:cNvPr>
          <p:cNvSpPr txBox="1"/>
          <p:nvPr/>
        </p:nvSpPr>
        <p:spPr>
          <a:xfrm>
            <a:off x="1273391" y="2014455"/>
            <a:ext cx="9961418" cy="4520725"/>
          </a:xfrm>
          <a:prstGeom prst="rect">
            <a:avLst/>
          </a:prstGeom>
          <a:noFill/>
        </p:spPr>
        <p:txBody>
          <a:bodyPr wrap="square" rtlCol="0">
            <a:spAutoFit/>
          </a:bodyPr>
          <a:lstStyle/>
          <a:p>
            <a:pPr>
              <a:lnSpc>
                <a:spcPct val="150000"/>
              </a:lnSpc>
            </a:pPr>
            <a:r>
              <a:rPr lang="zh-CN" altLang="en-US" sz="2800" b="1" i="0" dirty="0">
                <a:solidFill>
                  <a:srgbClr val="151515"/>
                </a:solidFill>
                <a:effectLst/>
                <a:latin typeface="华文楷体" panose="02010600040101010101" pitchFamily="2" charset="-122"/>
                <a:ea typeface="华文楷体" panose="02010600040101010101" pitchFamily="2" charset="-122"/>
                <a:cs typeface="Times New Roman" panose="02020603050405020304" pitchFamily="18" charset="0"/>
              </a:rPr>
              <a:t>上联：多学习多锻炼多赚钱多多益善</a:t>
            </a:r>
          </a:p>
          <a:p>
            <a:pPr>
              <a:lnSpc>
                <a:spcPct val="150000"/>
              </a:lnSpc>
            </a:pPr>
            <a:endParaRPr lang="zh-CN" altLang="en-US" sz="2800" b="1" i="0" dirty="0">
              <a:solidFill>
                <a:srgbClr val="151515"/>
              </a:solidFill>
              <a:effectLst/>
              <a:latin typeface="华文楷体" panose="02010600040101010101" pitchFamily="2" charset="-122"/>
              <a:ea typeface="华文楷体" panose="02010600040101010101" pitchFamily="2" charset="-122"/>
              <a:cs typeface="Times New Roman" panose="02020603050405020304" pitchFamily="18" charset="0"/>
            </a:endParaRPr>
          </a:p>
          <a:p>
            <a:pPr>
              <a:lnSpc>
                <a:spcPct val="150000"/>
              </a:lnSpc>
            </a:pPr>
            <a:r>
              <a:rPr lang="zh-CN" altLang="en-US" sz="2800" b="1" i="0" dirty="0">
                <a:solidFill>
                  <a:srgbClr val="151515"/>
                </a:solidFill>
                <a:effectLst/>
                <a:latin typeface="华文楷体" panose="02010600040101010101" pitchFamily="2" charset="-122"/>
                <a:ea typeface="华文楷体" panose="02010600040101010101" pitchFamily="2" charset="-122"/>
                <a:cs typeface="Times New Roman" panose="02020603050405020304" pitchFamily="18" charset="0"/>
              </a:rPr>
              <a:t>下联：少加班少熬夜少操心少年可期</a:t>
            </a:r>
          </a:p>
          <a:p>
            <a:pPr>
              <a:lnSpc>
                <a:spcPct val="150000"/>
              </a:lnSpc>
            </a:pPr>
            <a:endParaRPr lang="zh-CN" altLang="en-US" sz="2800" b="1" i="0" dirty="0">
              <a:solidFill>
                <a:srgbClr val="151515"/>
              </a:solidFill>
              <a:effectLst/>
              <a:latin typeface="华文楷体" panose="02010600040101010101" pitchFamily="2" charset="-122"/>
              <a:ea typeface="华文楷体" panose="02010600040101010101" pitchFamily="2" charset="-122"/>
              <a:cs typeface="Times New Roman" panose="02020603050405020304" pitchFamily="18" charset="0"/>
            </a:endParaRPr>
          </a:p>
          <a:p>
            <a:pPr>
              <a:lnSpc>
                <a:spcPct val="150000"/>
              </a:lnSpc>
            </a:pPr>
            <a:r>
              <a:rPr lang="zh-CN" altLang="en-US" sz="2800" b="1" i="0" dirty="0">
                <a:solidFill>
                  <a:srgbClr val="151515"/>
                </a:solidFill>
                <a:effectLst/>
                <a:latin typeface="华文楷体" panose="02010600040101010101" pitchFamily="2" charset="-122"/>
                <a:ea typeface="华文楷体" panose="02010600040101010101" pitchFamily="2" charset="-122"/>
                <a:cs typeface="Times New Roman" panose="02020603050405020304" pitchFamily="18" charset="0"/>
              </a:rPr>
              <a:t>横批：小康生活</a:t>
            </a:r>
          </a:p>
          <a:p>
            <a:pPr>
              <a:lnSpc>
                <a:spcPct val="150000"/>
              </a:lnSpc>
            </a:pPr>
            <a:endParaRPr lang="zh-CN" altLang="en-US" i="0" dirty="0">
              <a:solidFill>
                <a:srgbClr val="151515"/>
              </a:solidFill>
              <a:effectLst/>
              <a:latin typeface="Times New Roman" panose="02020603050405020304" pitchFamily="18" charset="0"/>
              <a:cs typeface="Times New Roman" panose="02020603050405020304" pitchFamily="18" charset="0"/>
            </a:endParaRPr>
          </a:p>
          <a:p>
            <a:pPr>
              <a:lnSpc>
                <a:spcPct val="150000"/>
              </a:lnSpc>
            </a:pPr>
            <a:endParaRPr lang="zh-CN" altLang="en-US" i="0" dirty="0">
              <a:solidFill>
                <a:srgbClr val="151515"/>
              </a:solidFill>
              <a:effectLst/>
              <a:latin typeface="Times New Roman" panose="02020603050405020304" pitchFamily="18" charset="0"/>
              <a:cs typeface="Times New Roman" panose="02020603050405020304" pitchFamily="18" charset="0"/>
            </a:endParaRPr>
          </a:p>
          <a:p>
            <a:pPr>
              <a:lnSpc>
                <a:spcPct val="150000"/>
              </a:lnSpc>
            </a:pPr>
            <a:endParaRPr lang="zh-CN" altLang="en-US" i="0" dirty="0">
              <a:solidFill>
                <a:srgbClr val="151515"/>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09254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98424" y="1839233"/>
            <a:ext cx="10899057" cy="4262284"/>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3" name="文本框 2">
            <a:extLst>
              <a:ext uri="{FF2B5EF4-FFF2-40B4-BE49-F238E27FC236}">
                <a16:creationId xmlns:a16="http://schemas.microsoft.com/office/drawing/2014/main" id="{7A5123CB-CFFE-3CDB-73F2-874F614AA4DE}"/>
              </a:ext>
            </a:extLst>
          </p:cNvPr>
          <p:cNvSpPr txBox="1"/>
          <p:nvPr/>
        </p:nvSpPr>
        <p:spPr>
          <a:xfrm>
            <a:off x="1716736" y="1745671"/>
            <a:ext cx="6478227" cy="4105226"/>
          </a:xfrm>
          <a:prstGeom prst="rect">
            <a:avLst/>
          </a:prstGeom>
          <a:noFill/>
        </p:spPr>
        <p:txBody>
          <a:bodyPr wrap="square" rtlCol="0">
            <a:spAutoFit/>
          </a:bodyPr>
          <a:lstStyle/>
          <a:p>
            <a:pPr>
              <a:lnSpc>
                <a:spcPct val="150000"/>
              </a:lnSpc>
            </a:pPr>
            <a:endParaRPr lang="zh-CN" altLang="en-US" i="0" dirty="0">
              <a:solidFill>
                <a:srgbClr val="151515"/>
              </a:solidFill>
              <a:effectLst/>
              <a:latin typeface="Times New Roman" panose="02020603050405020304" pitchFamily="18" charset="0"/>
              <a:cs typeface="Times New Roman" panose="02020603050405020304" pitchFamily="18" charset="0"/>
            </a:endParaRPr>
          </a:p>
          <a:p>
            <a:pPr>
              <a:lnSpc>
                <a:spcPct val="150000"/>
              </a:lnSpc>
            </a:pPr>
            <a:r>
              <a:rPr lang="zh-CN" altLang="en-US" sz="2800" b="1" i="0" dirty="0">
                <a:solidFill>
                  <a:srgbClr val="151515"/>
                </a:solidFill>
                <a:effectLst/>
                <a:latin typeface="华文楷体" panose="02010600040101010101" pitchFamily="2" charset="-122"/>
                <a:ea typeface="华文楷体" panose="02010600040101010101" pitchFamily="2" charset="-122"/>
                <a:cs typeface="Times New Roman" panose="02020603050405020304" pitchFamily="18" charset="0"/>
              </a:rPr>
              <a:t>上联：得大自在琴棋书画诗酒花</a:t>
            </a:r>
          </a:p>
          <a:p>
            <a:pPr>
              <a:lnSpc>
                <a:spcPct val="150000"/>
              </a:lnSpc>
            </a:pPr>
            <a:endParaRPr lang="zh-CN" altLang="en-US" sz="2800" b="1" i="0" dirty="0">
              <a:solidFill>
                <a:srgbClr val="151515"/>
              </a:solidFill>
              <a:effectLst/>
              <a:latin typeface="华文楷体" panose="02010600040101010101" pitchFamily="2" charset="-122"/>
              <a:ea typeface="华文楷体" panose="02010600040101010101" pitchFamily="2" charset="-122"/>
              <a:cs typeface="Times New Roman" panose="02020603050405020304" pitchFamily="18" charset="0"/>
            </a:endParaRPr>
          </a:p>
          <a:p>
            <a:pPr>
              <a:lnSpc>
                <a:spcPct val="150000"/>
              </a:lnSpc>
            </a:pPr>
            <a:r>
              <a:rPr lang="zh-CN" altLang="en-US" sz="2800" b="1" i="0" dirty="0">
                <a:solidFill>
                  <a:srgbClr val="151515"/>
                </a:solidFill>
                <a:effectLst/>
                <a:latin typeface="华文楷体" panose="02010600040101010101" pitchFamily="2" charset="-122"/>
                <a:ea typeface="华文楷体" panose="02010600040101010101" pitchFamily="2" charset="-122"/>
                <a:cs typeface="Times New Roman" panose="02020603050405020304" pitchFamily="18" charset="0"/>
              </a:rPr>
              <a:t>下联：过小日子柴米油盐酱醋茶</a:t>
            </a:r>
          </a:p>
          <a:p>
            <a:pPr>
              <a:lnSpc>
                <a:spcPct val="150000"/>
              </a:lnSpc>
            </a:pPr>
            <a:endParaRPr lang="zh-CN" altLang="en-US" sz="2800" b="1" i="0" dirty="0">
              <a:solidFill>
                <a:srgbClr val="151515"/>
              </a:solidFill>
              <a:effectLst/>
              <a:latin typeface="华文楷体" panose="02010600040101010101" pitchFamily="2" charset="-122"/>
              <a:ea typeface="华文楷体" panose="02010600040101010101" pitchFamily="2" charset="-122"/>
              <a:cs typeface="Times New Roman" panose="02020603050405020304" pitchFamily="18" charset="0"/>
            </a:endParaRPr>
          </a:p>
          <a:p>
            <a:pPr>
              <a:lnSpc>
                <a:spcPct val="150000"/>
              </a:lnSpc>
            </a:pPr>
            <a:r>
              <a:rPr lang="zh-CN" altLang="en-US" sz="2800" b="1" i="0" dirty="0">
                <a:solidFill>
                  <a:srgbClr val="151515"/>
                </a:solidFill>
                <a:effectLst/>
                <a:latin typeface="华文楷体" panose="02010600040101010101" pitchFamily="2" charset="-122"/>
                <a:ea typeface="华文楷体" panose="02010600040101010101" pitchFamily="2" charset="-122"/>
                <a:cs typeface="Times New Roman" panose="02020603050405020304" pitchFamily="18" charset="0"/>
              </a:rPr>
              <a:t>横批：一夜暴富</a:t>
            </a:r>
          </a:p>
          <a:p>
            <a:pPr>
              <a:lnSpc>
                <a:spcPct val="150000"/>
              </a:lnSpc>
            </a:pPr>
            <a:endParaRPr lang="zh-CN" altLang="en-US" i="0" dirty="0">
              <a:solidFill>
                <a:srgbClr val="151515"/>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20476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98424" y="1839233"/>
            <a:ext cx="10899057" cy="4262284"/>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3" name="文本框 2">
            <a:extLst>
              <a:ext uri="{FF2B5EF4-FFF2-40B4-BE49-F238E27FC236}">
                <a16:creationId xmlns:a16="http://schemas.microsoft.com/office/drawing/2014/main" id="{7A5123CB-CFFE-3CDB-73F2-874F614AA4DE}"/>
              </a:ext>
            </a:extLst>
          </p:cNvPr>
          <p:cNvSpPr txBox="1"/>
          <p:nvPr/>
        </p:nvSpPr>
        <p:spPr>
          <a:xfrm>
            <a:off x="1273391" y="2014455"/>
            <a:ext cx="9961418" cy="3689728"/>
          </a:xfrm>
          <a:prstGeom prst="rect">
            <a:avLst/>
          </a:prstGeom>
          <a:noFill/>
        </p:spPr>
        <p:txBody>
          <a:bodyPr wrap="square" rtlCol="0">
            <a:spAutoFit/>
          </a:bodyPr>
          <a:lstStyle/>
          <a:p>
            <a:pPr>
              <a:lnSpc>
                <a:spcPct val="150000"/>
              </a:lnSpc>
            </a:pPr>
            <a:r>
              <a:rPr lang="zh-CN" altLang="en-US" sz="2800" b="1" i="0" dirty="0">
                <a:solidFill>
                  <a:srgbClr val="151515"/>
                </a:solidFill>
                <a:effectLst/>
                <a:latin typeface="华文楷体" panose="02010600040101010101" pitchFamily="2" charset="-122"/>
                <a:ea typeface="华文楷体" panose="02010600040101010101" pitchFamily="2" charset="-122"/>
                <a:cs typeface="Times New Roman" panose="02020603050405020304" pitchFamily="18" charset="0"/>
              </a:rPr>
              <a:t>上联：脱贫脱单不脱发</a:t>
            </a:r>
          </a:p>
          <a:p>
            <a:pPr>
              <a:lnSpc>
                <a:spcPct val="150000"/>
              </a:lnSpc>
            </a:pPr>
            <a:endParaRPr lang="zh-CN" altLang="en-US" sz="2800" b="1" i="0" dirty="0">
              <a:solidFill>
                <a:srgbClr val="151515"/>
              </a:solidFill>
              <a:effectLst/>
              <a:latin typeface="华文楷体" panose="02010600040101010101" pitchFamily="2" charset="-122"/>
              <a:ea typeface="华文楷体" panose="02010600040101010101" pitchFamily="2" charset="-122"/>
              <a:cs typeface="Times New Roman" panose="02020603050405020304" pitchFamily="18" charset="0"/>
            </a:endParaRPr>
          </a:p>
          <a:p>
            <a:pPr>
              <a:lnSpc>
                <a:spcPct val="150000"/>
              </a:lnSpc>
            </a:pPr>
            <a:r>
              <a:rPr lang="zh-CN" altLang="en-US" sz="2800" b="1" i="0" dirty="0">
                <a:solidFill>
                  <a:srgbClr val="151515"/>
                </a:solidFill>
                <a:effectLst/>
                <a:latin typeface="华文楷体" panose="02010600040101010101" pitchFamily="2" charset="-122"/>
                <a:ea typeface="华文楷体" panose="02010600040101010101" pitchFamily="2" charset="-122"/>
                <a:cs typeface="Times New Roman" panose="02020603050405020304" pitchFamily="18" charset="0"/>
              </a:rPr>
              <a:t>下联：加官加薪不加班</a:t>
            </a:r>
          </a:p>
          <a:p>
            <a:pPr>
              <a:lnSpc>
                <a:spcPct val="150000"/>
              </a:lnSpc>
            </a:pPr>
            <a:endParaRPr lang="zh-CN" altLang="en-US" sz="2800" b="1" i="0" dirty="0">
              <a:solidFill>
                <a:srgbClr val="151515"/>
              </a:solidFill>
              <a:effectLst/>
              <a:latin typeface="华文楷体" panose="02010600040101010101" pitchFamily="2" charset="-122"/>
              <a:ea typeface="华文楷体" panose="02010600040101010101" pitchFamily="2" charset="-122"/>
              <a:cs typeface="Times New Roman" panose="02020603050405020304" pitchFamily="18" charset="0"/>
            </a:endParaRPr>
          </a:p>
          <a:p>
            <a:pPr>
              <a:lnSpc>
                <a:spcPct val="150000"/>
              </a:lnSpc>
            </a:pPr>
            <a:r>
              <a:rPr lang="zh-CN" altLang="en-US" sz="2800" b="1" i="0" dirty="0">
                <a:solidFill>
                  <a:srgbClr val="151515"/>
                </a:solidFill>
                <a:effectLst/>
                <a:latin typeface="华文楷体" panose="02010600040101010101" pitchFamily="2" charset="-122"/>
                <a:ea typeface="华文楷体" panose="02010600040101010101" pitchFamily="2" charset="-122"/>
                <a:cs typeface="Times New Roman" panose="02020603050405020304" pitchFamily="18" charset="0"/>
              </a:rPr>
              <a:t>横批：这 </a:t>
            </a:r>
            <a:r>
              <a:rPr lang="en-US" altLang="zh-CN" sz="2800" b="1" i="0" dirty="0">
                <a:solidFill>
                  <a:srgbClr val="151515"/>
                </a:solidFill>
                <a:effectLst/>
                <a:latin typeface="华文楷体" panose="02010600040101010101" pitchFamily="2" charset="-122"/>
                <a:ea typeface="华文楷体" panose="02010600040101010101" pitchFamily="2" charset="-122"/>
                <a:cs typeface="Times New Roman" panose="02020603050405020304" pitchFamily="18" charset="0"/>
              </a:rPr>
              <a:t>feel </a:t>
            </a:r>
            <a:r>
              <a:rPr lang="zh-CN" altLang="en-US" sz="2800" b="1" i="0" dirty="0">
                <a:solidFill>
                  <a:srgbClr val="151515"/>
                </a:solidFill>
                <a:effectLst/>
                <a:latin typeface="华文楷体" panose="02010600040101010101" pitchFamily="2" charset="-122"/>
                <a:ea typeface="华文楷体" panose="02010600040101010101" pitchFamily="2" charset="-122"/>
                <a:cs typeface="Times New Roman" panose="02020603050405020304" pitchFamily="18" charset="0"/>
              </a:rPr>
              <a:t>倍爽</a:t>
            </a:r>
          </a:p>
          <a:p>
            <a:pPr>
              <a:lnSpc>
                <a:spcPct val="150000"/>
              </a:lnSpc>
            </a:pPr>
            <a:endParaRPr lang="zh-CN" altLang="en-US" i="0" dirty="0">
              <a:solidFill>
                <a:srgbClr val="151515"/>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7409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98424" y="1839233"/>
            <a:ext cx="10899057" cy="4262284"/>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3" name="文本框 2">
            <a:extLst>
              <a:ext uri="{FF2B5EF4-FFF2-40B4-BE49-F238E27FC236}">
                <a16:creationId xmlns:a16="http://schemas.microsoft.com/office/drawing/2014/main" id="{7A5123CB-CFFE-3CDB-73F2-874F614AA4DE}"/>
              </a:ext>
            </a:extLst>
          </p:cNvPr>
          <p:cNvSpPr txBox="1"/>
          <p:nvPr/>
        </p:nvSpPr>
        <p:spPr>
          <a:xfrm>
            <a:off x="1273391" y="2014455"/>
            <a:ext cx="9961418" cy="3262432"/>
          </a:xfrm>
          <a:prstGeom prst="rect">
            <a:avLst/>
          </a:prstGeom>
          <a:noFill/>
        </p:spPr>
        <p:txBody>
          <a:bodyPr wrap="square" rtlCol="0">
            <a:spAutoFit/>
          </a:bodyPr>
          <a:lstStyle/>
          <a:p>
            <a:pPr>
              <a:lnSpc>
                <a:spcPct val="150000"/>
              </a:lnSpc>
            </a:pPr>
            <a:r>
              <a:rPr lang="zh-CN" altLang="en-US" sz="2800" b="1" i="0" dirty="0">
                <a:solidFill>
                  <a:srgbClr val="151515"/>
                </a:solidFill>
                <a:effectLst/>
                <a:latin typeface="华文楷体" panose="02010600040101010101" pitchFamily="2" charset="-122"/>
                <a:ea typeface="华文楷体" panose="02010600040101010101" pitchFamily="2" charset="-122"/>
                <a:cs typeface="Times New Roman" panose="02020603050405020304" pitchFamily="18" charset="0"/>
              </a:rPr>
              <a:t>上联：有酒有肉有梦想</a:t>
            </a:r>
          </a:p>
          <a:p>
            <a:pPr>
              <a:lnSpc>
                <a:spcPct val="150000"/>
              </a:lnSpc>
            </a:pPr>
            <a:endParaRPr lang="zh-CN" altLang="en-US" sz="2800" b="1" i="0" dirty="0">
              <a:solidFill>
                <a:srgbClr val="151515"/>
              </a:solidFill>
              <a:effectLst/>
              <a:latin typeface="华文楷体" panose="02010600040101010101" pitchFamily="2" charset="-122"/>
              <a:ea typeface="华文楷体" panose="02010600040101010101" pitchFamily="2" charset="-122"/>
              <a:cs typeface="Times New Roman" panose="02020603050405020304" pitchFamily="18" charset="0"/>
            </a:endParaRPr>
          </a:p>
          <a:p>
            <a:pPr>
              <a:lnSpc>
                <a:spcPct val="150000"/>
              </a:lnSpc>
            </a:pPr>
            <a:r>
              <a:rPr lang="zh-CN" altLang="en-US" sz="2800" b="1" i="0" dirty="0">
                <a:solidFill>
                  <a:srgbClr val="151515"/>
                </a:solidFill>
                <a:effectLst/>
                <a:latin typeface="华文楷体" panose="02010600040101010101" pitchFamily="2" charset="-122"/>
                <a:ea typeface="华文楷体" panose="02010600040101010101" pitchFamily="2" charset="-122"/>
                <a:cs typeface="Times New Roman" panose="02020603050405020304" pitchFamily="18" charset="0"/>
              </a:rPr>
              <a:t>下联：无忧无虑无牵挂</a:t>
            </a:r>
          </a:p>
          <a:p>
            <a:pPr>
              <a:lnSpc>
                <a:spcPct val="150000"/>
              </a:lnSpc>
            </a:pPr>
            <a:endParaRPr lang="zh-CN" altLang="en-US" sz="2800" b="1" i="0" dirty="0">
              <a:solidFill>
                <a:srgbClr val="151515"/>
              </a:solidFill>
              <a:effectLst/>
              <a:latin typeface="华文楷体" panose="02010600040101010101" pitchFamily="2" charset="-122"/>
              <a:ea typeface="华文楷体" panose="02010600040101010101" pitchFamily="2" charset="-122"/>
              <a:cs typeface="Times New Roman" panose="02020603050405020304" pitchFamily="18" charset="0"/>
            </a:endParaRPr>
          </a:p>
          <a:p>
            <a:pPr>
              <a:lnSpc>
                <a:spcPct val="150000"/>
              </a:lnSpc>
            </a:pPr>
            <a:r>
              <a:rPr lang="zh-CN" altLang="en-US" sz="2800" b="1" i="0" dirty="0">
                <a:solidFill>
                  <a:srgbClr val="151515"/>
                </a:solidFill>
                <a:effectLst/>
                <a:latin typeface="华文楷体" panose="02010600040101010101" pitchFamily="2" charset="-122"/>
                <a:ea typeface="华文楷体" panose="02010600040101010101" pitchFamily="2" charset="-122"/>
                <a:cs typeface="Times New Roman" panose="02020603050405020304" pitchFamily="18" charset="0"/>
              </a:rPr>
              <a:t>横批：不负年华</a:t>
            </a:r>
            <a:endParaRPr lang="zh-CN" altLang="en-US" sz="2800" b="1"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3091968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065" y="0"/>
            <a:ext cx="12433300" cy="6858000"/>
          </a:xfrm>
          <a:prstGeom prst="rect">
            <a:avLst/>
          </a:prstGeom>
        </p:spPr>
      </p:pic>
      <p:sp>
        <p:nvSpPr>
          <p:cNvPr id="11" name="椭圆 10"/>
          <p:cNvSpPr/>
          <p:nvPr/>
        </p:nvSpPr>
        <p:spPr>
          <a:xfrm>
            <a:off x="3350175" y="701590"/>
            <a:ext cx="5454820" cy="5454820"/>
          </a:xfrm>
          <a:prstGeom prst="ellipse">
            <a:avLst/>
          </a:prstGeom>
          <a:solidFill>
            <a:srgbClr val="F7F9F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14" name="椭圆 13"/>
          <p:cNvSpPr/>
          <p:nvPr/>
        </p:nvSpPr>
        <p:spPr>
          <a:xfrm>
            <a:off x="2001817" y="4066982"/>
            <a:ext cx="817755" cy="817755"/>
          </a:xfrm>
          <a:prstGeom prst="ellipse">
            <a:avLst/>
          </a:prstGeom>
          <a:solidFill>
            <a:srgbClr val="F7F9F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16" name="椭圆 15"/>
          <p:cNvSpPr/>
          <p:nvPr/>
        </p:nvSpPr>
        <p:spPr>
          <a:xfrm>
            <a:off x="9967439" y="1918267"/>
            <a:ext cx="387041" cy="387041"/>
          </a:xfrm>
          <a:prstGeom prst="ellipse">
            <a:avLst/>
          </a:prstGeom>
          <a:solidFill>
            <a:srgbClr val="F7F9F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pic>
        <p:nvPicPr>
          <p:cNvPr id="2" name="图片 1" descr="6dd793826ec6717fc19de62789e465a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75805" y="4366895"/>
            <a:ext cx="1035685" cy="1035685"/>
          </a:xfrm>
          <a:prstGeom prst="rect">
            <a:avLst/>
          </a:prstGeom>
        </p:spPr>
      </p:pic>
      <p:sp>
        <p:nvSpPr>
          <p:cNvPr id="4" name="PA-图片 27"/>
          <p:cNvSpPr/>
          <p:nvPr>
            <p:custDataLst>
              <p:tags r:id="rId1"/>
            </p:custDataLst>
          </p:nvPr>
        </p:nvSpPr>
        <p:spPr>
          <a:xfrm>
            <a:off x="4001135" y="2088515"/>
            <a:ext cx="922020" cy="671195"/>
          </a:xfrm>
          <a:custGeom>
            <a:avLst/>
            <a:gdLst/>
            <a:ahLst/>
            <a:cxnLst/>
            <a:rect l="0" t="0" r="0" b="0"/>
            <a:pathLst>
              <a:path w="3298119" h="1554143">
                <a:moveTo>
                  <a:pt x="0" y="0"/>
                </a:moveTo>
                <a:lnTo>
                  <a:pt x="3298118" y="0"/>
                </a:lnTo>
                <a:lnTo>
                  <a:pt x="3298118" y="1554142"/>
                </a:lnTo>
                <a:lnTo>
                  <a:pt x="0" y="1554142"/>
                </a:lnTo>
                <a:close/>
              </a:path>
            </a:pathLst>
          </a:custGeom>
          <a:blipFill>
            <a:blip r:embed="rId6" cstate="screen">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楷体" panose="02010609060101010101" pitchFamily="49" charset="-122"/>
            </a:endParaRPr>
          </a:p>
        </p:txBody>
      </p:sp>
      <p:pic>
        <p:nvPicPr>
          <p:cNvPr id="23" name="图片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236662">
            <a:off x="6216015" y="-1200150"/>
            <a:ext cx="3078480" cy="5636260"/>
          </a:xfrm>
          <a:prstGeom prst="rect">
            <a:avLst/>
          </a:prstGeom>
          <a:effectLst>
            <a:outerShdw blurRad="50800" dist="101600" dir="2700000" algn="tl" rotWithShape="0">
              <a:prstClr val="black">
                <a:alpha val="40000"/>
              </a:prstClr>
            </a:outerShdw>
          </a:effectLst>
        </p:spPr>
      </p:pic>
      <p:sp>
        <p:nvSpPr>
          <p:cNvPr id="6" name="文本框 5">
            <a:extLst>
              <a:ext uri="{FF2B5EF4-FFF2-40B4-BE49-F238E27FC236}">
                <a16:creationId xmlns:a16="http://schemas.microsoft.com/office/drawing/2014/main" id="{2FBB6246-78C1-51FD-3CA0-20CB3626AAB6}"/>
              </a:ext>
            </a:extLst>
          </p:cNvPr>
          <p:cNvSpPr txBox="1"/>
          <p:nvPr/>
        </p:nvSpPr>
        <p:spPr>
          <a:xfrm>
            <a:off x="4823585" y="3214255"/>
            <a:ext cx="2678651" cy="923330"/>
          </a:xfrm>
          <a:prstGeom prst="rect">
            <a:avLst/>
          </a:prstGeom>
          <a:noFill/>
        </p:spPr>
        <p:txBody>
          <a:bodyPr wrap="square" rtlCol="0">
            <a:spAutoFit/>
          </a:bodyPr>
          <a:lstStyle/>
          <a:p>
            <a:r>
              <a:rPr lang="en-US" altLang="zh-CN" sz="5400" b="1" dirty="0">
                <a:latin typeface="Times New Roman" panose="02020603050405020304" pitchFamily="18" charset="0"/>
                <a:cs typeface="Times New Roman" panose="02020603050405020304" pitchFamily="18" charset="0"/>
              </a:rPr>
              <a:t>Thanks</a:t>
            </a:r>
            <a:endParaRPr lang="zh-CN" alt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46529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964AE4C-1E50-2C73-4D79-FE79FEF754CF}"/>
              </a:ext>
            </a:extLst>
          </p:cNvPr>
          <p:cNvPicPr>
            <a:picLocks noChangeAspect="1"/>
          </p:cNvPicPr>
          <p:nvPr/>
        </p:nvPicPr>
        <p:blipFill>
          <a:blip r:embed="rId3"/>
          <a:stretch>
            <a:fillRect/>
          </a:stretch>
        </p:blipFill>
        <p:spPr>
          <a:xfrm>
            <a:off x="228600" y="-1"/>
            <a:ext cx="3857625" cy="6858000"/>
          </a:xfrm>
          <a:prstGeom prst="rect">
            <a:avLst/>
          </a:prstGeom>
        </p:spPr>
      </p:pic>
      <p:pic>
        <p:nvPicPr>
          <p:cNvPr id="5" name="图片 4">
            <a:extLst>
              <a:ext uri="{FF2B5EF4-FFF2-40B4-BE49-F238E27FC236}">
                <a16:creationId xmlns:a16="http://schemas.microsoft.com/office/drawing/2014/main" id="{0051629F-9BC6-C992-0B0A-DAD0470FC43E}"/>
              </a:ext>
            </a:extLst>
          </p:cNvPr>
          <p:cNvPicPr>
            <a:picLocks noChangeAspect="1"/>
          </p:cNvPicPr>
          <p:nvPr/>
        </p:nvPicPr>
        <p:blipFill>
          <a:blip r:embed="rId4"/>
          <a:stretch>
            <a:fillRect/>
          </a:stretch>
        </p:blipFill>
        <p:spPr>
          <a:xfrm>
            <a:off x="4248413" y="344499"/>
            <a:ext cx="7832751" cy="63680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39065" y="0"/>
            <a:ext cx="12433300" cy="6858000"/>
          </a:xfrm>
          <a:prstGeom prst="rect">
            <a:avLst/>
          </a:prstGeom>
        </p:spPr>
      </p:pic>
      <p:sp>
        <p:nvSpPr>
          <p:cNvPr id="14" name="矩形 13"/>
          <p:cNvSpPr/>
          <p:nvPr/>
        </p:nvSpPr>
        <p:spPr>
          <a:xfrm>
            <a:off x="1286181" y="2200682"/>
            <a:ext cx="9938658" cy="3308479"/>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6" name="文本框 5"/>
          <p:cNvSpPr txBox="1"/>
          <p:nvPr/>
        </p:nvSpPr>
        <p:spPr>
          <a:xfrm>
            <a:off x="1112520" y="1957131"/>
            <a:ext cx="731520" cy="4707890"/>
          </a:xfrm>
          <a:prstGeom prst="rect">
            <a:avLst/>
          </a:prstGeom>
          <a:noFill/>
        </p:spPr>
        <p:txBody>
          <a:bodyPr wrap="square" rtlCol="0">
            <a:spAutoFit/>
          </a:bodyPr>
          <a:lstStyle/>
          <a:p>
            <a:r>
              <a:rPr lang="en-US" altLang="zh-CN" sz="30000" b="1" dirty="0">
                <a:solidFill>
                  <a:srgbClr val="A39A8B"/>
                </a:solidFill>
                <a:latin typeface="楷体" panose="02010609060101010101" pitchFamily="49" charset="-122"/>
                <a:ea typeface="楷体" panose="02010609060101010101" pitchFamily="49" charset="-122"/>
              </a:rPr>
              <a:t>2</a:t>
            </a:r>
          </a:p>
        </p:txBody>
      </p:sp>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6523" y="57150"/>
            <a:ext cx="2417395" cy="3371850"/>
          </a:xfrm>
          <a:prstGeom prst="rect">
            <a:avLst/>
          </a:prstGeom>
          <a:effectLst>
            <a:outerShdw blurRad="50800" dist="101600" dir="2700000" algn="tl" rotWithShape="0">
              <a:prstClr val="black">
                <a:alpha val="40000"/>
              </a:prstClr>
            </a:outerShdw>
          </a:effectLst>
        </p:spPr>
      </p:pic>
      <p:sp>
        <p:nvSpPr>
          <p:cNvPr id="5" name="文本框 4">
            <a:extLst>
              <a:ext uri="{FF2B5EF4-FFF2-40B4-BE49-F238E27FC236}">
                <a16:creationId xmlns:a16="http://schemas.microsoft.com/office/drawing/2014/main" id="{2B7E2ADB-3157-CC70-B9A2-2B943C229E72}"/>
              </a:ext>
            </a:extLst>
          </p:cNvPr>
          <p:cNvSpPr txBox="1"/>
          <p:nvPr/>
        </p:nvSpPr>
        <p:spPr>
          <a:xfrm>
            <a:off x="3677515" y="3667989"/>
            <a:ext cx="7228304" cy="584775"/>
          </a:xfrm>
          <a:prstGeom prst="rect">
            <a:avLst/>
          </a:prstGeom>
          <a:noFill/>
        </p:spPr>
        <p:txBody>
          <a:bodyPr wrap="square" rtlCol="0">
            <a:spAutoFit/>
          </a:bodyPr>
          <a:lstStyle/>
          <a:p>
            <a:r>
              <a:rPr lang="en-US" altLang="zh-CN" sz="3200" b="1"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Rules </a:t>
            </a:r>
            <a:r>
              <a:rPr lang="en-US" altLang="zh-CN" sz="3200" b="1"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of</a:t>
            </a:r>
            <a:r>
              <a:rPr lang="en-US" altLang="zh-CN" sz="3200" b="1"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Spring Festival Couplets</a:t>
            </a:r>
            <a:endParaRPr lang="zh-CN" altLang="zh-CN" sz="3200" b="1"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8621189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91836" y="1849583"/>
            <a:ext cx="11541225" cy="4308764"/>
          </a:xfrm>
          <a:prstGeom prst="rect">
            <a:avLst/>
          </a:prstGeom>
          <a:solidFill>
            <a:srgbClr val="F7F9F3"/>
          </a:solidFill>
          <a:ln>
            <a:noFill/>
          </a:ln>
          <a:effectLst>
            <a:outerShdw blurRad="76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2" name="文本框 1">
            <a:extLst>
              <a:ext uri="{FF2B5EF4-FFF2-40B4-BE49-F238E27FC236}">
                <a16:creationId xmlns:a16="http://schemas.microsoft.com/office/drawing/2014/main" id="{CEBEC255-74B9-4484-5D02-31B50D677129}"/>
              </a:ext>
            </a:extLst>
          </p:cNvPr>
          <p:cNvSpPr txBox="1"/>
          <p:nvPr/>
        </p:nvSpPr>
        <p:spPr>
          <a:xfrm>
            <a:off x="845127" y="1938943"/>
            <a:ext cx="10855037" cy="4014432"/>
          </a:xfrm>
          <a:prstGeom prst="rect">
            <a:avLst/>
          </a:prstGeom>
          <a:noFill/>
        </p:spPr>
        <p:txBody>
          <a:bodyPr wrap="square" rtlCol="0">
            <a:spAutoFit/>
          </a:bodyPr>
          <a:lstStyle/>
          <a:p>
            <a:pPr algn="l">
              <a:lnSpc>
                <a:spcPct val="150000"/>
              </a:lnSpc>
              <a:spcBef>
                <a:spcPts val="600"/>
              </a:spcBef>
              <a:spcAft>
                <a:spcPts val="600"/>
              </a:spcAft>
            </a:pPr>
            <a:r>
              <a:rPr lang="zh-CN" altLang="zh-CN" sz="2400" kern="0" dirty="0">
                <a:solidFill>
                  <a:srgbClr val="202122"/>
                </a:solidFill>
                <a:effectLst/>
                <a:latin typeface="Times New Roman" panose="02020603050405020304" pitchFamily="18" charset="0"/>
                <a:ea typeface="Arial" panose="020B0604020202020204" pitchFamily="34" charset="0"/>
                <a:cs typeface="Times New Roman" panose="02020603050405020304" pitchFamily="18" charset="0"/>
              </a:rPr>
              <a:t>A couplet must adhere to the following rules:</a:t>
            </a:r>
            <a:endParaRPr lang="zh-CN" alt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marL="342900" lvl="0" indent="-342900" algn="l">
              <a:lnSpc>
                <a:spcPct val="150000"/>
              </a:lnSpc>
              <a:spcAft>
                <a:spcPts val="120"/>
              </a:spcAft>
              <a:buFont typeface="Arial" panose="020B0604020202020204" pitchFamily="34" charset="0"/>
              <a:buChar char="•"/>
              <a:tabLst>
                <a:tab pos="457200" algn="l"/>
              </a:tabLst>
            </a:pPr>
            <a:r>
              <a:rPr lang="zh-CN" altLang="zh-CN" sz="2400" kern="0" dirty="0">
                <a:solidFill>
                  <a:srgbClr val="202122"/>
                </a:solidFill>
                <a:effectLst/>
                <a:latin typeface="Times New Roman" panose="02020603050405020304" pitchFamily="18" charset="0"/>
                <a:ea typeface="Arial" panose="020B0604020202020204" pitchFamily="34" charset="0"/>
                <a:cs typeface="Times New Roman" panose="02020603050405020304" pitchFamily="18" charset="0"/>
              </a:rPr>
              <a:t>Both lines must have </a:t>
            </a:r>
            <a:r>
              <a:rPr lang="zh-CN" altLang="zh-CN" sz="2400" kern="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the same number of Chinese characters.</a:t>
            </a:r>
            <a:endParaRPr lang="zh-CN" altLang="zh-CN" sz="2400"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endParaRPr>
          </a:p>
          <a:p>
            <a:pPr marL="342900" indent="-342900">
              <a:lnSpc>
                <a:spcPct val="150000"/>
              </a:lnSpc>
              <a:spcAft>
                <a:spcPts val="120"/>
              </a:spcAft>
              <a:buFont typeface="Arial" panose="020B0604020202020204" pitchFamily="34" charset="0"/>
              <a:buChar char="•"/>
              <a:tabLst>
                <a:tab pos="457200" algn="l"/>
              </a:tabLst>
            </a:pPr>
            <a:r>
              <a:rPr lang="zh-CN" altLang="zh-CN" sz="2400" kern="0" dirty="0">
                <a:solidFill>
                  <a:srgbClr val="202122"/>
                </a:solidFill>
                <a:effectLst/>
                <a:latin typeface="Times New Roman" panose="02020603050405020304" pitchFamily="18" charset="0"/>
                <a:ea typeface="Arial" panose="020B0604020202020204" pitchFamily="34" charset="0"/>
                <a:cs typeface="Times New Roman" panose="02020603050405020304" pitchFamily="18" charset="0"/>
              </a:rPr>
              <a:t>The</a:t>
            </a:r>
            <a:r>
              <a:rPr lang="en-US" altLang="zh-CN" sz="2400" kern="0" dirty="0">
                <a:solidFill>
                  <a:srgbClr val="20212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altLang="zh-CN" sz="2400" kern="0"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l</a:t>
            </a:r>
            <a:r>
              <a:rPr lang="en-US" altLang="zh-CN" sz="2400" kern="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exical category</a:t>
            </a:r>
            <a:r>
              <a:rPr lang="zh-CN" altLang="zh-CN" sz="2400" kern="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of each character </a:t>
            </a:r>
            <a:r>
              <a:rPr lang="zh-CN" altLang="zh-CN" sz="2400" kern="0" dirty="0">
                <a:solidFill>
                  <a:srgbClr val="202122"/>
                </a:solidFill>
                <a:effectLst/>
                <a:latin typeface="Times New Roman" panose="02020603050405020304" pitchFamily="18" charset="0"/>
                <a:ea typeface="Arial" panose="020B0604020202020204" pitchFamily="34" charset="0"/>
                <a:cs typeface="Times New Roman" panose="02020603050405020304" pitchFamily="18" charset="0"/>
              </a:rPr>
              <a:t>must be the same as its corresponding character.</a:t>
            </a:r>
            <a:r>
              <a:rPr lang="en-US" altLang="zh-CN" sz="2400" kern="0" dirty="0">
                <a:solidFill>
                  <a:srgbClr val="202122"/>
                </a:solidFill>
                <a:effectLst/>
                <a:latin typeface="Times New Roman" panose="02020603050405020304" pitchFamily="18" charset="0"/>
                <a:ea typeface="Arial" panose="020B0604020202020204" pitchFamily="34" charset="0"/>
                <a:cs typeface="Times New Roman" panose="02020603050405020304" pitchFamily="18" charset="0"/>
              </a:rPr>
              <a:t> </a:t>
            </a:r>
          </a:p>
          <a:p>
            <a:pPr marL="342900" indent="-342900">
              <a:lnSpc>
                <a:spcPct val="150000"/>
              </a:lnSpc>
              <a:spcAft>
                <a:spcPts val="120"/>
              </a:spcAft>
              <a:buFont typeface="Arial" panose="020B0604020202020204" pitchFamily="34" charset="0"/>
              <a:buChar char="•"/>
              <a:tabLst>
                <a:tab pos="457200" algn="l"/>
              </a:tabLst>
            </a:pPr>
            <a:r>
              <a:rPr lang="zh-CN" altLang="zh-CN" sz="2400" kern="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The </a:t>
            </a:r>
            <a:r>
              <a:rPr lang="en-US" altLang="zh-CN" sz="2400" kern="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tone pattern  </a:t>
            </a:r>
            <a:r>
              <a:rPr lang="zh-CN" altLang="zh-CN" sz="2400" kern="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of one line must be the inverse of the other</a:t>
            </a:r>
            <a:r>
              <a:rPr lang="zh-CN" altLang="zh-CN" sz="2400" kern="0" dirty="0">
                <a:solidFill>
                  <a:srgbClr val="202122"/>
                </a:solidFill>
                <a:effectLst/>
                <a:latin typeface="Times New Roman" panose="02020603050405020304" pitchFamily="18" charset="0"/>
                <a:ea typeface="Arial" panose="020B0604020202020204" pitchFamily="34" charset="0"/>
                <a:cs typeface="Times New Roman" panose="02020603050405020304" pitchFamily="18" charset="0"/>
              </a:rPr>
              <a:t>. This generally means if one character is of the level (</a:t>
            </a:r>
            <a:r>
              <a:rPr lang="en-US" altLang="zh-CN" sz="2400" u="sng" kern="0" dirty="0">
                <a:solidFill>
                  <a:srgbClr val="3366BB"/>
                </a:solidFill>
                <a:effectLst/>
                <a:latin typeface="Times New Roman" panose="02020603050405020304" pitchFamily="18" charset="0"/>
                <a:ea typeface="等线" panose="02010600030101010101" pitchFamily="2" charset="-122"/>
                <a:cs typeface="Times New Roman" panose="02020603050405020304" pitchFamily="18" charset="0"/>
                <a:hlinkClick r:id="rId3" tooltip="wikt:平"/>
              </a:rPr>
              <a:t>平</a:t>
            </a:r>
            <a:r>
              <a:rPr lang="zh-CN" altLang="zh-CN" sz="2400" kern="0" dirty="0">
                <a:solidFill>
                  <a:srgbClr val="202122"/>
                </a:solidFill>
                <a:effectLst/>
                <a:latin typeface="Times New Roman" panose="02020603050405020304" pitchFamily="18" charset="0"/>
                <a:ea typeface="Arial" panose="020B0604020202020204" pitchFamily="34" charset="0"/>
                <a:cs typeface="Times New Roman" panose="02020603050405020304" pitchFamily="18" charset="0"/>
              </a:rPr>
              <a:t>) tone, its corresponding character in the other line must be of an oblique (</a:t>
            </a:r>
            <a:r>
              <a:rPr lang="en-US" altLang="zh-CN" sz="2400" u="sng" kern="0" dirty="0">
                <a:solidFill>
                  <a:srgbClr val="3366BB"/>
                </a:solidFill>
                <a:effectLst/>
                <a:latin typeface="Times New Roman" panose="02020603050405020304" pitchFamily="18" charset="0"/>
                <a:ea typeface="等线" panose="02010600030101010101" pitchFamily="2" charset="-122"/>
                <a:cs typeface="Times New Roman" panose="02020603050405020304" pitchFamily="18" charset="0"/>
                <a:hlinkClick r:id="rId4" tooltip="wikt:仄"/>
              </a:rPr>
              <a:t>仄</a:t>
            </a:r>
            <a:r>
              <a:rPr lang="zh-CN" altLang="zh-CN" sz="2400" kern="0" dirty="0">
                <a:solidFill>
                  <a:srgbClr val="202122"/>
                </a:solidFill>
                <a:effectLst/>
                <a:latin typeface="Times New Roman" panose="02020603050405020304" pitchFamily="18" charset="0"/>
                <a:ea typeface="Arial" panose="020B0604020202020204" pitchFamily="34" charset="0"/>
                <a:cs typeface="Times New Roman" panose="02020603050405020304" pitchFamily="18" charset="0"/>
              </a:rPr>
              <a:t>) tone.</a:t>
            </a:r>
            <a:endParaRPr lang="zh-CN" alt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91836" y="1766455"/>
            <a:ext cx="11471952" cy="4107873"/>
          </a:xfrm>
          <a:prstGeom prst="rect">
            <a:avLst/>
          </a:prstGeom>
          <a:solidFill>
            <a:srgbClr val="F7F9F3"/>
          </a:solidFill>
          <a:ln>
            <a:noFill/>
          </a:ln>
          <a:effectLst>
            <a:outerShdw blurRad="76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2" name="文本框 1">
            <a:extLst>
              <a:ext uri="{FF2B5EF4-FFF2-40B4-BE49-F238E27FC236}">
                <a16:creationId xmlns:a16="http://schemas.microsoft.com/office/drawing/2014/main" id="{CEBEC255-74B9-4484-5D02-31B50D677129}"/>
              </a:ext>
            </a:extLst>
          </p:cNvPr>
          <p:cNvSpPr txBox="1"/>
          <p:nvPr/>
        </p:nvSpPr>
        <p:spPr>
          <a:xfrm>
            <a:off x="928254" y="2301608"/>
            <a:ext cx="10855037" cy="2254784"/>
          </a:xfrm>
          <a:prstGeom prst="rect">
            <a:avLst/>
          </a:prstGeom>
          <a:noFill/>
        </p:spPr>
        <p:txBody>
          <a:bodyPr wrap="square" rtlCol="0">
            <a:spAutoFit/>
          </a:bodyPr>
          <a:lstStyle/>
          <a:p>
            <a:pPr marL="342900" lvl="0" indent="-342900" algn="l">
              <a:lnSpc>
                <a:spcPct val="150000"/>
              </a:lnSpc>
              <a:spcAft>
                <a:spcPts val="120"/>
              </a:spcAft>
              <a:buFont typeface="Arial" panose="020B0604020202020204" pitchFamily="34" charset="0"/>
              <a:buChar char="•"/>
              <a:tabLst>
                <a:tab pos="457200" algn="l"/>
              </a:tabLst>
            </a:pPr>
            <a:r>
              <a:rPr lang="zh-CN" altLang="zh-CN" sz="2400" kern="0" dirty="0">
                <a:solidFill>
                  <a:srgbClr val="202122"/>
                </a:solidFill>
                <a:effectLst/>
                <a:latin typeface="Times New Roman" panose="02020603050405020304" pitchFamily="18" charset="0"/>
                <a:ea typeface="Arial" panose="020B0604020202020204" pitchFamily="34" charset="0"/>
                <a:cs typeface="Times New Roman" panose="02020603050405020304" pitchFamily="18" charset="0"/>
              </a:rPr>
              <a:t>The </a:t>
            </a:r>
            <a:r>
              <a:rPr lang="zh-CN" altLang="zh-CN" sz="2400" kern="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meanings of the two lines must be related</a:t>
            </a:r>
            <a:r>
              <a:rPr lang="zh-CN" altLang="zh-CN" sz="2400" kern="0" dirty="0">
                <a:solidFill>
                  <a:srgbClr val="202122"/>
                </a:solidFill>
                <a:effectLst/>
                <a:latin typeface="Times New Roman" panose="02020603050405020304" pitchFamily="18" charset="0"/>
                <a:ea typeface="Arial" panose="020B0604020202020204" pitchFamily="34" charset="0"/>
                <a:cs typeface="Times New Roman" panose="02020603050405020304" pitchFamily="18" charset="0"/>
              </a:rPr>
              <a:t>, with each pair of corresponding characters having related meanings too.</a:t>
            </a:r>
            <a:endParaRPr lang="en-US" altLang="zh-CN" sz="2400" kern="0" dirty="0">
              <a:solidFill>
                <a:srgbClr val="202122"/>
              </a:solidFill>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gn="l">
              <a:lnSpc>
                <a:spcPct val="150000"/>
              </a:lnSpc>
              <a:spcAft>
                <a:spcPts val="120"/>
              </a:spcAft>
              <a:buFont typeface="Arial" panose="020B0604020202020204" pitchFamily="34" charset="0"/>
              <a:buChar char="•"/>
              <a:tabLst>
                <a:tab pos="457200" algn="l"/>
              </a:tabLst>
            </a:pP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The </a:t>
            </a:r>
            <a:r>
              <a:rPr lang="en-US" altLang="zh-CN" sz="2400"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horizontal scroll is a four-character phrase</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which sums up the two lines’ meaning. </a:t>
            </a:r>
            <a:endParaRPr lang="zh-CN" alt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630755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39065" y="0"/>
            <a:ext cx="12433300" cy="6858000"/>
          </a:xfrm>
          <a:prstGeom prst="rect">
            <a:avLst/>
          </a:prstGeom>
        </p:spPr>
      </p:pic>
      <p:sp>
        <p:nvSpPr>
          <p:cNvPr id="14" name="矩形 13"/>
          <p:cNvSpPr/>
          <p:nvPr/>
        </p:nvSpPr>
        <p:spPr>
          <a:xfrm>
            <a:off x="1286181" y="2200682"/>
            <a:ext cx="9938658" cy="3308479"/>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6" name="文本框 5"/>
          <p:cNvSpPr txBox="1"/>
          <p:nvPr/>
        </p:nvSpPr>
        <p:spPr>
          <a:xfrm>
            <a:off x="1112520" y="1957131"/>
            <a:ext cx="731520" cy="4708981"/>
          </a:xfrm>
          <a:prstGeom prst="rect">
            <a:avLst/>
          </a:prstGeom>
          <a:noFill/>
        </p:spPr>
        <p:txBody>
          <a:bodyPr wrap="square" rtlCol="0">
            <a:spAutoFit/>
          </a:bodyPr>
          <a:lstStyle/>
          <a:p>
            <a:r>
              <a:rPr lang="en-US" altLang="zh-CN" sz="30000" b="1" dirty="0">
                <a:solidFill>
                  <a:srgbClr val="A39A8B"/>
                </a:solidFill>
                <a:latin typeface="楷体" panose="02010609060101010101" pitchFamily="49" charset="-122"/>
                <a:ea typeface="楷体" panose="02010609060101010101" pitchFamily="49" charset="-122"/>
              </a:rPr>
              <a:t>3</a:t>
            </a:r>
          </a:p>
        </p:txBody>
      </p:sp>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6523" y="57150"/>
            <a:ext cx="2417395" cy="3371850"/>
          </a:xfrm>
          <a:prstGeom prst="rect">
            <a:avLst/>
          </a:prstGeom>
          <a:effectLst>
            <a:outerShdw blurRad="50800" dist="101600" dir="2700000" algn="tl" rotWithShape="0">
              <a:prstClr val="black">
                <a:alpha val="40000"/>
              </a:prstClr>
            </a:outerShdw>
          </a:effectLst>
        </p:spPr>
      </p:pic>
      <p:sp>
        <p:nvSpPr>
          <p:cNvPr id="5" name="文本框 4">
            <a:extLst>
              <a:ext uri="{FF2B5EF4-FFF2-40B4-BE49-F238E27FC236}">
                <a16:creationId xmlns:a16="http://schemas.microsoft.com/office/drawing/2014/main" id="{2B7E2ADB-3157-CC70-B9A2-2B943C229E72}"/>
              </a:ext>
            </a:extLst>
          </p:cNvPr>
          <p:cNvSpPr txBox="1"/>
          <p:nvPr/>
        </p:nvSpPr>
        <p:spPr>
          <a:xfrm>
            <a:off x="3677515" y="3359366"/>
            <a:ext cx="7228304" cy="1481175"/>
          </a:xfrm>
          <a:prstGeom prst="rect">
            <a:avLst/>
          </a:prstGeom>
          <a:noFill/>
        </p:spPr>
        <p:txBody>
          <a:bodyPr wrap="square" rtlCol="0">
            <a:spAutoFit/>
          </a:bodyPr>
          <a:lstStyle/>
          <a:p>
            <a:pPr>
              <a:lnSpc>
                <a:spcPct val="150000"/>
              </a:lnSpc>
            </a:pPr>
            <a:r>
              <a:rPr lang="en-US" altLang="zh-CN" sz="3200" b="1"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Legend and History</a:t>
            </a:r>
          </a:p>
          <a:p>
            <a:pPr>
              <a:lnSpc>
                <a:spcPct val="150000"/>
              </a:lnSpc>
            </a:pPr>
            <a:r>
              <a:rPr lang="en-US" altLang="zh-CN" sz="3200" b="1"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o</a:t>
            </a:r>
            <a:r>
              <a:rPr lang="en-US" altLang="zh-CN" sz="3200" b="1"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f Spring Festival Couplets?</a:t>
            </a:r>
            <a:endParaRPr lang="zh-CN" altLang="zh-CN" sz="3200" b="1"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166900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形状 10"/>
          <p:cNvSpPr/>
          <p:nvPr/>
        </p:nvSpPr>
        <p:spPr>
          <a:xfrm rot="5400000">
            <a:off x="2684930" y="-1560502"/>
            <a:ext cx="6858000" cy="9979005"/>
          </a:xfrm>
          <a:custGeom>
            <a:avLst/>
            <a:gdLst>
              <a:gd name="connsiteX0" fmla="*/ 0 w 6858000"/>
              <a:gd name="connsiteY0" fmla="*/ 8920296 h 9979005"/>
              <a:gd name="connsiteX1" fmla="*/ 0 w 6858000"/>
              <a:gd name="connsiteY1" fmla="*/ 1058711 h 9979005"/>
              <a:gd name="connsiteX2" fmla="*/ 272523 w 6858000"/>
              <a:gd name="connsiteY2" fmla="*/ 852130 h 9979005"/>
              <a:gd name="connsiteX3" fmla="*/ 3024501 w 6858000"/>
              <a:gd name="connsiteY3" fmla="*/ 0 h 9979005"/>
              <a:gd name="connsiteX4" fmla="*/ 6822611 w 6858000"/>
              <a:gd name="connsiteY4" fmla="*/ 1815716 h 9979005"/>
              <a:gd name="connsiteX5" fmla="*/ 6858000 w 6858000"/>
              <a:gd name="connsiteY5" fmla="*/ 1861366 h 9979005"/>
              <a:gd name="connsiteX6" fmla="*/ 6858000 w 6858000"/>
              <a:gd name="connsiteY6" fmla="*/ 8117641 h 9979005"/>
              <a:gd name="connsiteX7" fmla="*/ 6822611 w 6858000"/>
              <a:gd name="connsiteY7" fmla="*/ 8163290 h 9979005"/>
              <a:gd name="connsiteX8" fmla="*/ 3024501 w 6858000"/>
              <a:gd name="connsiteY8" fmla="*/ 9979005 h 9979005"/>
              <a:gd name="connsiteX9" fmla="*/ 272523 w 6858000"/>
              <a:gd name="connsiteY9" fmla="*/ 9126876 h 997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9979005">
                <a:moveTo>
                  <a:pt x="0" y="8920296"/>
                </a:moveTo>
                <a:lnTo>
                  <a:pt x="0" y="1058711"/>
                </a:lnTo>
                <a:lnTo>
                  <a:pt x="272523" y="852130"/>
                </a:lnTo>
                <a:cubicBezTo>
                  <a:pt x="1058092" y="314140"/>
                  <a:pt x="2005106" y="0"/>
                  <a:pt x="3024501" y="0"/>
                </a:cubicBezTo>
                <a:cubicBezTo>
                  <a:pt x="4553593" y="0"/>
                  <a:pt x="5919831" y="706813"/>
                  <a:pt x="6822611" y="1815716"/>
                </a:cubicBezTo>
                <a:lnTo>
                  <a:pt x="6858000" y="1861366"/>
                </a:lnTo>
                <a:lnTo>
                  <a:pt x="6858000" y="8117641"/>
                </a:lnTo>
                <a:lnTo>
                  <a:pt x="6822611" y="8163290"/>
                </a:lnTo>
                <a:cubicBezTo>
                  <a:pt x="5919831" y="9272193"/>
                  <a:pt x="4553593" y="9979005"/>
                  <a:pt x="3024501" y="9979005"/>
                </a:cubicBezTo>
                <a:cubicBezTo>
                  <a:pt x="2005106" y="9979005"/>
                  <a:pt x="1058092" y="9664867"/>
                  <a:pt x="272523" y="9126876"/>
                </a:cubicBezTo>
                <a:close/>
              </a:path>
            </a:pathLst>
          </a:custGeom>
          <a:solidFill>
            <a:srgbClr val="F7F9F3"/>
          </a:solidFill>
          <a:ln>
            <a:noFill/>
          </a:ln>
          <a:effectLst>
            <a:outerShdw blurRad="76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楷体" panose="02010609060101010101" pitchFamily="49" charset="-122"/>
            </a:endParaRPr>
          </a:p>
        </p:txBody>
      </p:sp>
      <p:sp>
        <p:nvSpPr>
          <p:cNvPr id="2" name="文本框 1">
            <a:extLst>
              <a:ext uri="{FF2B5EF4-FFF2-40B4-BE49-F238E27FC236}">
                <a16:creationId xmlns:a16="http://schemas.microsoft.com/office/drawing/2014/main" id="{F39A725F-7AEE-E14B-427C-29E02FE8469F}"/>
              </a:ext>
            </a:extLst>
          </p:cNvPr>
          <p:cNvSpPr txBox="1"/>
          <p:nvPr/>
        </p:nvSpPr>
        <p:spPr>
          <a:xfrm>
            <a:off x="2057400" y="34636"/>
            <a:ext cx="8499763" cy="7227941"/>
          </a:xfrm>
          <a:prstGeom prst="rect">
            <a:avLst/>
          </a:prstGeom>
          <a:noFill/>
        </p:spPr>
        <p:txBody>
          <a:bodyPr wrap="square" rtlCol="0">
            <a:spAutoFit/>
          </a:bodyPr>
          <a:lstStyle/>
          <a:p>
            <a:pPr>
              <a:lnSpc>
                <a:spcPct val="150000"/>
              </a:lnSpc>
            </a:pPr>
            <a:endParaRPr lang="en-US" altLang="zh-CN" sz="24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pPr>
            <a:r>
              <a:rPr lang="en-US" altLang="zh-CN" sz="24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Spring Couplets originated from </a:t>
            </a:r>
            <a:r>
              <a:rPr lang="en-US" altLang="zh-CN" sz="2400" kern="0" dirty="0" err="1">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Taofu</a:t>
            </a:r>
            <a:r>
              <a:rPr lang="en-US" altLang="zh-CN" sz="24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an inscription on boards made </a:t>
            </a:r>
            <a:r>
              <a:rPr lang="en-US" altLang="zh-CN" sz="2400" u="sng"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from peach trees in the  Zhou Dynasty</a:t>
            </a:r>
            <a:r>
              <a:rPr lang="en-US" altLang="zh-CN" sz="24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(1046 - 256 BC). According to the legend, in the ghost world, a rooster perching in a big peach tree will crow at dawn to call all the traveling ghosts back. In front of the entrance of the dark world, there are two guards named </a:t>
            </a:r>
            <a:r>
              <a:rPr lang="en-US" altLang="zh-CN" sz="2400" u="sng" kern="0"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Shentu</a:t>
            </a:r>
            <a:r>
              <a:rPr lang="en-US" altLang="zh-CN" sz="2400" u="sng"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and </a:t>
            </a:r>
            <a:r>
              <a:rPr lang="en-US" altLang="zh-CN" sz="2400" u="sng" kern="0"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Yulei</a:t>
            </a:r>
            <a:r>
              <a:rPr lang="en-US" altLang="zh-CN" sz="24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If the ghosts harm any people at night, the guards will kill them as the tiger’s breakfast. People believed that </a:t>
            </a:r>
            <a:r>
              <a:rPr lang="en-US" altLang="zh-CN" sz="2400" u="sng"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peach trees can scare and subdue evil things, so they hung peach boards in front of the doors with the guards’ names written or inscribed on them.</a:t>
            </a:r>
            <a:br>
              <a:rPr lang="en-US" altLang="zh-CN" sz="2400" u="sng"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br>
            <a:br>
              <a:rPr lang="en-US" altLang="zh-CN" sz="24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b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35"/>
</p:tagLst>
</file>

<file path=ppt/tags/tag2.xml><?xml version="1.0" encoding="utf-8"?>
<p:tagLst xmlns:a="http://schemas.openxmlformats.org/drawingml/2006/main" xmlns:r="http://schemas.openxmlformats.org/officeDocument/2006/relationships" xmlns:p="http://schemas.openxmlformats.org/presentationml/2006/main">
  <p:tag name="PA" val="v4.3.3"/>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231</TotalTime>
  <Words>964</Words>
  <Application>Microsoft Office PowerPoint</Application>
  <PresentationFormat>宽屏</PresentationFormat>
  <Paragraphs>88</Paragraphs>
  <Slides>35</Slides>
  <Notes>26</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35</vt:i4>
      </vt:variant>
    </vt:vector>
  </HeadingPairs>
  <TitlesOfParts>
    <vt:vector size="44" baseType="lpstr">
      <vt:lpstr>等线</vt:lpstr>
      <vt:lpstr>等线 Light</vt:lpstr>
      <vt:lpstr>华文楷体</vt:lpstr>
      <vt:lpstr>华文中宋</vt:lpstr>
      <vt:lpstr>楷体</vt:lpstr>
      <vt:lpstr>Arial</vt:lpstr>
      <vt:lpstr>Calibri</vt:lpstr>
      <vt:lpstr>Times New Roman</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dc:title>
  <dc:creator>第一PPT</dc:creator>
  <cp:keywords>www.1ppt.com</cp:keywords>
  <dc:description>www.1ppt.com</dc:description>
  <cp:lastModifiedBy>刘 珍</cp:lastModifiedBy>
  <cp:revision>159</cp:revision>
  <dcterms:created xsi:type="dcterms:W3CDTF">2018-09-26T04:37:00Z</dcterms:created>
  <dcterms:modified xsi:type="dcterms:W3CDTF">2022-05-07T08:29:43Z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2052-11.1.0.7881</vt:lpwstr>
  </property>
</Properties>
</file>