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5" r:id="rId3"/>
    <p:sldId id="259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6" r:id="rId14"/>
    <p:sldId id="268" r:id="rId15"/>
    <p:sldId id="269" r:id="rId16"/>
    <p:sldId id="271" r:id="rId17"/>
    <p:sldId id="272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91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8" d="100"/>
          <a:sy n="78" d="100"/>
        </p:scale>
        <p:origin x="65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6637B-E131-4DA6-BC6C-4E8C4A2B224C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6CA84-F914-4BFA-91D5-9A2D9182027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103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16CA84-F914-4BFA-91D5-9A2D9182027F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9972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7629525" cy="6371592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AutoShape 3"/>
          <p:cNvSpPr/>
          <p:nvPr/>
        </p:nvSpPr>
        <p:spPr>
          <a:xfrm flipH="1">
            <a:off x="0" y="0"/>
            <a:ext cx="11818172" cy="6858000"/>
          </a:xfrm>
          <a:custGeom>
            <a:avLst/>
            <a:gdLst/>
            <a:ahLst/>
            <a:cxnLst/>
            <a:rect l="l" t="t" r="r" b="b"/>
            <a:pathLst>
              <a:path w="11818172" h="6858000">
                <a:moveTo>
                  <a:pt x="4552137" y="0"/>
                </a:moveTo>
                <a:lnTo>
                  <a:pt x="0" y="0"/>
                </a:lnTo>
                <a:lnTo>
                  <a:pt x="0" y="6858000"/>
                </a:lnTo>
                <a:lnTo>
                  <a:pt x="11818172" y="6858000"/>
                </a:lnTo>
                <a:lnTo>
                  <a:pt x="11818172" y="5553243"/>
                </a:lnTo>
                <a:lnTo>
                  <a:pt x="11612443" y="5587309"/>
                </a:lnTo>
                <a:cubicBezTo>
                  <a:pt x="6119883" y="6426485"/>
                  <a:pt x="5914270" y="1996068"/>
                  <a:pt x="4572742" y="28666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 flipH="1">
            <a:off x="0" y="2"/>
            <a:ext cx="11925300" cy="6857998"/>
          </a:xfrm>
          <a:custGeom>
            <a:avLst/>
            <a:gdLst/>
            <a:ahLst/>
            <a:cxnLst/>
            <a:rect l="l" t="t" r="r" b="b"/>
            <a:pathLst>
              <a:path w="11925300" h="6857998">
                <a:moveTo>
                  <a:pt x="4511058" y="0"/>
                </a:moveTo>
                <a:lnTo>
                  <a:pt x="0" y="0"/>
                </a:lnTo>
                <a:lnTo>
                  <a:pt x="0" y="6857998"/>
                </a:lnTo>
                <a:lnTo>
                  <a:pt x="11925300" y="6857998"/>
                </a:lnTo>
                <a:lnTo>
                  <a:pt x="11925300" y="5591176"/>
                </a:lnTo>
                <a:lnTo>
                  <a:pt x="11878015" y="5600483"/>
                </a:lnTo>
                <a:cubicBezTo>
                  <a:pt x="6126124" y="6624903"/>
                  <a:pt x="5935564" y="2084445"/>
                  <a:pt x="4572742" y="85815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flipH="1"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533313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5557480"/>
                </a:lnTo>
                <a:lnTo>
                  <a:pt x="11878015" y="5619840"/>
                </a:lnTo>
                <a:cubicBezTo>
                  <a:pt x="6126124" y="6653514"/>
                  <a:pt x="5935564" y="2072036"/>
                  <a:pt x="4572742" y="553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cxnSp>
        <p:nvCxnSpPr>
          <p:cNvPr id="6" name="Connector 6"/>
          <p:cNvCxnSpPr/>
          <p:nvPr/>
        </p:nvCxnSpPr>
        <p:spPr>
          <a:xfrm>
            <a:off x="7249394" y="3952232"/>
            <a:ext cx="4282655" cy="0"/>
          </a:xfrm>
          <a:prstGeom prst="line">
            <a:avLst/>
          </a:prstGeom>
          <a:ln w="6350">
            <a:solidFill>
              <a:srgbClr val="A092B5">
                <a:alpha val="100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7" name="AutoShape 7"/>
          <p:cNvSpPr/>
          <p:nvPr/>
        </p:nvSpPr>
        <p:spPr>
          <a:xfrm flipH="1">
            <a:off x="0" y="5768992"/>
            <a:ext cx="12192000" cy="1089008"/>
          </a:xfrm>
          <a:custGeom>
            <a:avLst/>
            <a:gdLst/>
            <a:ahLst/>
            <a:cxnLst/>
            <a:rect l="l" t="t" r="r" b="b"/>
            <a:pathLst>
              <a:path w="12192000" h="1089008">
                <a:moveTo>
                  <a:pt x="0" y="0"/>
                </a:moveTo>
                <a:lnTo>
                  <a:pt x="0" y="1089008"/>
                </a:lnTo>
                <a:lnTo>
                  <a:pt x="12192000" y="1089008"/>
                </a:lnTo>
                <a:lnTo>
                  <a:pt x="12192000" y="902610"/>
                </a:lnTo>
                <a:lnTo>
                  <a:pt x="12186130" y="902699"/>
                </a:lnTo>
                <a:cubicBezTo>
                  <a:pt x="2935180" y="1032839"/>
                  <a:pt x="2588872" y="345766"/>
                  <a:pt x="329378" y="40660"/>
                </a:cubicBezTo>
                <a:cubicBezTo>
                  <a:pt x="317810" y="39178"/>
                  <a:pt x="3007246" y="208518"/>
                  <a:pt x="294674" y="36214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 flipH="1">
            <a:off x="2268" y="5926154"/>
            <a:ext cx="12189732" cy="931846"/>
          </a:xfrm>
          <a:custGeom>
            <a:avLst/>
            <a:gdLst/>
            <a:ahLst/>
            <a:cxnLst/>
            <a:rect l="l" t="t" r="r" b="b"/>
            <a:pathLst>
              <a:path w="12189732" h="931846">
                <a:moveTo>
                  <a:pt x="0" y="0"/>
                </a:moveTo>
                <a:lnTo>
                  <a:pt x="0" y="931846"/>
                </a:lnTo>
                <a:lnTo>
                  <a:pt x="12189732" y="931846"/>
                </a:lnTo>
                <a:lnTo>
                  <a:pt x="12189732" y="793919"/>
                </a:lnTo>
                <a:lnTo>
                  <a:pt x="12110816" y="795281"/>
                </a:lnTo>
                <a:cubicBezTo>
                  <a:pt x="3111180" y="935835"/>
                  <a:pt x="2269181" y="360589"/>
                  <a:pt x="324971" y="47123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7629525" cy="6371592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4" name="AutoShape 4"/>
          <p:cNvSpPr/>
          <p:nvPr/>
        </p:nvSpPr>
        <p:spPr>
          <a:xfrm flipH="1">
            <a:off x="0" y="0"/>
            <a:ext cx="11818172" cy="6858000"/>
          </a:xfrm>
          <a:custGeom>
            <a:avLst/>
            <a:gdLst/>
            <a:ahLst/>
            <a:cxnLst/>
            <a:rect l="l" t="t" r="r" b="b"/>
            <a:pathLst>
              <a:path w="11818172" h="6858000">
                <a:moveTo>
                  <a:pt x="4552137" y="0"/>
                </a:moveTo>
                <a:lnTo>
                  <a:pt x="0" y="0"/>
                </a:lnTo>
                <a:lnTo>
                  <a:pt x="0" y="6858000"/>
                </a:lnTo>
                <a:lnTo>
                  <a:pt x="11818172" y="6858000"/>
                </a:lnTo>
                <a:lnTo>
                  <a:pt x="11818172" y="5553243"/>
                </a:lnTo>
                <a:lnTo>
                  <a:pt x="11612443" y="5587309"/>
                </a:lnTo>
                <a:cubicBezTo>
                  <a:pt x="6119883" y="6426485"/>
                  <a:pt x="5914270" y="1996068"/>
                  <a:pt x="4572742" y="28666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 flipH="1">
            <a:off x="0" y="2"/>
            <a:ext cx="11925300" cy="6857998"/>
          </a:xfrm>
          <a:custGeom>
            <a:avLst/>
            <a:gdLst/>
            <a:ahLst/>
            <a:cxnLst/>
            <a:rect l="l" t="t" r="r" b="b"/>
            <a:pathLst>
              <a:path w="11925300" h="6857998">
                <a:moveTo>
                  <a:pt x="4511058" y="0"/>
                </a:moveTo>
                <a:lnTo>
                  <a:pt x="0" y="0"/>
                </a:lnTo>
                <a:lnTo>
                  <a:pt x="0" y="6857998"/>
                </a:lnTo>
                <a:lnTo>
                  <a:pt x="11925300" y="6857998"/>
                </a:lnTo>
                <a:lnTo>
                  <a:pt x="11925300" y="5591176"/>
                </a:lnTo>
                <a:lnTo>
                  <a:pt x="11878015" y="5600483"/>
                </a:lnTo>
                <a:cubicBezTo>
                  <a:pt x="6126124" y="6624903"/>
                  <a:pt x="5935564" y="2084445"/>
                  <a:pt x="4572742" y="85815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 flipH="1"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4533313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5557480"/>
                </a:lnTo>
                <a:lnTo>
                  <a:pt x="11878015" y="5619840"/>
                </a:lnTo>
                <a:cubicBezTo>
                  <a:pt x="6126124" y="6653514"/>
                  <a:pt x="5935564" y="2072036"/>
                  <a:pt x="4572742" y="55350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cxnSp>
        <p:nvCxnSpPr>
          <p:cNvPr id="7" name="Connector 7"/>
          <p:cNvCxnSpPr/>
          <p:nvPr/>
        </p:nvCxnSpPr>
        <p:spPr>
          <a:xfrm>
            <a:off x="7249394" y="3952232"/>
            <a:ext cx="4282655" cy="0"/>
          </a:xfrm>
          <a:prstGeom prst="line">
            <a:avLst/>
          </a:prstGeom>
          <a:ln w="6350">
            <a:solidFill>
              <a:srgbClr val="A092B5">
                <a:alpha val="100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8" name="AutoShape 8"/>
          <p:cNvSpPr/>
          <p:nvPr/>
        </p:nvSpPr>
        <p:spPr>
          <a:xfrm flipH="1">
            <a:off x="0" y="5768992"/>
            <a:ext cx="12192000" cy="1089008"/>
          </a:xfrm>
          <a:custGeom>
            <a:avLst/>
            <a:gdLst/>
            <a:ahLst/>
            <a:cxnLst/>
            <a:rect l="l" t="t" r="r" b="b"/>
            <a:pathLst>
              <a:path w="12192000" h="1089008">
                <a:moveTo>
                  <a:pt x="0" y="0"/>
                </a:moveTo>
                <a:lnTo>
                  <a:pt x="0" y="1089008"/>
                </a:lnTo>
                <a:lnTo>
                  <a:pt x="12192000" y="1089008"/>
                </a:lnTo>
                <a:lnTo>
                  <a:pt x="12192000" y="902610"/>
                </a:lnTo>
                <a:lnTo>
                  <a:pt x="12186130" y="902699"/>
                </a:lnTo>
                <a:cubicBezTo>
                  <a:pt x="2935180" y="1032839"/>
                  <a:pt x="2588872" y="345766"/>
                  <a:pt x="329378" y="40660"/>
                </a:cubicBezTo>
                <a:cubicBezTo>
                  <a:pt x="317810" y="39178"/>
                  <a:pt x="3007246" y="208518"/>
                  <a:pt x="294674" y="36214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9" name="AutoShape 9"/>
          <p:cNvSpPr/>
          <p:nvPr/>
        </p:nvSpPr>
        <p:spPr>
          <a:xfrm flipH="1">
            <a:off x="2268" y="5926154"/>
            <a:ext cx="12189732" cy="931846"/>
          </a:xfrm>
          <a:custGeom>
            <a:avLst/>
            <a:gdLst/>
            <a:ahLst/>
            <a:cxnLst/>
            <a:rect l="l" t="t" r="r" b="b"/>
            <a:pathLst>
              <a:path w="12189732" h="931846">
                <a:moveTo>
                  <a:pt x="0" y="0"/>
                </a:moveTo>
                <a:lnTo>
                  <a:pt x="0" y="931846"/>
                </a:lnTo>
                <a:lnTo>
                  <a:pt x="12189732" y="931846"/>
                </a:lnTo>
                <a:lnTo>
                  <a:pt x="12189732" y="793919"/>
                </a:lnTo>
                <a:lnTo>
                  <a:pt x="12110816" y="795281"/>
                </a:lnTo>
                <a:cubicBezTo>
                  <a:pt x="3111180" y="935835"/>
                  <a:pt x="2269181" y="360589"/>
                  <a:pt x="324971" y="47123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2192000" cy="406400"/>
            <a:chOff x="0" y="0"/>
            <a:chExt cx="12192000" cy="728454"/>
          </a:xfrm>
        </p:grpSpPr>
        <p:sp>
          <p:nvSpPr>
            <p:cNvPr id="4" name="AutoShape 4"/>
            <p:cNvSpPr/>
            <p:nvPr/>
          </p:nvSpPr>
          <p:spPr>
            <a:xfrm flipH="1">
              <a:off x="0" y="0"/>
              <a:ext cx="12192000" cy="728454"/>
            </a:xfrm>
            <a:custGeom>
              <a:avLst/>
              <a:gdLst/>
              <a:ahLst/>
              <a:cxnLst/>
              <a:rect l="l" t="t" r="r" b="b"/>
              <a:pathLst>
                <a:path w="12192000" h="728454">
                  <a:moveTo>
                    <a:pt x="12192000" y="0"/>
                  </a:moveTo>
                  <a:lnTo>
                    <a:pt x="0" y="0"/>
                  </a:lnTo>
                  <a:lnTo>
                    <a:pt x="0" y="338133"/>
                  </a:lnTo>
                  <a:cubicBezTo>
                    <a:pt x="5384800" y="1416953"/>
                    <a:pt x="8140700" y="-133850"/>
                    <a:pt x="12192000" y="338133"/>
                  </a:cubicBezTo>
                  <a:close/>
                </a:path>
              </a:pathLst>
            </a:custGeom>
            <a:solidFill>
              <a:srgbClr val="A092B5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1">
              <a:off x="0" y="1"/>
              <a:ext cx="12192000" cy="646993"/>
            </a:xfrm>
            <a:custGeom>
              <a:avLst/>
              <a:gdLst/>
              <a:ahLst/>
              <a:cxnLst/>
              <a:rect l="l" t="t" r="r" b="b"/>
              <a:pathLst>
                <a:path w="12192000" h="646993">
                  <a:moveTo>
                    <a:pt x="12192000" y="0"/>
                  </a:moveTo>
                  <a:lnTo>
                    <a:pt x="0" y="0"/>
                  </a:lnTo>
                  <a:lnTo>
                    <a:pt x="0" y="256672"/>
                  </a:lnTo>
                  <a:cubicBezTo>
                    <a:pt x="5384800" y="1335492"/>
                    <a:pt x="8140700" y="-215311"/>
                    <a:pt x="12192000" y="256672"/>
                  </a:cubicBezTo>
                  <a:close/>
                </a:path>
              </a:pathLst>
            </a:cu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1">
              <a:off x="0" y="0"/>
              <a:ext cx="12192000" cy="558757"/>
            </a:xfrm>
            <a:custGeom>
              <a:avLst/>
              <a:gdLst/>
              <a:ahLst/>
              <a:cxnLst/>
              <a:rect l="l" t="t" r="r" b="b"/>
              <a:pathLst>
                <a:path w="12192000" h="558757">
                  <a:moveTo>
                    <a:pt x="12192000" y="0"/>
                  </a:moveTo>
                  <a:lnTo>
                    <a:pt x="0" y="0"/>
                  </a:lnTo>
                  <a:lnTo>
                    <a:pt x="0" y="168436"/>
                  </a:lnTo>
                  <a:cubicBezTo>
                    <a:pt x="5384800" y="1247256"/>
                    <a:pt x="8140700" y="-303547"/>
                    <a:pt x="12192000" y="168436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7" name="AutoShape 7"/>
          <p:cNvSpPr/>
          <p:nvPr/>
        </p:nvSpPr>
        <p:spPr>
          <a:xfrm flipV="1">
            <a:off x="0" y="6357258"/>
            <a:ext cx="12192000" cy="500742"/>
          </a:xfrm>
          <a:custGeom>
            <a:avLst/>
            <a:gdLst/>
            <a:ahLst/>
            <a:cxnLst/>
            <a:rect l="l" t="t" r="r" b="b"/>
            <a:pathLst>
              <a:path w="12192000" h="500742">
                <a:moveTo>
                  <a:pt x="3216332" y="500303"/>
                </a:moveTo>
                <a:cubicBezTo>
                  <a:pt x="6522730" y="485888"/>
                  <a:pt x="9119003" y="121736"/>
                  <a:pt x="12090017" y="139116"/>
                </a:cubicBezTo>
                <a:lnTo>
                  <a:pt x="12192000" y="140415"/>
                </a:lnTo>
                <a:lnTo>
                  <a:pt x="12192000" y="0"/>
                </a:lnTo>
                <a:lnTo>
                  <a:pt x="0" y="0"/>
                </a:lnTo>
                <a:lnTo>
                  <a:pt x="0" y="396956"/>
                </a:lnTo>
                <a:lnTo>
                  <a:pt x="438714" y="425696"/>
                </a:lnTo>
                <a:cubicBezTo>
                  <a:pt x="1426945" y="483670"/>
                  <a:pt x="2346227" y="504096"/>
                  <a:pt x="3216332" y="500303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 flipV="1">
            <a:off x="0" y="6418426"/>
            <a:ext cx="12192000" cy="439574"/>
          </a:xfrm>
          <a:custGeom>
            <a:avLst/>
            <a:gdLst/>
            <a:ahLst/>
            <a:cxnLst/>
            <a:rect l="l" t="t" r="r" b="b"/>
            <a:pathLst>
              <a:path w="12192000" h="439574">
                <a:moveTo>
                  <a:pt x="3216332" y="439135"/>
                </a:moveTo>
                <a:cubicBezTo>
                  <a:pt x="6522730" y="424720"/>
                  <a:pt x="9119003" y="60568"/>
                  <a:pt x="12090017" y="77948"/>
                </a:cubicBezTo>
                <a:lnTo>
                  <a:pt x="12192000" y="79247"/>
                </a:lnTo>
                <a:lnTo>
                  <a:pt x="12192000" y="0"/>
                </a:lnTo>
                <a:lnTo>
                  <a:pt x="0" y="0"/>
                </a:lnTo>
                <a:lnTo>
                  <a:pt x="0" y="335787"/>
                </a:lnTo>
                <a:lnTo>
                  <a:pt x="438714" y="364528"/>
                </a:lnTo>
                <a:cubicBezTo>
                  <a:pt x="1426945" y="422502"/>
                  <a:pt x="2346227" y="442928"/>
                  <a:pt x="3216332" y="439135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9" name="AutoShape 9"/>
          <p:cNvSpPr/>
          <p:nvPr/>
        </p:nvSpPr>
        <p:spPr>
          <a:xfrm flipV="1">
            <a:off x="0" y="6530604"/>
            <a:ext cx="10287332" cy="327396"/>
          </a:xfrm>
          <a:custGeom>
            <a:avLst/>
            <a:gdLst/>
            <a:ahLst/>
            <a:cxnLst/>
            <a:rect l="l" t="t" r="r" b="b"/>
            <a:pathLst>
              <a:path w="10287332" h="327396">
                <a:moveTo>
                  <a:pt x="3216332" y="326957"/>
                </a:moveTo>
                <a:cubicBezTo>
                  <a:pt x="5696131" y="316146"/>
                  <a:pt x="7776484" y="108607"/>
                  <a:pt x="9915069" y="12846"/>
                </a:cubicBezTo>
                <a:lnTo>
                  <a:pt x="10287332" y="0"/>
                </a:lnTo>
                <a:lnTo>
                  <a:pt x="0" y="0"/>
                </a:lnTo>
                <a:lnTo>
                  <a:pt x="0" y="223610"/>
                </a:lnTo>
                <a:lnTo>
                  <a:pt x="438714" y="252350"/>
                </a:lnTo>
                <a:cubicBezTo>
                  <a:pt x="1426945" y="310324"/>
                  <a:pt x="2346227" y="330751"/>
                  <a:pt x="3216332" y="326957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10" name="Group 10"/>
          <p:cNvGrpSpPr/>
          <p:nvPr/>
        </p:nvGrpSpPr>
        <p:grpSpPr>
          <a:xfrm>
            <a:off x="295275" y="910691"/>
            <a:ext cx="371475" cy="276225"/>
            <a:chOff x="457199" y="754779"/>
            <a:chExt cx="371475" cy="276225"/>
          </a:xfrm>
        </p:grpSpPr>
        <p:sp>
          <p:nvSpPr>
            <p:cNvPr id="11" name="AutoShape 11"/>
            <p:cNvSpPr/>
            <p:nvPr/>
          </p:nvSpPr>
          <p:spPr>
            <a:xfrm>
              <a:off x="457199" y="754779"/>
              <a:ext cx="371475" cy="276225"/>
            </a:xfrm>
            <a:prstGeom prst="rect">
              <a:avLst/>
            </a:prstGeom>
            <a:solidFill>
              <a:srgbClr val="A092B5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>
              <a:off x="457200" y="754779"/>
              <a:ext cx="248896" cy="276225"/>
            </a:xfrm>
            <a:prstGeom prst="rect">
              <a:avLst/>
            </a:pr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AutoShape 3"/>
          <p:cNvSpPr/>
          <p:nvPr/>
        </p:nvSpPr>
        <p:spPr>
          <a:xfrm>
            <a:off x="0" y="2132927"/>
            <a:ext cx="12192000" cy="2895565"/>
          </a:xfrm>
          <a:custGeom>
            <a:avLst/>
            <a:gdLst/>
            <a:ahLst/>
            <a:cxnLst/>
            <a:rect l="l" t="t" r="r" b="b"/>
            <a:pathLst>
              <a:path w="12192000" h="2181565">
                <a:moveTo>
                  <a:pt x="0" y="71391"/>
                </a:moveTo>
                <a:cubicBezTo>
                  <a:pt x="6223000" y="922291"/>
                  <a:pt x="7924800" y="-296909"/>
                  <a:pt x="12192000" y="71391"/>
                </a:cubicBezTo>
                <a:lnTo>
                  <a:pt x="12192000" y="1887491"/>
                </a:lnTo>
                <a:cubicBezTo>
                  <a:pt x="8140700" y="1531891"/>
                  <a:pt x="5384800" y="2700291"/>
                  <a:pt x="0" y="1887491"/>
                </a:cubicBezTo>
                <a:lnTo>
                  <a:pt x="0" y="71391"/>
                </a:ln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>
            <a:off x="0" y="2051466"/>
            <a:ext cx="12192000" cy="2895565"/>
          </a:xfrm>
          <a:custGeom>
            <a:avLst/>
            <a:gdLst/>
            <a:ahLst/>
            <a:cxnLst/>
            <a:rect l="l" t="t" r="r" b="b"/>
            <a:pathLst>
              <a:path w="12192000" h="2181565">
                <a:moveTo>
                  <a:pt x="0" y="71391"/>
                </a:moveTo>
                <a:cubicBezTo>
                  <a:pt x="6223000" y="922291"/>
                  <a:pt x="7924800" y="-296909"/>
                  <a:pt x="12192000" y="71391"/>
                </a:cubicBezTo>
                <a:lnTo>
                  <a:pt x="12192000" y="1887491"/>
                </a:lnTo>
                <a:cubicBezTo>
                  <a:pt x="8140700" y="1531891"/>
                  <a:pt x="5384800" y="2700291"/>
                  <a:pt x="0" y="1887491"/>
                </a:cubicBezTo>
                <a:lnTo>
                  <a:pt x="0" y="71391"/>
                </a:ln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>
            <a:off x="0" y="1829509"/>
            <a:ext cx="12192000" cy="2895565"/>
          </a:xfrm>
          <a:custGeom>
            <a:avLst/>
            <a:gdLst/>
            <a:ahLst/>
            <a:cxnLst/>
            <a:rect l="l" t="t" r="r" b="b"/>
            <a:pathLst>
              <a:path w="12192000" h="2181565">
                <a:moveTo>
                  <a:pt x="0" y="71391"/>
                </a:moveTo>
                <a:cubicBezTo>
                  <a:pt x="6223000" y="922291"/>
                  <a:pt x="7924800" y="-296909"/>
                  <a:pt x="12192000" y="71391"/>
                </a:cubicBezTo>
                <a:lnTo>
                  <a:pt x="12192000" y="1887491"/>
                </a:lnTo>
                <a:cubicBezTo>
                  <a:pt x="8140700" y="1531891"/>
                  <a:pt x="5384800" y="2700291"/>
                  <a:pt x="0" y="1887491"/>
                </a:cubicBezTo>
                <a:lnTo>
                  <a:pt x="0" y="71391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3" name="Group 3"/>
          <p:cNvGrpSpPr/>
          <p:nvPr/>
        </p:nvGrpSpPr>
        <p:grpSpPr>
          <a:xfrm>
            <a:off x="0" y="0"/>
            <a:ext cx="12192000" cy="406400"/>
            <a:chOff x="0" y="0"/>
            <a:chExt cx="12192000" cy="728454"/>
          </a:xfrm>
        </p:grpSpPr>
        <p:sp>
          <p:nvSpPr>
            <p:cNvPr id="4" name="AutoShape 4"/>
            <p:cNvSpPr/>
            <p:nvPr/>
          </p:nvSpPr>
          <p:spPr>
            <a:xfrm flipH="1">
              <a:off x="0" y="0"/>
              <a:ext cx="12192000" cy="728454"/>
            </a:xfrm>
            <a:custGeom>
              <a:avLst/>
              <a:gdLst/>
              <a:ahLst/>
              <a:cxnLst/>
              <a:rect l="l" t="t" r="r" b="b"/>
              <a:pathLst>
                <a:path w="12192000" h="728454">
                  <a:moveTo>
                    <a:pt x="12192000" y="0"/>
                  </a:moveTo>
                  <a:lnTo>
                    <a:pt x="0" y="0"/>
                  </a:lnTo>
                  <a:lnTo>
                    <a:pt x="0" y="338133"/>
                  </a:lnTo>
                  <a:cubicBezTo>
                    <a:pt x="5384800" y="1416953"/>
                    <a:pt x="8140700" y="-133850"/>
                    <a:pt x="12192000" y="338133"/>
                  </a:cubicBezTo>
                  <a:close/>
                </a:path>
              </a:pathLst>
            </a:custGeom>
            <a:solidFill>
              <a:srgbClr val="A092B5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1">
              <a:off x="0" y="1"/>
              <a:ext cx="12192000" cy="646993"/>
            </a:xfrm>
            <a:custGeom>
              <a:avLst/>
              <a:gdLst/>
              <a:ahLst/>
              <a:cxnLst/>
              <a:rect l="l" t="t" r="r" b="b"/>
              <a:pathLst>
                <a:path w="12192000" h="646993">
                  <a:moveTo>
                    <a:pt x="12192000" y="0"/>
                  </a:moveTo>
                  <a:lnTo>
                    <a:pt x="0" y="0"/>
                  </a:lnTo>
                  <a:lnTo>
                    <a:pt x="0" y="256672"/>
                  </a:lnTo>
                  <a:cubicBezTo>
                    <a:pt x="5384800" y="1335492"/>
                    <a:pt x="8140700" y="-215311"/>
                    <a:pt x="12192000" y="256672"/>
                  </a:cubicBezTo>
                  <a:close/>
                </a:path>
              </a:pathLst>
            </a:cu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1">
              <a:off x="0" y="0"/>
              <a:ext cx="12192000" cy="558757"/>
            </a:xfrm>
            <a:custGeom>
              <a:avLst/>
              <a:gdLst/>
              <a:ahLst/>
              <a:cxnLst/>
              <a:rect l="l" t="t" r="r" b="b"/>
              <a:pathLst>
                <a:path w="12192000" h="558757">
                  <a:moveTo>
                    <a:pt x="12192000" y="0"/>
                  </a:moveTo>
                  <a:lnTo>
                    <a:pt x="0" y="0"/>
                  </a:lnTo>
                  <a:lnTo>
                    <a:pt x="0" y="168436"/>
                  </a:lnTo>
                  <a:cubicBezTo>
                    <a:pt x="5384800" y="1247256"/>
                    <a:pt x="8140700" y="-303547"/>
                    <a:pt x="12192000" y="168436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  <p:sp>
        <p:nvSpPr>
          <p:cNvPr id="7" name="AutoShape 7"/>
          <p:cNvSpPr/>
          <p:nvPr/>
        </p:nvSpPr>
        <p:spPr>
          <a:xfrm flipV="1">
            <a:off x="0" y="6357258"/>
            <a:ext cx="12192000" cy="500742"/>
          </a:xfrm>
          <a:custGeom>
            <a:avLst/>
            <a:gdLst/>
            <a:ahLst/>
            <a:cxnLst/>
            <a:rect l="l" t="t" r="r" b="b"/>
            <a:pathLst>
              <a:path w="12192000" h="500742">
                <a:moveTo>
                  <a:pt x="3216332" y="500303"/>
                </a:moveTo>
                <a:cubicBezTo>
                  <a:pt x="6522730" y="485888"/>
                  <a:pt x="9119003" y="121736"/>
                  <a:pt x="12090017" y="139116"/>
                </a:cubicBezTo>
                <a:lnTo>
                  <a:pt x="12192000" y="140415"/>
                </a:lnTo>
                <a:lnTo>
                  <a:pt x="12192000" y="0"/>
                </a:lnTo>
                <a:lnTo>
                  <a:pt x="0" y="0"/>
                </a:lnTo>
                <a:lnTo>
                  <a:pt x="0" y="396956"/>
                </a:lnTo>
                <a:lnTo>
                  <a:pt x="438714" y="425696"/>
                </a:lnTo>
                <a:cubicBezTo>
                  <a:pt x="1426945" y="483670"/>
                  <a:pt x="2346227" y="504096"/>
                  <a:pt x="3216332" y="500303"/>
                </a:cubicBez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 flipV="1">
            <a:off x="0" y="6418426"/>
            <a:ext cx="12192000" cy="439574"/>
          </a:xfrm>
          <a:custGeom>
            <a:avLst/>
            <a:gdLst/>
            <a:ahLst/>
            <a:cxnLst/>
            <a:rect l="l" t="t" r="r" b="b"/>
            <a:pathLst>
              <a:path w="12192000" h="439574">
                <a:moveTo>
                  <a:pt x="3216332" y="439135"/>
                </a:moveTo>
                <a:cubicBezTo>
                  <a:pt x="6522730" y="424720"/>
                  <a:pt x="9119003" y="60568"/>
                  <a:pt x="12090017" y="77948"/>
                </a:cubicBezTo>
                <a:lnTo>
                  <a:pt x="12192000" y="79247"/>
                </a:lnTo>
                <a:lnTo>
                  <a:pt x="12192000" y="0"/>
                </a:lnTo>
                <a:lnTo>
                  <a:pt x="0" y="0"/>
                </a:lnTo>
                <a:lnTo>
                  <a:pt x="0" y="335787"/>
                </a:lnTo>
                <a:lnTo>
                  <a:pt x="438714" y="364528"/>
                </a:lnTo>
                <a:cubicBezTo>
                  <a:pt x="1426945" y="422502"/>
                  <a:pt x="2346227" y="442928"/>
                  <a:pt x="3216332" y="439135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9" name="AutoShape 9"/>
          <p:cNvSpPr/>
          <p:nvPr/>
        </p:nvSpPr>
        <p:spPr>
          <a:xfrm flipV="1">
            <a:off x="0" y="6530604"/>
            <a:ext cx="10287332" cy="327396"/>
          </a:xfrm>
          <a:custGeom>
            <a:avLst/>
            <a:gdLst/>
            <a:ahLst/>
            <a:cxnLst/>
            <a:rect l="l" t="t" r="r" b="b"/>
            <a:pathLst>
              <a:path w="10287332" h="327396">
                <a:moveTo>
                  <a:pt x="3216332" y="326957"/>
                </a:moveTo>
                <a:cubicBezTo>
                  <a:pt x="5696131" y="316146"/>
                  <a:pt x="7776484" y="108607"/>
                  <a:pt x="9915069" y="12846"/>
                </a:cubicBezTo>
                <a:lnTo>
                  <a:pt x="10287332" y="0"/>
                </a:lnTo>
                <a:lnTo>
                  <a:pt x="0" y="0"/>
                </a:lnTo>
                <a:lnTo>
                  <a:pt x="0" y="223610"/>
                </a:lnTo>
                <a:lnTo>
                  <a:pt x="438714" y="252350"/>
                </a:lnTo>
                <a:cubicBezTo>
                  <a:pt x="1426945" y="310324"/>
                  <a:pt x="2346227" y="330751"/>
                  <a:pt x="3216332" y="326957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grpSp>
        <p:nvGrpSpPr>
          <p:cNvPr id="10" name="Group 10"/>
          <p:cNvGrpSpPr/>
          <p:nvPr/>
        </p:nvGrpSpPr>
        <p:grpSpPr>
          <a:xfrm>
            <a:off x="295275" y="910691"/>
            <a:ext cx="371475" cy="276225"/>
            <a:chOff x="457199" y="754779"/>
            <a:chExt cx="371475" cy="276225"/>
          </a:xfrm>
        </p:grpSpPr>
        <p:sp>
          <p:nvSpPr>
            <p:cNvPr id="11" name="AutoShape 11"/>
            <p:cNvSpPr/>
            <p:nvPr/>
          </p:nvSpPr>
          <p:spPr>
            <a:xfrm>
              <a:off x="457199" y="754779"/>
              <a:ext cx="371475" cy="276225"/>
            </a:xfrm>
            <a:prstGeom prst="rect">
              <a:avLst/>
            </a:prstGeom>
            <a:solidFill>
              <a:srgbClr val="A092B5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>
              <a:off x="457200" y="754779"/>
              <a:ext cx="248896" cy="276225"/>
            </a:xfrm>
            <a:prstGeom prst="rect">
              <a:avLst/>
            </a:pr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980040" y="0"/>
            <a:ext cx="8211961" cy="6858000"/>
          </a:xfrm>
          <a:prstGeom prst="rect">
            <a:avLst/>
          </a:prstGeom>
          <a:ln>
            <a:headEnd type="none"/>
            <a:tailEnd type="none"/>
          </a:ln>
        </p:spPr>
      </p:pic>
      <p:sp>
        <p:nvSpPr>
          <p:cNvPr id="3" name="AutoShape 3"/>
          <p:cNvSpPr/>
          <p:nvPr/>
        </p:nvSpPr>
        <p:spPr>
          <a:xfrm>
            <a:off x="297039" y="0"/>
            <a:ext cx="6096000" cy="6858000"/>
          </a:xfrm>
          <a:prstGeom prst="rect">
            <a:avLst/>
          </a:pr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4" name="AutoShape 4"/>
          <p:cNvSpPr/>
          <p:nvPr/>
        </p:nvSpPr>
        <p:spPr>
          <a:xfrm>
            <a:off x="190500" y="0"/>
            <a:ext cx="6096000" cy="6858000"/>
          </a:xfrm>
          <a:prstGeom prst="rect">
            <a:avLst/>
          </a:pr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5" name="AutoShape 5"/>
          <p:cNvSpPr/>
          <p:nvPr/>
        </p:nvSpPr>
        <p:spPr>
          <a:xfrm>
            <a:off x="0" y="0"/>
            <a:ext cx="5575885" cy="6858000"/>
          </a:xfrm>
          <a:prstGeom prst="rect">
            <a:avLst/>
          </a:prstGeom>
          <a:solidFill>
            <a:srgbClr val="FFFFFF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6" name="AutoShape 6"/>
          <p:cNvSpPr/>
          <p:nvPr/>
        </p:nvSpPr>
        <p:spPr>
          <a:xfrm>
            <a:off x="0" y="6287786"/>
            <a:ext cx="2705218" cy="570214"/>
          </a:xfrm>
          <a:custGeom>
            <a:avLst/>
            <a:gdLst/>
            <a:ahLst/>
            <a:cxnLst/>
            <a:rect l="l" t="t" r="r" b="b"/>
            <a:pathLst>
              <a:path w="2705218" h="570214">
                <a:moveTo>
                  <a:pt x="0" y="87587"/>
                </a:moveTo>
                <a:lnTo>
                  <a:pt x="326871" y="154478"/>
                </a:lnTo>
                <a:cubicBezTo>
                  <a:pt x="927610" y="281411"/>
                  <a:pt x="1539594" y="423688"/>
                  <a:pt x="2492958" y="544712"/>
                </a:cubicBezTo>
                <a:lnTo>
                  <a:pt x="2705218" y="570214"/>
                </a:lnTo>
                <a:lnTo>
                  <a:pt x="0" y="570214"/>
                </a:lnTo>
                <a:close/>
                <a:moveTo>
                  <a:pt x="0" y="0"/>
                </a:moveTo>
                <a:lnTo>
                  <a:pt x="58448" y="3729"/>
                </a:lnTo>
                <a:cubicBezTo>
                  <a:pt x="554996" y="35437"/>
                  <a:pt x="368957" y="23976"/>
                  <a:pt x="43614" y="3705"/>
                </a:cubicBezTo>
                <a:lnTo>
                  <a:pt x="0" y="986"/>
                </a:lnTo>
                <a:close/>
              </a:path>
            </a:pathLst>
          </a:cu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7" name="AutoShape 7"/>
          <p:cNvSpPr/>
          <p:nvPr/>
        </p:nvSpPr>
        <p:spPr>
          <a:xfrm>
            <a:off x="1" y="6554200"/>
            <a:ext cx="1702854" cy="303800"/>
          </a:xfrm>
          <a:custGeom>
            <a:avLst/>
            <a:gdLst/>
            <a:ahLst/>
            <a:cxnLst/>
            <a:rect l="l" t="t" r="r" b="b"/>
            <a:pathLst>
              <a:path w="1702854" h="303800">
                <a:moveTo>
                  <a:pt x="0" y="0"/>
                </a:moveTo>
                <a:lnTo>
                  <a:pt x="222647" y="45176"/>
                </a:lnTo>
                <a:cubicBezTo>
                  <a:pt x="628740" y="127703"/>
                  <a:pt x="1065171" y="213986"/>
                  <a:pt x="1628868" y="293791"/>
                </a:cubicBezTo>
                <a:lnTo>
                  <a:pt x="1702854" y="303800"/>
                </a:lnTo>
                <a:lnTo>
                  <a:pt x="0" y="303800"/>
                </a:ln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8" name="AutoShape 8"/>
          <p:cNvSpPr/>
          <p:nvPr/>
        </p:nvSpPr>
        <p:spPr>
          <a:xfrm>
            <a:off x="1861488" y="1507242"/>
            <a:ext cx="1843205" cy="54000"/>
          </a:xfrm>
          <a:prstGeom prst="rect">
            <a:avLst/>
          </a:pr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9" name="AutoShape 9"/>
          <p:cNvSpPr/>
          <p:nvPr/>
        </p:nvSpPr>
        <p:spPr>
          <a:xfrm>
            <a:off x="2027090" y="1604211"/>
            <a:ext cx="1512000" cy="36000"/>
          </a:xfrm>
          <a:prstGeom prst="rect">
            <a:avLst/>
          </a:prstGeom>
          <a:solidFill>
            <a:srgbClr val="A092B5">
              <a:alpha val="10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id="10" name="AutoShape 10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FFFFF">
              <a:alpha val="100000"/>
              <a:lumMod val="85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/ppt/slideMasters/slideMaster1.xm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3.pn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7" Type="http://schemas.openxmlformats.org/officeDocument/2006/relationships/image" Target="../media/image42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17" Type="http://schemas.openxmlformats.org/officeDocument/2006/relationships/image" Target="../media/image19.png"/><Relationship Id="rId2" Type="http://schemas.openxmlformats.org/officeDocument/2006/relationships/image" Target="../media/image4.jpeg"/><Relationship Id="rId16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4" Type="http://schemas.openxmlformats.org/officeDocument/2006/relationships/image" Target="../media/image6.jpe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781800" y="1676400"/>
            <a:ext cx="5087579" cy="200823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000" b="1" i="0" dirty="0">
                <a:ln/>
                <a:solidFill>
                  <a:srgbClr val="795369">
                    <a:alpha val="100000"/>
                  </a:srgbClr>
                </a:solidFill>
                <a:latin typeface="Times New Roman" panose="02020603050405020304" pitchFamily="18" charset="0"/>
                <a:ea typeface="思源黑体 CN Heavy"/>
                <a:cs typeface="Times New Roman" panose="02020603050405020304" pitchFamily="18" charset="0"/>
              </a:rPr>
              <a:t>Milk Tea: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4000" b="1" dirty="0">
                <a:ln/>
                <a:solidFill>
                  <a:srgbClr val="795369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Street Snack to Global Phenomenon</a:t>
            </a:r>
            <a:endParaRPr lang="en-US" sz="4000" b="1" dirty="0">
              <a:ln/>
              <a:solidFill>
                <a:srgbClr val="795369">
                  <a:alpha val="10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8686800" y="4980500"/>
            <a:ext cx="2590800" cy="402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800" b="1" i="0" dirty="0">
                <a:ln/>
                <a:solidFill>
                  <a:srgbClr val="1C1C1C">
                    <a:alpha val="100000"/>
                  </a:srgbClr>
                </a:solidFill>
                <a:latin typeface="+mj-ea"/>
                <a:ea typeface="+mj-ea"/>
                <a:cs typeface="思源黑体 CN Medium"/>
              </a:rPr>
              <a:t>Xiang Jiaying</a:t>
            </a:r>
            <a:endParaRPr lang="en-US" sz="2800" b="1" dirty="0">
              <a:latin typeface="+mj-ea"/>
              <a:ea typeface="+mj-ea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769350" y="4495800"/>
            <a:ext cx="2273300" cy="402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800" b="1" dirty="0">
                <a:ln/>
                <a:solidFill>
                  <a:srgbClr val="1C1C1C">
                    <a:alpha val="100000"/>
                  </a:srgbClr>
                </a:solidFill>
                <a:latin typeface="+mj-ea"/>
                <a:ea typeface="+mj-ea"/>
              </a:rPr>
              <a:t>2026.04.16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92d9571-5a77-4534-9b57-1a3f0cec685c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endParaRPr lang="en-US" sz="1100" dirty="0"/>
          </a:p>
        </p:txBody>
      </p:sp>
      <p:sp>
        <p:nvSpPr>
          <p:cNvPr id="40" name="TextBox 40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Local Icons------One City, One Cup of Tea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DAB2DD2B-D126-E370-A013-F8576D069BCD}"/>
              </a:ext>
            </a:extLst>
          </p:cNvPr>
          <p:cNvSpPr txBox="1"/>
          <p:nvPr/>
        </p:nvSpPr>
        <p:spPr>
          <a:xfrm>
            <a:off x="-14748" y="1716189"/>
            <a:ext cx="2691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Changsha</a:t>
            </a:r>
            <a:endParaRPr lang="en-US" altLang="zh-CN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深度解析丨茶颜悦色出了长沙凭啥还能一火再火？——善志餐饮战略咨询">
            <a:extLst>
              <a:ext uri="{FF2B5EF4-FFF2-40B4-BE49-F238E27FC236}">
                <a16:creationId xmlns:a16="http://schemas.microsoft.com/office/drawing/2014/main" id="{C0B598E7-60C8-96A2-243E-A68CD7FC8BB2}"/>
              </a:ext>
            </a:extLst>
          </p:cNvPr>
          <p:cNvPicPr>
            <a:picLocks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2756" y="2295194"/>
            <a:ext cx="2113756" cy="269286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文本框 51">
            <a:extLst>
              <a:ext uri="{FF2B5EF4-FFF2-40B4-BE49-F238E27FC236}">
                <a16:creationId xmlns:a16="http://schemas.microsoft.com/office/drawing/2014/main" id="{98B8EDF9-D19C-DBDC-AA7B-C86224B3D933}"/>
              </a:ext>
            </a:extLst>
          </p:cNvPr>
          <p:cNvSpPr txBox="1"/>
          <p:nvPr/>
        </p:nvSpPr>
        <p:spPr>
          <a:xfrm>
            <a:off x="-41966" y="5105400"/>
            <a:ext cx="2743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 Yan Yue Se(</a:t>
            </a:r>
            <a:r>
              <a:rPr lang="zh-CN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茶颜悦色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01DF37B5-17E7-64F7-715F-BFA4AB649607}"/>
              </a:ext>
            </a:extLst>
          </p:cNvPr>
          <p:cNvSpPr txBox="1"/>
          <p:nvPr/>
        </p:nvSpPr>
        <p:spPr>
          <a:xfrm>
            <a:off x="7264771" y="1716188"/>
            <a:ext cx="2691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Gansu</a:t>
            </a:r>
            <a:endParaRPr lang="en-US" altLang="zh-CN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F2342764-24FB-4FE2-7984-A3EC47C7D947}"/>
              </a:ext>
            </a:extLst>
          </p:cNvPr>
          <p:cNvSpPr txBox="1"/>
          <p:nvPr/>
        </p:nvSpPr>
        <p:spPr>
          <a:xfrm>
            <a:off x="2412321" y="1716188"/>
            <a:ext cx="2691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CN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Fujian</a:t>
            </a:r>
            <a:endParaRPr lang="en-US" altLang="zh-CN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7" name="图片 56">
            <a:extLst>
              <a:ext uri="{FF2B5EF4-FFF2-40B4-BE49-F238E27FC236}">
                <a16:creationId xmlns:a16="http://schemas.microsoft.com/office/drawing/2014/main" id="{CF72E423-9701-AD5F-C3D7-D728DE4B95CE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701234" y="2295194"/>
            <a:ext cx="2113756" cy="2692866"/>
          </a:xfrm>
          <a:prstGeom prst="roundRect">
            <a:avLst/>
          </a:prstGeom>
        </p:spPr>
      </p:pic>
      <p:sp>
        <p:nvSpPr>
          <p:cNvPr id="58" name="文本框 57">
            <a:extLst>
              <a:ext uri="{FF2B5EF4-FFF2-40B4-BE49-F238E27FC236}">
                <a16:creationId xmlns:a16="http://schemas.microsoft.com/office/drawing/2014/main" id="{3AE687D4-0B40-B6B7-9674-AF2C4C99C136}"/>
              </a:ext>
            </a:extLst>
          </p:cNvPr>
          <p:cNvSpPr txBox="1"/>
          <p:nvPr/>
        </p:nvSpPr>
        <p:spPr>
          <a:xfrm>
            <a:off x="2971621" y="5105400"/>
            <a:ext cx="1572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 Jian(</a:t>
            </a:r>
            <a:r>
              <a:rPr lang="zh-CN" altLang="en-US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壶见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pic>
        <p:nvPicPr>
          <p:cNvPr id="6152" name="Picture 8" descr="奶茶+烤肠火出圈，单店日营收超2万！茶饮店该不该卖小吃？-FoodTalks">
            <a:extLst>
              <a:ext uri="{FF2B5EF4-FFF2-40B4-BE49-F238E27FC236}">
                <a16:creationId xmlns:a16="http://schemas.microsoft.com/office/drawing/2014/main" id="{0660B7CC-39AD-DEB5-288C-EB6CC16D0828}"/>
              </a:ext>
            </a:extLst>
          </p:cNvPr>
          <p:cNvPicPr>
            <a:picLocks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29712" y="2311518"/>
            <a:ext cx="2113756" cy="269286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文本框 58">
            <a:extLst>
              <a:ext uri="{FF2B5EF4-FFF2-40B4-BE49-F238E27FC236}">
                <a16:creationId xmlns:a16="http://schemas.microsoft.com/office/drawing/2014/main" id="{9F0E3A08-1E48-98E1-39B4-9B9896283B5D}"/>
              </a:ext>
            </a:extLst>
          </p:cNvPr>
          <p:cNvSpPr txBox="1"/>
          <p:nvPr/>
        </p:nvSpPr>
        <p:spPr>
          <a:xfrm>
            <a:off x="4750209" y="1716188"/>
            <a:ext cx="2691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C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Jiangxi</a:t>
            </a:r>
            <a:endParaRPr lang="en-US" altLang="zh-CN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C9FDFE01-F139-3D0F-D5FE-9822A802013E}"/>
              </a:ext>
            </a:extLst>
          </p:cNvPr>
          <p:cNvSpPr txBox="1"/>
          <p:nvPr/>
        </p:nvSpPr>
        <p:spPr>
          <a:xfrm>
            <a:off x="5032461" y="5105850"/>
            <a:ext cx="2308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Hong Du Da Mu Zhi</a:t>
            </a:r>
          </a:p>
          <a:p>
            <a:pPr algn="ctr"/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洪都大拇指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pic>
        <p:nvPicPr>
          <p:cNvPr id="6154" name="Picture 10" descr="「放哈」联合创始人常滢：甜醅子奶茶首用本土文化打造品牌差异化__财经头条">
            <a:extLst>
              <a:ext uri="{FF2B5EF4-FFF2-40B4-BE49-F238E27FC236}">
                <a16:creationId xmlns:a16="http://schemas.microsoft.com/office/drawing/2014/main" id="{63511272-1B14-BA54-6ABD-D708D57C6B26}"/>
              </a:ext>
            </a:extLst>
          </p:cNvPr>
          <p:cNvPicPr>
            <a:picLocks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3684" y="2332713"/>
            <a:ext cx="2113756" cy="2692866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文本框 60">
            <a:extLst>
              <a:ext uri="{FF2B5EF4-FFF2-40B4-BE49-F238E27FC236}">
                <a16:creationId xmlns:a16="http://schemas.microsoft.com/office/drawing/2014/main" id="{4DD77238-800D-8A5C-F4CF-80C75C6D8499}"/>
              </a:ext>
            </a:extLst>
          </p:cNvPr>
          <p:cNvSpPr txBox="1"/>
          <p:nvPr/>
        </p:nvSpPr>
        <p:spPr>
          <a:xfrm>
            <a:off x="7828577" y="5105400"/>
            <a:ext cx="15729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Fang Ha(</a:t>
            </a:r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放哈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  <p:pic>
        <p:nvPicPr>
          <p:cNvPr id="6156" name="Picture 12" descr="探秘“西藏茶饮之光”：牦牛奶做奶茶，最高日营收超3万！-FoodTalks">
            <a:extLst>
              <a:ext uri="{FF2B5EF4-FFF2-40B4-BE49-F238E27FC236}">
                <a16:creationId xmlns:a16="http://schemas.microsoft.com/office/drawing/2014/main" id="{9DA913EF-A3D2-0EC7-51FC-E3C117EA7E8F}"/>
              </a:ext>
            </a:extLst>
          </p:cNvPr>
          <p:cNvPicPr>
            <a:picLocks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80114" y="2332713"/>
            <a:ext cx="2113756" cy="266793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文本框 61">
            <a:extLst>
              <a:ext uri="{FF2B5EF4-FFF2-40B4-BE49-F238E27FC236}">
                <a16:creationId xmlns:a16="http://schemas.microsoft.com/office/drawing/2014/main" id="{5F41BBB8-AFF9-5112-B9B6-0DC87A0EFECF}"/>
              </a:ext>
            </a:extLst>
          </p:cNvPr>
          <p:cNvSpPr txBox="1"/>
          <p:nvPr/>
        </p:nvSpPr>
        <p:spPr>
          <a:xfrm>
            <a:off x="9779678" y="1716188"/>
            <a:ext cx="269158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CN" sz="24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Xizang</a:t>
            </a:r>
            <a:endParaRPr lang="en-US" altLang="zh-CN" sz="2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687800B8-CD50-1BB8-F52D-338A34796ABF}"/>
              </a:ext>
            </a:extLst>
          </p:cNvPr>
          <p:cNvSpPr txBox="1"/>
          <p:nvPr/>
        </p:nvSpPr>
        <p:spPr>
          <a:xfrm>
            <a:off x="10338977" y="5105400"/>
            <a:ext cx="15729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Adiao</a:t>
            </a:r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Tea</a:t>
            </a:r>
          </a:p>
          <a:p>
            <a:r>
              <a:rPr lang="en-US" altLang="zh-CN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en-US" sz="1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阿刁茶饮</a:t>
            </a:r>
            <a:r>
              <a:rPr lang="en-US" altLang="zh-C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07462" y="2062480"/>
            <a:ext cx="6577076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 and Cons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584036" y="3429000"/>
            <a:ext cx="9023927" cy="56030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00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chapter examines the dual nature of the milk tea phenomenon, analyzing its cultural and economic benefits alongside its health and environmental costs.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38896" y="1344974"/>
            <a:ext cx="11900704" cy="4154661"/>
            <a:chOff x="342097" y="1979439"/>
            <a:chExt cx="11900704" cy="4154661"/>
          </a:xfrm>
        </p:grpSpPr>
        <p:grpSp>
          <p:nvGrpSpPr>
            <p:cNvPr id="5" name="Group 5"/>
            <p:cNvGrpSpPr/>
            <p:nvPr/>
          </p:nvGrpSpPr>
          <p:grpSpPr>
            <a:xfrm>
              <a:off x="703161" y="1979439"/>
              <a:ext cx="5308470" cy="2050721"/>
              <a:chOff x="703161" y="1979439"/>
              <a:chExt cx="5308470" cy="2050721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4469071" y="2387065"/>
                <a:ext cx="1542560" cy="1643095"/>
              </a:xfrm>
              <a:custGeom>
                <a:avLst/>
                <a:gdLst/>
                <a:ahLst/>
                <a:cxnLst/>
                <a:rect l="l" t="t" r="r" b="b"/>
                <a:pathLst>
                  <a:path w="1908767" h="2033170">
                    <a:moveTo>
                      <a:pt x="900248" y="1550"/>
                    </a:moveTo>
                    <a:cubicBezTo>
                      <a:pt x="1056276" y="-7010"/>
                      <a:pt x="1213795" y="19754"/>
                      <a:pt x="1356045" y="85314"/>
                    </a:cubicBezTo>
                    <a:cubicBezTo>
                      <a:pt x="1988991" y="377049"/>
                      <a:pt x="1985579" y="1081921"/>
                      <a:pt x="1801171" y="1654824"/>
                    </a:cubicBezTo>
                    <a:cubicBezTo>
                      <a:pt x="1558566" y="2408499"/>
                      <a:pt x="673727" y="1867811"/>
                      <a:pt x="310774" y="1480388"/>
                    </a:cubicBezTo>
                    <a:cubicBezTo>
                      <a:pt x="142707" y="1300984"/>
                      <a:pt x="88" y="1076892"/>
                      <a:pt x="1" y="831063"/>
                    </a:cubicBezTo>
                    <a:cubicBezTo>
                      <a:pt x="-67" y="643531"/>
                      <a:pt x="84983" y="462351"/>
                      <a:pt x="210109" y="322659"/>
                    </a:cubicBezTo>
                    <a:cubicBezTo>
                      <a:pt x="384292" y="128209"/>
                      <a:pt x="640200" y="15817"/>
                      <a:pt x="900248" y="1550"/>
                    </a:cubicBezTo>
                    <a:close/>
                  </a:path>
                </a:pathLst>
              </a:cu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703161" y="1979439"/>
                <a:ext cx="3587749" cy="7239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r">
                  <a:defRPr/>
                </a:pP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Cultural</a:t>
                </a: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思源黑体 CN Heavy"/>
                    <a:ea typeface="思源黑体 CN Heavy"/>
                    <a:cs typeface="思源黑体 CN Heavy"/>
                  </a:rPr>
                  <a:t> </a:t>
                </a: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Innovation</a:t>
                </a:r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03161" y="2686040"/>
                <a:ext cx="4327103" cy="86957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b="0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It revitalizes traditional tea culture in a modern way, making it appealing and accessible to younger generations.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167669" y="1979439"/>
              <a:ext cx="6075132" cy="2167443"/>
              <a:chOff x="6167669" y="1979439"/>
              <a:chExt cx="6075132" cy="2167443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6167669" y="2503787"/>
                <a:ext cx="1542559" cy="1643095"/>
              </a:xfrm>
              <a:custGeom>
                <a:avLst/>
                <a:gdLst/>
                <a:ahLst/>
                <a:cxnLst/>
                <a:rect l="l" t="t" r="r" b="b"/>
                <a:pathLst>
                  <a:path w="1908767" h="2033170">
                    <a:moveTo>
                      <a:pt x="1318687" y="182"/>
                    </a:moveTo>
                    <a:cubicBezTo>
                      <a:pt x="1528903" y="-4890"/>
                      <a:pt x="1710194" y="95718"/>
                      <a:pt x="1801171" y="378346"/>
                    </a:cubicBezTo>
                    <a:cubicBezTo>
                      <a:pt x="1985579" y="951250"/>
                      <a:pt x="1988991" y="1656121"/>
                      <a:pt x="1356045" y="1947857"/>
                    </a:cubicBezTo>
                    <a:cubicBezTo>
                      <a:pt x="976711" y="2122682"/>
                      <a:pt x="488802" y="2021632"/>
                      <a:pt x="210109" y="1710511"/>
                    </a:cubicBezTo>
                    <a:cubicBezTo>
                      <a:pt x="84983" y="1570819"/>
                      <a:pt x="-67" y="1389640"/>
                      <a:pt x="1" y="1202107"/>
                    </a:cubicBezTo>
                    <a:cubicBezTo>
                      <a:pt x="88" y="956278"/>
                      <a:pt x="142707" y="732186"/>
                      <a:pt x="310774" y="552782"/>
                    </a:cubicBezTo>
                    <a:cubicBezTo>
                      <a:pt x="537620" y="310643"/>
                      <a:pt x="968327" y="8635"/>
                      <a:pt x="1318687" y="182"/>
                    </a:cubicBezTo>
                    <a:close/>
                  </a:path>
                </a:pathLst>
              </a:cu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7931152" y="1979439"/>
                <a:ext cx="3587749" cy="7239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Emotional Value</a:t>
                </a:r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7931152" y="2686040"/>
                <a:ext cx="4311649" cy="86957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Phrases like "the first cup of milk tea in autumn" have become social memes, giving the drink a currency in emotional exchange.</a:t>
                </a:r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342097" y="4149803"/>
              <a:ext cx="5651885" cy="1927431"/>
              <a:chOff x="342097" y="4149803"/>
              <a:chExt cx="5651885" cy="1927431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4517376" y="4338306"/>
                <a:ext cx="1476606" cy="1738928"/>
              </a:xfrm>
              <a:custGeom>
                <a:avLst/>
                <a:gdLst/>
                <a:ahLst/>
                <a:cxnLst/>
                <a:rect l="l" t="t" r="r" b="b"/>
                <a:pathLst>
                  <a:path w="1827156" h="2151754">
                    <a:moveTo>
                      <a:pt x="931801" y="1732"/>
                    </a:moveTo>
                    <a:cubicBezTo>
                      <a:pt x="1326905" y="37849"/>
                      <a:pt x="1659101" y="630900"/>
                      <a:pt x="1769177" y="1013540"/>
                    </a:cubicBezTo>
                    <a:cubicBezTo>
                      <a:pt x="1837135" y="1249790"/>
                      <a:pt x="1862091" y="1514241"/>
                      <a:pt x="1750246" y="1733154"/>
                    </a:cubicBezTo>
                    <a:cubicBezTo>
                      <a:pt x="1664927" y="1900154"/>
                      <a:pt x="1506715" y="2022745"/>
                      <a:pt x="1331711" y="2090152"/>
                    </a:cubicBezTo>
                    <a:cubicBezTo>
                      <a:pt x="941929" y="2240274"/>
                      <a:pt x="461514" y="2108106"/>
                      <a:pt x="203370" y="1779747"/>
                    </a:cubicBezTo>
                    <a:cubicBezTo>
                      <a:pt x="-227350" y="1231832"/>
                      <a:pt x="96604" y="605805"/>
                      <a:pt x="521624" y="179680"/>
                    </a:cubicBezTo>
                    <a:cubicBezTo>
                      <a:pt x="661409" y="39535"/>
                      <a:pt x="800100" y="-10307"/>
                      <a:pt x="931801" y="1732"/>
                    </a:cubicBezTo>
                    <a:close/>
                  </a:path>
                </a:pathLst>
              </a:custGeom>
              <a:solidFill>
                <a:srgbClr val="5BA3EB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795013" y="4149803"/>
                <a:ext cx="3587749" cy="7239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r">
                  <a:defRPr/>
                </a:pP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Economic Driver</a:t>
                </a:r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342097" y="4845598"/>
                <a:ext cx="4191000" cy="86957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20000"/>
                  </a:lnSpc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industry has fueled the rise of new tea brands, created numerous jobs, and become a significant engine for consumer markets.</a:t>
                </a:r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>
              <a:off x="6094949" y="4125032"/>
              <a:ext cx="6133104" cy="2009068"/>
              <a:chOff x="6094949" y="4125032"/>
              <a:chExt cx="6133104" cy="2009068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6094949" y="4453128"/>
                <a:ext cx="1598350" cy="1680972"/>
              </a:xfrm>
              <a:custGeom>
                <a:avLst/>
                <a:gdLst/>
                <a:ahLst/>
                <a:cxnLst/>
                <a:rect l="l" t="t" r="r" b="b"/>
                <a:pathLst>
                  <a:path w="1977803" h="2080039">
                    <a:moveTo>
                      <a:pt x="679416" y="189"/>
                    </a:moveTo>
                    <a:cubicBezTo>
                      <a:pt x="1043380" y="8906"/>
                      <a:pt x="1472700" y="317950"/>
                      <a:pt x="1693656" y="565707"/>
                    </a:cubicBezTo>
                    <a:cubicBezTo>
                      <a:pt x="1857357" y="749274"/>
                      <a:pt x="1991811" y="978551"/>
                      <a:pt x="1976633" y="1230038"/>
                    </a:cubicBezTo>
                    <a:cubicBezTo>
                      <a:pt x="1965057" y="1421887"/>
                      <a:pt x="1865325" y="1607220"/>
                      <a:pt x="1726477" y="1750102"/>
                    </a:cubicBezTo>
                    <a:cubicBezTo>
                      <a:pt x="1417223" y="2068329"/>
                      <a:pt x="903361" y="2171608"/>
                      <a:pt x="519587" y="1992684"/>
                    </a:cubicBezTo>
                    <a:cubicBezTo>
                      <a:pt x="-120765" y="1694109"/>
                      <a:pt x="-73438" y="973015"/>
                      <a:pt x="153988" y="386962"/>
                    </a:cubicBezTo>
                    <a:cubicBezTo>
                      <a:pt x="266187" y="97847"/>
                      <a:pt x="461037" y="-5041"/>
                      <a:pt x="679416" y="189"/>
                    </a:cubicBezTo>
                    <a:close/>
                  </a:path>
                </a:pathLst>
              </a:cu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950817" y="4125032"/>
                <a:ext cx="3587749" cy="7239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Regional Culture</a:t>
                </a:r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916404" y="4845598"/>
                <a:ext cx="4311649" cy="86957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single iconic drink can become a city's "ambassador," such as Cha Yan Yue Se for Changsha, boosting its cultural recognition.</a:t>
                </a:r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Pros of M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</a:t>
            </a: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E4671-7ECC-3F75-08AE-625BDC8DB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>
            <a:extLst>
              <a:ext uri="{FF2B5EF4-FFF2-40B4-BE49-F238E27FC236}">
                <a16:creationId xmlns:a16="http://schemas.microsoft.com/office/drawing/2014/main" id="{82BBF30A-A7EE-C6FC-B4E2-CA02C1CE6AEB}"/>
              </a:ext>
            </a:extLst>
          </p:cNvPr>
          <p:cNvGrpSpPr/>
          <p:nvPr/>
        </p:nvGrpSpPr>
        <p:grpSpPr>
          <a:xfrm>
            <a:off x="4265870" y="1752600"/>
            <a:ext cx="3241157" cy="3747035"/>
            <a:chOff x="4469071" y="2387065"/>
            <a:chExt cx="3241157" cy="3747035"/>
          </a:xfrm>
        </p:grpSpPr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51FE826E-5BA8-05E4-D456-D47D2283CBD1}"/>
                </a:ext>
              </a:extLst>
            </p:cNvPr>
            <p:cNvSpPr txBox="1"/>
            <p:nvPr/>
          </p:nvSpPr>
          <p:spPr>
            <a:xfrm>
              <a:off x="4469071" y="2387065"/>
              <a:ext cx="1542560" cy="1643095"/>
            </a:xfrm>
            <a:custGeom>
              <a:avLst/>
              <a:gdLst/>
              <a:ahLst/>
              <a:cxnLst/>
              <a:rect l="l" t="t" r="r" b="b"/>
              <a:pathLst>
                <a:path w="1908767" h="2033170">
                  <a:moveTo>
                    <a:pt x="900248" y="1550"/>
                  </a:moveTo>
                  <a:cubicBezTo>
                    <a:pt x="1056276" y="-7010"/>
                    <a:pt x="1213795" y="19754"/>
                    <a:pt x="1356045" y="85314"/>
                  </a:cubicBezTo>
                  <a:cubicBezTo>
                    <a:pt x="1988991" y="377049"/>
                    <a:pt x="1985579" y="1081921"/>
                    <a:pt x="1801171" y="1654824"/>
                  </a:cubicBezTo>
                  <a:cubicBezTo>
                    <a:pt x="1558566" y="2408499"/>
                    <a:pt x="673727" y="1867811"/>
                    <a:pt x="310774" y="1480388"/>
                  </a:cubicBezTo>
                  <a:cubicBezTo>
                    <a:pt x="142707" y="1300984"/>
                    <a:pt x="88" y="1076892"/>
                    <a:pt x="1" y="831063"/>
                  </a:cubicBezTo>
                  <a:cubicBezTo>
                    <a:pt x="-67" y="643531"/>
                    <a:pt x="84983" y="462351"/>
                    <a:pt x="210109" y="322659"/>
                  </a:cubicBezTo>
                  <a:cubicBezTo>
                    <a:pt x="384292" y="128209"/>
                    <a:pt x="640200" y="15817"/>
                    <a:pt x="900248" y="1550"/>
                  </a:cubicBezTo>
                  <a:close/>
                </a:path>
              </a:pathLst>
            </a:cu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600" b="1" i="0">
                  <a:ln/>
                  <a:solidFill>
                    <a:srgbClr val="FFFFFF">
                      <a:alpha val="100000"/>
                    </a:srgbClr>
                  </a:solidFill>
                  <a:latin typeface="Arial"/>
                  <a:ea typeface="Arial"/>
                  <a:cs typeface="Arial"/>
                </a:rPr>
                <a:t>01</a:t>
              </a:r>
              <a:endParaRPr lang="en-US" sz="1100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E8285134-68F8-13D8-B72F-CB412D8A84C8}"/>
                </a:ext>
              </a:extLst>
            </p:cNvPr>
            <p:cNvSpPr txBox="1"/>
            <p:nvPr/>
          </p:nvSpPr>
          <p:spPr>
            <a:xfrm>
              <a:off x="6167669" y="2503787"/>
              <a:ext cx="1542559" cy="1643095"/>
            </a:xfrm>
            <a:custGeom>
              <a:avLst/>
              <a:gdLst/>
              <a:ahLst/>
              <a:cxnLst/>
              <a:rect l="l" t="t" r="r" b="b"/>
              <a:pathLst>
                <a:path w="1908767" h="2033170">
                  <a:moveTo>
                    <a:pt x="1318687" y="182"/>
                  </a:moveTo>
                  <a:cubicBezTo>
                    <a:pt x="1528903" y="-4890"/>
                    <a:pt x="1710194" y="95718"/>
                    <a:pt x="1801171" y="378346"/>
                  </a:cubicBezTo>
                  <a:cubicBezTo>
                    <a:pt x="1985579" y="951250"/>
                    <a:pt x="1988991" y="1656121"/>
                    <a:pt x="1356045" y="1947857"/>
                  </a:cubicBezTo>
                  <a:cubicBezTo>
                    <a:pt x="976711" y="2122682"/>
                    <a:pt x="488802" y="2021632"/>
                    <a:pt x="210109" y="1710511"/>
                  </a:cubicBezTo>
                  <a:cubicBezTo>
                    <a:pt x="84983" y="1570819"/>
                    <a:pt x="-67" y="1389640"/>
                    <a:pt x="1" y="1202107"/>
                  </a:cubicBezTo>
                  <a:cubicBezTo>
                    <a:pt x="88" y="956278"/>
                    <a:pt x="142707" y="732186"/>
                    <a:pt x="310774" y="552782"/>
                  </a:cubicBezTo>
                  <a:cubicBezTo>
                    <a:pt x="537620" y="310643"/>
                    <a:pt x="968327" y="8635"/>
                    <a:pt x="1318687" y="182"/>
                  </a:cubicBezTo>
                  <a:close/>
                </a:path>
              </a:pathLst>
            </a:custGeom>
            <a:solidFill>
              <a:srgbClr val="A092B5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600" b="1" i="0" dirty="0">
                  <a:ln/>
                  <a:solidFill>
                    <a:srgbClr val="FFFFFF">
                      <a:alpha val="100000"/>
                    </a:srgbClr>
                  </a:solidFill>
                  <a:latin typeface="Arial"/>
                  <a:ea typeface="Arial"/>
                  <a:cs typeface="Arial"/>
                </a:rPr>
                <a:t>02</a:t>
              </a:r>
              <a:endParaRPr lang="en-US" sz="1100" dirty="0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38B434AC-23F2-01BD-2BF7-C9EF82F617FF}"/>
                </a:ext>
              </a:extLst>
            </p:cNvPr>
            <p:cNvSpPr txBox="1"/>
            <p:nvPr/>
          </p:nvSpPr>
          <p:spPr>
            <a:xfrm>
              <a:off x="4517376" y="4338306"/>
              <a:ext cx="1476606" cy="1738928"/>
            </a:xfrm>
            <a:custGeom>
              <a:avLst/>
              <a:gdLst/>
              <a:ahLst/>
              <a:cxnLst/>
              <a:rect l="l" t="t" r="r" b="b"/>
              <a:pathLst>
                <a:path w="1827156" h="2151754">
                  <a:moveTo>
                    <a:pt x="931801" y="1732"/>
                  </a:moveTo>
                  <a:cubicBezTo>
                    <a:pt x="1326905" y="37849"/>
                    <a:pt x="1659101" y="630900"/>
                    <a:pt x="1769177" y="1013540"/>
                  </a:cubicBezTo>
                  <a:cubicBezTo>
                    <a:pt x="1837135" y="1249790"/>
                    <a:pt x="1862091" y="1514241"/>
                    <a:pt x="1750246" y="1733154"/>
                  </a:cubicBezTo>
                  <a:cubicBezTo>
                    <a:pt x="1664927" y="1900154"/>
                    <a:pt x="1506715" y="2022745"/>
                    <a:pt x="1331711" y="2090152"/>
                  </a:cubicBezTo>
                  <a:cubicBezTo>
                    <a:pt x="941929" y="2240274"/>
                    <a:pt x="461514" y="2108106"/>
                    <a:pt x="203370" y="1779747"/>
                  </a:cubicBezTo>
                  <a:cubicBezTo>
                    <a:pt x="-227350" y="1231832"/>
                    <a:pt x="96604" y="605805"/>
                    <a:pt x="521624" y="179680"/>
                  </a:cubicBezTo>
                  <a:cubicBezTo>
                    <a:pt x="661409" y="39535"/>
                    <a:pt x="800100" y="-10307"/>
                    <a:pt x="931801" y="1732"/>
                  </a:cubicBezTo>
                  <a:close/>
                </a:path>
              </a:pathLst>
            </a:custGeom>
            <a:solidFill>
              <a:srgbClr val="5BA3EB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600" b="1" i="0">
                  <a:ln/>
                  <a:solidFill>
                    <a:srgbClr val="FFFFFF">
                      <a:alpha val="100000"/>
                    </a:srgbClr>
                  </a:solidFill>
                  <a:latin typeface="Arial"/>
                  <a:ea typeface="Arial"/>
                  <a:cs typeface="Arial"/>
                </a:rPr>
                <a:t>03</a:t>
              </a:r>
              <a:endParaRPr lang="en-US" sz="1100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AF8051E8-41D6-2632-DC01-BE347980504F}"/>
                </a:ext>
              </a:extLst>
            </p:cNvPr>
            <p:cNvSpPr txBox="1"/>
            <p:nvPr/>
          </p:nvSpPr>
          <p:spPr>
            <a:xfrm>
              <a:off x="6094949" y="4453128"/>
              <a:ext cx="1598350" cy="1680972"/>
            </a:xfrm>
            <a:custGeom>
              <a:avLst/>
              <a:gdLst/>
              <a:ahLst/>
              <a:cxnLst/>
              <a:rect l="l" t="t" r="r" b="b"/>
              <a:pathLst>
                <a:path w="1977803" h="2080039">
                  <a:moveTo>
                    <a:pt x="679416" y="189"/>
                  </a:moveTo>
                  <a:cubicBezTo>
                    <a:pt x="1043380" y="8906"/>
                    <a:pt x="1472700" y="317950"/>
                    <a:pt x="1693656" y="565707"/>
                  </a:cubicBezTo>
                  <a:cubicBezTo>
                    <a:pt x="1857357" y="749274"/>
                    <a:pt x="1991811" y="978551"/>
                    <a:pt x="1976633" y="1230038"/>
                  </a:cubicBezTo>
                  <a:cubicBezTo>
                    <a:pt x="1965057" y="1421887"/>
                    <a:pt x="1865325" y="1607220"/>
                    <a:pt x="1726477" y="1750102"/>
                  </a:cubicBezTo>
                  <a:cubicBezTo>
                    <a:pt x="1417223" y="2068329"/>
                    <a:pt x="903361" y="2171608"/>
                    <a:pt x="519587" y="1992684"/>
                  </a:cubicBezTo>
                  <a:cubicBezTo>
                    <a:pt x="-120765" y="1694109"/>
                    <a:pt x="-73438" y="973015"/>
                    <a:pt x="153988" y="386962"/>
                  </a:cubicBezTo>
                  <a:cubicBezTo>
                    <a:pt x="266187" y="97847"/>
                    <a:pt x="461037" y="-5041"/>
                    <a:pt x="679416" y="189"/>
                  </a:cubicBezTo>
                  <a:close/>
                </a:path>
              </a:pathLst>
            </a:custGeom>
            <a:solidFill>
              <a:srgbClr val="79536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3600" b="1" i="0">
                  <a:ln/>
                  <a:solidFill>
                    <a:srgbClr val="FFFFFF">
                      <a:alpha val="100000"/>
                    </a:srgbClr>
                  </a:solidFill>
                  <a:latin typeface="Arial"/>
                  <a:ea typeface="Arial"/>
                  <a:cs typeface="Arial"/>
                </a:rPr>
                <a:t>04</a:t>
              </a:r>
              <a:endParaRPr lang="en-US" sz="1100"/>
            </a:p>
          </p:txBody>
        </p:sp>
      </p:grpSp>
      <p:sp>
        <p:nvSpPr>
          <p:cNvPr id="21" name="TextBox 21">
            <a:extLst>
              <a:ext uri="{FF2B5EF4-FFF2-40B4-BE49-F238E27FC236}">
                <a16:creationId xmlns:a16="http://schemas.microsoft.com/office/drawing/2014/main" id="{6FE9BD99-0F6B-D6D4-B529-FA42384A36E2}"/>
              </a:ext>
            </a:extLst>
          </p:cNvPr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Cons of M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</a:t>
            </a: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Tea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485A37F9-B0AD-71C7-0676-B4E83DB01D26}"/>
              </a:ext>
            </a:extLst>
          </p:cNvPr>
          <p:cNvSpPr txBox="1"/>
          <p:nvPr/>
        </p:nvSpPr>
        <p:spPr>
          <a:xfrm>
            <a:off x="198334" y="2113349"/>
            <a:ext cx="4191000" cy="103993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single cup can contain 30-50 grams of sugar and over 200 calories. Excessive consumption is linked to obesity and high blood sugar.</a:t>
            </a: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6ABAFFA7-D0BB-4F3A-8B61-01F5F01A2C5A}"/>
              </a:ext>
            </a:extLst>
          </p:cNvPr>
          <p:cNvSpPr txBox="1"/>
          <p:nvPr/>
        </p:nvSpPr>
        <p:spPr>
          <a:xfrm>
            <a:off x="7727951" y="2113349"/>
            <a:ext cx="4205601" cy="123323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tapioca pearls pose a choking hazard, with documented cases of children choking on them.</a:t>
            </a:r>
          </a:p>
        </p:txBody>
      </p:sp>
      <p:sp>
        <p:nvSpPr>
          <p:cNvPr id="23" name="TextBox 18">
            <a:extLst>
              <a:ext uri="{FF2B5EF4-FFF2-40B4-BE49-F238E27FC236}">
                <a16:creationId xmlns:a16="http://schemas.microsoft.com/office/drawing/2014/main" id="{CB8D3AE9-C90D-7B32-EDD6-B8822BEC465A}"/>
              </a:ext>
            </a:extLst>
          </p:cNvPr>
          <p:cNvSpPr txBox="1"/>
          <p:nvPr/>
        </p:nvSpPr>
        <p:spPr>
          <a:xfrm>
            <a:off x="203251" y="4211133"/>
            <a:ext cx="4186084" cy="196838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argue its high-sugar, high-fat profile contradicts the "pure and serene" spirit of traditional tea culture, potentially diluting its essence.</a:t>
            </a:r>
          </a:p>
        </p:txBody>
      </p:sp>
      <p:sp>
        <p:nvSpPr>
          <p:cNvPr id="24" name="TextBox 24">
            <a:extLst>
              <a:ext uri="{FF2B5EF4-FFF2-40B4-BE49-F238E27FC236}">
                <a16:creationId xmlns:a16="http://schemas.microsoft.com/office/drawing/2014/main" id="{121AD583-4E39-C210-E3D6-2685E5E19C24}"/>
              </a:ext>
            </a:extLst>
          </p:cNvPr>
          <p:cNvSpPr txBox="1"/>
          <p:nvPr/>
        </p:nvSpPr>
        <p:spPr>
          <a:xfrm>
            <a:off x="7727951" y="4211133"/>
            <a:ext cx="4205601" cy="1935667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widespread use of single-use plastic cups, straws, and packaging contributes significantly to environmental pollution.</a:t>
            </a:r>
          </a:p>
        </p:txBody>
      </p:sp>
      <p:sp>
        <p:nvSpPr>
          <p:cNvPr id="25" name="TextBox 7">
            <a:extLst>
              <a:ext uri="{FF2B5EF4-FFF2-40B4-BE49-F238E27FC236}">
                <a16:creationId xmlns:a16="http://schemas.microsoft.com/office/drawing/2014/main" id="{9CF51BE6-005F-B3AC-4D19-2C5E170B1BEA}"/>
              </a:ext>
            </a:extLst>
          </p:cNvPr>
          <p:cNvSpPr txBox="1"/>
          <p:nvPr/>
        </p:nvSpPr>
        <p:spPr>
          <a:xfrm>
            <a:off x="1697796" y="1529006"/>
            <a:ext cx="2399746" cy="53995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r">
              <a:lnSpc>
                <a:spcPct val="120000"/>
              </a:lnSpc>
              <a:defRPr/>
            </a:pPr>
            <a:r>
              <a:rPr lang="en-US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Risks</a:t>
            </a: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D421CAE8-E182-87A4-A4AF-44494AA00551}"/>
              </a:ext>
            </a:extLst>
          </p:cNvPr>
          <p:cNvSpPr txBox="1"/>
          <p:nvPr/>
        </p:nvSpPr>
        <p:spPr>
          <a:xfrm>
            <a:off x="7747616" y="1525585"/>
            <a:ext cx="2399746" cy="53995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lnSpc>
                <a:spcPct val="120000"/>
              </a:lnSpc>
              <a:defRPr/>
            </a:pPr>
            <a:r>
              <a:rPr lang="en-US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Safety Hazards</a:t>
            </a:r>
          </a:p>
        </p:txBody>
      </p:sp>
      <p:sp>
        <p:nvSpPr>
          <p:cNvPr id="27" name="TextBox 19">
            <a:extLst>
              <a:ext uri="{FF2B5EF4-FFF2-40B4-BE49-F238E27FC236}">
                <a16:creationId xmlns:a16="http://schemas.microsoft.com/office/drawing/2014/main" id="{CE35944C-E26A-5F08-1A9D-80F54F3DDB8C}"/>
              </a:ext>
            </a:extLst>
          </p:cNvPr>
          <p:cNvSpPr txBox="1"/>
          <p:nvPr/>
        </p:nvSpPr>
        <p:spPr>
          <a:xfrm>
            <a:off x="1914429" y="3671178"/>
            <a:ext cx="2399746" cy="53995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r">
              <a:lnSpc>
                <a:spcPct val="120000"/>
              </a:lnSpc>
              <a:defRPr/>
            </a:pPr>
            <a:r>
              <a:rPr lang="en-US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Cultural Debate</a:t>
            </a:r>
          </a:p>
        </p:txBody>
      </p:sp>
      <p:sp>
        <p:nvSpPr>
          <p:cNvPr id="28" name="TextBox 25">
            <a:extLst>
              <a:ext uri="{FF2B5EF4-FFF2-40B4-BE49-F238E27FC236}">
                <a16:creationId xmlns:a16="http://schemas.microsoft.com/office/drawing/2014/main" id="{58AA8A13-7913-138B-7F74-EEBEDF3899AA}"/>
              </a:ext>
            </a:extLst>
          </p:cNvPr>
          <p:cNvSpPr txBox="1"/>
          <p:nvPr/>
        </p:nvSpPr>
        <p:spPr>
          <a:xfrm>
            <a:off x="7723035" y="3671177"/>
            <a:ext cx="2757596" cy="53995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lnSpc>
                <a:spcPct val="120000"/>
              </a:lnSpc>
              <a:defRPr/>
            </a:pPr>
            <a:r>
              <a:rPr lang="en-US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Impact</a:t>
            </a:r>
          </a:p>
        </p:txBody>
      </p:sp>
    </p:spTree>
    <p:extLst>
      <p:ext uri="{BB962C8B-B14F-4D97-AF65-F5344CB8AC3E}">
        <p14:creationId xmlns:p14="http://schemas.microsoft.com/office/powerpoint/2010/main" val="2960082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07462" y="2054627"/>
            <a:ext cx="6577076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Cultural Meaning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965036" y="3426227"/>
            <a:ext cx="8261927" cy="56030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00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Milk tea has transcended its role as a beverage to become a powerful cultural symbol, deeply embedded in the social fabric of modern youth culture.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234283" y="1130300"/>
            <a:ext cx="11589310" cy="5277238"/>
            <a:chOff x="234283" y="1130300"/>
            <a:chExt cx="11589310" cy="5277238"/>
          </a:xfrm>
        </p:grpSpPr>
        <p:sp>
          <p:nvSpPr>
            <p:cNvPr id="4" name="TextBox 4"/>
            <p:cNvSpPr txBox="1"/>
            <p:nvPr/>
          </p:nvSpPr>
          <p:spPr>
            <a:xfrm>
              <a:off x="1388581" y="1130300"/>
              <a:ext cx="9402138" cy="47711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100" dirty="0"/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10966451" y="1154123"/>
              <a:ext cx="493783" cy="546877"/>
              <a:chOff x="10966451" y="1154123"/>
              <a:chExt cx="493783" cy="546877"/>
            </a:xfrm>
          </p:grpSpPr>
          <p:sp>
            <p:nvSpPr>
              <p:cNvPr id="6" name="AutoShape 6"/>
              <p:cNvSpPr/>
              <p:nvPr/>
            </p:nvSpPr>
            <p:spPr>
              <a:xfrm rot="17100000" flipH="1">
                <a:off x="11309668" y="1253201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 rot="900000">
                <a:off x="10966451" y="1451357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8" name="AutoShape 8"/>
              <p:cNvSpPr/>
              <p:nvPr/>
            </p:nvSpPr>
            <p:spPr>
              <a:xfrm rot="2700000" flipH="1">
                <a:off x="11138060" y="1550435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9" name="AutoShape 9"/>
              <p:cNvSpPr/>
              <p:nvPr/>
            </p:nvSpPr>
            <p:spPr>
              <a:xfrm rot="8100000">
                <a:off x="11138060" y="1154123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0" name="AutoShape 10"/>
              <p:cNvSpPr/>
              <p:nvPr/>
            </p:nvSpPr>
            <p:spPr>
              <a:xfrm rot="20700000" flipH="1">
                <a:off x="11309668" y="1451357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AutoShape 11"/>
              <p:cNvSpPr/>
              <p:nvPr/>
            </p:nvSpPr>
            <p:spPr>
              <a:xfrm rot="4500000">
                <a:off x="10966451" y="1253200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A092B5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2" name="Group 12"/>
            <p:cNvGrpSpPr/>
            <p:nvPr/>
          </p:nvGrpSpPr>
          <p:grpSpPr>
            <a:xfrm>
              <a:off x="413508" y="5860661"/>
              <a:ext cx="493783" cy="546877"/>
              <a:chOff x="413508" y="5860661"/>
              <a:chExt cx="493783" cy="546877"/>
            </a:xfrm>
          </p:grpSpPr>
          <p:sp>
            <p:nvSpPr>
              <p:cNvPr id="13" name="AutoShape 13"/>
              <p:cNvSpPr/>
              <p:nvPr/>
            </p:nvSpPr>
            <p:spPr>
              <a:xfrm rot="17100000" flipH="1">
                <a:off x="756725" y="5959739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4" name="AutoShape 14"/>
              <p:cNvSpPr/>
              <p:nvPr/>
            </p:nvSpPr>
            <p:spPr>
              <a:xfrm rot="900000">
                <a:off x="413508" y="6157895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5" name="AutoShape 15"/>
              <p:cNvSpPr/>
              <p:nvPr/>
            </p:nvSpPr>
            <p:spPr>
              <a:xfrm rot="2700000" flipH="1">
                <a:off x="585117" y="6256973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AutoShape 16"/>
              <p:cNvSpPr/>
              <p:nvPr/>
            </p:nvSpPr>
            <p:spPr>
              <a:xfrm rot="8100000">
                <a:off x="585117" y="5860661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 rot="20700000" flipH="1">
                <a:off x="756725" y="6157895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 rot="4500000">
                <a:off x="413508" y="5959738"/>
                <a:ext cx="150565" cy="150566"/>
              </a:xfrm>
              <a:prstGeom prst="teardrop">
                <a:avLst>
                  <a:gd name="adj" fmla="val 2000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9" name="AutoShape 19"/>
            <p:cNvSpPr/>
            <p:nvPr/>
          </p:nvSpPr>
          <p:spPr>
            <a:xfrm rot="900000">
              <a:off x="11303758" y="5925832"/>
              <a:ext cx="430284" cy="430284"/>
            </a:xfrm>
            <a:prstGeom prst="star8">
              <a:avLst>
                <a:gd name="adj" fmla="val 28371"/>
              </a:avLst>
            </a:prstGeom>
            <a:solidFill>
              <a:srgbClr val="2F2F2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grpSp>
          <p:nvGrpSpPr>
            <p:cNvPr id="20" name="Group 20"/>
            <p:cNvGrpSpPr/>
            <p:nvPr/>
          </p:nvGrpSpPr>
          <p:grpSpPr>
            <a:xfrm>
              <a:off x="234283" y="1283606"/>
              <a:ext cx="5571665" cy="2325944"/>
              <a:chOff x="234283" y="1283606"/>
              <a:chExt cx="5571665" cy="2325944"/>
            </a:xfrm>
          </p:grpSpPr>
          <p:grpSp>
            <p:nvGrpSpPr>
              <p:cNvPr id="21" name="Group 21"/>
              <p:cNvGrpSpPr/>
              <p:nvPr/>
            </p:nvGrpSpPr>
            <p:grpSpPr>
              <a:xfrm>
                <a:off x="265063" y="1283606"/>
                <a:ext cx="5540885" cy="2325944"/>
                <a:chOff x="1295753" y="447173"/>
                <a:chExt cx="5540885" cy="2325944"/>
              </a:xfrm>
            </p:grpSpPr>
            <p:sp>
              <p:nvSpPr>
                <p:cNvPr id="22" name="TextBox 22"/>
                <p:cNvSpPr txBox="1"/>
                <p:nvPr/>
              </p:nvSpPr>
              <p:spPr>
                <a:xfrm>
                  <a:off x="1295753" y="447173"/>
                  <a:ext cx="3209120" cy="676411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b="1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Social Currency</a:t>
                  </a:r>
                </a:p>
              </p:txBody>
            </p:sp>
            <p:sp>
              <p:nvSpPr>
                <p:cNvPr id="23" name="TextBox 23"/>
                <p:cNvSpPr txBox="1"/>
                <p:nvPr/>
              </p:nvSpPr>
              <p:spPr>
                <a:xfrm>
                  <a:off x="2010638" y="1135388"/>
                  <a:ext cx="4826000" cy="1637729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The act of "treating someone to milk tea" has become a popular way to express care and strengthen friendships among young people.</a:t>
                  </a:r>
                </a:p>
              </p:txBody>
            </p:sp>
          </p:grpSp>
          <p:sp>
            <p:nvSpPr>
              <p:cNvPr id="24" name="TextBox 24"/>
              <p:cNvSpPr txBox="1"/>
              <p:nvPr/>
            </p:nvSpPr>
            <p:spPr>
              <a:xfrm>
                <a:off x="234283" y="1625718"/>
                <a:ext cx="693419" cy="693419"/>
              </a:xfrm>
              <a:prstGeom prst="ellipse">
                <a:avLst/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 dirty="0"/>
              </a:p>
            </p:txBody>
          </p:sp>
        </p:grpSp>
        <p:grpSp>
          <p:nvGrpSpPr>
            <p:cNvPr id="25" name="Group 25"/>
            <p:cNvGrpSpPr/>
            <p:nvPr/>
          </p:nvGrpSpPr>
          <p:grpSpPr>
            <a:xfrm>
              <a:off x="6065069" y="1332237"/>
              <a:ext cx="5758524" cy="2319442"/>
              <a:chOff x="6065069" y="1332237"/>
              <a:chExt cx="5758524" cy="2319442"/>
            </a:xfrm>
          </p:grpSpPr>
          <p:grpSp>
            <p:nvGrpSpPr>
              <p:cNvPr id="26" name="Group 26"/>
              <p:cNvGrpSpPr/>
              <p:nvPr/>
            </p:nvGrpSpPr>
            <p:grpSpPr>
              <a:xfrm>
                <a:off x="6100868" y="1332237"/>
                <a:ext cx="5722725" cy="2319442"/>
                <a:chOff x="8894868" y="495804"/>
                <a:chExt cx="5722725" cy="2319442"/>
              </a:xfrm>
            </p:grpSpPr>
            <p:sp>
              <p:nvSpPr>
                <p:cNvPr id="27" name="TextBox 27"/>
                <p:cNvSpPr txBox="1"/>
                <p:nvPr/>
              </p:nvSpPr>
              <p:spPr>
                <a:xfrm>
                  <a:off x="8894868" y="495804"/>
                  <a:ext cx="3209120" cy="676411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b="1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Internet Culture</a:t>
                  </a:r>
                </a:p>
              </p:txBody>
            </p:sp>
            <p:sp>
              <p:nvSpPr>
                <p:cNvPr id="28" name="TextBox 28"/>
                <p:cNvSpPr txBox="1"/>
                <p:nvPr/>
              </p:nvSpPr>
              <p:spPr>
                <a:xfrm>
                  <a:off x="9590383" y="1177517"/>
                  <a:ext cx="5027210" cy="1637729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Memes like “milk tea freedom" have emerged, integrating the drink into internet subcultures and representing a light-hearted, self-indulgent attitude.</a:t>
                  </a:r>
                </a:p>
              </p:txBody>
            </p:sp>
          </p:grpSp>
          <p:sp>
            <p:nvSpPr>
              <p:cNvPr id="29" name="TextBox 29"/>
              <p:cNvSpPr txBox="1"/>
              <p:nvPr/>
            </p:nvSpPr>
            <p:spPr>
              <a:xfrm>
                <a:off x="6065069" y="1625112"/>
                <a:ext cx="693419" cy="693419"/>
              </a:xfrm>
              <a:prstGeom prst="ellipse">
                <a:avLst/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 dirty="0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>
              <a:off x="236577" y="3590566"/>
              <a:ext cx="4903814" cy="2345378"/>
              <a:chOff x="236577" y="3590566"/>
              <a:chExt cx="4903814" cy="2345378"/>
            </a:xfrm>
          </p:grpSpPr>
          <p:grpSp>
            <p:nvGrpSpPr>
              <p:cNvPr id="31" name="Group 31"/>
              <p:cNvGrpSpPr/>
              <p:nvPr/>
            </p:nvGrpSpPr>
            <p:grpSpPr>
              <a:xfrm>
                <a:off x="380985" y="3590566"/>
                <a:ext cx="4759406" cy="2345378"/>
                <a:chOff x="-6237705" y="5027433"/>
                <a:chExt cx="4759406" cy="2345378"/>
              </a:xfrm>
            </p:grpSpPr>
            <p:sp>
              <p:nvSpPr>
                <p:cNvPr id="32" name="TextBox 32"/>
                <p:cNvSpPr txBox="1"/>
                <p:nvPr/>
              </p:nvSpPr>
              <p:spPr>
                <a:xfrm>
                  <a:off x="-6237705" y="5027433"/>
                  <a:ext cx="3209120" cy="676411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b="1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Emotional Symbol</a:t>
                  </a:r>
                </a:p>
              </p:txBody>
            </p:sp>
            <p:sp>
              <p:nvSpPr>
                <p:cNvPr id="33" name="TextBox 33"/>
                <p:cNvSpPr txBox="1"/>
                <p:nvPr/>
              </p:nvSpPr>
              <p:spPr>
                <a:xfrm>
                  <a:off x="-5669918" y="5735082"/>
                  <a:ext cx="4191619" cy="1637729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 the fast-paced, high-pressure urban life, a cup of milk tea is often seen as a small comfort, a "sweet spot" in a bitter day.</a:t>
                  </a:r>
                </a:p>
              </p:txBody>
            </p:sp>
          </p:grpSp>
          <p:sp>
            <p:nvSpPr>
              <p:cNvPr id="34" name="TextBox 34"/>
              <p:cNvSpPr txBox="1"/>
              <p:nvPr/>
            </p:nvSpPr>
            <p:spPr>
              <a:xfrm>
                <a:off x="236577" y="3920267"/>
                <a:ext cx="693419" cy="693419"/>
              </a:xfrm>
              <a:prstGeom prst="ellipse">
                <a:avLst/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 dirty="0"/>
              </a:p>
            </p:txBody>
          </p:sp>
        </p:grpSp>
      </p:grpSp>
      <p:sp>
        <p:nvSpPr>
          <p:cNvPr id="35" name="TextBox 35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i="0" dirty="0">
                <a:ln/>
                <a:solidFill>
                  <a:srgbClr val="1C1C1C">
                    <a:alpha val="100000"/>
                  </a:srgbClr>
                </a:solidFill>
                <a:latin typeface="思源黑体 CN Heavy"/>
                <a:ea typeface="思源黑体 CN Heavy"/>
                <a:cs typeface="思源黑体 CN Heavy"/>
              </a:rPr>
              <a:t> </a:t>
            </a: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en-US" sz="2800" b="1" i="0" dirty="0">
                <a:ln/>
                <a:solidFill>
                  <a:srgbClr val="1C1C1C">
                    <a:alpha val="100000"/>
                  </a:srgbClr>
                </a:solidFill>
                <a:latin typeface="思源黑体 CN Heavy"/>
                <a:ea typeface="思源黑体 CN Heavy"/>
                <a:cs typeface="思源黑体 CN Heavy"/>
              </a:rPr>
              <a:t> </a:t>
            </a: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Symbol------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Milk Tea as Identity Tag</a:t>
            </a:r>
          </a:p>
        </p:txBody>
      </p:sp>
      <p:pic>
        <p:nvPicPr>
          <p:cNvPr id="7169" name="Picture 1">
            <a:extLst>
              <a:ext uri="{FF2B5EF4-FFF2-40B4-BE49-F238E27FC236}">
                <a16:creationId xmlns:a16="http://schemas.microsoft.com/office/drawing/2014/main" id="{1554C597-7889-F965-CE08-0D1AE7F102EB}"/>
              </a:ext>
            </a:extLst>
          </p:cNvPr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41677" y="3237027"/>
            <a:ext cx="2079677" cy="271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Rectangle 2">
            <a:extLst>
              <a:ext uri="{FF2B5EF4-FFF2-40B4-BE49-F238E27FC236}">
                <a16:creationId xmlns:a16="http://schemas.microsoft.com/office/drawing/2014/main" id="{C422F666-3B92-27BA-9110-8C5ACD33B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7623" y="1166284"/>
            <a:ext cx="3996000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8" name="图片 37">
            <a:extLst>
              <a:ext uri="{FF2B5EF4-FFF2-40B4-BE49-F238E27FC236}">
                <a16:creationId xmlns:a16="http://schemas.microsoft.com/office/drawing/2014/main" id="{9AE07C3D-DB57-07A5-6773-0750C8F9115D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812"/>
          <a:stretch>
            <a:fillRect/>
          </a:stretch>
        </p:blipFill>
        <p:spPr>
          <a:xfrm>
            <a:off x="5267786" y="3224918"/>
            <a:ext cx="2073891" cy="2816468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:a16="http://schemas.microsoft.com/office/drawing/2014/main" id="{629C6B1A-2542-3DCA-0E1E-ADCBB441D5C6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415568" y="3237027"/>
            <a:ext cx="2068105" cy="27112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07462" y="2054627"/>
            <a:ext cx="6577076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698336" y="3426227"/>
            <a:ext cx="8795327" cy="56030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00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final reflection on the complex and multifaceted nature of milk tea, recognizing it as a symbol that is both perfectly imperfect and distinctly contemporary.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Cup, Two Faces------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Duality of Milk Tea</a:t>
            </a:r>
            <a:endParaRPr lang="zh-CN" altLang="zh-CN" sz="3600" b="1" dirty="0">
              <a:ln/>
              <a:solidFill>
                <a:srgbClr val="1C1C1C">
                  <a:alpha val="10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6">
            <a:extLst>
              <a:ext uri="{FF2B5EF4-FFF2-40B4-BE49-F238E27FC236}">
                <a16:creationId xmlns:a16="http://schemas.microsoft.com/office/drawing/2014/main" id="{0D065E4D-CFE5-B278-DB3C-4BDE92784A0D}"/>
              </a:ext>
            </a:extLst>
          </p:cNvPr>
          <p:cNvSpPr txBox="1"/>
          <p:nvPr/>
        </p:nvSpPr>
        <p:spPr>
          <a:xfrm>
            <a:off x="5034599" y="1692956"/>
            <a:ext cx="2133600" cy="1820137"/>
          </a:xfrm>
          <a:custGeom>
            <a:avLst/>
            <a:gdLst/>
            <a:ahLst/>
            <a:cxnLst/>
            <a:rect l="l" t="t" r="r" b="b"/>
            <a:pathLst>
              <a:path w="1908767" h="2033170">
                <a:moveTo>
                  <a:pt x="900248" y="1550"/>
                </a:moveTo>
                <a:cubicBezTo>
                  <a:pt x="1056276" y="-7010"/>
                  <a:pt x="1213795" y="19754"/>
                  <a:pt x="1356045" y="85314"/>
                </a:cubicBezTo>
                <a:cubicBezTo>
                  <a:pt x="1988991" y="377049"/>
                  <a:pt x="1985579" y="1081921"/>
                  <a:pt x="1801171" y="1654824"/>
                </a:cubicBezTo>
                <a:cubicBezTo>
                  <a:pt x="1558566" y="2408499"/>
                  <a:pt x="673727" y="1867811"/>
                  <a:pt x="310774" y="1480388"/>
                </a:cubicBezTo>
                <a:cubicBezTo>
                  <a:pt x="142707" y="1300984"/>
                  <a:pt x="88" y="1076892"/>
                  <a:pt x="1" y="831063"/>
                </a:cubicBezTo>
                <a:cubicBezTo>
                  <a:pt x="-67" y="643531"/>
                  <a:pt x="84983" y="462351"/>
                  <a:pt x="210109" y="322659"/>
                </a:cubicBezTo>
                <a:cubicBezTo>
                  <a:pt x="384292" y="128209"/>
                  <a:pt x="640200" y="15817"/>
                  <a:pt x="900248" y="1550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defRPr/>
            </a:pPr>
            <a:r>
              <a:rPr lang="en-US" sz="3600" b="1" i="0" dirty="0">
                <a:ln/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01</a:t>
            </a:r>
            <a:endParaRPr lang="en-US" sz="1100" dirty="0"/>
          </a:p>
        </p:txBody>
      </p:sp>
      <p:sp>
        <p:nvSpPr>
          <p:cNvPr id="22" name="TextBox 18">
            <a:extLst>
              <a:ext uri="{FF2B5EF4-FFF2-40B4-BE49-F238E27FC236}">
                <a16:creationId xmlns:a16="http://schemas.microsoft.com/office/drawing/2014/main" id="{F7D44598-0001-7B1A-800F-6F9A738BC015}"/>
              </a:ext>
            </a:extLst>
          </p:cNvPr>
          <p:cNvSpPr txBox="1"/>
          <p:nvPr/>
        </p:nvSpPr>
        <p:spPr>
          <a:xfrm>
            <a:off x="4831080" y="3925919"/>
            <a:ext cx="2133599" cy="1820137"/>
          </a:xfrm>
          <a:custGeom>
            <a:avLst/>
            <a:gdLst/>
            <a:ahLst/>
            <a:cxnLst/>
            <a:rect l="l" t="t" r="r" b="b"/>
            <a:pathLst>
              <a:path w="1977803" h="2080039">
                <a:moveTo>
                  <a:pt x="679416" y="189"/>
                </a:moveTo>
                <a:cubicBezTo>
                  <a:pt x="1043380" y="8906"/>
                  <a:pt x="1472700" y="317950"/>
                  <a:pt x="1693656" y="565707"/>
                </a:cubicBezTo>
                <a:cubicBezTo>
                  <a:pt x="1857357" y="749274"/>
                  <a:pt x="1991811" y="978551"/>
                  <a:pt x="1976633" y="1230038"/>
                </a:cubicBezTo>
                <a:cubicBezTo>
                  <a:pt x="1965057" y="1421887"/>
                  <a:pt x="1865325" y="1607220"/>
                  <a:pt x="1726477" y="1750102"/>
                </a:cubicBezTo>
                <a:cubicBezTo>
                  <a:pt x="1417223" y="2068329"/>
                  <a:pt x="903361" y="2171608"/>
                  <a:pt x="519587" y="1992684"/>
                </a:cubicBezTo>
                <a:cubicBezTo>
                  <a:pt x="-120765" y="1694109"/>
                  <a:pt x="-73438" y="973015"/>
                  <a:pt x="153988" y="386962"/>
                </a:cubicBezTo>
                <a:cubicBezTo>
                  <a:pt x="266187" y="97847"/>
                  <a:pt x="461037" y="-5041"/>
                  <a:pt x="679416" y="189"/>
                </a:cubicBezTo>
                <a:close/>
              </a:path>
            </a:pathLst>
          </a:custGeom>
          <a:solidFill>
            <a:srgbClr val="795369">
              <a:alpha val="100000"/>
            </a:srgbClr>
          </a:solidFill>
          <a:ln>
            <a:prstDash val="solid"/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defRPr/>
            </a:pPr>
            <a:r>
              <a:rPr lang="en-US" sz="3600" b="1" i="0" dirty="0">
                <a:ln/>
                <a:solidFill>
                  <a:srgbClr val="FFFFFF">
                    <a:alpha val="100000"/>
                  </a:srgbClr>
                </a:solidFill>
                <a:latin typeface="Arial"/>
                <a:ea typeface="Arial"/>
                <a:cs typeface="Arial"/>
              </a:rPr>
              <a:t>02</a:t>
            </a:r>
            <a:endParaRPr lang="en-US" sz="1100" dirty="0"/>
          </a:p>
        </p:txBody>
      </p:sp>
      <p:sp>
        <p:nvSpPr>
          <p:cNvPr id="23" name="TextBox 12">
            <a:extLst>
              <a:ext uri="{FF2B5EF4-FFF2-40B4-BE49-F238E27FC236}">
                <a16:creationId xmlns:a16="http://schemas.microsoft.com/office/drawing/2014/main" id="{0FF7B882-824E-9269-3AC8-317CC5E65B1C}"/>
              </a:ext>
            </a:extLst>
          </p:cNvPr>
          <p:cNvSpPr txBox="1"/>
          <p:nvPr/>
        </p:nvSpPr>
        <p:spPr>
          <a:xfrm>
            <a:off x="-304800" y="1344974"/>
            <a:ext cx="5030228" cy="69596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20000"/>
              </a:lnSpc>
              <a:defRPr/>
            </a:pPr>
            <a:r>
              <a:rPr lang="en-US" sz="2400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Dual Nature of Tea</a:t>
            </a:r>
          </a:p>
        </p:txBody>
      </p:sp>
      <p:sp>
        <p:nvSpPr>
          <p:cNvPr id="24" name="TextBox 13">
            <a:extLst>
              <a:ext uri="{FF2B5EF4-FFF2-40B4-BE49-F238E27FC236}">
                <a16:creationId xmlns:a16="http://schemas.microsoft.com/office/drawing/2014/main" id="{7FD18D00-8ECA-9D70-759C-E83C6733F6BC}"/>
              </a:ext>
            </a:extLst>
          </p:cNvPr>
          <p:cNvSpPr txBox="1"/>
          <p:nvPr/>
        </p:nvSpPr>
        <p:spPr>
          <a:xfrm flipH="1">
            <a:off x="227572" y="2113723"/>
            <a:ext cx="4497856" cy="196805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both a cultural symbol that carries tradition and innovation, bringing joy and connection, and a "sweet burden" with hidden health and environmental costs.</a:t>
            </a:r>
          </a:p>
        </p:txBody>
      </p:sp>
      <p:sp>
        <p:nvSpPr>
          <p:cNvPr id="25" name="TextBox 15">
            <a:extLst>
              <a:ext uri="{FF2B5EF4-FFF2-40B4-BE49-F238E27FC236}">
                <a16:creationId xmlns:a16="http://schemas.microsoft.com/office/drawing/2014/main" id="{066A61DF-7074-9F4D-B5EA-E4C1A44989A5}"/>
              </a:ext>
            </a:extLst>
          </p:cNvPr>
          <p:cNvSpPr txBox="1"/>
          <p:nvPr/>
        </p:nvSpPr>
        <p:spPr>
          <a:xfrm>
            <a:off x="6934200" y="3733800"/>
            <a:ext cx="5030228" cy="69596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20000"/>
              </a:lnSpc>
              <a:defRPr/>
            </a:pPr>
            <a:r>
              <a:rPr lang="en-US" sz="2400" b="1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Perspective</a:t>
            </a:r>
          </a:p>
        </p:txBody>
      </p:sp>
      <p:sp>
        <p:nvSpPr>
          <p:cNvPr id="26" name="TextBox 16">
            <a:extLst>
              <a:ext uri="{FF2B5EF4-FFF2-40B4-BE49-F238E27FC236}">
                <a16:creationId xmlns:a16="http://schemas.microsoft.com/office/drawing/2014/main" id="{BD25F4D0-06CC-1F75-C4F2-23D3F4D19AA1}"/>
              </a:ext>
            </a:extLst>
          </p:cNvPr>
          <p:cNvSpPr txBox="1"/>
          <p:nvPr/>
        </p:nvSpPr>
        <p:spPr>
          <a:xfrm flipH="1">
            <a:off x="7131292" y="4480639"/>
            <a:ext cx="5030228" cy="1968059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n/>
                <a:solidFill>
                  <a:srgbClr val="2F2F2F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should enjoy the pleasant experience it offers while being clearly aware of its hidden costs. Making wise choices and consuming in moderation is the key to a sustainable relationship with it.</a:t>
            </a:r>
          </a:p>
        </p:txBody>
      </p:sp>
      <p:pic>
        <p:nvPicPr>
          <p:cNvPr id="28" name="图片 27">
            <a:extLst>
              <a:ext uri="{FF2B5EF4-FFF2-40B4-BE49-F238E27FC236}">
                <a16:creationId xmlns:a16="http://schemas.microsoft.com/office/drawing/2014/main" id="{43596A4E-E490-AAA0-1F6F-8C3E8DCC2E83}"/>
              </a:ext>
            </a:extLst>
          </p:cNvPr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2400" y="3616788"/>
            <a:ext cx="1371600" cy="2438400"/>
          </a:xfrm>
          <a:prstGeom prst="roundRect">
            <a:avLst/>
          </a:prstGeom>
        </p:spPr>
      </p:pic>
      <p:pic>
        <p:nvPicPr>
          <p:cNvPr id="30" name="图片 29">
            <a:extLst>
              <a:ext uri="{FF2B5EF4-FFF2-40B4-BE49-F238E27FC236}">
                <a16:creationId xmlns:a16="http://schemas.microsoft.com/office/drawing/2014/main" id="{BD081EFB-1CD6-A671-C7E7-19BBD8DFDFE3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03341" y="3865880"/>
            <a:ext cx="1255788" cy="2168988"/>
          </a:xfrm>
          <a:prstGeom prst="round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5858FA3E-0D49-8BAB-6AC0-63E9438C99E9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125742" y="3799300"/>
            <a:ext cx="1374624" cy="2255888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C5AFF393-FCA2-1973-A689-76B135AD05E8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913034" y="1512227"/>
            <a:ext cx="1299452" cy="2255888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3C6A1323-0A06-E72C-918B-AB91421A856F}"/>
              </a:ext>
            </a:extLst>
          </p:cNvPr>
          <p:cNvPicPr>
            <a:picLocks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216148" y="1619158"/>
            <a:ext cx="1299452" cy="2114432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E89291D5-6F73-9221-94D0-DB2B9EBF37D2}"/>
              </a:ext>
            </a:extLst>
          </p:cNvPr>
          <p:cNvPicPr>
            <a:picLocks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515600" y="1386300"/>
            <a:ext cx="1299452" cy="221586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0" y="1911913"/>
            <a:ext cx="5003800" cy="128905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ctr">
              <a:defRPr/>
            </a:pPr>
            <a:r>
              <a:rPr lang="en-US" sz="4000" b="1" dirty="0">
                <a:ln/>
                <a:solidFill>
                  <a:srgbClr val="795369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DB34E-A511-7B20-F886-F168B5D20168}"/>
              </a:ext>
            </a:extLst>
          </p:cNvPr>
          <p:cNvSpPr txBox="1"/>
          <p:nvPr/>
        </p:nvSpPr>
        <p:spPr>
          <a:xfrm>
            <a:off x="8686800" y="4980500"/>
            <a:ext cx="2590800" cy="402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800" b="1" i="0" dirty="0">
                <a:ln/>
                <a:solidFill>
                  <a:srgbClr val="1C1C1C">
                    <a:alpha val="100000"/>
                  </a:srgbClr>
                </a:solidFill>
                <a:latin typeface="+mj-ea"/>
                <a:ea typeface="+mj-ea"/>
                <a:cs typeface="思源黑体 CN Medium"/>
              </a:rPr>
              <a:t>Xiang Jiaying</a:t>
            </a:r>
            <a:endParaRPr lang="en-US" sz="2800" b="1" dirty="0">
              <a:latin typeface="+mj-ea"/>
              <a:ea typeface="+mj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165728-BD6B-B2D1-5A87-CD63B5E81B13}"/>
              </a:ext>
            </a:extLst>
          </p:cNvPr>
          <p:cNvSpPr txBox="1"/>
          <p:nvPr/>
        </p:nvSpPr>
        <p:spPr>
          <a:xfrm>
            <a:off x="8769350" y="4495800"/>
            <a:ext cx="2273300" cy="402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800" b="1" dirty="0">
                <a:ln/>
                <a:solidFill>
                  <a:srgbClr val="1C1C1C">
                    <a:alpha val="100000"/>
                  </a:srgbClr>
                </a:solidFill>
                <a:latin typeface="+mj-ea"/>
                <a:ea typeface="+mj-ea"/>
              </a:rPr>
              <a:t>2026.04.16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D5E52-CB57-8D60-CCA9-DB2744B48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3">
            <a:extLst>
              <a:ext uri="{FF2B5EF4-FFF2-40B4-BE49-F238E27FC236}">
                <a16:creationId xmlns:a16="http://schemas.microsoft.com/office/drawing/2014/main" id="{A8D55585-FB3B-D55E-2C98-7F5050F88D9C}"/>
              </a:ext>
            </a:extLst>
          </p:cNvPr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brand of milk tea do you like to drink?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我们那天仍未记住的，50个茶饮品牌logo - 数英">
            <a:extLst>
              <a:ext uri="{FF2B5EF4-FFF2-40B4-BE49-F238E27FC236}">
                <a16:creationId xmlns:a16="http://schemas.microsoft.com/office/drawing/2014/main" id="{B637DEAB-0D97-1DD6-D640-615D380EF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13304" y="1634561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我们那天仍未记住的，50个茶饮品牌logo - 数英">
            <a:extLst>
              <a:ext uri="{FF2B5EF4-FFF2-40B4-BE49-F238E27FC236}">
                <a16:creationId xmlns:a16="http://schemas.microsoft.com/office/drawing/2014/main" id="{FDA6D711-C31D-D06B-8396-AA7B2A58C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800" y="4762096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我们那天仍未记住的，50个茶饮品牌logo - 数英">
            <a:extLst>
              <a:ext uri="{FF2B5EF4-FFF2-40B4-BE49-F238E27FC236}">
                <a16:creationId xmlns:a16="http://schemas.microsoft.com/office/drawing/2014/main" id="{8AF7DCEA-BF0C-FC87-E749-9091EA4CE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23052" y="3306864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我们那天仍未记住的，50个茶饮品牌logo - 数英">
            <a:extLst>
              <a:ext uri="{FF2B5EF4-FFF2-40B4-BE49-F238E27FC236}">
                <a16:creationId xmlns:a16="http://schemas.microsoft.com/office/drawing/2014/main" id="{DE4606C7-8751-406F-7A42-98D79B457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23052" y="1633961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我们那天仍未记住的，50个茶饮品牌logo - 数英">
            <a:extLst>
              <a:ext uri="{FF2B5EF4-FFF2-40B4-BE49-F238E27FC236}">
                <a16:creationId xmlns:a16="http://schemas.microsoft.com/office/drawing/2014/main" id="{6E266C28-D00E-3D17-BF9B-BFE82677F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800" y="3218948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我们那天仍未记住的，50个茶饮品牌logo - 数英">
            <a:extLst>
              <a:ext uri="{FF2B5EF4-FFF2-40B4-BE49-F238E27FC236}">
                <a16:creationId xmlns:a16="http://schemas.microsoft.com/office/drawing/2014/main" id="{17A101E4-1007-16D9-4DA3-C82C0B8B4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2356" y="1677919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我们那天仍未记住的，50个茶饮品牌logo - 数英">
            <a:extLst>
              <a:ext uri="{FF2B5EF4-FFF2-40B4-BE49-F238E27FC236}">
                <a16:creationId xmlns:a16="http://schemas.microsoft.com/office/drawing/2014/main" id="{353FAFEE-11CA-60A7-B94B-9AE588E3C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37548" y="4762096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我们那天仍未记住的，50个茶饮品牌logo - 数英">
            <a:extLst>
              <a:ext uri="{FF2B5EF4-FFF2-40B4-BE49-F238E27FC236}">
                <a16:creationId xmlns:a16="http://schemas.microsoft.com/office/drawing/2014/main" id="{E18C4BBB-925D-12A0-AA22-D582FA374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14800" y="4419600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我们那天仍未记住的，50个茶饮品牌logo - 数英">
            <a:extLst>
              <a:ext uri="{FF2B5EF4-FFF2-40B4-BE49-F238E27FC236}">
                <a16:creationId xmlns:a16="http://schemas.microsoft.com/office/drawing/2014/main" id="{DD0A539E-22BE-4732-AC47-2753AF646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800" y="1633961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我们那天仍未记住的，50个茶饮品牌logo - 数英">
            <a:extLst>
              <a:ext uri="{FF2B5EF4-FFF2-40B4-BE49-F238E27FC236}">
                <a16:creationId xmlns:a16="http://schemas.microsoft.com/office/drawing/2014/main" id="{379ABCC6-F353-E4AC-3560-75C321C40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2356" y="3306864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我们那天仍未记住的，50个茶饮品牌logo - 数英">
            <a:extLst>
              <a:ext uri="{FF2B5EF4-FFF2-40B4-BE49-F238E27FC236}">
                <a16:creationId xmlns:a16="http://schemas.microsoft.com/office/drawing/2014/main" id="{9BDF6CA3-EE03-E423-7686-2C4E04D6C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12104" y="3306864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古茗logo">
            <a:extLst>
              <a:ext uri="{FF2B5EF4-FFF2-40B4-BE49-F238E27FC236}">
                <a16:creationId xmlns:a16="http://schemas.microsoft.com/office/drawing/2014/main" id="{05B66838-FD05-2824-26F0-28F778699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4814" y="4762096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书亦烧仙草标志-快图网-免费PNG图片免抠PNG高清背景素材库kuaipng.com">
            <a:extLst>
              <a:ext uri="{FF2B5EF4-FFF2-40B4-BE49-F238E27FC236}">
                <a16:creationId xmlns:a16="http://schemas.microsoft.com/office/drawing/2014/main" id="{A357919B-E7B8-96F6-2B77-C8520D8B7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008" y="1633961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4" name="Picture 36">
            <a:extLst>
              <a:ext uri="{FF2B5EF4-FFF2-40B4-BE49-F238E27FC236}">
                <a16:creationId xmlns:a16="http://schemas.microsoft.com/office/drawing/2014/main" id="{31B6FC37-1AF8-D667-7CF4-4010E699AC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008" y="3306864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6" name="Picture 38" descr="2022煲珠公奶茶官网怎么加盟？加盟赚钱吗？ - 知乎">
            <a:extLst>
              <a:ext uri="{FF2B5EF4-FFF2-40B4-BE49-F238E27FC236}">
                <a16:creationId xmlns:a16="http://schemas.microsoft.com/office/drawing/2014/main" id="{EFBB778A-627A-0FA9-8964-69CB1CC25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2008" y="4762096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5F16A4E3-8F70-C307-9DF8-95554FB187BE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1660" y="1633961"/>
            <a:ext cx="1296000" cy="1296000"/>
          </a:xfrm>
          <a:prstGeom prst="rect">
            <a:avLst/>
          </a:prstGeom>
        </p:spPr>
      </p:pic>
      <p:pic>
        <p:nvPicPr>
          <p:cNvPr id="2094" name="Picture 46" descr="茶饮连出2件大事 事关喜茶、柠季、腾讯……-FoodTalks全球食品资讯">
            <a:extLst>
              <a:ext uri="{FF2B5EF4-FFF2-40B4-BE49-F238E27FC236}">
                <a16:creationId xmlns:a16="http://schemas.microsoft.com/office/drawing/2014/main" id="{5BE24216-7ED3-7ED8-01D4-C8BE787F128A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81660" y="3306864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96" name="Picture 48" descr="东方墨兰商标_申请/注册号78712710 - 企查查">
            <a:extLst>
              <a:ext uri="{FF2B5EF4-FFF2-40B4-BE49-F238E27FC236}">
                <a16:creationId xmlns:a16="http://schemas.microsoft.com/office/drawing/2014/main" id="{4827CE71-B015-AC5B-6349-C50E8957F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9202" y="4762096"/>
            <a:ext cx="1296000" cy="12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449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660399" y="1229920"/>
            <a:ext cx="10928413" cy="4646668"/>
            <a:chOff x="660399" y="1229920"/>
            <a:chExt cx="10928413" cy="4646668"/>
          </a:xfrm>
        </p:grpSpPr>
        <p:sp>
          <p:nvSpPr>
            <p:cNvPr id="4" name="TextBox 4"/>
            <p:cNvSpPr txBox="1"/>
            <p:nvPr/>
          </p:nvSpPr>
          <p:spPr>
            <a:xfrm>
              <a:off x="743012" y="1229920"/>
              <a:ext cx="10845800" cy="1069341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i="0" strike="noStrike" dirty="0">
                  <a:ln/>
                  <a:solidFill>
                    <a:srgbClr val="2F2F2F">
                      <a:alpha val="100000"/>
                    </a:srgbClr>
                  </a:solidFill>
                  <a:latin typeface="Times New Roman" panose="02020603050405020304" pitchFamily="18" charset="0"/>
                  <a:ea typeface="思源黑体 CN Heavy"/>
                  <a:cs typeface="Times New Roman" panose="02020603050405020304" pitchFamily="18" charset="0"/>
                </a:rPr>
                <a:t>More Than Just a Drink</a:t>
              </a:r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660399" y="2575689"/>
              <a:ext cx="3162195" cy="3300899"/>
              <a:chOff x="660399" y="2499489"/>
              <a:chExt cx="3162195" cy="3300899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673099" y="3103880"/>
                <a:ext cx="0" cy="2448000"/>
              </a:xfrm>
              <a:prstGeom prst="line">
                <a:avLst/>
              </a:prstGeom>
              <a:ln w="12700">
                <a:solidFill>
                  <a:srgbClr val="795369">
                    <a:alpha val="54901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7" name="Group 7"/>
              <p:cNvGrpSpPr/>
              <p:nvPr/>
            </p:nvGrpSpPr>
            <p:grpSpPr>
              <a:xfrm>
                <a:off x="660399" y="2499489"/>
                <a:ext cx="3162195" cy="3300899"/>
                <a:chOff x="660399" y="2499489"/>
                <a:chExt cx="3162195" cy="3300899"/>
              </a:xfrm>
            </p:grpSpPr>
            <p:sp>
              <p:nvSpPr>
                <p:cNvPr id="8" name="TextBox 8"/>
                <p:cNvSpPr txBox="1"/>
                <p:nvPr/>
              </p:nvSpPr>
              <p:spPr>
                <a:xfrm>
                  <a:off x="787400" y="3430821"/>
                  <a:ext cx="3035193" cy="181915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000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contemporary take on Chinese tea culture, presenting an ancient custom to a new generation in a novel form.</a:t>
                  </a:r>
                </a:p>
              </p:txBody>
            </p:sp>
            <p:sp>
              <p:nvSpPr>
                <p:cNvPr id="9" name="TextBox 9"/>
                <p:cNvSpPr txBox="1"/>
                <p:nvPr/>
              </p:nvSpPr>
              <p:spPr>
                <a:xfrm>
                  <a:off x="660399" y="2499489"/>
                  <a:ext cx="3162195" cy="787673"/>
                </a:xfrm>
                <a:prstGeom prst="rect">
                  <a:avLst/>
                </a:prstGeom>
                <a:solidFill>
                  <a:srgbClr val="79536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0000" tIns="46800" rIns="90000" bIns="46800" rtlCol="0" anchor="ctr" anchorCtr="0"/>
                <a:lstStyle/>
                <a:p>
                  <a:pPr algn="ctr">
                    <a:defRPr/>
                  </a:pPr>
                  <a:r>
                    <a:rPr lang="en-US" sz="2400" b="1" i="0" dirty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Times New Roman" panose="02020603050405020304" pitchFamily="18" charset="0"/>
                      <a:ea typeface="思源黑体 CN Heavy"/>
                      <a:cs typeface="Times New Roman" panose="02020603050405020304" pitchFamily="18" charset="0"/>
                    </a:rPr>
                    <a:t>Connecting Tradition</a:t>
                  </a:r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" name="TextBox 10"/>
                <p:cNvSpPr txBox="1"/>
                <p:nvPr/>
              </p:nvSpPr>
              <p:spPr>
                <a:xfrm>
                  <a:off x="660401" y="5296388"/>
                  <a:ext cx="504000" cy="504000"/>
                </a:xfrm>
                <a:prstGeom prst="ellipse">
                  <a:avLst/>
                </a:prstGeom>
                <a:solidFill>
                  <a:srgbClr val="79536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1200" b="1" i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01</a:t>
                  </a:r>
                  <a:endParaRPr lang="en-US" sz="1100"/>
                </a:p>
              </p:txBody>
            </p:sp>
          </p:grpSp>
        </p:grpSp>
        <p:grpSp>
          <p:nvGrpSpPr>
            <p:cNvPr id="11" name="Group 11"/>
            <p:cNvGrpSpPr/>
            <p:nvPr/>
          </p:nvGrpSpPr>
          <p:grpSpPr>
            <a:xfrm>
              <a:off x="4495790" y="2575689"/>
              <a:ext cx="3187720" cy="3300899"/>
              <a:chOff x="3474324" y="2499489"/>
              <a:chExt cx="3187720" cy="3300899"/>
            </a:xfrm>
          </p:grpSpPr>
          <p:sp>
            <p:nvSpPr>
              <p:cNvPr id="12" name="AutoShape 12"/>
              <p:cNvSpPr/>
              <p:nvPr/>
            </p:nvSpPr>
            <p:spPr>
              <a:xfrm>
                <a:off x="3511549" y="3103880"/>
                <a:ext cx="0" cy="2448000"/>
              </a:xfrm>
              <a:prstGeom prst="line">
                <a:avLst/>
              </a:prstGeom>
              <a:ln w="12700">
                <a:solidFill>
                  <a:srgbClr val="A092B5">
                    <a:alpha val="54901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3" name="Group 13"/>
              <p:cNvGrpSpPr/>
              <p:nvPr/>
            </p:nvGrpSpPr>
            <p:grpSpPr>
              <a:xfrm>
                <a:off x="3474324" y="2499489"/>
                <a:ext cx="3187720" cy="3300899"/>
                <a:chOff x="3474324" y="2499489"/>
                <a:chExt cx="3187720" cy="3300899"/>
              </a:xfrm>
            </p:grpSpPr>
            <p:sp>
              <p:nvSpPr>
                <p:cNvPr id="14" name="TextBox 14"/>
                <p:cNvSpPr txBox="1"/>
                <p:nvPr/>
              </p:nvSpPr>
              <p:spPr>
                <a:xfrm>
                  <a:off x="3626850" y="3430821"/>
                  <a:ext cx="3035193" cy="181915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000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Local adaptations honestly reflect regional dietary habits and characteristics, becoming a calling card for cities.</a:t>
                  </a:r>
                </a:p>
              </p:txBody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3499849" y="2499489"/>
                  <a:ext cx="3162195" cy="787673"/>
                </a:xfrm>
                <a:prstGeom prst="rect">
                  <a:avLst/>
                </a:prstGeom>
                <a:solidFill>
                  <a:srgbClr val="A092B5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0000" tIns="46800" rIns="90000" bIns="46800" rtlCol="0" anchor="ctr" anchorCtr="0"/>
                <a:lstStyle/>
                <a:p>
                  <a:pPr algn="ctr">
                    <a:defRPr/>
                  </a:pPr>
                  <a:r>
                    <a:rPr lang="en-US" sz="2400" b="1" i="0" dirty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Times New Roman" panose="02020603050405020304" pitchFamily="18" charset="0"/>
                      <a:ea typeface="思源黑体 CN Heavy"/>
                      <a:cs typeface="Times New Roman" panose="02020603050405020304" pitchFamily="18" charset="0"/>
                    </a:rPr>
                    <a:t>Reflecting Regions</a:t>
                  </a:r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Box 16"/>
                <p:cNvSpPr txBox="1"/>
                <p:nvPr/>
              </p:nvSpPr>
              <p:spPr>
                <a:xfrm>
                  <a:off x="3474324" y="5296388"/>
                  <a:ext cx="504000" cy="504000"/>
                </a:xfrm>
                <a:prstGeom prst="ellipse">
                  <a:avLst/>
                </a:prstGeom>
                <a:solidFill>
                  <a:srgbClr val="A092B5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1200" b="1" i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02</a:t>
                  </a:r>
                  <a:endParaRPr lang="en-US" sz="1100"/>
                </a:p>
              </p:txBody>
            </p:sp>
          </p:grpSp>
        </p:grpSp>
        <p:grpSp>
          <p:nvGrpSpPr>
            <p:cNvPr id="17" name="Group 17"/>
            <p:cNvGrpSpPr/>
            <p:nvPr/>
          </p:nvGrpSpPr>
          <p:grpSpPr>
            <a:xfrm>
              <a:off x="8356704" y="2573867"/>
              <a:ext cx="3162195" cy="3302721"/>
              <a:chOff x="6313773" y="2497667"/>
              <a:chExt cx="3162195" cy="3302721"/>
            </a:xfrm>
          </p:grpSpPr>
          <p:sp>
            <p:nvSpPr>
              <p:cNvPr id="18" name="AutoShape 18"/>
              <p:cNvSpPr/>
              <p:nvPr/>
            </p:nvSpPr>
            <p:spPr>
              <a:xfrm>
                <a:off x="6322241" y="3103880"/>
                <a:ext cx="0" cy="2448000"/>
              </a:xfrm>
              <a:prstGeom prst="line">
                <a:avLst/>
              </a:prstGeom>
              <a:ln w="12700">
                <a:solidFill>
                  <a:srgbClr val="5BA3EB">
                    <a:alpha val="54901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19" name="Group 19"/>
              <p:cNvGrpSpPr/>
              <p:nvPr/>
            </p:nvGrpSpPr>
            <p:grpSpPr>
              <a:xfrm>
                <a:off x="6313773" y="2497667"/>
                <a:ext cx="3162195" cy="3302721"/>
                <a:chOff x="6313773" y="2497667"/>
                <a:chExt cx="3162195" cy="3302721"/>
              </a:xfrm>
            </p:grpSpPr>
            <p:sp>
              <p:nvSpPr>
                <p:cNvPr id="20" name="TextBox 20"/>
                <p:cNvSpPr txBox="1"/>
                <p:nvPr/>
              </p:nvSpPr>
              <p:spPr>
                <a:xfrm>
                  <a:off x="6313773" y="2497667"/>
                  <a:ext cx="3162195" cy="787673"/>
                </a:xfrm>
                <a:prstGeom prst="rect">
                  <a:avLst/>
                </a:prstGeom>
                <a:solidFill>
                  <a:srgbClr val="5BA3E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0000" tIns="46800" rIns="90000" bIns="46800" rtlCol="0" anchor="ctr" anchorCtr="0"/>
                <a:lstStyle/>
                <a:p>
                  <a:pPr algn="ctr">
                    <a:defRPr/>
                  </a:pPr>
                  <a:r>
                    <a:rPr lang="en-US" sz="2400" b="1" i="0" dirty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Times New Roman" panose="02020603050405020304" pitchFamily="18" charset="0"/>
                      <a:ea typeface="思源黑体 CN Heavy"/>
                      <a:cs typeface="Times New Roman" panose="02020603050405020304" pitchFamily="18" charset="0"/>
                    </a:rPr>
                    <a:t>Window to Youth</a:t>
                  </a:r>
                  <a:endPara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6440774" y="3428999"/>
                  <a:ext cx="3035193" cy="1819155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000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spcBef>
                      <a:spcPts val="0"/>
                    </a:spcBef>
                    <a:defRPr/>
                  </a:pPr>
                  <a:r>
                    <a:rPr lang="en-US" dirty="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As a social phenomenon among contemporary youth, it transcends the beverage itself to become a lifestyle symbol.</a:t>
                  </a:r>
                </a:p>
              </p:txBody>
            </p:sp>
            <p:sp>
              <p:nvSpPr>
                <p:cNvPr id="22" name="TextBox 22"/>
                <p:cNvSpPr txBox="1"/>
                <p:nvPr/>
              </p:nvSpPr>
              <p:spPr>
                <a:xfrm>
                  <a:off x="6313775" y="5296388"/>
                  <a:ext cx="504000" cy="504000"/>
                </a:xfrm>
                <a:prstGeom prst="ellipse">
                  <a:avLst/>
                </a:prstGeom>
                <a:solidFill>
                  <a:srgbClr val="5BA3E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defRPr/>
                  </a:pPr>
                  <a:r>
                    <a:rPr lang="en-US" sz="1200" b="1" i="0">
                      <a:ln/>
                      <a:solidFill>
                        <a:srgbClr val="000000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03</a:t>
                  </a:r>
                  <a:endParaRPr lang="en-US" sz="1100"/>
                </a:p>
              </p:txBody>
            </p:sp>
          </p:grpSp>
        </p:grpSp>
      </p:grpSp>
      <p:sp>
        <p:nvSpPr>
          <p:cNvPr id="23" name="TextBox 23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ea typeface="思源黑体 CN Heavy"/>
                <a:cs typeface="Times New Roman" panose="02020603050405020304" pitchFamily="18" charset="0"/>
              </a:rPr>
              <a:t>One Cup, One Portal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666750" y="1130300"/>
            <a:ext cx="10858500" cy="5139721"/>
            <a:chOff x="666750" y="1130300"/>
            <a:chExt cx="10858500" cy="5139721"/>
          </a:xfrm>
        </p:grpSpPr>
        <p:grpSp>
          <p:nvGrpSpPr>
            <p:cNvPr id="6" name="Group 6"/>
            <p:cNvGrpSpPr/>
            <p:nvPr/>
          </p:nvGrpSpPr>
          <p:grpSpPr>
            <a:xfrm>
              <a:off x="666750" y="1700786"/>
              <a:ext cx="4972050" cy="797999"/>
              <a:chOff x="436825" y="1700786"/>
              <a:chExt cx="4972050" cy="797999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436825" y="1700786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795369">
                      <a:alpha val="100000"/>
                      <a:lumMod val="60000"/>
                      <a:lumOff val="40000"/>
                    </a:srgbClr>
                  </a:gs>
                  <a:gs pos="75000">
                    <a:srgbClr val="795369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 dirty="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1522675" y="1789361"/>
                <a:ext cx="3886200" cy="70942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The Journey Begins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>
              <a:off x="666750" y="2487860"/>
              <a:ext cx="4438651" cy="736526"/>
              <a:chOff x="63279" y="2487860"/>
              <a:chExt cx="4438651" cy="736526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63279" y="2637882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A092B5">
                      <a:alpha val="100000"/>
                      <a:lumMod val="60000"/>
                      <a:lumOff val="40000"/>
                    </a:srgbClr>
                  </a:gs>
                  <a:gs pos="75000">
                    <a:srgbClr val="A092B5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 dirty="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1149128" y="2487860"/>
                <a:ext cx="3352802" cy="70942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en-US" sz="28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Global Spread</a:t>
                </a:r>
              </a:p>
            </p:txBody>
          </p:sp>
        </p:grpSp>
        <p:sp>
          <p:nvSpPr>
            <p:cNvPr id="16" name="AutoShape 16"/>
            <p:cNvSpPr/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>
              <a:off x="666750" y="3633615"/>
              <a:ext cx="4438650" cy="741708"/>
              <a:chOff x="-310991" y="3633615"/>
              <a:chExt cx="4438650" cy="741708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-310991" y="3633615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795369">
                      <a:alpha val="100000"/>
                      <a:lumMod val="60000"/>
                      <a:lumOff val="40000"/>
                    </a:srgbClr>
                  </a:gs>
                  <a:gs pos="75000">
                    <a:srgbClr val="795369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 dirty="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74858" y="3665899"/>
                <a:ext cx="3352801" cy="70942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Pros and Cons</a:t>
                </a:r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666750" y="4359216"/>
              <a:ext cx="4972050" cy="724640"/>
              <a:chOff x="-652195" y="4359216"/>
              <a:chExt cx="4972050" cy="724640"/>
            </a:xfrm>
          </p:grpSpPr>
          <p:sp>
            <p:nvSpPr>
              <p:cNvPr id="23" name="TextBox 23"/>
              <p:cNvSpPr txBox="1"/>
              <p:nvPr/>
            </p:nvSpPr>
            <p:spPr>
              <a:xfrm>
                <a:off x="-652195" y="4497352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A092B5">
                      <a:alpha val="100000"/>
                      <a:lumMod val="60000"/>
                      <a:lumOff val="40000"/>
                    </a:srgbClr>
                  </a:gs>
                  <a:gs pos="75000">
                    <a:srgbClr val="A092B5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 dirty="0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433655" y="4359216"/>
                <a:ext cx="3886200" cy="70942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Cultural</a:t>
                </a:r>
                <a:r>
                  <a:rPr lang="en-US" sz="28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Meaning</a:t>
                </a: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666750" y="5434448"/>
              <a:ext cx="3653927" cy="835573"/>
              <a:chOff x="-1003582" y="5434448"/>
              <a:chExt cx="3653927" cy="835573"/>
            </a:xfrm>
          </p:grpSpPr>
          <p:sp>
            <p:nvSpPr>
              <p:cNvPr id="28" name="TextBox 28"/>
              <p:cNvSpPr txBox="1"/>
              <p:nvPr/>
            </p:nvSpPr>
            <p:spPr>
              <a:xfrm>
                <a:off x="-1003582" y="5434448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795369">
                      <a:alpha val="100000"/>
                      <a:lumMod val="60000"/>
                      <a:lumOff val="40000"/>
                    </a:srgbClr>
                  </a:gs>
                  <a:gs pos="75000">
                    <a:srgbClr val="795369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 dirty="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05</a:t>
                </a:r>
                <a:endParaRPr lang="en-US" sz="1100" dirty="0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82268" y="5560597"/>
                <a:ext cx="2568077" cy="70942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80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Conclusion</a:t>
                </a:r>
              </a:p>
            </p:txBody>
          </p:sp>
        </p:grpSp>
      </p:grpSp>
      <p:sp>
        <p:nvSpPr>
          <p:cNvPr id="32" name="TextBox 32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奶茶摄影图摄影图__饮料酒水_餐饮美食_摄影图库_昵图网">
            <a:extLst>
              <a:ext uri="{FF2B5EF4-FFF2-40B4-BE49-F238E27FC236}">
                <a16:creationId xmlns:a16="http://schemas.microsoft.com/office/drawing/2014/main" id="{1E8AD532-129F-14E5-78D6-1DF563BAC6FF}"/>
              </a:ext>
            </a:extLst>
          </p:cNvPr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62600" y="1564602"/>
            <a:ext cx="6169710" cy="4273237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07462" y="2057400"/>
            <a:ext cx="6577076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ea typeface="思源黑体 CN Heavy"/>
                <a:cs typeface="Times New Roman" panose="02020603050405020304" pitchFamily="18" charset="0"/>
              </a:rPr>
              <a:t>The Journey Begins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041236" y="3429000"/>
            <a:ext cx="8109527" cy="56030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000" b="0" i="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ea typeface="思源黑体 CN Medium"/>
                <a:cs typeface="Times New Roman" panose="02020603050405020304" pitchFamily="18" charset="0"/>
              </a:rPr>
              <a:t>This section explores the origin story of milk tea, tracing its path from ancient traditions to a modern Taiwanese innovation.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7769e85-6298-4777-a143-c5a5615d2d8f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endParaRPr lang="en-US" sz="1100" dirty="0"/>
          </a:p>
        </p:txBody>
      </p:sp>
      <p:grpSp>
        <p:nvGrpSpPr>
          <p:cNvPr id="3" name="Group 3"/>
          <p:cNvGrpSpPr/>
          <p:nvPr/>
        </p:nvGrpSpPr>
        <p:grpSpPr>
          <a:xfrm>
            <a:off x="634106" y="1143000"/>
            <a:ext cx="10884309" cy="5005356"/>
            <a:chOff x="634591" y="1130300"/>
            <a:chExt cx="10884309" cy="5005356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900112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l">
                <a:defRPr/>
              </a:pP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634591" y="1757240"/>
              <a:ext cx="6470779" cy="1217820"/>
              <a:chOff x="641197" y="1538442"/>
              <a:chExt cx="4814423" cy="1217820"/>
            </a:xfrm>
          </p:grpSpPr>
          <p:sp>
            <p:nvSpPr>
              <p:cNvPr id="6" name="TextBox 6"/>
              <p:cNvSpPr txBox="1">
                <a:spLocks noChangeAspect="1"/>
              </p:cNvSpPr>
              <p:nvPr/>
            </p:nvSpPr>
            <p:spPr>
              <a:xfrm>
                <a:off x="1231558" y="1538442"/>
                <a:ext cx="4224062" cy="1217820"/>
              </a:xfrm>
              <a:prstGeom prst="roundRect">
                <a:avLst/>
              </a:prstGeom>
              <a:solidFill>
                <a:srgbClr val="9F91B3">
                  <a:alpha val="5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defRPr/>
                </a:pPr>
                <a:r>
                  <a:rPr lang="en-US" sz="1800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Frontier Tradition</a:t>
                </a:r>
              </a:p>
              <a:p>
                <a:pPr>
                  <a:defRPr/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Salty milk teas from regions like Mongolia and Tibet, with a history of over a thousand years, served as an energy source for nomadic peoples.</a:t>
                </a:r>
                <a:endParaRPr lang="zh-CN" altLang="zh-CN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1100" dirty="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41197" y="1595575"/>
                <a:ext cx="529151" cy="6785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 dirty="0">
                    <a:ln/>
                    <a:solidFill>
                      <a:srgbClr val="795369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 dirty="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>
              <a:off x="634591" y="3417198"/>
              <a:ext cx="6470724" cy="1217820"/>
              <a:chOff x="-2138303" y="3198400"/>
              <a:chExt cx="4814383" cy="1217820"/>
            </a:xfrm>
          </p:grpSpPr>
          <p:sp>
            <p:nvSpPr>
              <p:cNvPr id="10" name="TextBox 10"/>
              <p:cNvSpPr txBox="1">
                <a:spLocks noChangeAspect="1"/>
              </p:cNvSpPr>
              <p:nvPr/>
            </p:nvSpPr>
            <p:spPr>
              <a:xfrm>
                <a:off x="-1547901" y="3198400"/>
                <a:ext cx="4223981" cy="1217820"/>
              </a:xfrm>
              <a:prstGeom prst="roundRect">
                <a:avLst/>
              </a:prstGeom>
              <a:solidFill>
                <a:srgbClr val="9F91B3">
                  <a:alpha val="5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defRPr/>
                </a:pPr>
                <a:r>
                  <a:rPr lang="en-US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Taiwanese Innovation</a:t>
                </a:r>
              </a:p>
              <a:p>
                <a:pPr>
                  <a:defRPr/>
                </a:pPr>
                <a:r>
                  <a:rPr lang="en-US" altLang="zh-CN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In 1980s Taiwan, Chun Shui Tang and Hanlin Tea Room pioneered the addition of tapioca pearls, creating a new beverage category.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en-US" sz="1100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-2138303" y="3332077"/>
                <a:ext cx="470998" cy="6785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 dirty="0">
                    <a:ln/>
                    <a:solidFill>
                      <a:srgbClr val="795369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 dirty="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673100" y="5077156"/>
              <a:ext cx="6432215" cy="1058500"/>
              <a:chOff x="-4889150" y="4858358"/>
              <a:chExt cx="4785731" cy="1058500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-4327400" y="4858358"/>
                <a:ext cx="4223981" cy="1058500"/>
              </a:xfrm>
              <a:prstGeom prst="roundRect">
                <a:avLst/>
              </a:prstGeom>
              <a:solidFill>
                <a:srgbClr val="9F91B3">
                  <a:alpha val="5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>
                  <a:defRPr/>
                </a:pPr>
                <a:r>
                  <a:rPr lang="en-US" b="1" i="0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Fun Fact</a:t>
                </a:r>
              </a:p>
              <a:p>
                <a:pPr>
                  <a:defRPr/>
                </a:pPr>
                <a:r>
                  <a:rPr lang="en-US" altLang="zh-CN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The term "Bubble Tea" refers to the foam created by shaking the tea, not the tapioca pearls themselves.</a:t>
                </a:r>
                <a:endParaRPr lang="en-US" altLang="zh-CN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en-US" sz="1100" dirty="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-4889150" y="5068580"/>
                <a:ext cx="470999" cy="67858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b" anchorCtr="0"/>
              <a:lstStyle/>
              <a:p>
                <a:pPr algn="ctr">
                  <a:defRPr/>
                </a:pPr>
                <a:r>
                  <a:rPr lang="en-US" sz="3200" b="1" i="0" dirty="0">
                    <a:ln/>
                    <a:solidFill>
                      <a:srgbClr val="795369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 dirty="0"/>
              </a:p>
            </p:txBody>
          </p:sp>
        </p:grpSp>
      </p:grpSp>
      <p:sp>
        <p:nvSpPr>
          <p:cNvPr id="17" name="TextBox 17"/>
          <p:cNvSpPr txBox="1"/>
          <p:nvPr/>
        </p:nvSpPr>
        <p:spPr>
          <a:xfrm>
            <a:off x="685724" y="556358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Taste of Origin------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Frontier to Island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2107A9D6-CB87-5EC2-F365-EA135C8FB4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72400" y="2030412"/>
            <a:ext cx="3600000" cy="3600000"/>
          </a:xfrm>
          <a:prstGeom prst="rect">
            <a:avLst/>
          </a:prstGeom>
          <a:noFill/>
          <a:effectLst>
            <a:outerShdw blurRad="50800" dist="50800" dir="2400000" algn="ctr" rotWithShape="0">
              <a:srgbClr val="000000">
                <a:alpha val="4313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2">
            <a:extLst>
              <a:ext uri="{FF2B5EF4-FFF2-40B4-BE49-F238E27FC236}">
                <a16:creationId xmlns:a16="http://schemas.microsoft.com/office/drawing/2014/main" id="{D5476FD1-465C-6051-C4F0-5F6DF37BFF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2000" y="4609690"/>
            <a:ext cx="3600000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07462" y="2057400"/>
            <a:ext cx="6577076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ctr"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Global Spread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231736" y="3429000"/>
            <a:ext cx="7728527" cy="560303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ctr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000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its Taiwanese roots, milk tea embarked on a global journey, captivating taste buds and creating a multi-billion dollar industry.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0939cba6-6084-4bdf-a4e0-3c19607fe311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ln/>
                <a:solidFill>
                  <a:srgbClr val="2F2F2F">
                    <a:alpha val="100000"/>
                    <a:tint val="75000"/>
                  </a:srgbClr>
                </a:solidFill>
                <a:latin typeface="思源黑体 CN Medium"/>
                <a:ea typeface="思源黑体 CN Medium"/>
                <a:cs typeface="思源黑体 CN Medium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>
            <a:off x="1" y="0"/>
            <a:ext cx="12192000" cy="6858000"/>
            <a:chOff x="1" y="0"/>
            <a:chExt cx="12192000" cy="6858000"/>
          </a:xfrm>
        </p:grpSpPr>
        <p:sp>
          <p:nvSpPr>
            <p:cNvPr id="4" name="AutoShape 4"/>
            <p:cNvSpPr/>
            <p:nvPr/>
          </p:nvSpPr>
          <p:spPr>
            <a:xfrm>
              <a:off x="1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2F2F2F">
                <a:alpha val="5098"/>
              </a:srgbClr>
            </a:solidFill>
            <a:ln>
              <a:prstDash val="solid"/>
              <a:headEnd type="none"/>
              <a:tailEnd type="none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290687" y="1581805"/>
              <a:ext cx="4064939" cy="4285595"/>
              <a:chOff x="380992" y="1581805"/>
              <a:chExt cx="3072060" cy="4285595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422611" y="1593236"/>
                <a:ext cx="2889947" cy="4274164"/>
              </a:xfrm>
              <a:custGeom>
                <a:avLst/>
                <a:gdLst/>
                <a:ahLst/>
                <a:cxnLst/>
                <a:rect l="l" t="t" r="r" b="b"/>
                <a:pathLst>
                  <a:path w="2714625" h="5003800">
                    <a:moveTo>
                      <a:pt x="0" y="0"/>
                    </a:moveTo>
                    <a:lnTo>
                      <a:pt x="2714625" y="0"/>
                    </a:lnTo>
                    <a:lnTo>
                      <a:pt x="2714625" y="5003800"/>
                    </a:lnTo>
                    <a:lnTo>
                      <a:pt x="0" y="5003800"/>
                    </a:lnTo>
                    <a:close/>
                  </a:path>
                </a:pathLst>
              </a:custGeom>
              <a:solidFill>
                <a:srgbClr val="A092B5">
                  <a:alpha val="3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1010575" y="1769110"/>
                <a:ext cx="1627008" cy="33366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200" b="1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Heavy"/>
                    <a:cs typeface="Times New Roman" panose="02020603050405020304" pitchFamily="18" charset="0"/>
                  </a:rPr>
                  <a:t>Spread Route</a:t>
                </a:r>
                <a:endParaRPr lang="en-U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380992" y="2030412"/>
                <a:ext cx="3072060" cy="961732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Taiwan</a:t>
                </a:r>
              </a:p>
              <a:p>
                <a:pPr algn="l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/>
                  <a:solidFill>
                    <a:srgbClr val="2F2F2F">
                      <a:alpha val="100000"/>
                    </a:srgbClr>
                  </a:solidFill>
                  <a:latin typeface="Times New Roman" panose="02020603050405020304" pitchFamily="18" charset="0"/>
                  <a:ea typeface="思源黑体 CN Medium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C</a:t>
                </a: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oastal cities</a:t>
                </a: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(Shanghai and Xiamen)</a:t>
                </a:r>
              </a:p>
              <a:p>
                <a:pPr algn="l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/>
                  <a:solidFill>
                    <a:srgbClr val="2F2F2F">
                      <a:alpha val="100000"/>
                    </a:srgbClr>
                  </a:solidFill>
                  <a:latin typeface="Times New Roman" panose="02020603050405020304" pitchFamily="18" charset="0"/>
                  <a:ea typeface="思源黑体 CN Medium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Inland cities</a:t>
                </a: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(Changsha)</a:t>
                </a:r>
              </a:p>
              <a:p>
                <a:pPr algn="l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n/>
                  <a:solidFill>
                    <a:srgbClr val="2F2F2F">
                      <a:alpha val="100000"/>
                    </a:srgbClr>
                  </a:solidFill>
                  <a:latin typeface="Times New Roman" panose="02020603050405020304" pitchFamily="18" charset="0"/>
                  <a:ea typeface="思源黑体 CN Medium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G</a:t>
                </a: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lobal metropolises</a:t>
                </a:r>
              </a:p>
              <a:p>
                <a:pPr algn="ctr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b="0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ea typeface="思源黑体 CN Medium"/>
                    <a:cs typeface="Times New Roman" panose="02020603050405020304" pitchFamily="18" charset="0"/>
                  </a:rPr>
                  <a:t>(New York and Paris)</a:t>
                </a:r>
                <a:endParaRPr 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399569" y="1581805"/>
                <a:ext cx="637880" cy="6619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 dirty="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4187924" y="1186351"/>
              <a:ext cx="4178566" cy="4788999"/>
              <a:chOff x="3295117" y="1186351"/>
              <a:chExt cx="3157932" cy="4788999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3375027" y="1581805"/>
                <a:ext cx="2714625" cy="4285595"/>
              </a:xfrm>
              <a:custGeom>
                <a:avLst/>
                <a:gdLst/>
                <a:ahLst/>
                <a:cxnLst/>
                <a:rect l="l" t="t" r="r" b="b"/>
                <a:pathLst>
                  <a:path w="2714625" h="5003800">
                    <a:moveTo>
                      <a:pt x="0" y="0"/>
                    </a:moveTo>
                    <a:lnTo>
                      <a:pt x="2714625" y="0"/>
                    </a:lnTo>
                    <a:lnTo>
                      <a:pt x="2714625" y="5003800"/>
                    </a:lnTo>
                    <a:lnTo>
                      <a:pt x="0" y="5003800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3925750" y="1186351"/>
                <a:ext cx="2527299" cy="89881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en-US" sz="2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Market Data</a:t>
                </a:r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468689" y="3076868"/>
                <a:ext cx="2527299" cy="2898482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global milk tea market was valued at $2.4 billion in 2020 and is projected to reach $4.3 billion by 2027, with a CAGR of nearly 8%.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3295117" y="1516718"/>
                <a:ext cx="727074" cy="7270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 dirty="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7823675" y="1186351"/>
              <a:ext cx="4127627" cy="4788999"/>
              <a:chOff x="6011626" y="1186351"/>
              <a:chExt cx="3119436" cy="4788999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6089651" y="1581805"/>
                <a:ext cx="2714625" cy="4285596"/>
              </a:xfrm>
              <a:custGeom>
                <a:avLst/>
                <a:gdLst/>
                <a:ahLst/>
                <a:cxnLst/>
                <a:rect l="l" t="t" r="r" b="b"/>
                <a:pathLst>
                  <a:path w="2714625" h="5003800">
                    <a:moveTo>
                      <a:pt x="0" y="0"/>
                    </a:moveTo>
                    <a:lnTo>
                      <a:pt x="2714625" y="0"/>
                    </a:lnTo>
                    <a:lnTo>
                      <a:pt x="2714625" y="5003800"/>
                    </a:lnTo>
                    <a:lnTo>
                      <a:pt x="0" y="5003800"/>
                    </a:lnTo>
                    <a:close/>
                  </a:path>
                </a:pathLst>
              </a:custGeom>
              <a:solidFill>
                <a:srgbClr val="A092B5">
                  <a:alpha val="3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6603763" y="1186351"/>
                <a:ext cx="2527299" cy="89881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>
                  <a:defRPr/>
                </a:pPr>
                <a:r>
                  <a:rPr lang="en-US" sz="2200" b="1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Major Brands</a:t>
                </a:r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183314" y="3076868"/>
                <a:ext cx="2527299" cy="2898482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>
                  <a:lnSpc>
                    <a:spcPct val="130000"/>
                  </a:lnSpc>
                  <a:defRPr/>
                </a:pP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Mainland China has seen the rise of renowned chains such as HEYTEA, </a:t>
                </a:r>
                <a:r>
                  <a:rPr lang="en-US" dirty="0" err="1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Mixue</a:t>
                </a: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Bingcheng</a:t>
                </a:r>
                <a:r>
                  <a:rPr lang="en-US" dirty="0">
                    <a:ln/>
                    <a:solidFill>
                      <a:srgbClr val="2F2F2F">
                        <a:alpha val="100000"/>
                      </a:srgb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and Cha Yan Yue Se.</a:t>
                </a:r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6011626" y="1511826"/>
                <a:ext cx="727074" cy="7270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i="0" strike="noStrike" dirty="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 dirty="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6750" y="444862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Taiwan to the World</a:t>
            </a:r>
          </a:p>
        </p:txBody>
      </p:sp>
      <p:sp>
        <p:nvSpPr>
          <p:cNvPr id="24" name="箭头: 下 23">
            <a:extLst>
              <a:ext uri="{FF2B5EF4-FFF2-40B4-BE49-F238E27FC236}">
                <a16:creationId xmlns:a16="http://schemas.microsoft.com/office/drawing/2014/main" id="{CF3028A0-A1B4-2B5F-59EF-397D12C30792}"/>
              </a:ext>
            </a:extLst>
          </p:cNvPr>
          <p:cNvSpPr/>
          <p:nvPr/>
        </p:nvSpPr>
        <p:spPr>
          <a:xfrm>
            <a:off x="2209800" y="2391119"/>
            <a:ext cx="229544" cy="4345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箭头: 下 24">
            <a:extLst>
              <a:ext uri="{FF2B5EF4-FFF2-40B4-BE49-F238E27FC236}">
                <a16:creationId xmlns:a16="http://schemas.microsoft.com/office/drawing/2014/main" id="{B4C2448F-D927-DB52-03C4-05167A49DABD}"/>
              </a:ext>
            </a:extLst>
          </p:cNvPr>
          <p:cNvSpPr/>
          <p:nvPr/>
        </p:nvSpPr>
        <p:spPr>
          <a:xfrm>
            <a:off x="2208384" y="3470048"/>
            <a:ext cx="229544" cy="4345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箭头: 下 25">
            <a:extLst>
              <a:ext uri="{FF2B5EF4-FFF2-40B4-BE49-F238E27FC236}">
                <a16:creationId xmlns:a16="http://schemas.microsoft.com/office/drawing/2014/main" id="{65739B4D-2949-8D2B-716C-96EE649A2E21}"/>
              </a:ext>
            </a:extLst>
          </p:cNvPr>
          <p:cNvSpPr/>
          <p:nvPr/>
        </p:nvSpPr>
        <p:spPr>
          <a:xfrm>
            <a:off x="2208384" y="4570818"/>
            <a:ext cx="229544" cy="434532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660399" y="1130300"/>
            <a:ext cx="11012907" cy="4899927"/>
            <a:chOff x="660399" y="1130300"/>
            <a:chExt cx="11012907" cy="4899927"/>
          </a:xfrm>
        </p:grpSpPr>
        <p:grpSp>
          <p:nvGrpSpPr>
            <p:cNvPr id="4" name="Group 4"/>
            <p:cNvGrpSpPr/>
            <p:nvPr/>
          </p:nvGrpSpPr>
          <p:grpSpPr>
            <a:xfrm>
              <a:off x="660400" y="1881129"/>
              <a:ext cx="3055351" cy="4149098"/>
              <a:chOff x="660400" y="1881129"/>
              <a:chExt cx="3055351" cy="4149098"/>
            </a:xfrm>
          </p:grpSpPr>
          <p:sp>
            <p:nvSpPr>
              <p:cNvPr id="5" name="AutoShape 5"/>
              <p:cNvSpPr/>
              <p:nvPr/>
            </p:nvSpPr>
            <p:spPr>
              <a:xfrm>
                <a:off x="660400" y="1953928"/>
                <a:ext cx="2598820" cy="4076299"/>
              </a:xfrm>
              <a:prstGeom prst="roundRect">
                <a:avLst>
                  <a:gd name="adj" fmla="val 66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6" name="Group 6"/>
              <p:cNvGrpSpPr/>
              <p:nvPr/>
            </p:nvGrpSpPr>
            <p:grpSpPr>
              <a:xfrm>
                <a:off x="734996" y="1881129"/>
                <a:ext cx="2980755" cy="3188295"/>
                <a:chOff x="734996" y="1831255"/>
                <a:chExt cx="2980755" cy="3188295"/>
              </a:xfrm>
            </p:grpSpPr>
            <p:sp>
              <p:nvSpPr>
                <p:cNvPr id="7" name="TextBox 7"/>
                <p:cNvSpPr txBox="1"/>
                <p:nvPr/>
              </p:nvSpPr>
              <p:spPr>
                <a:xfrm>
                  <a:off x="1266122" y="1831255"/>
                  <a:ext cx="2449629" cy="768813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sz="2000" b="1" i="0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ea typeface="思源黑体 CN Heavy"/>
                      <a:cs typeface="Times New Roman" panose="02020603050405020304" pitchFamily="18" charset="0"/>
                    </a:rPr>
                    <a:t>Hong Kong Style</a:t>
                  </a:r>
                  <a:endPara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" name="TextBox 8"/>
                <p:cNvSpPr txBox="1"/>
                <p:nvPr/>
              </p:nvSpPr>
              <p:spPr>
                <a:xfrm>
                  <a:off x="893427" y="2665210"/>
                  <a:ext cx="2598821" cy="235434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lang="en-US" b="0" i="0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ea typeface="思源黑体 CN Medium"/>
                      <a:cs typeface="Times New Roman" panose="02020603050405020304" pitchFamily="18" charset="0"/>
                    </a:rPr>
                    <a:t>Known for its use of evaporated milk and strong tea, creating a distinctively rich and creamy flavor.</a:t>
                  </a:r>
                  <a:endPara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9" name="TextBox 9"/>
                <p:cNvSpPr txBox="1"/>
                <p:nvPr/>
              </p:nvSpPr>
              <p:spPr>
                <a:xfrm>
                  <a:off x="734996" y="2027433"/>
                  <a:ext cx="706387" cy="706387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sz="3600" b="1" i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01</a:t>
                  </a:r>
                  <a:endParaRPr lang="en-US" sz="1100"/>
                </a:p>
              </p:txBody>
            </p:sp>
          </p:grpSp>
        </p:grpSp>
        <p:grpSp>
          <p:nvGrpSpPr>
            <p:cNvPr id="10" name="Group 10"/>
            <p:cNvGrpSpPr/>
            <p:nvPr/>
          </p:nvGrpSpPr>
          <p:grpSpPr>
            <a:xfrm>
              <a:off x="3413627" y="1888786"/>
              <a:ext cx="3181016" cy="4141441"/>
              <a:chOff x="3413627" y="1888786"/>
              <a:chExt cx="3181016" cy="4141441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3413627" y="1953928"/>
                <a:ext cx="2598820" cy="4076299"/>
              </a:xfrm>
              <a:prstGeom prst="roundRect">
                <a:avLst>
                  <a:gd name="adj" fmla="val 66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2" name="Group 12"/>
              <p:cNvGrpSpPr/>
              <p:nvPr/>
            </p:nvGrpSpPr>
            <p:grpSpPr>
              <a:xfrm>
                <a:off x="3436625" y="1888786"/>
                <a:ext cx="3158018" cy="3195952"/>
                <a:chOff x="683398" y="1838912"/>
                <a:chExt cx="3158018" cy="3195952"/>
              </a:xfrm>
            </p:grpSpPr>
            <p:sp>
              <p:nvSpPr>
                <p:cNvPr id="13" name="TextBox 13"/>
                <p:cNvSpPr txBox="1"/>
                <p:nvPr/>
              </p:nvSpPr>
              <p:spPr>
                <a:xfrm>
                  <a:off x="1391787" y="1838912"/>
                  <a:ext cx="2449629" cy="768813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sz="2000" b="1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Thai Style</a:t>
                  </a:r>
                </a:p>
              </p:txBody>
            </p:sp>
            <p:sp>
              <p:nvSpPr>
                <p:cNvPr id="14" name="TextBox 14"/>
                <p:cNvSpPr txBox="1"/>
                <p:nvPr/>
              </p:nvSpPr>
              <p:spPr>
                <a:xfrm>
                  <a:off x="683398" y="2680524"/>
                  <a:ext cx="2607777" cy="235434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Typically includes orange slices and condensed milk, offering a unique, sweet, and citrusy twist.</a:t>
                  </a:r>
                </a:p>
              </p:txBody>
            </p:sp>
            <p:sp>
              <p:nvSpPr>
                <p:cNvPr id="15" name="TextBox 15"/>
                <p:cNvSpPr txBox="1"/>
                <p:nvPr/>
              </p:nvSpPr>
              <p:spPr>
                <a:xfrm>
                  <a:off x="734996" y="2027433"/>
                  <a:ext cx="706387" cy="706387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sz="3600" b="1" i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02</a:t>
                  </a:r>
                  <a:endParaRPr lang="en-US" sz="1100"/>
                </a:p>
              </p:txBody>
            </p:sp>
          </p:grpSp>
        </p:grpSp>
        <p:grpSp>
          <p:nvGrpSpPr>
            <p:cNvPr id="16" name="Group 16"/>
            <p:cNvGrpSpPr/>
            <p:nvPr/>
          </p:nvGrpSpPr>
          <p:grpSpPr>
            <a:xfrm>
              <a:off x="6166854" y="1953928"/>
              <a:ext cx="2857319" cy="4076299"/>
              <a:chOff x="6166854" y="1953928"/>
              <a:chExt cx="2857319" cy="4076299"/>
            </a:xfrm>
          </p:grpSpPr>
          <p:sp>
            <p:nvSpPr>
              <p:cNvPr id="17" name="AutoShape 17"/>
              <p:cNvSpPr/>
              <p:nvPr/>
            </p:nvSpPr>
            <p:spPr>
              <a:xfrm>
                <a:off x="6166854" y="1953928"/>
                <a:ext cx="2598820" cy="4076299"/>
              </a:xfrm>
              <a:prstGeom prst="roundRect">
                <a:avLst>
                  <a:gd name="adj" fmla="val 66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18" name="Group 18"/>
              <p:cNvGrpSpPr/>
              <p:nvPr/>
            </p:nvGrpSpPr>
            <p:grpSpPr>
              <a:xfrm>
                <a:off x="6174655" y="2039462"/>
                <a:ext cx="2849518" cy="3027033"/>
                <a:chOff x="668201" y="1989588"/>
                <a:chExt cx="2849518" cy="3027033"/>
              </a:xfrm>
            </p:grpSpPr>
            <p:sp>
              <p:nvSpPr>
                <p:cNvPr id="19" name="TextBox 19"/>
                <p:cNvSpPr txBox="1"/>
                <p:nvPr/>
              </p:nvSpPr>
              <p:spPr>
                <a:xfrm>
                  <a:off x="1372253" y="1989588"/>
                  <a:ext cx="2145466" cy="768813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sz="2000" b="1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Indian Masala Chai</a:t>
                  </a:r>
                </a:p>
              </p:txBody>
            </p:sp>
            <p:sp>
              <p:nvSpPr>
                <p:cNvPr id="20" name="TextBox 20"/>
                <p:cNvSpPr txBox="1"/>
                <p:nvPr/>
              </p:nvSpPr>
              <p:spPr>
                <a:xfrm>
                  <a:off x="668201" y="2662281"/>
                  <a:ext cx="2782723" cy="235434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An infusion of black tea with spices like cardamom, cloves, and cinnamon, providing a warm and aromatic experience.</a:t>
                  </a:r>
                </a:p>
              </p:txBody>
            </p:sp>
            <p:sp>
              <p:nvSpPr>
                <p:cNvPr id="21" name="TextBox 21"/>
                <p:cNvSpPr txBox="1"/>
                <p:nvPr/>
              </p:nvSpPr>
              <p:spPr>
                <a:xfrm>
                  <a:off x="734996" y="2027433"/>
                  <a:ext cx="706387" cy="706387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sz="3600" b="1" i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03</a:t>
                  </a:r>
                  <a:endParaRPr lang="en-US" sz="1100"/>
                </a:p>
              </p:txBody>
            </p:sp>
          </p:grpSp>
        </p:grpSp>
        <p:grpSp>
          <p:nvGrpSpPr>
            <p:cNvPr id="22" name="Group 22"/>
            <p:cNvGrpSpPr/>
            <p:nvPr/>
          </p:nvGrpSpPr>
          <p:grpSpPr>
            <a:xfrm>
              <a:off x="8920080" y="1953928"/>
              <a:ext cx="2753226" cy="4076299"/>
              <a:chOff x="8920080" y="1953928"/>
              <a:chExt cx="2753226" cy="4076299"/>
            </a:xfrm>
          </p:grpSpPr>
          <p:sp>
            <p:nvSpPr>
              <p:cNvPr id="23" name="AutoShape 23"/>
              <p:cNvSpPr/>
              <p:nvPr/>
            </p:nvSpPr>
            <p:spPr>
              <a:xfrm>
                <a:off x="8920080" y="1953928"/>
                <a:ext cx="2598820" cy="4076299"/>
              </a:xfrm>
              <a:prstGeom prst="roundRect">
                <a:avLst>
                  <a:gd name="adj" fmla="val 6600"/>
                </a:avLst>
              </a:prstGeom>
              <a:solidFill>
                <a:srgbClr val="795369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24" name="Group 24"/>
              <p:cNvGrpSpPr/>
              <p:nvPr/>
            </p:nvGrpSpPr>
            <p:grpSpPr>
              <a:xfrm>
                <a:off x="8982535" y="2027172"/>
                <a:ext cx="2690771" cy="3054071"/>
                <a:chOff x="722855" y="1977298"/>
                <a:chExt cx="2690771" cy="3054071"/>
              </a:xfrm>
            </p:grpSpPr>
            <p:sp>
              <p:nvSpPr>
                <p:cNvPr id="25" name="TextBox 25"/>
                <p:cNvSpPr txBox="1"/>
                <p:nvPr/>
              </p:nvSpPr>
              <p:spPr>
                <a:xfrm>
                  <a:off x="1339834" y="1977298"/>
                  <a:ext cx="1901924" cy="768813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sz="2000" b="1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Tibetan Butter Tea</a:t>
                  </a:r>
                </a:p>
              </p:txBody>
            </p:sp>
            <p:sp>
              <p:nvSpPr>
                <p:cNvPr id="26" name="TextBox 26"/>
                <p:cNvSpPr txBox="1"/>
                <p:nvPr/>
              </p:nvSpPr>
              <p:spPr>
                <a:xfrm>
                  <a:off x="722855" y="2677029"/>
                  <a:ext cx="2690771" cy="2354340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>
                    <a:lnSpc>
                      <a:spcPct val="120000"/>
                    </a:lnSpc>
                    <a:defRPr/>
                  </a:pPr>
                  <a:r>
                    <a:rPr lang="en-US" dirty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 traditional beverage made with salt and yak butter, reflecting the local nomadic diet and harsh climate.</a:t>
                  </a:r>
                </a:p>
              </p:txBody>
            </p:sp>
            <p:sp>
              <p:nvSpPr>
                <p:cNvPr id="27" name="TextBox 27"/>
                <p:cNvSpPr txBox="1"/>
                <p:nvPr/>
              </p:nvSpPr>
              <p:spPr>
                <a:xfrm>
                  <a:off x="734996" y="2027433"/>
                  <a:ext cx="706387" cy="706387"/>
                </a:xfrm>
                <a:prstGeom prst="rect">
                  <a:avLst/>
                </a:prstGeom>
                <a:ln>
                  <a:prstDash val="solid"/>
                  <a:headEnd type="none"/>
                  <a:tailEnd type="none"/>
                </a:ln>
              </p:spPr>
              <p:txBody>
                <a:bodyPr vert="horz" wrap="none" lIns="91440" tIns="45720" rIns="91440" bIns="45720" rtlCol="0" anchor="ctr" anchorCtr="0"/>
                <a:lstStyle/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en-US" sz="3600" b="1" i="0">
                      <a:ln/>
                      <a:solidFill>
                        <a:srgbClr val="FFFFFF">
                          <a:alpha val="100000"/>
                        </a:srgbClr>
                      </a:solidFill>
                      <a:latin typeface="Arial"/>
                      <a:ea typeface="Arial"/>
                      <a:cs typeface="Arial"/>
                    </a:rPr>
                    <a:t>04</a:t>
                  </a:r>
                  <a:endParaRPr lang="en-US" sz="1100"/>
                </a:p>
              </p:txBody>
            </p:sp>
          </p:grpSp>
        </p:grpSp>
        <p:sp>
          <p:nvSpPr>
            <p:cNvPr id="28" name="TextBox 28"/>
            <p:cNvSpPr txBox="1"/>
            <p:nvPr/>
          </p:nvSpPr>
          <p:spPr>
            <a:xfrm>
              <a:off x="660399" y="1130300"/>
              <a:ext cx="10858500" cy="604786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lnSpc>
                  <a:spcPct val="120000"/>
                </a:lnSpc>
                <a:defRPr/>
              </a:pPr>
              <a:endParaRPr lang="en-US" sz="1100" dirty="0"/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701571" y="623471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>
              <a:defRPr/>
            </a:pPr>
            <a:r>
              <a:rPr lang="en-US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Global Variations------</a:t>
            </a:r>
            <a:r>
              <a:rPr lang="en-US" altLang="zh-CN" sz="3600" b="1" dirty="0">
                <a:ln/>
                <a:solidFill>
                  <a:srgbClr val="1C1C1C">
                    <a:alpha val="10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Drink, Infinite Flavors</a:t>
            </a:r>
            <a:endParaRPr lang="zh-CN" altLang="zh-CN" sz="3600" b="1" dirty="0">
              <a:ln/>
              <a:solidFill>
                <a:srgbClr val="1C1C1C">
                  <a:alpha val="10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endParaRPr lang="en-US" sz="1100" dirty="0"/>
          </a:p>
        </p:txBody>
      </p:sp>
      <p:pic>
        <p:nvPicPr>
          <p:cNvPr id="5122" name="Picture 2" descr="【港式奶茶的做法步骤图，港式奶茶怎么做好吃】陈xiaomei_下厨房">
            <a:extLst>
              <a:ext uri="{FF2B5EF4-FFF2-40B4-BE49-F238E27FC236}">
                <a16:creationId xmlns:a16="http://schemas.microsoft.com/office/drawing/2014/main" id="{AE3F3539-F5B8-8FE1-3650-CD30B1203F9B}"/>
              </a:ext>
            </a:extLst>
          </p:cNvPr>
          <p:cNvPicPr>
            <a:picLocks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0269" y="4466847"/>
            <a:ext cx="1759082" cy="14400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DABBA445-9B80-9728-E1EC-251CB414DA67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3766" y="4161026"/>
            <a:ext cx="1425289" cy="1745821"/>
          </a:xfrm>
          <a:prstGeom prst="round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:a16="http://schemas.microsoft.com/office/drawing/2014/main" id="{9B74DB54-2FF4-0507-EDF4-BB63B3F61D0F}"/>
              </a:ext>
            </a:extLst>
          </p:cNvPr>
          <p:cNvPicPr>
            <a:picLocks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8881" y="4442040"/>
            <a:ext cx="1984374" cy="1413611"/>
          </a:xfrm>
          <a:prstGeom prst="round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6F53A15D-85FE-5BCF-F122-330866ADECA3}"/>
              </a:ext>
            </a:extLst>
          </p:cNvPr>
          <p:cNvPicPr>
            <a:picLocks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21288" y="4430479"/>
            <a:ext cx="2077285" cy="1411872"/>
          </a:xfrm>
          <a:prstGeom prst="round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e7458c7-1eeb-461b-8e84-96272db5b16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996</Words>
  <Application>Microsoft Office PowerPoint</Application>
  <PresentationFormat>宽屏</PresentationFormat>
  <Paragraphs>145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等线</vt:lpstr>
      <vt:lpstr>思源黑体 CN Heavy</vt:lpstr>
      <vt:lpstr>思源黑体 CN Medium</vt:lpstr>
      <vt:lpstr>Arial</vt:lpstr>
      <vt:lpstr>Calibri</vt:lpstr>
      <vt:lpstr>Times New Roman</vt:lpstr>
      <vt:lpstr>be7458c7-1eeb-461b-8e84-96272db5b16c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向佳滢</dc:creator>
  <cp:lastModifiedBy>佳滢 向</cp:lastModifiedBy>
  <cp:revision>4</cp:revision>
  <dcterms:created xsi:type="dcterms:W3CDTF">2006-08-16T00:00:00Z</dcterms:created>
  <dcterms:modified xsi:type="dcterms:W3CDTF">2026-04-15T13:57:41Z</dcterms:modified>
</cp:coreProperties>
</file>