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6" r:id="rId3"/>
    <p:sldId id="256" r:id="rId4"/>
    <p:sldId id="258" r:id="rId5"/>
    <p:sldId id="270" r:id="rId6"/>
    <p:sldId id="259" r:id="rId7"/>
    <p:sldId id="271" r:id="rId8"/>
    <p:sldId id="260" r:id="rId9"/>
    <p:sldId id="272" r:id="rId10"/>
    <p:sldId id="268" r:id="rId11"/>
    <p:sldId id="262" r:id="rId12"/>
    <p:sldId id="263" r:id="rId13"/>
    <p:sldId id="264" r:id="rId14"/>
    <p:sldId id="269" r:id="rId15"/>
    <p:sldId id="265"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0" autoAdjust="0"/>
    <p:restoredTop sz="94660"/>
  </p:normalViewPr>
  <p:slideViewPr>
    <p:cSldViewPr snapToGrid="0">
      <p:cViewPr varScale="1">
        <p:scale>
          <a:sx n="73" d="100"/>
          <a:sy n="73" d="100"/>
        </p:scale>
        <p:origin x="41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6F12A-BF8E-40BE-AFD7-84B51034A35C}" type="datetimeFigureOut">
              <a:rPr lang="zh-CN" altLang="en-US" smtClean="0"/>
              <a:t>2020/11/28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4E5A6-A81B-4D57-999B-3E5CFD5E0E38}" type="slidenum">
              <a:rPr lang="zh-CN" altLang="en-US" smtClean="0"/>
              <a:t>‹#›</a:t>
            </a:fld>
            <a:endParaRPr lang="zh-CN" altLang="en-US"/>
          </a:p>
        </p:txBody>
      </p:sp>
    </p:spTree>
    <p:extLst>
      <p:ext uri="{BB962C8B-B14F-4D97-AF65-F5344CB8AC3E}">
        <p14:creationId xmlns:p14="http://schemas.microsoft.com/office/powerpoint/2010/main" val="1957444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ADD5F16-5ED0-452B-8043-A599BC569F35}" type="datetimeFigureOut">
              <a:rPr lang="zh-CN" altLang="en-US" smtClean="0"/>
              <a:t>2020/11/28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EB0016-8CF9-4830-96DF-6537F7191E8E}" type="slidenum">
              <a:rPr lang="zh-CN" altLang="en-US" smtClean="0"/>
              <a:t>‹#›</a:t>
            </a:fld>
            <a:endParaRPr lang="zh-CN" altLang="en-US"/>
          </a:p>
        </p:txBody>
      </p:sp>
    </p:spTree>
    <p:extLst>
      <p:ext uri="{BB962C8B-B14F-4D97-AF65-F5344CB8AC3E}">
        <p14:creationId xmlns:p14="http://schemas.microsoft.com/office/powerpoint/2010/main" val="3613817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DD5F16-5ED0-452B-8043-A599BC569F35}" type="datetimeFigureOut">
              <a:rPr lang="zh-CN" altLang="en-US" smtClean="0"/>
              <a:t>2020/11/28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EB0016-8CF9-4830-96DF-6537F7191E8E}" type="slidenum">
              <a:rPr lang="zh-CN" altLang="en-US" smtClean="0"/>
              <a:t>‹#›</a:t>
            </a:fld>
            <a:endParaRPr lang="zh-CN" altLang="en-US"/>
          </a:p>
        </p:txBody>
      </p:sp>
    </p:spTree>
    <p:extLst>
      <p:ext uri="{BB962C8B-B14F-4D97-AF65-F5344CB8AC3E}">
        <p14:creationId xmlns:p14="http://schemas.microsoft.com/office/powerpoint/2010/main" val="82343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DD5F16-5ED0-452B-8043-A599BC569F35}" type="datetimeFigureOut">
              <a:rPr lang="zh-CN" altLang="en-US" smtClean="0"/>
              <a:t>2020/11/28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EB0016-8CF9-4830-96DF-6537F7191E8E}" type="slidenum">
              <a:rPr lang="zh-CN" altLang="en-US" smtClean="0"/>
              <a:t>‹#›</a:t>
            </a:fld>
            <a:endParaRPr lang="zh-CN" altLang="en-US"/>
          </a:p>
        </p:txBody>
      </p:sp>
    </p:spTree>
    <p:extLst>
      <p:ext uri="{BB962C8B-B14F-4D97-AF65-F5344CB8AC3E}">
        <p14:creationId xmlns:p14="http://schemas.microsoft.com/office/powerpoint/2010/main" val="407264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DD5F16-5ED0-452B-8043-A599BC569F35}" type="datetimeFigureOut">
              <a:rPr lang="zh-CN" altLang="en-US" smtClean="0"/>
              <a:t>2020/11/28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EB0016-8CF9-4830-96DF-6537F7191E8E}" type="slidenum">
              <a:rPr lang="zh-CN" altLang="en-US" smtClean="0"/>
              <a:t>‹#›</a:t>
            </a:fld>
            <a:endParaRPr lang="zh-CN" altLang="en-US"/>
          </a:p>
        </p:txBody>
      </p:sp>
    </p:spTree>
    <p:extLst>
      <p:ext uri="{BB962C8B-B14F-4D97-AF65-F5344CB8AC3E}">
        <p14:creationId xmlns:p14="http://schemas.microsoft.com/office/powerpoint/2010/main" val="22367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ADD5F16-5ED0-452B-8043-A599BC569F35}" type="datetimeFigureOut">
              <a:rPr lang="zh-CN" altLang="en-US" smtClean="0"/>
              <a:t>2020/11/28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EB0016-8CF9-4830-96DF-6537F7191E8E}" type="slidenum">
              <a:rPr lang="zh-CN" altLang="en-US" smtClean="0"/>
              <a:t>‹#›</a:t>
            </a:fld>
            <a:endParaRPr lang="zh-CN" altLang="en-US"/>
          </a:p>
        </p:txBody>
      </p:sp>
    </p:spTree>
    <p:extLst>
      <p:ext uri="{BB962C8B-B14F-4D97-AF65-F5344CB8AC3E}">
        <p14:creationId xmlns:p14="http://schemas.microsoft.com/office/powerpoint/2010/main" val="40166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ADD5F16-5ED0-452B-8043-A599BC569F35}" type="datetimeFigureOut">
              <a:rPr lang="zh-CN" altLang="en-US" smtClean="0"/>
              <a:t>2020/11/28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EB0016-8CF9-4830-96DF-6537F7191E8E}" type="slidenum">
              <a:rPr lang="zh-CN" altLang="en-US" smtClean="0"/>
              <a:t>‹#›</a:t>
            </a:fld>
            <a:endParaRPr lang="zh-CN" altLang="en-US"/>
          </a:p>
        </p:txBody>
      </p:sp>
    </p:spTree>
    <p:extLst>
      <p:ext uri="{BB962C8B-B14F-4D97-AF65-F5344CB8AC3E}">
        <p14:creationId xmlns:p14="http://schemas.microsoft.com/office/powerpoint/2010/main" val="79062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ADD5F16-5ED0-452B-8043-A599BC569F35}" type="datetimeFigureOut">
              <a:rPr lang="zh-CN" altLang="en-US" smtClean="0"/>
              <a:t>2020/11/28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EB0016-8CF9-4830-96DF-6537F7191E8E}" type="slidenum">
              <a:rPr lang="zh-CN" altLang="en-US" smtClean="0"/>
              <a:t>‹#›</a:t>
            </a:fld>
            <a:endParaRPr lang="zh-CN" altLang="en-US"/>
          </a:p>
        </p:txBody>
      </p:sp>
    </p:spTree>
    <p:extLst>
      <p:ext uri="{BB962C8B-B14F-4D97-AF65-F5344CB8AC3E}">
        <p14:creationId xmlns:p14="http://schemas.microsoft.com/office/powerpoint/2010/main" val="1427173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ADD5F16-5ED0-452B-8043-A599BC569F35}" type="datetimeFigureOut">
              <a:rPr lang="zh-CN" altLang="en-US" smtClean="0"/>
              <a:t>2020/11/28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EB0016-8CF9-4830-96DF-6537F7191E8E}" type="slidenum">
              <a:rPr lang="zh-CN" altLang="en-US" smtClean="0"/>
              <a:t>‹#›</a:t>
            </a:fld>
            <a:endParaRPr lang="zh-CN" altLang="en-US"/>
          </a:p>
        </p:txBody>
      </p:sp>
    </p:spTree>
    <p:extLst>
      <p:ext uri="{BB962C8B-B14F-4D97-AF65-F5344CB8AC3E}">
        <p14:creationId xmlns:p14="http://schemas.microsoft.com/office/powerpoint/2010/main" val="364556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ADD5F16-5ED0-452B-8043-A599BC569F35}" type="datetimeFigureOut">
              <a:rPr lang="zh-CN" altLang="en-US" smtClean="0"/>
              <a:t>2020/11/28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EB0016-8CF9-4830-96DF-6537F7191E8E}" type="slidenum">
              <a:rPr lang="zh-CN" altLang="en-US" smtClean="0"/>
              <a:t>‹#›</a:t>
            </a:fld>
            <a:endParaRPr lang="zh-CN" altLang="en-US"/>
          </a:p>
        </p:txBody>
      </p:sp>
    </p:spTree>
    <p:extLst>
      <p:ext uri="{BB962C8B-B14F-4D97-AF65-F5344CB8AC3E}">
        <p14:creationId xmlns:p14="http://schemas.microsoft.com/office/powerpoint/2010/main" val="29748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ADD5F16-5ED0-452B-8043-A599BC569F35}" type="datetimeFigureOut">
              <a:rPr lang="zh-CN" altLang="en-US" smtClean="0"/>
              <a:t>2020/11/28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EB0016-8CF9-4830-96DF-6537F7191E8E}" type="slidenum">
              <a:rPr lang="zh-CN" altLang="en-US" smtClean="0"/>
              <a:t>‹#›</a:t>
            </a:fld>
            <a:endParaRPr lang="zh-CN" altLang="en-US"/>
          </a:p>
        </p:txBody>
      </p:sp>
    </p:spTree>
    <p:extLst>
      <p:ext uri="{BB962C8B-B14F-4D97-AF65-F5344CB8AC3E}">
        <p14:creationId xmlns:p14="http://schemas.microsoft.com/office/powerpoint/2010/main" val="360279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ADD5F16-5ED0-452B-8043-A599BC569F35}" type="datetimeFigureOut">
              <a:rPr lang="zh-CN" altLang="en-US" smtClean="0"/>
              <a:t>2020/11/28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EB0016-8CF9-4830-96DF-6537F7191E8E}" type="slidenum">
              <a:rPr lang="zh-CN" altLang="en-US" smtClean="0"/>
              <a:t>‹#›</a:t>
            </a:fld>
            <a:endParaRPr lang="zh-CN" altLang="en-US"/>
          </a:p>
        </p:txBody>
      </p:sp>
    </p:spTree>
    <p:extLst>
      <p:ext uri="{BB962C8B-B14F-4D97-AF65-F5344CB8AC3E}">
        <p14:creationId xmlns:p14="http://schemas.microsoft.com/office/powerpoint/2010/main" val="1372743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D5F16-5ED0-452B-8043-A599BC569F35}" type="datetimeFigureOut">
              <a:rPr lang="zh-CN" altLang="en-US" smtClean="0"/>
              <a:t>2020/11/28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B0016-8CF9-4830-96DF-6537F7191E8E}" type="slidenum">
              <a:rPr lang="zh-CN" altLang="en-US" smtClean="0"/>
              <a:t>‹#›</a:t>
            </a:fld>
            <a:endParaRPr lang="zh-CN" altLang="en-US"/>
          </a:p>
        </p:txBody>
      </p:sp>
    </p:spTree>
    <p:extLst>
      <p:ext uri="{BB962C8B-B14F-4D97-AF65-F5344CB8AC3E}">
        <p14:creationId xmlns:p14="http://schemas.microsoft.com/office/powerpoint/2010/main" val="16397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1533144" y="3429000"/>
            <a:ext cx="9610090" cy="923330"/>
          </a:xfrm>
          <a:prstGeom prst="rect">
            <a:avLst/>
          </a:prstGeom>
          <a:noFill/>
        </p:spPr>
        <p:txBody>
          <a:bodyPr wrap="square" rtlCol="0">
            <a:spAutoFit/>
          </a:bodyPr>
          <a:lstStyle/>
          <a:p>
            <a:pPr algn="ctr"/>
            <a:r>
              <a:rPr lang="en-US" altLang="zh-CN" sz="5400" b="1" dirty="0">
                <a:solidFill>
                  <a:schemeClr val="bg1"/>
                </a:solidFill>
                <a:effectLst>
                  <a:outerShdw blurRad="38100" dist="38100" dir="2700000" algn="tl">
                    <a:srgbClr val="000000">
                      <a:alpha val="43137"/>
                    </a:srgbClr>
                  </a:outerShdw>
                </a:effectLst>
              </a:rPr>
              <a:t>Chinese </a:t>
            </a:r>
            <a:r>
              <a:rPr lang="en-US" altLang="zh-CN" sz="5400" b="1" dirty="0" smtClean="0">
                <a:solidFill>
                  <a:schemeClr val="bg1"/>
                </a:solidFill>
                <a:effectLst>
                  <a:outerShdw blurRad="38100" dist="38100" dir="2700000" algn="tl">
                    <a:srgbClr val="000000">
                      <a:alpha val="43137"/>
                    </a:srgbClr>
                  </a:outerShdw>
                </a:effectLst>
              </a:rPr>
              <a:t>Martial Arts</a:t>
            </a:r>
            <a:endParaRPr lang="zh-CN" altLang="en-US" sz="5400" b="1" dirty="0">
              <a:solidFill>
                <a:schemeClr val="bg1"/>
              </a:solidFill>
              <a:effectLst>
                <a:outerShdw blurRad="38100" dist="38100" dir="2700000" algn="tl">
                  <a:srgbClr val="000000">
                    <a:alpha val="43137"/>
                  </a:srgbClr>
                </a:outerShdw>
              </a:effectLst>
            </a:endParaRPr>
          </a:p>
        </p:txBody>
      </p:sp>
      <p:sp>
        <p:nvSpPr>
          <p:cNvPr id="6" name="文本框 5"/>
          <p:cNvSpPr txBox="1"/>
          <p:nvPr/>
        </p:nvSpPr>
        <p:spPr>
          <a:xfrm>
            <a:off x="3105785" y="4352330"/>
            <a:ext cx="6464808" cy="646331"/>
          </a:xfrm>
          <a:prstGeom prst="rect">
            <a:avLst/>
          </a:prstGeom>
          <a:noFill/>
        </p:spPr>
        <p:txBody>
          <a:bodyPr wrap="square" rtlCol="0">
            <a:spAutoFit/>
          </a:bodyPr>
          <a:lstStyle/>
          <a:p>
            <a:r>
              <a:rPr lang="en-US" altLang="zh-CN" sz="3600" b="1" dirty="0" smtClean="0">
                <a:solidFill>
                  <a:schemeClr val="bg2">
                    <a:lumMod val="90000"/>
                  </a:schemeClr>
                </a:solidFill>
                <a:effectLst>
                  <a:outerShdw blurRad="38100" dist="38100" dir="2700000" algn="tl">
                    <a:srgbClr val="000000">
                      <a:alpha val="43137"/>
                    </a:srgbClr>
                  </a:outerShdw>
                </a:effectLst>
              </a:rPr>
              <a:t>By Zhang Hui &amp; Zhao </a:t>
            </a:r>
            <a:r>
              <a:rPr lang="en-US" altLang="zh-CN" sz="3600" b="1" dirty="0" err="1" smtClean="0">
                <a:solidFill>
                  <a:schemeClr val="bg2">
                    <a:lumMod val="90000"/>
                  </a:schemeClr>
                </a:solidFill>
                <a:effectLst>
                  <a:outerShdw blurRad="38100" dist="38100" dir="2700000" algn="tl">
                    <a:srgbClr val="000000">
                      <a:alpha val="43137"/>
                    </a:srgbClr>
                  </a:outerShdw>
                </a:effectLst>
              </a:rPr>
              <a:t>Xiaoyan</a:t>
            </a:r>
            <a:endParaRPr lang="zh-CN" altLang="en-US" sz="3600" b="1" dirty="0">
              <a:solidFill>
                <a:schemeClr val="bg2">
                  <a:lumMod val="9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1782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700514" y="438705"/>
            <a:ext cx="3610372" cy="615531"/>
          </a:xfrm>
          <a:prstGeom prst="rect">
            <a:avLst/>
          </a:prstGeom>
          <a:noFill/>
        </p:spPr>
        <p:txBody>
          <a:bodyPr wrap="square" lIns="121899" tIns="60949" rIns="121899" bIns="60949" rtlCol="0">
            <a:spAutoFit/>
          </a:bodyPr>
          <a:lstStyle/>
          <a:p>
            <a:pPr defTabSz="609459"/>
            <a:r>
              <a:rPr kumimoji="1" lang="en-US" altLang="zh-CN" sz="3200" b="1" dirty="0" smtClean="0">
                <a:solidFill>
                  <a:srgbClr val="FFFFFF"/>
                </a:solidFill>
                <a:latin typeface="微软雅黑" panose="020B0503020204020204" pitchFamily="34" charset="-122"/>
                <a:ea typeface="微软雅黑" panose="020B0503020204020204" pitchFamily="34" charset="-122"/>
              </a:rPr>
              <a:t>Tai Chi</a:t>
            </a:r>
            <a:endParaRPr kumimoji="1" lang="en-US" altLang="zh-CN" sz="3200" b="1" dirty="0">
              <a:solidFill>
                <a:srgbClr val="FFFFFF"/>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464457" y="464457"/>
            <a:ext cx="0" cy="609600"/>
          </a:xfrm>
          <a:prstGeom prst="line">
            <a:avLst/>
          </a:prstGeom>
          <a:ln w="57150">
            <a:solidFill>
              <a:srgbClr val="5FEFCD"/>
            </a:solidFill>
          </a:ln>
        </p:spPr>
        <p:style>
          <a:lnRef idx="2">
            <a:schemeClr val="accent1"/>
          </a:lnRef>
          <a:fillRef idx="0">
            <a:schemeClr val="accent1"/>
          </a:fillRef>
          <a:effectRef idx="1">
            <a:schemeClr val="accent1"/>
          </a:effectRef>
          <a:fontRef idx="minor">
            <a:schemeClr val="tx1"/>
          </a:fontRef>
        </p:style>
      </p:cxn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1232" y="0"/>
            <a:ext cx="7129535" cy="6858000"/>
          </a:xfrm>
          <a:prstGeom prst="rect">
            <a:avLst/>
          </a:prstGeom>
        </p:spPr>
      </p:pic>
      <p:sp>
        <p:nvSpPr>
          <p:cNvPr id="9" name="文本框 8"/>
          <p:cNvSpPr txBox="1"/>
          <p:nvPr/>
        </p:nvSpPr>
        <p:spPr>
          <a:xfrm>
            <a:off x="1386350" y="1596980"/>
            <a:ext cx="738664" cy="3567448"/>
          </a:xfrm>
          <a:prstGeom prst="rect">
            <a:avLst/>
          </a:prstGeom>
          <a:noFill/>
        </p:spPr>
        <p:txBody>
          <a:bodyPr vert="eaVert" wrap="square" rtlCol="0">
            <a:spAutoFit/>
          </a:bodyPr>
          <a:lstStyle/>
          <a:p>
            <a:r>
              <a:rPr lang="zh-CN" altLang="en-US" sz="3600" dirty="0" smtClean="0">
                <a:solidFill>
                  <a:schemeClr val="bg1"/>
                </a:solidFill>
              </a:rPr>
              <a:t>简化</a:t>
            </a:r>
            <a:r>
              <a:rPr lang="en-US" altLang="zh-CN" sz="3600" dirty="0" smtClean="0">
                <a:solidFill>
                  <a:schemeClr val="bg1"/>
                </a:solidFill>
              </a:rPr>
              <a:t>24</a:t>
            </a:r>
            <a:r>
              <a:rPr lang="zh-CN" altLang="en-US" sz="3600" dirty="0" smtClean="0">
                <a:solidFill>
                  <a:schemeClr val="bg1"/>
                </a:solidFill>
              </a:rPr>
              <a:t>式太极拳</a:t>
            </a:r>
            <a:endParaRPr lang="zh-CN" altLang="en-US" sz="3600" dirty="0">
              <a:solidFill>
                <a:schemeClr val="bg1"/>
              </a:solidFill>
            </a:endParaRPr>
          </a:p>
        </p:txBody>
      </p:sp>
    </p:spTree>
    <p:extLst>
      <p:ext uri="{BB962C8B-B14F-4D97-AF65-F5344CB8AC3E}">
        <p14:creationId xmlns:p14="http://schemas.microsoft.com/office/powerpoint/2010/main" val="29566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4" name="直接连接符 3"/>
          <p:cNvCxnSpPr/>
          <p:nvPr/>
        </p:nvCxnSpPr>
        <p:spPr>
          <a:xfrm>
            <a:off x="464457" y="464457"/>
            <a:ext cx="0" cy="609600"/>
          </a:xfrm>
          <a:prstGeom prst="line">
            <a:avLst/>
          </a:prstGeom>
          <a:ln w="57150">
            <a:solidFill>
              <a:srgbClr val="5FEFCD"/>
            </a:solidFill>
          </a:ln>
        </p:spPr>
        <p:style>
          <a:lnRef idx="2">
            <a:schemeClr val="accent1"/>
          </a:lnRef>
          <a:fillRef idx="0">
            <a:schemeClr val="accent1"/>
          </a:fillRef>
          <a:effectRef idx="1">
            <a:schemeClr val="accent1"/>
          </a:effectRef>
          <a:fontRef idx="minor">
            <a:schemeClr val="tx1"/>
          </a:fontRef>
        </p:style>
      </p:cxnSp>
      <p:sp>
        <p:nvSpPr>
          <p:cNvPr id="34" name="矩形 33"/>
          <p:cNvSpPr/>
          <p:nvPr/>
        </p:nvSpPr>
        <p:spPr>
          <a:xfrm>
            <a:off x="802590" y="464457"/>
            <a:ext cx="6714315" cy="646331"/>
          </a:xfrm>
          <a:prstGeom prst="rect">
            <a:avLst/>
          </a:prstGeom>
        </p:spPr>
        <p:txBody>
          <a:bodyPr wrap="square">
            <a:spAutoFit/>
          </a:bodyPr>
          <a:lstStyle/>
          <a:p>
            <a:r>
              <a:rPr lang="en-US" altLang="zh-CN" sz="3600" b="1" dirty="0" smtClean="0">
                <a:solidFill>
                  <a:schemeClr val="bg1"/>
                </a:solidFill>
              </a:rPr>
              <a:t>Chinese famous</a:t>
            </a:r>
            <a:r>
              <a:rPr lang="zh-CN" altLang="en-US" sz="3600" b="1" dirty="0" smtClean="0">
                <a:solidFill>
                  <a:schemeClr val="bg1"/>
                </a:solidFill>
              </a:rPr>
              <a:t> </a:t>
            </a:r>
            <a:r>
              <a:rPr lang="zh-CN" altLang="en-US" sz="3600" b="1" dirty="0">
                <a:solidFill>
                  <a:schemeClr val="bg1"/>
                </a:solidFill>
              </a:rPr>
              <a:t>martial </a:t>
            </a:r>
            <a:r>
              <a:rPr lang="zh-CN" altLang="en-US" sz="3600" b="1" dirty="0" smtClean="0">
                <a:solidFill>
                  <a:schemeClr val="bg1"/>
                </a:solidFill>
              </a:rPr>
              <a:t>artist</a:t>
            </a:r>
            <a:r>
              <a:rPr lang="en-US" altLang="zh-CN" sz="3600" b="1" dirty="0" smtClean="0">
                <a:solidFill>
                  <a:schemeClr val="bg1"/>
                </a:solidFill>
              </a:rPr>
              <a:t>s</a:t>
            </a:r>
            <a:endParaRPr lang="zh-CN" altLang="en-US" sz="3600" b="1" dirty="0">
              <a:solidFill>
                <a:schemeClr val="bg1"/>
              </a:solidFill>
            </a:endParaRPr>
          </a:p>
        </p:txBody>
      </p:sp>
      <p:sp>
        <p:nvSpPr>
          <p:cNvPr id="3" name="文本框 2"/>
          <p:cNvSpPr txBox="1"/>
          <p:nvPr/>
        </p:nvSpPr>
        <p:spPr>
          <a:xfrm>
            <a:off x="802591" y="1390580"/>
            <a:ext cx="4374716" cy="584775"/>
          </a:xfrm>
          <a:prstGeom prst="rect">
            <a:avLst/>
          </a:prstGeom>
          <a:noFill/>
        </p:spPr>
        <p:txBody>
          <a:bodyPr wrap="square" rtlCol="0">
            <a:spAutoFit/>
          </a:bodyPr>
          <a:lstStyle/>
          <a:p>
            <a:r>
              <a:rPr lang="en-US" altLang="zh-CN" sz="3200" b="1" dirty="0" err="1" smtClean="0">
                <a:solidFill>
                  <a:schemeClr val="bg1"/>
                </a:solidFill>
              </a:rPr>
              <a:t>Huo</a:t>
            </a:r>
            <a:r>
              <a:rPr lang="en-US" altLang="zh-CN" sz="3200" b="1" dirty="0" smtClean="0">
                <a:solidFill>
                  <a:schemeClr val="bg1"/>
                </a:solidFill>
              </a:rPr>
              <a:t> </a:t>
            </a:r>
            <a:r>
              <a:rPr lang="en-US" altLang="zh-CN" sz="3200" b="1" dirty="0" err="1" smtClean="0">
                <a:solidFill>
                  <a:schemeClr val="bg1"/>
                </a:solidFill>
              </a:rPr>
              <a:t>Yuanjia</a:t>
            </a:r>
            <a:r>
              <a:rPr lang="zh-CN" altLang="en-US" sz="3200" b="1" dirty="0" smtClean="0">
                <a:solidFill>
                  <a:schemeClr val="bg1"/>
                </a:solidFill>
              </a:rPr>
              <a:t>（霍元甲）</a:t>
            </a:r>
            <a:endParaRPr lang="zh-CN" altLang="en-US" sz="3200" b="1" dirty="0">
              <a:solidFill>
                <a:schemeClr val="bg1"/>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3815" y="267189"/>
            <a:ext cx="3138342" cy="3647987"/>
          </a:xfrm>
          <a:prstGeom prst="rect">
            <a:avLst/>
          </a:prstGeom>
        </p:spPr>
      </p:pic>
      <p:sp>
        <p:nvSpPr>
          <p:cNvPr id="7" name="矩形 6"/>
          <p:cNvSpPr/>
          <p:nvPr/>
        </p:nvSpPr>
        <p:spPr>
          <a:xfrm>
            <a:off x="596282" y="2353178"/>
            <a:ext cx="7401251" cy="2677656"/>
          </a:xfrm>
          <a:prstGeom prst="rect">
            <a:avLst/>
          </a:prstGeom>
        </p:spPr>
        <p:txBody>
          <a:bodyPr wrap="square">
            <a:spAutoFit/>
          </a:bodyPr>
          <a:lstStyle/>
          <a:p>
            <a:pPr algn="just"/>
            <a:r>
              <a:rPr lang="zh-CN" altLang="en-US" sz="2400" dirty="0">
                <a:solidFill>
                  <a:schemeClr val="bg1"/>
                </a:solidFill>
              </a:rPr>
              <a:t>Sun Yat-sen spoke highly of Huo </a:t>
            </a:r>
            <a:r>
              <a:rPr lang="zh-CN" altLang="en-US" sz="2400" dirty="0" smtClean="0">
                <a:solidFill>
                  <a:schemeClr val="bg1"/>
                </a:solidFill>
              </a:rPr>
              <a:t>Yuanjia‘s </a:t>
            </a:r>
            <a:r>
              <a:rPr lang="zh-CN" altLang="en-US" sz="2400" dirty="0">
                <a:solidFill>
                  <a:schemeClr val="bg1"/>
                </a:solidFill>
              </a:rPr>
              <a:t>courage to </a:t>
            </a:r>
            <a:r>
              <a:rPr lang="zh-CN" altLang="en-US" sz="2400" dirty="0" smtClean="0">
                <a:solidFill>
                  <a:schemeClr val="bg1"/>
                </a:solidFill>
              </a:rPr>
              <a:t>“strengthen </a:t>
            </a:r>
            <a:r>
              <a:rPr lang="zh-CN" altLang="en-US" sz="2400" dirty="0">
                <a:solidFill>
                  <a:schemeClr val="bg1"/>
                </a:solidFill>
              </a:rPr>
              <a:t>the country with military </a:t>
            </a:r>
            <a:r>
              <a:rPr lang="zh-CN" altLang="en-US" sz="2400" dirty="0" smtClean="0">
                <a:solidFill>
                  <a:schemeClr val="bg1"/>
                </a:solidFill>
              </a:rPr>
              <a:t>force”. </a:t>
            </a:r>
            <a:r>
              <a:rPr lang="zh-CN" altLang="en-US" sz="2400" dirty="0">
                <a:solidFill>
                  <a:schemeClr val="bg1"/>
                </a:solidFill>
              </a:rPr>
              <a:t>On the occasion of the 10th anniversary of the establishment of the Jingwu Association, he personally visited the conference and inscribed the four characters </a:t>
            </a:r>
            <a:r>
              <a:rPr lang="zh-CN" altLang="en-US" sz="2400" dirty="0" smtClean="0">
                <a:solidFill>
                  <a:schemeClr val="bg1"/>
                </a:solidFill>
              </a:rPr>
              <a:t>“Shang</a:t>
            </a:r>
            <a:r>
              <a:rPr lang="en-US" altLang="zh-CN" sz="2400" dirty="0">
                <a:solidFill>
                  <a:schemeClr val="bg1"/>
                </a:solidFill>
              </a:rPr>
              <a:t> </a:t>
            </a:r>
            <a:r>
              <a:rPr lang="en-US" altLang="zh-CN" sz="2400" dirty="0" smtClean="0">
                <a:solidFill>
                  <a:schemeClr val="bg1"/>
                </a:solidFill>
              </a:rPr>
              <a:t>W</a:t>
            </a:r>
            <a:r>
              <a:rPr lang="zh-CN" altLang="en-US" sz="2400" dirty="0" smtClean="0">
                <a:solidFill>
                  <a:schemeClr val="bg1"/>
                </a:solidFill>
              </a:rPr>
              <a:t>u </a:t>
            </a:r>
            <a:r>
              <a:rPr lang="en-US" altLang="zh-CN" sz="2400" dirty="0" smtClean="0">
                <a:solidFill>
                  <a:schemeClr val="bg1"/>
                </a:solidFill>
              </a:rPr>
              <a:t>Jing Shen</a:t>
            </a:r>
            <a:r>
              <a:rPr lang="zh-CN" altLang="en-US" sz="2400" dirty="0" smtClean="0">
                <a:solidFill>
                  <a:schemeClr val="bg1"/>
                </a:solidFill>
              </a:rPr>
              <a:t>（尚武精神）" </a:t>
            </a:r>
            <a:r>
              <a:rPr lang="zh-CN" altLang="en-US" sz="2400" dirty="0">
                <a:solidFill>
                  <a:schemeClr val="bg1"/>
                </a:solidFill>
              </a:rPr>
              <a:t>to commemorate Huo </a:t>
            </a:r>
            <a:r>
              <a:rPr lang="zh-CN" altLang="en-US" sz="2400" dirty="0" smtClean="0">
                <a:solidFill>
                  <a:schemeClr val="bg1"/>
                </a:solidFill>
              </a:rPr>
              <a:t>Yuanjia</a:t>
            </a:r>
            <a:r>
              <a:rPr lang="en-US" altLang="zh-CN" sz="2400" dirty="0" smtClean="0">
                <a:solidFill>
                  <a:schemeClr val="bg1"/>
                </a:solidFill>
              </a:rPr>
              <a:t>.</a:t>
            </a:r>
            <a:endParaRPr lang="zh-CN" altLang="en-US" sz="2400" dirty="0">
              <a:solidFill>
                <a:schemeClr val="bg1"/>
              </a:solidFill>
            </a:endParaRPr>
          </a:p>
        </p:txBody>
      </p:sp>
    </p:spTree>
    <p:extLst>
      <p:ext uri="{BB962C8B-B14F-4D97-AF65-F5344CB8AC3E}">
        <p14:creationId xmlns:p14="http://schemas.microsoft.com/office/powerpoint/2010/main" val="676706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4" name="直接连接符 3"/>
          <p:cNvCxnSpPr/>
          <p:nvPr/>
        </p:nvCxnSpPr>
        <p:spPr>
          <a:xfrm>
            <a:off x="451578" y="682877"/>
            <a:ext cx="0" cy="609600"/>
          </a:xfrm>
          <a:prstGeom prst="line">
            <a:avLst/>
          </a:prstGeom>
          <a:ln w="57150">
            <a:solidFill>
              <a:srgbClr val="5FEFCD"/>
            </a:solidFill>
          </a:ln>
        </p:spPr>
        <p:style>
          <a:lnRef idx="2">
            <a:schemeClr val="accent1"/>
          </a:lnRef>
          <a:fillRef idx="0">
            <a:schemeClr val="accent1"/>
          </a:fillRef>
          <a:effectRef idx="1">
            <a:schemeClr val="accent1"/>
          </a:effectRef>
          <a:fontRef idx="minor">
            <a:schemeClr val="tx1"/>
          </a:fontRef>
        </p:style>
      </p:cxnSp>
      <p:sp>
        <p:nvSpPr>
          <p:cNvPr id="15" name="文本框 14"/>
          <p:cNvSpPr txBox="1"/>
          <p:nvPr/>
        </p:nvSpPr>
        <p:spPr>
          <a:xfrm>
            <a:off x="759853" y="769257"/>
            <a:ext cx="4468969" cy="523220"/>
          </a:xfrm>
          <a:prstGeom prst="rect">
            <a:avLst/>
          </a:prstGeom>
          <a:noFill/>
        </p:spPr>
        <p:txBody>
          <a:bodyPr wrap="square" rtlCol="0">
            <a:spAutoFit/>
          </a:bodyPr>
          <a:lstStyle/>
          <a:p>
            <a:r>
              <a:rPr lang="en-US" altLang="zh-CN" sz="2800" b="1" dirty="0" smtClean="0">
                <a:solidFill>
                  <a:schemeClr val="bg1"/>
                </a:solidFill>
              </a:rPr>
              <a:t>Huang </a:t>
            </a:r>
            <a:r>
              <a:rPr lang="en-US" altLang="zh-CN" sz="2800" b="1" dirty="0" err="1" smtClean="0">
                <a:solidFill>
                  <a:schemeClr val="bg1"/>
                </a:solidFill>
              </a:rPr>
              <a:t>Feihong</a:t>
            </a:r>
            <a:r>
              <a:rPr lang="zh-CN" altLang="en-US" sz="2800" b="1" dirty="0" smtClean="0">
                <a:solidFill>
                  <a:schemeClr val="bg1"/>
                </a:solidFill>
              </a:rPr>
              <a:t>（黄飞鸿）</a:t>
            </a:r>
            <a:endParaRPr lang="zh-CN" altLang="en-US" sz="2800" b="1" dirty="0">
              <a:solidFill>
                <a:schemeClr val="bg1"/>
              </a:solidFill>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4768" y="1124384"/>
            <a:ext cx="3031570" cy="3031570"/>
          </a:xfrm>
          <a:prstGeom prst="rect">
            <a:avLst/>
          </a:prstGeom>
        </p:spPr>
      </p:pic>
      <p:sp>
        <p:nvSpPr>
          <p:cNvPr id="24" name="矩形 23"/>
          <p:cNvSpPr/>
          <p:nvPr/>
        </p:nvSpPr>
        <p:spPr>
          <a:xfrm>
            <a:off x="599776" y="2061734"/>
            <a:ext cx="7624292" cy="1200329"/>
          </a:xfrm>
          <a:prstGeom prst="rect">
            <a:avLst/>
          </a:prstGeom>
        </p:spPr>
        <p:txBody>
          <a:bodyPr wrap="square">
            <a:spAutoFit/>
          </a:bodyPr>
          <a:lstStyle/>
          <a:p>
            <a:pPr algn="just"/>
            <a:r>
              <a:rPr lang="zh-CN" altLang="en-US" sz="2400" dirty="0">
                <a:solidFill>
                  <a:schemeClr val="bg1"/>
                </a:solidFill>
              </a:rPr>
              <a:t>Huang Feihong is a representative </a:t>
            </a:r>
            <a:r>
              <a:rPr lang="zh-CN" altLang="en-US" sz="2400" dirty="0" smtClean="0">
                <a:solidFill>
                  <a:schemeClr val="bg1"/>
                </a:solidFill>
              </a:rPr>
              <a:t>Hongquan（洪拳） </a:t>
            </a:r>
            <a:r>
              <a:rPr lang="zh-CN" altLang="en-US" sz="2400" dirty="0">
                <a:solidFill>
                  <a:schemeClr val="bg1"/>
                </a:solidFill>
              </a:rPr>
              <a:t>master in the late Qing Dynasty and the early Republic of China.</a:t>
            </a:r>
          </a:p>
        </p:txBody>
      </p:sp>
    </p:spTree>
    <p:extLst>
      <p:ext uri="{BB962C8B-B14F-4D97-AF65-F5344CB8AC3E}">
        <p14:creationId xmlns:p14="http://schemas.microsoft.com/office/powerpoint/2010/main" val="141675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4" name="直接连接符 3"/>
          <p:cNvCxnSpPr/>
          <p:nvPr/>
        </p:nvCxnSpPr>
        <p:spPr>
          <a:xfrm>
            <a:off x="464457" y="464457"/>
            <a:ext cx="0" cy="609600"/>
          </a:xfrm>
          <a:prstGeom prst="line">
            <a:avLst/>
          </a:prstGeom>
          <a:ln w="57150">
            <a:solidFill>
              <a:srgbClr val="5FEFCD"/>
            </a:solidFill>
          </a:ln>
        </p:spPr>
        <p:style>
          <a:lnRef idx="2">
            <a:schemeClr val="accent1"/>
          </a:lnRef>
          <a:fillRef idx="0">
            <a:schemeClr val="accent1"/>
          </a:fillRef>
          <a:effectRef idx="1">
            <a:schemeClr val="accent1"/>
          </a:effectRef>
          <a:fontRef idx="minor">
            <a:schemeClr val="tx1"/>
          </a:fontRef>
        </p:style>
      </p:cxnSp>
      <p:sp>
        <p:nvSpPr>
          <p:cNvPr id="43" name="文本框 42"/>
          <p:cNvSpPr txBox="1"/>
          <p:nvPr/>
        </p:nvSpPr>
        <p:spPr>
          <a:xfrm>
            <a:off x="850006" y="618187"/>
            <a:ext cx="3451538" cy="461665"/>
          </a:xfrm>
          <a:prstGeom prst="rect">
            <a:avLst/>
          </a:prstGeom>
          <a:noFill/>
        </p:spPr>
        <p:txBody>
          <a:bodyPr wrap="square" rtlCol="0">
            <a:spAutoFit/>
          </a:bodyPr>
          <a:lstStyle/>
          <a:p>
            <a:r>
              <a:rPr lang="en-US" altLang="zh-CN" sz="2400" b="1" dirty="0" smtClean="0">
                <a:solidFill>
                  <a:schemeClr val="bg1"/>
                </a:solidFill>
              </a:rPr>
              <a:t>Li </a:t>
            </a:r>
            <a:r>
              <a:rPr lang="en-US" altLang="zh-CN" sz="2400" b="1" dirty="0" err="1" smtClean="0">
                <a:solidFill>
                  <a:schemeClr val="bg1"/>
                </a:solidFill>
              </a:rPr>
              <a:t>Xiaolong</a:t>
            </a:r>
            <a:r>
              <a:rPr lang="en-US" altLang="zh-CN" sz="2400" b="1" dirty="0" smtClean="0">
                <a:solidFill>
                  <a:schemeClr val="bg1"/>
                </a:solidFill>
              </a:rPr>
              <a:t> (Bruce Li)</a:t>
            </a:r>
            <a:endParaRPr lang="zh-CN" altLang="en-US" sz="2400" b="1" dirty="0">
              <a:solidFill>
                <a:schemeClr val="bg1"/>
              </a:solidFill>
            </a:endParaRPr>
          </a:p>
        </p:txBody>
      </p:sp>
      <p:pic>
        <p:nvPicPr>
          <p:cNvPr id="44" name="图片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7824" y="270456"/>
            <a:ext cx="2602520" cy="3258355"/>
          </a:xfrm>
          <a:prstGeom prst="rect">
            <a:avLst/>
          </a:prstGeom>
        </p:spPr>
      </p:pic>
      <p:sp>
        <p:nvSpPr>
          <p:cNvPr id="45" name="矩形 44"/>
          <p:cNvSpPr/>
          <p:nvPr/>
        </p:nvSpPr>
        <p:spPr>
          <a:xfrm>
            <a:off x="464457" y="1914229"/>
            <a:ext cx="7890457" cy="2308324"/>
          </a:xfrm>
          <a:prstGeom prst="rect">
            <a:avLst/>
          </a:prstGeom>
        </p:spPr>
        <p:txBody>
          <a:bodyPr wrap="square">
            <a:spAutoFit/>
          </a:bodyPr>
          <a:lstStyle/>
          <a:p>
            <a:pPr algn="just"/>
            <a:r>
              <a:rPr lang="en-US" altLang="zh-CN" sz="2400" dirty="0" smtClean="0">
                <a:solidFill>
                  <a:schemeClr val="bg1"/>
                </a:solidFill>
              </a:rPr>
              <a:t>Titles: </a:t>
            </a:r>
            <a:r>
              <a:rPr lang="zh-CN" altLang="en-US" sz="2400" dirty="0" smtClean="0">
                <a:solidFill>
                  <a:schemeClr val="bg1"/>
                </a:solidFill>
              </a:rPr>
              <a:t>Pioneer </a:t>
            </a:r>
            <a:r>
              <a:rPr lang="zh-CN" altLang="en-US" sz="2400" dirty="0">
                <a:solidFill>
                  <a:schemeClr val="bg1"/>
                </a:solidFill>
              </a:rPr>
              <a:t>of world </a:t>
            </a:r>
            <a:r>
              <a:rPr lang="en-US" altLang="zh-CN" sz="2400" dirty="0" err="1" smtClean="0">
                <a:solidFill>
                  <a:schemeClr val="bg1"/>
                </a:solidFill>
              </a:rPr>
              <a:t>kungfu</a:t>
            </a:r>
            <a:r>
              <a:rPr lang="en-US" altLang="zh-CN" sz="2400" dirty="0" smtClean="0">
                <a:solidFill>
                  <a:schemeClr val="bg1"/>
                </a:solidFill>
              </a:rPr>
              <a:t> </a:t>
            </a:r>
            <a:r>
              <a:rPr lang="zh-CN" altLang="en-US" sz="2400" dirty="0" smtClean="0">
                <a:solidFill>
                  <a:schemeClr val="bg1"/>
                </a:solidFill>
              </a:rPr>
              <a:t>revolution</a:t>
            </a:r>
            <a:r>
              <a:rPr lang="zh-CN" altLang="en-US" sz="2400" dirty="0">
                <a:solidFill>
                  <a:schemeClr val="bg1"/>
                </a:solidFill>
              </a:rPr>
              <a:t>, martial arts fighter, martial arts philosopher, father of MMA, martial arts master, pioneer of </a:t>
            </a:r>
            <a:r>
              <a:rPr lang="zh-CN" altLang="en-US" sz="2400" dirty="0" smtClean="0">
                <a:solidFill>
                  <a:schemeClr val="bg1"/>
                </a:solidFill>
              </a:rPr>
              <a:t>kungfu </a:t>
            </a:r>
            <a:r>
              <a:rPr lang="zh-CN" altLang="en-US" sz="2400" dirty="0">
                <a:solidFill>
                  <a:schemeClr val="bg1"/>
                </a:solidFill>
              </a:rPr>
              <a:t>movies and founder of Jeet Kune </a:t>
            </a:r>
            <a:r>
              <a:rPr lang="zh-CN" altLang="en-US" sz="2400" dirty="0" smtClean="0">
                <a:solidFill>
                  <a:schemeClr val="bg1"/>
                </a:solidFill>
              </a:rPr>
              <a:t>Do（截拳道）, </a:t>
            </a:r>
            <a:r>
              <a:rPr lang="zh-CN" altLang="en-US" sz="2400" dirty="0">
                <a:solidFill>
                  <a:schemeClr val="bg1"/>
                </a:solidFill>
              </a:rPr>
              <a:t>Chinese martial arts film actor, the first global promoter of Chinese Kung Fu, the first Chinese protagonist in Hollywood.</a:t>
            </a:r>
          </a:p>
        </p:txBody>
      </p:sp>
    </p:spTree>
    <p:extLst>
      <p:ext uri="{BB962C8B-B14F-4D97-AF65-F5344CB8AC3E}">
        <p14:creationId xmlns:p14="http://schemas.microsoft.com/office/powerpoint/2010/main" val="3200029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4" name="直接连接符 3"/>
          <p:cNvCxnSpPr/>
          <p:nvPr/>
        </p:nvCxnSpPr>
        <p:spPr>
          <a:xfrm>
            <a:off x="503835" y="918604"/>
            <a:ext cx="0" cy="609600"/>
          </a:xfrm>
          <a:prstGeom prst="line">
            <a:avLst/>
          </a:prstGeom>
          <a:ln w="57150">
            <a:solidFill>
              <a:srgbClr val="5FEFCD"/>
            </a:solidFill>
          </a:ln>
        </p:spPr>
        <p:style>
          <a:lnRef idx="2">
            <a:schemeClr val="accent1"/>
          </a:lnRef>
          <a:fillRef idx="0">
            <a:schemeClr val="accent1"/>
          </a:fillRef>
          <a:effectRef idx="1">
            <a:schemeClr val="accent1"/>
          </a:effectRef>
          <a:fontRef idx="minor">
            <a:schemeClr val="tx1"/>
          </a:fontRef>
        </p:style>
      </p:cxnSp>
      <p:sp>
        <p:nvSpPr>
          <p:cNvPr id="3" name="矩形 2"/>
          <p:cNvSpPr/>
          <p:nvPr/>
        </p:nvSpPr>
        <p:spPr>
          <a:xfrm>
            <a:off x="758920" y="769257"/>
            <a:ext cx="9895828" cy="4893647"/>
          </a:xfrm>
          <a:prstGeom prst="rect">
            <a:avLst/>
          </a:prstGeom>
        </p:spPr>
        <p:txBody>
          <a:bodyPr wrap="square">
            <a:spAutoFit/>
          </a:bodyPr>
          <a:lstStyle/>
          <a:p>
            <a:r>
              <a:rPr lang="zh-CN" altLang="en-US" sz="2400" dirty="0">
                <a:solidFill>
                  <a:schemeClr val="bg1"/>
                </a:solidFill>
              </a:rPr>
              <a:t> </a:t>
            </a:r>
            <a:r>
              <a:rPr lang="zh-CN" altLang="en-US" sz="2400" b="1" dirty="0">
                <a:solidFill>
                  <a:schemeClr val="bg1"/>
                </a:solidFill>
              </a:rPr>
              <a:t>The transliteration in Chinese martial </a:t>
            </a:r>
            <a:r>
              <a:rPr lang="zh-CN" altLang="en-US" sz="2400" b="1" dirty="0" smtClean="0">
                <a:solidFill>
                  <a:schemeClr val="bg1"/>
                </a:solidFill>
              </a:rPr>
              <a:t>schools </a:t>
            </a:r>
            <a:endParaRPr lang="en-US" altLang="zh-CN" sz="2400" b="1" dirty="0" smtClean="0">
              <a:solidFill>
                <a:schemeClr val="bg1"/>
              </a:solidFill>
            </a:endParaRPr>
          </a:p>
          <a:p>
            <a:pPr marL="342900" indent="-342900">
              <a:buFont typeface="Arial" panose="020B0604020202020204" pitchFamily="34" charset="0"/>
              <a:buChar char="•"/>
            </a:pPr>
            <a:r>
              <a:rPr lang="zh-CN" altLang="en-US" sz="2400" dirty="0" smtClean="0">
                <a:solidFill>
                  <a:schemeClr val="bg1"/>
                </a:solidFill>
              </a:rPr>
              <a:t>Shaolin </a:t>
            </a:r>
            <a:r>
              <a:rPr lang="zh-CN" altLang="en-US" sz="2400" dirty="0">
                <a:solidFill>
                  <a:schemeClr val="bg1"/>
                </a:solidFill>
              </a:rPr>
              <a:t>school, Wudang school, Emei school, </a:t>
            </a:r>
            <a:endParaRPr lang="en-US" altLang="zh-CN" sz="2400" dirty="0" smtClean="0">
              <a:solidFill>
                <a:schemeClr val="bg1"/>
              </a:solidFill>
            </a:endParaRPr>
          </a:p>
          <a:p>
            <a:pPr marL="342900" indent="-342900">
              <a:buFont typeface="Arial" panose="020B0604020202020204" pitchFamily="34" charset="0"/>
              <a:buChar char="•"/>
            </a:pPr>
            <a:r>
              <a:rPr lang="zh-CN" altLang="en-US" sz="2400" dirty="0" smtClean="0">
                <a:solidFill>
                  <a:schemeClr val="bg1"/>
                </a:solidFill>
              </a:rPr>
              <a:t>Nanquan </a:t>
            </a:r>
            <a:r>
              <a:rPr lang="zh-CN" altLang="en-US" sz="2400" dirty="0">
                <a:solidFill>
                  <a:schemeClr val="bg1"/>
                </a:solidFill>
              </a:rPr>
              <a:t>(Southern Boxing), Taijiquan (Chinese shadow boxing</a:t>
            </a:r>
            <a:r>
              <a:rPr lang="zh-CN" altLang="en-US" sz="2400" dirty="0" smtClean="0">
                <a:solidFill>
                  <a:schemeClr val="bg1"/>
                </a:solidFill>
              </a:rPr>
              <a:t>)</a:t>
            </a:r>
            <a:r>
              <a:rPr lang="en-US" altLang="zh-CN" sz="2400" dirty="0" smtClean="0">
                <a:solidFill>
                  <a:schemeClr val="bg1"/>
                </a:solidFill>
              </a:rPr>
              <a:t>.</a:t>
            </a:r>
          </a:p>
          <a:p>
            <a:endParaRPr lang="en-US" altLang="zh-CN" sz="2400" dirty="0" smtClean="0">
              <a:solidFill>
                <a:schemeClr val="bg1"/>
              </a:solidFill>
            </a:endParaRPr>
          </a:p>
          <a:p>
            <a:r>
              <a:rPr lang="en-US" altLang="zh-CN" sz="2400" b="1" dirty="0" smtClean="0">
                <a:solidFill>
                  <a:schemeClr val="bg1"/>
                </a:solidFill>
              </a:rPr>
              <a:t>The literal translation in Chinese </a:t>
            </a:r>
            <a:r>
              <a:rPr lang="en-US" altLang="zh-CN" sz="2400" b="1" dirty="0" err="1" smtClean="0">
                <a:solidFill>
                  <a:schemeClr val="bg1"/>
                </a:solidFill>
              </a:rPr>
              <a:t>wushu</a:t>
            </a:r>
            <a:endParaRPr lang="en-US" altLang="zh-CN" sz="2400" b="1" dirty="0" smtClean="0">
              <a:solidFill>
                <a:schemeClr val="bg1"/>
              </a:solidFill>
            </a:endParaRPr>
          </a:p>
          <a:p>
            <a:pPr marL="342900" indent="-342900">
              <a:buFont typeface="Arial" panose="020B0604020202020204" pitchFamily="34" charset="0"/>
              <a:buChar char="•"/>
            </a:pPr>
            <a:r>
              <a:rPr lang="en-US" altLang="zh-CN" sz="2400" dirty="0" err="1">
                <a:solidFill>
                  <a:schemeClr val="bg1"/>
                </a:solidFill>
              </a:rPr>
              <a:t>Nanquan</a:t>
            </a:r>
            <a:r>
              <a:rPr lang="en-US" altLang="zh-CN" sz="2400" dirty="0">
                <a:solidFill>
                  <a:schemeClr val="bg1"/>
                </a:solidFill>
              </a:rPr>
              <a:t> emphasizes pile </a:t>
            </a:r>
            <a:r>
              <a:rPr lang="en-US" altLang="zh-CN" sz="2400" dirty="0" smtClean="0">
                <a:solidFill>
                  <a:schemeClr val="bg1"/>
                </a:solidFill>
              </a:rPr>
              <a:t>skills</a:t>
            </a:r>
            <a:r>
              <a:rPr lang="zh-CN" altLang="en-US" sz="2400" dirty="0" smtClean="0">
                <a:solidFill>
                  <a:schemeClr val="bg1"/>
                </a:solidFill>
              </a:rPr>
              <a:t>（桩功）</a:t>
            </a:r>
            <a:endParaRPr lang="en-US" altLang="zh-CN" sz="2400" dirty="0" smtClean="0">
              <a:solidFill>
                <a:schemeClr val="bg1"/>
              </a:solidFill>
            </a:endParaRPr>
          </a:p>
          <a:p>
            <a:pPr marL="342900" indent="-342900">
              <a:buFont typeface="Arial" panose="020B0604020202020204" pitchFamily="34" charset="0"/>
              <a:buChar char="•"/>
            </a:pPr>
            <a:r>
              <a:rPr lang="en-US" altLang="zh-CN" sz="2400" dirty="0" smtClean="0">
                <a:solidFill>
                  <a:schemeClr val="bg1"/>
                </a:solidFill>
              </a:rPr>
              <a:t>sitting piles</a:t>
            </a:r>
            <a:r>
              <a:rPr lang="zh-CN" altLang="en-US" sz="2400" dirty="0" smtClean="0">
                <a:solidFill>
                  <a:schemeClr val="bg1"/>
                </a:solidFill>
              </a:rPr>
              <a:t>（坐桩）</a:t>
            </a:r>
            <a:endParaRPr lang="en-US" altLang="zh-CN" sz="2400" dirty="0" smtClean="0">
              <a:solidFill>
                <a:schemeClr val="bg1"/>
              </a:solidFill>
            </a:endParaRPr>
          </a:p>
          <a:p>
            <a:pPr marL="342900" indent="-342900">
              <a:buFont typeface="Arial" panose="020B0604020202020204" pitchFamily="34" charset="0"/>
              <a:buChar char="•"/>
            </a:pPr>
            <a:r>
              <a:rPr lang="en-US" altLang="zh-CN" sz="2400" dirty="0" smtClean="0">
                <a:solidFill>
                  <a:schemeClr val="bg1"/>
                </a:solidFill>
              </a:rPr>
              <a:t>Ding piles</a:t>
            </a:r>
            <a:r>
              <a:rPr lang="zh-CN" altLang="en-US" sz="2400" dirty="0" smtClean="0">
                <a:solidFill>
                  <a:schemeClr val="bg1"/>
                </a:solidFill>
              </a:rPr>
              <a:t>（丁桩）</a:t>
            </a:r>
            <a:r>
              <a:rPr lang="en-US" altLang="zh-CN" sz="2400" dirty="0" smtClean="0">
                <a:solidFill>
                  <a:schemeClr val="bg1"/>
                </a:solidFill>
              </a:rPr>
              <a:t> </a:t>
            </a:r>
            <a:endParaRPr lang="en-US" altLang="zh-CN" sz="2400" dirty="0">
              <a:solidFill>
                <a:schemeClr val="bg1"/>
              </a:solidFill>
            </a:endParaRPr>
          </a:p>
          <a:p>
            <a:pPr marL="342900" indent="-342900">
              <a:buFont typeface="Arial" panose="020B0604020202020204" pitchFamily="34" charset="0"/>
              <a:buChar char="•"/>
            </a:pPr>
            <a:r>
              <a:rPr lang="en-US" altLang="zh-CN" sz="2400" dirty="0" smtClean="0">
                <a:solidFill>
                  <a:schemeClr val="bg1"/>
                </a:solidFill>
              </a:rPr>
              <a:t>kneeling piles</a:t>
            </a:r>
            <a:r>
              <a:rPr lang="zh-CN" altLang="en-US" sz="2400" dirty="0" smtClean="0">
                <a:solidFill>
                  <a:schemeClr val="bg1"/>
                </a:solidFill>
              </a:rPr>
              <a:t>（跪桩）</a:t>
            </a:r>
            <a:endParaRPr lang="en-US" altLang="zh-CN" sz="2400" dirty="0" smtClean="0">
              <a:solidFill>
                <a:schemeClr val="bg1"/>
              </a:solidFill>
            </a:endParaRPr>
          </a:p>
          <a:p>
            <a:pPr marL="342900" indent="-342900">
              <a:buFont typeface="Arial" panose="020B0604020202020204" pitchFamily="34" charset="0"/>
              <a:buChar char="•"/>
            </a:pPr>
            <a:r>
              <a:rPr lang="en-US" altLang="zh-CN" sz="2400" dirty="0" smtClean="0">
                <a:solidFill>
                  <a:schemeClr val="bg1"/>
                </a:solidFill>
              </a:rPr>
              <a:t>practicing </a:t>
            </a:r>
            <a:r>
              <a:rPr lang="en-US" altLang="zh-CN" sz="2400" dirty="0">
                <a:solidFill>
                  <a:schemeClr val="bg1"/>
                </a:solidFill>
              </a:rPr>
              <a:t>medicine </a:t>
            </a:r>
            <a:r>
              <a:rPr lang="en-US" altLang="zh-CN" sz="2400" dirty="0" smtClean="0">
                <a:solidFill>
                  <a:schemeClr val="bg1"/>
                </a:solidFill>
              </a:rPr>
              <a:t>hands</a:t>
            </a:r>
            <a:r>
              <a:rPr lang="zh-CN" altLang="en-US" sz="2400" dirty="0" smtClean="0">
                <a:solidFill>
                  <a:schemeClr val="bg1"/>
                </a:solidFill>
              </a:rPr>
              <a:t>（练药手）</a:t>
            </a:r>
            <a:endParaRPr lang="en-US" altLang="zh-CN" sz="2400" dirty="0">
              <a:solidFill>
                <a:schemeClr val="bg1"/>
              </a:solidFill>
            </a:endParaRPr>
          </a:p>
          <a:p>
            <a:pPr marL="342900" indent="-342900">
              <a:buFont typeface="Arial" panose="020B0604020202020204" pitchFamily="34" charset="0"/>
              <a:buChar char="•"/>
            </a:pPr>
            <a:r>
              <a:rPr lang="en-US" altLang="zh-CN" sz="2400" dirty="0" smtClean="0">
                <a:solidFill>
                  <a:schemeClr val="bg1"/>
                </a:solidFill>
              </a:rPr>
              <a:t>sandbags</a:t>
            </a:r>
            <a:r>
              <a:rPr lang="zh-CN" altLang="en-US" sz="2400" dirty="0" smtClean="0">
                <a:solidFill>
                  <a:schemeClr val="bg1"/>
                </a:solidFill>
              </a:rPr>
              <a:t>（打砂袋）</a:t>
            </a:r>
            <a:r>
              <a:rPr lang="en-US" altLang="zh-CN" sz="2400" dirty="0" smtClean="0">
                <a:solidFill>
                  <a:schemeClr val="bg1"/>
                </a:solidFill>
              </a:rPr>
              <a:t>,</a:t>
            </a:r>
          </a:p>
          <a:p>
            <a:pPr marL="342900" indent="-342900">
              <a:buFont typeface="Arial" panose="020B0604020202020204" pitchFamily="34" charset="0"/>
              <a:buChar char="•"/>
            </a:pPr>
            <a:r>
              <a:rPr lang="en-US" altLang="zh-CN" sz="2400" dirty="0" smtClean="0">
                <a:solidFill>
                  <a:schemeClr val="bg1"/>
                </a:solidFill>
              </a:rPr>
              <a:t>Tie </a:t>
            </a:r>
            <a:r>
              <a:rPr lang="en-US" altLang="zh-CN" sz="2400" dirty="0">
                <a:solidFill>
                  <a:schemeClr val="bg1"/>
                </a:solidFill>
              </a:rPr>
              <a:t>Sha Zhang (Iron Sand Palm)</a:t>
            </a:r>
            <a:r>
              <a:rPr lang="zh-CN" altLang="en-US" sz="2400" dirty="0" smtClean="0">
                <a:solidFill>
                  <a:schemeClr val="bg1"/>
                </a:solidFill>
              </a:rPr>
              <a:t>（铁砂掌）</a:t>
            </a:r>
            <a:endParaRPr lang="en-US" altLang="zh-CN" sz="2400" dirty="0">
              <a:solidFill>
                <a:schemeClr val="bg1"/>
              </a:solidFill>
            </a:endParaRPr>
          </a:p>
          <a:p>
            <a:pPr marL="342900" indent="-342900">
              <a:buFont typeface="Arial" panose="020B0604020202020204" pitchFamily="34" charset="0"/>
              <a:buChar char="•"/>
            </a:pPr>
            <a:r>
              <a:rPr lang="en-US" altLang="zh-CN" sz="2400" dirty="0" err="1" smtClean="0">
                <a:solidFill>
                  <a:schemeClr val="bg1"/>
                </a:solidFill>
              </a:rPr>
              <a:t>acupoint</a:t>
            </a:r>
            <a:r>
              <a:rPr lang="en-US" altLang="zh-CN" sz="2400" dirty="0" smtClean="0">
                <a:solidFill>
                  <a:schemeClr val="bg1"/>
                </a:solidFill>
              </a:rPr>
              <a:t>-pointing skills</a:t>
            </a:r>
            <a:r>
              <a:rPr lang="zh-CN" altLang="en-US" sz="2400" dirty="0" smtClean="0">
                <a:solidFill>
                  <a:schemeClr val="bg1"/>
                </a:solidFill>
              </a:rPr>
              <a:t>（点穴功）</a:t>
            </a:r>
            <a:endParaRPr lang="zh-CN" altLang="en-US" sz="2400" dirty="0">
              <a:solidFill>
                <a:schemeClr val="bg1"/>
              </a:solidFill>
            </a:endParaRPr>
          </a:p>
        </p:txBody>
      </p:sp>
    </p:spTree>
    <p:extLst>
      <p:ext uri="{BB962C8B-B14F-4D97-AF65-F5344CB8AC3E}">
        <p14:creationId xmlns:p14="http://schemas.microsoft.com/office/powerpoint/2010/main" val="152402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4" name="直接连接符 3"/>
          <p:cNvCxnSpPr/>
          <p:nvPr/>
        </p:nvCxnSpPr>
        <p:spPr>
          <a:xfrm>
            <a:off x="464457" y="464457"/>
            <a:ext cx="0" cy="609600"/>
          </a:xfrm>
          <a:prstGeom prst="line">
            <a:avLst/>
          </a:prstGeom>
          <a:ln w="57150">
            <a:solidFill>
              <a:srgbClr val="5FEFCD"/>
            </a:solidFill>
          </a:ln>
        </p:spPr>
        <p:style>
          <a:lnRef idx="2">
            <a:schemeClr val="accent1"/>
          </a:lnRef>
          <a:fillRef idx="0">
            <a:schemeClr val="accent1"/>
          </a:fillRef>
          <a:effectRef idx="1">
            <a:schemeClr val="accent1"/>
          </a:effectRef>
          <a:fontRef idx="minor">
            <a:schemeClr val="tx1"/>
          </a:fontRef>
        </p:style>
      </p:cxnSp>
      <p:sp>
        <p:nvSpPr>
          <p:cNvPr id="17" name="文本框 16"/>
          <p:cNvSpPr txBox="1"/>
          <p:nvPr/>
        </p:nvSpPr>
        <p:spPr>
          <a:xfrm>
            <a:off x="901521" y="464457"/>
            <a:ext cx="2562896" cy="584775"/>
          </a:xfrm>
          <a:prstGeom prst="rect">
            <a:avLst/>
          </a:prstGeom>
          <a:noFill/>
        </p:spPr>
        <p:txBody>
          <a:bodyPr wrap="square" rtlCol="0">
            <a:spAutoFit/>
          </a:bodyPr>
          <a:lstStyle/>
          <a:p>
            <a:r>
              <a:rPr lang="en-US" altLang="zh-CN" sz="3200" b="1" dirty="0" smtClean="0">
                <a:solidFill>
                  <a:schemeClr val="bg1"/>
                </a:solidFill>
              </a:rPr>
              <a:t>Conclusion</a:t>
            </a:r>
            <a:endParaRPr lang="zh-CN" altLang="en-US" sz="3200" b="1" dirty="0">
              <a:solidFill>
                <a:schemeClr val="bg1"/>
              </a:solidFill>
            </a:endParaRPr>
          </a:p>
        </p:txBody>
      </p:sp>
      <p:sp>
        <p:nvSpPr>
          <p:cNvPr id="18" name="矩形 17"/>
          <p:cNvSpPr/>
          <p:nvPr/>
        </p:nvSpPr>
        <p:spPr>
          <a:xfrm>
            <a:off x="641797" y="1846873"/>
            <a:ext cx="10908406" cy="3108543"/>
          </a:xfrm>
          <a:prstGeom prst="rect">
            <a:avLst/>
          </a:prstGeom>
        </p:spPr>
        <p:txBody>
          <a:bodyPr wrap="square">
            <a:spAutoFit/>
          </a:bodyPr>
          <a:lstStyle/>
          <a:p>
            <a:pPr marL="457200" indent="-457200" algn="just">
              <a:buFont typeface="Arial" panose="020B0604020202020204" pitchFamily="34" charset="0"/>
              <a:buChar char="•"/>
            </a:pPr>
            <a:r>
              <a:rPr lang="zh-CN" altLang="en-US" sz="2800" dirty="0">
                <a:solidFill>
                  <a:schemeClr val="bg1"/>
                </a:solidFill>
              </a:rPr>
              <a:t>After the founding of </a:t>
            </a:r>
            <a:r>
              <a:rPr lang="en-US" altLang="zh-CN" sz="2800" dirty="0" smtClean="0">
                <a:solidFill>
                  <a:schemeClr val="bg1"/>
                </a:solidFill>
              </a:rPr>
              <a:t>the People’s Republic of China</a:t>
            </a:r>
            <a:r>
              <a:rPr lang="zh-CN" altLang="en-US" sz="2800" dirty="0" smtClean="0">
                <a:solidFill>
                  <a:schemeClr val="bg1"/>
                </a:solidFill>
              </a:rPr>
              <a:t>, </a:t>
            </a:r>
            <a:r>
              <a:rPr lang="en-US" altLang="zh-CN" sz="2800" dirty="0" err="1" smtClean="0">
                <a:solidFill>
                  <a:schemeClr val="bg1"/>
                </a:solidFill>
              </a:rPr>
              <a:t>wushu</a:t>
            </a:r>
            <a:r>
              <a:rPr lang="en-US" altLang="zh-CN" sz="2800" dirty="0" smtClean="0">
                <a:solidFill>
                  <a:schemeClr val="bg1"/>
                </a:solidFill>
              </a:rPr>
              <a:t> has </a:t>
            </a:r>
            <a:r>
              <a:rPr lang="zh-CN" altLang="en-US" sz="2800" dirty="0" smtClean="0">
                <a:solidFill>
                  <a:schemeClr val="bg1"/>
                </a:solidFill>
              </a:rPr>
              <a:t>developed </a:t>
            </a:r>
            <a:r>
              <a:rPr lang="zh-CN" altLang="en-US" sz="2800" dirty="0">
                <a:solidFill>
                  <a:schemeClr val="bg1"/>
                </a:solidFill>
              </a:rPr>
              <a:t>vigorously. In 2008 Beijing Olympic Games, </a:t>
            </a:r>
            <a:r>
              <a:rPr lang="en-US" altLang="zh-CN" sz="2800" dirty="0" err="1" smtClean="0">
                <a:solidFill>
                  <a:schemeClr val="bg1"/>
                </a:solidFill>
              </a:rPr>
              <a:t>wushu</a:t>
            </a:r>
            <a:r>
              <a:rPr lang="en-US" altLang="zh-CN" sz="2800" dirty="0" smtClean="0">
                <a:solidFill>
                  <a:schemeClr val="bg1"/>
                </a:solidFill>
              </a:rPr>
              <a:t> </a:t>
            </a:r>
            <a:r>
              <a:rPr lang="zh-CN" altLang="en-US" sz="2800" dirty="0" smtClean="0">
                <a:solidFill>
                  <a:schemeClr val="bg1"/>
                </a:solidFill>
              </a:rPr>
              <a:t>became </a:t>
            </a:r>
            <a:r>
              <a:rPr lang="zh-CN" altLang="en-US" sz="2800" dirty="0">
                <a:solidFill>
                  <a:schemeClr val="bg1"/>
                </a:solidFill>
              </a:rPr>
              <a:t>an Olympic </a:t>
            </a:r>
            <a:r>
              <a:rPr lang="zh-CN" altLang="en-US" sz="2800" dirty="0" smtClean="0">
                <a:solidFill>
                  <a:schemeClr val="bg1"/>
                </a:solidFill>
              </a:rPr>
              <a:t>event</a:t>
            </a:r>
            <a:r>
              <a:rPr lang="en-US" altLang="zh-CN" sz="2800" dirty="0" smtClean="0">
                <a:solidFill>
                  <a:schemeClr val="bg1"/>
                </a:solidFill>
              </a:rPr>
              <a:t>.</a:t>
            </a:r>
          </a:p>
          <a:p>
            <a:pPr marL="457200" indent="-457200" algn="just">
              <a:buFont typeface="Arial" panose="020B0604020202020204" pitchFamily="34" charset="0"/>
              <a:buChar char="•"/>
            </a:pPr>
            <a:r>
              <a:rPr lang="en-US" altLang="zh-CN" sz="2800" dirty="0">
                <a:solidFill>
                  <a:schemeClr val="bg1"/>
                </a:solidFill>
              </a:rPr>
              <a:t>Chinese traditional </a:t>
            </a:r>
            <a:r>
              <a:rPr lang="en-US" altLang="zh-CN" sz="2800" dirty="0" err="1" smtClean="0">
                <a:solidFill>
                  <a:schemeClr val="bg1"/>
                </a:solidFill>
              </a:rPr>
              <a:t>wushu</a:t>
            </a:r>
            <a:r>
              <a:rPr lang="en-US" altLang="zh-CN" sz="2800" dirty="0" smtClean="0">
                <a:solidFill>
                  <a:schemeClr val="bg1"/>
                </a:solidFill>
              </a:rPr>
              <a:t> contains </a:t>
            </a:r>
            <a:r>
              <a:rPr lang="en-US" altLang="zh-CN" sz="2800" dirty="0">
                <a:solidFill>
                  <a:schemeClr val="bg1"/>
                </a:solidFill>
              </a:rPr>
              <a:t>the wisdom </a:t>
            </a:r>
            <a:r>
              <a:rPr lang="en-US" altLang="zh-CN" sz="2800" dirty="0" smtClean="0">
                <a:solidFill>
                  <a:schemeClr val="bg1"/>
                </a:solidFill>
              </a:rPr>
              <a:t>of </a:t>
            </a:r>
            <a:r>
              <a:rPr lang="en-US" altLang="zh-CN" sz="2800" dirty="0">
                <a:solidFill>
                  <a:schemeClr val="bg1"/>
                </a:solidFill>
              </a:rPr>
              <a:t>the Chinese nation for more than five thousand years, and embodies the unique values, outlook on life and world outlook of the Chinese nation.</a:t>
            </a:r>
            <a:endParaRPr lang="zh-CN" altLang="en-US" sz="2800" dirty="0">
              <a:solidFill>
                <a:schemeClr val="bg1"/>
              </a:solidFill>
            </a:endParaRPr>
          </a:p>
        </p:txBody>
      </p:sp>
    </p:spTree>
    <p:extLst>
      <p:ext uri="{BB962C8B-B14F-4D97-AF65-F5344CB8AC3E}">
        <p14:creationId xmlns:p14="http://schemas.microsoft.com/office/powerpoint/2010/main" val="243367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4" name="直接连接符 3"/>
          <p:cNvCxnSpPr/>
          <p:nvPr/>
        </p:nvCxnSpPr>
        <p:spPr>
          <a:xfrm>
            <a:off x="464457" y="464457"/>
            <a:ext cx="0" cy="609600"/>
          </a:xfrm>
          <a:prstGeom prst="line">
            <a:avLst/>
          </a:prstGeom>
          <a:ln w="57150">
            <a:solidFill>
              <a:srgbClr val="5FEFCD"/>
            </a:solidFill>
          </a:ln>
        </p:spPr>
        <p:style>
          <a:lnRef idx="2">
            <a:schemeClr val="accent1"/>
          </a:lnRef>
          <a:fillRef idx="0">
            <a:schemeClr val="accent1"/>
          </a:fillRef>
          <a:effectRef idx="1">
            <a:schemeClr val="accent1"/>
          </a:effectRef>
          <a:fontRef idx="minor">
            <a:schemeClr val="tx1"/>
          </a:fontRef>
        </p:style>
      </p:cxnSp>
      <p:sp>
        <p:nvSpPr>
          <p:cNvPr id="3" name="矩形 2"/>
          <p:cNvSpPr/>
          <p:nvPr/>
        </p:nvSpPr>
        <p:spPr>
          <a:xfrm>
            <a:off x="835645" y="489282"/>
            <a:ext cx="1854995" cy="584775"/>
          </a:xfrm>
          <a:prstGeom prst="rect">
            <a:avLst/>
          </a:prstGeom>
        </p:spPr>
        <p:txBody>
          <a:bodyPr wrap="none">
            <a:spAutoFit/>
          </a:bodyPr>
          <a:lstStyle/>
          <a:p>
            <a:r>
              <a:rPr lang="zh-CN" altLang="en-US" sz="3200" b="1" dirty="0" smtClean="0">
                <a:solidFill>
                  <a:schemeClr val="bg1"/>
                </a:solidFill>
              </a:rPr>
              <a:t>Contents</a:t>
            </a:r>
            <a:endParaRPr lang="zh-CN" altLang="en-US" sz="3200" b="1" dirty="0">
              <a:solidFill>
                <a:schemeClr val="bg1"/>
              </a:solidFill>
            </a:endParaRPr>
          </a:p>
        </p:txBody>
      </p:sp>
      <p:sp>
        <p:nvSpPr>
          <p:cNvPr id="6" name="文本框 5"/>
          <p:cNvSpPr txBox="1"/>
          <p:nvPr/>
        </p:nvSpPr>
        <p:spPr>
          <a:xfrm>
            <a:off x="835645" y="1571223"/>
            <a:ext cx="4367420" cy="738664"/>
          </a:xfrm>
          <a:prstGeom prst="rect">
            <a:avLst/>
          </a:prstGeom>
          <a:noFill/>
        </p:spPr>
        <p:txBody>
          <a:bodyPr wrap="square" rtlCol="0">
            <a:spAutoFit/>
          </a:bodyPr>
          <a:lstStyle/>
          <a:p>
            <a:r>
              <a:rPr lang="en-US" altLang="zh-CN" sz="2400" dirty="0" smtClean="0">
                <a:solidFill>
                  <a:schemeClr val="bg1"/>
                </a:solidFill>
              </a:rPr>
              <a:t>1.</a:t>
            </a:r>
            <a:r>
              <a:rPr kumimoji="1" lang="en-US" altLang="zh-CN" sz="2400" b="1" dirty="0">
                <a:solidFill>
                  <a:schemeClr val="bg1"/>
                </a:solidFill>
              </a:rPr>
              <a:t> </a:t>
            </a:r>
            <a:r>
              <a:rPr kumimoji="1" lang="en-US" altLang="zh-CN" sz="2400" b="1" dirty="0">
                <a:solidFill>
                  <a:srgbClr val="FFFFFF"/>
                </a:solidFill>
              </a:rPr>
              <a:t>Concept of </a:t>
            </a:r>
            <a:r>
              <a:rPr kumimoji="1" lang="en-US" altLang="zh-CN" sz="2400" b="1" dirty="0" err="1">
                <a:solidFill>
                  <a:srgbClr val="FFFFFF"/>
                </a:solidFill>
              </a:rPr>
              <a:t>Wushu</a:t>
            </a:r>
            <a:endParaRPr kumimoji="1" lang="en-US" altLang="zh-CN" sz="2400" b="1" dirty="0">
              <a:solidFill>
                <a:srgbClr val="FFFFFF"/>
              </a:solidFill>
              <a:latin typeface="微软雅黑" panose="020B0503020204020204" pitchFamily="34" charset="-122"/>
              <a:ea typeface="微软雅黑" panose="020B0503020204020204" pitchFamily="34" charset="-122"/>
            </a:endParaRPr>
          </a:p>
          <a:p>
            <a:endParaRPr lang="zh-CN" altLang="en-US" dirty="0"/>
          </a:p>
        </p:txBody>
      </p:sp>
      <p:sp>
        <p:nvSpPr>
          <p:cNvPr id="8" name="矩形 7"/>
          <p:cNvSpPr/>
          <p:nvPr/>
        </p:nvSpPr>
        <p:spPr>
          <a:xfrm>
            <a:off x="835645" y="2806512"/>
            <a:ext cx="2975495" cy="461665"/>
          </a:xfrm>
          <a:prstGeom prst="rect">
            <a:avLst/>
          </a:prstGeom>
        </p:spPr>
        <p:txBody>
          <a:bodyPr wrap="none">
            <a:spAutoFit/>
          </a:bodyPr>
          <a:lstStyle/>
          <a:p>
            <a:r>
              <a:rPr lang="en-US" altLang="zh-CN" sz="2400" b="1" dirty="0" smtClean="0">
                <a:solidFill>
                  <a:schemeClr val="bg1"/>
                </a:solidFill>
              </a:rPr>
              <a:t>2. The </a:t>
            </a:r>
            <a:r>
              <a:rPr lang="en-US" altLang="zh-CN" sz="2400" b="1" dirty="0">
                <a:solidFill>
                  <a:schemeClr val="bg1"/>
                </a:solidFill>
              </a:rPr>
              <a:t>Main Schools</a:t>
            </a:r>
            <a:endParaRPr lang="zh-CN" altLang="en-US" sz="2400" b="1" dirty="0">
              <a:solidFill>
                <a:schemeClr val="bg1"/>
              </a:solidFill>
            </a:endParaRPr>
          </a:p>
        </p:txBody>
      </p:sp>
      <p:sp>
        <p:nvSpPr>
          <p:cNvPr id="9" name="矩形 8"/>
          <p:cNvSpPr/>
          <p:nvPr/>
        </p:nvSpPr>
        <p:spPr>
          <a:xfrm>
            <a:off x="835645" y="4060064"/>
            <a:ext cx="2181754" cy="461665"/>
          </a:xfrm>
          <a:prstGeom prst="rect">
            <a:avLst/>
          </a:prstGeom>
        </p:spPr>
        <p:txBody>
          <a:bodyPr wrap="square">
            <a:spAutoFit/>
          </a:bodyPr>
          <a:lstStyle/>
          <a:p>
            <a:r>
              <a:rPr lang="en-US" altLang="zh-CN" sz="2400" b="1" dirty="0" smtClean="0">
                <a:solidFill>
                  <a:schemeClr val="bg1"/>
                </a:solidFill>
              </a:rPr>
              <a:t>3. </a:t>
            </a:r>
            <a:r>
              <a:rPr lang="zh-CN" altLang="en-US" sz="2400" b="1" dirty="0" smtClean="0">
                <a:solidFill>
                  <a:schemeClr val="bg1"/>
                </a:solidFill>
              </a:rPr>
              <a:t>Tai </a:t>
            </a:r>
            <a:r>
              <a:rPr lang="zh-CN" altLang="en-US" sz="2400" b="1" dirty="0">
                <a:solidFill>
                  <a:schemeClr val="bg1"/>
                </a:solidFill>
              </a:rPr>
              <a:t>Chi</a:t>
            </a:r>
            <a:endParaRPr lang="zh-CN" altLang="en-US" sz="2400" b="1" dirty="0"/>
          </a:p>
        </p:txBody>
      </p:sp>
      <p:sp>
        <p:nvSpPr>
          <p:cNvPr id="10" name="矩形 9"/>
          <p:cNvSpPr/>
          <p:nvPr/>
        </p:nvSpPr>
        <p:spPr>
          <a:xfrm>
            <a:off x="6709674" y="1571223"/>
            <a:ext cx="4366516" cy="461665"/>
          </a:xfrm>
          <a:prstGeom prst="rect">
            <a:avLst/>
          </a:prstGeom>
        </p:spPr>
        <p:txBody>
          <a:bodyPr wrap="none">
            <a:spAutoFit/>
          </a:bodyPr>
          <a:lstStyle/>
          <a:p>
            <a:r>
              <a:rPr lang="en-US" altLang="zh-CN" sz="2400" b="1" dirty="0" smtClean="0">
                <a:solidFill>
                  <a:schemeClr val="bg1"/>
                </a:solidFill>
              </a:rPr>
              <a:t>4. Chinese famous</a:t>
            </a:r>
            <a:r>
              <a:rPr lang="zh-CN" altLang="en-US" sz="2400" b="1" dirty="0" smtClean="0">
                <a:solidFill>
                  <a:schemeClr val="bg1"/>
                </a:solidFill>
              </a:rPr>
              <a:t> </a:t>
            </a:r>
            <a:r>
              <a:rPr lang="zh-CN" altLang="en-US" sz="2400" b="1" dirty="0">
                <a:solidFill>
                  <a:schemeClr val="bg1"/>
                </a:solidFill>
              </a:rPr>
              <a:t>martial artist</a:t>
            </a:r>
            <a:r>
              <a:rPr lang="en-US" altLang="zh-CN" sz="2400" b="1" dirty="0">
                <a:solidFill>
                  <a:schemeClr val="bg1"/>
                </a:solidFill>
              </a:rPr>
              <a:t>s</a:t>
            </a:r>
            <a:endParaRPr lang="zh-CN" altLang="en-US" sz="2400" b="1" dirty="0">
              <a:solidFill>
                <a:schemeClr val="bg1"/>
              </a:solidFill>
            </a:endParaRPr>
          </a:p>
        </p:txBody>
      </p:sp>
      <p:sp>
        <p:nvSpPr>
          <p:cNvPr id="11" name="矩形 10"/>
          <p:cNvSpPr/>
          <p:nvPr/>
        </p:nvSpPr>
        <p:spPr>
          <a:xfrm>
            <a:off x="6709674" y="2806512"/>
            <a:ext cx="2050561" cy="461665"/>
          </a:xfrm>
          <a:prstGeom prst="rect">
            <a:avLst/>
          </a:prstGeom>
        </p:spPr>
        <p:txBody>
          <a:bodyPr wrap="none">
            <a:spAutoFit/>
          </a:bodyPr>
          <a:lstStyle/>
          <a:p>
            <a:r>
              <a:rPr lang="en-US" altLang="zh-CN" sz="2400" b="1" dirty="0" smtClean="0">
                <a:solidFill>
                  <a:schemeClr val="bg1"/>
                </a:solidFill>
              </a:rPr>
              <a:t>5. Conclusion</a:t>
            </a:r>
            <a:endParaRPr lang="zh-CN" altLang="en-US" sz="2400" b="1" dirty="0">
              <a:solidFill>
                <a:schemeClr val="bg1"/>
              </a:solidFill>
            </a:endParaRPr>
          </a:p>
        </p:txBody>
      </p:sp>
    </p:spTree>
    <p:extLst>
      <p:ext uri="{BB962C8B-B14F-4D97-AF65-F5344CB8AC3E}">
        <p14:creationId xmlns:p14="http://schemas.microsoft.com/office/powerpoint/2010/main" val="32815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2" name="圆角矩形 41"/>
          <p:cNvSpPr/>
          <p:nvPr/>
        </p:nvSpPr>
        <p:spPr>
          <a:xfrm rot="10800000" flipV="1">
            <a:off x="362368" y="1642409"/>
            <a:ext cx="204178" cy="207057"/>
          </a:xfrm>
          <a:prstGeom prst="roundRect">
            <a:avLst>
              <a:gd name="adj" fmla="val 5039"/>
            </a:avLst>
          </a:prstGeom>
          <a:solidFill>
            <a:srgbClr val="5FEF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2700" dirty="0">
              <a:solidFill>
                <a:prstClr val="white"/>
              </a:solidFill>
            </a:endParaRPr>
          </a:p>
        </p:txBody>
      </p:sp>
      <p:sp>
        <p:nvSpPr>
          <p:cNvPr id="43" name="文本框 42"/>
          <p:cNvSpPr txBox="1"/>
          <p:nvPr/>
        </p:nvSpPr>
        <p:spPr>
          <a:xfrm>
            <a:off x="566546" y="1463740"/>
            <a:ext cx="11409095" cy="2246769"/>
          </a:xfrm>
          <a:prstGeom prst="rect">
            <a:avLst/>
          </a:prstGeom>
          <a:noFill/>
        </p:spPr>
        <p:txBody>
          <a:bodyPr wrap="square" rtlCol="0">
            <a:spAutoFit/>
          </a:bodyPr>
          <a:lstStyle/>
          <a:p>
            <a:pPr algn="just" defTabSz="685800"/>
            <a:r>
              <a:rPr lang="en-US" altLang="zh-CN" sz="2800" dirty="0" err="1" smtClean="0">
                <a:solidFill>
                  <a:schemeClr val="bg1"/>
                </a:solidFill>
                <a:ea typeface="微软雅黑" panose="020B0503020204020204" pitchFamily="34" charset="-122"/>
                <a:cs typeface="Segoe UI Semilight" panose="020B0402040204020203" pitchFamily="34" charset="0"/>
              </a:rPr>
              <a:t>Wushu</a:t>
            </a:r>
            <a:r>
              <a:rPr lang="en-US" altLang="zh-CN" sz="2800" dirty="0" smtClean="0">
                <a:solidFill>
                  <a:schemeClr val="bg1"/>
                </a:solidFill>
                <a:ea typeface="微软雅黑" panose="020B0503020204020204" pitchFamily="34" charset="-122"/>
                <a:cs typeface="Segoe UI Semilight" panose="020B0402040204020203" pitchFamily="34" charset="0"/>
              </a:rPr>
              <a:t>, is also known as </a:t>
            </a:r>
            <a:r>
              <a:rPr lang="en-US" altLang="zh-CN" sz="2800" dirty="0" err="1" smtClean="0">
                <a:solidFill>
                  <a:schemeClr val="bg1"/>
                </a:solidFill>
                <a:ea typeface="微软雅黑" panose="020B0503020204020204" pitchFamily="34" charset="-122"/>
                <a:cs typeface="Segoe UI Semilight" panose="020B0402040204020203" pitchFamily="34" charset="0"/>
              </a:rPr>
              <a:t>kungfu</a:t>
            </a:r>
            <a:r>
              <a:rPr lang="en-US" altLang="zh-CN" sz="2800" dirty="0" smtClean="0">
                <a:solidFill>
                  <a:schemeClr val="bg1"/>
                </a:solidFill>
                <a:ea typeface="微软雅黑" panose="020B0503020204020204" pitchFamily="34" charset="-122"/>
                <a:cs typeface="Segoe UI Semilight" panose="020B0402040204020203" pitchFamily="34" charset="0"/>
              </a:rPr>
              <a:t>.</a:t>
            </a:r>
          </a:p>
          <a:p>
            <a:pPr algn="just" defTabSz="685800"/>
            <a:r>
              <a:rPr lang="en-US" altLang="zh-CN" sz="2800" dirty="0" err="1" smtClean="0">
                <a:solidFill>
                  <a:schemeClr val="bg1"/>
                </a:solidFill>
                <a:ea typeface="微软雅黑" panose="020B0503020204020204" pitchFamily="34" charset="-122"/>
                <a:cs typeface="Segoe UI Semilight" panose="020B0402040204020203" pitchFamily="34" charset="0"/>
              </a:rPr>
              <a:t>Wushu</a:t>
            </a:r>
            <a:r>
              <a:rPr lang="en-US" altLang="zh-CN" sz="2800" dirty="0" smtClean="0">
                <a:solidFill>
                  <a:schemeClr val="bg1"/>
                </a:solidFill>
                <a:ea typeface="微软雅黑" panose="020B0503020204020204" pitchFamily="34" charset="-122"/>
                <a:cs typeface="Segoe UI Semilight" panose="020B0402040204020203" pitchFamily="34" charset="0"/>
              </a:rPr>
              <a:t>: Boxing </a:t>
            </a:r>
            <a:r>
              <a:rPr lang="en-US" altLang="zh-CN" sz="2800" dirty="0">
                <a:solidFill>
                  <a:schemeClr val="bg1"/>
                </a:solidFill>
                <a:ea typeface="微软雅黑" panose="020B0503020204020204" pitchFamily="34" charset="-122"/>
                <a:cs typeface="Segoe UI Semilight" panose="020B0402040204020203" pitchFamily="34" charset="0"/>
              </a:rPr>
              <a:t>and the use of weapons are traditional Chinese </a:t>
            </a:r>
            <a:r>
              <a:rPr lang="en-US" altLang="zh-CN" sz="2800" dirty="0" smtClean="0">
                <a:solidFill>
                  <a:schemeClr val="bg1"/>
                </a:solidFill>
                <a:ea typeface="微软雅黑" panose="020B0503020204020204" pitchFamily="34" charset="-122"/>
                <a:cs typeface="Segoe UI Semilight" panose="020B0402040204020203" pitchFamily="34" charset="0"/>
              </a:rPr>
              <a:t>sports.</a:t>
            </a:r>
          </a:p>
          <a:p>
            <a:pPr algn="just" defTabSz="685800"/>
            <a:r>
              <a:rPr lang="en-US" altLang="zh-CN" sz="2800" dirty="0" smtClean="0">
                <a:solidFill>
                  <a:schemeClr val="bg1"/>
                </a:solidFill>
                <a:ea typeface="微软雅黑" panose="020B0503020204020204" pitchFamily="34" charset="-122"/>
                <a:cs typeface="Segoe UI Semilight" panose="020B0402040204020203" pitchFamily="34" charset="0"/>
              </a:rPr>
              <a:t>It is </a:t>
            </a:r>
            <a:r>
              <a:rPr lang="en-US" altLang="zh-CN" sz="2800" dirty="0">
                <a:solidFill>
                  <a:schemeClr val="bg1"/>
                </a:solidFill>
                <a:ea typeface="微软雅黑" panose="020B0503020204020204" pitchFamily="34" charset="-122"/>
                <a:cs typeface="Segoe UI Semilight" panose="020B0402040204020203" pitchFamily="34" charset="0"/>
              </a:rPr>
              <a:t>a traditional Chinese </a:t>
            </a:r>
            <a:r>
              <a:rPr lang="en-US" altLang="zh-CN" sz="2800" dirty="0" smtClean="0">
                <a:solidFill>
                  <a:schemeClr val="bg1"/>
                </a:solidFill>
                <a:ea typeface="微软雅黑" panose="020B0503020204020204" pitchFamily="34" charset="-122"/>
                <a:cs typeface="Segoe UI Semilight" panose="020B0402040204020203" pitchFamily="34" charset="0"/>
              </a:rPr>
              <a:t>sport</a:t>
            </a:r>
            <a:r>
              <a:rPr lang="en-US" altLang="zh-CN" sz="2800" dirty="0">
                <a:solidFill>
                  <a:schemeClr val="bg1"/>
                </a:solidFill>
                <a:ea typeface="微软雅黑" panose="020B0503020204020204" pitchFamily="34" charset="-122"/>
                <a:cs typeface="Segoe UI Semilight" panose="020B0402040204020203" pitchFamily="34" charset="0"/>
              </a:rPr>
              <a:t>. </a:t>
            </a:r>
            <a:r>
              <a:rPr lang="en-US" altLang="zh-CN" sz="2800" dirty="0" err="1">
                <a:solidFill>
                  <a:schemeClr val="bg1"/>
                </a:solidFill>
                <a:ea typeface="微软雅黑" panose="020B0503020204020204" pitchFamily="34" charset="-122"/>
                <a:cs typeface="Segoe UI Semilight" panose="020B0402040204020203" pitchFamily="34" charset="0"/>
              </a:rPr>
              <a:t>Wushu</a:t>
            </a:r>
            <a:r>
              <a:rPr lang="en-US" altLang="zh-CN" sz="2800" dirty="0">
                <a:solidFill>
                  <a:schemeClr val="bg1"/>
                </a:solidFill>
                <a:ea typeface="微软雅黑" panose="020B0503020204020204" pitchFamily="34" charset="-122"/>
                <a:cs typeface="Segoe UI Semilight" panose="020B0402040204020203" pitchFamily="34" charset="0"/>
              </a:rPr>
              <a:t> has an extremely broad mass foundation, and is a precious cultural heritage that the Chinese people have accumulated and enriched in the long-term social practice.</a:t>
            </a:r>
            <a:endParaRPr lang="zh-CN" altLang="en-US" sz="2800" dirty="0">
              <a:solidFill>
                <a:schemeClr val="bg1"/>
              </a:solidFill>
              <a:ea typeface="微软雅黑" panose="020B0503020204020204" pitchFamily="34" charset="-122"/>
              <a:cs typeface="Segoe UI Semilight" panose="020B0402040204020203" pitchFamily="34" charset="0"/>
            </a:endParaRPr>
          </a:p>
        </p:txBody>
      </p:sp>
      <p:cxnSp>
        <p:nvCxnSpPr>
          <p:cNvPr id="44" name="直接连接符 43"/>
          <p:cNvCxnSpPr/>
          <p:nvPr/>
        </p:nvCxnSpPr>
        <p:spPr>
          <a:xfrm>
            <a:off x="2460439" y="2145268"/>
            <a:ext cx="1672100" cy="1097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653255" y="327689"/>
            <a:ext cx="5869812" cy="553976"/>
          </a:xfrm>
          <a:prstGeom prst="rect">
            <a:avLst/>
          </a:prstGeom>
          <a:noFill/>
        </p:spPr>
        <p:txBody>
          <a:bodyPr wrap="square" lIns="121899" tIns="60949" rIns="121899" bIns="60949" rtlCol="0">
            <a:spAutoFit/>
          </a:bodyPr>
          <a:lstStyle/>
          <a:p>
            <a:pPr defTabSz="609459"/>
            <a:r>
              <a:rPr kumimoji="1" lang="en-US" altLang="zh-CN" sz="2800" b="1" dirty="0">
                <a:solidFill>
                  <a:srgbClr val="FFFFFF"/>
                </a:solidFill>
              </a:rPr>
              <a:t>Concept </a:t>
            </a:r>
            <a:r>
              <a:rPr kumimoji="1" lang="en-US" altLang="zh-CN" sz="2800" b="1" dirty="0" smtClean="0">
                <a:solidFill>
                  <a:srgbClr val="FFFFFF"/>
                </a:solidFill>
              </a:rPr>
              <a:t>of </a:t>
            </a:r>
            <a:r>
              <a:rPr kumimoji="1" lang="en-US" altLang="zh-CN" sz="2800" b="1" dirty="0" err="1" smtClean="0">
                <a:solidFill>
                  <a:srgbClr val="FFFFFF"/>
                </a:solidFill>
              </a:rPr>
              <a:t>Wushu</a:t>
            </a:r>
            <a:endParaRPr kumimoji="1" lang="en-US" altLang="zh-CN" sz="2800" b="1" dirty="0">
              <a:solidFill>
                <a:srgbClr val="FFFFFF"/>
              </a:solidFill>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464457" y="464457"/>
            <a:ext cx="0" cy="609600"/>
          </a:xfrm>
          <a:prstGeom prst="line">
            <a:avLst/>
          </a:prstGeom>
          <a:ln w="57150">
            <a:solidFill>
              <a:srgbClr val="5FEFCD"/>
            </a:solidFill>
          </a:ln>
        </p:spPr>
        <p:style>
          <a:lnRef idx="2">
            <a:schemeClr val="accent1"/>
          </a:lnRef>
          <a:fillRef idx="0">
            <a:schemeClr val="accent1"/>
          </a:fillRef>
          <a:effectRef idx="1">
            <a:schemeClr val="accent1"/>
          </a:effectRef>
          <a:fontRef idx="minor">
            <a:schemeClr val="tx1"/>
          </a:fontRef>
        </p:style>
      </p:cxnSp>
      <p:sp>
        <p:nvSpPr>
          <p:cNvPr id="8" name="矩形 7"/>
          <p:cNvSpPr/>
          <p:nvPr/>
        </p:nvSpPr>
        <p:spPr>
          <a:xfrm>
            <a:off x="502692" y="4194174"/>
            <a:ext cx="11186616" cy="1815882"/>
          </a:xfrm>
          <a:prstGeom prst="rect">
            <a:avLst/>
          </a:prstGeom>
        </p:spPr>
        <p:txBody>
          <a:bodyPr wrap="square">
            <a:spAutoFit/>
          </a:bodyPr>
          <a:lstStyle/>
          <a:p>
            <a:pPr algn="just"/>
            <a:r>
              <a:rPr lang="zh-CN" altLang="en-US" sz="2800" dirty="0">
                <a:solidFill>
                  <a:schemeClr val="bg1"/>
                </a:solidFill>
              </a:rPr>
              <a:t>As early as tens of thousands of years ago in primitive society, there were many beasts and few people, and the natural environment was very harsh. People naturally produced some primary offensive and defensive methods. This is the </a:t>
            </a:r>
            <a:r>
              <a:rPr lang="en-US" altLang="zh-CN" sz="2800" dirty="0" smtClean="0">
                <a:solidFill>
                  <a:schemeClr val="bg1"/>
                </a:solidFill>
              </a:rPr>
              <a:t>birth</a:t>
            </a:r>
            <a:r>
              <a:rPr lang="zh-CN" altLang="en-US" sz="2800" dirty="0" smtClean="0">
                <a:solidFill>
                  <a:schemeClr val="bg1"/>
                </a:solidFill>
              </a:rPr>
              <a:t> </a:t>
            </a:r>
            <a:r>
              <a:rPr lang="zh-CN" altLang="en-US" sz="2800" dirty="0">
                <a:solidFill>
                  <a:schemeClr val="bg1"/>
                </a:solidFill>
              </a:rPr>
              <a:t>of </a:t>
            </a:r>
            <a:r>
              <a:rPr lang="en-US" altLang="zh-CN" sz="2800" dirty="0" err="1" smtClean="0">
                <a:solidFill>
                  <a:schemeClr val="bg1"/>
                </a:solidFill>
              </a:rPr>
              <a:t>wushu</a:t>
            </a:r>
            <a:r>
              <a:rPr lang="en-US" altLang="zh-CN" sz="2800" dirty="0" smtClean="0">
                <a:solidFill>
                  <a:schemeClr val="bg1"/>
                </a:solidFill>
              </a:rPr>
              <a:t>.</a:t>
            </a:r>
            <a:endParaRPr lang="zh-CN" altLang="en-US" sz="2800" dirty="0">
              <a:solidFill>
                <a:schemeClr val="bg1"/>
              </a:solidFill>
            </a:endParaRPr>
          </a:p>
        </p:txBody>
      </p:sp>
      <p:sp>
        <p:nvSpPr>
          <p:cNvPr id="9" name="圆角矩形 8"/>
          <p:cNvSpPr/>
          <p:nvPr/>
        </p:nvSpPr>
        <p:spPr>
          <a:xfrm rot="10800000" flipV="1">
            <a:off x="300274" y="4328791"/>
            <a:ext cx="204178" cy="207057"/>
          </a:xfrm>
          <a:prstGeom prst="roundRect">
            <a:avLst>
              <a:gd name="adj" fmla="val 5039"/>
            </a:avLst>
          </a:prstGeom>
          <a:solidFill>
            <a:srgbClr val="5FEF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2700" dirty="0">
              <a:solidFill>
                <a:prstClr val="white"/>
              </a:solidFill>
            </a:endParaRPr>
          </a:p>
        </p:txBody>
      </p:sp>
    </p:spTree>
    <p:extLst>
      <p:ext uri="{BB962C8B-B14F-4D97-AF65-F5344CB8AC3E}">
        <p14:creationId xmlns:p14="http://schemas.microsoft.com/office/powerpoint/2010/main" val="298792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31"/>
            <a:ext cx="12192000" cy="6858000"/>
          </a:xfrm>
          <a:prstGeom prst="rect">
            <a:avLst/>
          </a:prstGeom>
        </p:spPr>
      </p:pic>
      <p:sp>
        <p:nvSpPr>
          <p:cNvPr id="5" name="文本框 4"/>
          <p:cNvSpPr txBox="1"/>
          <p:nvPr/>
        </p:nvSpPr>
        <p:spPr>
          <a:xfrm>
            <a:off x="452129" y="243460"/>
            <a:ext cx="4708478" cy="707886"/>
          </a:xfrm>
          <a:prstGeom prst="rect">
            <a:avLst/>
          </a:prstGeom>
          <a:noFill/>
        </p:spPr>
        <p:txBody>
          <a:bodyPr wrap="square" rtlCol="0">
            <a:spAutoFit/>
          </a:bodyPr>
          <a:lstStyle/>
          <a:p>
            <a:r>
              <a:rPr lang="en-US" altLang="zh-CN" sz="4000" dirty="0" smtClean="0">
                <a:solidFill>
                  <a:schemeClr val="bg1"/>
                </a:solidFill>
              </a:rPr>
              <a:t>The Main Schools</a:t>
            </a:r>
            <a:endParaRPr lang="zh-CN" altLang="en-US" sz="4000" dirty="0">
              <a:solidFill>
                <a:schemeClr val="bg1"/>
              </a:solidFill>
            </a:endParaRPr>
          </a:p>
        </p:txBody>
      </p:sp>
      <p:sp>
        <p:nvSpPr>
          <p:cNvPr id="6" name="矩形 5"/>
          <p:cNvSpPr/>
          <p:nvPr/>
        </p:nvSpPr>
        <p:spPr>
          <a:xfrm>
            <a:off x="188258" y="976927"/>
            <a:ext cx="7196233" cy="5669825"/>
          </a:xfrm>
          <a:prstGeom prst="rect">
            <a:avLst/>
          </a:prstGeom>
        </p:spPr>
        <p:txBody>
          <a:bodyPr wrap="square">
            <a:spAutoFit/>
          </a:bodyPr>
          <a:lstStyle/>
          <a:p>
            <a:pPr marL="457200" indent="-457200">
              <a:buFont typeface="Arial" panose="020B0604020202020204" pitchFamily="34" charset="0"/>
              <a:buChar char="•"/>
            </a:pPr>
            <a:r>
              <a:rPr lang="zh-CN" altLang="en-US" sz="2800" dirty="0" smtClean="0">
                <a:solidFill>
                  <a:schemeClr val="bg1"/>
                </a:solidFill>
              </a:rPr>
              <a:t>Chinese </a:t>
            </a:r>
            <a:r>
              <a:rPr lang="en-US" altLang="zh-CN" sz="2800" dirty="0" err="1" smtClean="0">
                <a:solidFill>
                  <a:schemeClr val="bg1"/>
                </a:solidFill>
              </a:rPr>
              <a:t>kungfu</a:t>
            </a:r>
            <a:r>
              <a:rPr lang="zh-CN" altLang="en-US" sz="2800" dirty="0" smtClean="0">
                <a:solidFill>
                  <a:schemeClr val="bg1"/>
                </a:solidFill>
              </a:rPr>
              <a:t>: Wudang</a:t>
            </a:r>
            <a:r>
              <a:rPr lang="zh-CN" altLang="en-US" sz="2800" dirty="0">
                <a:solidFill>
                  <a:schemeClr val="bg1"/>
                </a:solidFill>
              </a:rPr>
              <a:t>, Shaolin, Emei, </a:t>
            </a:r>
            <a:r>
              <a:rPr lang="en-US" altLang="zh-CN" sz="2800" dirty="0" smtClean="0">
                <a:solidFill>
                  <a:schemeClr val="bg1"/>
                </a:solidFill>
              </a:rPr>
              <a:t>Southern style boxing</a:t>
            </a:r>
            <a:r>
              <a:rPr lang="zh-CN" altLang="en-US" sz="2800" dirty="0" smtClean="0">
                <a:solidFill>
                  <a:schemeClr val="bg1"/>
                </a:solidFill>
              </a:rPr>
              <a:t>.</a:t>
            </a:r>
            <a:endParaRPr lang="en-US" altLang="zh-CN" sz="2800" dirty="0" smtClean="0">
              <a:solidFill>
                <a:schemeClr val="bg1"/>
              </a:solidFill>
            </a:endParaRPr>
          </a:p>
          <a:p>
            <a:pPr marL="457200" indent="-457200" algn="just">
              <a:buFont typeface="Arial" panose="020B0604020202020204" pitchFamily="34" charset="0"/>
              <a:buChar char="•"/>
            </a:pPr>
            <a:r>
              <a:rPr lang="en-US" altLang="zh-CN" sz="2800" b="1" dirty="0" smtClean="0">
                <a:solidFill>
                  <a:schemeClr val="bg1"/>
                </a:solidFill>
              </a:rPr>
              <a:t>Shaolin: </a:t>
            </a:r>
            <a:r>
              <a:rPr lang="en-US" altLang="zh-CN" sz="2800" dirty="0" smtClean="0">
                <a:solidFill>
                  <a:schemeClr val="bg1"/>
                </a:solidFill>
              </a:rPr>
              <a:t>Originated </a:t>
            </a:r>
            <a:r>
              <a:rPr lang="en-US" altLang="zh-CN" sz="2800" dirty="0">
                <a:solidFill>
                  <a:schemeClr val="bg1"/>
                </a:solidFill>
              </a:rPr>
              <a:t>from the Shaolin Temple in </a:t>
            </a:r>
            <a:r>
              <a:rPr lang="en-US" altLang="zh-CN" sz="2800" dirty="0" err="1" smtClean="0">
                <a:solidFill>
                  <a:schemeClr val="bg1"/>
                </a:solidFill>
              </a:rPr>
              <a:t>Mt.Song</a:t>
            </a:r>
            <a:r>
              <a:rPr lang="en-US" altLang="zh-CN" sz="2800" dirty="0" smtClean="0">
                <a:solidFill>
                  <a:schemeClr val="bg1"/>
                </a:solidFill>
              </a:rPr>
              <a:t>, </a:t>
            </a:r>
            <a:r>
              <a:rPr lang="en-US" altLang="zh-CN" sz="2800" dirty="0">
                <a:solidFill>
                  <a:schemeClr val="bg1"/>
                </a:solidFill>
              </a:rPr>
              <a:t>Henan. The content of Shaolin </a:t>
            </a:r>
            <a:r>
              <a:rPr lang="en-US" altLang="zh-CN" sz="2800" dirty="0" err="1" smtClean="0">
                <a:solidFill>
                  <a:schemeClr val="bg1"/>
                </a:solidFill>
              </a:rPr>
              <a:t>wushu</a:t>
            </a:r>
            <a:r>
              <a:rPr lang="en-US" altLang="zh-CN" sz="2800" dirty="0" smtClean="0">
                <a:solidFill>
                  <a:schemeClr val="bg1"/>
                </a:solidFill>
              </a:rPr>
              <a:t> </a:t>
            </a:r>
            <a:r>
              <a:rPr lang="en-US" altLang="zh-CN" sz="2800" dirty="0">
                <a:solidFill>
                  <a:schemeClr val="bg1"/>
                </a:solidFill>
              </a:rPr>
              <a:t>is extremely rich. Among them, the essence of Shaolin boxing is called "Five Shaolin Boxing", which refers to </a:t>
            </a:r>
            <a:r>
              <a:rPr lang="en-US" altLang="zh-CN" sz="2800" dirty="0" err="1" smtClean="0">
                <a:solidFill>
                  <a:schemeClr val="bg1"/>
                </a:solidFill>
              </a:rPr>
              <a:t>longquan</a:t>
            </a:r>
            <a:r>
              <a:rPr lang="en-US" altLang="zh-CN" sz="2800" dirty="0" smtClean="0">
                <a:solidFill>
                  <a:schemeClr val="bg1"/>
                </a:solidFill>
              </a:rPr>
              <a:t>, </a:t>
            </a:r>
            <a:r>
              <a:rPr lang="en-US" altLang="zh-CN" sz="2800" dirty="0" err="1" smtClean="0">
                <a:solidFill>
                  <a:schemeClr val="bg1"/>
                </a:solidFill>
              </a:rPr>
              <a:t>huquan</a:t>
            </a:r>
            <a:r>
              <a:rPr lang="en-US" altLang="zh-CN" sz="2800" dirty="0" smtClean="0">
                <a:solidFill>
                  <a:schemeClr val="bg1"/>
                </a:solidFill>
              </a:rPr>
              <a:t>, </a:t>
            </a:r>
            <a:r>
              <a:rPr lang="en-US" altLang="zh-CN" sz="2800" dirty="0" err="1" smtClean="0">
                <a:solidFill>
                  <a:schemeClr val="bg1"/>
                </a:solidFill>
              </a:rPr>
              <a:t>baoquan</a:t>
            </a:r>
            <a:r>
              <a:rPr lang="en-US" altLang="zh-CN" sz="2800" dirty="0" smtClean="0">
                <a:solidFill>
                  <a:schemeClr val="bg1"/>
                </a:solidFill>
              </a:rPr>
              <a:t>, </a:t>
            </a:r>
            <a:r>
              <a:rPr lang="en-US" altLang="zh-CN" sz="2800" dirty="0" err="1" smtClean="0">
                <a:solidFill>
                  <a:schemeClr val="bg1"/>
                </a:solidFill>
              </a:rPr>
              <a:t>shequan</a:t>
            </a:r>
            <a:r>
              <a:rPr lang="en-US" altLang="zh-CN" sz="2800" dirty="0" smtClean="0">
                <a:solidFill>
                  <a:schemeClr val="bg1"/>
                </a:solidFill>
              </a:rPr>
              <a:t> </a:t>
            </a:r>
            <a:r>
              <a:rPr lang="en-US" altLang="zh-CN" sz="2800" dirty="0">
                <a:solidFill>
                  <a:schemeClr val="bg1"/>
                </a:solidFill>
              </a:rPr>
              <a:t>and </a:t>
            </a:r>
            <a:r>
              <a:rPr lang="en-US" altLang="zh-CN" sz="2800" dirty="0" err="1" smtClean="0">
                <a:solidFill>
                  <a:schemeClr val="bg1"/>
                </a:solidFill>
              </a:rPr>
              <a:t>hequan</a:t>
            </a:r>
            <a:r>
              <a:rPr lang="en-US" altLang="zh-CN" sz="2800" dirty="0">
                <a:solidFill>
                  <a:schemeClr val="bg1"/>
                </a:solidFill>
              </a:rPr>
              <a:t>. During the development of Shaolin Boxing for more than a thousand years, it has gradually been divided into Northern Shaolin Boxing and Southern Shaolin Boxing.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408" y="1807367"/>
            <a:ext cx="4511675"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14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017495" y="1659285"/>
            <a:ext cx="4818529" cy="3970318"/>
          </a:xfrm>
          <a:prstGeom prst="rect">
            <a:avLst/>
          </a:prstGeom>
        </p:spPr>
        <p:txBody>
          <a:bodyPr wrap="square">
            <a:spAutoFit/>
          </a:bodyPr>
          <a:lstStyle/>
          <a:p>
            <a:pPr marL="457200" lvl="0" indent="-457200" algn="just">
              <a:buFont typeface="Arial" panose="020B0604020202020204" pitchFamily="34" charset="0"/>
              <a:buChar char="•"/>
            </a:pPr>
            <a:r>
              <a:rPr lang="en-US" altLang="zh-CN" sz="2800" b="1" dirty="0" err="1">
                <a:solidFill>
                  <a:prstClr val="white"/>
                </a:solidFill>
              </a:rPr>
              <a:t>Wudang</a:t>
            </a:r>
            <a:r>
              <a:rPr lang="en-US" altLang="zh-CN" sz="2800" b="1" dirty="0">
                <a:solidFill>
                  <a:prstClr val="white"/>
                </a:solidFill>
              </a:rPr>
              <a:t>: </a:t>
            </a:r>
            <a:r>
              <a:rPr lang="en-US" altLang="zh-CN" sz="2800" dirty="0">
                <a:solidFill>
                  <a:prstClr val="white"/>
                </a:solidFill>
              </a:rPr>
              <a:t>It is named after Mountain </a:t>
            </a:r>
            <a:r>
              <a:rPr lang="en-US" altLang="zh-CN" sz="2800" dirty="0" err="1">
                <a:solidFill>
                  <a:prstClr val="white"/>
                </a:solidFill>
              </a:rPr>
              <a:t>Wudang</a:t>
            </a:r>
            <a:r>
              <a:rPr lang="en-US" altLang="zh-CN" sz="2800" dirty="0">
                <a:solidFill>
                  <a:prstClr val="white"/>
                </a:solidFill>
              </a:rPr>
              <a:t> </a:t>
            </a:r>
            <a:r>
              <a:rPr lang="en-US" altLang="zh-CN" sz="2800" dirty="0" smtClean="0">
                <a:solidFill>
                  <a:prstClr val="white"/>
                </a:solidFill>
              </a:rPr>
              <a:t>which </a:t>
            </a:r>
            <a:r>
              <a:rPr lang="en-US" altLang="zh-CN" sz="2800" dirty="0">
                <a:solidFill>
                  <a:prstClr val="white"/>
                </a:solidFill>
              </a:rPr>
              <a:t>originated in </a:t>
            </a:r>
            <a:r>
              <a:rPr lang="en-US" altLang="zh-CN" sz="2800" dirty="0" err="1">
                <a:solidFill>
                  <a:prstClr val="white"/>
                </a:solidFill>
              </a:rPr>
              <a:t>Junxian</a:t>
            </a:r>
            <a:r>
              <a:rPr lang="en-US" altLang="zh-CN" sz="2800" dirty="0">
                <a:solidFill>
                  <a:prstClr val="white"/>
                </a:solidFill>
              </a:rPr>
              <a:t> County, Hubei. </a:t>
            </a:r>
            <a:r>
              <a:rPr lang="en-US" altLang="zh-CN" sz="2800" dirty="0" err="1">
                <a:solidFill>
                  <a:prstClr val="white"/>
                </a:solidFill>
              </a:rPr>
              <a:t>Wudang</a:t>
            </a:r>
            <a:r>
              <a:rPr lang="en-US" altLang="zh-CN" sz="2800" dirty="0">
                <a:solidFill>
                  <a:prstClr val="white"/>
                </a:solidFill>
              </a:rPr>
              <a:t> school originated in the late </a:t>
            </a:r>
            <a:r>
              <a:rPr lang="en-US" altLang="zh-CN" sz="2800" dirty="0" smtClean="0">
                <a:solidFill>
                  <a:prstClr val="white"/>
                </a:solidFill>
              </a:rPr>
              <a:t>Yuan Dynasty </a:t>
            </a:r>
            <a:r>
              <a:rPr lang="en-US" altLang="zh-CN" sz="2800" dirty="0">
                <a:solidFill>
                  <a:prstClr val="white"/>
                </a:solidFill>
              </a:rPr>
              <a:t>and early Ming </a:t>
            </a:r>
            <a:r>
              <a:rPr lang="en-US" altLang="zh-CN" sz="2800" dirty="0" smtClean="0">
                <a:solidFill>
                  <a:prstClr val="white"/>
                </a:solidFill>
              </a:rPr>
              <a:t>Dynasty and </a:t>
            </a:r>
            <a:r>
              <a:rPr lang="en-US" altLang="zh-CN" sz="2800" dirty="0">
                <a:solidFill>
                  <a:prstClr val="white"/>
                </a:solidFill>
              </a:rPr>
              <a:t>prevailed in the late Ming and early Qing Dynasty.</a:t>
            </a:r>
            <a:endParaRPr lang="zh-CN" altLang="en-US" sz="2800" dirty="0">
              <a:solidFill>
                <a:prstClr val="white"/>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936" y="1140012"/>
            <a:ext cx="3713817" cy="502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953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322997" y="1192338"/>
            <a:ext cx="5203744" cy="3908762"/>
          </a:xfrm>
          <a:prstGeom prst="rect">
            <a:avLst/>
          </a:prstGeom>
        </p:spPr>
        <p:txBody>
          <a:bodyPr wrap="square">
            <a:spAutoFit/>
          </a:bodyPr>
          <a:lstStyle/>
          <a:p>
            <a:pPr marL="342900" indent="-342900" algn="just">
              <a:buFont typeface="Arial" panose="020B0604020202020204" pitchFamily="34" charset="0"/>
              <a:buChar char="•"/>
            </a:pPr>
            <a:r>
              <a:rPr lang="en-US" altLang="zh-CN" sz="2800" dirty="0" err="1" smtClean="0">
                <a:solidFill>
                  <a:schemeClr val="bg1"/>
                </a:solidFill>
              </a:rPr>
              <a:t>Emei</a:t>
            </a:r>
            <a:r>
              <a:rPr lang="en-US" altLang="zh-CN" sz="2800" dirty="0" smtClean="0">
                <a:solidFill>
                  <a:schemeClr val="bg1"/>
                </a:solidFill>
              </a:rPr>
              <a:t>: </a:t>
            </a:r>
            <a:r>
              <a:rPr lang="zh-CN" altLang="en-US" sz="2800" dirty="0" smtClean="0">
                <a:solidFill>
                  <a:schemeClr val="bg1"/>
                </a:solidFill>
              </a:rPr>
              <a:t>It </a:t>
            </a:r>
            <a:r>
              <a:rPr lang="zh-CN" altLang="en-US" sz="2800" dirty="0">
                <a:solidFill>
                  <a:schemeClr val="bg1"/>
                </a:solidFill>
              </a:rPr>
              <a:t>originated in Mount Emei in Sichuan and was formed in the Ming Dynasty. Emei Boxing combines the strengths of many families to form a unique technique and style</a:t>
            </a:r>
            <a:r>
              <a:rPr lang="zh-CN" altLang="en-US" sz="2800" dirty="0" smtClean="0">
                <a:solidFill>
                  <a:schemeClr val="bg1"/>
                </a:solidFill>
              </a:rPr>
              <a:t>.</a:t>
            </a:r>
            <a:endParaRPr lang="en-US" altLang="zh-CN" sz="2800" dirty="0" smtClean="0">
              <a:solidFill>
                <a:schemeClr val="bg1"/>
              </a:solidFill>
            </a:endParaRPr>
          </a:p>
          <a:p>
            <a:pPr algn="just"/>
            <a:endParaRPr lang="en-US" altLang="zh-CN" sz="2800" dirty="0" smtClean="0">
              <a:solidFill>
                <a:schemeClr val="bg1"/>
              </a:solidFill>
            </a:endParaRPr>
          </a:p>
          <a:p>
            <a:pPr algn="just"/>
            <a:endParaRPr lang="zh-CN" altLang="en-US" sz="2400"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92338"/>
            <a:ext cx="5257820" cy="374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430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 y="0"/>
            <a:ext cx="1219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510987" y="1102659"/>
            <a:ext cx="5042647" cy="4401205"/>
          </a:xfrm>
          <a:prstGeom prst="rect">
            <a:avLst/>
          </a:prstGeom>
        </p:spPr>
        <p:txBody>
          <a:bodyPr wrap="square">
            <a:spAutoFit/>
          </a:bodyPr>
          <a:lstStyle/>
          <a:p>
            <a:pPr marL="342900" lvl="0" indent="-342900" algn="just">
              <a:buFont typeface="Arial" panose="020B0604020202020204" pitchFamily="34" charset="0"/>
              <a:buChar char="•"/>
            </a:pPr>
            <a:r>
              <a:rPr lang="en-US" altLang="zh-CN" sz="2800" dirty="0" err="1">
                <a:solidFill>
                  <a:prstClr val="white"/>
                </a:solidFill>
              </a:rPr>
              <a:t>Nanquan</a:t>
            </a:r>
            <a:r>
              <a:rPr lang="en-US" altLang="zh-CN" sz="2800" dirty="0">
                <a:solidFill>
                  <a:prstClr val="white"/>
                </a:solidFill>
              </a:rPr>
              <a:t>: </a:t>
            </a:r>
            <a:r>
              <a:rPr lang="en-US" altLang="zh-CN" sz="2800" dirty="0" smtClean="0">
                <a:solidFill>
                  <a:prstClr val="white"/>
                </a:solidFill>
              </a:rPr>
              <a:t>It also </a:t>
            </a:r>
            <a:r>
              <a:rPr lang="en-US" altLang="zh-CN" sz="2800" dirty="0">
                <a:solidFill>
                  <a:prstClr val="white"/>
                </a:solidFill>
              </a:rPr>
              <a:t>known as Southern style boxing, is the general term for the type of boxing popular in the </a:t>
            </a:r>
            <a:r>
              <a:rPr lang="en-US" altLang="zh-CN" sz="2800" dirty="0" smtClean="0">
                <a:solidFill>
                  <a:prstClr val="white"/>
                </a:solidFill>
              </a:rPr>
              <a:t>South China </a:t>
            </a:r>
            <a:r>
              <a:rPr lang="en-US" altLang="zh-CN" sz="2800" dirty="0">
                <a:solidFill>
                  <a:prstClr val="white"/>
                </a:solidFill>
              </a:rPr>
              <a:t>since the Ming Dynasty. It is centered in Fujian and </a:t>
            </a:r>
            <a:r>
              <a:rPr lang="en-US" altLang="zh-CN" sz="2800" dirty="0" smtClean="0">
                <a:solidFill>
                  <a:prstClr val="white"/>
                </a:solidFill>
              </a:rPr>
              <a:t>Guangdong Provinces, </a:t>
            </a:r>
            <a:r>
              <a:rPr lang="en-US" altLang="zh-CN" sz="2800" dirty="0">
                <a:solidFill>
                  <a:prstClr val="white"/>
                </a:solidFill>
              </a:rPr>
              <a:t>and is widely spread in </a:t>
            </a:r>
            <a:r>
              <a:rPr lang="en-US" altLang="zh-CN" sz="2800" dirty="0" smtClean="0">
                <a:solidFill>
                  <a:prstClr val="white"/>
                </a:solidFill>
              </a:rPr>
              <a:t>the </a:t>
            </a:r>
            <a:r>
              <a:rPr lang="en-US" altLang="zh-CN" sz="2800" dirty="0">
                <a:solidFill>
                  <a:prstClr val="white"/>
                </a:solidFill>
              </a:rPr>
              <a:t>south of the Yangtze River, so it is called </a:t>
            </a:r>
            <a:r>
              <a:rPr lang="en-US" altLang="zh-CN" sz="2800" dirty="0" err="1">
                <a:solidFill>
                  <a:prstClr val="white"/>
                </a:solidFill>
              </a:rPr>
              <a:t>Nanquan</a:t>
            </a:r>
            <a:r>
              <a:rPr lang="en-US" altLang="zh-CN" sz="2800" dirty="0">
                <a:solidFill>
                  <a:prstClr val="white"/>
                </a:solidFill>
              </a:rPr>
              <a:t>.</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141" y="1379444"/>
            <a:ext cx="3810000"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36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8" name="矩形 57"/>
          <p:cNvSpPr/>
          <p:nvPr/>
        </p:nvSpPr>
        <p:spPr>
          <a:xfrm>
            <a:off x="489044" y="1464059"/>
            <a:ext cx="11213911" cy="1384995"/>
          </a:xfrm>
          <a:prstGeom prst="rect">
            <a:avLst/>
          </a:prstGeom>
        </p:spPr>
        <p:txBody>
          <a:bodyPr wrap="square">
            <a:spAutoFit/>
          </a:bodyPr>
          <a:lstStyle/>
          <a:p>
            <a:pPr marL="457200" indent="-457200" algn="just">
              <a:buFont typeface="Arial" panose="020B0604020202020204" pitchFamily="34" charset="0"/>
              <a:buChar char="•"/>
            </a:pPr>
            <a:r>
              <a:rPr lang="zh-CN" altLang="en-US" sz="2800" dirty="0">
                <a:solidFill>
                  <a:schemeClr val="bg1"/>
                </a:solidFill>
              </a:rPr>
              <a:t>Tai Chi, a national intangible cultural heritage, is based on the traditional Chinese Confucian and Taoist philosophy, Tai </a:t>
            </a:r>
            <a:r>
              <a:rPr lang="zh-CN" altLang="en-US" sz="2800" dirty="0" smtClean="0">
                <a:solidFill>
                  <a:schemeClr val="bg1"/>
                </a:solidFill>
              </a:rPr>
              <a:t>Chi </a:t>
            </a:r>
            <a:r>
              <a:rPr lang="en-US" altLang="zh-CN" sz="2800" dirty="0" err="1" smtClean="0">
                <a:solidFill>
                  <a:schemeClr val="bg1"/>
                </a:solidFill>
              </a:rPr>
              <a:t>Bagua</a:t>
            </a:r>
            <a:r>
              <a:rPr lang="zh-CN" altLang="en-US" sz="2800" dirty="0" smtClean="0">
                <a:solidFill>
                  <a:schemeClr val="bg1"/>
                </a:solidFill>
              </a:rPr>
              <a:t> </a:t>
            </a:r>
            <a:r>
              <a:rPr lang="zh-CN" altLang="en-US" sz="2800" dirty="0">
                <a:solidFill>
                  <a:schemeClr val="bg1"/>
                </a:solidFill>
              </a:rPr>
              <a:t>and the dialectical concepts of Yin and Yang, and has a long history</a:t>
            </a:r>
            <a:r>
              <a:rPr lang="zh-CN" altLang="en-US" sz="2800" dirty="0" smtClean="0">
                <a:solidFill>
                  <a:schemeClr val="bg1"/>
                </a:solidFill>
              </a:rPr>
              <a:t>.</a:t>
            </a:r>
            <a:endParaRPr lang="en-US" altLang="zh-CN" sz="2800" dirty="0" smtClean="0">
              <a:solidFill>
                <a:schemeClr val="bg1"/>
              </a:solidFill>
            </a:endParaRPr>
          </a:p>
        </p:txBody>
      </p:sp>
      <p:sp>
        <p:nvSpPr>
          <p:cNvPr id="59" name="矩形 58"/>
          <p:cNvSpPr/>
          <p:nvPr/>
        </p:nvSpPr>
        <p:spPr>
          <a:xfrm>
            <a:off x="566380" y="362698"/>
            <a:ext cx="2077813" cy="830997"/>
          </a:xfrm>
          <a:prstGeom prst="rect">
            <a:avLst/>
          </a:prstGeom>
        </p:spPr>
        <p:txBody>
          <a:bodyPr wrap="none">
            <a:spAutoFit/>
          </a:bodyPr>
          <a:lstStyle/>
          <a:p>
            <a:r>
              <a:rPr lang="zh-CN" altLang="en-US" sz="4800" b="1" dirty="0">
                <a:solidFill>
                  <a:schemeClr val="bg1"/>
                </a:solidFill>
              </a:rPr>
              <a:t>Tai Chi</a:t>
            </a:r>
            <a:endParaRPr lang="zh-CN" altLang="en-US" sz="4800"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888" y="3146237"/>
            <a:ext cx="6121400"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72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75493" y="151179"/>
            <a:ext cx="6468035" cy="6555641"/>
          </a:xfrm>
          <a:prstGeom prst="rect">
            <a:avLst/>
          </a:prstGeom>
        </p:spPr>
        <p:txBody>
          <a:bodyPr wrap="square">
            <a:spAutoFit/>
          </a:bodyPr>
          <a:lstStyle/>
          <a:p>
            <a:pPr marL="457200" lvl="0" indent="-457200" algn="just">
              <a:buFont typeface="Arial" panose="020B0604020202020204" pitchFamily="34" charset="0"/>
              <a:buChar char="•"/>
            </a:pPr>
            <a:r>
              <a:rPr lang="en-US" altLang="zh-CN" sz="2800" dirty="0">
                <a:solidFill>
                  <a:prstClr val="white"/>
                </a:solidFill>
              </a:rPr>
              <a:t>There are many traditional </a:t>
            </a:r>
            <a:r>
              <a:rPr lang="en-US" altLang="zh-CN" sz="2800" dirty="0" err="1">
                <a:solidFill>
                  <a:prstClr val="white"/>
                </a:solidFill>
              </a:rPr>
              <a:t>taijiquan</a:t>
            </a:r>
            <a:r>
              <a:rPr lang="en-US" altLang="zh-CN" sz="2800" dirty="0">
                <a:solidFill>
                  <a:prstClr val="white"/>
                </a:solidFill>
              </a:rPr>
              <a:t> schools. The common </a:t>
            </a:r>
            <a:r>
              <a:rPr lang="en-US" altLang="zh-CN" sz="2800" dirty="0" err="1">
                <a:solidFill>
                  <a:prstClr val="white"/>
                </a:solidFill>
              </a:rPr>
              <a:t>taijiquan</a:t>
            </a:r>
            <a:r>
              <a:rPr lang="en-US" altLang="zh-CN" sz="2800" dirty="0">
                <a:solidFill>
                  <a:prstClr val="white"/>
                </a:solidFill>
              </a:rPr>
              <a:t> schools include Chen style, Yang style, </a:t>
            </a:r>
            <a:r>
              <a:rPr lang="en-US" altLang="zh-CN" sz="2800" dirty="0" smtClean="0">
                <a:solidFill>
                  <a:prstClr val="white"/>
                </a:solidFill>
              </a:rPr>
              <a:t>Wu</a:t>
            </a:r>
            <a:r>
              <a:rPr lang="zh-CN" altLang="en-US" sz="2800" dirty="0" smtClean="0">
                <a:solidFill>
                  <a:prstClr val="white"/>
                </a:solidFill>
              </a:rPr>
              <a:t>（吴）</a:t>
            </a:r>
            <a:r>
              <a:rPr lang="en-US" altLang="zh-CN" sz="2800" dirty="0" smtClean="0">
                <a:solidFill>
                  <a:prstClr val="white"/>
                </a:solidFill>
              </a:rPr>
              <a:t> </a:t>
            </a:r>
            <a:r>
              <a:rPr lang="en-US" altLang="zh-CN" sz="2800" dirty="0">
                <a:solidFill>
                  <a:prstClr val="white"/>
                </a:solidFill>
              </a:rPr>
              <a:t>style, </a:t>
            </a:r>
            <a:r>
              <a:rPr lang="en-US" altLang="zh-CN" sz="2800" dirty="0" smtClean="0">
                <a:solidFill>
                  <a:prstClr val="white"/>
                </a:solidFill>
              </a:rPr>
              <a:t>Wu</a:t>
            </a:r>
            <a:r>
              <a:rPr lang="zh-CN" altLang="en-US" sz="2800" dirty="0" smtClean="0">
                <a:solidFill>
                  <a:prstClr val="white"/>
                </a:solidFill>
              </a:rPr>
              <a:t>（武）</a:t>
            </a:r>
            <a:r>
              <a:rPr lang="en-US" altLang="zh-CN" sz="2800" dirty="0" smtClean="0">
                <a:solidFill>
                  <a:prstClr val="white"/>
                </a:solidFill>
              </a:rPr>
              <a:t> </a:t>
            </a:r>
            <a:r>
              <a:rPr lang="en-US" altLang="zh-CN" sz="2800" dirty="0">
                <a:solidFill>
                  <a:prstClr val="white"/>
                </a:solidFill>
              </a:rPr>
              <a:t>style, Sun style, and He style. Each school has inherited relationships and learns from each other, and each has its own characteristics. Since Tai Chi is a type of boxing formed in modern times, with many schools and broad masses, it is a very vital group of Chinese </a:t>
            </a:r>
            <a:r>
              <a:rPr lang="en-US" altLang="zh-CN" sz="2800" dirty="0" err="1">
                <a:solidFill>
                  <a:prstClr val="white"/>
                </a:solidFill>
              </a:rPr>
              <a:t>wushu</a:t>
            </a:r>
            <a:r>
              <a:rPr lang="en-US" altLang="zh-CN" sz="2800" dirty="0">
                <a:solidFill>
                  <a:prstClr val="white"/>
                </a:solidFill>
              </a:rPr>
              <a:t>.</a:t>
            </a:r>
          </a:p>
          <a:p>
            <a:pPr marL="457200" lvl="0" indent="-457200" algn="just">
              <a:buFont typeface="Arial" panose="020B0604020202020204" pitchFamily="34" charset="0"/>
              <a:buChar char="•"/>
            </a:pPr>
            <a:r>
              <a:rPr lang="en-US" altLang="zh-CN" sz="2800" dirty="0">
                <a:solidFill>
                  <a:prstClr val="white"/>
                </a:solidFill>
              </a:rPr>
              <a:t>In 2006, Tai Chi was included in China's first batch of National Intangible Cultural Heritage List.</a:t>
            </a:r>
            <a:endParaRPr lang="zh-CN" altLang="en-US" sz="2800" dirty="0">
              <a:solidFill>
                <a:prstClr val="white"/>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1812"/>
            <a:ext cx="4491249" cy="295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77" y="3402013"/>
            <a:ext cx="4510271" cy="300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98636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830</Words>
  <Application>Microsoft Office PowerPoint</Application>
  <PresentationFormat>宽屏</PresentationFormat>
  <Paragraphs>48</Paragraphs>
  <Slides>15</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等线</vt:lpstr>
      <vt:lpstr>等线 Light</vt:lpstr>
      <vt:lpstr>微软雅黑</vt:lpstr>
      <vt:lpstr>Arial</vt:lpstr>
      <vt:lpstr>Segoe UI Semilight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张慧</cp:lastModifiedBy>
  <cp:revision>40</cp:revision>
  <dcterms:created xsi:type="dcterms:W3CDTF">2016-06-12T13:52:49Z</dcterms:created>
  <dcterms:modified xsi:type="dcterms:W3CDTF">2020-11-28T07:54:25Z</dcterms:modified>
</cp:coreProperties>
</file>