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3.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 name="Shape 36"/>
        <p:cNvGrpSpPr/>
        <p:nvPr/>
      </p:nvGrpSpPr>
      <p:grpSpPr>
        <a:xfrm>
          <a:off y="0" x="0"/>
          <a:ext cy="0" cx="0"/>
          <a:chOff y="0" x="0"/>
          <a:chExt cy="0" cx="0"/>
        </a:xfrm>
      </p:grpSpPr>
      <p:sp>
        <p:nvSpPr>
          <p:cNvPr id="37" name="Shape 37"/>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8" name="Shape 3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3" name="Shape 103"/>
        <p:cNvGrpSpPr/>
        <p:nvPr/>
      </p:nvGrpSpPr>
      <p:grpSpPr>
        <a:xfrm>
          <a:off y="0" x="0"/>
          <a:ext cy="0" cx="0"/>
          <a:chOff y="0" x="0"/>
          <a:chExt cy="0" cx="0"/>
        </a:xfrm>
      </p:grpSpPr>
      <p:sp>
        <p:nvSpPr>
          <p:cNvPr id="104" name="Shape 10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5" name="Shape 10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 name="Shape 42"/>
        <p:cNvGrpSpPr/>
        <p:nvPr/>
      </p:nvGrpSpPr>
      <p:grpSpPr>
        <a:xfrm>
          <a:off y="0" x="0"/>
          <a:ext cy="0" cx="0"/>
          <a:chOff y="0" x="0"/>
          <a:chExt cy="0" cx="0"/>
        </a:xfrm>
      </p:grpSpPr>
      <p:sp>
        <p:nvSpPr>
          <p:cNvPr id="43" name="Shape 4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4" name="Shape 4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9" name="Shape 5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3" name="Shape 63"/>
        <p:cNvGrpSpPr/>
        <p:nvPr/>
      </p:nvGrpSpPr>
      <p:grpSpPr>
        <a:xfrm>
          <a:off y="0" x="0"/>
          <a:ext cy="0" cx="0"/>
          <a:chOff y="0" x="0"/>
          <a:chExt cy="0" cx="0"/>
        </a:xfrm>
      </p:grpSpPr>
      <p:sp>
        <p:nvSpPr>
          <p:cNvPr id="64" name="Shape 6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5" name="Shape 6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1" name="Shape 71"/>
        <p:cNvGrpSpPr/>
        <p:nvPr/>
      </p:nvGrpSpPr>
      <p:grpSpPr>
        <a:xfrm>
          <a:off y="0" x="0"/>
          <a:ext cy="0" cx="0"/>
          <a:chOff y="0" x="0"/>
          <a:chExt cy="0" cx="0"/>
        </a:xfrm>
      </p:grpSpPr>
      <p:sp>
        <p:nvSpPr>
          <p:cNvPr id="72" name="Shape 7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3" name="Shape 7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 name="Shape 79"/>
        <p:cNvGrpSpPr/>
        <p:nvPr/>
      </p:nvGrpSpPr>
      <p:grpSpPr>
        <a:xfrm>
          <a:off y="0" x="0"/>
          <a:ext cy="0" cx="0"/>
          <a:chOff y="0" x="0"/>
          <a:chExt cy="0" cx="0"/>
        </a:xfrm>
      </p:grpSpPr>
      <p:sp>
        <p:nvSpPr>
          <p:cNvPr id="80" name="Shape 8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1" name="Shape 8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7" name="Shape 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1" name="Shape 91"/>
        <p:cNvGrpSpPr/>
        <p:nvPr/>
      </p:nvGrpSpPr>
      <p:grpSpPr>
        <a:xfrm>
          <a:off y="0" x="0"/>
          <a:ext cy="0" cx="0"/>
          <a:chOff y="0" x="0"/>
          <a:chExt cy="0" cx="0"/>
        </a:xfrm>
      </p:grpSpPr>
      <p:sp>
        <p:nvSpPr>
          <p:cNvPr id="92" name="Shape 9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3" name="Shape 9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p:nvPr/>
        </p:nvSpPr>
        <p:spPr>
          <a:xfrm>
            <a:off y="311039" x="372035"/>
            <a:ext cy="4440899" cx="8399999"/>
          </a:xfrm>
          <a:prstGeom prst="roundRect">
            <a:avLst>
              <a:gd fmla="val 3653" name="adj"/>
            </a:avLst>
          </a:prstGeom>
          <a:solidFill>
            <a:srgbClr val="FFFFFF"/>
          </a:solidFill>
          <a:ln>
            <a:noFill/>
          </a:ln>
        </p:spPr>
        <p:txBody>
          <a:bodyPr bIns="45700" rIns="91425" lIns="91425" tIns="45700" anchor="ctr" anchorCtr="0">
            <a:noAutofit/>
          </a:bodyPr>
          <a:lstStyle/>
          <a:p/>
        </p:txBody>
      </p:sp>
      <p:sp>
        <p:nvSpPr>
          <p:cNvPr id="9" name="Shape 9"/>
          <p:cNvSpPr/>
          <p:nvPr/>
        </p:nvSpPr>
        <p:spPr>
          <a:xfrm>
            <a:off y="4904401" x="372035"/>
            <a:ext cy="1206600" cx="8399999"/>
          </a:xfrm>
          <a:prstGeom prst="roundRect">
            <a:avLst>
              <a:gd fmla="val 15243" name="adj"/>
            </a:avLst>
          </a:prstGeom>
          <a:solidFill>
            <a:srgbClr val="FFFFFF"/>
          </a:solidFill>
          <a:ln>
            <a:noFill/>
          </a:ln>
        </p:spPr>
        <p:txBody>
          <a:bodyPr bIns="45700" rIns="91425" lIns="91425" tIns="45700" anchor="ctr" anchorCtr="0">
            <a:noAutofit/>
          </a:bodyPr>
          <a:lstStyle/>
          <a:p/>
        </p:txBody>
      </p:sp>
      <p:sp>
        <p:nvSpPr>
          <p:cNvPr id="10" name="Shape 10"/>
          <p:cNvSpPr txBox="1"/>
          <p:nvPr>
            <p:ph type="ctrTitle"/>
          </p:nvPr>
        </p:nvSpPr>
        <p:spPr>
          <a:xfrm>
            <a:off y="630810" x="685800"/>
            <a:ext cy="3789300" cx="7772400"/>
          </a:xfrm>
          <a:prstGeom prst="rect">
            <a:avLst/>
          </a:prstGeom>
          <a:noFill/>
          <a:ln>
            <a:noFill/>
          </a:ln>
        </p:spPr>
        <p:txBody>
          <a:bodyPr bIns="91425" rIns="91425" lIns="91425" tIns="91425" anchor="b" anchorCtr="0"/>
          <a:lstStyle>
            <a:lvl1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1pPr>
            <a:lvl2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2pPr>
            <a:lvl3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3pPr>
            <a:lvl4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4pPr>
            <a:lvl5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5pPr>
            <a:lvl6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6pPr>
            <a:lvl7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7pPr>
            <a:lvl8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8pPr>
            <a:lvl9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9pPr>
          </a:lstStyle>
          <a:p/>
        </p:txBody>
      </p:sp>
      <p:sp>
        <p:nvSpPr>
          <p:cNvPr id="11" name="Shape 11"/>
          <p:cNvSpPr txBox="1"/>
          <p:nvPr>
            <p:ph idx="1" type="subTitle"/>
          </p:nvPr>
        </p:nvSpPr>
        <p:spPr>
          <a:xfrm>
            <a:off y="5195894" x="685800"/>
            <a:ext cy="614099" cx="7772400"/>
          </a:xfrm>
          <a:prstGeom prst="rect">
            <a:avLst/>
          </a:prstGeom>
          <a:noFill/>
          <a:ln>
            <a:noFill/>
          </a:ln>
        </p:spPr>
        <p:txBody>
          <a:bodyPr bIns="91425" rIns="91425" lIns="91425" tIns="91425" anchor="ctr" anchorCtr="0"/>
          <a:lstStyle>
            <a:lvl1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1pPr>
            <a:lvl2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2pPr>
            <a:lvl3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3pPr>
            <a:lvl4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4pPr>
            <a:lvl5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5pPr>
            <a:lvl6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6pPr>
            <a:lvl7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7pPr>
            <a:lvl8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8pPr>
            <a:lvl9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2" name="Shape 12"/>
        <p:cNvGrpSpPr/>
        <p:nvPr/>
      </p:nvGrpSpPr>
      <p:grpSpPr>
        <a:xfrm>
          <a:off y="0" x="0"/>
          <a:ext cy="0" cx="0"/>
          <a:chOff y="0" x="0"/>
          <a:chExt cy="0" cx="0"/>
        </a:xfrm>
      </p:grpSpPr>
      <p:sp>
        <p:nvSpPr>
          <p:cNvPr id="13" name="Shape 13"/>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14" name="Shape 14"/>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15" name="Shape 15"/>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16" name="Shape 1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7" name="Shape 17"/>
        <p:cNvGrpSpPr/>
        <p:nvPr/>
      </p:nvGrpSpPr>
      <p:grpSpPr>
        <a:xfrm>
          <a:off y="0" x="0"/>
          <a:ext cy="0" cx="0"/>
          <a:chOff y="0" x="0"/>
          <a:chExt cy="0" cx="0"/>
        </a:xfrm>
      </p:grpSpPr>
      <p:sp>
        <p:nvSpPr>
          <p:cNvPr id="18" name="Shape 18"/>
          <p:cNvSpPr/>
          <p:nvPr/>
        </p:nvSpPr>
        <p:spPr>
          <a:xfrm>
            <a:off y="1550894" x="372035"/>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19" name="Shape 19"/>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0" name="Shape 20"/>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21" name="Shape 21"/>
          <p:cNvSpPr txBox="1"/>
          <p:nvPr>
            <p:ph idx="1" type="body"/>
          </p:nvPr>
        </p:nvSpPr>
        <p:spPr>
          <a:xfrm>
            <a:off y="1600200" x="457200"/>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22" name="Shape 22"/>
          <p:cNvSpPr/>
          <p:nvPr/>
        </p:nvSpPr>
        <p:spPr>
          <a:xfrm>
            <a:off y="1550894" x="4657164"/>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23" name="Shape 23"/>
          <p:cNvSpPr txBox="1"/>
          <p:nvPr>
            <p:ph idx="2" type="body"/>
          </p:nvPr>
        </p:nvSpPr>
        <p:spPr>
          <a:xfrm>
            <a:off y="1600200" x="4761353"/>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24" name="Shape 24"/>
        <p:cNvGrpSpPr/>
        <p:nvPr/>
      </p:nvGrpSpPr>
      <p:grpSpPr>
        <a:xfrm>
          <a:off y="0" x="0"/>
          <a:ext cy="0" cx="0"/>
          <a:chOff y="0" x="0"/>
          <a:chExt cy="0" cx="0"/>
        </a:xfrm>
      </p:grpSpPr>
      <p:sp>
        <p:nvSpPr>
          <p:cNvPr id="25" name="Shape 25"/>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26" name="Shape 26"/>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7" name="Shape 27"/>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28" name="Shape 28"/>
        <p:cNvGrpSpPr/>
        <p:nvPr/>
      </p:nvGrpSpPr>
      <p:grpSpPr>
        <a:xfrm>
          <a:off y="0" x="0"/>
          <a:ext cy="0" cx="0"/>
          <a:chOff y="0" x="0"/>
          <a:chExt cy="0" cx="0"/>
        </a:xfrm>
      </p:grpSpPr>
      <p:sp>
        <p:nvSpPr>
          <p:cNvPr id="29" name="Shape 29"/>
          <p:cNvSpPr txBox="1"/>
          <p:nvPr>
            <p:ph idx="1" type="body"/>
          </p:nvPr>
        </p:nvSpPr>
        <p:spPr>
          <a:xfrm>
            <a:off y="5702203" x="372035"/>
            <a:ext cy="865500" cx="8399999"/>
          </a:xfrm>
          <a:prstGeom prst="rect">
            <a:avLst/>
          </a:prstGeom>
          <a:noFill/>
          <a:ln>
            <a:noFill/>
          </a:ln>
        </p:spPr>
        <p:txBody>
          <a:bodyPr bIns="91425" rIns="91425" lIns="91425" tIns="91425" anchor="t" anchorCtr="0"/>
          <a:lstStyle>
            <a:lvl1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1pPr>
            <a:lvl2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2pPr>
            <a:lvl3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3pPr>
            <a:lvl4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4pPr>
            <a:lvl5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5pPr>
            <a:lvl6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6pPr>
            <a:lvl7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7pPr>
            <a:lvl8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8pPr>
            <a:lvl9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9pPr>
          </a:lstStyle>
          <a:p/>
        </p:txBody>
      </p:sp>
      <p:sp>
        <p:nvSpPr>
          <p:cNvPr id="30" name="Shape 30"/>
          <p:cNvSpPr/>
          <p:nvPr/>
        </p:nvSpPr>
        <p:spPr>
          <a:xfrm>
            <a:off y="311039" x="372035"/>
            <a:ext cy="5158200" cx="8399999"/>
          </a:xfrm>
          <a:prstGeom prst="roundRect">
            <a:avLst>
              <a:gd fmla="val 2776"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31" name="Shape 31"/>
        <p:cNvGrpSpPr/>
        <p:nvPr/>
      </p:nvGrpSpPr>
      <p:grpSpPr>
        <a:xfrm>
          <a:off y="0" x="0"/>
          <a:ext cy="0" cx="0"/>
          <a:chOff y="0" x="0"/>
          <a:chExt cy="0" cx="0"/>
        </a:xfrm>
      </p:grpSpPr>
      <p:sp>
        <p:nvSpPr>
          <p:cNvPr id="32" name="Shape 32"/>
          <p:cNvSpPr/>
          <p:nvPr/>
        </p:nvSpPr>
        <p:spPr>
          <a:xfrm>
            <a:off y="314112" x="372035"/>
            <a:ext cy="6229800" cx="8399999"/>
          </a:xfrm>
          <a:prstGeom prst="roundRect">
            <a:avLst>
              <a:gd fmla="val 2255"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4" name="Shape 4"/>
        <p:cNvGrpSpPr/>
        <p:nvPr/>
      </p:nvGrpSpPr>
      <p:grpSpPr>
        <a:xfrm>
          <a:off y="0" x="0"/>
          <a:ext cy="0" cx="0"/>
          <a:chOff y="0" x="0"/>
          <a:chExt cy="0" cx="0"/>
        </a:xfrm>
      </p:grpSpPr>
      <p:sp>
        <p:nvSpPr>
          <p:cNvPr id="5" name="Shape 5"/>
          <p:cNvSpPr txBox="1"/>
          <p:nvPr>
            <p:ph type="title"/>
          </p:nvPr>
        </p:nvSpPr>
        <p:spPr>
          <a:xfrm>
            <a:off y="186035"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1pPr>
            <a:lvl2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2pPr>
            <a:lvl3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3pPr>
            <a:lvl4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4pPr>
            <a:lvl5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5pPr>
            <a:lvl6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6pPr>
            <a:lvl7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7pPr>
            <a:lvl8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8pPr>
            <a:lvl9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4"/><Relationship Target="../media/image02.pn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y="0" x="0"/>
          <a:ext cy="0" cx="0"/>
          <a:chOff y="0" x="0"/>
          <a:chExt cy="0" cx="0"/>
        </a:xfrm>
      </p:grpSpPr>
      <p:sp>
        <p:nvSpPr>
          <p:cNvPr id="34" name="Shape 34"/>
          <p:cNvSpPr txBox="1"/>
          <p:nvPr>
            <p:ph type="ctrTitle"/>
          </p:nvPr>
        </p:nvSpPr>
        <p:spPr>
          <a:xfrm>
            <a:off y="630810" x="685800"/>
            <a:ext cy="3789300" cx="7772400"/>
          </a:xfrm>
          <a:prstGeom prst="rect">
            <a:avLst/>
          </a:prstGeom>
        </p:spPr>
        <p:txBody>
          <a:bodyPr bIns="91425" rIns="91425" lIns="91425" tIns="91425" anchor="b" anchorCtr="0">
            <a:noAutofit/>
          </a:bodyPr>
          <a:lstStyle/>
          <a:p>
            <a:pPr>
              <a:buNone/>
            </a:pPr>
            <a:r>
              <a:rPr lang="en"/>
              <a:t>Jiangxi school of poetry!!!</a:t>
            </a:r>
          </a:p>
        </p:txBody>
      </p:sp>
      <p:sp>
        <p:nvSpPr>
          <p:cNvPr id="35" name="Shape 35"/>
          <p:cNvSpPr txBox="1"/>
          <p:nvPr>
            <p:ph idx="1" type="subTitle"/>
          </p:nvPr>
        </p:nvSpPr>
        <p:spPr>
          <a:xfrm>
            <a:off y="5195894" x="685800"/>
            <a:ext cy="614099" cx="7772400"/>
          </a:xfrm>
          <a:prstGeom prst="rect">
            <a:avLst/>
          </a:prstGeom>
        </p:spPr>
        <p:txBody>
          <a:bodyPr bIns="91425" rIns="91425" lIns="91425" tIns="91425" anchor="ctr" anchorCtr="0">
            <a:noAutofit/>
          </a:bodyPr>
          <a:lstStyle/>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y="0" x="0"/>
          <a:ext cy="0" cx="0"/>
          <a:chOff y="0" x="0"/>
          <a:chExt cy="0" cx="0"/>
        </a:xfrm>
      </p:grpSpPr>
      <p:sp>
        <p:nvSpPr>
          <p:cNvPr id="95" name="Shape 95"/>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Onset of printed books</a:t>
            </a:r>
          </a:p>
        </p:txBody>
      </p:sp>
      <p:sp>
        <p:nvSpPr>
          <p:cNvPr id="96" name="Shape 9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Huang also was affected by the widespread printing of books.</a:t>
            </a:r>
          </a:p>
          <a:p>
            <a:r>
              <a:t/>
            </a:r>
          </a:p>
          <a:p>
            <a:pPr rtl="0" lvl="0">
              <a:buNone/>
            </a:pPr>
            <a:r>
              <a:rPr lang="en"/>
              <a:t>Changed the ways that he thought about literature and the ways that his predecessors thought about literature.</a:t>
            </a:r>
          </a:p>
          <a:p>
            <a:r>
              <a:t/>
            </a:r>
          </a:p>
          <a:p>
            <a:r>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Chen Shidao </a:t>
            </a:r>
          </a:p>
          <a:p>
            <a:r>
              <a:t/>
            </a:r>
          </a:p>
        </p:txBody>
      </p:sp>
      <p:sp>
        <p:nvSpPr>
          <p:cNvPr id="102" name="Shape 10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"After he first met Huang Tingjian, [he] went home and burned all his poems, having resolved to study Huang's methods.  By the time of his death in 11055, Huang had many younger followers who imitated his dense and erudite style" (425).</a:t>
            </a:r>
          </a:p>
          <a:p>
            <a:r>
              <a:t/>
            </a:r>
          </a:p>
          <a:p>
            <a:r>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y="0" x="0"/>
          <a:ext cy="0" cx="0"/>
          <a:chOff y="0" x="0"/>
          <a:chExt cy="0" cx="0"/>
        </a:xfrm>
      </p:grpSpPr>
      <p:sp>
        <p:nvSpPr>
          <p:cNvPr id="40" name="Shape 40"/>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Su Shi</a:t>
            </a:r>
          </a:p>
        </p:txBody>
      </p:sp>
      <p:sp>
        <p:nvSpPr>
          <p:cNvPr id="41" name="Shape 4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Su Shi a small literary circle which included</a:t>
            </a:r>
          </a:p>
          <a:p>
            <a:pPr rtl="0" lvl="0" indent="-419100" marL="457200">
              <a:buClr>
                <a:schemeClr val="dk1"/>
              </a:buClr>
              <a:buSzPct val="166666"/>
              <a:buFont typeface="Arial"/>
              <a:buChar char="•"/>
            </a:pPr>
            <a:r>
              <a:rPr lang="en"/>
              <a:t>Huang Tingjian</a:t>
            </a:r>
          </a:p>
          <a:p>
            <a:pPr rtl="0" lvl="0" indent="-419100" marL="457200">
              <a:buClr>
                <a:schemeClr val="dk1"/>
              </a:buClr>
              <a:buSzPct val="166666"/>
              <a:buFont typeface="Arial"/>
              <a:buChar char="•"/>
            </a:pPr>
            <a:r>
              <a:rPr lang="en"/>
              <a:t>Qin Guan</a:t>
            </a:r>
          </a:p>
          <a:p>
            <a:pPr rtl="0" lvl="0" indent="-419100" marL="457200">
              <a:buClr>
                <a:schemeClr val="dk1"/>
              </a:buClr>
              <a:buSzPct val="166666"/>
              <a:buFont typeface="Arial"/>
              <a:buChar char="•"/>
            </a:pPr>
            <a:r>
              <a:rPr lang="en"/>
              <a:t>Chao Buzhi</a:t>
            </a:r>
          </a:p>
          <a:p>
            <a:pPr rtl="0" lvl="0" indent="-419100" marL="457200">
              <a:buClr>
                <a:schemeClr val="dk1"/>
              </a:buClr>
              <a:buSzPct val="166666"/>
              <a:buFont typeface="Arial"/>
              <a:buChar char="•"/>
            </a:pPr>
            <a:r>
              <a:rPr lang="en"/>
              <a:t>Zhang Lei</a:t>
            </a:r>
          </a:p>
          <a:p>
            <a:pPr rtl="0" lvl="0" indent="-419100" marL="457200">
              <a:buClr>
                <a:schemeClr val="dk1"/>
              </a:buClr>
              <a:buSzPct val="166666"/>
              <a:buFont typeface="Arial"/>
              <a:buChar char="•"/>
            </a:pPr>
            <a:r>
              <a:rPr lang="en"/>
              <a:t>Chen Shidao</a:t>
            </a:r>
          </a:p>
          <a:p>
            <a:r>
              <a:t/>
            </a:r>
          </a:p>
          <a:p>
            <a:pPr rtl="0" lvl="0">
              <a:buNone/>
            </a:pPr>
            <a:r>
              <a:rPr lang="en"/>
              <a:t>Of these people Huang Tingjian and Chen Shidao are two of the most important.</a:t>
            </a:r>
          </a:p>
          <a:p>
            <a:r>
              <a:t/>
            </a:r>
          </a:p>
          <a:p>
            <a:r>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y="0" x="0"/>
          <a:ext cy="0" cx="0"/>
          <a:chOff y="0" x="0"/>
          <a:chExt cy="0" cx="0"/>
        </a:xfrm>
      </p:grpSpPr>
      <p:sp>
        <p:nvSpPr>
          <p:cNvPr id="46" name="Shape 46"/>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Huang Tingjian(1045-1105)</a:t>
            </a:r>
          </a:p>
        </p:txBody>
      </p:sp>
      <p:sp>
        <p:nvSpPr>
          <p:cNvPr id="47" name="Shape 47"/>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48" name="Shape 48"/>
          <p:cNvSpPr/>
          <p:nvPr/>
        </p:nvSpPr>
        <p:spPr>
          <a:xfrm>
            <a:off y="1673427" x="457200"/>
            <a:ext cy="4821244" cx="3517932"/>
          </a:xfrm>
          <a:prstGeom prst="rect">
            <a:avLst/>
          </a:prstGeom>
          <a:blipFill>
            <a:blip r:embed="rId3"/>
            <a:stretch>
              <a:fillRect/>
            </a:stretch>
          </a:blipFill>
          <a:ln>
            <a:noFill/>
          </a:ln>
        </p:spPr>
      </p:sp>
      <p:sp>
        <p:nvSpPr>
          <p:cNvPr id="49" name="Shape 49"/>
          <p:cNvSpPr/>
          <p:nvPr/>
        </p:nvSpPr>
        <p:spPr>
          <a:xfrm>
            <a:off y="1615732" x="5797825"/>
            <a:ext cy="4936636" cx="2489814"/>
          </a:xfrm>
          <a:prstGeom prst="rect">
            <a:avLst/>
          </a:prstGeom>
          <a:blipFill>
            <a:blip r:embed="rId4"/>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186035" x="457200"/>
            <a:ext cy="1143000" cx="8229600"/>
          </a:xfrm>
          <a:prstGeom prst="rect">
            <a:avLst/>
          </a:prstGeom>
        </p:spPr>
        <p:txBody>
          <a:bodyPr bIns="91425" rIns="91425" lIns="91425" tIns="91425" anchor="b" anchorCtr="0">
            <a:noAutofit/>
          </a:bodyPr>
          <a:lstStyle/>
          <a:p/>
        </p:txBody>
      </p:sp>
      <p:sp>
        <p:nvSpPr>
          <p:cNvPr id="55" name="Shape 55"/>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56" name="Shape 56"/>
          <p:cNvSpPr/>
          <p:nvPr/>
        </p:nvSpPr>
        <p:spPr>
          <a:xfrm>
            <a:off y="2951762" x="-137500"/>
            <a:ext cy="3486837" cx="8747758"/>
          </a:xfrm>
          <a:prstGeom prst="rect">
            <a:avLst/>
          </a:prstGeom>
          <a:blipFill>
            <a:blip r:embed="rId3"/>
            <a:stretch>
              <a:fillRect/>
            </a:stretch>
          </a:blipFill>
          <a:ln>
            <a:noFill/>
          </a:ln>
        </p:spPr>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Huang vs. Su Shi</a:t>
            </a:r>
          </a:p>
        </p:txBody>
      </p:sp>
      <p:sp>
        <p:nvSpPr>
          <p:cNvPr id="62" name="Shape 6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What is remarkable about Huang's style is that his poetry was very complex whether it seemed to be or not.</a:t>
            </a:r>
          </a:p>
          <a:p>
            <a:r>
              <a:t/>
            </a:r>
          </a:p>
          <a:p>
            <a:pPr rtl="0" lvl="0">
              <a:buNone/>
            </a:pPr>
            <a:r>
              <a:rPr sz="2400" lang="en"/>
              <a:t>Poem #1</a:t>
            </a:r>
          </a:p>
          <a:p>
            <a:pPr rtl="0" lvl="0">
              <a:buNone/>
            </a:pPr>
            <a:r>
              <a:rPr sz="1800" lang="en"/>
              <a:t>"The Viscount of Tube City does not have the appearance of eating meat</a:t>
            </a:r>
          </a:p>
          <a:p>
            <a:pPr rtl="0" lvl="0">
              <a:buNone/>
            </a:pPr>
            <a:r>
              <a:rPr sz="1800" lang="en"/>
              <a:t>Brother Square Hole has written a letter breaking off relations" (420).</a:t>
            </a:r>
          </a:p>
          <a:p>
            <a:r>
              <a:t/>
            </a:r>
          </a:p>
          <a:p>
            <a:pPr rtl="0" lvl="0">
              <a:buNone/>
            </a:pPr>
            <a:r>
              <a:rPr sz="2400" lang="en"/>
              <a:t>Poem #2</a:t>
            </a:r>
          </a:p>
          <a:p>
            <a:pPr rtl="0" lvl="0">
              <a:buNone/>
            </a:pPr>
            <a:r>
              <a:rPr sz="1800" lang="en"/>
              <a:t>"I live on the northern sea, you on the southern,</a:t>
            </a:r>
          </a:p>
          <a:p>
            <a:pPr rtl="0" lvl="0">
              <a:buNone/>
            </a:pPr>
            <a:r>
              <a:rPr sz="1800" lang="en"/>
              <a:t>Too far apart even to entrust letters to wild geese to carry.</a:t>
            </a:r>
          </a:p>
          <a:p>
            <a:pPr rtl="0" lvl="0">
              <a:buNone/>
            </a:pPr>
            <a:r>
              <a:rPr sz="1800" lang="en"/>
              <a:t>Peach and pear in spring wind, a single cup of wine,</a:t>
            </a:r>
          </a:p>
          <a:p>
            <a:pPr rtl="0" lvl="0">
              <a:buNone/>
            </a:pPr>
            <a:r>
              <a:rPr sz="1800" lang="en"/>
              <a:t>Rivers and lakes in night rains, ten years by lamplight" (421).</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y="0" x="0"/>
          <a:ext cy="0" cx="0"/>
          <a:chOff y="0" x="0"/>
          <a:chExt cy="0" cx="0"/>
        </a:xfrm>
      </p:grpSpPr>
      <p:sp>
        <p:nvSpPr>
          <p:cNvPr id="67" name="Shape 6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000" lang="en"/>
              <a:t>"'The viscount of Tube City' alludes to a fanciful biography Han Yu had written about the writing brush, in which the brush is personified and has an official career.  At the end of its 'life,' the writing brush is enfeoffed as a viscount of Tube City, an actual place whose name, appropriately enough, doubles as a synonym for 'brush'" (420).</a:t>
            </a:r>
          </a:p>
          <a:p>
            <a:pPr rtl="0" lvl="0">
              <a:buNone/>
            </a:pPr>
            <a:r>
              <a:rPr sz="2000" lang="en"/>
              <a:t>"'Brother Square Hole' is a droll euphemism for money, because Chinese coins had square holes in their middle and were 'as treasured as older brothers.'  Also, it happens that the words for 'hole' doubles as a surname, so that the CHinese for 'square hole' sounds like a plausible personal name.  Letters written to terminate relations were an established type of letter, with ancient precedents.  Line two means that Older Brother Money will have nothing to do with our poet.  In other words, not only is Huang fated to remain undistinguished and unknown, he is also destined to remain poor" (420).</a:t>
            </a:r>
          </a:p>
          <a:p>
            <a:r>
              <a:t/>
            </a:r>
          </a:p>
        </p:txBody>
      </p:sp>
      <p:sp>
        <p:nvSpPr>
          <p:cNvPr id="68" name="Shape 68"/>
          <p:cNvSpPr txBox="1"/>
          <p:nvPr/>
        </p:nvSpPr>
        <p:spPr>
          <a:xfrm>
            <a:off y="171875" x="2646950"/>
            <a:ext cy="1048500" cx="6050100"/>
          </a:xfrm>
          <a:prstGeom prst="rect">
            <a:avLst/>
          </a:prstGeom>
          <a:noFill/>
        </p:spPr>
        <p:txBody>
          <a:bodyPr bIns="91425" rIns="91425" lIns="91425" tIns="91425" anchor="t" anchorCtr="0">
            <a:noAutofit/>
          </a:bodyPr>
          <a:lstStyle/>
          <a:p/>
        </p:txBody>
      </p:sp>
      <p:sp>
        <p:nvSpPr>
          <p:cNvPr id="69" name="Shape 69"/>
          <p:cNvSpPr txBox="1"/>
          <p:nvPr/>
        </p:nvSpPr>
        <p:spPr>
          <a:xfrm>
            <a:off y="-99025" x="594700"/>
            <a:ext cy="1590299" cx="8406000"/>
          </a:xfrm>
          <a:prstGeom prst="rect">
            <a:avLst/>
          </a:prstGeom>
        </p:spPr>
        <p:txBody>
          <a:bodyPr bIns="91425" rIns="91425" lIns="91425" tIns="91425" anchor="ctr" anchorCtr="0">
            <a:noAutofit/>
          </a:bodyPr>
          <a:lstStyle/>
          <a:p>
            <a:pPr algn="ctr" rtl="0" lvl="0">
              <a:spcBef>
                <a:spcPts val="600"/>
              </a:spcBef>
              <a:buNone/>
            </a:pPr>
            <a:r>
              <a:rPr b="1" sz="1800" lang="en">
                <a:solidFill>
                  <a:schemeClr val="dk1"/>
                </a:solidFill>
              </a:rPr>
              <a:t>The Viscount of Tube City does not have the appearance of eating meat</a:t>
            </a:r>
          </a:p>
          <a:p>
            <a:pPr algn="ctr" rtl="0" lvl="0">
              <a:spcBef>
                <a:spcPts val="600"/>
              </a:spcBef>
              <a:buNone/>
            </a:pPr>
            <a:r>
              <a:rPr b="1" sz="1800" lang="en">
                <a:solidFill>
                  <a:schemeClr val="dk1"/>
                </a:solidFill>
              </a:rPr>
              <a:t>Brother Square Hole has written a letter breaking off relations</a:t>
            </a:r>
          </a:p>
        </p:txBody>
      </p:sp>
      <p:sp>
        <p:nvSpPr>
          <p:cNvPr id="70" name="Shape 70"/>
          <p:cNvSpPr txBox="1"/>
          <p:nvPr>
            <p:ph type="title"/>
          </p:nvPr>
        </p:nvSpPr>
        <p:spPr>
          <a:xfrm>
            <a:off y="124625" x="354075"/>
            <a:ext cy="1143000" cx="1551900"/>
          </a:xfrm>
          <a:prstGeom prst="rect">
            <a:avLst/>
          </a:prstGeom>
        </p:spPr>
        <p:txBody>
          <a:bodyPr bIns="91425" rIns="91425" lIns="91425" tIns="91425" anchor="b" anchorCtr="0">
            <a:noAutofit/>
          </a:bodyPr>
          <a:lstStyle/>
          <a:p>
            <a:pPr rtl="0" lvl="0">
              <a:buNone/>
            </a:pPr>
            <a:r>
              <a:rPr sz="1800" lang="en"/>
              <a:t>Poem      </a:t>
            </a:r>
          </a:p>
          <a:p>
            <a:pPr rtl="0" lvl="0">
              <a:buNone/>
            </a:pPr>
            <a:r>
              <a:rPr sz="1800" lang="en"/>
              <a:t>  #1</a:t>
            </a:r>
          </a:p>
          <a:p>
            <a:r>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y="0" x="0"/>
          <a:ext cy="0" cx="0"/>
          <a:chOff y="0" x="0"/>
          <a:chExt cy="0" cx="0"/>
        </a:xfrm>
      </p:grpSpPr>
      <p:sp>
        <p:nvSpPr>
          <p:cNvPr id="75" name="Shape 75"/>
          <p:cNvSpPr txBox="1"/>
          <p:nvPr>
            <p:ph type="title"/>
          </p:nvPr>
        </p:nvSpPr>
        <p:spPr>
          <a:xfrm>
            <a:off y="478235" x="457200"/>
            <a:ext cy="739199" cx="1689900"/>
          </a:xfrm>
          <a:prstGeom prst="rect">
            <a:avLst/>
          </a:prstGeom>
        </p:spPr>
        <p:txBody>
          <a:bodyPr bIns="91425" rIns="91425" lIns="91425" tIns="91425" anchor="b" anchorCtr="0">
            <a:noAutofit/>
          </a:bodyPr>
          <a:lstStyle/>
          <a:p>
            <a:pPr rtl="0" lvl="0">
              <a:buNone/>
            </a:pPr>
            <a:r>
              <a:rPr sz="1800" lang="en"/>
              <a:t>Poem </a:t>
            </a:r>
          </a:p>
          <a:p>
            <a:pPr rtl="0" lvl="0">
              <a:buNone/>
            </a:pPr>
            <a:r>
              <a:rPr sz="1800" lang="en"/>
              <a:t>   #2</a:t>
            </a:r>
          </a:p>
          <a:p>
            <a:r>
              <a:t/>
            </a:r>
          </a:p>
        </p:txBody>
      </p:sp>
      <p:sp>
        <p:nvSpPr>
          <p:cNvPr id="76" name="Shape 7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1800" lang="en"/>
              <a:t>"There are no specific allusions here...They are stock poetic phrases, really, bordering on cliche.  And yet the meaning actually is not obvious and, as it turns out, not quite simplistic either" (421).</a:t>
            </a:r>
          </a:p>
          <a:p>
            <a:pPr>
              <a:buNone/>
            </a:pPr>
            <a:r>
              <a:rPr sz="1800" lang="en"/>
              <a:t>"The lines are the second couplet ina poem Huang sent to a friend with whom he had grown up.  The two men had traveled to the capital to take the examinations ten years before these lines were written.  Subsequently, as each began his official career, the two were separated and had not met again... (Peach and pear...) recalls the last springtime the two friends were together, when they took the examinations.  The line evokes an enjoyable setting, in which the friends sat outside beneath flowering fruit trees and a single cup of wine.  Why a 'single cup'? Probably to show the intimacy of the two friends, or perhaps also their impoverishment, which did not detract from their enjoyment of each others company" (421).</a:t>
            </a:r>
          </a:p>
        </p:txBody>
      </p:sp>
      <p:sp>
        <p:nvSpPr>
          <p:cNvPr id="77" name="Shape 77"/>
          <p:cNvSpPr txBox="1"/>
          <p:nvPr/>
        </p:nvSpPr>
        <p:spPr>
          <a:xfrm>
            <a:off y="85950" x="1375050"/>
            <a:ext cy="1289099" cx="7442399"/>
          </a:xfrm>
          <a:prstGeom prst="rect">
            <a:avLst/>
          </a:prstGeom>
          <a:noFill/>
        </p:spPr>
        <p:txBody>
          <a:bodyPr bIns="91425" rIns="91425" lIns="91425" tIns="91425" anchor="t" anchorCtr="0">
            <a:noAutofit/>
          </a:bodyPr>
          <a:lstStyle/>
          <a:p/>
        </p:txBody>
      </p:sp>
      <p:sp>
        <p:nvSpPr>
          <p:cNvPr id="78" name="Shape 78"/>
          <p:cNvSpPr txBox="1"/>
          <p:nvPr/>
        </p:nvSpPr>
        <p:spPr>
          <a:xfrm>
            <a:off y="-872625" x="756275"/>
            <a:ext cy="3000000" cx="8869799"/>
          </a:xfrm>
          <a:prstGeom prst="rect">
            <a:avLst/>
          </a:prstGeom>
        </p:spPr>
        <p:txBody>
          <a:bodyPr bIns="91425" rIns="91425" lIns="91425" tIns="91425" anchor="ctr" anchorCtr="0">
            <a:noAutofit/>
          </a:bodyPr>
          <a:lstStyle/>
          <a:p>
            <a:pPr algn="ctr" rtl="0" lvl="0">
              <a:spcBef>
                <a:spcPts val="600"/>
              </a:spcBef>
              <a:buNone/>
            </a:pPr>
            <a:r>
              <a:rPr b="1" sz="1800" lang="en">
                <a:solidFill>
                  <a:schemeClr val="dk1"/>
                </a:solidFill>
              </a:rPr>
              <a:t>I live on the northern sea, you on the southern,</a:t>
            </a:r>
          </a:p>
          <a:p>
            <a:pPr algn="ctr" rtl="0" lvl="0">
              <a:spcBef>
                <a:spcPts val="600"/>
              </a:spcBef>
              <a:buNone/>
            </a:pPr>
            <a:r>
              <a:rPr b="1" sz="1800" lang="en">
                <a:solidFill>
                  <a:schemeClr val="dk1"/>
                </a:solidFill>
              </a:rPr>
              <a:t>Too far apart even to entrust letters to wild geese to carry.</a:t>
            </a:r>
          </a:p>
          <a:p>
            <a:pPr algn="ctr" rtl="0" lvl="0">
              <a:spcBef>
                <a:spcPts val="600"/>
              </a:spcBef>
              <a:buNone/>
            </a:pPr>
            <a:r>
              <a:rPr b="1" sz="1800" lang="en">
                <a:solidFill>
                  <a:schemeClr val="dk1"/>
                </a:solidFill>
              </a:rPr>
              <a:t>Peach and pear in spring wind, a single cup of wine,</a:t>
            </a:r>
          </a:p>
          <a:p>
            <a:pPr algn="ctr" rtl="0" lvl="0">
              <a:spcBef>
                <a:spcPts val="600"/>
              </a:spcBef>
              <a:buNone/>
            </a:pPr>
            <a:r>
              <a:rPr b="1" sz="1800" lang="en">
                <a:solidFill>
                  <a:schemeClr val="dk1"/>
                </a:solidFill>
              </a:rPr>
              <a:t>Rivers and lakes in night rains, ten years by lamplight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y="0" x="0"/>
          <a:ext cy="0" cx="0"/>
          <a:chOff y="0" x="0"/>
          <a:chExt cy="0" cx="0"/>
        </a:xfrm>
      </p:grpSpPr>
      <p:sp>
        <p:nvSpPr>
          <p:cNvPr id="83" name="Shape 83"/>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Politics in poetry</a:t>
            </a:r>
          </a:p>
        </p:txBody>
      </p:sp>
      <p:sp>
        <p:nvSpPr>
          <p:cNvPr id="84" name="Shape 84"/>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lang="en"/>
              <a:t>Huang and other also changed poetry by distancing themselves from politics and current events.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y="0" x="0"/>
          <a:ext cy="0" cx="0"/>
          <a:chOff y="0" x="0"/>
          <a:chExt cy="0" cx="0"/>
        </a:xfrm>
      </p:grpSpPr>
      <p:sp>
        <p:nvSpPr>
          <p:cNvPr id="89" name="Shape 89"/>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Writing </a:t>
            </a:r>
            <a:r>
              <a:rPr lang="en" i="1"/>
              <a:t>about</a:t>
            </a:r>
            <a:r>
              <a:rPr lang="en"/>
              <a:t> poetry</a:t>
            </a:r>
          </a:p>
          <a:p>
            <a:r>
              <a:t/>
            </a:r>
          </a:p>
        </p:txBody>
      </p:sp>
      <p:sp>
        <p:nvSpPr>
          <p:cNvPr id="90" name="Shape 9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Huang also wrote a lot about poetry.</a:t>
            </a:r>
          </a:p>
          <a:p>
            <a:pPr rtl="0" lvl="0" indent="-381000" marL="457200">
              <a:buClr>
                <a:schemeClr val="dk1"/>
              </a:buClr>
              <a:buSzPct val="166666"/>
              <a:buFont typeface="Arial"/>
              <a:buChar char="•"/>
            </a:pPr>
            <a:r>
              <a:rPr sz="2400" lang="en"/>
              <a:t>Wrote to young aspiring poets</a:t>
            </a:r>
          </a:p>
          <a:p>
            <a:pPr rtl="0" lvl="0" indent="-381000" marL="457200">
              <a:buClr>
                <a:schemeClr val="dk1"/>
              </a:buClr>
              <a:buSzPct val="166666"/>
              <a:buFont typeface="Arial"/>
              <a:buChar char="•"/>
            </a:pPr>
            <a:r>
              <a:rPr sz="2400" lang="en"/>
              <a:t>Wrote a lof in metaphors</a:t>
            </a:r>
          </a:p>
          <a:p>
            <a:pPr rtl="0" lvl="0" indent="-381000" marL="457200">
              <a:buClr>
                <a:schemeClr val="dk1"/>
              </a:buClr>
              <a:buSzPct val="166666"/>
              <a:buFont typeface="Arial"/>
              <a:buChar char="•"/>
            </a:pPr>
            <a:r>
              <a:rPr sz="2400" lang="en"/>
              <a:t>"Change the bones and steal away the embryo" (422).</a:t>
            </a:r>
          </a:p>
          <a:p>
            <a:pPr rtl="0" lvl="0" indent="-381000" marL="457200">
              <a:buClr>
                <a:schemeClr val="dk1"/>
              </a:buClr>
              <a:buSzPct val="166666"/>
              <a:buFont typeface="Arial"/>
              <a:buChar char="•"/>
            </a:pPr>
            <a:r>
              <a:rPr sz="2400" lang="en"/>
              <a:t>"This refers to repeating meaning found in earlier poems but either in new diction (bones) or in a new form and shape (embryo)" (422).</a:t>
            </a:r>
          </a:p>
          <a:p>
            <a:pPr rtl="0" lvl="0" indent="-381000" marL="457200">
              <a:buClr>
                <a:schemeClr val="dk1"/>
              </a:buClr>
              <a:buSzPct val="166666"/>
              <a:buFont typeface="Arial"/>
              <a:buChar char="•"/>
            </a:pPr>
            <a:r>
              <a:rPr sz="2400" lang="en"/>
              <a:t>"Huang dwells on the idea that each 'line must have an eye", that is, some element that animates it, making it memorable.</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52">
      <a:dk1>
        <a:srgbClr val="333333"/>
      </a:dk1>
      <a:lt1>
        <a:srgbClr val="FFFFFF"/>
      </a:lt1>
      <a:dk2>
        <a:srgbClr val="800000"/>
      </a:dk2>
      <a:lt2>
        <a:srgbClr val="CCCCCC"/>
      </a:lt2>
      <a:accent1>
        <a:srgbClr val="0E427E"/>
      </a:accent1>
      <a:accent2>
        <a:srgbClr val="C5AF48"/>
      </a:accent2>
      <a:accent3>
        <a:srgbClr val="327C56"/>
      </a:accent3>
      <a:accent4>
        <a:srgbClr val="387B7D"/>
      </a:accent4>
      <a:accent5>
        <a:srgbClr val="BA7436"/>
      </a:accent5>
      <a:accent6>
        <a:srgbClr val="804000"/>
      </a:accent6>
      <a:hlink>
        <a:srgbClr val="1D6B8D"/>
      </a:hlink>
      <a:folHlink>
        <a:srgbClr val="103B4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