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bookmarkIdSeed="5">
  <p:sldMasterIdLst>
    <p:sldMasterId id="2147483648" r:id="rId1"/>
  </p:sldMasterIdLst>
  <p:notesMasterIdLst>
    <p:notesMasterId r:id="rId20"/>
  </p:notesMasterIdLst>
  <p:sldIdLst>
    <p:sldId id="256" r:id="rId2"/>
    <p:sldId id="490" r:id="rId3"/>
    <p:sldId id="433" r:id="rId4"/>
    <p:sldId id="456" r:id="rId5"/>
    <p:sldId id="537" r:id="rId6"/>
    <p:sldId id="526" r:id="rId7"/>
    <p:sldId id="527" r:id="rId8"/>
    <p:sldId id="538" r:id="rId9"/>
    <p:sldId id="466" r:id="rId10"/>
    <p:sldId id="531" r:id="rId11"/>
    <p:sldId id="469" r:id="rId12"/>
    <p:sldId id="468" r:id="rId13"/>
    <p:sldId id="471" r:id="rId14"/>
    <p:sldId id="530" r:id="rId15"/>
    <p:sldId id="529" r:id="rId16"/>
    <p:sldId id="539" r:id="rId17"/>
    <p:sldId id="443" r:id="rId18"/>
    <p:sldId id="403" r:id="rId19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5B5B"/>
    <a:srgbClr val="00FF00"/>
    <a:srgbClr val="00CC00"/>
    <a:srgbClr val="008000"/>
    <a:srgbClr val="00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5090" autoAdjust="0"/>
  </p:normalViewPr>
  <p:slideViewPr>
    <p:cSldViewPr>
      <p:cViewPr varScale="1">
        <p:scale>
          <a:sx n="83" d="100"/>
          <a:sy n="83" d="100"/>
        </p:scale>
        <p:origin x="1478" y="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E097D3-BBD0-4D47-B58D-C84E7A17D7B9}" type="datetimeFigureOut">
              <a:rPr lang="de-DE" smtClean="0"/>
              <a:t>24.02.2022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26A6C2-3F77-47AE-A308-E8BA5ECFF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151023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26A6C2-3F77-47AE-A308-E8BA5ECFF85F}" type="slidenum">
              <a:rPr lang="de-DE" smtClean="0"/>
              <a:t>1</a:t>
            </a:fld>
            <a:endParaRPr lang="de-DE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26A6C2-3F77-47AE-A308-E8BA5ECFF85F}" type="slidenum">
              <a:rPr lang="de-DE" smtClean="0"/>
              <a:t>14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8354459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26A6C2-3F77-47AE-A308-E8BA5ECFF85F}" type="slidenum">
              <a:rPr lang="de-DE" smtClean="0"/>
              <a:t>15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945162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26A6C2-3F77-47AE-A308-E8BA5ECFF85F}" type="slidenum">
              <a:rPr lang="de-DE" smtClean="0"/>
              <a:t>18</a:t>
            </a:fld>
            <a:endParaRPr lang="de-D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16F88-D5E0-4968-AE1C-8273BB90EA00}" type="datetimeFigureOut">
              <a:rPr lang="de-DE" smtClean="0"/>
              <a:t>24.02.2022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87A-7DAD-440A-A4E7-7F9B3B95A468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16F88-D5E0-4968-AE1C-8273BB90EA00}" type="datetimeFigureOut">
              <a:rPr lang="de-DE" smtClean="0"/>
              <a:t>24.02.2022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87A-7DAD-440A-A4E7-7F9B3B95A468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 hasCustomPrompt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16F88-D5E0-4968-AE1C-8273BB90EA00}" type="datetimeFigureOut">
              <a:rPr lang="de-DE" smtClean="0"/>
              <a:t>24.02.2022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87A-7DAD-440A-A4E7-7F9B3B95A468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16F88-D5E0-4968-AE1C-8273BB90EA00}" type="datetimeFigureOut">
              <a:rPr lang="de-DE" smtClean="0"/>
              <a:t>24.02.2022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87A-7DAD-440A-A4E7-7F9B3B95A468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 hasCustomPrompt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16F88-D5E0-4968-AE1C-8273BB90EA00}" type="datetimeFigureOut">
              <a:rPr lang="de-DE" smtClean="0"/>
              <a:t>24.02.2022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87A-7DAD-440A-A4E7-7F9B3B95A468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 hasCustomPrompt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 hasCustomPrompt="1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16F88-D5E0-4968-AE1C-8273BB90EA00}" type="datetimeFigureOut">
              <a:rPr lang="de-DE" smtClean="0"/>
              <a:t>24.02.2022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87A-7DAD-440A-A4E7-7F9B3B95A468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 hasCustomPrompt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 hasCustomPrompt="1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 hasCustomPrompt="1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 hasCustomPrompt="1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16F88-D5E0-4968-AE1C-8273BB90EA00}" type="datetimeFigureOut">
              <a:rPr lang="de-DE" smtClean="0"/>
              <a:t>24.02.2022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87A-7DAD-440A-A4E7-7F9B3B95A468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16F88-D5E0-4968-AE1C-8273BB90EA00}" type="datetimeFigureOut">
              <a:rPr lang="de-DE" smtClean="0"/>
              <a:t>24.02.2022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87A-7DAD-440A-A4E7-7F9B3B95A468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16F88-D5E0-4968-AE1C-8273BB90EA00}" type="datetimeFigureOut">
              <a:rPr lang="de-DE" smtClean="0"/>
              <a:t>24.02.2022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87A-7DAD-440A-A4E7-7F9B3B95A468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 hasCustomPrompt="1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16F88-D5E0-4968-AE1C-8273BB90EA00}" type="datetimeFigureOut">
              <a:rPr lang="de-DE" smtClean="0"/>
              <a:t>24.02.2022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87A-7DAD-440A-A4E7-7F9B3B95A468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16F88-D5E0-4968-AE1C-8273BB90EA00}" type="datetimeFigureOut">
              <a:rPr lang="de-DE" smtClean="0"/>
              <a:t>24.02.2022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87A-7DAD-440A-A4E7-7F9B3B95A468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916F88-D5E0-4968-AE1C-8273BB90EA00}" type="datetimeFigureOut">
              <a:rPr lang="de-DE" smtClean="0"/>
              <a:t>24.02.2022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DB387A-7DAD-440A-A4E7-7F9B3B95A468}" type="slidenum">
              <a:rPr lang="de-DE" smtClean="0"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emf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gg.xueshu5.com/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menti.com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1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menti.com/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1.jpe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bit.ly/ZOOMCOURSE" TargetMode="External"/><Relationship Id="rId2" Type="http://schemas.openxmlformats.org/officeDocument/2006/relationships/hyperlink" Target="https://bit.ly/WIKIREG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iki.rub.de/uvu/index.php/User:Lei_Feng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395536" y="136649"/>
            <a:ext cx="8352928" cy="3508375"/>
          </a:xfrm>
        </p:spPr>
        <p:txBody>
          <a:bodyPr>
            <a:noAutofit/>
          </a:bodyPr>
          <a:lstStyle/>
          <a:p>
            <a:r>
              <a:rPr lang="zh-CN" altLang="de-DE" sz="9600" b="1" dirty="0">
                <a:latin typeface="KaiTi" panose="02010609060101010101" pitchFamily="49" charset="-122"/>
                <a:ea typeface="KaiTi" panose="02010609060101010101" pitchFamily="49" charset="-122"/>
              </a:rPr>
              <a:t>中华典籍外译</a:t>
            </a:r>
            <a:br>
              <a:rPr lang="de-DE" altLang="zh-CN" sz="59500" b="1" dirty="0"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de-DE" altLang="zh-CN" sz="4800" b="1" i="1" dirty="0"/>
              <a:t>Chinese Classics Translation</a:t>
            </a:r>
            <a:br>
              <a:rPr lang="de-DE" altLang="zh-CN" sz="4800" b="1" i="1" dirty="0"/>
            </a:br>
            <a:r>
              <a:rPr lang="de-DE" altLang="zh-CN" sz="2800" b="1" i="1" dirty="0" err="1"/>
              <a:t>for</a:t>
            </a:r>
            <a:r>
              <a:rPr lang="de-DE" altLang="zh-CN" sz="2800" b="1" i="1" dirty="0"/>
              <a:t> Master </a:t>
            </a:r>
            <a:r>
              <a:rPr lang="de-DE" altLang="zh-CN" sz="2800" b="1" i="1" dirty="0" err="1"/>
              <a:t>Students</a:t>
            </a:r>
            <a:r>
              <a:rPr lang="de-DE" altLang="zh-CN" sz="2800" b="1" i="1" dirty="0"/>
              <a:t> </a:t>
            </a:r>
            <a:r>
              <a:rPr lang="de-DE" altLang="zh-CN" sz="2800" b="1" i="1" dirty="0" err="1"/>
              <a:t>of</a:t>
            </a:r>
            <a:r>
              <a:rPr lang="de-DE" altLang="zh-CN" sz="2800" b="1" i="1" dirty="0"/>
              <a:t> Translation Studies</a:t>
            </a:r>
            <a:endParaRPr lang="de-DE" sz="24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395536" y="3717032"/>
            <a:ext cx="8280920" cy="3024336"/>
          </a:xfrm>
        </p:spPr>
        <p:txBody>
          <a:bodyPr>
            <a:noAutofit/>
          </a:bodyPr>
          <a:lstStyle/>
          <a:p>
            <a:r>
              <a:rPr lang="zh-CN" altLang="de-DE" sz="2400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湖南师范大学 </a:t>
            </a:r>
            <a:r>
              <a:rPr lang="de-DE" altLang="zh-CN" sz="2400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2022</a:t>
            </a:r>
            <a:r>
              <a:rPr lang="zh-CN" altLang="de-DE" sz="2400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年</a:t>
            </a:r>
            <a:r>
              <a:rPr lang="de-DE" altLang="zh-CN" sz="2400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2</a:t>
            </a:r>
            <a:r>
              <a:rPr lang="zh-CN" altLang="de-DE" sz="2400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月</a:t>
            </a:r>
            <a:r>
              <a:rPr lang="de-DE" altLang="zh-CN" sz="2400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25</a:t>
            </a:r>
            <a:r>
              <a:rPr lang="zh-CN" altLang="de-DE" sz="2400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日</a:t>
            </a:r>
            <a:r>
              <a:rPr lang="de-DE" altLang="zh-CN" sz="2400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-2021</a:t>
            </a:r>
            <a:r>
              <a:rPr lang="zh-CN" altLang="de-DE" sz="2400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年</a:t>
            </a:r>
            <a:r>
              <a:rPr lang="de-DE" altLang="zh-CN" sz="2400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6</a:t>
            </a:r>
            <a:r>
              <a:rPr lang="zh-CN" altLang="de-DE" sz="2400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月</a:t>
            </a:r>
            <a:r>
              <a:rPr lang="de-DE" altLang="zh-CN" sz="2400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10</a:t>
            </a:r>
            <a:r>
              <a:rPr lang="zh-CN" altLang="de-DE" sz="2400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日</a:t>
            </a:r>
            <a:br>
              <a:rPr lang="de-DE" altLang="zh-CN" sz="2400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</a:br>
            <a:r>
              <a:rPr lang="zh-CN" altLang="de-DE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中国文化基础 周五第九和第十节课</a:t>
            </a:r>
            <a:r>
              <a:rPr lang="de-DE" altLang="zh-CN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14:30-16:10</a:t>
            </a:r>
            <a:r>
              <a:rPr lang="zh-CN" altLang="de-DE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，</a:t>
            </a:r>
            <a:endParaRPr lang="de-DE" altLang="zh-CN" sz="2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zh-CN" altLang="de-DE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上课地点：</a:t>
            </a:r>
            <a:r>
              <a:rPr lang="zh-CN" altLang="de-DE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外国语学院大楼</a:t>
            </a:r>
            <a:r>
              <a:rPr lang="de-DE" altLang="zh-CN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613</a:t>
            </a:r>
            <a:r>
              <a:rPr lang="zh-CN" altLang="de-DE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室</a:t>
            </a:r>
            <a:endParaRPr lang="de-DE" altLang="zh-CN" sz="2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zh-CN" altLang="de-DE" sz="2400" dirty="0">
                <a:solidFill>
                  <a:schemeClr val="tx1"/>
                </a:solidFill>
                <a:latin typeface="Calibri" panose="020F0502020204030204" pitchFamily="34" charset="0"/>
                <a:ea typeface="楷体" panose="02010609060101010101" pitchFamily="49" charset="-122"/>
                <a:cs typeface="Calibri" panose="020F0502020204030204" pitchFamily="34" charset="0"/>
              </a:rPr>
              <a:t>助教：</a:t>
            </a:r>
            <a:r>
              <a:rPr lang="de-DE" altLang="zh-CN" sz="2400" dirty="0">
                <a:solidFill>
                  <a:schemeClr val="tx1"/>
                </a:solidFill>
                <a:latin typeface="Calibri" panose="020F0502020204030204" pitchFamily="34" charset="0"/>
                <a:ea typeface="楷体" panose="02010609060101010101" pitchFamily="49" charset="-122"/>
                <a:cs typeface="Calibri" panose="020F0502020204030204" pitchFamily="34" charset="0"/>
              </a:rPr>
              <a:t>Li Xin </a:t>
            </a:r>
            <a:r>
              <a:rPr lang="zh-CN" altLang="de-DE" sz="2400" dirty="0">
                <a:solidFill>
                  <a:schemeClr val="tx1"/>
                </a:solidFill>
                <a:latin typeface="Calibri" panose="020F0502020204030204" pitchFamily="34" charset="0"/>
                <a:ea typeface="楷体" panose="02010609060101010101" pitchFamily="49" charset="-122"/>
                <a:cs typeface="Calibri" panose="020F0502020204030204" pitchFamily="34" charset="0"/>
              </a:rPr>
              <a:t>李欣</a:t>
            </a:r>
            <a:endParaRPr lang="de-DE" altLang="zh-CN" sz="2400" dirty="0">
              <a:solidFill>
                <a:schemeClr val="tx1"/>
              </a:solidFill>
              <a:latin typeface="Calibri" panose="020F0502020204030204" pitchFamily="34" charset="0"/>
              <a:ea typeface="楷体" panose="02010609060101010101" pitchFamily="49" charset="-122"/>
              <a:cs typeface="Calibri" panose="020F0502020204030204" pitchFamily="34" charset="0"/>
            </a:endParaRPr>
          </a:p>
          <a:p>
            <a:r>
              <a:rPr lang="zh-CN" altLang="en-US" sz="2400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吴漠汀</a:t>
            </a:r>
            <a:r>
              <a:rPr lang="zh-CN" altLang="de-DE" sz="2400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特聘</a:t>
            </a:r>
            <a:r>
              <a:rPr lang="zh-CN" altLang="en-US" sz="2400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教授</a:t>
            </a:r>
            <a:r>
              <a:rPr lang="zh-CN" altLang="de-DE" sz="2400" dirty="0">
                <a:solidFill>
                  <a:schemeClr val="tx1"/>
                </a:solidFill>
                <a:latin typeface="Calibri" panose="020F0502020204030204" pitchFamily="34" charset="0"/>
                <a:ea typeface="楷体" panose="02010609060101010101" pitchFamily="49" charset="-122"/>
                <a:cs typeface="Calibri" panose="020F0502020204030204" pitchFamily="34" charset="0"/>
              </a:rPr>
              <a:t> </a:t>
            </a:r>
            <a:r>
              <a:rPr lang="de-DE" altLang="zh-CN" sz="2400" dirty="0" err="1">
                <a:solidFill>
                  <a:schemeClr val="tx1"/>
                </a:solidFill>
                <a:latin typeface="Calibri" panose="020F0502020204030204" pitchFamily="34" charset="0"/>
                <a:ea typeface="楷体" panose="02010609060101010101" pitchFamily="49" charset="-122"/>
                <a:cs typeface="Calibri" panose="020F0502020204030204" pitchFamily="34" charset="0"/>
              </a:rPr>
              <a:t>Distinguished</a:t>
            </a:r>
            <a:r>
              <a:rPr lang="de-DE" altLang="zh-CN" sz="2400" dirty="0">
                <a:solidFill>
                  <a:schemeClr val="tx1"/>
                </a:solidFill>
                <a:latin typeface="Calibri" panose="020F0502020204030204" pitchFamily="34" charset="0"/>
                <a:ea typeface="楷体" panose="02010609060101010101" pitchFamily="49" charset="-122"/>
                <a:cs typeface="Calibri" panose="020F0502020204030204" pitchFamily="34" charset="0"/>
              </a:rPr>
              <a:t> Professor Dr. Martin Woesler</a:t>
            </a:r>
          </a:p>
          <a:p>
            <a:r>
              <a:rPr lang="zh-CN" altLang="de-DE" sz="2400" dirty="0">
                <a:solidFill>
                  <a:schemeClr val="tx1"/>
                </a:solidFill>
                <a:latin typeface="Calibri" panose="020F0502020204030204" pitchFamily="34" charset="0"/>
                <a:ea typeface="楷体" panose="02010609060101010101" pitchFamily="49" charset="-122"/>
                <a:cs typeface="Calibri" panose="020F0502020204030204" pitchFamily="34" charset="0"/>
              </a:rPr>
              <a:t>培高德 教授 </a:t>
            </a:r>
            <a:r>
              <a:rPr lang="de-DE" sz="2400" dirty="0">
                <a:solidFill>
                  <a:schemeClr val="tx1"/>
                </a:solidFill>
                <a:latin typeface="Calibri" panose="020F0502020204030204" pitchFamily="34" charset="0"/>
                <a:ea typeface="楷体" panose="02010609060101010101" pitchFamily="49" charset="-122"/>
                <a:cs typeface="Calibri" panose="020F0502020204030204" pitchFamily="34" charset="0"/>
              </a:rPr>
              <a:t>Professor Dr. Cord Eberspächer</a:t>
            </a:r>
          </a:p>
          <a:p>
            <a:r>
              <a:rPr lang="zh-CN" altLang="de-DE" sz="2400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湖南师范大学外国学院 </a:t>
            </a:r>
            <a:r>
              <a:rPr lang="de-DE" altLang="zh-CN" sz="1800" dirty="0" err="1">
                <a:solidFill>
                  <a:schemeClr val="tx1"/>
                </a:solidFill>
                <a:latin typeface="Calibri" panose="020F0502020204030204" pitchFamily="34" charset="0"/>
                <a:ea typeface="楷体" panose="02010609060101010101" pitchFamily="49" charset="-122"/>
                <a:cs typeface="Calibri" panose="020F0502020204030204" pitchFamily="34" charset="0"/>
              </a:rPr>
              <a:t>Foreign</a:t>
            </a:r>
            <a:r>
              <a:rPr lang="de-DE" altLang="zh-CN" sz="1800" dirty="0">
                <a:solidFill>
                  <a:schemeClr val="tx1"/>
                </a:solidFill>
                <a:latin typeface="Calibri" panose="020F0502020204030204" pitchFamily="34" charset="0"/>
                <a:ea typeface="楷体" panose="02010609060101010101" pitchFamily="49" charset="-122"/>
                <a:cs typeface="Calibri" panose="020F0502020204030204" pitchFamily="34" charset="0"/>
              </a:rPr>
              <a:t> Studies College, Hunan Normal University</a:t>
            </a:r>
            <a:endParaRPr lang="de-DE" altLang="zh-CN" sz="2400" dirty="0">
              <a:solidFill>
                <a:schemeClr val="tx1"/>
              </a:solidFill>
              <a:latin typeface="Calibri" panose="020F0502020204030204" pitchFamily="34" charset="0"/>
              <a:ea typeface="楷体" panose="02010609060101010101" pitchFamily="49" charset="-122"/>
              <a:cs typeface="Calibri" panose="020F0502020204030204" pitchFamily="34" charset="0"/>
            </a:endParaRP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40C36C67-2549-44F5-AD11-07422BCBC0C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115616" cy="1115616"/>
          </a:xfrm>
          <a:prstGeom prst="rect">
            <a:avLst/>
          </a:prstGeom>
        </p:spPr>
      </p:pic>
    </p:spTree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altLang="zh-CN"/>
              <a:t>About</a:t>
            </a:r>
            <a:r>
              <a:rPr kumimoji="1" lang="zh-CN" altLang="en-US"/>
              <a:t> </a:t>
            </a:r>
            <a:r>
              <a:rPr kumimoji="1" altLang="zh-CN"/>
              <a:t>grades</a:t>
            </a:r>
            <a:endParaRPr kumimoji="1" lang="zh-CN" altLang="en-US"/>
          </a:p>
        </p:txBody>
      </p:sp>
      <p:graphicFrame>
        <p:nvGraphicFramePr>
          <p:cNvPr id="13315" name="Diagramm 4"/>
          <p:cNvGraphicFramePr/>
          <p:nvPr/>
        </p:nvGraphicFramePr>
        <p:xfrm>
          <a:off x="457200" y="1666875"/>
          <a:ext cx="8363272" cy="7029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58" name="Worksheet" r:id="rId3" imgW="8439145" imgH="5629310" progId="Excel.Sheet.8">
                  <p:embed/>
                </p:oleObj>
              </mc:Choice>
              <mc:Fallback>
                <p:oleObj name="Worksheet" r:id="rId3" imgW="8439145" imgH="5629310" progId="Excel.Sheet.8">
                  <p:embed/>
                  <p:pic>
                    <p:nvPicPr>
                      <p:cNvPr id="13315" name="Diagramm 4"/>
                      <p:cNvPicPr>
                        <a:picLocks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1666875"/>
                        <a:ext cx="8363272" cy="7029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feld 1">
            <a:extLst>
              <a:ext uri="{FF2B5EF4-FFF2-40B4-BE49-F238E27FC236}">
                <a16:creationId xmlns:a16="http://schemas.microsoft.com/office/drawing/2014/main" id="{59A55136-30E9-44B2-92D8-776295813523}"/>
              </a:ext>
            </a:extLst>
          </p:cNvPr>
          <p:cNvSpPr txBox="1"/>
          <p:nvPr/>
        </p:nvSpPr>
        <p:spPr>
          <a:xfrm>
            <a:off x="899591" y="2060848"/>
            <a:ext cx="766740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de-DE" sz="3600" dirty="0"/>
              <a:t>学期论文（结合学期所学，撰写一篇</a:t>
            </a:r>
            <a:br>
              <a:rPr lang="de-DE" sz="3600" dirty="0"/>
            </a:br>
            <a:r>
              <a:rPr lang="zh-CN" altLang="de-DE" sz="3600" dirty="0"/>
              <a:t>以上汉字或单词的论文）成绩占</a:t>
            </a:r>
            <a:r>
              <a:rPr lang="de-DE" sz="3600" dirty="0"/>
              <a:t>70%</a:t>
            </a:r>
            <a:r>
              <a:rPr lang="zh-CN" altLang="de-DE" sz="3600" dirty="0"/>
              <a:t>。</a:t>
            </a:r>
            <a:endParaRPr lang="de-DE" sz="3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kumimoji="1" lang="de-DE" altLang="zh-CN" dirty="0" err="1"/>
              <a:t>How</a:t>
            </a:r>
            <a:r>
              <a:rPr kumimoji="1" lang="de-DE" altLang="zh-CN" dirty="0"/>
              <a:t> </a:t>
            </a:r>
            <a:r>
              <a:rPr kumimoji="1" lang="de-DE" altLang="zh-CN" dirty="0" err="1"/>
              <a:t>to</a:t>
            </a:r>
            <a:r>
              <a:rPr kumimoji="1" lang="de-DE" altLang="zh-CN" dirty="0"/>
              <a:t> find </a:t>
            </a:r>
            <a:r>
              <a:rPr kumimoji="1" lang="de-DE" altLang="zh-CN" dirty="0" err="1"/>
              <a:t>resources</a:t>
            </a:r>
            <a:r>
              <a:rPr kumimoji="1" altLang="zh-CN" dirty="0"/>
              <a:t> </a:t>
            </a:r>
            <a:br>
              <a:rPr kumimoji="1" lang="de-DE" altLang="zh-CN" dirty="0"/>
            </a:br>
            <a:r>
              <a:rPr kumimoji="1" lang="zh-CN" altLang="de-DE" dirty="0"/>
              <a:t>怎麽能找到參考資料</a:t>
            </a:r>
            <a:endParaRPr kumimoji="1" lang="zh-CN" dirty="0"/>
          </a:p>
        </p:txBody>
      </p:sp>
      <p:sp>
        <p:nvSpPr>
          <p:cNvPr id="12291" name="内容占位符 2"/>
          <p:cNvSpPr>
            <a:spLocks noGrp="1"/>
          </p:cNvSpPr>
          <p:nvPr>
            <p:ph idx="1"/>
          </p:nvPr>
        </p:nvSpPr>
        <p:spPr>
          <a:xfrm>
            <a:off x="800100" y="1988841"/>
            <a:ext cx="7543800" cy="4459586"/>
          </a:xfrm>
        </p:spPr>
        <p:txBody>
          <a:bodyPr/>
          <a:lstStyle/>
          <a:p>
            <a:r>
              <a:rPr kumimoji="1" lang="zh-CN" altLang="de-DE" dirty="0">
                <a:cs typeface="Arial" panose="020B0604020202020204" pitchFamily="34" charset="0"/>
              </a:rPr>
              <a:t>百科百度（起點，要看文章用的參考資料）</a:t>
            </a:r>
            <a:endParaRPr kumimoji="1" lang="de-DE" altLang="zh-CN" dirty="0">
              <a:cs typeface="Arial" panose="020B0604020202020204" pitchFamily="34" charset="0"/>
            </a:endParaRPr>
          </a:p>
          <a:p>
            <a:r>
              <a:rPr lang="en-US">
                <a:hlinkClick r:id="rId2"/>
              </a:rPr>
              <a:t>https://gg.xueshu5.com/</a:t>
            </a:r>
            <a:r>
              <a:rPr lang="en-US"/>
              <a:t> (</a:t>
            </a:r>
            <a:r>
              <a:rPr lang="de-DE" altLang="zh-CN" dirty="0"/>
              <a:t>MLA</a:t>
            </a:r>
            <a:r>
              <a:rPr lang="zh-CN" altLang="de-DE" dirty="0"/>
              <a:t>標準</a:t>
            </a:r>
            <a:r>
              <a:rPr lang="en-US" dirty="0"/>
              <a:t>)</a:t>
            </a:r>
          </a:p>
          <a:p>
            <a:r>
              <a:rPr lang="de-DE" altLang="zh-CN" dirty="0"/>
              <a:t>CNKI</a:t>
            </a:r>
          </a:p>
          <a:p>
            <a:r>
              <a:rPr lang="zh-CN" altLang="de-DE" dirty="0"/>
              <a:t>圖書館</a:t>
            </a:r>
            <a:endParaRPr lang="de-DE" altLang="zh-CN" dirty="0"/>
          </a:p>
          <a:p>
            <a:r>
              <a:rPr lang="de-DE" altLang="zh-CN" dirty="0"/>
              <a:t>tupian.baidu.com</a:t>
            </a:r>
            <a:r>
              <a:rPr lang="zh-CN" altLang="de-DE" dirty="0"/>
              <a:t>、</a:t>
            </a:r>
            <a:r>
              <a:rPr lang="de-DE" altLang="zh-CN" dirty="0" err="1"/>
              <a:t>ppt</a:t>
            </a:r>
            <a:r>
              <a:rPr lang="de-DE" altLang="zh-CN" dirty="0"/>
              <a:t> on </a:t>
            </a:r>
            <a:r>
              <a:rPr lang="de-DE" altLang="zh-CN" dirty="0" err="1"/>
              <a:t>baidu</a:t>
            </a:r>
            <a:endParaRPr lang="de-DE" altLang="zh-CN" dirty="0"/>
          </a:p>
          <a:p>
            <a:r>
              <a:rPr lang="de-DE" dirty="0" err="1"/>
              <a:t>Ishare</a:t>
            </a:r>
            <a:r>
              <a:rPr lang="de-DE" dirty="0"/>
              <a:t>? </a:t>
            </a:r>
            <a:r>
              <a:rPr lang="de-DE" dirty="0" err="1"/>
              <a:t>Douban</a:t>
            </a:r>
            <a:r>
              <a:rPr lang="de-DE" dirty="0"/>
              <a:t>? books.google.de?</a:t>
            </a:r>
          </a:p>
          <a:p>
            <a:endParaRPr kumimoji="1" lang="zh-CN" altLang="en-US" dirty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872580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altLang="zh-CN" dirty="0">
                <a:solidFill>
                  <a:srgbClr val="0E577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Unique Selling Points</a:t>
            </a:r>
            <a:r>
              <a:rPr lang="de-DE" altLang="zh-CN" dirty="0">
                <a:solidFill>
                  <a:srgbClr val="0E577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zh-CN" altLang="en-US" dirty="0">
                <a:solidFill>
                  <a:srgbClr val="0E5772"/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独特的卖点</a:t>
            </a:r>
            <a:endParaRPr kumimoji="1" lang="zh-CN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339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90000" lnSpcReduction="20000"/>
          </a:bodyPr>
          <a:lstStyle/>
          <a:p>
            <a:r>
              <a:rPr lang="de-DE" altLang="zh-CN" sz="2400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EU Expert Course – </a:t>
            </a:r>
            <a:r>
              <a:rPr lang="de-DE" altLang="zh-CN" sz="2400" dirty="0" err="1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counts</a:t>
            </a:r>
            <a:r>
              <a:rPr lang="de-DE" altLang="zh-CN" sz="2400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 </a:t>
            </a:r>
            <a:r>
              <a:rPr lang="de-DE" altLang="zh-CN" sz="2400" dirty="0" err="1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for</a:t>
            </a:r>
            <a:r>
              <a:rPr lang="de-DE" altLang="zh-CN" sz="2400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 Diploma Supplement </a:t>
            </a:r>
            <a:br>
              <a:rPr lang="de-DE" altLang="zh-CN" sz="2400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</a:br>
            <a:r>
              <a:rPr lang="de-DE" altLang="zh-CN" sz="2400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(EU </a:t>
            </a:r>
            <a:r>
              <a:rPr lang="de-DE" altLang="zh-CN" sz="2400" dirty="0" err="1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multilingualism</a:t>
            </a:r>
            <a:r>
              <a:rPr lang="de-DE" altLang="zh-CN" sz="2400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)</a:t>
            </a:r>
          </a:p>
          <a:p>
            <a:r>
              <a:rPr lang="de-DE" altLang="zh-CN" sz="2400" dirty="0" err="1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quality</a:t>
            </a:r>
            <a:r>
              <a:rPr lang="de-DE" altLang="zh-CN" sz="2400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: based on experience in Germany (Bochum, Mainz/Germers-heim, UAL Munich, Witten), Italy (Rome III), the USA (Harvard, UVU) </a:t>
            </a:r>
            <a:r>
              <a:rPr lang="zh-CN" altLang="en-US" sz="2400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质量：基于在德国、意大利、美国的经历</a:t>
            </a:r>
            <a:endParaRPr lang="de-DE" altLang="zh-CN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altLang="zh-CN" sz="2400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understand major literary trends with selection of extracts from main texts </a:t>
            </a:r>
            <a:r>
              <a:rPr lang="zh-CN" altLang="en-US" sz="2400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理解重要课本中提取选择的主流文学趋向</a:t>
            </a:r>
            <a:endParaRPr lang="de-DE" altLang="zh-CN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jointly agree on: weight of grades </a:t>
            </a:r>
            <a:r>
              <a:rPr lang="zh-CN" altLang="en-US" sz="2400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共同协议：成绩的比重</a:t>
            </a:r>
            <a:endParaRPr lang="en-US" altLang="zh-CN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jointly agree on: your oral presentation will be documented in a wiki article and will be published </a:t>
            </a:r>
            <a:r>
              <a:rPr lang="zh-CN" altLang="en-US" sz="2400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共同协议：你的口头展示会被收录到维基文章中并被公开</a:t>
            </a:r>
            <a:endParaRPr lang="en-US" altLang="zh-CN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fellowship: get help of others and help others </a:t>
            </a:r>
            <a:r>
              <a:rPr lang="zh-CN" altLang="de-DE" sz="2400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同学</a:t>
            </a:r>
            <a:r>
              <a:rPr lang="de-DE" altLang="zh-CN" sz="2400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/</a:t>
            </a:r>
            <a:r>
              <a:rPr lang="zh-CN" altLang="en-US" sz="2400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友谊：互帮互助</a:t>
            </a:r>
            <a:endParaRPr lang="en-US" altLang="zh-CN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simple quizzes as reading response </a:t>
            </a:r>
            <a:r>
              <a:rPr lang="zh-CN" altLang="en-US" sz="2400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对阅读反馈的简单测验</a:t>
            </a:r>
            <a:endParaRPr lang="en-US" altLang="zh-CN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Garamond" panose="02020404030301010803" pitchFamily="18" charset="0"/>
              <a:buNone/>
            </a:pPr>
            <a:endParaRPr kumimoji="1" lang="zh-CN" alt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502360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altLang="zh-CN" dirty="0">
                <a:solidFill>
                  <a:srgbClr val="0E577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Session</a:t>
            </a:r>
            <a:r>
              <a:rPr lang="zh-CN" altLang="de-DE" dirty="0">
                <a:solidFill>
                  <a:srgbClr val="0E577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altLang="zh-CN" dirty="0">
                <a:solidFill>
                  <a:srgbClr val="0E577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</a:t>
            </a:r>
            <a:r>
              <a:rPr lang="zh-CN" altLang="de-DE" dirty="0">
                <a:solidFill>
                  <a:srgbClr val="0E577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第一次上课</a:t>
            </a:r>
            <a:r>
              <a:rPr altLang="zh-CN" dirty="0">
                <a:solidFill>
                  <a:srgbClr val="0E577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kumimoji="1" lang="zh-CN" altLang="en-US" dirty="0">
              <a:cs typeface="Arial" panose="020B0604020202020204" pitchFamily="34" charset="0"/>
            </a:endParaRPr>
          </a:p>
        </p:txBody>
      </p:sp>
      <p:sp>
        <p:nvSpPr>
          <p:cNvPr id="7171" name="内容占位符 2"/>
          <p:cNvSpPr>
            <a:spLocks noGrp="1"/>
          </p:cNvSpPr>
          <p:nvPr>
            <p:ph idx="1"/>
          </p:nvPr>
        </p:nvSpPr>
        <p:spPr>
          <a:xfrm>
            <a:off x="457200" y="1268760"/>
            <a:ext cx="8629650" cy="5589240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50000"/>
              </a:lnSpc>
              <a:buNone/>
            </a:pPr>
            <a:r>
              <a:rPr lang="de-DE" altLang="zh-CN" sz="2200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1 </a:t>
            </a:r>
            <a:r>
              <a:rPr lang="de-DE" altLang="zh-CN" sz="2200" dirty="0" err="1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Introduction</a:t>
            </a:r>
            <a:r>
              <a:rPr lang="de-DE" altLang="zh-CN" sz="2200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: Organizational Things. </a:t>
            </a:r>
            <a:br>
              <a:rPr lang="de-DE" altLang="zh-CN" sz="2200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</a:br>
            <a:r>
              <a:rPr lang="de-DE" altLang="zh-CN" sz="2200" dirty="0" err="1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Prepare</a:t>
            </a:r>
            <a:r>
              <a:rPr lang="de-DE" altLang="zh-CN" sz="2200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 </a:t>
            </a:r>
            <a:r>
              <a:rPr lang="de-DE" altLang="zh-CN" sz="2200" dirty="0" err="1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for</a:t>
            </a:r>
            <a:r>
              <a:rPr lang="de-DE" altLang="zh-CN" sz="2200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 </a:t>
            </a:r>
            <a:r>
              <a:rPr lang="de-DE" altLang="zh-CN" sz="2200" dirty="0" err="1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next</a:t>
            </a:r>
            <a:r>
              <a:rPr lang="de-DE" altLang="zh-CN" sz="2200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 time: </a:t>
            </a:r>
            <a:r>
              <a:rPr lang="de-DE" altLang="zh-CN" sz="2200" dirty="0" err="1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Choose</a:t>
            </a:r>
            <a:r>
              <a:rPr lang="de-DE" altLang="zh-CN" sz="2200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 </a:t>
            </a:r>
            <a:r>
              <a:rPr lang="en-US" altLang="zh-CN" sz="2200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your presentation topic (existing topic)</a:t>
            </a:r>
            <a:br>
              <a:rPr lang="de-DE" altLang="zh-CN" sz="2200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</a:br>
            <a:r>
              <a:rPr lang="de-DE" altLang="zh-CN" sz="2200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Unit 1, </a:t>
            </a:r>
            <a:r>
              <a:rPr lang="de-DE" altLang="zh-CN" sz="2200" dirty="0" err="1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translate</a:t>
            </a:r>
            <a:r>
              <a:rPr lang="de-DE" altLang="zh-CN" sz="2200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 1 </a:t>
            </a:r>
            <a:r>
              <a:rPr lang="de-DE" altLang="zh-CN" sz="2200" dirty="0" err="1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sentence</a:t>
            </a:r>
            <a:r>
              <a:rPr lang="de-DE" altLang="zh-CN" sz="2200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 per </a:t>
            </a:r>
            <a:r>
              <a:rPr lang="de-DE" altLang="zh-CN" sz="2200" dirty="0" err="1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text</a:t>
            </a:r>
            <a:r>
              <a:rPr lang="de-DE" altLang="zh-CN" sz="2200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 (ONLY FELLOW STUDENT CORRECTION)</a:t>
            </a:r>
          </a:p>
          <a:p>
            <a:pPr>
              <a:lnSpc>
                <a:spcPct val="150000"/>
              </a:lnSpc>
              <a:buNone/>
            </a:pPr>
            <a:r>
              <a:rPr lang="de-DE" altLang="zh-CN" sz="2200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2 Unit 1. </a:t>
            </a:r>
            <a:br>
              <a:rPr lang="de-DE" altLang="zh-CN" sz="2200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</a:br>
            <a:r>
              <a:rPr lang="de-DE" altLang="zh-CN" sz="2200" dirty="0" err="1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Homework</a:t>
            </a:r>
            <a:r>
              <a:rPr lang="de-DE" altLang="zh-CN" sz="2200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: </a:t>
            </a:r>
            <a:r>
              <a:rPr lang="de-DE" altLang="zh-CN" sz="2200" dirty="0" err="1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Reflect</a:t>
            </a:r>
            <a:r>
              <a:rPr lang="de-DE" altLang="zh-CN" sz="2200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 on last time: Write 1 </a:t>
            </a:r>
            <a:r>
              <a:rPr lang="de-DE" altLang="zh-CN" sz="2200" dirty="0" err="1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tip</a:t>
            </a:r>
            <a:r>
              <a:rPr lang="de-DE" altLang="zh-CN" sz="2200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 </a:t>
            </a:r>
            <a:r>
              <a:rPr lang="de-DE" altLang="zh-CN" sz="2200" dirty="0" err="1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for</a:t>
            </a:r>
            <a:r>
              <a:rPr lang="de-DE" altLang="zh-CN" sz="2200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 </a:t>
            </a:r>
            <a:r>
              <a:rPr lang="de-DE" altLang="zh-CN" sz="2200" dirty="0" err="1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translation</a:t>
            </a:r>
            <a:br>
              <a:rPr lang="de-DE" altLang="zh-CN" sz="2200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</a:br>
            <a:r>
              <a:rPr lang="de-DE" altLang="zh-CN" sz="2200" dirty="0" err="1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Prepare</a:t>
            </a:r>
            <a:r>
              <a:rPr lang="de-DE" altLang="zh-CN" sz="2200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 </a:t>
            </a:r>
            <a:r>
              <a:rPr lang="de-DE" altLang="zh-CN" sz="2200" dirty="0" err="1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for</a:t>
            </a:r>
            <a:r>
              <a:rPr lang="de-DE" altLang="zh-CN" sz="2200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 </a:t>
            </a:r>
            <a:r>
              <a:rPr lang="de-DE" altLang="zh-CN" sz="2200" dirty="0" err="1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next</a:t>
            </a:r>
            <a:r>
              <a:rPr lang="de-DE" altLang="zh-CN" sz="2200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 time: Unit 2, </a:t>
            </a:r>
            <a:r>
              <a:rPr lang="de-DE" altLang="zh-CN" sz="2200" dirty="0" err="1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translate</a:t>
            </a:r>
            <a:r>
              <a:rPr lang="de-DE" altLang="zh-CN" sz="2200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 1 </a:t>
            </a:r>
            <a:r>
              <a:rPr lang="de-DE" altLang="zh-CN" sz="2200" dirty="0" err="1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sentence</a:t>
            </a:r>
            <a:r>
              <a:rPr lang="de-DE" altLang="zh-CN" sz="2200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/</a:t>
            </a:r>
            <a:r>
              <a:rPr lang="de-DE" altLang="zh-CN" sz="2200" dirty="0" err="1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text</a:t>
            </a:r>
            <a:endParaRPr lang="de-DE" altLang="zh-CN" sz="2200" dirty="0">
              <a:latin typeface="Arial" panose="020B0604020202020204" pitchFamily="34" charset="0"/>
              <a:cs typeface="Arial" panose="020B0604020202020204" pitchFamily="34" charset="0"/>
              <a:sym typeface="+mn-ea"/>
            </a:endParaRPr>
          </a:p>
          <a:p>
            <a:pPr>
              <a:lnSpc>
                <a:spcPct val="150000"/>
              </a:lnSpc>
              <a:buNone/>
            </a:pPr>
            <a:r>
              <a:rPr lang="de-DE" altLang="zh-CN" sz="2200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3 Unit 2. </a:t>
            </a:r>
            <a:br>
              <a:rPr lang="de-DE" altLang="zh-CN" sz="2200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</a:br>
            <a:r>
              <a:rPr lang="de-DE" altLang="zh-CN" sz="2200" dirty="0" err="1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Homework</a:t>
            </a:r>
            <a:r>
              <a:rPr lang="de-DE" altLang="zh-CN" sz="2200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: </a:t>
            </a:r>
            <a:r>
              <a:rPr lang="de-DE" altLang="zh-CN" sz="2200" dirty="0" err="1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Reflect</a:t>
            </a:r>
            <a:r>
              <a:rPr lang="de-DE" altLang="zh-CN" sz="2200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 on last time: Write 1 </a:t>
            </a:r>
            <a:r>
              <a:rPr lang="de-DE" altLang="zh-CN" sz="2200" dirty="0" err="1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tip</a:t>
            </a:r>
            <a:r>
              <a:rPr lang="de-DE" altLang="zh-CN" sz="2200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 </a:t>
            </a:r>
            <a:r>
              <a:rPr lang="de-DE" altLang="zh-CN" sz="2200" dirty="0" err="1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for</a:t>
            </a:r>
            <a:r>
              <a:rPr lang="de-DE" altLang="zh-CN" sz="2200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 </a:t>
            </a:r>
            <a:r>
              <a:rPr lang="de-DE" altLang="zh-CN" sz="2200" dirty="0" err="1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translation</a:t>
            </a:r>
            <a:br>
              <a:rPr lang="de-DE" altLang="zh-CN" sz="2200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</a:br>
            <a:r>
              <a:rPr lang="de-DE" altLang="zh-CN" sz="2200" dirty="0" err="1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Prepare</a:t>
            </a:r>
            <a:r>
              <a:rPr lang="de-DE" altLang="zh-CN" sz="2200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 </a:t>
            </a:r>
            <a:r>
              <a:rPr lang="de-DE" altLang="zh-CN" sz="2200" dirty="0" err="1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for</a:t>
            </a:r>
            <a:r>
              <a:rPr lang="de-DE" altLang="zh-CN" sz="2200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 </a:t>
            </a:r>
            <a:r>
              <a:rPr lang="de-DE" altLang="zh-CN" sz="2200" dirty="0" err="1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next</a:t>
            </a:r>
            <a:r>
              <a:rPr lang="de-DE" altLang="zh-CN" sz="2200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 time: Unit 3, </a:t>
            </a:r>
            <a:r>
              <a:rPr lang="de-DE" altLang="zh-CN" sz="2200" dirty="0" err="1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translate</a:t>
            </a:r>
            <a:r>
              <a:rPr lang="de-DE" altLang="zh-CN" sz="2200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 1 </a:t>
            </a:r>
            <a:r>
              <a:rPr lang="de-DE" altLang="zh-CN" sz="2200" dirty="0" err="1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sentence</a:t>
            </a:r>
            <a:r>
              <a:rPr lang="de-DE" altLang="zh-CN" sz="2200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/</a:t>
            </a:r>
            <a:r>
              <a:rPr lang="de-DE" altLang="zh-CN" sz="2200" dirty="0" err="1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text</a:t>
            </a:r>
            <a:br>
              <a:rPr lang="de-DE" altLang="zh-CN" sz="2200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</a:br>
            <a:r>
              <a:rPr lang="de-DE" altLang="zh-CN" sz="2200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…</a:t>
            </a:r>
          </a:p>
          <a:p>
            <a:pPr>
              <a:lnSpc>
                <a:spcPct val="150000"/>
              </a:lnSpc>
              <a:buNone/>
            </a:pPr>
            <a:r>
              <a:rPr lang="de-DE" altLang="zh-CN" sz="2200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16 Unit 15 – </a:t>
            </a:r>
            <a:r>
              <a:rPr lang="de-DE" altLang="zh-CN" sz="2200" dirty="0" err="1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write</a:t>
            </a:r>
            <a:r>
              <a:rPr lang="de-DE" altLang="zh-CN" sz="2200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 </a:t>
            </a:r>
            <a:r>
              <a:rPr lang="de-DE" altLang="zh-CN" sz="2200" dirty="0" err="1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new</a:t>
            </a:r>
            <a:r>
              <a:rPr lang="de-DE" altLang="zh-CN" sz="2200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 </a:t>
            </a:r>
            <a:r>
              <a:rPr lang="de-DE" altLang="zh-CN" sz="2200" dirty="0" err="1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text</a:t>
            </a:r>
            <a:r>
              <a:rPr lang="de-DE" altLang="zh-CN" sz="2200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 </a:t>
            </a:r>
            <a:r>
              <a:rPr lang="de-DE" altLang="zh-CN" sz="2200" dirty="0" err="1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book</a:t>
            </a:r>
            <a:r>
              <a:rPr lang="de-DE" altLang="zh-CN" sz="2200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 </a:t>
            </a:r>
            <a:r>
              <a:rPr lang="de-DE" altLang="zh-CN" sz="2200" dirty="0" err="1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topic</a:t>
            </a:r>
            <a:r>
              <a:rPr lang="de-DE" altLang="zh-CN" sz="2200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 </a:t>
            </a:r>
            <a:r>
              <a:rPr lang="de-DE" altLang="zh-CN" sz="2200" dirty="0" err="1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for</a:t>
            </a:r>
            <a:r>
              <a:rPr lang="de-DE" altLang="zh-CN" sz="2200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 final </a:t>
            </a:r>
            <a:r>
              <a:rPr lang="de-DE" altLang="zh-CN" sz="2200" dirty="0" err="1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exam</a:t>
            </a:r>
            <a:r>
              <a:rPr lang="de-DE" altLang="zh-CN" sz="2200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 </a:t>
            </a:r>
            <a:r>
              <a:rPr lang="de-DE" altLang="zh-CN" sz="2200" dirty="0" err="1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paper</a:t>
            </a:r>
            <a:r>
              <a:rPr lang="de-DE" altLang="zh-CN" sz="2200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 on </a:t>
            </a:r>
            <a:r>
              <a:rPr lang="de-DE" altLang="zh-CN" sz="2200" dirty="0" err="1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wiki</a:t>
            </a:r>
            <a:r>
              <a:rPr lang="de-DE" altLang="zh-CN" sz="2200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 </a:t>
            </a:r>
            <a:br>
              <a:rPr lang="de-DE" altLang="zh-CN" sz="2200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</a:br>
            <a:r>
              <a:rPr lang="de-DE" altLang="zh-CN" sz="2200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(THE EARLIER, THE BETTER FELLOW STUDENT CORRECTION)</a:t>
            </a:r>
          </a:p>
        </p:txBody>
      </p:sp>
    </p:spTree>
    <p:extLst>
      <p:ext uri="{BB962C8B-B14F-4D97-AF65-F5344CB8AC3E}">
        <p14:creationId xmlns:p14="http://schemas.microsoft.com/office/powerpoint/2010/main" val="368812368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0" y="3140968"/>
            <a:ext cx="7020272" cy="3600400"/>
          </a:xfrm>
        </p:spPr>
        <p:txBody>
          <a:bodyPr>
            <a:noAutofit/>
          </a:bodyPr>
          <a:lstStyle/>
          <a:p>
            <a:r>
              <a:rPr lang="de-DE" sz="7200" b="1" i="0" dirty="0">
                <a:solidFill>
                  <a:srgbClr val="252B36"/>
                </a:solidFill>
                <a:effectLst/>
                <a:latin typeface="MentiText"/>
                <a:hlinkClick r:id="rId3"/>
              </a:rPr>
              <a:t>http://menti.com</a:t>
            </a:r>
            <a:r>
              <a:rPr lang="de-DE" sz="7200" b="1" i="0" dirty="0">
                <a:solidFill>
                  <a:srgbClr val="252B36"/>
                </a:solidFill>
                <a:effectLst/>
                <a:latin typeface="MentiText"/>
              </a:rPr>
              <a:t> </a:t>
            </a:r>
            <a:r>
              <a:rPr lang="de-DE" sz="11500" b="1" i="0" dirty="0">
                <a:solidFill>
                  <a:schemeClr val="tx1"/>
                </a:solidFill>
                <a:effectLst/>
                <a:latin typeface="MentiText"/>
              </a:rPr>
              <a:t>2007 2653</a:t>
            </a:r>
          </a:p>
          <a:p>
            <a:r>
              <a:rPr lang="de-DE" altLang="zh-CN" dirty="0">
                <a:solidFill>
                  <a:schemeClr val="tx1"/>
                </a:solidFill>
                <a:latin typeface="Calibri" panose="020F0502020204030204" pitchFamily="34" charset="0"/>
                <a:ea typeface="楷体" panose="02010609060101010101" pitchFamily="49" charset="-122"/>
                <a:cs typeface="Calibri" panose="020F0502020204030204" pitchFamily="34" charset="0"/>
              </a:rPr>
              <a:t>https://www.menti.com/pfkzcyt7a4</a:t>
            </a: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40C36C67-2549-44F5-AD11-07422BCBC0C3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115616" cy="1115616"/>
          </a:xfrm>
          <a:prstGeom prst="rect">
            <a:avLst/>
          </a:prstGeom>
        </p:spPr>
      </p:pic>
      <p:pic>
        <p:nvPicPr>
          <p:cNvPr id="5" name="Grafik 4">
            <a:extLst>
              <a:ext uri="{FF2B5EF4-FFF2-40B4-BE49-F238E27FC236}">
                <a16:creationId xmlns:a16="http://schemas.microsoft.com/office/drawing/2014/main" id="{EC8811C8-8C63-430B-A79E-9FA4BDDB7A85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0232" y="4365104"/>
            <a:ext cx="2492896" cy="2492896"/>
          </a:xfrm>
          <a:prstGeom prst="rect">
            <a:avLst/>
          </a:prstGeom>
        </p:spPr>
      </p:pic>
      <p:sp>
        <p:nvSpPr>
          <p:cNvPr id="10" name="Titel 1">
            <a:extLst>
              <a:ext uri="{FF2B5EF4-FFF2-40B4-BE49-F238E27FC236}">
                <a16:creationId xmlns:a16="http://schemas.microsoft.com/office/drawing/2014/main" id="{4B3AB2D8-71FB-46CD-9162-A07ED3535AC5}"/>
              </a:ext>
            </a:extLst>
          </p:cNvPr>
          <p:cNvSpPr txBox="1">
            <a:spLocks/>
          </p:cNvSpPr>
          <p:nvPr/>
        </p:nvSpPr>
        <p:spPr>
          <a:xfrm>
            <a:off x="827584" y="136649"/>
            <a:ext cx="7920880" cy="271628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altLang="zh-CN" sz="9600" b="1">
                <a:latin typeface="Calibri" panose="020F0502020204030204" pitchFamily="34" charset="0"/>
                <a:cs typeface="Calibri" panose="020F0502020204030204" pitchFamily="34" charset="0"/>
              </a:rPr>
              <a:t>Expectations?</a:t>
            </a:r>
            <a:br>
              <a:rPr lang="de-DE" altLang="zh-CN" sz="11500" b="1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de-DE" altLang="zh-CN" sz="11500" b="1">
                <a:latin typeface="Calibri" panose="020F0502020204030204" pitchFamily="34" charset="0"/>
                <a:cs typeface="Calibri" panose="020F0502020204030204" pitchFamily="34" charset="0"/>
              </a:rPr>
              <a:t>wordcloud</a:t>
            </a:r>
            <a:endParaRPr lang="de-DE" sz="2800" b="1" dirty="0">
              <a:latin typeface="Calibri" panose="020F0502020204030204" pitchFamily="34" charset="0"/>
              <a:ea typeface="楷体" panose="02010609060101010101" pitchFamily="49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2228512"/>
      </p:ext>
    </p:extLst>
  </p:cSld>
  <p:clrMapOvr>
    <a:masterClrMapping/>
  </p:clrMapOvr>
  <p:transition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0" y="3140968"/>
            <a:ext cx="7020272" cy="3600400"/>
          </a:xfrm>
        </p:spPr>
        <p:txBody>
          <a:bodyPr>
            <a:noAutofit/>
          </a:bodyPr>
          <a:lstStyle/>
          <a:p>
            <a:r>
              <a:rPr lang="de-DE" sz="7200" b="1" i="0" dirty="0">
                <a:solidFill>
                  <a:srgbClr val="252B36"/>
                </a:solidFill>
                <a:effectLst/>
                <a:latin typeface="MentiText"/>
                <a:hlinkClick r:id="rId3"/>
              </a:rPr>
              <a:t>http://menti.com</a:t>
            </a:r>
            <a:r>
              <a:rPr lang="de-DE" sz="7200" b="1" i="0" dirty="0">
                <a:solidFill>
                  <a:srgbClr val="252B36"/>
                </a:solidFill>
                <a:effectLst/>
                <a:latin typeface="MentiText"/>
              </a:rPr>
              <a:t> </a:t>
            </a:r>
            <a:r>
              <a:rPr lang="de-DE" sz="11500" b="1" i="0" dirty="0">
                <a:solidFill>
                  <a:schemeClr val="tx1"/>
                </a:solidFill>
                <a:effectLst/>
                <a:latin typeface="MentiText"/>
              </a:rPr>
              <a:t>1933 1105</a:t>
            </a:r>
          </a:p>
          <a:p>
            <a:r>
              <a:rPr lang="de-DE" altLang="zh-CN" dirty="0">
                <a:solidFill>
                  <a:schemeClr val="tx1"/>
                </a:solidFill>
                <a:latin typeface="Calibri" panose="020F0502020204030204" pitchFamily="34" charset="0"/>
                <a:ea typeface="楷体" panose="02010609060101010101" pitchFamily="49" charset="-122"/>
                <a:cs typeface="Calibri" panose="020F0502020204030204" pitchFamily="34" charset="0"/>
              </a:rPr>
              <a:t>https://www.menti.com/5htnmrawxa</a:t>
            </a: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40C36C67-2549-44F5-AD11-07422BCBC0C3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115616" cy="1115616"/>
          </a:xfrm>
          <a:prstGeom prst="rect">
            <a:avLst/>
          </a:prstGeom>
        </p:spPr>
      </p:pic>
      <p:pic>
        <p:nvPicPr>
          <p:cNvPr id="5" name="Grafik 4">
            <a:extLst>
              <a:ext uri="{FF2B5EF4-FFF2-40B4-BE49-F238E27FC236}">
                <a16:creationId xmlns:a16="http://schemas.microsoft.com/office/drawing/2014/main" id="{EAEDD0D8-BF89-4AD9-B4D2-640C2B6A0B13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7908" y="4365104"/>
            <a:ext cx="2492896" cy="2492896"/>
          </a:xfrm>
          <a:prstGeom prst="rect">
            <a:avLst/>
          </a:prstGeom>
        </p:spPr>
      </p:pic>
      <p:sp>
        <p:nvSpPr>
          <p:cNvPr id="7" name="Titel 1">
            <a:extLst>
              <a:ext uri="{FF2B5EF4-FFF2-40B4-BE49-F238E27FC236}">
                <a16:creationId xmlns:a16="http://schemas.microsoft.com/office/drawing/2014/main" id="{D2A5DCF4-ABAA-486A-8F50-9140DFAAD81D}"/>
              </a:ext>
            </a:extLst>
          </p:cNvPr>
          <p:cNvSpPr txBox="1">
            <a:spLocks/>
          </p:cNvSpPr>
          <p:nvPr/>
        </p:nvSpPr>
        <p:spPr>
          <a:xfrm>
            <a:off x="683568" y="770149"/>
            <a:ext cx="7920880" cy="271628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altLang="zh-CN" sz="6000" b="1">
                <a:latin typeface="Calibri" panose="020F0502020204030204" pitchFamily="34" charset="0"/>
                <a:cs typeface="Calibri" panose="020F0502020204030204" pitchFamily="34" charset="0"/>
              </a:rPr>
              <a:t>Anonymous questions to the teachers</a:t>
            </a:r>
            <a:endParaRPr lang="de-DE" sz="1400" b="1" dirty="0">
              <a:latin typeface="Calibri" panose="020F0502020204030204" pitchFamily="34" charset="0"/>
              <a:ea typeface="楷体" panose="02010609060101010101" pitchFamily="49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2472058"/>
      </p:ext>
    </p:extLst>
  </p:cSld>
  <p:clrMapOvr>
    <a:masterClrMapping/>
  </p:clrMapOvr>
  <p:transition>
    <p:fad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0BE8A10-9F1F-4EDA-A3DA-80E3CDF1D4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/>
              <a:t>Review </a:t>
            </a:r>
            <a:r>
              <a:rPr lang="de-DE" dirty="0" err="1"/>
              <a:t>existing</a:t>
            </a:r>
            <a:r>
              <a:rPr lang="de-DE" dirty="0"/>
              <a:t> </a:t>
            </a:r>
            <a:r>
              <a:rPr lang="de-DE" dirty="0" err="1"/>
              <a:t>concepts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1EB713A-7611-4302-84EE-7D82D0D201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de-DE" sz="4800" dirty="0" err="1"/>
              <a:t>What</a:t>
            </a:r>
            <a:r>
              <a:rPr lang="de-DE" sz="4800" dirty="0"/>
              <a:t> </a:t>
            </a:r>
            <a:r>
              <a:rPr lang="de-DE" sz="4800" dirty="0" err="1"/>
              <a:t>are</a:t>
            </a:r>
            <a:r>
              <a:rPr lang="de-DE" sz="4800" dirty="0"/>
              <a:t> </a:t>
            </a:r>
            <a:r>
              <a:rPr lang="de-DE" sz="4800" dirty="0" err="1"/>
              <a:t>classics</a:t>
            </a:r>
            <a:r>
              <a:rPr lang="de-DE" sz="4800" dirty="0"/>
              <a:t>?</a:t>
            </a:r>
          </a:p>
          <a:p>
            <a:r>
              <a:rPr lang="de-DE" sz="4800" dirty="0" err="1"/>
              <a:t>Why</a:t>
            </a:r>
            <a:r>
              <a:rPr lang="de-DE" sz="4800" dirty="0"/>
              <a:t> </a:t>
            </a:r>
            <a:r>
              <a:rPr lang="de-DE" sz="4800" dirty="0" err="1"/>
              <a:t>classics</a:t>
            </a:r>
            <a:r>
              <a:rPr lang="de-DE" sz="4800" dirty="0"/>
              <a:t>?</a:t>
            </a:r>
          </a:p>
          <a:p>
            <a:r>
              <a:rPr lang="de-DE" sz="4800" dirty="0" err="1"/>
              <a:t>Why</a:t>
            </a:r>
            <a:r>
              <a:rPr lang="de-DE" sz="4800" dirty="0"/>
              <a:t> </a:t>
            </a:r>
            <a:r>
              <a:rPr lang="de-DE" sz="4800" dirty="0" err="1"/>
              <a:t>culture</a:t>
            </a:r>
            <a:r>
              <a:rPr lang="de-DE" sz="4800" dirty="0"/>
              <a:t>?</a:t>
            </a:r>
          </a:p>
          <a:p>
            <a:endParaRPr lang="de-DE" sz="4800" dirty="0"/>
          </a:p>
          <a:p>
            <a:r>
              <a:rPr lang="de-DE" sz="4800" dirty="0"/>
              <a:t>For </a:t>
            </a:r>
            <a:r>
              <a:rPr lang="de-DE" sz="4800" dirty="0" err="1"/>
              <a:t>next</a:t>
            </a:r>
            <a:r>
              <a:rPr lang="de-DE" sz="4800" dirty="0"/>
              <a:t> time: Read </a:t>
            </a:r>
            <a:r>
              <a:rPr lang="de-DE" sz="4800" dirty="0" err="1"/>
              <a:t>text</a:t>
            </a:r>
            <a:r>
              <a:rPr lang="de-DE" sz="4800" dirty="0"/>
              <a:t> </a:t>
            </a:r>
            <a:r>
              <a:rPr lang="de-DE" sz="4800" dirty="0" err="1"/>
              <a:t>about</a:t>
            </a:r>
            <a:r>
              <a:rPr lang="de-DE" sz="4800" dirty="0"/>
              <a:t> „CANONIZATION“</a:t>
            </a:r>
          </a:p>
        </p:txBody>
      </p:sp>
    </p:spTree>
    <p:extLst>
      <p:ext uri="{BB962C8B-B14F-4D97-AF65-F5344CB8AC3E}">
        <p14:creationId xmlns:p14="http://schemas.microsoft.com/office/powerpoint/2010/main" val="404592308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altLang="zh-CN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Always here for you!</a:t>
            </a:r>
            <a:br>
              <a:rPr altLang="zh-CN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zh-CN" altLang="en-US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随时</a:t>
            </a:r>
            <a:r>
              <a:rPr lang="zh-CN" altLang="de-DE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为你们服务</a:t>
            </a:r>
            <a:endParaRPr kumimoji="1" lang="zh-CN" altLang="en-US" b="1" dirty="0">
              <a:solidFill>
                <a:schemeClr val="tx1"/>
              </a:solidFill>
              <a:cs typeface="Arial" panose="020B0604020202020204" pitchFamily="34" charset="0"/>
            </a:endParaRPr>
          </a:p>
        </p:txBody>
      </p:sp>
      <p:sp>
        <p:nvSpPr>
          <p:cNvPr id="107523" name="内容占位符 2"/>
          <p:cNvSpPr>
            <a:spLocks noGrp="1"/>
          </p:cNvSpPr>
          <p:nvPr>
            <p:ph idx="1"/>
          </p:nvPr>
        </p:nvSpPr>
        <p:spPr>
          <a:xfrm>
            <a:off x="866775" y="2603500"/>
            <a:ext cx="7053263" cy="3722688"/>
          </a:xfrm>
        </p:spPr>
        <p:txBody>
          <a:bodyPr>
            <a:normAutofit/>
          </a:bodyPr>
          <a:lstStyle/>
          <a:p>
            <a:pPr algn="ctr">
              <a:buFont typeface="Garamond" panose="02020404030301010803" pitchFamily="18" charset="0"/>
              <a:buNone/>
            </a:pPr>
            <a:r>
              <a:rPr lang="en-US" altLang="zh-CN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Professor Dr. Martin </a:t>
            </a:r>
            <a:r>
              <a:rPr lang="en-US" altLang="zh-CN" sz="2400" dirty="0" err="1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Woesler</a:t>
            </a:r>
            <a:r>
              <a:rPr lang="zh-CN" altLang="de-DE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 </a:t>
            </a:r>
            <a:br>
              <a:rPr lang="de-DE" altLang="zh-CN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</a:br>
            <a:r>
              <a:rPr lang="zh-CN" altLang="de-DE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吴漠汀</a:t>
            </a:r>
            <a:br>
              <a:rPr lang="de-DE" altLang="zh-CN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</a:br>
            <a:r>
              <a:rPr lang="zh-CN" altLang="de-DE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湖南师范大学特聘教授，博士导师</a:t>
            </a:r>
            <a:endParaRPr lang="de-DE" altLang="zh-CN" sz="2400" dirty="0">
              <a:latin typeface="Arial" panose="020B0604020202020204" pitchFamily="34" charset="0"/>
              <a:ea typeface="楷体" panose="02010609060101010101" pitchFamily="49" charset="-122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US" altLang="de-DE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Office / </a:t>
            </a:r>
            <a:r>
              <a:rPr lang="zh-CN" altLang="de-DE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办公室</a:t>
            </a:r>
            <a:r>
              <a:rPr lang="de-DE" altLang="zh-CN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: </a:t>
            </a:r>
            <a:r>
              <a:rPr lang="zh-CN" altLang="de-DE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外国语学院</a:t>
            </a:r>
            <a:r>
              <a:rPr lang="de-DE" altLang="zh-CN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415</a:t>
            </a:r>
          </a:p>
          <a:p>
            <a:pPr marL="0" indent="0" algn="ctr">
              <a:buNone/>
            </a:pPr>
            <a:r>
              <a:rPr lang="zh-CN" altLang="de-DE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国际汉学中心</a:t>
            </a:r>
            <a:r>
              <a:rPr lang="de-DE" altLang="zh-CN" sz="240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309</a:t>
            </a:r>
            <a:endParaRPr lang="de-DE" altLang="zh-CN" sz="2400" dirty="0">
              <a:latin typeface="Arial" panose="020B0604020202020204" pitchFamily="34" charset="0"/>
              <a:ea typeface="楷体" panose="02010609060101010101" pitchFamily="49" charset="-122"/>
              <a:cs typeface="Arial" panose="020B0604020202020204" pitchFamily="34" charset="0"/>
            </a:endParaRPr>
          </a:p>
          <a:p>
            <a:pPr algn="ctr">
              <a:buFont typeface="Garamond" panose="02020404030301010803" pitchFamily="18" charset="0"/>
              <a:buNone/>
            </a:pPr>
            <a:r>
              <a:rPr lang="en-US" altLang="zh-CN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Phone / </a:t>
            </a:r>
            <a:r>
              <a:rPr lang="zh-CN" altLang="de-DE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电话</a:t>
            </a:r>
            <a:r>
              <a:rPr lang="en-US" altLang="zh-CN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: (150) </a:t>
            </a:r>
            <a:r>
              <a:rPr lang="de-DE" altLang="zh-CN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1138 8818 </a:t>
            </a:r>
            <a:br>
              <a:rPr lang="de-DE" altLang="zh-CN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</a:br>
            <a:r>
              <a:rPr lang="de-DE" altLang="zh-CN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(</a:t>
            </a:r>
            <a:r>
              <a:rPr lang="zh-CN" altLang="de-DE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德国</a:t>
            </a:r>
            <a:r>
              <a:rPr lang="de-DE" altLang="zh-CN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+49 178 2073538)</a:t>
            </a:r>
            <a:br>
              <a:rPr lang="de-DE" altLang="zh-CN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</a:br>
            <a:r>
              <a:rPr lang="en-US" altLang="zh-CN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Email / </a:t>
            </a:r>
            <a:r>
              <a:rPr lang="zh-CN" altLang="de-DE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电子邮件</a:t>
            </a:r>
            <a:r>
              <a:rPr lang="en-US" altLang="zh-CN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: wmt@hunnu.edu.cn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feld 6"/>
          <p:cNvSpPr txBox="1"/>
          <p:nvPr/>
        </p:nvSpPr>
        <p:spPr>
          <a:xfrm>
            <a:off x="683568" y="2435404"/>
            <a:ext cx="7704856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2500" dirty="0">
                <a:latin typeface="Calibri" panose="020F0502020204030204" pitchFamily="34" charset="0"/>
                <a:ea typeface="华文新魏" panose="02010800040101010101" pitchFamily="2" charset="-122"/>
              </a:rPr>
              <a:t>Thank You</a:t>
            </a:r>
          </a:p>
        </p:txBody>
      </p:sp>
    </p:spTree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altLang="zh-CN" dirty="0">
                <a:solidFill>
                  <a:srgbClr val="0E577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Session</a:t>
            </a:r>
            <a:r>
              <a:rPr lang="zh-CN" altLang="de-DE" dirty="0">
                <a:solidFill>
                  <a:srgbClr val="0E577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altLang="zh-CN" dirty="0">
                <a:solidFill>
                  <a:srgbClr val="0E577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</a:t>
            </a:r>
            <a:r>
              <a:rPr lang="zh-CN" altLang="de-DE" dirty="0">
                <a:solidFill>
                  <a:srgbClr val="0E577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第一周</a:t>
            </a:r>
            <a:r>
              <a:rPr altLang="zh-CN" dirty="0">
                <a:solidFill>
                  <a:srgbClr val="0E577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kumimoji="1" lang="zh-CN" altLang="en-US" dirty="0">
              <a:cs typeface="Arial" panose="020B0604020202020204" pitchFamily="34" charset="0"/>
            </a:endParaRPr>
          </a:p>
        </p:txBody>
      </p:sp>
      <p:sp>
        <p:nvSpPr>
          <p:cNvPr id="7171" name="内容占位符 2"/>
          <p:cNvSpPr>
            <a:spLocks noGrp="1"/>
          </p:cNvSpPr>
          <p:nvPr>
            <p:ph idx="1"/>
          </p:nvPr>
        </p:nvSpPr>
        <p:spPr>
          <a:xfrm>
            <a:off x="457200" y="1231265"/>
            <a:ext cx="8629650" cy="5438095"/>
          </a:xfrm>
        </p:spPr>
        <p:txBody>
          <a:bodyPr>
            <a:normAutofit fontScale="92500"/>
          </a:bodyPr>
          <a:lstStyle/>
          <a:p>
            <a:pPr eaLnBrk="1" hangingPunct="1">
              <a:buFont typeface="Garamond" panose="02020404030301010803" pitchFamily="18" charset="0"/>
              <a:buNone/>
            </a:pPr>
            <a:r>
              <a:rPr lang="en-GB" altLang="zh-CN" sz="2200" b="1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Session Overview </a:t>
            </a:r>
            <a:r>
              <a:rPr lang="zh-CN" altLang="en-GB" sz="2200" b="1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本节概览</a:t>
            </a:r>
            <a:r>
              <a:rPr lang="zh-CN" altLang="de-DE" sz="2200" b="1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 </a:t>
            </a:r>
            <a:r>
              <a:rPr lang="de-DE" altLang="zh-CN" sz="2200" b="1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(Organizational </a:t>
            </a:r>
            <a:r>
              <a:rPr lang="de-DE" altLang="zh-CN" sz="2200" b="1" dirty="0" err="1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things</a:t>
            </a:r>
            <a:r>
              <a:rPr lang="de-DE" altLang="zh-CN" sz="2200" b="1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)</a:t>
            </a:r>
          </a:p>
          <a:p>
            <a:pPr eaLnBrk="1" hangingPunct="1">
              <a:buFont typeface="Garamond" panose="02020404030301010803" pitchFamily="18" charset="0"/>
              <a:buNone/>
            </a:pPr>
            <a:endParaRPr lang="de-DE" altLang="zh-CN" sz="2200" b="1" dirty="0">
              <a:latin typeface="Arial" panose="020B0604020202020204" pitchFamily="34" charset="0"/>
              <a:cs typeface="Arial" panose="020B0604020202020204" pitchFamily="34" charset="0"/>
              <a:sym typeface="+mn-ea"/>
            </a:endParaRPr>
          </a:p>
          <a:p>
            <a:pPr eaLnBrk="1" hangingPunct="1">
              <a:buFont typeface="Garamond" panose="02020404030301010803" pitchFamily="18" charset="0"/>
              <a:buNone/>
            </a:pPr>
            <a:r>
              <a:rPr lang="de-DE" altLang="zh-CN" sz="2200" b="1" dirty="0" err="1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Preparation</a:t>
            </a:r>
            <a:r>
              <a:rPr lang="de-DE" altLang="zh-CN" sz="2200" b="1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:</a:t>
            </a:r>
          </a:p>
          <a:p>
            <a:pPr eaLnBrk="1" hangingPunct="1">
              <a:buFont typeface="Garamond" panose="02020404030301010803" pitchFamily="18" charset="0"/>
              <a:buNone/>
            </a:pPr>
            <a:r>
              <a:rPr lang="de-DE" altLang="zh-CN" sz="2200" b="1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1. WeChat </a:t>
            </a:r>
            <a:r>
              <a:rPr lang="de-DE" altLang="zh-CN" sz="2200" b="1" dirty="0" err="1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group</a:t>
            </a:r>
            <a:r>
              <a:rPr lang="de-DE" altLang="zh-CN" sz="2200" b="1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, </a:t>
            </a:r>
            <a:r>
              <a:rPr lang="de-DE" altLang="zh-CN" sz="2200" b="1" dirty="0" err="1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rename</a:t>
            </a:r>
            <a:r>
              <a:rPr lang="de-DE" altLang="zh-CN" sz="2200" b="1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 </a:t>
            </a:r>
            <a:r>
              <a:rPr lang="de-DE" altLang="zh-CN" sz="2200" b="1" dirty="0" err="1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yourself</a:t>
            </a:r>
            <a:r>
              <a:rPr lang="de-DE" altLang="zh-CN" sz="2200" b="1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 </a:t>
            </a:r>
            <a:r>
              <a:rPr lang="de-DE" altLang="zh-CN" sz="2200" b="1" dirty="0" err="1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as</a:t>
            </a:r>
            <a:br>
              <a:rPr lang="de-DE" altLang="zh-CN" sz="2200" b="1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</a:br>
            <a:r>
              <a:rPr lang="de-DE" altLang="zh-CN" sz="2200" b="1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„</a:t>
            </a:r>
            <a:r>
              <a:rPr lang="en-US" altLang="zh-CN" sz="2200" b="1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Wang </a:t>
            </a:r>
            <a:r>
              <a:rPr lang="en-US" altLang="zh-CN" sz="2200" b="1" dirty="0" err="1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Jianguo</a:t>
            </a:r>
            <a:r>
              <a:rPr lang="zh-CN" altLang="de-DE" sz="2200" b="1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王建国</a:t>
            </a:r>
            <a:r>
              <a:rPr lang="en-US" altLang="zh-CN" sz="2200" b="1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 21</a:t>
            </a:r>
            <a:r>
              <a:rPr lang="zh-CN" altLang="de-DE" sz="2200" b="1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级笔译</a:t>
            </a:r>
            <a:r>
              <a:rPr lang="de-DE" altLang="zh-CN" sz="2200" b="1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“</a:t>
            </a:r>
          </a:p>
          <a:p>
            <a:pPr eaLnBrk="1" hangingPunct="1">
              <a:buFont typeface="Garamond" panose="02020404030301010803" pitchFamily="18" charset="0"/>
              <a:buNone/>
            </a:pPr>
            <a:r>
              <a:rPr lang="en-US" altLang="zh-CN" sz="2200" b="1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2. Register on course wiki </a:t>
            </a:r>
            <a:r>
              <a:rPr lang="en-US" altLang="zh-CN" sz="2200" b="1" dirty="0">
                <a:latin typeface="Arial" panose="020B0604020202020204" pitchFamily="34" charset="0"/>
                <a:cs typeface="Arial" panose="020B0604020202020204" pitchFamily="34" charset="0"/>
                <a:sym typeface="+mn-ea"/>
                <a:hlinkClick r:id="rId2"/>
              </a:rPr>
              <a:t>https://bit.ly/WIKIREG</a:t>
            </a:r>
            <a:r>
              <a:rPr lang="en-US" altLang="zh-CN" sz="2200" b="1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 </a:t>
            </a:r>
            <a:r>
              <a:rPr lang="en-US" altLang="zh-CN" sz="2200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input your username and real name (PINYIN!!!), first time password “</a:t>
            </a:r>
            <a:r>
              <a:rPr lang="en-US" altLang="zh-CN" sz="2200" dirty="0" err="1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wikicaptcha</a:t>
            </a:r>
            <a:r>
              <a:rPr lang="en-US" altLang="zh-CN" sz="2200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”</a:t>
            </a:r>
            <a:r>
              <a:rPr lang="zh-CN" altLang="en-US" sz="2200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更多资源：打开维基网站，请点击登录、申请，然后输入用户名字和真实姓名（以拼音的方式，第一次登录密码是“</a:t>
            </a:r>
            <a:r>
              <a:rPr lang="en-US" altLang="zh-CN" sz="2200" dirty="0" err="1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wikicaptcha</a:t>
            </a:r>
            <a:r>
              <a:rPr lang="zh-CN" altLang="en-US" sz="2200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”）</a:t>
            </a:r>
            <a:endParaRPr lang="en-US" altLang="zh-CN" sz="2200" b="1" dirty="0">
              <a:latin typeface="Arial" panose="020B0604020202020204" pitchFamily="34" charset="0"/>
              <a:cs typeface="Arial" panose="020B0604020202020204" pitchFamily="34" charset="0"/>
              <a:sym typeface="+mn-ea"/>
            </a:endParaRPr>
          </a:p>
          <a:p>
            <a:pPr>
              <a:buNone/>
            </a:pPr>
            <a:r>
              <a:rPr lang="en-US" altLang="zh-CN" sz="2200" b="1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3. Start </a:t>
            </a:r>
            <a:r>
              <a:rPr lang="en-US" altLang="zh-CN" sz="2200" b="1" dirty="0" err="1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VooV</a:t>
            </a:r>
            <a:r>
              <a:rPr lang="en-US" altLang="zh-CN" sz="2200" b="1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 775-353-554. (All students need to turn on camera or will be blocked by student assistant. If Tencent does not work, here is an emergency Zoom session: </a:t>
            </a:r>
            <a:r>
              <a:rPr lang="en-US" altLang="zh-CN" sz="2200" b="1" dirty="0">
                <a:latin typeface="Arial" panose="020B0604020202020204" pitchFamily="34" charset="0"/>
                <a:cs typeface="Arial" panose="020B0604020202020204" pitchFamily="34" charset="0"/>
                <a:sym typeface="+mn-ea"/>
                <a:hlinkClick r:id="rId3"/>
              </a:rPr>
              <a:t>https://bit.ly/ZOOMCOURSE</a:t>
            </a:r>
            <a:r>
              <a:rPr lang="en-US" altLang="zh-CN" sz="2200" b="1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.)</a:t>
            </a:r>
          </a:p>
          <a:p>
            <a:pPr eaLnBrk="1" hangingPunct="1">
              <a:buFont typeface="Garamond" panose="02020404030301010803" pitchFamily="18" charset="0"/>
              <a:buNone/>
            </a:pPr>
            <a:r>
              <a:rPr lang="en-US" altLang="zh-CN" sz="2200" b="1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4. Access our course website http://bit.ly/</a:t>
            </a:r>
            <a:r>
              <a:rPr lang="de-DE" altLang="zh-CN" sz="2200" b="1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CLASSICS</a:t>
            </a:r>
            <a:r>
              <a:rPr lang="en-US" altLang="zh-CN" sz="2200" b="1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2022</a:t>
            </a:r>
          </a:p>
          <a:p>
            <a:pPr eaLnBrk="1" hangingPunct="1">
              <a:buFont typeface="Garamond" panose="02020404030301010803" pitchFamily="18" charset="0"/>
              <a:buNone/>
            </a:pPr>
            <a:r>
              <a:rPr lang="en-US" altLang="zh-CN" sz="2200" b="1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5. Take part in EU </a:t>
            </a:r>
            <a:r>
              <a:rPr lang="de-DE" altLang="zh-CN" sz="2200" b="1" dirty="0" err="1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survey</a:t>
            </a:r>
            <a:r>
              <a:rPr lang="de-DE" altLang="zh-CN" sz="2200" b="1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 http://bit.ly/EU-SURVEY, </a:t>
            </a:r>
            <a:r>
              <a:rPr lang="en-US" altLang="zh-CN" sz="2200" b="1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prepare texts/ppt</a:t>
            </a:r>
          </a:p>
          <a:p>
            <a:pPr eaLnBrk="1" hangingPunct="1">
              <a:buFont typeface="Garamond" panose="02020404030301010803" pitchFamily="18" charset="0"/>
              <a:buNone/>
            </a:pPr>
            <a:endParaRPr lang="en-US" altLang="zh-CN" sz="2200" b="1" dirty="0">
              <a:latin typeface="Arial" panose="020B0604020202020204" pitchFamily="34" charset="0"/>
              <a:cs typeface="Arial" panose="020B0604020202020204" pitchFamily="34" charset="0"/>
              <a:sym typeface="+mn-ea"/>
            </a:endParaRPr>
          </a:p>
          <a:p>
            <a:pPr eaLnBrk="1" hangingPunct="1">
              <a:buFont typeface="Garamond" panose="02020404030301010803" pitchFamily="18" charset="0"/>
              <a:buNone/>
            </a:pPr>
            <a:endParaRPr lang="zh-CN" altLang="en-GB" sz="2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86939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altLang="zh-CN" dirty="0">
                <a:solidFill>
                  <a:srgbClr val="0E577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Session</a:t>
            </a:r>
            <a:r>
              <a:rPr lang="zh-CN" altLang="de-DE" dirty="0">
                <a:solidFill>
                  <a:srgbClr val="0E577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altLang="zh-CN" dirty="0">
                <a:solidFill>
                  <a:srgbClr val="0E577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</a:t>
            </a:r>
            <a:r>
              <a:rPr lang="zh-CN" altLang="de-DE" dirty="0">
                <a:solidFill>
                  <a:srgbClr val="0E577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第一周</a:t>
            </a:r>
            <a:r>
              <a:rPr altLang="zh-CN" dirty="0">
                <a:solidFill>
                  <a:srgbClr val="0E577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kumimoji="1" lang="zh-CN" altLang="en-US" dirty="0">
              <a:cs typeface="Arial" panose="020B0604020202020204" pitchFamily="34" charset="0"/>
            </a:endParaRPr>
          </a:p>
        </p:txBody>
      </p:sp>
      <p:sp>
        <p:nvSpPr>
          <p:cNvPr id="7171" name="内容占位符 2"/>
          <p:cNvSpPr>
            <a:spLocks noGrp="1"/>
          </p:cNvSpPr>
          <p:nvPr>
            <p:ph idx="1"/>
          </p:nvPr>
        </p:nvSpPr>
        <p:spPr>
          <a:xfrm>
            <a:off x="457200" y="1231265"/>
            <a:ext cx="8629650" cy="5017135"/>
          </a:xfrm>
        </p:spPr>
        <p:txBody>
          <a:bodyPr>
            <a:normAutofit fontScale="92500"/>
          </a:bodyPr>
          <a:lstStyle/>
          <a:p>
            <a:pPr eaLnBrk="1" hangingPunct="1">
              <a:buFont typeface="Garamond" panose="02020404030301010803" pitchFamily="18" charset="0"/>
              <a:buNone/>
            </a:pPr>
            <a:r>
              <a:rPr lang="en-GB" altLang="zh-CN" sz="2200" b="1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Session Overview </a:t>
            </a:r>
            <a:r>
              <a:rPr lang="zh-CN" altLang="en-GB" sz="2200" b="1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本节概览</a:t>
            </a:r>
            <a:r>
              <a:rPr lang="zh-CN" altLang="de-DE" sz="2200" b="1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 </a:t>
            </a:r>
            <a:r>
              <a:rPr lang="de-DE" altLang="zh-CN" sz="2200" b="1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(Organizational </a:t>
            </a:r>
            <a:r>
              <a:rPr lang="de-DE" altLang="zh-CN" sz="2200" b="1" dirty="0" err="1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things</a:t>
            </a:r>
            <a:r>
              <a:rPr lang="de-DE" altLang="zh-CN" sz="2200" b="1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)</a:t>
            </a:r>
            <a:endParaRPr lang="zh-CN" altLang="en-GB" sz="2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r>
              <a:rPr lang="de-DE" altLang="zh-CN" sz="2200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Self-</a:t>
            </a:r>
            <a:r>
              <a:rPr lang="de-DE" altLang="zh-CN" sz="2200" dirty="0" err="1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introduction</a:t>
            </a:r>
            <a:r>
              <a:rPr lang="de-DE" altLang="zh-CN" sz="2200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, </a:t>
            </a:r>
            <a:r>
              <a:rPr lang="de-DE" altLang="zh-CN" sz="2200" dirty="0" err="1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student</a:t>
            </a:r>
            <a:r>
              <a:rPr lang="de-DE" altLang="zh-CN" sz="2200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 </a:t>
            </a:r>
            <a:r>
              <a:rPr lang="de-DE" altLang="zh-CN" sz="2200" dirty="0" err="1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introductions</a:t>
            </a:r>
            <a:r>
              <a:rPr lang="de-DE" altLang="zh-CN" sz="2200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 (</a:t>
            </a:r>
            <a:r>
              <a:rPr lang="de-DE" altLang="zh-CN" sz="2200" dirty="0" err="1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too</a:t>
            </a:r>
            <a:r>
              <a:rPr lang="de-DE" altLang="zh-CN" sz="2200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 </a:t>
            </a:r>
            <a:r>
              <a:rPr lang="de-DE" altLang="zh-CN" sz="2200" dirty="0" err="1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many</a:t>
            </a:r>
            <a:r>
              <a:rPr lang="de-DE" altLang="zh-CN" sz="2200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, so </a:t>
            </a:r>
            <a:r>
              <a:rPr lang="de-DE" altLang="zh-CN" sz="2200" dirty="0" err="1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before</a:t>
            </a:r>
            <a:r>
              <a:rPr lang="de-DE" altLang="zh-CN" sz="2200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 </a:t>
            </a:r>
            <a:r>
              <a:rPr lang="de-DE" altLang="zh-CN" sz="2200" dirty="0" err="1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presentation</a:t>
            </a:r>
            <a:r>
              <a:rPr lang="de-DE" altLang="zh-CN" sz="2200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) </a:t>
            </a:r>
            <a:r>
              <a:rPr lang="zh-CN" altLang="de-DE" sz="2200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自我介绍，学生介绍 （学过口译麦恩慈大学、外交部、给总理、使馆、慕尼黑、翻译红楼梦、王蒙、韩寒等等。助教：</a:t>
            </a:r>
            <a:r>
              <a:rPr lang="de-DE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Lan Qi</a:t>
            </a:r>
            <a:r>
              <a:rPr lang="zh-CN" altLang="de-DE" sz="2200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）</a:t>
            </a:r>
            <a:endParaRPr lang="de-DE" altLang="zh-CN" sz="2200" dirty="0">
              <a:latin typeface="Arial" panose="020B0604020202020204" pitchFamily="34" charset="0"/>
              <a:cs typeface="Arial" panose="020B0604020202020204" pitchFamily="34" charset="0"/>
              <a:sym typeface="+mn-ea"/>
            </a:endParaRPr>
          </a:p>
          <a:p>
            <a:pPr eaLnBrk="1" hangingPunct="1"/>
            <a:r>
              <a:rPr lang="de-DE" altLang="zh-CN" sz="2200" dirty="0">
                <a:latin typeface="Arial" panose="020B0604020202020204" pitchFamily="34" charset="0"/>
                <a:cs typeface="Arial" panose="020B0604020202020204" pitchFamily="34" charset="0"/>
              </a:rPr>
              <a:t>Disclaimer: Course </a:t>
            </a:r>
            <a:r>
              <a:rPr lang="de-DE" altLang="zh-CN" sz="2200" dirty="0" err="1">
                <a:latin typeface="Arial" panose="020B0604020202020204" pitchFamily="34" charset="0"/>
                <a:cs typeface="Arial" panose="020B0604020202020204" pitchFamily="34" charset="0"/>
              </a:rPr>
              <a:t>is</a:t>
            </a:r>
            <a:r>
              <a:rPr lang="de-DE" altLang="zh-CN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altLang="zh-CN" sz="2200" dirty="0" err="1">
                <a:latin typeface="Arial" panose="020B0604020202020204" pitchFamily="34" charset="0"/>
                <a:cs typeface="Arial" panose="020B0604020202020204" pitchFamily="34" charset="0"/>
              </a:rPr>
              <a:t>recorded</a:t>
            </a:r>
            <a:r>
              <a:rPr lang="de-DE" altLang="zh-CN" sz="2200" dirty="0">
                <a:latin typeface="Arial" panose="020B0604020202020204" pitchFamily="34" charset="0"/>
                <a:cs typeface="Arial" panose="020B0604020202020204" pitchFamily="34" charset="0"/>
              </a:rPr>
              <a:t>, all </a:t>
            </a:r>
            <a:r>
              <a:rPr lang="de-DE" altLang="zh-CN" sz="2200" dirty="0" err="1">
                <a:latin typeface="Arial" panose="020B0604020202020204" pitchFamily="34" charset="0"/>
                <a:cs typeface="Arial" panose="020B0604020202020204" pitchFamily="34" charset="0"/>
              </a:rPr>
              <a:t>data</a:t>
            </a:r>
            <a:r>
              <a:rPr lang="de-DE" altLang="zh-CN" sz="2200" dirty="0">
                <a:latin typeface="Arial" panose="020B0604020202020204" pitchFamily="34" charset="0"/>
                <a:cs typeface="Arial" panose="020B0604020202020204" pitchFamily="34" charset="0"/>
              </a:rPr>
              <a:t> and </a:t>
            </a:r>
            <a:r>
              <a:rPr lang="de-DE" altLang="zh-CN" sz="2200" dirty="0" err="1">
                <a:latin typeface="Arial" panose="020B0604020202020204" pitchFamily="34" charset="0"/>
                <a:cs typeface="Arial" panose="020B0604020202020204" pitchFamily="34" charset="0"/>
              </a:rPr>
              <a:t>contributions</a:t>
            </a:r>
            <a:r>
              <a:rPr lang="de-DE" altLang="zh-CN" sz="2200" dirty="0">
                <a:latin typeface="Arial" panose="020B0604020202020204" pitchFamily="34" charset="0"/>
                <a:cs typeface="Arial" panose="020B0604020202020204" pitchFamily="34" charset="0"/>
              </a:rPr>
              <a:t> incl. </a:t>
            </a:r>
            <a:r>
              <a:rPr lang="de-DE" altLang="zh-CN" sz="2200" dirty="0" err="1">
                <a:latin typeface="Arial" panose="020B0604020202020204" pitchFamily="34" charset="0"/>
                <a:cs typeface="Arial" panose="020B0604020202020204" pitchFamily="34" charset="0"/>
              </a:rPr>
              <a:t>produced</a:t>
            </a:r>
            <a:r>
              <a:rPr lang="de-DE" altLang="zh-CN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altLang="zh-CN" sz="2200" dirty="0" err="1">
                <a:latin typeface="Arial" panose="020B0604020202020204" pitchFamily="34" charset="0"/>
                <a:cs typeface="Arial" panose="020B0604020202020204" pitchFamily="34" charset="0"/>
              </a:rPr>
              <a:t>with</a:t>
            </a:r>
            <a:r>
              <a:rPr lang="de-DE" altLang="zh-CN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altLang="zh-CN" sz="2200" dirty="0" err="1">
                <a:latin typeface="Arial" panose="020B0604020202020204" pitchFamily="34" charset="0"/>
                <a:cs typeface="Arial" panose="020B0604020202020204" pitchFamily="34" charset="0"/>
              </a:rPr>
              <a:t>students</a:t>
            </a:r>
            <a:r>
              <a:rPr lang="de-DE" altLang="zh-CN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altLang="zh-CN" sz="2200" dirty="0" err="1">
                <a:latin typeface="Arial" panose="020B0604020202020204" pitchFamily="34" charset="0"/>
                <a:cs typeface="Arial" panose="020B0604020202020204" pitchFamily="34" charset="0"/>
              </a:rPr>
              <a:t>belong</a:t>
            </a:r>
            <a:r>
              <a:rPr lang="de-DE" altLang="zh-CN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altLang="zh-CN" sz="2200" dirty="0" err="1">
                <a:latin typeface="Arial" panose="020B0604020202020204" pitchFamily="34" charset="0"/>
                <a:cs typeface="Arial" panose="020B0604020202020204" pitchFamily="34" charset="0"/>
              </a:rPr>
              <a:t>to</a:t>
            </a:r>
            <a:r>
              <a:rPr lang="de-DE" altLang="zh-CN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altLang="zh-CN" sz="2200" dirty="0" err="1">
                <a:latin typeface="Arial" panose="020B0604020202020204" pitchFamily="34" charset="0"/>
                <a:cs typeface="Arial" panose="020B0604020202020204" pitchFamily="34" charset="0"/>
              </a:rPr>
              <a:t>teacher</a:t>
            </a:r>
            <a:r>
              <a:rPr lang="de-DE" altLang="zh-CN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altLang="zh-CN" sz="2200" dirty="0" err="1">
                <a:latin typeface="Arial" panose="020B0604020202020204" pitchFamily="34" charset="0"/>
                <a:cs typeface="Arial" panose="020B0604020202020204" pitchFamily="34" charset="0"/>
              </a:rPr>
              <a:t>or</a:t>
            </a:r>
            <a:r>
              <a:rPr lang="de-DE" altLang="zh-CN" sz="22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de-DE" altLang="zh-CN" sz="2200" dirty="0" err="1">
                <a:latin typeface="Arial" panose="020B0604020202020204" pitchFamily="34" charset="0"/>
                <a:cs typeface="Arial" panose="020B0604020202020204" pitchFamily="34" charset="0"/>
              </a:rPr>
              <a:t>if</a:t>
            </a:r>
            <a:r>
              <a:rPr lang="de-DE" altLang="zh-CN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altLang="zh-CN" sz="2200" dirty="0" err="1">
                <a:latin typeface="Arial" panose="020B0604020202020204" pitchFamily="34" charset="0"/>
                <a:cs typeface="Arial" panose="020B0604020202020204" pitchFamily="34" charset="0"/>
              </a:rPr>
              <a:t>indicated</a:t>
            </a:r>
            <a:r>
              <a:rPr lang="de-DE" altLang="zh-CN" sz="2200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de-DE" altLang="zh-CN" sz="2200" dirty="0" err="1">
                <a:latin typeface="Arial" panose="020B0604020202020204" pitchFamily="34" charset="0"/>
                <a:cs typeface="Arial" panose="020B0604020202020204" pitchFamily="34" charset="0"/>
              </a:rPr>
              <a:t>to</a:t>
            </a:r>
            <a:r>
              <a:rPr lang="de-DE" altLang="zh-CN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altLang="zh-CN" sz="2200" dirty="0" err="1">
                <a:latin typeface="Arial" panose="020B0604020202020204" pitchFamily="34" charset="0"/>
                <a:cs typeface="Arial" panose="020B0604020202020204" pitchFamily="34" charset="0"/>
              </a:rPr>
              <a:t>university</a:t>
            </a:r>
            <a:r>
              <a:rPr lang="de-DE" altLang="zh-CN" sz="2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de-DE" altLang="zh-CN" sz="2200" dirty="0" err="1">
                <a:latin typeface="Arial" panose="020B0604020202020204" pitchFamily="34" charset="0"/>
                <a:cs typeface="Arial" panose="020B0604020202020204" pitchFamily="34" charset="0"/>
              </a:rPr>
              <a:t>only</a:t>
            </a:r>
            <a:r>
              <a:rPr lang="de-DE" altLang="zh-CN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altLang="zh-CN" sz="2200" dirty="0" err="1">
                <a:latin typeface="Arial" panose="020B0604020202020204" pitchFamily="34" charset="0"/>
                <a:cs typeface="Arial" panose="020B0604020202020204" pitchFamily="34" charset="0"/>
              </a:rPr>
              <a:t>published</a:t>
            </a:r>
            <a:r>
              <a:rPr lang="de-DE" altLang="zh-CN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altLang="zh-CN" sz="2200" dirty="0" err="1">
                <a:latin typeface="Arial" panose="020B0604020202020204" pitchFamily="34" charset="0"/>
                <a:cs typeface="Arial" panose="020B0604020202020204" pitchFamily="34" charset="0"/>
              </a:rPr>
              <a:t>data</a:t>
            </a:r>
            <a:r>
              <a:rPr lang="de-DE" altLang="zh-CN" sz="2200" dirty="0">
                <a:latin typeface="Arial" panose="020B0604020202020204" pitchFamily="34" charset="0"/>
                <a:cs typeface="Arial" panose="020B0604020202020204" pitchFamily="34" charset="0"/>
              </a:rPr>
              <a:t> will </a:t>
            </a:r>
            <a:r>
              <a:rPr lang="de-DE" altLang="zh-CN" sz="2200" dirty="0" err="1">
                <a:latin typeface="Arial" panose="020B0604020202020204" pitchFamily="34" charset="0"/>
                <a:cs typeface="Arial" panose="020B0604020202020204" pitchFamily="34" charset="0"/>
              </a:rPr>
              <a:t>be</a:t>
            </a:r>
            <a:r>
              <a:rPr lang="de-DE" altLang="zh-CN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altLang="zh-CN" sz="2200" dirty="0" err="1">
                <a:latin typeface="Arial" panose="020B0604020202020204" pitchFamily="34" charset="0"/>
                <a:cs typeface="Arial" panose="020B0604020202020204" pitchFamily="34" charset="0"/>
              </a:rPr>
              <a:t>stored</a:t>
            </a:r>
            <a:r>
              <a:rPr lang="de-DE" altLang="zh-CN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altLang="zh-CN" sz="2200" dirty="0" err="1">
                <a:latin typeface="Arial" panose="020B0604020202020204" pitchFamily="34" charset="0"/>
                <a:cs typeface="Arial" panose="020B0604020202020204" pitchFamily="34" charset="0"/>
              </a:rPr>
              <a:t>longer</a:t>
            </a:r>
            <a:r>
              <a:rPr lang="de-DE" altLang="zh-CN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altLang="zh-CN" sz="2200" dirty="0" err="1">
                <a:latin typeface="Arial" panose="020B0604020202020204" pitchFamily="34" charset="0"/>
                <a:cs typeface="Arial" panose="020B0604020202020204" pitchFamily="34" charset="0"/>
              </a:rPr>
              <a:t>than</a:t>
            </a:r>
            <a:r>
              <a:rPr lang="de-DE" altLang="zh-CN" sz="2200" dirty="0">
                <a:latin typeface="Arial" panose="020B0604020202020204" pitchFamily="34" charset="0"/>
                <a:cs typeface="Arial" panose="020B0604020202020204" pitchFamily="34" charset="0"/>
              </a:rPr>
              <a:t> 2 </a:t>
            </a:r>
            <a:r>
              <a:rPr lang="de-DE" altLang="zh-CN" sz="2200" dirty="0" err="1">
                <a:latin typeface="Arial" panose="020B0604020202020204" pitchFamily="34" charset="0"/>
                <a:cs typeface="Arial" panose="020B0604020202020204" pitchFamily="34" charset="0"/>
              </a:rPr>
              <a:t>years</a:t>
            </a:r>
            <a:r>
              <a:rPr lang="de-DE" altLang="zh-CN" sz="22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zh-CN" altLang="de-DE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r>
              <a:rPr lang="de-DE" altLang="zh-CN" sz="2200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Contents, </a:t>
            </a:r>
            <a:r>
              <a:rPr lang="de-DE" altLang="zh-CN" sz="2200" dirty="0" err="1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required</a:t>
            </a:r>
            <a:r>
              <a:rPr lang="de-DE" altLang="zh-CN" sz="2200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 </a:t>
            </a:r>
            <a:r>
              <a:rPr lang="de-DE" altLang="zh-CN" sz="2200" dirty="0" err="1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textbooks</a:t>
            </a:r>
            <a:r>
              <a:rPr lang="de-DE" altLang="zh-CN" sz="2200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, </a:t>
            </a:r>
            <a:r>
              <a:rPr lang="de-DE" altLang="zh-CN" sz="2200" dirty="0" err="1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WeChat</a:t>
            </a:r>
            <a:r>
              <a:rPr lang="de-DE" altLang="zh-CN" sz="2200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 </a:t>
            </a:r>
            <a:r>
              <a:rPr lang="de-DE" altLang="zh-CN" sz="2200" dirty="0" err="1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group </a:t>
            </a:r>
            <a:r>
              <a:rPr lang="zh-CN" altLang="de-DE" sz="2200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课程内容，课本，微信群</a:t>
            </a:r>
            <a:endParaRPr lang="zh-CN" altLang="de-DE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r>
              <a:rPr lang="de-DE" altLang="zh-CN" sz="2200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Review </a:t>
            </a:r>
            <a:r>
              <a:rPr lang="de-DE" altLang="zh-CN" sz="2200" dirty="0" err="1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existing</a:t>
            </a:r>
            <a:r>
              <a:rPr lang="de-DE" altLang="zh-CN" sz="2200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 </a:t>
            </a:r>
            <a:r>
              <a:rPr lang="de-DE" altLang="zh-CN" sz="2200" dirty="0" err="1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concepts</a:t>
            </a:r>
            <a:r>
              <a:rPr lang="de-DE" altLang="zh-CN" sz="2200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 </a:t>
            </a:r>
            <a:r>
              <a:rPr lang="en-US" altLang="zh-CN" sz="2200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(what are classics?)</a:t>
            </a:r>
            <a:r>
              <a:rPr lang="de-DE" altLang="zh-CN" sz="2200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, </a:t>
            </a:r>
            <a:r>
              <a:rPr lang="de-DE" altLang="zh-CN" sz="2200" dirty="0" err="1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preview</a:t>
            </a:r>
            <a:r>
              <a:rPr lang="de-DE" altLang="zh-CN" sz="2200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 </a:t>
            </a:r>
            <a:r>
              <a:rPr lang="de-DE" altLang="zh-CN" sz="2200" dirty="0" err="1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this</a:t>
            </a:r>
            <a:r>
              <a:rPr lang="de-DE" altLang="zh-CN" sz="2200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 </a:t>
            </a:r>
            <a:r>
              <a:rPr lang="de-DE" altLang="zh-CN" sz="2200" dirty="0" err="1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semester‘s</a:t>
            </a:r>
            <a:r>
              <a:rPr lang="de-DE" altLang="zh-CN" sz="2200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 </a:t>
            </a:r>
            <a:r>
              <a:rPr lang="de-DE" altLang="zh-CN" sz="2200" dirty="0" err="1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contents</a:t>
            </a:r>
            <a:r>
              <a:rPr lang="de-DE" altLang="zh-CN" sz="2200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: 复习已有的概念，预习本学期的内容</a:t>
            </a:r>
            <a:br>
              <a:rPr lang="de-DE" altLang="zh-CN" sz="2200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</a:br>
            <a:r>
              <a:rPr lang="de-DE" altLang="zh-CN" sz="2200" dirty="0" err="1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What</a:t>
            </a:r>
            <a:r>
              <a:rPr lang="de-DE" altLang="zh-CN" sz="2200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 </a:t>
            </a:r>
            <a:r>
              <a:rPr lang="de-DE" altLang="zh-CN" sz="2200" dirty="0" err="1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you</a:t>
            </a:r>
            <a:r>
              <a:rPr lang="de-DE" altLang="zh-CN" sz="2200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 will </a:t>
            </a:r>
            <a:r>
              <a:rPr lang="de-DE" altLang="zh-CN" sz="2200" dirty="0" err="1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be</a:t>
            </a:r>
            <a:r>
              <a:rPr lang="de-DE" altLang="zh-CN" sz="2200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 </a:t>
            </a:r>
            <a:r>
              <a:rPr lang="de-DE" altLang="zh-CN" sz="2200" dirty="0" err="1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able</a:t>
            </a:r>
            <a:r>
              <a:rPr lang="de-DE" altLang="zh-CN" sz="2200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 </a:t>
            </a:r>
            <a:r>
              <a:rPr lang="de-DE" altLang="zh-CN" sz="2200" dirty="0" err="1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to</a:t>
            </a:r>
            <a:r>
              <a:rPr lang="de-DE" altLang="zh-CN" sz="2200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 do at </a:t>
            </a:r>
            <a:r>
              <a:rPr lang="de-DE" altLang="zh-CN" sz="2200" dirty="0" err="1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the</a:t>
            </a:r>
            <a:r>
              <a:rPr lang="de-DE" altLang="zh-CN" sz="2200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 end </a:t>
            </a:r>
            <a:r>
              <a:rPr lang="de-DE" altLang="zh-CN" sz="2200" dirty="0" err="1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of</a:t>
            </a:r>
            <a:r>
              <a:rPr lang="de-DE" altLang="zh-CN" sz="2200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 </a:t>
            </a:r>
            <a:r>
              <a:rPr lang="de-DE" altLang="zh-CN" sz="2200" dirty="0" err="1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this</a:t>
            </a:r>
            <a:r>
              <a:rPr lang="de-DE" altLang="zh-CN" sz="2200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 </a:t>
            </a:r>
            <a:r>
              <a:rPr lang="de-DE" altLang="zh-CN" sz="2200" dirty="0" err="1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semester</a:t>
            </a:r>
            <a:r>
              <a:rPr lang="de-DE" altLang="zh-CN" sz="2200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 </a:t>
            </a:r>
            <a:r>
              <a:rPr lang="de-DE" altLang="zh-CN" sz="2200" dirty="0" err="1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这学期结束时你</a:t>
            </a:r>
            <a:r>
              <a:rPr lang="zh-CN" altLang="de-DE" sz="2200" dirty="0" err="1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能</a:t>
            </a:r>
            <a:r>
              <a:rPr lang="de-DE" altLang="zh-CN" sz="2200" dirty="0" err="1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做</a:t>
            </a:r>
            <a:r>
              <a:rPr lang="zh-CN" altLang="de-DE" sz="2200" dirty="0" err="1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到</a:t>
            </a:r>
            <a:r>
              <a:rPr lang="de-DE" altLang="zh-CN" sz="2200" dirty="0" err="1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什么？</a:t>
            </a:r>
            <a:endParaRPr lang="de-DE" altLang="zh-CN" sz="2200" dirty="0" err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r>
              <a:rPr lang="de-DE" altLang="zh-CN" sz="2200" dirty="0" err="1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Jointly</a:t>
            </a:r>
            <a:r>
              <a:rPr lang="de-DE" altLang="zh-CN" sz="2200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 </a:t>
            </a:r>
            <a:r>
              <a:rPr lang="de-DE" altLang="zh-CN" sz="2200" dirty="0" err="1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agree</a:t>
            </a:r>
            <a:r>
              <a:rPr lang="de-DE" altLang="zh-CN" sz="2200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 on </a:t>
            </a:r>
            <a:r>
              <a:rPr lang="de-DE" altLang="zh-CN" sz="2200" dirty="0" err="1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commitment</a:t>
            </a:r>
            <a:r>
              <a:rPr lang="de-DE" altLang="zh-CN" sz="2200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, </a:t>
            </a:r>
            <a:r>
              <a:rPr lang="de-DE" altLang="zh-CN" sz="2200" dirty="0" err="1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use</a:t>
            </a:r>
            <a:r>
              <a:rPr lang="de-DE" altLang="zh-CN" sz="2200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 </a:t>
            </a:r>
            <a:r>
              <a:rPr lang="de-DE" altLang="zh-CN" sz="2200" dirty="0" err="1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of</a:t>
            </a:r>
            <a:r>
              <a:rPr lang="de-DE" altLang="zh-CN" sz="2200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 </a:t>
            </a:r>
            <a:r>
              <a:rPr lang="de-DE" altLang="zh-CN" sz="2200" dirty="0" err="1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classroom</a:t>
            </a:r>
            <a:r>
              <a:rPr lang="de-DE" altLang="zh-CN" sz="2200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 time, </a:t>
            </a:r>
            <a:r>
              <a:rPr lang="de-DE" altLang="zh-CN" sz="2200" dirty="0" err="1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weight</a:t>
            </a:r>
            <a:r>
              <a:rPr lang="de-DE" altLang="zh-CN" sz="2200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 </a:t>
            </a:r>
            <a:r>
              <a:rPr lang="de-DE" altLang="zh-CN" sz="2200" dirty="0" err="1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of</a:t>
            </a:r>
            <a:r>
              <a:rPr lang="de-DE" altLang="zh-CN" sz="2200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 grades </a:t>
            </a:r>
            <a:r>
              <a:rPr lang="zh-CN" altLang="de-DE" sz="2200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共同达成教室使用时间和成绩比重的协议</a:t>
            </a:r>
            <a:endParaRPr lang="zh-CN" altLang="de-DE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标题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defTabSz="1499616">
              <a:defRPr sz="5740">
                <a:solidFill>
                  <a:srgbClr val="0E5772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altLang="zh-CN" sz="4000" dirty="0">
                <a:solidFill>
                  <a:srgbClr val="0E577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Self-Introduction </a:t>
            </a:r>
            <a:r>
              <a:rPr lang="zh-CN" altLang="de-DE" sz="4000" dirty="0">
                <a:solidFill>
                  <a:srgbClr val="0E5772"/>
                </a:solidFill>
                <a:latin typeface="KaiTi" panose="02010609060101010101" pitchFamily="49" charset="-122"/>
                <a:ea typeface="KaiTi" panose="02010609060101010101" pitchFamily="49" charset="-122"/>
                <a:cs typeface="Arial" panose="020B0604020202020204" pitchFamily="34" charset="0"/>
              </a:rPr>
              <a:t>自我介绍</a:t>
            </a:r>
            <a:br>
              <a:rPr lang="zh-CN" altLang="de-DE" sz="4000" dirty="0">
                <a:solidFill>
                  <a:srgbClr val="0E5772"/>
                </a:solidFill>
                <a:latin typeface="KaiTi" panose="02010609060101010101" pitchFamily="49" charset="-122"/>
                <a:ea typeface="KaiTi" panose="02010609060101010101" pitchFamily="49" charset="-122"/>
                <a:cs typeface="Helvetica"/>
                <a:sym typeface="Helvetica"/>
              </a:rPr>
            </a:br>
            <a:r>
              <a:rPr lang="de-DE" sz="4000" dirty="0">
                <a:solidFill>
                  <a:srgbClr val="0E5772"/>
                </a:solidFill>
                <a:latin typeface="Arial" panose="020B0604020202020204" pitchFamily="34" charset="0"/>
                <a:ea typeface="KaiTi" panose="02010609060101010101" pitchFamily="49" charset="-122"/>
                <a:cs typeface="Arial" panose="020B0604020202020204" pitchFamily="34" charset="0"/>
                <a:sym typeface="Helvetica"/>
              </a:rPr>
              <a:t>Cord Eberspächer </a:t>
            </a:r>
            <a:r>
              <a:rPr lang="zh-CN" altLang="de-DE" sz="4000" dirty="0">
                <a:solidFill>
                  <a:srgbClr val="0E5772"/>
                </a:solidFill>
                <a:latin typeface="KaiTi" panose="02010609060101010101" pitchFamily="49" charset="-122"/>
                <a:ea typeface="KaiTi" panose="02010609060101010101" pitchFamily="49" charset="-122"/>
                <a:cs typeface="Helvetica"/>
                <a:sym typeface="Helvetica"/>
              </a:rPr>
              <a:t>培高德</a:t>
            </a:r>
            <a:endParaRPr kumimoji="1" lang="zh-CN" altLang="en-US" sz="4000" dirty="0">
              <a:latin typeface="KaiTi" panose="02010609060101010101" pitchFamily="49" charset="-122"/>
              <a:ea typeface="KaiTi" panose="02010609060101010101" pitchFamily="49" charset="-122"/>
              <a:cs typeface="Arial" panose="020B0604020202020204" pitchFamily="34" charset="0"/>
            </a:endParaRPr>
          </a:p>
        </p:txBody>
      </p:sp>
      <p:sp>
        <p:nvSpPr>
          <p:cNvPr id="7" name="内容占位符 2">
            <a:extLst>
              <a:ext uri="{FF2B5EF4-FFF2-40B4-BE49-F238E27FC236}">
                <a16:creationId xmlns:a16="http://schemas.microsoft.com/office/drawing/2014/main" id="{03C478B6-065E-4276-B829-3A6BD18AE11D}"/>
              </a:ext>
            </a:extLst>
          </p:cNvPr>
          <p:cNvSpPr txBox="1">
            <a:spLocks/>
          </p:cNvSpPr>
          <p:nvPr/>
        </p:nvSpPr>
        <p:spPr>
          <a:xfrm>
            <a:off x="457200" y="1916832"/>
            <a:ext cx="8229600" cy="466653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700"/>
              </a:spcBef>
              <a:defRPr sz="3000">
                <a:latin typeface="Arial"/>
                <a:ea typeface="Arial"/>
                <a:cs typeface="Arial"/>
                <a:sym typeface="Arial"/>
              </a:defRPr>
            </a:pPr>
            <a:r>
              <a:rPr lang="de-DE" sz="1800" dirty="0">
                <a:latin typeface="Arial"/>
                <a:ea typeface="Arial"/>
                <a:cs typeface="Arial"/>
                <a:sym typeface="Arial"/>
              </a:rPr>
              <a:t>Hunan Normal University, </a:t>
            </a:r>
            <a:r>
              <a:rPr lang="de-DE" sz="1800" dirty="0" err="1">
                <a:latin typeface="Arial"/>
                <a:ea typeface="Arial"/>
                <a:cs typeface="Arial"/>
                <a:sym typeface="Arial"/>
              </a:rPr>
              <a:t>Full</a:t>
            </a:r>
            <a:r>
              <a:rPr lang="de-DE" sz="1800" dirty="0">
                <a:latin typeface="Arial"/>
                <a:ea typeface="Arial"/>
                <a:cs typeface="Arial"/>
                <a:sym typeface="Arial"/>
              </a:rPr>
              <a:t> Professor </a:t>
            </a:r>
            <a:r>
              <a:rPr lang="zh-CN" altLang="de-DE" sz="1800" dirty="0">
                <a:latin typeface="Arial" panose="020B0604020202020204" pitchFamily="34" charset="0"/>
                <a:ea typeface="KaiTi" panose="02010609060101010101" pitchFamily="49" charset="-122"/>
                <a:cs typeface="Arial" panose="020B0604020202020204" pitchFamily="34" charset="0"/>
                <a:sym typeface="Arial"/>
              </a:rPr>
              <a:t>湖南師範大學，教授</a:t>
            </a:r>
            <a:endParaRPr lang="de-DE" altLang="zh-CN" sz="1800" dirty="0">
              <a:latin typeface="Arial" panose="020B0604020202020204" pitchFamily="34" charset="0"/>
              <a:ea typeface="KaiTi" panose="02010609060101010101" pitchFamily="49" charset="-122"/>
              <a:cs typeface="Arial" panose="020B0604020202020204" pitchFamily="34" charset="0"/>
              <a:sym typeface="Arial"/>
            </a:endParaRPr>
          </a:p>
          <a:p>
            <a:pPr>
              <a:spcBef>
                <a:spcPts val="700"/>
              </a:spcBef>
              <a:defRPr sz="3000">
                <a:latin typeface="Arial"/>
                <a:ea typeface="Arial"/>
                <a:cs typeface="Arial"/>
                <a:sym typeface="Arial"/>
              </a:defRPr>
            </a:pPr>
            <a:r>
              <a:rPr lang="de-DE" sz="1800" dirty="0">
                <a:latin typeface="Arial" panose="020B0604020202020204" pitchFamily="34" charset="0"/>
                <a:ea typeface="KaiTi" panose="02010609060101010101" pitchFamily="49" charset="-122"/>
                <a:cs typeface="Arial" panose="020B0604020202020204" pitchFamily="34" charset="0"/>
                <a:sym typeface="Arial"/>
              </a:rPr>
              <a:t>Friedrich-Wilhelms-University Bonn, </a:t>
            </a:r>
            <a:r>
              <a:rPr lang="de-DE" sz="1800" dirty="0" err="1">
                <a:latin typeface="Arial" panose="020B0604020202020204" pitchFamily="34" charset="0"/>
                <a:ea typeface="KaiTi" panose="02010609060101010101" pitchFamily="49" charset="-122"/>
                <a:cs typeface="Arial" panose="020B0604020202020204" pitchFamily="34" charset="0"/>
                <a:sym typeface="Arial"/>
              </a:rPr>
              <a:t>Adjunct</a:t>
            </a:r>
            <a:r>
              <a:rPr lang="de-DE" sz="1800" dirty="0">
                <a:latin typeface="Arial" panose="020B0604020202020204" pitchFamily="34" charset="0"/>
                <a:ea typeface="KaiTi" panose="02010609060101010101" pitchFamily="49" charset="-122"/>
                <a:cs typeface="Arial" panose="020B0604020202020204" pitchFamily="34" charset="0"/>
                <a:sym typeface="Arial"/>
              </a:rPr>
              <a:t> Professor </a:t>
            </a:r>
            <a:r>
              <a:rPr lang="zh-CN" altLang="de-DE" sz="1800" dirty="0">
                <a:latin typeface="Arial" panose="020B0604020202020204" pitchFamily="34" charset="0"/>
                <a:ea typeface="KaiTi" panose="02010609060101010101" pitchFamily="49" charset="-122"/>
                <a:cs typeface="Arial" panose="020B0604020202020204" pitchFamily="34" charset="0"/>
                <a:sym typeface="Arial"/>
              </a:rPr>
              <a:t>波恩大學兼职教授</a:t>
            </a:r>
            <a:endParaRPr lang="de-DE" altLang="zh-CN" sz="1800" dirty="0">
              <a:latin typeface="Arial" panose="020B0604020202020204" pitchFamily="34" charset="0"/>
              <a:ea typeface="KaiTi" panose="02010609060101010101" pitchFamily="49" charset="-122"/>
              <a:cs typeface="Arial" panose="020B0604020202020204" pitchFamily="34" charset="0"/>
              <a:sym typeface="Arial"/>
            </a:endParaRPr>
          </a:p>
          <a:p>
            <a:pPr>
              <a:spcBef>
                <a:spcPts val="700"/>
              </a:spcBef>
              <a:defRPr sz="3000">
                <a:latin typeface="Arial"/>
                <a:ea typeface="Arial"/>
                <a:cs typeface="Arial"/>
                <a:sym typeface="Arial"/>
              </a:defRPr>
            </a:pPr>
            <a:r>
              <a:rPr lang="de-DE" sz="1800" dirty="0">
                <a:latin typeface="Arial" panose="020B0604020202020204" pitchFamily="34" charset="0"/>
                <a:ea typeface="KaiTi" panose="02010609060101010101" pitchFamily="49" charset="-122"/>
                <a:cs typeface="Arial" panose="020B0604020202020204" pitchFamily="34" charset="0"/>
                <a:sym typeface="Arial"/>
              </a:rPr>
              <a:t>World Conference </a:t>
            </a:r>
            <a:r>
              <a:rPr lang="de-DE" sz="1800" dirty="0" err="1">
                <a:latin typeface="Arial" panose="020B0604020202020204" pitchFamily="34" charset="0"/>
                <a:ea typeface="KaiTi" panose="02010609060101010101" pitchFamily="49" charset="-122"/>
                <a:cs typeface="Arial" panose="020B0604020202020204" pitchFamily="34" charset="0"/>
                <a:sym typeface="Arial"/>
              </a:rPr>
              <a:t>of</a:t>
            </a:r>
            <a:r>
              <a:rPr lang="de-DE" sz="1800" dirty="0">
                <a:latin typeface="Arial" panose="020B0604020202020204" pitchFamily="34" charset="0"/>
                <a:ea typeface="KaiTi" panose="02010609060101010101" pitchFamily="49" charset="-122"/>
                <a:cs typeface="Arial" panose="020B0604020202020204" pitchFamily="34" charset="0"/>
                <a:sym typeface="Arial"/>
              </a:rPr>
              <a:t> </a:t>
            </a:r>
            <a:r>
              <a:rPr lang="de-DE" sz="1800" dirty="0" err="1">
                <a:latin typeface="Arial" panose="020B0604020202020204" pitchFamily="34" charset="0"/>
                <a:ea typeface="KaiTi" panose="02010609060101010101" pitchFamily="49" charset="-122"/>
                <a:cs typeface="Arial" panose="020B0604020202020204" pitchFamily="34" charset="0"/>
                <a:sym typeface="Arial"/>
              </a:rPr>
              <a:t>Sinology</a:t>
            </a:r>
            <a:r>
              <a:rPr lang="de-DE" sz="1800" dirty="0">
                <a:latin typeface="Arial" panose="020B0604020202020204" pitchFamily="34" charset="0"/>
                <a:ea typeface="KaiTi" panose="02010609060101010101" pitchFamily="49" charset="-122"/>
                <a:cs typeface="Arial" panose="020B0604020202020204" pitchFamily="34" charset="0"/>
                <a:sym typeface="Arial"/>
              </a:rPr>
              <a:t>, Board Member </a:t>
            </a:r>
            <a:r>
              <a:rPr lang="zh-CN" altLang="de-DE" sz="1800" dirty="0">
                <a:latin typeface="Arial" panose="020B0604020202020204" pitchFamily="34" charset="0"/>
                <a:ea typeface="KaiTi" panose="02010609060101010101" pitchFamily="49" charset="-122"/>
                <a:cs typeface="Arial" panose="020B0604020202020204" pitchFamily="34" charset="0"/>
                <a:sym typeface="Arial"/>
              </a:rPr>
              <a:t>世界漢學大會理事會成员</a:t>
            </a:r>
            <a:endParaRPr lang="de-DE" altLang="zh-CN" sz="1800" dirty="0">
              <a:latin typeface="Arial" panose="020B0604020202020204" pitchFamily="34" charset="0"/>
              <a:ea typeface="KaiTi" panose="02010609060101010101" pitchFamily="49" charset="-122"/>
              <a:cs typeface="Arial" panose="020B0604020202020204" pitchFamily="34" charset="0"/>
              <a:sym typeface="Arial"/>
            </a:endParaRPr>
          </a:p>
          <a:p>
            <a:pPr>
              <a:spcBef>
                <a:spcPts val="700"/>
              </a:spcBef>
              <a:defRPr sz="3000">
                <a:latin typeface="Arial"/>
                <a:ea typeface="Arial"/>
                <a:cs typeface="Arial"/>
                <a:sym typeface="Arial"/>
              </a:defRPr>
            </a:pPr>
            <a:r>
              <a:rPr lang="de-DE" sz="1800" dirty="0">
                <a:latin typeface="Arial" panose="020B0604020202020204" pitchFamily="34" charset="0"/>
                <a:ea typeface="KaiTi" panose="02010609060101010101" pitchFamily="49" charset="-122"/>
                <a:cs typeface="Arial" panose="020B0604020202020204" pitchFamily="34" charset="0"/>
                <a:sym typeface="Arial"/>
              </a:rPr>
              <a:t>German China </a:t>
            </a:r>
            <a:r>
              <a:rPr lang="de-DE" sz="1800" dirty="0" err="1">
                <a:latin typeface="Arial" panose="020B0604020202020204" pitchFamily="34" charset="0"/>
                <a:ea typeface="KaiTi" panose="02010609060101010101" pitchFamily="49" charset="-122"/>
                <a:cs typeface="Arial" panose="020B0604020202020204" pitchFamily="34" charset="0"/>
                <a:sym typeface="Arial"/>
              </a:rPr>
              <a:t>Association</a:t>
            </a:r>
            <a:r>
              <a:rPr lang="de-DE" sz="1800" dirty="0">
                <a:latin typeface="Arial" panose="020B0604020202020204" pitchFamily="34" charset="0"/>
                <a:ea typeface="KaiTi" panose="02010609060101010101" pitchFamily="49" charset="-122"/>
                <a:cs typeface="Arial" panose="020B0604020202020204" pitchFamily="34" charset="0"/>
                <a:sym typeface="Arial"/>
              </a:rPr>
              <a:t>, Board Member </a:t>
            </a:r>
            <a:r>
              <a:rPr lang="zh-CN" altLang="de-DE" sz="1800" dirty="0">
                <a:latin typeface="Arial" panose="020B0604020202020204" pitchFamily="34" charset="0"/>
                <a:ea typeface="KaiTi" panose="02010609060101010101" pitchFamily="49" charset="-122"/>
                <a:cs typeface="Arial" panose="020B0604020202020204" pitchFamily="34" charset="0"/>
                <a:sym typeface="Helvetica"/>
              </a:rPr>
              <a:t>德中協會</a:t>
            </a:r>
            <a:r>
              <a:rPr lang="zh-CN" altLang="de-DE" sz="1800" dirty="0">
                <a:latin typeface="Arial" panose="020B0604020202020204" pitchFamily="34" charset="0"/>
                <a:ea typeface="KaiTi" panose="02010609060101010101" pitchFamily="49" charset="-122"/>
                <a:cs typeface="Arial" panose="020B0604020202020204" pitchFamily="34" charset="0"/>
                <a:sym typeface="Arial"/>
              </a:rPr>
              <a:t>理事會成员</a:t>
            </a:r>
            <a:endParaRPr lang="de-DE" altLang="zh-CN" sz="1800" dirty="0">
              <a:latin typeface="Arial" panose="020B0604020202020204" pitchFamily="34" charset="0"/>
              <a:ea typeface="KaiTi" panose="02010609060101010101" pitchFamily="49" charset="-122"/>
              <a:cs typeface="Arial" panose="020B0604020202020204" pitchFamily="34" charset="0"/>
              <a:sym typeface="Arial"/>
            </a:endParaRPr>
          </a:p>
          <a:p>
            <a:pPr>
              <a:spcBef>
                <a:spcPts val="700"/>
              </a:spcBef>
              <a:defRPr sz="3000">
                <a:latin typeface="Arial"/>
                <a:ea typeface="Arial"/>
                <a:cs typeface="Arial"/>
                <a:sym typeface="Arial"/>
              </a:defRPr>
            </a:pPr>
            <a:r>
              <a:rPr lang="de-DE" sz="1800" dirty="0">
                <a:latin typeface="Arial" panose="020B0604020202020204" pitchFamily="34" charset="0"/>
                <a:ea typeface="KaiTi" panose="02010609060101010101" pitchFamily="49" charset="-122"/>
                <a:cs typeface="Arial" panose="020B0604020202020204" pitchFamily="34" charset="0"/>
                <a:sym typeface="Arial"/>
              </a:rPr>
              <a:t>Oldenburg, Hamburg, Leiden, Peking, Berlin, Bristol, </a:t>
            </a:r>
            <a:br>
              <a:rPr lang="de-DE" sz="1800" dirty="0">
                <a:latin typeface="Arial" panose="020B0604020202020204" pitchFamily="34" charset="0"/>
                <a:ea typeface="KaiTi" panose="02010609060101010101" pitchFamily="49" charset="-122"/>
                <a:cs typeface="Arial" panose="020B0604020202020204" pitchFamily="34" charset="0"/>
                <a:sym typeface="Arial"/>
              </a:rPr>
            </a:br>
            <a:r>
              <a:rPr lang="de-DE" sz="1800" dirty="0">
                <a:latin typeface="Arial" panose="020B0604020202020204" pitchFamily="34" charset="0"/>
                <a:ea typeface="KaiTi" panose="02010609060101010101" pitchFamily="49" charset="-122"/>
                <a:cs typeface="Arial" panose="020B0604020202020204" pitchFamily="34" charset="0"/>
                <a:sym typeface="Arial"/>
              </a:rPr>
              <a:t>Düsseldorf, Peking, Bonn </a:t>
            </a:r>
            <a:r>
              <a:rPr lang="zh-CN" altLang="de-DE" sz="1800" dirty="0">
                <a:latin typeface="Arial" panose="020B0604020202020204" pitchFamily="34" charset="0"/>
                <a:ea typeface="KaiTi" panose="02010609060101010101" pitchFamily="49" charset="-122"/>
                <a:cs typeface="Arial" panose="020B0604020202020204" pitchFamily="34" charset="0"/>
                <a:sym typeface="Arial"/>
              </a:rPr>
              <a:t>奧爾登堡 漢堡 來頓 北京 </a:t>
            </a:r>
            <a:br>
              <a:rPr lang="de-DE" altLang="zh-CN" sz="1800" dirty="0">
                <a:latin typeface="Arial" panose="020B0604020202020204" pitchFamily="34" charset="0"/>
                <a:ea typeface="KaiTi" panose="02010609060101010101" pitchFamily="49" charset="-122"/>
                <a:cs typeface="Arial" panose="020B0604020202020204" pitchFamily="34" charset="0"/>
                <a:sym typeface="Arial"/>
              </a:rPr>
            </a:br>
            <a:r>
              <a:rPr lang="zh-CN" altLang="de-DE" sz="1800" dirty="0">
                <a:latin typeface="Arial" panose="020B0604020202020204" pitchFamily="34" charset="0"/>
                <a:ea typeface="KaiTi" panose="02010609060101010101" pitchFamily="49" charset="-122"/>
                <a:cs typeface="Arial" panose="020B0604020202020204" pitchFamily="34" charset="0"/>
                <a:sym typeface="Arial"/>
              </a:rPr>
              <a:t>柏林 布里斯托 杜塞爾多夫 北京 波恩</a:t>
            </a:r>
            <a:endParaRPr lang="de-DE" altLang="zh-CN" sz="1800" dirty="0">
              <a:latin typeface="Arial" panose="020B0604020202020204" pitchFamily="34" charset="0"/>
              <a:ea typeface="KaiTi" panose="02010609060101010101" pitchFamily="49" charset="-122"/>
              <a:cs typeface="Arial" panose="020B0604020202020204" pitchFamily="34" charset="0"/>
              <a:sym typeface="Helvetica"/>
            </a:endParaRPr>
          </a:p>
          <a:p>
            <a:pPr>
              <a:spcBef>
                <a:spcPts val="700"/>
              </a:spcBef>
              <a:defRPr sz="3000">
                <a:latin typeface="Arial"/>
                <a:ea typeface="Arial"/>
                <a:cs typeface="Arial"/>
                <a:sym typeface="Arial"/>
              </a:defRPr>
            </a:pPr>
            <a:r>
              <a:rPr lang="de-DE" sz="1800" dirty="0">
                <a:latin typeface="Arial" panose="020B0604020202020204" pitchFamily="34" charset="0"/>
                <a:ea typeface="KaiTi" panose="02010609060101010101" pitchFamily="49" charset="-122"/>
                <a:cs typeface="Arial" panose="020B0604020202020204" pitchFamily="34" charset="0"/>
                <a:sym typeface="Helvetica"/>
              </a:rPr>
              <a:t>Modern Chinese </a:t>
            </a:r>
            <a:r>
              <a:rPr lang="de-DE" sz="1800" dirty="0" err="1">
                <a:latin typeface="Arial" panose="020B0604020202020204" pitchFamily="34" charset="0"/>
                <a:ea typeface="KaiTi" panose="02010609060101010101" pitchFamily="49" charset="-122"/>
                <a:cs typeface="Arial" panose="020B0604020202020204" pitchFamily="34" charset="0"/>
                <a:sym typeface="Helvetica"/>
              </a:rPr>
              <a:t>History</a:t>
            </a:r>
            <a:r>
              <a:rPr lang="de-DE" sz="1800" dirty="0">
                <a:latin typeface="Arial" panose="020B0604020202020204" pitchFamily="34" charset="0"/>
                <a:ea typeface="KaiTi" panose="02010609060101010101" pitchFamily="49" charset="-122"/>
                <a:cs typeface="Arial" panose="020B0604020202020204" pitchFamily="34" charset="0"/>
                <a:sym typeface="Helvetica"/>
              </a:rPr>
              <a:t> </a:t>
            </a:r>
            <a:r>
              <a:rPr lang="zh-CN" altLang="de-DE" sz="1800" dirty="0">
                <a:latin typeface="Arial" panose="020B0604020202020204" pitchFamily="34" charset="0"/>
                <a:ea typeface="KaiTi" panose="02010609060101010101" pitchFamily="49" charset="-122"/>
                <a:cs typeface="Arial" panose="020B0604020202020204" pitchFamily="34" charset="0"/>
                <a:sym typeface="Arial"/>
              </a:rPr>
              <a:t>中國近代歷史</a:t>
            </a:r>
            <a:endParaRPr lang="de-DE" altLang="zh-CN" sz="1800" dirty="0">
              <a:latin typeface="Arial" panose="020B0604020202020204" pitchFamily="34" charset="0"/>
              <a:ea typeface="KaiTi" panose="02010609060101010101" pitchFamily="49" charset="-122"/>
              <a:cs typeface="Arial" panose="020B0604020202020204" pitchFamily="34" charset="0"/>
              <a:sym typeface="Arial"/>
            </a:endParaRPr>
          </a:p>
          <a:p>
            <a:pPr>
              <a:spcBef>
                <a:spcPts val="700"/>
              </a:spcBef>
              <a:defRPr sz="3000">
                <a:latin typeface="Arial"/>
                <a:ea typeface="Arial"/>
                <a:cs typeface="Arial"/>
                <a:sym typeface="Arial"/>
              </a:defRPr>
            </a:pPr>
            <a:r>
              <a:rPr lang="de-DE" sz="1800" dirty="0" err="1">
                <a:latin typeface="Arial" panose="020B0604020202020204" pitchFamily="34" charset="0"/>
                <a:ea typeface="KaiTi" panose="02010609060101010101" pitchFamily="49" charset="-122"/>
                <a:cs typeface="Arial" panose="020B0604020202020204" pitchFamily="34" charset="0"/>
                <a:sym typeface="Arial"/>
              </a:rPr>
              <a:t>History</a:t>
            </a:r>
            <a:r>
              <a:rPr lang="de-DE" sz="1800" dirty="0">
                <a:latin typeface="Arial" panose="020B0604020202020204" pitchFamily="34" charset="0"/>
                <a:ea typeface="KaiTi" panose="02010609060101010101" pitchFamily="49" charset="-122"/>
                <a:cs typeface="Arial" panose="020B0604020202020204" pitchFamily="34" charset="0"/>
                <a:sym typeface="Arial"/>
              </a:rPr>
              <a:t> </a:t>
            </a:r>
            <a:r>
              <a:rPr lang="de-DE" sz="1800" dirty="0" err="1">
                <a:latin typeface="Arial" panose="020B0604020202020204" pitchFamily="34" charset="0"/>
                <a:ea typeface="KaiTi" panose="02010609060101010101" pitchFamily="49" charset="-122"/>
                <a:cs typeface="Arial" panose="020B0604020202020204" pitchFamily="34" charset="0"/>
                <a:sym typeface="Arial"/>
              </a:rPr>
              <a:t>of</a:t>
            </a:r>
            <a:r>
              <a:rPr lang="de-DE" sz="1800" dirty="0">
                <a:latin typeface="Arial" panose="020B0604020202020204" pitchFamily="34" charset="0"/>
                <a:ea typeface="KaiTi" panose="02010609060101010101" pitchFamily="49" charset="-122"/>
                <a:cs typeface="Arial" panose="020B0604020202020204" pitchFamily="34" charset="0"/>
                <a:sym typeface="Arial"/>
              </a:rPr>
              <a:t> </a:t>
            </a:r>
            <a:r>
              <a:rPr lang="de-DE" sz="1800" dirty="0" err="1">
                <a:latin typeface="Arial" panose="020B0604020202020204" pitchFamily="34" charset="0"/>
                <a:ea typeface="KaiTi" panose="02010609060101010101" pitchFamily="49" charset="-122"/>
                <a:cs typeface="Arial" panose="020B0604020202020204" pitchFamily="34" charset="0"/>
                <a:sym typeface="Arial"/>
              </a:rPr>
              <a:t>Sino</a:t>
            </a:r>
            <a:r>
              <a:rPr lang="de-DE" sz="1800" dirty="0">
                <a:latin typeface="Arial" panose="020B0604020202020204" pitchFamily="34" charset="0"/>
                <a:ea typeface="KaiTi" panose="02010609060101010101" pitchFamily="49" charset="-122"/>
                <a:cs typeface="Arial" panose="020B0604020202020204" pitchFamily="34" charset="0"/>
                <a:sym typeface="Arial"/>
              </a:rPr>
              <a:t>-German Relations </a:t>
            </a:r>
            <a:r>
              <a:rPr lang="zh-CN" altLang="de-DE" sz="1800" dirty="0">
                <a:latin typeface="Arial" panose="020B0604020202020204" pitchFamily="34" charset="0"/>
                <a:ea typeface="KaiTi" panose="02010609060101010101" pitchFamily="49" charset="-122"/>
                <a:cs typeface="Arial" panose="020B0604020202020204" pitchFamily="34" charset="0"/>
                <a:sym typeface="Arial"/>
              </a:rPr>
              <a:t>中德關係</a:t>
            </a:r>
            <a:endParaRPr lang="de-DE" altLang="zh-CN" sz="1800" dirty="0">
              <a:latin typeface="Arial" panose="020B0604020202020204" pitchFamily="34" charset="0"/>
              <a:ea typeface="KaiTi" panose="02010609060101010101" pitchFamily="49" charset="-122"/>
              <a:cs typeface="Arial" panose="020B0604020202020204" pitchFamily="34" charset="0"/>
              <a:sym typeface="Arial"/>
            </a:endParaRPr>
          </a:p>
          <a:p>
            <a:pPr>
              <a:spcBef>
                <a:spcPts val="700"/>
              </a:spcBef>
              <a:defRPr sz="3000">
                <a:latin typeface="Arial"/>
                <a:ea typeface="Arial"/>
                <a:cs typeface="Arial"/>
                <a:sym typeface="Arial"/>
              </a:defRPr>
            </a:pPr>
            <a:r>
              <a:rPr lang="de-DE" sz="1800" dirty="0">
                <a:latin typeface="Arial" panose="020B0604020202020204" pitchFamily="34" charset="0"/>
                <a:ea typeface="KaiTi" panose="02010609060101010101" pitchFamily="49" charset="-122"/>
                <a:cs typeface="Arial" panose="020B0604020202020204" pitchFamily="34" charset="0"/>
                <a:sym typeface="Arial"/>
              </a:rPr>
              <a:t>Global </a:t>
            </a:r>
            <a:r>
              <a:rPr lang="de-DE" sz="1800" dirty="0" err="1">
                <a:latin typeface="Arial" panose="020B0604020202020204" pitchFamily="34" charset="0"/>
                <a:ea typeface="KaiTi" panose="02010609060101010101" pitchFamily="49" charset="-122"/>
                <a:cs typeface="Arial" panose="020B0604020202020204" pitchFamily="34" charset="0"/>
                <a:sym typeface="Arial"/>
              </a:rPr>
              <a:t>History</a:t>
            </a:r>
            <a:r>
              <a:rPr lang="de-DE" sz="1800" dirty="0">
                <a:latin typeface="Arial" panose="020B0604020202020204" pitchFamily="34" charset="0"/>
                <a:ea typeface="KaiTi" panose="02010609060101010101" pitchFamily="49" charset="-122"/>
                <a:cs typeface="Arial" panose="020B0604020202020204" pitchFamily="34" charset="0"/>
                <a:sym typeface="Arial"/>
              </a:rPr>
              <a:t> </a:t>
            </a:r>
            <a:r>
              <a:rPr lang="zh-CN" altLang="de-DE" sz="1800" dirty="0">
                <a:latin typeface="Arial" panose="020B0604020202020204" pitchFamily="34" charset="0"/>
                <a:ea typeface="KaiTi" panose="02010609060101010101" pitchFamily="49" charset="-122"/>
                <a:cs typeface="Arial" panose="020B0604020202020204" pitchFamily="34" charset="0"/>
                <a:sym typeface="Arial"/>
              </a:rPr>
              <a:t>全球歷史</a:t>
            </a:r>
            <a:endParaRPr lang="de-DE" altLang="zh-CN" sz="1800" dirty="0">
              <a:latin typeface="Arial" panose="020B0604020202020204" pitchFamily="34" charset="0"/>
              <a:ea typeface="KaiTi" panose="02010609060101010101" pitchFamily="49" charset="-122"/>
              <a:cs typeface="Arial" panose="020B0604020202020204" pitchFamily="34" charset="0"/>
              <a:sym typeface="Arial"/>
            </a:endParaRPr>
          </a:p>
          <a:p>
            <a:pPr>
              <a:spcBef>
                <a:spcPts val="700"/>
              </a:spcBef>
              <a:defRPr sz="3000">
                <a:latin typeface="Arial"/>
                <a:ea typeface="Arial"/>
                <a:cs typeface="Arial"/>
                <a:sym typeface="Arial"/>
              </a:defRPr>
            </a:pPr>
            <a:r>
              <a:rPr lang="de-DE" sz="1800" dirty="0">
                <a:latin typeface="Arial" panose="020B0604020202020204" pitchFamily="34" charset="0"/>
                <a:ea typeface="KaiTi" panose="02010609060101010101" pitchFamily="49" charset="-122"/>
                <a:cs typeface="Arial" panose="020B0604020202020204" pitchFamily="34" charset="0"/>
                <a:sym typeface="Arial"/>
              </a:rPr>
              <a:t>Military/</a:t>
            </a:r>
            <a:r>
              <a:rPr lang="de-DE" sz="1800" dirty="0" err="1">
                <a:latin typeface="Arial" panose="020B0604020202020204" pitchFamily="34" charset="0"/>
                <a:ea typeface="KaiTi" panose="02010609060101010101" pitchFamily="49" charset="-122"/>
                <a:cs typeface="Arial" panose="020B0604020202020204" pitchFamily="34" charset="0"/>
                <a:sym typeface="Arial"/>
              </a:rPr>
              <a:t>Naval</a:t>
            </a:r>
            <a:r>
              <a:rPr lang="de-DE" sz="1800" dirty="0">
                <a:latin typeface="Arial" panose="020B0604020202020204" pitchFamily="34" charset="0"/>
                <a:ea typeface="KaiTi" panose="02010609060101010101" pitchFamily="49" charset="-122"/>
                <a:cs typeface="Arial" panose="020B0604020202020204" pitchFamily="34" charset="0"/>
                <a:sym typeface="Arial"/>
              </a:rPr>
              <a:t> </a:t>
            </a:r>
            <a:r>
              <a:rPr lang="de-DE" sz="1800" dirty="0" err="1">
                <a:latin typeface="Arial" panose="020B0604020202020204" pitchFamily="34" charset="0"/>
                <a:ea typeface="KaiTi" panose="02010609060101010101" pitchFamily="49" charset="-122"/>
                <a:cs typeface="Arial" panose="020B0604020202020204" pitchFamily="34" charset="0"/>
                <a:sym typeface="Arial"/>
              </a:rPr>
              <a:t>History</a:t>
            </a:r>
            <a:r>
              <a:rPr lang="de-DE" sz="1800" dirty="0">
                <a:latin typeface="Arial" panose="020B0604020202020204" pitchFamily="34" charset="0"/>
                <a:ea typeface="KaiTi" panose="02010609060101010101" pitchFamily="49" charset="-122"/>
                <a:cs typeface="Arial" panose="020B0604020202020204" pitchFamily="34" charset="0"/>
                <a:sym typeface="Arial"/>
              </a:rPr>
              <a:t> </a:t>
            </a:r>
            <a:r>
              <a:rPr lang="zh-CN" altLang="de-DE" sz="1800" dirty="0">
                <a:latin typeface="Arial" panose="020B0604020202020204" pitchFamily="34" charset="0"/>
                <a:ea typeface="KaiTi" panose="02010609060101010101" pitchFamily="49" charset="-122"/>
                <a:cs typeface="Arial" panose="020B0604020202020204" pitchFamily="34" charset="0"/>
                <a:sym typeface="Arial"/>
              </a:rPr>
              <a:t>軍史</a:t>
            </a:r>
            <a:r>
              <a:rPr lang="de-DE" altLang="zh-CN" sz="1800" dirty="0">
                <a:latin typeface="Arial" panose="020B0604020202020204" pitchFamily="34" charset="0"/>
                <a:ea typeface="KaiTi" panose="02010609060101010101" pitchFamily="49" charset="-122"/>
                <a:cs typeface="Arial" panose="020B0604020202020204" pitchFamily="34" charset="0"/>
                <a:sym typeface="Arial"/>
              </a:rPr>
              <a:t>/</a:t>
            </a:r>
            <a:r>
              <a:rPr lang="zh-CN" altLang="de-DE" sz="1800" dirty="0">
                <a:latin typeface="Arial" panose="020B0604020202020204" pitchFamily="34" charset="0"/>
                <a:ea typeface="KaiTi" panose="02010609060101010101" pitchFamily="49" charset="-122"/>
                <a:cs typeface="Arial" panose="020B0604020202020204" pitchFamily="34" charset="0"/>
                <a:sym typeface="Arial"/>
              </a:rPr>
              <a:t>海軍史</a:t>
            </a:r>
            <a:endParaRPr lang="de-DE" altLang="zh-CN" sz="1800" dirty="0">
              <a:latin typeface="Arial" panose="020B0604020202020204" pitchFamily="34" charset="0"/>
              <a:ea typeface="KaiTi" panose="02010609060101010101" pitchFamily="49" charset="-122"/>
              <a:cs typeface="Arial" panose="020B0604020202020204" pitchFamily="34" charset="0"/>
              <a:sym typeface="Arial"/>
            </a:endParaRPr>
          </a:p>
          <a:p>
            <a:pPr>
              <a:spcBef>
                <a:spcPts val="700"/>
              </a:spcBef>
              <a:defRPr sz="3000">
                <a:latin typeface="Arial"/>
                <a:ea typeface="Arial"/>
                <a:cs typeface="Arial"/>
                <a:sym typeface="Arial"/>
              </a:defRPr>
            </a:pPr>
            <a:r>
              <a:rPr lang="de-DE" sz="1800" dirty="0">
                <a:latin typeface="Arial" panose="020B0604020202020204" pitchFamily="34" charset="0"/>
                <a:ea typeface="KaiTi" panose="02010609060101010101" pitchFamily="49" charset="-122"/>
                <a:cs typeface="Arial" panose="020B0604020202020204" pitchFamily="34" charset="0"/>
                <a:sym typeface="Arial"/>
              </a:rPr>
              <a:t>Historical Stereotypes </a:t>
            </a:r>
            <a:r>
              <a:rPr lang="zh-CN" altLang="de-DE" sz="1800" dirty="0">
                <a:latin typeface="Arial" panose="020B0604020202020204" pitchFamily="34" charset="0"/>
                <a:ea typeface="KaiTi" panose="02010609060101010101" pitchFamily="49" charset="-122"/>
                <a:cs typeface="Arial" panose="020B0604020202020204" pitchFamily="34" charset="0"/>
                <a:sym typeface="Arial"/>
              </a:rPr>
              <a:t>陈规定型在歷史</a:t>
            </a:r>
            <a:endParaRPr lang="de-DE" altLang="zh-CN" sz="1800" dirty="0">
              <a:latin typeface="Arial" panose="020B0604020202020204" pitchFamily="34" charset="0"/>
              <a:ea typeface="KaiTi" panose="02010609060101010101" pitchFamily="49" charset="-122"/>
              <a:cs typeface="Arial" panose="020B0604020202020204" pitchFamily="34" charset="0"/>
              <a:sym typeface="Arial"/>
            </a:endParaRPr>
          </a:p>
          <a:p>
            <a:pPr>
              <a:spcBef>
                <a:spcPts val="700"/>
              </a:spcBef>
              <a:defRPr sz="3000">
                <a:latin typeface="Arial"/>
                <a:ea typeface="Arial"/>
                <a:cs typeface="Arial"/>
                <a:sym typeface="Arial"/>
              </a:defRPr>
            </a:pPr>
            <a:r>
              <a:rPr lang="de-DE" sz="1800" dirty="0">
                <a:latin typeface="Arial" panose="020B0604020202020204" pitchFamily="34" charset="0"/>
                <a:ea typeface="KaiTi" panose="02010609060101010101" pitchFamily="49" charset="-122"/>
                <a:cs typeface="Arial" panose="020B0604020202020204" pitchFamily="34" charset="0"/>
                <a:sym typeface="Arial"/>
              </a:rPr>
              <a:t>Chinese Culture </a:t>
            </a:r>
            <a:r>
              <a:rPr lang="zh-CN" altLang="de-DE" sz="1800" dirty="0">
                <a:latin typeface="Arial" panose="020B0604020202020204" pitchFamily="34" charset="0"/>
                <a:ea typeface="KaiTi" panose="02010609060101010101" pitchFamily="49" charset="-122"/>
                <a:cs typeface="Arial" panose="020B0604020202020204" pitchFamily="34" charset="0"/>
                <a:sym typeface="Arial"/>
              </a:rPr>
              <a:t>中國文化</a:t>
            </a:r>
          </a:p>
        </p:txBody>
      </p:sp>
      <p:pic>
        <p:nvPicPr>
          <p:cNvPr id="8" name="Cover PDC.jpg" descr="Cover PDC.jpg">
            <a:extLst>
              <a:ext uri="{FF2B5EF4-FFF2-40B4-BE49-F238E27FC236}">
                <a16:creationId xmlns:a16="http://schemas.microsoft.com/office/drawing/2014/main" id="{397CC170-81E5-4FCD-BFC9-AD3A5A98799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32240" y="3512183"/>
            <a:ext cx="2112440" cy="3215788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altLang="zh-CN" dirty="0">
                <a:solidFill>
                  <a:srgbClr val="0E577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Self-Introduction </a:t>
            </a:r>
            <a:r>
              <a:rPr lang="zh-CN" altLang="de-DE" dirty="0">
                <a:solidFill>
                  <a:srgbClr val="0E577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自我介绍</a:t>
            </a:r>
            <a:br>
              <a:rPr lang="de-DE" altLang="zh-CN" dirty="0">
                <a:solidFill>
                  <a:srgbClr val="0E577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altLang="zh-CN" dirty="0">
                <a:solidFill>
                  <a:srgbClr val="0E577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Martin Woesler </a:t>
            </a:r>
            <a:r>
              <a:rPr lang="zh-CN" altLang="de-DE" dirty="0">
                <a:solidFill>
                  <a:srgbClr val="0E577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吴漠汀</a:t>
            </a:r>
            <a:endParaRPr kumimoji="1" lang="zh-CN" altLang="en-US" dirty="0">
              <a:cs typeface="Arial" panose="020B0604020202020204" pitchFamily="34" charset="0"/>
            </a:endParaRPr>
          </a:p>
        </p:txBody>
      </p:sp>
      <p:sp>
        <p:nvSpPr>
          <p:cNvPr id="8195" name="内容占位符 2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5177066"/>
          </a:xfrm>
        </p:spPr>
        <p:txBody>
          <a:bodyPr>
            <a:normAutofit fontScale="90000" lnSpcReduction="10000"/>
          </a:bodyPr>
          <a:lstStyle/>
          <a:p>
            <a:pPr eaLnBrk="1" hangingPunct="1">
              <a:lnSpc>
                <a:spcPct val="110000"/>
              </a:lnSpc>
            </a:pPr>
            <a:r>
              <a:rPr lang="de-DE" altLang="zh-CN" sz="2000" dirty="0" err="1">
                <a:latin typeface="Arial" panose="020B0604020202020204" pitchFamily="34" charset="0"/>
                <a:cs typeface="Arial" panose="020B0604020202020204" pitchFamily="34" charset="0"/>
              </a:rPr>
              <a:t>Xiaoxiang</a:t>
            </a:r>
            <a:r>
              <a:rPr lang="de-DE" altLang="zh-CN" sz="2000" dirty="0">
                <a:latin typeface="Arial" panose="020B0604020202020204" pitchFamily="34" charset="0"/>
                <a:cs typeface="Arial" panose="020B0604020202020204" pitchFamily="34" charset="0"/>
              </a:rPr>
              <a:t> Scholar </a:t>
            </a:r>
            <a:r>
              <a:rPr lang="de-DE" altLang="zh-CN" sz="2000" dirty="0" err="1">
                <a:latin typeface="Arial" panose="020B0604020202020204" pitchFamily="34" charset="0"/>
                <a:cs typeface="Arial" panose="020B0604020202020204" pitchFamily="34" charset="0"/>
              </a:rPr>
              <a:t>Dist</a:t>
            </a:r>
            <a:r>
              <a:rPr lang="de-DE" altLang="zh-CN" sz="2000" dirty="0">
                <a:latin typeface="Arial" panose="020B0604020202020204" pitchFamily="34" charset="0"/>
                <a:cs typeface="Arial" panose="020B0604020202020204" pitchFamily="34" charset="0"/>
              </a:rPr>
              <a:t>. Prof., PhD </a:t>
            </a:r>
            <a:r>
              <a:rPr lang="de-DE" altLang="zh-CN" sz="2000" dirty="0" err="1">
                <a:latin typeface="Arial" panose="020B0604020202020204" pitchFamily="34" charset="0"/>
                <a:cs typeface="Arial" panose="020B0604020202020204" pitchFamily="34" charset="0"/>
              </a:rPr>
              <a:t>supervisor</a:t>
            </a:r>
            <a:r>
              <a:rPr lang="de-DE" altLang="zh-CN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zh-CN" altLang="de-DE" sz="2000" dirty="0">
                <a:latin typeface="Arial" panose="020B0604020202020204" pitchFamily="34" charset="0"/>
                <a:cs typeface="Arial" panose="020B0604020202020204" pitchFamily="34" charset="0"/>
              </a:rPr>
              <a:t>潇湘学者特聘教授、博士导师</a:t>
            </a:r>
            <a:endParaRPr lang="de-DE" altLang="zh-CN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lnSpc>
                <a:spcPct val="110000"/>
              </a:lnSpc>
            </a:pPr>
            <a:r>
              <a:rPr lang="de-DE" altLang="zh-CN" sz="2000" dirty="0" err="1">
                <a:latin typeface="Arial" panose="020B0604020202020204" pitchFamily="34" charset="0"/>
                <a:cs typeface="Arial" panose="020B0604020202020204" pitchFamily="34" charset="0"/>
              </a:rPr>
              <a:t>Academian</a:t>
            </a:r>
            <a:r>
              <a:rPr lang="de-DE" altLang="zh-CN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de-DE" altLang="zh-CN" sz="2000" dirty="0" err="1">
                <a:latin typeface="Arial" panose="020B0604020202020204" pitchFamily="34" charset="0"/>
                <a:cs typeface="Arial" panose="020B0604020202020204" pitchFamily="34" charset="0"/>
              </a:rPr>
              <a:t>Europ</a:t>
            </a:r>
            <a:r>
              <a:rPr lang="de-DE" altLang="zh-CN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de-DE" altLang="zh-CN" sz="2000" dirty="0" err="1">
                <a:latin typeface="Arial" panose="020B0604020202020204" pitchFamily="34" charset="0"/>
                <a:cs typeface="Arial" panose="020B0604020202020204" pitchFamily="34" charset="0"/>
              </a:rPr>
              <a:t>Acad</a:t>
            </a:r>
            <a:r>
              <a:rPr lang="de-DE" altLang="zh-CN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de-DE" altLang="zh-CN" sz="2000" dirty="0" err="1"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lang="de-DE" altLang="zh-CN" sz="2000" dirty="0">
                <a:latin typeface="Arial" panose="020B0604020202020204" pitchFamily="34" charset="0"/>
                <a:cs typeface="Arial" panose="020B0604020202020204" pitchFamily="34" charset="0"/>
              </a:rPr>
              <a:t> Sciences &amp; Arts, Salzburg </a:t>
            </a:r>
            <a:r>
              <a:rPr lang="zh-CN" altLang="de-DE" sz="2000" dirty="0">
                <a:latin typeface="Arial" panose="020B0604020202020204" pitchFamily="34" charset="0"/>
                <a:cs typeface="Arial" panose="020B0604020202020204" pitchFamily="34" charset="0"/>
              </a:rPr>
              <a:t>欧洲科学院院士</a:t>
            </a:r>
            <a:endParaRPr lang="de-DE" altLang="zh-CN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10000"/>
              </a:lnSpc>
            </a:pPr>
            <a:r>
              <a:rPr lang="de-DE" altLang="zh-CN" sz="2000" dirty="0">
                <a:latin typeface="Arial" panose="020B0604020202020204" pitchFamily="34" charset="0"/>
                <a:cs typeface="Arial" panose="020B0604020202020204" pitchFamily="34" charset="0"/>
              </a:rPr>
              <a:t>Jean Monnet Chair Professor </a:t>
            </a:r>
            <a:r>
              <a:rPr lang="zh-CN" altLang="de-DE" sz="2000" dirty="0">
                <a:latin typeface="Arial" panose="020B0604020202020204" pitchFamily="34" charset="0"/>
                <a:cs typeface="Arial" panose="020B0604020202020204" pitchFamily="34" charset="0"/>
              </a:rPr>
              <a:t>让膜内主席教授</a:t>
            </a:r>
            <a:endParaRPr lang="de-DE" altLang="zh-CN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lnSpc>
                <a:spcPct val="110000"/>
              </a:lnSpc>
            </a:pPr>
            <a:r>
              <a:rPr lang="de-DE" altLang="zh-CN" sz="2000" dirty="0" err="1">
                <a:latin typeface="Arial" panose="020B0604020202020204" pitchFamily="34" charset="0"/>
                <a:cs typeface="Arial" panose="020B0604020202020204" pitchFamily="34" charset="0"/>
              </a:rPr>
              <a:t>Int‘l</a:t>
            </a:r>
            <a:r>
              <a:rPr lang="de-DE" altLang="zh-CN" sz="2000" dirty="0">
                <a:latin typeface="Arial" panose="020B0604020202020204" pitchFamily="34" charset="0"/>
                <a:cs typeface="Arial" panose="020B0604020202020204" pitchFamily="34" charset="0"/>
              </a:rPr>
              <a:t> Chinese Studies </a:t>
            </a:r>
            <a:r>
              <a:rPr lang="de-DE" altLang="zh-CN" sz="2000" dirty="0" err="1">
                <a:latin typeface="Arial" panose="020B0604020202020204" pitchFamily="34" charset="0"/>
                <a:cs typeface="Arial" panose="020B0604020202020204" pitchFamily="34" charset="0"/>
              </a:rPr>
              <a:t>Centre</a:t>
            </a:r>
            <a:r>
              <a:rPr lang="de-DE" altLang="zh-CN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de-DE" altLang="zh-CN" sz="2000" dirty="0" err="1">
                <a:latin typeface="Arial" panose="020B0604020202020204" pitchFamily="34" charset="0"/>
                <a:cs typeface="Arial" panose="020B0604020202020204" pitchFamily="34" charset="0"/>
              </a:rPr>
              <a:t>Director</a:t>
            </a:r>
            <a:r>
              <a:rPr lang="de-DE" altLang="zh-CN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zh-CN" altLang="de-DE" sz="2000" dirty="0">
                <a:latin typeface="Arial" panose="020B0604020202020204" pitchFamily="34" charset="0"/>
                <a:cs typeface="Arial" panose="020B0604020202020204" pitchFamily="34" charset="0"/>
              </a:rPr>
              <a:t>外语学院国际汉学中心主任</a:t>
            </a:r>
            <a:endParaRPr lang="de-DE" altLang="zh-CN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lnSpc>
                <a:spcPct val="110000"/>
              </a:lnSpc>
            </a:pPr>
            <a:r>
              <a:rPr lang="de-DE" altLang="zh-CN" sz="2000" dirty="0">
                <a:latin typeface="Arial" panose="020B0604020202020204" pitchFamily="34" charset="0"/>
                <a:cs typeface="Arial" panose="020B0604020202020204" pitchFamily="34" charset="0"/>
              </a:rPr>
              <a:t>German China </a:t>
            </a:r>
            <a:r>
              <a:rPr lang="de-DE" altLang="zh-CN" sz="2000" dirty="0" err="1">
                <a:latin typeface="Arial" panose="020B0604020202020204" pitchFamily="34" charset="0"/>
                <a:cs typeface="Arial" panose="020B0604020202020204" pitchFamily="34" charset="0"/>
              </a:rPr>
              <a:t>Association</a:t>
            </a:r>
            <a:r>
              <a:rPr lang="de-DE" altLang="zh-CN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de-DE" altLang="zh-CN" sz="2000" dirty="0" err="1">
                <a:latin typeface="Arial" panose="020B0604020202020204" pitchFamily="34" charset="0"/>
                <a:cs typeface="Arial" panose="020B0604020202020204" pitchFamily="34" charset="0"/>
              </a:rPr>
              <a:t>President</a:t>
            </a:r>
            <a:r>
              <a:rPr lang="de-DE" altLang="zh-CN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zh-CN" altLang="de-DE" sz="2000" dirty="0">
                <a:latin typeface="Arial" panose="020B0604020202020204" pitchFamily="34" charset="0"/>
                <a:cs typeface="Arial" panose="020B0604020202020204" pitchFamily="34" charset="0"/>
              </a:rPr>
              <a:t>德中協會主席</a:t>
            </a:r>
            <a:endParaRPr lang="de-DE" altLang="zh-CN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lnSpc>
                <a:spcPct val="110000"/>
              </a:lnSpc>
            </a:pPr>
            <a:r>
              <a:rPr lang="de-DE" altLang="zh-CN" sz="2000" dirty="0">
                <a:latin typeface="Arial" panose="020B0604020202020204" pitchFamily="34" charset="0"/>
                <a:cs typeface="Arial" panose="020B0604020202020204" pitchFamily="34" charset="0"/>
              </a:rPr>
              <a:t>World </a:t>
            </a:r>
            <a:r>
              <a:rPr lang="de-DE" altLang="zh-CN" sz="2000" dirty="0" err="1">
                <a:latin typeface="Arial" panose="020B0604020202020204" pitchFamily="34" charset="0"/>
                <a:cs typeface="Arial" panose="020B0604020202020204" pitchFamily="34" charset="0"/>
              </a:rPr>
              <a:t>Association</a:t>
            </a:r>
            <a:r>
              <a:rPr lang="de-DE" altLang="zh-CN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altLang="zh-CN" sz="2000" dirty="0" err="1"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lang="de-DE" altLang="zh-CN" sz="2000" dirty="0">
                <a:latin typeface="Arial" panose="020B0604020202020204" pitchFamily="34" charset="0"/>
                <a:cs typeface="Arial" panose="020B0604020202020204" pitchFamily="34" charset="0"/>
              </a:rPr>
              <a:t> Chinese Studies, </a:t>
            </a:r>
            <a:r>
              <a:rPr lang="de-DE" altLang="zh-CN" sz="2000" dirty="0" err="1">
                <a:latin typeface="Arial" panose="020B0604020202020204" pitchFamily="34" charset="0"/>
                <a:cs typeface="Arial" panose="020B0604020202020204" pitchFamily="34" charset="0"/>
              </a:rPr>
              <a:t>President</a:t>
            </a:r>
            <a:r>
              <a:rPr lang="de-DE" altLang="zh-CN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zh-CN" altLang="de-DE" sz="2000" dirty="0">
                <a:latin typeface="Arial" panose="020B0604020202020204" pitchFamily="34" charset="0"/>
                <a:cs typeface="Arial" panose="020B0604020202020204" pitchFamily="34" charset="0"/>
              </a:rPr>
              <a:t>世界喊學研究會會長</a:t>
            </a:r>
            <a:endParaRPr lang="de-DE" altLang="zh-CN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lnSpc>
                <a:spcPct val="110000"/>
              </a:lnSpc>
            </a:pPr>
            <a:r>
              <a:rPr lang="de-DE" altLang="zh-CN" sz="2000" dirty="0">
                <a:latin typeface="Arial" panose="020B0604020202020204" pitchFamily="34" charset="0"/>
                <a:cs typeface="Arial" panose="020B0604020202020204" pitchFamily="34" charset="0"/>
              </a:rPr>
              <a:t>Bochum, Peking, Harvard, Mainz/Germersheim, Witten, Harvard, Orem/USA, </a:t>
            </a:r>
            <a:r>
              <a:rPr lang="de-DE" altLang="zh-CN" sz="2000" dirty="0" err="1">
                <a:latin typeface="Arial" panose="020B0604020202020204" pitchFamily="34" charset="0"/>
                <a:cs typeface="Arial" panose="020B0604020202020204" pitchFamily="34" charset="0"/>
              </a:rPr>
              <a:t>Rome</a:t>
            </a:r>
            <a:r>
              <a:rPr lang="de-DE" altLang="zh-CN" sz="2000" dirty="0">
                <a:latin typeface="Arial" panose="020B0604020202020204" pitchFamily="34" charset="0"/>
                <a:cs typeface="Arial" panose="020B0604020202020204" pitchFamily="34" charset="0"/>
              </a:rPr>
              <a:t>, Peking Normal &amp; Witten</a:t>
            </a:r>
            <a:r>
              <a:rPr lang="zh-CN" altLang="en-US" sz="2000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波鸿，北京，哈佛，美因茨</a:t>
            </a:r>
            <a:r>
              <a:rPr lang="en-US" altLang="zh-CN" sz="2000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/</a:t>
            </a:r>
            <a:r>
              <a:rPr lang="zh-CN" altLang="en-US" sz="2000" dirty="0">
                <a:sym typeface="+mn-ea"/>
              </a:rPr>
              <a:t>盖默斯海姆，威腾，哈佛，奥勒姆</a:t>
            </a:r>
            <a:r>
              <a:rPr lang="en-US" altLang="zh-CN" sz="2000" dirty="0">
                <a:sym typeface="+mn-ea"/>
              </a:rPr>
              <a:t>/</a:t>
            </a:r>
            <a:r>
              <a:rPr lang="zh-CN" altLang="en-US" sz="2000" dirty="0">
                <a:sym typeface="+mn-ea"/>
              </a:rPr>
              <a:t>美国，罗马，北师大</a:t>
            </a:r>
            <a:r>
              <a:rPr lang="en-US" altLang="zh-CN" sz="2000" dirty="0">
                <a:sym typeface="+mn-ea"/>
              </a:rPr>
              <a:t>&amp;</a:t>
            </a:r>
            <a:r>
              <a:rPr lang="zh-CN" altLang="en-US" sz="2000" dirty="0">
                <a:sym typeface="+mn-ea"/>
              </a:rPr>
              <a:t>威腾</a:t>
            </a:r>
            <a:endParaRPr lang="de-DE" altLang="zh-CN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lnSpc>
                <a:spcPct val="110000"/>
              </a:lnSpc>
            </a:pPr>
            <a:r>
              <a:rPr lang="de-DE" altLang="zh-CN" sz="2000" dirty="0">
                <a:latin typeface="Arial" panose="020B0604020202020204" pitchFamily="34" charset="0"/>
                <a:cs typeface="Arial" panose="020B0604020202020204" pitchFamily="34" charset="0"/>
              </a:rPr>
              <a:t>Essays (Western </a:t>
            </a:r>
            <a:r>
              <a:rPr lang="de-DE" altLang="zh-CN" sz="2000" dirty="0" err="1">
                <a:latin typeface="Arial" panose="020B0604020202020204" pitchFamily="34" charset="0"/>
                <a:cs typeface="Arial" panose="020B0604020202020204" pitchFamily="34" charset="0"/>
              </a:rPr>
              <a:t>influence</a:t>
            </a:r>
            <a:r>
              <a:rPr lang="de-DE" altLang="zh-CN" sz="2000" dirty="0">
                <a:latin typeface="Arial" panose="020B0604020202020204" pitchFamily="34" charset="0"/>
                <a:cs typeface="Arial" panose="020B0604020202020204" pitchFamily="34" charset="0"/>
              </a:rPr>
              <a:t>, social </a:t>
            </a:r>
            <a:r>
              <a:rPr lang="de-DE" altLang="zh-CN" sz="2000" dirty="0" err="1">
                <a:latin typeface="Arial" panose="020B0604020202020204" pitchFamily="34" charset="0"/>
                <a:cs typeface="Arial" panose="020B0604020202020204" pitchFamily="34" charset="0"/>
              </a:rPr>
              <a:t>impact</a:t>
            </a:r>
            <a:r>
              <a:rPr lang="de-DE" altLang="zh-CN" sz="2000" dirty="0">
                <a:latin typeface="Arial" panose="020B0604020202020204" pitchFamily="34" charset="0"/>
                <a:cs typeface="Arial" panose="020B0604020202020204" pitchFamily="34" charset="0"/>
              </a:rPr>
              <a:t>, cf.: </a:t>
            </a:r>
            <a:r>
              <a:rPr lang="de-DE" altLang="zh-CN" sz="2000" dirty="0" err="1">
                <a:latin typeface="Arial" panose="020B0604020202020204" pitchFamily="34" charset="0"/>
                <a:cs typeface="Arial" panose="020B0604020202020204" pitchFamily="34" charset="0"/>
              </a:rPr>
              <a:t>blogs</a:t>
            </a:r>
            <a:r>
              <a:rPr lang="de-DE" altLang="zh-CN" sz="2000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zh-CN" altLang="de-DE" sz="2000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散文</a:t>
            </a:r>
            <a:r>
              <a:rPr lang="zh-CN" altLang="en-US" sz="2000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（西方的影响，社会影响）</a:t>
            </a:r>
            <a:endParaRPr lang="de-DE" altLang="zh-CN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lnSpc>
                <a:spcPct val="110000"/>
              </a:lnSpc>
            </a:pPr>
            <a:r>
              <a:rPr lang="de-DE" altLang="zh-CN" sz="2000" dirty="0">
                <a:latin typeface="Arial" panose="020B0604020202020204" pitchFamily="34" charset="0"/>
                <a:cs typeface="Arial" panose="020B0604020202020204" pitchFamily="34" charset="0"/>
              </a:rPr>
              <a:t>Early </a:t>
            </a:r>
            <a:r>
              <a:rPr lang="de-DE" altLang="zh-CN" sz="2000" dirty="0" err="1">
                <a:latin typeface="Arial" panose="020B0604020202020204" pitchFamily="34" charset="0"/>
                <a:cs typeface="Arial" panose="020B0604020202020204" pitchFamily="34" charset="0"/>
              </a:rPr>
              <a:t>literary</a:t>
            </a:r>
            <a:r>
              <a:rPr lang="de-DE" altLang="zh-CN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altLang="zh-CN" sz="2000" dirty="0" err="1">
                <a:latin typeface="Arial" panose="020B0604020202020204" pitchFamily="34" charset="0"/>
                <a:cs typeface="Arial" panose="020B0604020202020204" pitchFamily="34" charset="0"/>
              </a:rPr>
              <a:t>translations </a:t>
            </a:r>
            <a:r>
              <a:rPr lang="zh-CN" altLang="en-US" sz="2000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早期文学翻译</a:t>
            </a:r>
            <a:endParaRPr lang="de-DE" altLang="zh-CN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lnSpc>
                <a:spcPct val="110000"/>
              </a:lnSpc>
            </a:pPr>
            <a:r>
              <a:rPr lang="de-DE" altLang="zh-CN" sz="2000" dirty="0" err="1">
                <a:latin typeface="Arial" panose="020B0604020202020204" pitchFamily="34" charset="0"/>
                <a:cs typeface="Arial" panose="020B0604020202020204" pitchFamily="34" charset="0"/>
              </a:rPr>
              <a:t>Literature</a:t>
            </a:r>
            <a:r>
              <a:rPr lang="de-DE" altLang="zh-CN" sz="2000" dirty="0">
                <a:latin typeface="Arial" panose="020B0604020202020204" pitchFamily="34" charset="0"/>
                <a:cs typeface="Arial" panose="020B0604020202020204" pitchFamily="34" charset="0"/>
              </a:rPr>
              <a:t> Development (</a:t>
            </a:r>
            <a:r>
              <a:rPr lang="de-DE" altLang="zh-CN" sz="2000" dirty="0" err="1">
                <a:latin typeface="Arial" panose="020B0604020202020204" pitchFamily="34" charset="0"/>
                <a:cs typeface="Arial" panose="020B0604020202020204" pitchFamily="34" charset="0"/>
              </a:rPr>
              <a:t>Canonization</a:t>
            </a:r>
            <a:r>
              <a:rPr lang="de-DE" altLang="zh-CN" sz="2000" dirty="0">
                <a:latin typeface="Arial" panose="020B0604020202020204" pitchFamily="34" charset="0"/>
                <a:cs typeface="Arial" panose="020B0604020202020204" pitchFamily="34" charset="0"/>
              </a:rPr>
              <a:t> etc.) </a:t>
            </a:r>
            <a:r>
              <a:rPr lang="zh-CN" altLang="en-US" sz="2000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文学的发展（经典，分类）</a:t>
            </a:r>
            <a:endParaRPr lang="de-DE" altLang="zh-CN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lnSpc>
                <a:spcPct val="110000"/>
              </a:lnSpc>
            </a:pPr>
            <a:r>
              <a:rPr lang="de-DE" altLang="zh-CN" sz="2000" dirty="0">
                <a:latin typeface="Arial" panose="020B0604020202020204" pitchFamily="34" charset="0"/>
                <a:cs typeface="Arial" panose="020B0604020202020204" pitchFamily="34" charset="0"/>
              </a:rPr>
              <a:t>Early Western </a:t>
            </a:r>
            <a:r>
              <a:rPr lang="de-DE" altLang="zh-CN" sz="2000" dirty="0" err="1">
                <a:latin typeface="Arial" panose="020B0604020202020204" pitchFamily="34" charset="0"/>
                <a:cs typeface="Arial" panose="020B0604020202020204" pitchFamily="34" charset="0"/>
              </a:rPr>
              <a:t>reception</a:t>
            </a:r>
            <a:r>
              <a:rPr lang="de-DE" altLang="zh-CN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altLang="zh-CN" sz="2000" dirty="0" err="1"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lang="de-DE" altLang="zh-CN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altLang="zh-CN" sz="2000" dirty="0" err="1">
                <a:latin typeface="Arial" panose="020B0604020202020204" pitchFamily="34" charset="0"/>
                <a:cs typeface="Arial" panose="020B0604020202020204" pitchFamily="34" charset="0"/>
              </a:rPr>
              <a:t>Hongloumeng</a:t>
            </a:r>
            <a:r>
              <a:rPr lang="de-DE" altLang="zh-CN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zh-CN" sz="2000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《</a:t>
            </a:r>
            <a:r>
              <a:rPr lang="zh-CN" altLang="en-US" sz="2000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红楼梦</a:t>
            </a:r>
            <a:r>
              <a:rPr lang="en-US" altLang="zh-CN" sz="2000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》</a:t>
            </a:r>
            <a:r>
              <a:rPr lang="zh-CN" altLang="en-US" sz="2000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在西方的早期反响</a:t>
            </a:r>
            <a:endParaRPr lang="de-DE" altLang="zh-CN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lnSpc>
                <a:spcPct val="110000"/>
              </a:lnSpc>
            </a:pPr>
            <a:r>
              <a:rPr lang="de-DE" altLang="zh-CN" sz="2000" dirty="0">
                <a:latin typeface="Arial" panose="020B0604020202020204" pitchFamily="34" charset="0"/>
                <a:cs typeface="Arial" panose="020B0604020202020204" pitchFamily="34" charset="0"/>
              </a:rPr>
              <a:t>Translation </a:t>
            </a:r>
            <a:r>
              <a:rPr lang="de-DE" altLang="zh-CN" sz="2000" dirty="0" err="1">
                <a:latin typeface="Arial" panose="020B0604020202020204" pitchFamily="34" charset="0"/>
                <a:cs typeface="Arial" panose="020B0604020202020204" pitchFamily="34" charset="0"/>
              </a:rPr>
              <a:t>workshop</a:t>
            </a:r>
            <a:r>
              <a:rPr lang="de-DE" altLang="zh-CN" sz="20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de-DE" altLang="zh-CN" sz="2000" dirty="0" err="1">
                <a:latin typeface="Arial" panose="020B0604020202020204" pitchFamily="34" charset="0"/>
                <a:cs typeface="Arial" panose="020B0604020202020204" pitchFamily="34" charset="0"/>
              </a:rPr>
              <a:t>volunteers</a:t>
            </a:r>
            <a:r>
              <a:rPr lang="de-DE" altLang="zh-CN" sz="2000" dirty="0">
                <a:latin typeface="Arial" panose="020B0604020202020204" pitchFamily="34" charset="0"/>
                <a:cs typeface="Arial" panose="020B0604020202020204" pitchFamily="34" charset="0"/>
              </a:rPr>
              <a:t>?) </a:t>
            </a:r>
            <a:r>
              <a:rPr lang="zh-CN" altLang="de-DE" sz="2000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翻译工作坊（</a:t>
            </a:r>
            <a:r>
              <a:rPr lang="zh-CN" altLang="en-US" sz="2000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有志愿者可以找我报名） </a:t>
            </a:r>
            <a:endParaRPr lang="de-DE" altLang="zh-CN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96712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zh-CN" dirty="0" err="1">
                <a:solidFill>
                  <a:srgbClr val="0E577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Your</a:t>
            </a:r>
            <a:r>
              <a:rPr lang="de-DE" altLang="zh-CN" dirty="0">
                <a:solidFill>
                  <a:srgbClr val="0E577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altLang="zh-CN" dirty="0">
                <a:solidFill>
                  <a:srgbClr val="0E577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Introduction </a:t>
            </a:r>
            <a:r>
              <a:rPr lang="zh-CN" altLang="de-DE" dirty="0">
                <a:solidFill>
                  <a:srgbClr val="0E577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学生介绍</a:t>
            </a:r>
            <a:endParaRPr kumimoji="1" lang="zh-CN" altLang="en-US" dirty="0">
              <a:cs typeface="Arial" panose="020B0604020202020204" pitchFamily="34" charset="0"/>
            </a:endParaRPr>
          </a:p>
        </p:txBody>
      </p:sp>
      <p:sp>
        <p:nvSpPr>
          <p:cNvPr id="5" name="内容占位符 2">
            <a:extLst>
              <a:ext uri="{FF2B5EF4-FFF2-40B4-BE49-F238E27FC236}">
                <a16:creationId xmlns:a16="http://schemas.microsoft.com/office/drawing/2014/main" id="{E099FF73-7B8B-4CDF-BBE0-5D1C24C1487A}"/>
              </a:ext>
            </a:extLst>
          </p:cNvPr>
          <p:cNvSpPr txBox="1">
            <a:spLocks/>
          </p:cNvSpPr>
          <p:nvPr/>
        </p:nvSpPr>
        <p:spPr>
          <a:xfrm>
            <a:off x="395536" y="1700808"/>
            <a:ext cx="7848872" cy="3816424"/>
          </a:xfrm>
          <a:prstGeom prst="rect">
            <a:avLst/>
          </a:prstGeom>
        </p:spPr>
        <p:txBody>
          <a:bodyPr vert="horz" lIns="91440" tIns="45720" rIns="91440" bIns="45720" rtlCol="0">
            <a:normAutofit fontScale="975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de-DE" altLang="zh-CN" sz="20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Since</a:t>
            </a:r>
            <a:r>
              <a:rPr lang="de-DE" altLang="zh-CN" sz="20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 </a:t>
            </a:r>
            <a:r>
              <a:rPr lang="de-DE" altLang="zh-CN" sz="20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we</a:t>
            </a:r>
            <a:r>
              <a:rPr lang="de-DE" altLang="zh-CN" sz="20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 </a:t>
            </a:r>
            <a:r>
              <a:rPr lang="de-DE" altLang="zh-CN" sz="20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are</a:t>
            </a:r>
            <a:r>
              <a:rPr lang="de-DE" altLang="zh-CN" sz="20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 </a:t>
            </a:r>
            <a:r>
              <a:rPr lang="de-DE" altLang="zh-CN" sz="20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too</a:t>
            </a:r>
            <a:r>
              <a:rPr lang="de-DE" altLang="zh-CN" sz="20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 </a:t>
            </a:r>
            <a:r>
              <a:rPr lang="de-DE" altLang="zh-CN" sz="20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many</a:t>
            </a:r>
            <a:r>
              <a:rPr lang="de-DE" altLang="zh-CN" sz="20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 </a:t>
            </a:r>
            <a:r>
              <a:rPr lang="de-DE" altLang="zh-CN" sz="20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students</a:t>
            </a:r>
            <a:r>
              <a:rPr lang="de-DE" altLang="zh-CN" sz="20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, </a:t>
            </a:r>
            <a:r>
              <a:rPr lang="de-DE" altLang="zh-CN" sz="20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please</a:t>
            </a:r>
            <a:r>
              <a:rPr lang="de-DE" altLang="zh-CN" sz="20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 </a:t>
            </a:r>
            <a:r>
              <a:rPr lang="de-DE" altLang="zh-CN" sz="20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write</a:t>
            </a:r>
            <a:r>
              <a:rPr lang="de-DE" altLang="zh-CN" sz="20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 </a:t>
            </a:r>
            <a:r>
              <a:rPr lang="de-DE" altLang="zh-CN" sz="20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your</a:t>
            </a:r>
            <a:r>
              <a:rPr lang="de-DE" altLang="zh-CN" sz="20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 </a:t>
            </a:r>
            <a:r>
              <a:rPr lang="de-DE" altLang="zh-CN" sz="20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bio</a:t>
            </a:r>
            <a:r>
              <a:rPr lang="de-DE" altLang="zh-CN" sz="20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 on </a:t>
            </a:r>
            <a:r>
              <a:rPr lang="de-DE" altLang="zh-CN" sz="20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your</a:t>
            </a:r>
            <a:r>
              <a:rPr lang="de-DE" altLang="zh-CN" sz="20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 Wiki </a:t>
            </a:r>
            <a:r>
              <a:rPr lang="de-DE" altLang="zh-CN" sz="20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page</a:t>
            </a:r>
            <a:r>
              <a:rPr lang="de-DE" altLang="zh-CN" sz="20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: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de-DE" altLang="zh-CN" sz="2000" dirty="0">
              <a:latin typeface="Arial" panose="020B0604020202020204" pitchFamily="34" charset="0"/>
              <a:ea typeface="SimSun" panose="02010600030101010101" pitchFamily="2" charset="-122"/>
              <a:cs typeface="Arial" panose="020B0604020202020204" pitchFamily="34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de-DE" altLang="zh-CN" sz="20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hlinkClick r:id="rId2"/>
              </a:rPr>
              <a:t>https://wiki.rub.de/uvu/index.php/User:Lei_Feng</a:t>
            </a:r>
            <a:endParaRPr lang="de-DE" altLang="zh-CN" sz="2000" dirty="0">
              <a:latin typeface="Arial" panose="020B0604020202020204" pitchFamily="34" charset="0"/>
              <a:ea typeface="SimSun" panose="02010600030101010101" pitchFamily="2" charset="-122"/>
              <a:cs typeface="Arial" panose="020B0604020202020204" pitchFamily="34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de-DE" altLang="zh-CN" sz="2000" dirty="0">
              <a:latin typeface="Arial" panose="020B0604020202020204" pitchFamily="34" charset="0"/>
              <a:ea typeface="SimSun" panose="02010600030101010101" pitchFamily="2" charset="-122"/>
              <a:cs typeface="Arial" panose="020B0604020202020204" pitchFamily="34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de-DE" altLang="zh-CN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04462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zh-CN" dirty="0">
                <a:solidFill>
                  <a:srgbClr val="0E577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Schedule</a:t>
            </a:r>
            <a:r>
              <a:rPr altLang="zh-CN" dirty="0">
                <a:solidFill>
                  <a:srgbClr val="0E577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zh-CN" altLang="de-DE" dirty="0">
                <a:solidFill>
                  <a:srgbClr val="0E577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学期题目</a:t>
            </a:r>
            <a:endParaRPr kumimoji="1" lang="zh-CN" altLang="en-US" dirty="0">
              <a:cs typeface="Arial" panose="020B0604020202020204" pitchFamily="34" charset="0"/>
            </a:endParaRPr>
          </a:p>
        </p:txBody>
      </p:sp>
      <p:sp>
        <p:nvSpPr>
          <p:cNvPr id="8195" name="内容占位符 2"/>
          <p:cNvSpPr>
            <a:spLocks noGrp="1"/>
          </p:cNvSpPr>
          <p:nvPr>
            <p:ph idx="1"/>
          </p:nvPr>
        </p:nvSpPr>
        <p:spPr>
          <a:xfrm>
            <a:off x="323528" y="1484784"/>
            <a:ext cx="8496944" cy="488255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de-DE" sz="1800" dirty="0">
                <a:latin typeface="Calibri" panose="020F0502020204030204" pitchFamily="34" charset="0"/>
                <a:ea typeface="SimSun" panose="02010600030101010101" pitchFamily="2" charset="-122"/>
                <a:cs typeface="Calibri" panose="020F0502020204030204" pitchFamily="34" charset="0"/>
              </a:rPr>
              <a:t>1 2.25 Organizational </a:t>
            </a:r>
            <a:r>
              <a:rPr lang="de-DE" sz="1800" dirty="0" err="1">
                <a:latin typeface="Calibri" panose="020F0502020204030204" pitchFamily="34" charset="0"/>
                <a:ea typeface="SimSun" panose="02010600030101010101" pitchFamily="2" charset="-122"/>
                <a:cs typeface="Calibri" panose="020F0502020204030204" pitchFamily="34" charset="0"/>
              </a:rPr>
              <a:t>things</a:t>
            </a:r>
            <a:r>
              <a:rPr lang="de-DE" sz="1800" dirty="0">
                <a:latin typeface="Calibri" panose="020F0502020204030204" pitchFamily="34" charset="0"/>
                <a:ea typeface="SimSun" panose="02010600030101010101" pitchFamily="2" charset="-122"/>
                <a:cs typeface="Calibri" panose="020F0502020204030204" pitchFamily="34" charset="0"/>
              </a:rPr>
              <a:t>, </a:t>
            </a:r>
            <a:r>
              <a:rPr lang="de-DE" sz="1800" dirty="0" err="1">
                <a:latin typeface="Calibri" panose="020F0502020204030204" pitchFamily="34" charset="0"/>
                <a:ea typeface="SimSun" panose="02010600030101010101" pitchFamily="2" charset="-122"/>
                <a:cs typeface="Calibri" panose="020F0502020204030204" pitchFamily="34" charset="0"/>
              </a:rPr>
              <a:t>intro</a:t>
            </a:r>
            <a:r>
              <a:rPr lang="de-DE" sz="1800" dirty="0">
                <a:latin typeface="Calibri" panose="020F0502020204030204" pitchFamily="34" charset="0"/>
                <a:ea typeface="SimSun" panose="02010600030101010101" pitchFamily="2" charset="-122"/>
                <a:cs typeface="Calibri" panose="020F0502020204030204" pitchFamily="34" charset="0"/>
              </a:rPr>
              <a:t> </a:t>
            </a:r>
            <a:r>
              <a:rPr lang="de-DE" sz="1800" dirty="0" err="1">
                <a:latin typeface="Calibri" panose="020F0502020204030204" pitchFamily="34" charset="0"/>
                <a:ea typeface="SimSun" panose="02010600030101010101" pitchFamily="2" charset="-122"/>
                <a:cs typeface="Calibri" panose="020F0502020204030204" pitchFamily="34" charset="0"/>
              </a:rPr>
              <a:t>to</a:t>
            </a:r>
            <a:r>
              <a:rPr lang="de-DE" sz="1800" dirty="0">
                <a:latin typeface="Calibri" panose="020F0502020204030204" pitchFamily="34" charset="0"/>
                <a:ea typeface="SimSun" panose="02010600030101010101" pitchFamily="2" charset="-122"/>
                <a:cs typeface="Calibri" panose="020F0502020204030204" pitchFamily="34" charset="0"/>
              </a:rPr>
              <a:t> </a:t>
            </a:r>
            <a:r>
              <a:rPr lang="de-DE" sz="1800" dirty="0" err="1">
                <a:latin typeface="Calibri" panose="020F0502020204030204" pitchFamily="34" charset="0"/>
                <a:ea typeface="SimSun" panose="02010600030101010101" pitchFamily="2" charset="-122"/>
                <a:cs typeface="Calibri" panose="020F0502020204030204" pitchFamily="34" charset="0"/>
              </a:rPr>
              <a:t>the</a:t>
            </a:r>
            <a:r>
              <a:rPr lang="de-DE" sz="1800" dirty="0">
                <a:latin typeface="Calibri" panose="020F0502020204030204" pitchFamily="34" charset="0"/>
                <a:ea typeface="SimSun" panose="02010600030101010101" pitchFamily="2" charset="-122"/>
                <a:cs typeface="Calibri" panose="020F0502020204030204" pitchFamily="34" charset="0"/>
              </a:rPr>
              <a:t> </a:t>
            </a:r>
            <a:r>
              <a:rPr lang="de-DE" sz="1800" dirty="0" err="1">
                <a:latin typeface="Calibri" panose="020F0502020204030204" pitchFamily="34" charset="0"/>
                <a:ea typeface="SimSun" panose="02010600030101010101" pitchFamily="2" charset="-122"/>
                <a:cs typeface="Calibri" panose="020F0502020204030204" pitchFamily="34" charset="0"/>
              </a:rPr>
              <a:t>concept</a:t>
            </a:r>
            <a:r>
              <a:rPr lang="de-DE" sz="1800" dirty="0">
                <a:latin typeface="Calibri" panose="020F0502020204030204" pitchFamily="34" charset="0"/>
                <a:ea typeface="SimSun" panose="02010600030101010101" pitchFamily="2" charset="-122"/>
                <a:cs typeface="Calibri" panose="020F0502020204030204" pitchFamily="34" charset="0"/>
              </a:rPr>
              <a:t> </a:t>
            </a:r>
            <a:r>
              <a:rPr lang="de-DE" sz="1800" dirty="0" err="1">
                <a:latin typeface="Calibri" panose="020F0502020204030204" pitchFamily="34" charset="0"/>
                <a:ea typeface="SimSun" panose="02010600030101010101" pitchFamily="2" charset="-122"/>
                <a:cs typeface="Calibri" panose="020F0502020204030204" pitchFamily="34" charset="0"/>
              </a:rPr>
              <a:t>of</a:t>
            </a:r>
            <a:r>
              <a:rPr lang="de-DE" sz="1800" dirty="0">
                <a:latin typeface="Calibri" panose="020F0502020204030204" pitchFamily="34" charset="0"/>
                <a:ea typeface="SimSun" panose="02010600030101010101" pitchFamily="2" charset="-122"/>
                <a:cs typeface="Calibri" panose="020F0502020204030204" pitchFamily="34" charset="0"/>
              </a:rPr>
              <a:t> a </a:t>
            </a:r>
            <a:r>
              <a:rPr lang="de-DE" sz="1800">
                <a:latin typeface="Calibri" panose="020F0502020204030204" pitchFamily="34" charset="0"/>
                <a:ea typeface="SimSun" panose="02010600030101010101" pitchFamily="2" charset="-122"/>
                <a:cs typeface="Calibri" panose="020F0502020204030204" pitchFamily="34" charset="0"/>
              </a:rPr>
              <a:t>„classic“</a:t>
            </a:r>
            <a:endParaRPr lang="de-DE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spcAft>
                <a:spcPts val="0"/>
              </a:spcAft>
              <a:buNone/>
            </a:pPr>
            <a:r>
              <a:rPr lang="de-DE" sz="1800" dirty="0">
                <a:latin typeface="Calibri" panose="020F0502020204030204" pitchFamily="34" charset="0"/>
                <a:ea typeface="SimSun" panose="02010600030101010101" pitchFamily="2" charset="-122"/>
                <a:cs typeface="Calibri" panose="020F0502020204030204" pitchFamily="34" charset="0"/>
              </a:rPr>
              <a:t>2 3.4 </a:t>
            </a:r>
            <a:r>
              <a:rPr lang="de-DE" sz="1800" dirty="0" err="1">
                <a:latin typeface="Calibri" panose="020F0502020204030204" pitchFamily="34" charset="0"/>
                <a:ea typeface="SimSun" panose="02010600030101010101" pitchFamily="2" charset="-122"/>
                <a:cs typeface="Calibri" panose="020F0502020204030204" pitchFamily="34" charset="0"/>
              </a:rPr>
              <a:t>Canonization</a:t>
            </a:r>
            <a:endParaRPr lang="de-DE" sz="1800" dirty="0">
              <a:latin typeface="Calibri" panose="020F0502020204030204" pitchFamily="34" charset="0"/>
              <a:ea typeface="SimSun" panose="02010600030101010101" pitchFamily="2" charset="-122"/>
              <a:cs typeface="Calibri" panose="020F0502020204030204" pitchFamily="34" charset="0"/>
            </a:endParaRPr>
          </a:p>
          <a:p>
            <a:pPr marL="0" indent="0">
              <a:spcAft>
                <a:spcPts val="0"/>
              </a:spcAft>
              <a:buNone/>
            </a:pPr>
            <a:r>
              <a:rPr lang="de-DE" sz="1800" dirty="0">
                <a:latin typeface="Calibri" panose="020F0502020204030204" pitchFamily="34" charset="0"/>
                <a:ea typeface="SimSun" panose="02010600030101010101" pitchFamily="2" charset="-122"/>
                <a:cs typeface="Calibri" panose="020F0502020204030204" pitchFamily="34" charset="0"/>
              </a:rPr>
              <a:t>3 3.11 Early Translation </a:t>
            </a:r>
            <a:r>
              <a:rPr lang="de-DE" sz="1800" dirty="0" err="1">
                <a:latin typeface="Calibri" panose="020F0502020204030204" pitchFamily="34" charset="0"/>
                <a:ea typeface="SimSun" panose="02010600030101010101" pitchFamily="2" charset="-122"/>
                <a:cs typeface="Calibri" panose="020F0502020204030204" pitchFamily="34" charset="0"/>
              </a:rPr>
              <a:t>of</a:t>
            </a:r>
            <a:r>
              <a:rPr lang="de-DE" sz="1800" dirty="0">
                <a:latin typeface="Calibri" panose="020F0502020204030204" pitchFamily="34" charset="0"/>
                <a:ea typeface="SimSun" panose="02010600030101010101" pitchFamily="2" charset="-122"/>
                <a:cs typeface="Calibri" panose="020F0502020204030204" pitchFamily="34" charset="0"/>
              </a:rPr>
              <a:t> Chinese </a:t>
            </a:r>
            <a:r>
              <a:rPr lang="de-DE" sz="1800" dirty="0" err="1">
                <a:latin typeface="Calibri" panose="020F0502020204030204" pitchFamily="34" charset="0"/>
                <a:ea typeface="SimSun" panose="02010600030101010101" pitchFamily="2" charset="-122"/>
                <a:cs typeface="Calibri" panose="020F0502020204030204" pitchFamily="34" charset="0"/>
              </a:rPr>
              <a:t>Literature</a:t>
            </a:r>
            <a:endParaRPr lang="de-DE" sz="1800" dirty="0">
              <a:latin typeface="Calibri" panose="020F0502020204030204" pitchFamily="34" charset="0"/>
              <a:ea typeface="SimSun" panose="02010600030101010101" pitchFamily="2" charset="-122"/>
              <a:cs typeface="Calibri" panose="020F0502020204030204" pitchFamily="34" charset="0"/>
            </a:endParaRPr>
          </a:p>
          <a:p>
            <a:pPr marL="0" indent="0">
              <a:spcAft>
                <a:spcPts val="0"/>
              </a:spcAft>
              <a:buNone/>
            </a:pPr>
            <a:r>
              <a:rPr lang="de-DE" sz="1800" dirty="0">
                <a:latin typeface="Calibri" panose="020F0502020204030204" pitchFamily="34" charset="0"/>
                <a:ea typeface="SimSun" panose="02010600030101010101" pitchFamily="2" charset="-122"/>
                <a:cs typeface="Calibri" panose="020F0502020204030204" pitchFamily="34" charset="0"/>
              </a:rPr>
              <a:t>4 3.18 Reception </a:t>
            </a:r>
            <a:r>
              <a:rPr lang="de-DE" sz="1800" dirty="0" err="1">
                <a:latin typeface="Calibri" panose="020F0502020204030204" pitchFamily="34" charset="0"/>
                <a:ea typeface="SimSun" panose="02010600030101010101" pitchFamily="2" charset="-122"/>
                <a:cs typeface="Calibri" panose="020F0502020204030204" pitchFamily="34" charset="0"/>
              </a:rPr>
              <a:t>of</a:t>
            </a:r>
            <a:r>
              <a:rPr lang="de-DE" sz="1800" dirty="0">
                <a:latin typeface="Calibri" panose="020F0502020204030204" pitchFamily="34" charset="0"/>
                <a:ea typeface="SimSun" panose="02010600030101010101" pitchFamily="2" charset="-122"/>
                <a:cs typeface="Calibri" panose="020F0502020204030204" pitchFamily="34" charset="0"/>
              </a:rPr>
              <a:t> </a:t>
            </a:r>
            <a:r>
              <a:rPr lang="de-DE" sz="1800" dirty="0" err="1">
                <a:latin typeface="Calibri" panose="020F0502020204030204" pitchFamily="34" charset="0"/>
                <a:ea typeface="SimSun" panose="02010600030101010101" pitchFamily="2" charset="-122"/>
                <a:cs typeface="Calibri" panose="020F0502020204030204" pitchFamily="34" charset="0"/>
              </a:rPr>
              <a:t>the</a:t>
            </a:r>
            <a:r>
              <a:rPr lang="de-DE" sz="1800" dirty="0">
                <a:latin typeface="Calibri" panose="020F0502020204030204" pitchFamily="34" charset="0"/>
                <a:ea typeface="SimSun" panose="02010600030101010101" pitchFamily="2" charset="-122"/>
                <a:cs typeface="Calibri" panose="020F0502020204030204" pitchFamily="34" charset="0"/>
              </a:rPr>
              <a:t> </a:t>
            </a:r>
            <a:r>
              <a:rPr lang="de-DE" sz="1800" dirty="0" err="1">
                <a:latin typeface="Calibri" panose="020F0502020204030204" pitchFamily="34" charset="0"/>
                <a:ea typeface="SimSun" panose="02010600030101010101" pitchFamily="2" charset="-122"/>
                <a:cs typeface="Calibri" panose="020F0502020204030204" pitchFamily="34" charset="0"/>
              </a:rPr>
              <a:t>Red</a:t>
            </a:r>
            <a:r>
              <a:rPr lang="de-DE" sz="1800" dirty="0">
                <a:latin typeface="Calibri" panose="020F0502020204030204" pitchFamily="34" charset="0"/>
                <a:ea typeface="SimSun" panose="02010600030101010101" pitchFamily="2" charset="-122"/>
                <a:cs typeface="Calibri" panose="020F0502020204030204" pitchFamily="34" charset="0"/>
              </a:rPr>
              <a:t> Chamber Dreams in </a:t>
            </a:r>
            <a:r>
              <a:rPr lang="de-DE" sz="1800" dirty="0" err="1">
                <a:latin typeface="Calibri" panose="020F0502020204030204" pitchFamily="34" charset="0"/>
                <a:ea typeface="SimSun" panose="02010600030101010101" pitchFamily="2" charset="-122"/>
                <a:cs typeface="Calibri" panose="020F0502020204030204" pitchFamily="34" charset="0"/>
              </a:rPr>
              <a:t>the</a:t>
            </a:r>
            <a:r>
              <a:rPr lang="de-DE" sz="1800" dirty="0">
                <a:latin typeface="Calibri" panose="020F0502020204030204" pitchFamily="34" charset="0"/>
                <a:ea typeface="SimSun" panose="02010600030101010101" pitchFamily="2" charset="-122"/>
                <a:cs typeface="Calibri" panose="020F0502020204030204" pitchFamily="34" charset="0"/>
              </a:rPr>
              <a:t> West</a:t>
            </a:r>
          </a:p>
          <a:p>
            <a:pPr marL="0" indent="0">
              <a:spcAft>
                <a:spcPts val="0"/>
              </a:spcAft>
              <a:buNone/>
            </a:pPr>
            <a:r>
              <a:rPr lang="de-DE" sz="1800" dirty="0">
                <a:latin typeface="Calibri" panose="020F0502020204030204" pitchFamily="34" charset="0"/>
                <a:ea typeface="SimSun" panose="02010600030101010101" pitchFamily="2" charset="-122"/>
                <a:cs typeface="Calibri" panose="020F0502020204030204" pitchFamily="34" charset="0"/>
              </a:rPr>
              <a:t>5 3.25 </a:t>
            </a:r>
            <a:r>
              <a:rPr lang="de-DE" sz="1800" dirty="0" err="1">
                <a:latin typeface="Calibri" panose="020F0502020204030204" pitchFamily="34" charset="0"/>
                <a:ea typeface="SimSun" panose="02010600030101010101" pitchFamily="2" charset="-122"/>
                <a:cs typeface="Calibri" panose="020F0502020204030204" pitchFamily="34" charset="0"/>
              </a:rPr>
              <a:t>How</a:t>
            </a:r>
            <a:r>
              <a:rPr lang="de-DE" sz="1800" dirty="0">
                <a:latin typeface="Calibri" panose="020F0502020204030204" pitchFamily="34" charset="0"/>
                <a:ea typeface="SimSun" panose="02010600030101010101" pitchFamily="2" charset="-122"/>
                <a:cs typeface="Calibri" panose="020F0502020204030204" pitchFamily="34" charset="0"/>
              </a:rPr>
              <a:t> </a:t>
            </a:r>
            <a:r>
              <a:rPr lang="de-DE" sz="1800" dirty="0" err="1">
                <a:latin typeface="Calibri" panose="020F0502020204030204" pitchFamily="34" charset="0"/>
                <a:ea typeface="SimSun" panose="02010600030101010101" pitchFamily="2" charset="-122"/>
                <a:cs typeface="Calibri" panose="020F0502020204030204" pitchFamily="34" charset="0"/>
              </a:rPr>
              <a:t>to</a:t>
            </a:r>
            <a:r>
              <a:rPr lang="de-DE" sz="1800" dirty="0">
                <a:latin typeface="Calibri" panose="020F0502020204030204" pitchFamily="34" charset="0"/>
                <a:ea typeface="SimSun" panose="02010600030101010101" pitchFamily="2" charset="-122"/>
                <a:cs typeface="Calibri" panose="020F0502020204030204" pitchFamily="34" charset="0"/>
              </a:rPr>
              <a:t> </a:t>
            </a:r>
            <a:r>
              <a:rPr lang="de-DE" sz="1800" dirty="0" err="1">
                <a:latin typeface="Calibri" panose="020F0502020204030204" pitchFamily="34" charset="0"/>
                <a:ea typeface="SimSun" panose="02010600030101010101" pitchFamily="2" charset="-122"/>
                <a:cs typeface="Calibri" panose="020F0502020204030204" pitchFamily="34" charset="0"/>
              </a:rPr>
              <a:t>make</a:t>
            </a:r>
            <a:r>
              <a:rPr lang="de-DE" sz="1800" dirty="0">
                <a:latin typeface="Calibri" panose="020F0502020204030204" pitchFamily="34" charset="0"/>
                <a:ea typeface="SimSun" panose="02010600030101010101" pitchFamily="2" charset="-122"/>
                <a:cs typeface="Calibri" panose="020F0502020204030204" pitchFamily="34" charset="0"/>
              </a:rPr>
              <a:t> </a:t>
            </a:r>
            <a:r>
              <a:rPr lang="de-DE" sz="1800" dirty="0" err="1">
                <a:latin typeface="Calibri" panose="020F0502020204030204" pitchFamily="34" charset="0"/>
                <a:ea typeface="SimSun" panose="02010600030101010101" pitchFamily="2" charset="-122"/>
                <a:cs typeface="Calibri" panose="020F0502020204030204" pitchFamily="34" charset="0"/>
              </a:rPr>
              <a:t>people</a:t>
            </a:r>
            <a:r>
              <a:rPr lang="de-DE" sz="1800" dirty="0">
                <a:latin typeface="Calibri" panose="020F0502020204030204" pitchFamily="34" charset="0"/>
                <a:ea typeface="SimSun" panose="02010600030101010101" pitchFamily="2" charset="-122"/>
                <a:cs typeface="Calibri" panose="020F0502020204030204" pitchFamily="34" charset="0"/>
              </a:rPr>
              <a:t> </a:t>
            </a:r>
            <a:r>
              <a:rPr lang="de-DE" sz="1800" dirty="0" err="1">
                <a:latin typeface="Calibri" panose="020F0502020204030204" pitchFamily="34" charset="0"/>
                <a:ea typeface="SimSun" panose="02010600030101010101" pitchFamily="2" charset="-122"/>
                <a:cs typeface="Calibri" panose="020F0502020204030204" pitchFamily="34" charset="0"/>
              </a:rPr>
              <a:t>read</a:t>
            </a:r>
            <a:r>
              <a:rPr lang="de-DE" sz="1800" dirty="0">
                <a:latin typeface="Calibri" panose="020F0502020204030204" pitchFamily="34" charset="0"/>
                <a:ea typeface="SimSun" panose="02010600030101010101" pitchFamily="2" charset="-122"/>
                <a:cs typeface="Calibri" panose="020F0502020204030204" pitchFamily="34" charset="0"/>
              </a:rPr>
              <a:t> </a:t>
            </a:r>
            <a:r>
              <a:rPr lang="de-DE" sz="1800" dirty="0" err="1">
                <a:latin typeface="Calibri" panose="020F0502020204030204" pitchFamily="34" charset="0"/>
                <a:ea typeface="SimSun" panose="02010600030101010101" pitchFamily="2" charset="-122"/>
                <a:cs typeface="Calibri" panose="020F0502020204030204" pitchFamily="34" charset="0"/>
              </a:rPr>
              <a:t>classics</a:t>
            </a:r>
            <a:r>
              <a:rPr lang="de-DE" sz="1800" dirty="0">
                <a:latin typeface="Calibri" panose="020F0502020204030204" pitchFamily="34" charset="0"/>
                <a:ea typeface="SimSun" panose="02010600030101010101" pitchFamily="2" charset="-122"/>
                <a:cs typeface="Calibri" panose="020F0502020204030204" pitchFamily="34" charset="0"/>
              </a:rPr>
              <a:t> </a:t>
            </a:r>
            <a:r>
              <a:rPr lang="de-DE" sz="1800" dirty="0" err="1">
                <a:latin typeface="Calibri" panose="020F0502020204030204" pitchFamily="34" charset="0"/>
                <a:ea typeface="SimSun" panose="02010600030101010101" pitchFamily="2" charset="-122"/>
                <a:cs typeface="Calibri" panose="020F0502020204030204" pitchFamily="34" charset="0"/>
              </a:rPr>
              <a:t>again</a:t>
            </a:r>
            <a:r>
              <a:rPr lang="de-DE" sz="1800" dirty="0">
                <a:latin typeface="Calibri" panose="020F0502020204030204" pitchFamily="34" charset="0"/>
                <a:ea typeface="SimSun" panose="02010600030101010101" pitchFamily="2" charset="-122"/>
                <a:cs typeface="Calibri" panose="020F0502020204030204" pitchFamily="34" charset="0"/>
              </a:rPr>
              <a:t>?</a:t>
            </a:r>
          </a:p>
          <a:p>
            <a:pPr marL="0" indent="0">
              <a:spcAft>
                <a:spcPts val="0"/>
              </a:spcAft>
              <a:buNone/>
            </a:pPr>
            <a:r>
              <a:rPr lang="de-DE" sz="1800" dirty="0">
                <a:latin typeface="Calibri" panose="020F0502020204030204" pitchFamily="34" charset="0"/>
                <a:ea typeface="SimSun" panose="02010600030101010101" pitchFamily="2" charset="-122"/>
                <a:cs typeface="Calibri" panose="020F0502020204030204" pitchFamily="34" charset="0"/>
              </a:rPr>
              <a:t>6 4.1 Western Classics in Chinese </a:t>
            </a:r>
            <a:r>
              <a:rPr lang="de-DE" sz="1800" dirty="0" err="1">
                <a:latin typeface="Calibri" panose="020F0502020204030204" pitchFamily="34" charset="0"/>
                <a:ea typeface="SimSun" panose="02010600030101010101" pitchFamily="2" charset="-122"/>
                <a:cs typeface="Calibri" panose="020F0502020204030204" pitchFamily="34" charset="0"/>
              </a:rPr>
              <a:t>clothes</a:t>
            </a:r>
            <a:r>
              <a:rPr lang="de-DE" sz="1800" dirty="0">
                <a:latin typeface="Calibri" panose="020F0502020204030204" pitchFamily="34" charset="0"/>
                <a:ea typeface="SimSun" panose="02010600030101010101" pitchFamily="2" charset="-122"/>
                <a:cs typeface="Calibri" panose="020F0502020204030204" pitchFamily="34" charset="0"/>
              </a:rPr>
              <a:t>: The </a:t>
            </a:r>
            <a:r>
              <a:rPr lang="de-DE" sz="1800" dirty="0" err="1">
                <a:latin typeface="Calibri" panose="020F0502020204030204" pitchFamily="34" charset="0"/>
                <a:ea typeface="SimSun" panose="02010600030101010101" pitchFamily="2" charset="-122"/>
                <a:cs typeface="Calibri" panose="020F0502020204030204" pitchFamily="34" charset="0"/>
              </a:rPr>
              <a:t>example</a:t>
            </a:r>
            <a:r>
              <a:rPr lang="de-DE" sz="1800" dirty="0">
                <a:latin typeface="Calibri" panose="020F0502020204030204" pitchFamily="34" charset="0"/>
                <a:ea typeface="SimSun" panose="02010600030101010101" pitchFamily="2" charset="-122"/>
                <a:cs typeface="Calibri" panose="020F0502020204030204" pitchFamily="34" charset="0"/>
              </a:rPr>
              <a:t> </a:t>
            </a:r>
            <a:r>
              <a:rPr lang="de-DE" sz="1800" dirty="0" err="1">
                <a:latin typeface="Calibri" panose="020F0502020204030204" pitchFamily="34" charset="0"/>
                <a:ea typeface="SimSun" panose="02010600030101010101" pitchFamily="2" charset="-122"/>
                <a:cs typeface="Calibri" panose="020F0502020204030204" pitchFamily="34" charset="0"/>
              </a:rPr>
              <a:t>of</a:t>
            </a:r>
            <a:r>
              <a:rPr lang="de-DE" sz="1800" dirty="0">
                <a:latin typeface="Calibri" panose="020F0502020204030204" pitchFamily="34" charset="0"/>
                <a:ea typeface="SimSun" panose="02010600030101010101" pitchFamily="2" charset="-122"/>
                <a:cs typeface="Calibri" panose="020F0502020204030204" pitchFamily="34" charset="0"/>
              </a:rPr>
              <a:t> </a:t>
            </a:r>
            <a:r>
              <a:rPr lang="de-DE" sz="1800" dirty="0" err="1">
                <a:latin typeface="Calibri" panose="020F0502020204030204" pitchFamily="34" charset="0"/>
                <a:ea typeface="SimSun" panose="02010600030101010101" pitchFamily="2" charset="-122"/>
                <a:cs typeface="Calibri" panose="020F0502020204030204" pitchFamily="34" charset="0"/>
              </a:rPr>
              <a:t>Utopian</a:t>
            </a:r>
            <a:r>
              <a:rPr lang="de-DE" sz="1800" dirty="0">
                <a:latin typeface="Calibri" panose="020F0502020204030204" pitchFamily="34" charset="0"/>
                <a:ea typeface="SimSun" panose="02010600030101010101" pitchFamily="2" charset="-122"/>
                <a:cs typeface="Calibri" panose="020F0502020204030204" pitchFamily="34" charset="0"/>
              </a:rPr>
              <a:t> </a:t>
            </a:r>
            <a:r>
              <a:rPr lang="de-DE" sz="1800" dirty="0" err="1">
                <a:latin typeface="Calibri" panose="020F0502020204030204" pitchFamily="34" charset="0"/>
                <a:ea typeface="SimSun" panose="02010600030101010101" pitchFamily="2" charset="-122"/>
                <a:cs typeface="Calibri" panose="020F0502020204030204" pitchFamily="34" charset="0"/>
              </a:rPr>
              <a:t>Literature</a:t>
            </a:r>
            <a:endParaRPr lang="de-DE" sz="1800" dirty="0">
              <a:latin typeface="Calibri" panose="020F0502020204030204" pitchFamily="34" charset="0"/>
              <a:ea typeface="SimSun" panose="02010600030101010101" pitchFamily="2" charset="-122"/>
              <a:cs typeface="Calibri" panose="020F0502020204030204" pitchFamily="34" charset="0"/>
            </a:endParaRPr>
          </a:p>
          <a:p>
            <a:pPr marL="0" indent="0">
              <a:spcAft>
                <a:spcPts val="0"/>
              </a:spcAft>
              <a:buNone/>
            </a:pPr>
            <a:r>
              <a:rPr lang="de-DE" sz="1800" dirty="0">
                <a:latin typeface="Calibri" panose="020F0502020204030204" pitchFamily="34" charset="0"/>
                <a:ea typeface="SimSun" panose="02010600030101010101" pitchFamily="2" charset="-122"/>
                <a:cs typeface="Calibri" panose="020F0502020204030204" pitchFamily="34" charset="0"/>
              </a:rPr>
              <a:t>7 4.8 </a:t>
            </a:r>
            <a:r>
              <a:rPr lang="de-DE" sz="1800" dirty="0" err="1">
                <a:latin typeface="Calibri" panose="020F0502020204030204" pitchFamily="34" charset="0"/>
                <a:ea typeface="SimSun" panose="02010600030101010101" pitchFamily="2" charset="-122"/>
                <a:cs typeface="Calibri" panose="020F0502020204030204" pitchFamily="34" charset="0"/>
              </a:rPr>
              <a:t>Attractiveness</a:t>
            </a:r>
            <a:r>
              <a:rPr lang="de-DE" sz="1800" dirty="0">
                <a:latin typeface="Calibri" panose="020F0502020204030204" pitchFamily="34" charset="0"/>
                <a:ea typeface="SimSun" panose="02010600030101010101" pitchFamily="2" charset="-122"/>
                <a:cs typeface="Calibri" panose="020F0502020204030204" pitchFamily="34" charset="0"/>
              </a:rPr>
              <a:t> </a:t>
            </a:r>
            <a:r>
              <a:rPr lang="de-DE" sz="1800" dirty="0" err="1">
                <a:latin typeface="Calibri" panose="020F0502020204030204" pitchFamily="34" charset="0"/>
                <a:ea typeface="SimSun" panose="02010600030101010101" pitchFamily="2" charset="-122"/>
                <a:cs typeface="Calibri" panose="020F0502020204030204" pitchFamily="34" charset="0"/>
              </a:rPr>
              <a:t>of</a:t>
            </a:r>
            <a:r>
              <a:rPr lang="de-DE" sz="1800" dirty="0">
                <a:latin typeface="Calibri" panose="020F0502020204030204" pitchFamily="34" charset="0"/>
                <a:ea typeface="SimSun" panose="02010600030101010101" pitchFamily="2" charset="-122"/>
                <a:cs typeface="Calibri" panose="020F0502020204030204" pitchFamily="34" charset="0"/>
              </a:rPr>
              <a:t> Chinese Classics </a:t>
            </a:r>
            <a:r>
              <a:rPr lang="de-DE" sz="1800" dirty="0" err="1">
                <a:latin typeface="Calibri" panose="020F0502020204030204" pitchFamily="34" charset="0"/>
                <a:ea typeface="SimSun" panose="02010600030101010101" pitchFamily="2" charset="-122"/>
                <a:cs typeface="Calibri" panose="020F0502020204030204" pitchFamily="34" charset="0"/>
              </a:rPr>
              <a:t>as</a:t>
            </a:r>
            <a:r>
              <a:rPr lang="de-DE" sz="1800" dirty="0">
                <a:latin typeface="Calibri" panose="020F0502020204030204" pitchFamily="34" charset="0"/>
                <a:ea typeface="SimSun" panose="02010600030101010101" pitchFamily="2" charset="-122"/>
                <a:cs typeface="Calibri" panose="020F0502020204030204" pitchFamily="34" charset="0"/>
              </a:rPr>
              <a:t> </a:t>
            </a:r>
            <a:r>
              <a:rPr lang="de-DE" sz="1800" dirty="0" err="1">
                <a:latin typeface="Calibri" panose="020F0502020204030204" pitchFamily="34" charset="0"/>
                <a:ea typeface="SimSun" panose="02010600030101010101" pitchFamily="2" charset="-122"/>
                <a:cs typeface="Calibri" panose="020F0502020204030204" pitchFamily="34" charset="0"/>
              </a:rPr>
              <a:t>part</a:t>
            </a:r>
            <a:r>
              <a:rPr lang="de-DE" sz="1800" dirty="0">
                <a:latin typeface="Calibri" panose="020F0502020204030204" pitchFamily="34" charset="0"/>
                <a:ea typeface="SimSun" panose="02010600030101010101" pitchFamily="2" charset="-122"/>
                <a:cs typeface="Calibri" panose="020F0502020204030204" pitchFamily="34" charset="0"/>
              </a:rPr>
              <a:t> </a:t>
            </a:r>
            <a:r>
              <a:rPr lang="de-DE" sz="1800" dirty="0" err="1">
                <a:latin typeface="Calibri" panose="020F0502020204030204" pitchFamily="34" charset="0"/>
                <a:ea typeface="SimSun" panose="02010600030101010101" pitchFamily="2" charset="-122"/>
                <a:cs typeface="Calibri" panose="020F0502020204030204" pitchFamily="34" charset="0"/>
              </a:rPr>
              <a:t>of</a:t>
            </a:r>
            <a:r>
              <a:rPr lang="de-DE" sz="1800" dirty="0">
                <a:latin typeface="Calibri" panose="020F0502020204030204" pitchFamily="34" charset="0"/>
                <a:ea typeface="SimSun" panose="02010600030101010101" pitchFamily="2" charset="-122"/>
                <a:cs typeface="Calibri" panose="020F0502020204030204" pitchFamily="34" charset="0"/>
              </a:rPr>
              <a:t> softpower</a:t>
            </a:r>
          </a:p>
          <a:p>
            <a:pPr marL="0" indent="0">
              <a:spcAft>
                <a:spcPts val="0"/>
              </a:spcAft>
              <a:buNone/>
            </a:pPr>
            <a:r>
              <a:rPr lang="de-DE" sz="1800" dirty="0">
                <a:latin typeface="Calibri" panose="020F0502020204030204" pitchFamily="34" charset="0"/>
                <a:ea typeface="SimSun" panose="02010600030101010101" pitchFamily="2" charset="-122"/>
                <a:cs typeface="Calibri" panose="020F0502020204030204" pitchFamily="34" charset="0"/>
              </a:rPr>
              <a:t>8 4.15 Chinese Classics in </a:t>
            </a:r>
            <a:r>
              <a:rPr lang="de-DE" sz="1800" dirty="0" err="1">
                <a:latin typeface="Calibri" panose="020F0502020204030204" pitchFamily="34" charset="0"/>
                <a:ea typeface="SimSun" panose="02010600030101010101" pitchFamily="2" charset="-122"/>
                <a:cs typeface="Calibri" panose="020F0502020204030204" pitchFamily="34" charset="0"/>
              </a:rPr>
              <a:t>the</a:t>
            </a:r>
            <a:r>
              <a:rPr lang="de-DE" sz="1800" dirty="0">
                <a:latin typeface="Calibri" panose="020F0502020204030204" pitchFamily="34" charset="0"/>
                <a:ea typeface="SimSun" panose="02010600030101010101" pitchFamily="2" charset="-122"/>
                <a:cs typeface="Calibri" panose="020F0502020204030204" pitchFamily="34" charset="0"/>
              </a:rPr>
              <a:t> West: The </a:t>
            </a:r>
            <a:r>
              <a:rPr lang="de-DE" sz="1800" dirty="0" err="1">
                <a:latin typeface="Calibri" panose="020F0502020204030204" pitchFamily="34" charset="0"/>
                <a:ea typeface="SimSun" panose="02010600030101010101" pitchFamily="2" charset="-122"/>
                <a:cs typeface="Calibri" panose="020F0502020204030204" pitchFamily="34" charset="0"/>
              </a:rPr>
              <a:t>Example</a:t>
            </a:r>
            <a:r>
              <a:rPr lang="de-DE" sz="1800" dirty="0">
                <a:latin typeface="Calibri" panose="020F0502020204030204" pitchFamily="34" charset="0"/>
                <a:ea typeface="SimSun" panose="02010600030101010101" pitchFamily="2" charset="-122"/>
                <a:cs typeface="Calibri" panose="020F0502020204030204" pitchFamily="34" charset="0"/>
              </a:rPr>
              <a:t> </a:t>
            </a:r>
            <a:r>
              <a:rPr lang="de-DE" sz="1800" dirty="0" err="1">
                <a:latin typeface="Calibri" panose="020F0502020204030204" pitchFamily="34" charset="0"/>
                <a:ea typeface="SimSun" panose="02010600030101010101" pitchFamily="2" charset="-122"/>
                <a:cs typeface="Calibri" panose="020F0502020204030204" pitchFamily="34" charset="0"/>
              </a:rPr>
              <a:t>of</a:t>
            </a:r>
            <a:r>
              <a:rPr lang="de-DE" sz="1800" dirty="0">
                <a:latin typeface="Calibri" panose="020F0502020204030204" pitchFamily="34" charset="0"/>
                <a:ea typeface="SimSun" panose="02010600030101010101" pitchFamily="2" charset="-122"/>
                <a:cs typeface="Calibri" panose="020F0502020204030204" pitchFamily="34" charset="0"/>
              </a:rPr>
              <a:t> Germany</a:t>
            </a:r>
          </a:p>
          <a:p>
            <a:pPr marL="0" indent="0">
              <a:spcAft>
                <a:spcPts val="0"/>
              </a:spcAft>
              <a:buNone/>
            </a:pPr>
            <a:r>
              <a:rPr lang="de-DE" sz="1800" dirty="0">
                <a:latin typeface="Calibri" panose="020F0502020204030204" pitchFamily="34" charset="0"/>
                <a:ea typeface="SimSun" panose="02010600030101010101" pitchFamily="2" charset="-122"/>
                <a:cs typeface="Calibri" panose="020F0502020204030204" pitchFamily="34" charset="0"/>
              </a:rPr>
              <a:t>9 4.22 </a:t>
            </a:r>
            <a:r>
              <a:rPr lang="de-DE" sz="1800" dirty="0" err="1">
                <a:latin typeface="Calibri" panose="020F0502020204030204" pitchFamily="34" charset="0"/>
                <a:ea typeface="SimSun" panose="02010600030101010101" pitchFamily="2" charset="-122"/>
                <a:cs typeface="Calibri" panose="020F0502020204030204" pitchFamily="34" charset="0"/>
              </a:rPr>
              <a:t>Sinicization</a:t>
            </a:r>
            <a:r>
              <a:rPr lang="de-DE" sz="1800" dirty="0">
                <a:latin typeface="Calibri" panose="020F0502020204030204" pitchFamily="34" charset="0"/>
                <a:ea typeface="SimSun" panose="02010600030101010101" pitchFamily="2" charset="-122"/>
                <a:cs typeface="Calibri" panose="020F0502020204030204" pitchFamily="34" charset="0"/>
              </a:rPr>
              <a:t> – Politics </a:t>
            </a:r>
            <a:r>
              <a:rPr lang="de-DE" sz="1800" dirty="0" err="1">
                <a:latin typeface="Calibri" panose="020F0502020204030204" pitchFamily="34" charset="0"/>
                <a:ea typeface="SimSun" panose="02010600030101010101" pitchFamily="2" charset="-122"/>
                <a:cs typeface="Calibri" panose="020F0502020204030204" pitchFamily="34" charset="0"/>
              </a:rPr>
              <a:t>for</a:t>
            </a:r>
            <a:r>
              <a:rPr lang="de-DE" sz="1800" dirty="0">
                <a:latin typeface="Calibri" panose="020F0502020204030204" pitchFamily="34" charset="0"/>
                <a:ea typeface="SimSun" panose="02010600030101010101" pitchFamily="2" charset="-122"/>
                <a:cs typeface="Calibri" panose="020F0502020204030204" pitchFamily="34" charset="0"/>
              </a:rPr>
              <a:t> Cultural Export: The </a:t>
            </a:r>
            <a:r>
              <a:rPr lang="de-DE" sz="1800" dirty="0" err="1">
                <a:latin typeface="Calibri" panose="020F0502020204030204" pitchFamily="34" charset="0"/>
                <a:ea typeface="SimSun" panose="02010600030101010101" pitchFamily="2" charset="-122"/>
                <a:cs typeface="Calibri" panose="020F0502020204030204" pitchFamily="34" charset="0"/>
              </a:rPr>
              <a:t>Example</a:t>
            </a:r>
            <a:r>
              <a:rPr lang="de-DE" sz="1800" dirty="0">
                <a:latin typeface="Calibri" panose="020F0502020204030204" pitchFamily="34" charset="0"/>
                <a:ea typeface="SimSun" panose="02010600030101010101" pitchFamily="2" charset="-122"/>
                <a:cs typeface="Calibri" panose="020F0502020204030204" pitchFamily="34" charset="0"/>
              </a:rPr>
              <a:t> </a:t>
            </a:r>
            <a:r>
              <a:rPr lang="de-DE" sz="1800" dirty="0" err="1">
                <a:latin typeface="Calibri" panose="020F0502020204030204" pitchFamily="34" charset="0"/>
                <a:ea typeface="SimSun" panose="02010600030101010101" pitchFamily="2" charset="-122"/>
                <a:cs typeface="Calibri" panose="020F0502020204030204" pitchFamily="34" charset="0"/>
              </a:rPr>
              <a:t>of</a:t>
            </a:r>
            <a:r>
              <a:rPr lang="de-DE" sz="1800" dirty="0">
                <a:latin typeface="Calibri" panose="020F0502020204030204" pitchFamily="34" charset="0"/>
                <a:ea typeface="SimSun" panose="02010600030101010101" pitchFamily="2" charset="-122"/>
                <a:cs typeface="Calibri" panose="020F0502020204030204" pitchFamily="34" charset="0"/>
              </a:rPr>
              <a:t> </a:t>
            </a:r>
            <a:r>
              <a:rPr lang="de-DE" sz="1800" dirty="0" err="1">
                <a:latin typeface="Calibri" panose="020F0502020204030204" pitchFamily="34" charset="0"/>
                <a:ea typeface="SimSun" panose="02010600030101010101" pitchFamily="2" charset="-122"/>
                <a:cs typeface="Calibri" panose="020F0502020204030204" pitchFamily="34" charset="0"/>
              </a:rPr>
              <a:t>the</a:t>
            </a:r>
            <a:r>
              <a:rPr lang="de-DE" sz="1800" dirty="0">
                <a:latin typeface="Calibri" panose="020F0502020204030204" pitchFamily="34" charset="0"/>
                <a:ea typeface="SimSun" panose="02010600030101010101" pitchFamily="2" charset="-122"/>
                <a:cs typeface="Calibri" panose="020F0502020204030204" pitchFamily="34" charset="0"/>
              </a:rPr>
              <a:t> Chinese </a:t>
            </a:r>
            <a:r>
              <a:rPr lang="de-DE" sz="1800" dirty="0" err="1">
                <a:latin typeface="Calibri" panose="020F0502020204030204" pitchFamily="34" charset="0"/>
                <a:ea typeface="SimSun" panose="02010600030101010101" pitchFamily="2" charset="-122"/>
                <a:cs typeface="Calibri" panose="020F0502020204030204" pitchFamily="34" charset="0"/>
              </a:rPr>
              <a:t>classics</a:t>
            </a:r>
            <a:endParaRPr lang="de-DE" sz="1800" dirty="0">
              <a:latin typeface="Calibri" panose="020F0502020204030204" pitchFamily="34" charset="0"/>
              <a:ea typeface="SimSun" panose="02010600030101010101" pitchFamily="2" charset="-122"/>
              <a:cs typeface="Calibri" panose="020F0502020204030204" pitchFamily="34" charset="0"/>
            </a:endParaRPr>
          </a:p>
          <a:p>
            <a:pPr marL="0" indent="0">
              <a:spcAft>
                <a:spcPts val="0"/>
              </a:spcAft>
              <a:buNone/>
            </a:pPr>
            <a:r>
              <a:rPr lang="de-DE" sz="1800" dirty="0">
                <a:latin typeface="Calibri" panose="020F0502020204030204" pitchFamily="34" charset="0"/>
                <a:ea typeface="SimSun" panose="02010600030101010101" pitchFamily="2" charset="-122"/>
                <a:cs typeface="Calibri" panose="020F0502020204030204" pitchFamily="34" charset="0"/>
              </a:rPr>
              <a:t>10 4.29 Chinese Classics in World Lit. </a:t>
            </a:r>
            <a:r>
              <a:rPr lang="de-DE" sz="1800" dirty="0" err="1">
                <a:latin typeface="Calibri" panose="020F0502020204030204" pitchFamily="34" charset="0"/>
                <a:ea typeface="SimSun" panose="02010600030101010101" pitchFamily="2" charset="-122"/>
                <a:cs typeface="Calibri" panose="020F0502020204030204" pitchFamily="34" charset="0"/>
              </a:rPr>
              <a:t>Anthologies</a:t>
            </a:r>
            <a:r>
              <a:rPr lang="de-DE" sz="1800" dirty="0">
                <a:latin typeface="Calibri" panose="020F0502020204030204" pitchFamily="34" charset="0"/>
                <a:ea typeface="SimSun" panose="02010600030101010101" pitchFamily="2" charset="-122"/>
                <a:cs typeface="Calibri" panose="020F0502020204030204" pitchFamily="34" charset="0"/>
              </a:rPr>
              <a:t> and World </a:t>
            </a:r>
            <a:r>
              <a:rPr lang="de-DE" sz="1800" dirty="0" err="1">
                <a:latin typeface="Calibri" panose="020F0502020204030204" pitchFamily="34" charset="0"/>
                <a:ea typeface="SimSun" panose="02010600030101010101" pitchFamily="2" charset="-122"/>
                <a:cs typeface="Calibri" panose="020F0502020204030204" pitchFamily="34" charset="0"/>
              </a:rPr>
              <a:t>Literary</a:t>
            </a:r>
            <a:r>
              <a:rPr lang="de-DE" sz="1800" dirty="0">
                <a:latin typeface="Calibri" panose="020F0502020204030204" pitchFamily="34" charset="0"/>
                <a:ea typeface="SimSun" panose="02010600030101010101" pitchFamily="2" charset="-122"/>
                <a:cs typeface="Calibri" panose="020F0502020204030204" pitchFamily="34" charset="0"/>
              </a:rPr>
              <a:t> </a:t>
            </a:r>
            <a:r>
              <a:rPr lang="de-DE" sz="1800" dirty="0" err="1">
                <a:latin typeface="Calibri" panose="020F0502020204030204" pitchFamily="34" charset="0"/>
                <a:ea typeface="SimSun" panose="02010600030101010101" pitchFamily="2" charset="-122"/>
                <a:cs typeface="Calibri" panose="020F0502020204030204" pitchFamily="34" charset="0"/>
              </a:rPr>
              <a:t>History</a:t>
            </a:r>
            <a:r>
              <a:rPr lang="de-DE" sz="1800" dirty="0">
                <a:latin typeface="Calibri" panose="020F0502020204030204" pitchFamily="34" charset="0"/>
                <a:ea typeface="SimSun" panose="02010600030101010101" pitchFamily="2" charset="-122"/>
                <a:cs typeface="Calibri" panose="020F0502020204030204" pitchFamily="34" charset="0"/>
              </a:rPr>
              <a:t> Books</a:t>
            </a:r>
          </a:p>
          <a:p>
            <a:pPr marL="0" indent="0">
              <a:spcAft>
                <a:spcPts val="0"/>
              </a:spcAft>
              <a:buNone/>
            </a:pPr>
            <a:r>
              <a:rPr lang="de-DE" sz="1800" dirty="0">
                <a:latin typeface="Calibri" panose="020F0502020204030204" pitchFamily="34" charset="0"/>
                <a:ea typeface="SimSun" panose="02010600030101010101" pitchFamily="2" charset="-122"/>
                <a:cs typeface="Calibri" panose="020F0502020204030204" pitchFamily="34" charset="0"/>
              </a:rPr>
              <a:t>11 5.6 Translation </a:t>
            </a:r>
            <a:r>
              <a:rPr lang="de-DE" sz="1800" dirty="0" err="1">
                <a:latin typeface="Calibri" panose="020F0502020204030204" pitchFamily="34" charset="0"/>
                <a:ea typeface="SimSun" panose="02010600030101010101" pitchFamily="2" charset="-122"/>
                <a:cs typeface="Calibri" panose="020F0502020204030204" pitchFamily="34" charset="0"/>
              </a:rPr>
              <a:t>of</a:t>
            </a:r>
            <a:r>
              <a:rPr lang="de-DE" sz="1800" dirty="0">
                <a:latin typeface="Calibri" panose="020F0502020204030204" pitchFamily="34" charset="0"/>
                <a:ea typeface="SimSun" panose="02010600030101010101" pitchFamily="2" charset="-122"/>
                <a:cs typeface="Calibri" panose="020F0502020204030204" pitchFamily="34" charset="0"/>
              </a:rPr>
              <a:t> Modern Classics: Mo Yan, </a:t>
            </a:r>
            <a:r>
              <a:rPr lang="de-DE" sz="1800" dirty="0" err="1">
                <a:latin typeface="Calibri" panose="020F0502020204030204" pitchFamily="34" charset="0"/>
                <a:ea typeface="SimSun" panose="02010600030101010101" pitchFamily="2" charset="-122"/>
                <a:cs typeface="Calibri" panose="020F0502020204030204" pitchFamily="34" charset="0"/>
              </a:rPr>
              <a:t>Yu</a:t>
            </a:r>
            <a:r>
              <a:rPr lang="de-DE" sz="1800" dirty="0">
                <a:latin typeface="Calibri" panose="020F0502020204030204" pitchFamily="34" charset="0"/>
                <a:ea typeface="SimSun" panose="02010600030101010101" pitchFamily="2" charset="-122"/>
                <a:cs typeface="Calibri" panose="020F0502020204030204" pitchFamily="34" charset="0"/>
              </a:rPr>
              <a:t> Hua, Liu </a:t>
            </a:r>
            <a:r>
              <a:rPr lang="de-DE" sz="1800" dirty="0" err="1">
                <a:latin typeface="Calibri" panose="020F0502020204030204" pitchFamily="34" charset="0"/>
                <a:ea typeface="SimSun" panose="02010600030101010101" pitchFamily="2" charset="-122"/>
                <a:cs typeface="Calibri" panose="020F0502020204030204" pitchFamily="34" charset="0"/>
              </a:rPr>
              <a:t>Cixin</a:t>
            </a:r>
            <a:r>
              <a:rPr lang="de-DE" sz="1800" dirty="0">
                <a:latin typeface="Calibri" panose="020F0502020204030204" pitchFamily="34" charset="0"/>
                <a:ea typeface="SimSun" panose="02010600030101010101" pitchFamily="2" charset="-122"/>
                <a:cs typeface="Calibri" panose="020F0502020204030204" pitchFamily="34" charset="0"/>
              </a:rPr>
              <a:t> etc.</a:t>
            </a:r>
          </a:p>
          <a:p>
            <a:pPr marL="0" indent="0">
              <a:spcAft>
                <a:spcPts val="0"/>
              </a:spcAft>
              <a:buNone/>
            </a:pPr>
            <a:r>
              <a:rPr lang="de-DE" sz="1800" dirty="0">
                <a:latin typeface="Calibri" panose="020F0502020204030204" pitchFamily="34" charset="0"/>
                <a:ea typeface="SimSun" panose="02010600030101010101" pitchFamily="2" charset="-122"/>
                <a:cs typeface="Calibri" panose="020F0502020204030204" pitchFamily="34" charset="0"/>
              </a:rPr>
              <a:t>12 5.13 Chinese Classics on Overseas </a:t>
            </a:r>
            <a:r>
              <a:rPr lang="de-DE" sz="1800" dirty="0" err="1">
                <a:latin typeface="Calibri" panose="020F0502020204030204" pitchFamily="34" charset="0"/>
                <a:ea typeface="SimSun" panose="02010600030101010101" pitchFamily="2" charset="-122"/>
                <a:cs typeface="Calibri" panose="020F0502020204030204" pitchFamily="34" charset="0"/>
              </a:rPr>
              <a:t>Bookfairs</a:t>
            </a:r>
            <a:endParaRPr lang="de-DE" sz="1800" dirty="0">
              <a:latin typeface="Calibri" panose="020F0502020204030204" pitchFamily="34" charset="0"/>
              <a:ea typeface="SimSun" panose="02010600030101010101" pitchFamily="2" charset="-122"/>
              <a:cs typeface="Calibri" panose="020F0502020204030204" pitchFamily="34" charset="0"/>
            </a:endParaRPr>
          </a:p>
          <a:p>
            <a:pPr marL="0" indent="0">
              <a:spcAft>
                <a:spcPts val="0"/>
              </a:spcAft>
              <a:buNone/>
            </a:pPr>
            <a:r>
              <a:rPr lang="de-DE" sz="1800" dirty="0">
                <a:latin typeface="Calibri" panose="020F0502020204030204" pitchFamily="34" charset="0"/>
                <a:ea typeface="SimSun" panose="02010600030101010101" pitchFamily="2" charset="-122"/>
                <a:cs typeface="Calibri" panose="020F0502020204030204" pitchFamily="34" charset="0"/>
              </a:rPr>
              <a:t>13 5.20 Cinema Movie </a:t>
            </a:r>
            <a:r>
              <a:rPr lang="de-DE" sz="1800" dirty="0" err="1">
                <a:latin typeface="Calibri" panose="020F0502020204030204" pitchFamily="34" charset="0"/>
                <a:ea typeface="SimSun" panose="02010600030101010101" pitchFamily="2" charset="-122"/>
                <a:cs typeface="Calibri" panose="020F0502020204030204" pitchFamily="34" charset="0"/>
              </a:rPr>
              <a:t>Adaptions</a:t>
            </a:r>
            <a:r>
              <a:rPr lang="de-DE" sz="1800" dirty="0">
                <a:latin typeface="Calibri" panose="020F0502020204030204" pitchFamily="34" charset="0"/>
                <a:ea typeface="SimSun" panose="02010600030101010101" pitchFamily="2" charset="-122"/>
                <a:cs typeface="Calibri" panose="020F0502020204030204" pitchFamily="34" charset="0"/>
              </a:rPr>
              <a:t> </a:t>
            </a:r>
            <a:r>
              <a:rPr lang="de-DE" sz="1800" dirty="0" err="1">
                <a:latin typeface="Calibri" panose="020F0502020204030204" pitchFamily="34" charset="0"/>
                <a:ea typeface="SimSun" panose="02010600030101010101" pitchFamily="2" charset="-122"/>
                <a:cs typeface="Calibri" panose="020F0502020204030204" pitchFamily="34" charset="0"/>
              </a:rPr>
              <a:t>of</a:t>
            </a:r>
            <a:r>
              <a:rPr lang="de-DE" sz="1800" dirty="0">
                <a:latin typeface="Calibri" panose="020F0502020204030204" pitchFamily="34" charset="0"/>
                <a:ea typeface="SimSun" panose="02010600030101010101" pitchFamily="2" charset="-122"/>
                <a:cs typeface="Calibri" panose="020F0502020204030204" pitchFamily="34" charset="0"/>
              </a:rPr>
              <a:t> Chinese Classics</a:t>
            </a:r>
          </a:p>
          <a:p>
            <a:pPr marL="0" indent="0">
              <a:spcAft>
                <a:spcPts val="0"/>
              </a:spcAft>
              <a:buNone/>
            </a:pPr>
            <a:r>
              <a:rPr lang="de-DE" sz="1800" dirty="0">
                <a:latin typeface="Calibri" panose="020F0502020204030204" pitchFamily="34" charset="0"/>
                <a:ea typeface="SimSun" panose="02010600030101010101" pitchFamily="2" charset="-122"/>
                <a:cs typeface="Calibri" panose="020F0502020204030204" pitchFamily="34" charset="0"/>
              </a:rPr>
              <a:t>14 5.27 </a:t>
            </a:r>
            <a:r>
              <a:rPr lang="de-DE" sz="1800" dirty="0" err="1">
                <a:latin typeface="Calibri" panose="020F0502020204030204" pitchFamily="34" charset="0"/>
                <a:ea typeface="SimSun" panose="02010600030101010101" pitchFamily="2" charset="-122"/>
                <a:cs typeface="Calibri" panose="020F0502020204030204" pitchFamily="34" charset="0"/>
              </a:rPr>
              <a:t>Lessons</a:t>
            </a:r>
            <a:r>
              <a:rPr lang="de-DE" sz="1800" dirty="0">
                <a:latin typeface="Calibri" panose="020F0502020204030204" pitchFamily="34" charset="0"/>
                <a:ea typeface="SimSun" panose="02010600030101010101" pitchFamily="2" charset="-122"/>
                <a:cs typeface="Calibri" panose="020F0502020204030204" pitchFamily="34" charset="0"/>
              </a:rPr>
              <a:t> </a:t>
            </a:r>
            <a:r>
              <a:rPr lang="de-DE" sz="1800" dirty="0" err="1">
                <a:latin typeface="Calibri" panose="020F0502020204030204" pitchFamily="34" charset="0"/>
                <a:ea typeface="SimSun" panose="02010600030101010101" pitchFamily="2" charset="-122"/>
                <a:cs typeface="Calibri" panose="020F0502020204030204" pitchFamily="34" charset="0"/>
              </a:rPr>
              <a:t>to</a:t>
            </a:r>
            <a:r>
              <a:rPr lang="de-DE" sz="1800" dirty="0">
                <a:latin typeface="Calibri" panose="020F0502020204030204" pitchFamily="34" charset="0"/>
                <a:ea typeface="SimSun" panose="02010600030101010101" pitchFamily="2" charset="-122"/>
                <a:cs typeface="Calibri" panose="020F0502020204030204" pitchFamily="34" charset="0"/>
              </a:rPr>
              <a:t> </a:t>
            </a:r>
            <a:r>
              <a:rPr lang="de-DE" sz="1800" dirty="0" err="1">
                <a:latin typeface="Calibri" panose="020F0502020204030204" pitchFamily="34" charset="0"/>
                <a:ea typeface="SimSun" panose="02010600030101010101" pitchFamily="2" charset="-122"/>
                <a:cs typeface="Calibri" panose="020F0502020204030204" pitchFamily="34" charset="0"/>
              </a:rPr>
              <a:t>learn</a:t>
            </a:r>
            <a:r>
              <a:rPr lang="de-DE" sz="1800" dirty="0">
                <a:latin typeface="Calibri" panose="020F0502020204030204" pitchFamily="34" charset="0"/>
                <a:ea typeface="SimSun" panose="02010600030101010101" pitchFamily="2" charset="-122"/>
                <a:cs typeface="Calibri" panose="020F0502020204030204" pitchFamily="34" charset="0"/>
              </a:rPr>
              <a:t> </a:t>
            </a:r>
            <a:r>
              <a:rPr lang="de-DE" sz="1800" dirty="0" err="1">
                <a:latin typeface="Calibri" panose="020F0502020204030204" pitchFamily="34" charset="0"/>
                <a:ea typeface="SimSun" panose="02010600030101010101" pitchFamily="2" charset="-122"/>
                <a:cs typeface="Calibri" panose="020F0502020204030204" pitchFamily="34" charset="0"/>
              </a:rPr>
              <a:t>from</a:t>
            </a:r>
            <a:r>
              <a:rPr lang="de-DE" sz="1800" dirty="0">
                <a:latin typeface="Calibri" panose="020F0502020204030204" pitchFamily="34" charset="0"/>
                <a:ea typeface="SimSun" panose="02010600030101010101" pitchFamily="2" charset="-122"/>
                <a:cs typeface="Calibri" panose="020F0502020204030204" pitchFamily="34" charset="0"/>
              </a:rPr>
              <a:t> </a:t>
            </a:r>
            <a:r>
              <a:rPr lang="de-DE" sz="1800" dirty="0" err="1">
                <a:latin typeface="Calibri" panose="020F0502020204030204" pitchFamily="34" charset="0"/>
                <a:ea typeface="SimSun" panose="02010600030101010101" pitchFamily="2" charset="-122"/>
                <a:cs typeface="Calibri" panose="020F0502020204030204" pitchFamily="34" charset="0"/>
              </a:rPr>
              <a:t>the</a:t>
            </a:r>
            <a:r>
              <a:rPr lang="de-DE" sz="1800" dirty="0">
                <a:latin typeface="Calibri" panose="020F0502020204030204" pitchFamily="34" charset="0"/>
                <a:ea typeface="SimSun" panose="02010600030101010101" pitchFamily="2" charset="-122"/>
                <a:cs typeface="Calibri" panose="020F0502020204030204" pitchFamily="34" charset="0"/>
              </a:rPr>
              <a:t> Classics: Integration </a:t>
            </a:r>
            <a:r>
              <a:rPr lang="de-DE" sz="1800" dirty="0" err="1">
                <a:latin typeface="Calibri" panose="020F0502020204030204" pitchFamily="34" charset="0"/>
                <a:ea typeface="SimSun" panose="02010600030101010101" pitchFamily="2" charset="-122"/>
                <a:cs typeface="Calibri" panose="020F0502020204030204" pitchFamily="34" charset="0"/>
              </a:rPr>
              <a:t>or</a:t>
            </a:r>
            <a:r>
              <a:rPr lang="de-DE" sz="1800" dirty="0">
                <a:latin typeface="Calibri" panose="020F0502020204030204" pitchFamily="34" charset="0"/>
                <a:ea typeface="SimSun" panose="02010600030101010101" pitchFamily="2" charset="-122"/>
                <a:cs typeface="Calibri" panose="020F0502020204030204" pitchFamily="34" charset="0"/>
              </a:rPr>
              <a:t> </a:t>
            </a:r>
            <a:r>
              <a:rPr lang="de-DE" sz="1800" dirty="0" err="1">
                <a:latin typeface="Calibri" panose="020F0502020204030204" pitchFamily="34" charset="0"/>
                <a:ea typeface="SimSun" panose="02010600030101010101" pitchFamily="2" charset="-122"/>
                <a:cs typeface="Calibri" panose="020F0502020204030204" pitchFamily="34" charset="0"/>
              </a:rPr>
              <a:t>Sharpening</a:t>
            </a:r>
            <a:r>
              <a:rPr lang="de-DE" sz="1800" dirty="0">
                <a:latin typeface="Calibri" panose="020F0502020204030204" pitchFamily="34" charset="0"/>
                <a:ea typeface="SimSun" panose="02010600030101010101" pitchFamily="2" charset="-122"/>
                <a:cs typeface="Calibri" panose="020F0502020204030204" pitchFamily="34" charset="0"/>
              </a:rPr>
              <a:t> </a:t>
            </a:r>
            <a:r>
              <a:rPr lang="de-DE" sz="1800" dirty="0" err="1">
                <a:latin typeface="Calibri" panose="020F0502020204030204" pitchFamily="34" charset="0"/>
                <a:ea typeface="SimSun" panose="02010600030101010101" pitchFamily="2" charset="-122"/>
                <a:cs typeface="Calibri" panose="020F0502020204030204" pitchFamily="34" charset="0"/>
              </a:rPr>
              <a:t>the</a:t>
            </a:r>
            <a:r>
              <a:rPr lang="de-DE" sz="1800" dirty="0">
                <a:latin typeface="Calibri" panose="020F0502020204030204" pitchFamily="34" charset="0"/>
                <a:ea typeface="SimSun" panose="02010600030101010101" pitchFamily="2" charset="-122"/>
                <a:cs typeface="Calibri" panose="020F0502020204030204" pitchFamily="34" charset="0"/>
              </a:rPr>
              <a:t> Cultural Profile?</a:t>
            </a:r>
          </a:p>
          <a:p>
            <a:pPr marL="0" indent="0">
              <a:spcAft>
                <a:spcPts val="0"/>
              </a:spcAft>
              <a:buNone/>
            </a:pPr>
            <a:r>
              <a:rPr lang="de-DE" sz="1800" dirty="0">
                <a:latin typeface="Calibri" panose="020F0502020204030204" pitchFamily="34" charset="0"/>
                <a:ea typeface="SimSun" panose="02010600030101010101" pitchFamily="2" charset="-122"/>
                <a:cs typeface="Calibri" panose="020F0502020204030204" pitchFamily="34" charset="0"/>
              </a:rPr>
              <a:t>15 6.3 Final </a:t>
            </a:r>
            <a:r>
              <a:rPr lang="de-DE" sz="1800" dirty="0" err="1">
                <a:latin typeface="Calibri" panose="020F0502020204030204" pitchFamily="34" charset="0"/>
                <a:ea typeface="SimSun" panose="02010600030101010101" pitchFamily="2" charset="-122"/>
                <a:cs typeface="Calibri" panose="020F0502020204030204" pitchFamily="34" charset="0"/>
              </a:rPr>
              <a:t>Discussion</a:t>
            </a:r>
            <a:endParaRPr lang="de-DE" sz="1800" dirty="0">
              <a:latin typeface="Calibri" panose="020F0502020204030204" pitchFamily="34" charset="0"/>
              <a:ea typeface="SimSun" panose="02010600030101010101" pitchFamily="2" charset="-122"/>
              <a:cs typeface="Calibri" panose="020F0502020204030204" pitchFamily="34" charset="0"/>
            </a:endParaRPr>
          </a:p>
          <a:p>
            <a:pPr marL="0" indent="0">
              <a:spcAft>
                <a:spcPts val="0"/>
              </a:spcAft>
              <a:buNone/>
            </a:pPr>
            <a:r>
              <a:rPr lang="de-DE" sz="1800" dirty="0">
                <a:latin typeface="Calibri" panose="020F0502020204030204" pitchFamily="34" charset="0"/>
                <a:ea typeface="SimSun" panose="02010600030101010101" pitchFamily="2" charset="-122"/>
                <a:cs typeface="Calibri" panose="020F0502020204030204" pitchFamily="34" charset="0"/>
              </a:rPr>
              <a:t>16 6.10 Final </a:t>
            </a:r>
            <a:r>
              <a:rPr lang="de-DE" sz="1800" dirty="0" err="1">
                <a:latin typeface="Calibri" panose="020F0502020204030204" pitchFamily="34" charset="0"/>
                <a:ea typeface="SimSun" panose="02010600030101010101" pitchFamily="2" charset="-122"/>
                <a:cs typeface="Calibri" panose="020F0502020204030204" pitchFamily="34" charset="0"/>
              </a:rPr>
              <a:t>Exam</a:t>
            </a:r>
            <a:endParaRPr lang="de-DE" sz="1800" dirty="0">
              <a:latin typeface="Calibri" panose="020F0502020204030204" pitchFamily="34" charset="0"/>
              <a:ea typeface="SimSun" panose="02010600030101010101" pitchFamily="2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35900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kumimoji="1" lang="de-DE" altLang="zh-CN" dirty="0"/>
              <a:t>Use </a:t>
            </a:r>
            <a:r>
              <a:rPr kumimoji="1" lang="de-DE" altLang="zh-CN" dirty="0" err="1"/>
              <a:t>of</a:t>
            </a:r>
            <a:r>
              <a:rPr kumimoji="1" lang="de-DE" altLang="zh-CN" dirty="0"/>
              <a:t> time </a:t>
            </a:r>
            <a:endParaRPr kumimoji="1" lang="zh-CN" dirty="0"/>
          </a:p>
        </p:txBody>
      </p:sp>
      <p:sp>
        <p:nvSpPr>
          <p:cNvPr id="12291" name="内容占位符 2"/>
          <p:cNvSpPr>
            <a:spLocks noGrp="1"/>
          </p:cNvSpPr>
          <p:nvPr>
            <p:ph idx="1"/>
          </p:nvPr>
        </p:nvSpPr>
        <p:spPr>
          <a:xfrm>
            <a:off x="800100" y="2516189"/>
            <a:ext cx="7886700" cy="3932237"/>
          </a:xfrm>
        </p:spPr>
        <p:txBody>
          <a:bodyPr>
            <a:normAutofit/>
          </a:bodyPr>
          <a:lstStyle/>
          <a:p>
            <a:pPr eaLnBrk="1" hangingPunct="1">
              <a:buFont typeface="Garamond" panose="02020404030301010803" pitchFamily="18" charset="0"/>
              <a:buNone/>
            </a:pPr>
            <a:r>
              <a:rPr lang="de-DE" altLang="zh-CN" sz="2400" b="1" dirty="0">
                <a:latin typeface="Arial" panose="020B0604020202020204" pitchFamily="34" charset="0"/>
                <a:cs typeface="Arial" panose="020B0604020202020204" pitchFamily="34" charset="0"/>
              </a:rPr>
              <a:t>Agreement on </a:t>
            </a:r>
            <a:r>
              <a:rPr lang="de-DE" altLang="zh-CN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how</a:t>
            </a:r>
            <a:r>
              <a:rPr lang="de-DE" altLang="zh-CN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altLang="zh-CN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to</a:t>
            </a:r>
            <a:r>
              <a:rPr lang="de-DE" altLang="zh-CN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altLang="zh-CN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use</a:t>
            </a:r>
            <a:r>
              <a:rPr lang="de-DE" altLang="zh-CN" sz="2400" b="1" dirty="0">
                <a:latin typeface="Arial" panose="020B0604020202020204" pitchFamily="34" charset="0"/>
                <a:cs typeface="Arial" panose="020B0604020202020204" pitchFamily="34" charset="0"/>
              </a:rPr>
              <a:t> time:</a:t>
            </a:r>
          </a:p>
          <a:p>
            <a:pPr eaLnBrk="1" hangingPunct="1">
              <a:buFont typeface="Garamond" panose="02020404030301010803" pitchFamily="18" charset="0"/>
              <a:buNone/>
            </a:pPr>
            <a:endParaRPr lang="de-DE" altLang="zh-CN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buFont typeface="Garamond" panose="02020404030301010803" pitchFamily="18" charset="0"/>
              <a:buNone/>
            </a:pPr>
            <a:r>
              <a:rPr lang="en-US" altLang="zh-CN" sz="2400" b="1" dirty="0">
                <a:latin typeface="Arial" panose="020B0604020202020204" pitchFamily="34" charset="0"/>
                <a:cs typeface="Arial" panose="020B0604020202020204" pitchFamily="34" charset="0"/>
              </a:rPr>
              <a:t>Homework before class</a:t>
            </a:r>
          </a:p>
          <a:p>
            <a:pPr eaLnBrk="1" hangingPunct="1">
              <a:buFont typeface="Garamond" panose="02020404030301010803" pitchFamily="18" charset="0"/>
              <a:buNone/>
            </a:pPr>
            <a:r>
              <a:rPr lang="en-US" altLang="zh-CN" sz="2400" b="1" dirty="0">
                <a:latin typeface="Arial" panose="020B0604020202020204" pitchFamily="34" charset="0"/>
                <a:cs typeface="Arial" panose="020B0604020202020204" pitchFamily="34" charset="0"/>
              </a:rPr>
              <a:t>Reading before class</a:t>
            </a:r>
          </a:p>
          <a:p>
            <a:pPr eaLnBrk="1" hangingPunct="1">
              <a:buFont typeface="Garamond" panose="02020404030301010803" pitchFamily="18" charset="0"/>
              <a:buNone/>
            </a:pPr>
            <a:r>
              <a:rPr lang="de-DE" altLang="zh-CN" sz="2400" b="1" dirty="0">
                <a:latin typeface="Arial" panose="020B0604020202020204" pitchFamily="34" charset="0"/>
                <a:cs typeface="Arial" panose="020B0604020202020204" pitchFamily="34" charset="0"/>
              </a:rPr>
              <a:t>In Class: At least </a:t>
            </a:r>
            <a:r>
              <a:rPr lang="de-DE" altLang="zh-CN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one</a:t>
            </a:r>
            <a:r>
              <a:rPr lang="de-DE" altLang="zh-CN" sz="2400" b="1" dirty="0">
                <a:latin typeface="Arial" panose="020B0604020202020204" pitchFamily="34" charset="0"/>
                <a:cs typeface="Arial" panose="020B0604020202020204" pitchFamily="34" charset="0"/>
              </a:rPr>
              <a:t> oral </a:t>
            </a:r>
            <a:r>
              <a:rPr lang="de-DE" altLang="zh-CN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contribution</a:t>
            </a:r>
            <a:r>
              <a:rPr lang="de-DE" altLang="zh-CN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altLang="zh-CN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each</a:t>
            </a:r>
            <a:r>
              <a:rPr lang="de-DE" altLang="zh-CN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altLang="zh-CN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session</a:t>
            </a:r>
            <a:endParaRPr lang="de-DE" altLang="zh-CN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buFont typeface="Garamond" panose="02020404030301010803" pitchFamily="18" charset="0"/>
              <a:buNone/>
            </a:pPr>
            <a:r>
              <a:rPr lang="de-DE" altLang="zh-CN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Presentations</a:t>
            </a:r>
            <a:r>
              <a:rPr lang="de-DE" altLang="zh-CN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altLang="zh-CN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once</a:t>
            </a:r>
            <a:r>
              <a:rPr lang="de-DE" altLang="zh-CN" sz="2400" b="1" dirty="0"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de-DE" altLang="zh-CN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semester</a:t>
            </a:r>
            <a:endParaRPr lang="en-US" altLang="zh-CN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buFont typeface="Garamond" panose="02020404030301010803" pitchFamily="18" charset="0"/>
              <a:buNone/>
            </a:pPr>
            <a:endParaRPr kumimoji="1" lang="zh-CN" altLang="en-US" dirty="0"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kumimoji="1" altLang="zh-CN"/>
              <a:t>About</a:t>
            </a:r>
            <a:r>
              <a:rPr kumimoji="1" lang="zh-CN" altLang="en-US"/>
              <a:t> </a:t>
            </a:r>
            <a:r>
              <a:rPr kumimoji="1" altLang="zh-CN"/>
              <a:t>grades </a:t>
            </a:r>
            <a:r>
              <a:rPr kumimoji="1" lang="zh-CN"/>
              <a:t>关于成绩</a:t>
            </a:r>
          </a:p>
        </p:txBody>
      </p:sp>
      <p:sp>
        <p:nvSpPr>
          <p:cNvPr id="12291" name="内容占位符 2"/>
          <p:cNvSpPr>
            <a:spLocks noGrp="1"/>
          </p:cNvSpPr>
          <p:nvPr>
            <p:ph idx="1"/>
          </p:nvPr>
        </p:nvSpPr>
        <p:spPr>
          <a:xfrm>
            <a:off x="800100" y="2516189"/>
            <a:ext cx="7543800" cy="3932237"/>
          </a:xfrm>
        </p:spPr>
        <p:txBody>
          <a:bodyPr/>
          <a:lstStyle/>
          <a:p>
            <a:pPr eaLnBrk="1" hangingPunct="1">
              <a:buFont typeface="Garamond" panose="02020404030301010803" pitchFamily="18" charset="0"/>
              <a:buNone/>
            </a:pPr>
            <a:r>
              <a:rPr lang="en-US" altLang="zh-CN" sz="2400" b="1" dirty="0">
                <a:latin typeface="Arial" panose="020B0604020202020204" pitchFamily="34" charset="0"/>
                <a:cs typeface="Arial" panose="020B0604020202020204" pitchFamily="34" charset="0"/>
              </a:rPr>
              <a:t>Expectation for grades </a:t>
            </a:r>
            <a:r>
              <a:rPr lang="zh-CN" altLang="en-US" sz="2400" b="1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对成绩的期许</a:t>
            </a:r>
            <a:endParaRPr lang="en-US" altLang="zh-CN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>
              <a:buFont typeface="Garamond" panose="02020404030301010803" pitchFamily="18" charset="0"/>
              <a:buNone/>
            </a:pPr>
            <a:r>
              <a:rPr lang="en-US" altLang="zh-CN" sz="12500" b="1" dirty="0"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</a:p>
          <a:p>
            <a:pPr algn="r" eaLnBrk="1" hangingPunct="1">
              <a:buFont typeface="Garamond" panose="02020404030301010803" pitchFamily="18" charset="0"/>
              <a:buNone/>
            </a:pPr>
            <a:r>
              <a:rPr lang="en-US" altLang="zh-CN" sz="2400" b="1" dirty="0">
                <a:latin typeface="Arial" panose="020B0604020202020204" pitchFamily="34" charset="0"/>
                <a:cs typeface="Arial" panose="020B0604020202020204" pitchFamily="34" charset="0"/>
              </a:rPr>
              <a:t>Requirements from the curriculum</a:t>
            </a:r>
            <a:r>
              <a:rPr lang="zh-CN" altLang="en-US" sz="2400" b="1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课程要求</a:t>
            </a:r>
            <a:endParaRPr lang="en-US" altLang="zh-CN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buFont typeface="Garamond" panose="02020404030301010803" pitchFamily="18" charset="0"/>
              <a:buNone/>
            </a:pPr>
            <a:endParaRPr kumimoji="1" lang="zh-CN" altLang="en-US" dirty="0"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模块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1804</Words>
  <Application>Microsoft Office PowerPoint</Application>
  <PresentationFormat>Bildschirmpräsentation (4:3)</PresentationFormat>
  <Paragraphs>124</Paragraphs>
  <Slides>18</Slides>
  <Notes>4</Notes>
  <HiddenSlides>0</HiddenSlides>
  <MMClips>0</MMClips>
  <ScaleCrop>false</ScaleCrop>
  <HeadingPairs>
    <vt:vector size="8" baseType="variant">
      <vt:variant>
        <vt:lpstr>Verwendete Schriftarten</vt:lpstr>
      </vt:variant>
      <vt:variant>
        <vt:i4>7</vt:i4>
      </vt:variant>
      <vt:variant>
        <vt:lpstr>Design</vt:lpstr>
      </vt:variant>
      <vt:variant>
        <vt:i4>1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18</vt:i4>
      </vt:variant>
    </vt:vector>
  </HeadingPairs>
  <TitlesOfParts>
    <vt:vector size="27" baseType="lpstr">
      <vt:lpstr>KaiTi</vt:lpstr>
      <vt:lpstr>KaiTi</vt:lpstr>
      <vt:lpstr>MentiText</vt:lpstr>
      <vt:lpstr>Arial</vt:lpstr>
      <vt:lpstr>Calibri</vt:lpstr>
      <vt:lpstr>Corbel</vt:lpstr>
      <vt:lpstr>Garamond</vt:lpstr>
      <vt:lpstr>Larissa-Design</vt:lpstr>
      <vt:lpstr>Worksheet</vt:lpstr>
      <vt:lpstr>中华典籍外译 Chinese Classics Translation for Master Students of Translation Studies</vt:lpstr>
      <vt:lpstr>Session 1 第一周 </vt:lpstr>
      <vt:lpstr>Session 1 第一周 </vt:lpstr>
      <vt:lpstr>Self-Introduction 自我介绍 Cord Eberspächer 培高德</vt:lpstr>
      <vt:lpstr>Self-Introduction 自我介绍 Martin Woesler 吴漠汀</vt:lpstr>
      <vt:lpstr>Your Introduction 学生介绍</vt:lpstr>
      <vt:lpstr>Schedule 学期题目</vt:lpstr>
      <vt:lpstr>Use of time </vt:lpstr>
      <vt:lpstr>About grades 关于成绩</vt:lpstr>
      <vt:lpstr>About grades</vt:lpstr>
      <vt:lpstr>How to find resources  怎麽能找到參考資料</vt:lpstr>
      <vt:lpstr>Unique Selling Points 独特的卖点</vt:lpstr>
      <vt:lpstr>Session 1 第一次上课 </vt:lpstr>
      <vt:lpstr>PowerPoint-Präsentation</vt:lpstr>
      <vt:lpstr>PowerPoint-Präsentation</vt:lpstr>
      <vt:lpstr>Review existing concepts</vt:lpstr>
      <vt:lpstr>Always here for you! 随时为你们服务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Chinesische Literatur  der Gegenwart</dc:title>
  <dc:creator>woesler</dc:creator>
  <cp:lastModifiedBy>-</cp:lastModifiedBy>
  <cp:revision>736</cp:revision>
  <dcterms:created xsi:type="dcterms:W3CDTF">2010-06-18T15:32:00Z</dcterms:created>
  <dcterms:modified xsi:type="dcterms:W3CDTF">2022-02-24T14:43:43Z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2052-10.1.0.7224</vt:lpwstr>
  </property>
</Properties>
</file>