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685" r:id="rId3"/>
  </p:sldMasterIdLst>
  <p:sldIdLst>
    <p:sldId id="433" r:id="rId4"/>
    <p:sldId id="442" r:id="rId5"/>
    <p:sldId id="451"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2" r:id="rId24"/>
    <p:sldId id="403" r:id="rId25"/>
    <p:sldId id="404" r:id="rId26"/>
    <p:sldId id="406" r:id="rId27"/>
    <p:sldId id="408" r:id="rId28"/>
    <p:sldId id="405" r:id="rId29"/>
    <p:sldId id="407" r:id="rId30"/>
    <p:sldId id="454" r:id="rId31"/>
    <p:sldId id="455" r:id="rId32"/>
    <p:sldId id="411" r:id="rId33"/>
    <p:sldId id="412" r:id="rId34"/>
    <p:sldId id="413" r:id="rId35"/>
    <p:sldId id="414" r:id="rId36"/>
    <p:sldId id="415" r:id="rId37"/>
    <p:sldId id="416" r:id="rId38"/>
    <p:sldId id="417" r:id="rId39"/>
    <p:sldId id="418" r:id="rId40"/>
    <p:sldId id="419" r:id="rId41"/>
    <p:sldId id="420" r:id="rId42"/>
    <p:sldId id="421" r:id="rId43"/>
    <p:sldId id="422" r:id="rId44"/>
    <p:sldId id="423" r:id="rId45"/>
    <p:sldId id="424" r:id="rId46"/>
    <p:sldId id="425" r:id="rId47"/>
    <p:sldId id="426" r:id="rId48"/>
    <p:sldId id="427" r:id="rId49"/>
    <p:sldId id="428" r:id="rId50"/>
    <p:sldId id="429" r:id="rId51"/>
    <p:sldId id="430" r:id="rId52"/>
    <p:sldId id="431" r:id="rId53"/>
    <p:sldId id="432" r:id="rId54"/>
    <p:sldId id="378" r:id="rId55"/>
    <p:sldId id="443" r:id="rId56"/>
    <p:sldId id="444" r:id="rId57"/>
    <p:sldId id="445" r:id="rId58"/>
    <p:sldId id="446" r:id="rId59"/>
    <p:sldId id="447" r:id="rId60"/>
    <p:sldId id="448" r:id="rId61"/>
    <p:sldId id="449" r:id="rId62"/>
    <p:sldId id="452" r:id="rId63"/>
    <p:sldId id="453" r:id="rId64"/>
    <p:sldId id="456" r:id="rId65"/>
    <p:sldId id="457" r:id="rId66"/>
    <p:sldId id="458" r:id="rId67"/>
    <p:sldId id="459" r:id="rId68"/>
    <p:sldId id="460" r:id="rId69"/>
    <p:sldId id="461" r:id="rId70"/>
    <p:sldId id="462" r:id="rId71"/>
  </p:sldIdLst>
  <p:sldSz cx="9144000" cy="6858000" type="screen4x3"/>
  <p:notesSz cx="6858000" cy="9144000"/>
  <p:defaultTextStyle>
    <a:defPPr>
      <a:defRPr lang="zh-CN"/>
    </a:defPPr>
    <a:lvl1pPr algn="l" rtl="0" fontAlgn="base">
      <a:spcBef>
        <a:spcPct val="20000"/>
      </a:spcBef>
      <a:spcAft>
        <a:spcPct val="0"/>
      </a:spcAft>
      <a:buClr>
        <a:srgbClr val="A50021"/>
      </a:buClr>
      <a:buSzPct val="75000"/>
      <a:buFont typeface="Wingdings" pitchFamily="2" charset="2"/>
      <a:buChar char="n"/>
      <a:defRPr kumimoji="1" sz="2800" kern="1200">
        <a:solidFill>
          <a:schemeClr val="tx1"/>
        </a:solidFill>
        <a:latin typeface="Times New Roman" pitchFamily="18" charset="0"/>
        <a:ea typeface="宋体" pitchFamily="2" charset="-122"/>
        <a:cs typeface="+mn-cs"/>
      </a:defRPr>
    </a:lvl1pPr>
    <a:lvl2pPr marL="457200" algn="l" rtl="0" fontAlgn="base">
      <a:spcBef>
        <a:spcPct val="20000"/>
      </a:spcBef>
      <a:spcAft>
        <a:spcPct val="0"/>
      </a:spcAft>
      <a:buClr>
        <a:srgbClr val="A50021"/>
      </a:buClr>
      <a:buSzPct val="75000"/>
      <a:buFont typeface="Wingdings" pitchFamily="2" charset="2"/>
      <a:buChar char="n"/>
      <a:defRPr kumimoji="1" sz="2800" kern="1200">
        <a:solidFill>
          <a:schemeClr val="tx1"/>
        </a:solidFill>
        <a:latin typeface="Times New Roman" pitchFamily="18" charset="0"/>
        <a:ea typeface="宋体" pitchFamily="2" charset="-122"/>
        <a:cs typeface="+mn-cs"/>
      </a:defRPr>
    </a:lvl2pPr>
    <a:lvl3pPr marL="914400" algn="l" rtl="0" fontAlgn="base">
      <a:spcBef>
        <a:spcPct val="20000"/>
      </a:spcBef>
      <a:spcAft>
        <a:spcPct val="0"/>
      </a:spcAft>
      <a:buClr>
        <a:srgbClr val="A50021"/>
      </a:buClr>
      <a:buSzPct val="75000"/>
      <a:buFont typeface="Wingdings" pitchFamily="2" charset="2"/>
      <a:buChar char="n"/>
      <a:defRPr kumimoji="1" sz="2800" kern="1200">
        <a:solidFill>
          <a:schemeClr val="tx1"/>
        </a:solidFill>
        <a:latin typeface="Times New Roman" pitchFamily="18" charset="0"/>
        <a:ea typeface="宋体" pitchFamily="2" charset="-122"/>
        <a:cs typeface="+mn-cs"/>
      </a:defRPr>
    </a:lvl3pPr>
    <a:lvl4pPr marL="1371600" algn="l" rtl="0" fontAlgn="base">
      <a:spcBef>
        <a:spcPct val="20000"/>
      </a:spcBef>
      <a:spcAft>
        <a:spcPct val="0"/>
      </a:spcAft>
      <a:buClr>
        <a:srgbClr val="A50021"/>
      </a:buClr>
      <a:buSzPct val="75000"/>
      <a:buFont typeface="Wingdings" pitchFamily="2" charset="2"/>
      <a:buChar char="n"/>
      <a:defRPr kumimoji="1" sz="2800" kern="1200">
        <a:solidFill>
          <a:schemeClr val="tx1"/>
        </a:solidFill>
        <a:latin typeface="Times New Roman" pitchFamily="18" charset="0"/>
        <a:ea typeface="宋体" pitchFamily="2" charset="-122"/>
        <a:cs typeface="+mn-cs"/>
      </a:defRPr>
    </a:lvl4pPr>
    <a:lvl5pPr marL="1828800" algn="l" rtl="0" fontAlgn="base">
      <a:spcBef>
        <a:spcPct val="20000"/>
      </a:spcBef>
      <a:spcAft>
        <a:spcPct val="0"/>
      </a:spcAft>
      <a:buClr>
        <a:srgbClr val="A50021"/>
      </a:buClr>
      <a:buSzPct val="75000"/>
      <a:buFont typeface="Wingdings" pitchFamily="2" charset="2"/>
      <a:buChar char="n"/>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976" autoAdjust="0"/>
  </p:normalViewPr>
  <p:slideViewPr>
    <p:cSldViewPr>
      <p:cViewPr varScale="1">
        <p:scale>
          <a:sx n="74" d="100"/>
          <a:sy n="74" d="100"/>
        </p:scale>
        <p:origin x="-4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ltLang="zh-CN"/>
          </a:p>
        </p:txBody>
      </p:sp>
      <p:sp>
        <p:nvSpPr>
          <p:cNvPr id="19" name="Footer Placeholder 18"/>
          <p:cNvSpPr>
            <a:spLocks noGrp="1"/>
          </p:cNvSpPr>
          <p:nvPr>
            <p:ph type="ftr" sz="quarter" idx="11"/>
          </p:nvPr>
        </p:nvSpPr>
        <p:spPr/>
        <p:txBody>
          <a:bodyPr/>
          <a:lstStyle/>
          <a:p>
            <a:endParaRPr lang="en-US" altLang="zh-CN"/>
          </a:p>
        </p:txBody>
      </p:sp>
      <p:sp>
        <p:nvSpPr>
          <p:cNvPr id="27" name="Slide Number Placeholder 26"/>
          <p:cNvSpPr>
            <a:spLocks noGrp="1"/>
          </p:cNvSpPr>
          <p:nvPr>
            <p:ph type="sldNum" sz="quarter" idx="12"/>
          </p:nvPr>
        </p:nvSpPr>
        <p:spPr/>
        <p:txBody>
          <a:bodyPr/>
          <a:lstStyle/>
          <a:p>
            <a:fld id="{0EBC1BCE-A99E-4A61-B08D-3ED8BA0F9E72}" type="slidenum">
              <a:rPr lang="en-US" altLang="zh-CN" smtClean="0"/>
              <a:pPr/>
              <a:t>‹#›</a:t>
            </a:fld>
            <a:endParaRPr lang="en-US" altLang="zh-CN"/>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2D8F971A-20BD-45E2-A942-CCE582AFF0C5}" type="slidenum">
              <a:rPr lang="en-US" altLang="zh-CN" smtClean="0"/>
              <a:pPr/>
              <a:t>‹#›</a:t>
            </a:fld>
            <a:endParaRPr lang="en-US" altLang="zh-CN" sz="140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1D26875A-298E-4D97-AE28-99577EFCF9F7}" type="slidenum">
              <a:rPr lang="en-US" altLang="zh-CN" smtClean="0"/>
              <a:pPr/>
              <a:t>‹#›</a:t>
            </a:fld>
            <a:endParaRPr lang="en-US" altLang="zh-CN" sz="140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720080"/>
          </a:xfrm>
        </p:spPr>
        <p:txBody>
          <a:bodyPr>
            <a:normAutofit/>
          </a:bodyPr>
          <a:lstStyle>
            <a:lvl1pPr>
              <a:defRPr sz="3000" b="1"/>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endParaRPr lang="en-US" altLang="zh-CN">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ltLang="zh-CN">
              <a:solidFill>
                <a:srgbClr val="04617B">
                  <a:shade val="90000"/>
                </a:srgbClr>
              </a:solidFill>
            </a:endParaRPr>
          </a:p>
        </p:txBody>
      </p:sp>
      <p:sp>
        <p:nvSpPr>
          <p:cNvPr id="6" name="Slide Number Placeholder 5"/>
          <p:cNvSpPr>
            <a:spLocks noGrp="1"/>
          </p:cNvSpPr>
          <p:nvPr>
            <p:ph type="sldNum" sz="quarter" idx="12"/>
          </p:nvPr>
        </p:nvSpPr>
        <p:spPr/>
        <p:txBody>
          <a:bodyPr/>
          <a:lstStyle/>
          <a:p>
            <a:fld id="{7750529F-84DE-4E49-9571-E3E38439DE34}"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31079543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NZ"/>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15F699-71EC-46CD-BA9E-477FC113D34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2010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EB5607-4DF6-44ED-AF53-C98B43D263F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8237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651C0B-B67B-44F9-80A7-ED7AA7E91C2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8249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6B4706-EA1E-4F2A-AB4C-C0972EF0CD1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19828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C7C4AFB-1029-4790-AAC8-17445C16634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7252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83F356-4818-4F56-9DAE-6472383C7C5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1186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3A259E-87EC-4067-8505-5989D987830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0202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445624" cy="636680"/>
          </a:xfrm>
        </p:spPr>
        <p:txBody>
          <a:bodyPr>
            <a:normAutofit/>
          </a:bodyPr>
          <a:lstStyle>
            <a:lvl1pPr>
              <a:defRPr sz="3000" b="1"/>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E327243D-ECE3-4A42-8647-1DD835C71933}" type="slidenum">
              <a:rPr lang="en-US" altLang="zh-CN" smtClean="0"/>
              <a:pPr/>
              <a:t>‹#›</a:t>
            </a:fld>
            <a:endParaRPr lang="en-US" altLang="zh-CN" sz="140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079E13-E1E7-474E-AE73-7036DDF9510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810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63816F-BB88-48D2-A3E9-1F6D67E6D78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33171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86FB14-F934-4C19-8A34-ACF9B0E4B09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926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AA3CD-4D09-4BB7-8F95-3759804DC46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387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ltLang="zh-CN">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ltLang="zh-CN">
              <a:solidFill>
                <a:srgbClr val="DBF5F9">
                  <a:shade val="90000"/>
                </a:srgbClr>
              </a:solidFill>
            </a:endParaRPr>
          </a:p>
        </p:txBody>
      </p:sp>
      <p:sp>
        <p:nvSpPr>
          <p:cNvPr id="27" name="Slide Number Placeholder 26"/>
          <p:cNvSpPr>
            <a:spLocks noGrp="1"/>
          </p:cNvSpPr>
          <p:nvPr>
            <p:ph type="sldNum" sz="quarter" idx="12"/>
          </p:nvPr>
        </p:nvSpPr>
        <p:spPr/>
        <p:txBody>
          <a:bodyPr/>
          <a:lstStyle/>
          <a:p>
            <a:fld id="{66F81BCA-33FC-430B-B5B6-B7905432F8C9}" type="slidenum">
              <a:rPr lang="en-US" altLang="zh-CN"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9550213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720080"/>
          </a:xfrm>
        </p:spPr>
        <p:txBody>
          <a:bodyPr>
            <a:normAutofit/>
          </a:bodyPr>
          <a:lstStyle>
            <a:lvl1pPr>
              <a:defRPr sz="3000" b="1"/>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endParaRPr lang="en-US" altLang="zh-CN">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ltLang="zh-CN">
              <a:solidFill>
                <a:srgbClr val="04617B">
                  <a:shade val="90000"/>
                </a:srgbClr>
              </a:solidFill>
            </a:endParaRPr>
          </a:p>
        </p:txBody>
      </p:sp>
      <p:sp>
        <p:nvSpPr>
          <p:cNvPr id="6" name="Slide Number Placeholder 5"/>
          <p:cNvSpPr>
            <a:spLocks noGrp="1"/>
          </p:cNvSpPr>
          <p:nvPr>
            <p:ph type="sldNum" sz="quarter" idx="12"/>
          </p:nvPr>
        </p:nvSpPr>
        <p:spPr/>
        <p:txBody>
          <a:bodyPr/>
          <a:lstStyle/>
          <a:p>
            <a:fld id="{7750529F-84DE-4E49-9571-E3E38439DE34}"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37925237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ltLang="zh-CN">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ltLang="zh-CN">
              <a:solidFill>
                <a:srgbClr val="DBF5F9">
                  <a:shade val="90000"/>
                </a:srgbClr>
              </a:solidFill>
            </a:endParaRPr>
          </a:p>
        </p:txBody>
      </p:sp>
      <p:sp>
        <p:nvSpPr>
          <p:cNvPr id="6" name="Slide Number Placeholder 5"/>
          <p:cNvSpPr>
            <a:spLocks noGrp="1"/>
          </p:cNvSpPr>
          <p:nvPr>
            <p:ph type="sldNum" sz="quarter" idx="12"/>
          </p:nvPr>
        </p:nvSpPr>
        <p:spPr/>
        <p:txBody>
          <a:bodyPr/>
          <a:lstStyle/>
          <a:p>
            <a:fld id="{07C3074D-964C-494C-981F-616F8A66B19B}" type="slidenum">
              <a:rPr lang="en-US" altLang="zh-CN" smtClean="0">
                <a:solidFill>
                  <a:srgbClr val="DBF5F9">
                    <a:shade val="90000"/>
                  </a:srgbClr>
                </a:solidFill>
              </a:rPr>
              <a:pPr/>
              <a:t>‹#›</a:t>
            </a:fld>
            <a:endParaRPr lang="en-US" altLang="zh-CN" sz="1400">
              <a:solidFill>
                <a:srgbClr val="DBF5F9">
                  <a:shade val="90000"/>
                </a:srgbClr>
              </a:solidFill>
            </a:endParaRPr>
          </a:p>
        </p:txBody>
      </p:sp>
    </p:spTree>
    <p:extLst>
      <p:ext uri="{BB962C8B-B14F-4D97-AF65-F5344CB8AC3E}">
        <p14:creationId xmlns:p14="http://schemas.microsoft.com/office/powerpoint/2010/main" val="2138163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zh-CN">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ltLang="zh-CN">
              <a:solidFill>
                <a:srgbClr val="04617B">
                  <a:shade val="90000"/>
                </a:srgbClr>
              </a:solidFill>
            </a:endParaRPr>
          </a:p>
        </p:txBody>
      </p:sp>
      <p:sp>
        <p:nvSpPr>
          <p:cNvPr id="7" name="Slide Number Placeholder 6"/>
          <p:cNvSpPr>
            <a:spLocks noGrp="1"/>
          </p:cNvSpPr>
          <p:nvPr>
            <p:ph type="sldNum" sz="quarter" idx="12"/>
          </p:nvPr>
        </p:nvSpPr>
        <p:spPr/>
        <p:txBody>
          <a:bodyPr/>
          <a:lstStyle/>
          <a:p>
            <a:fld id="{ADA2B899-F483-4EFA-BB72-D8985F92FBC0}"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49976107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ltLang="zh-CN">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ltLang="zh-CN">
              <a:solidFill>
                <a:srgbClr val="04617B">
                  <a:shade val="90000"/>
                </a:srgbClr>
              </a:solidFill>
            </a:endParaRPr>
          </a:p>
        </p:txBody>
      </p:sp>
      <p:sp>
        <p:nvSpPr>
          <p:cNvPr id="9" name="Slide Number Placeholder 8"/>
          <p:cNvSpPr>
            <a:spLocks noGrp="1"/>
          </p:cNvSpPr>
          <p:nvPr>
            <p:ph type="sldNum" sz="quarter" idx="12"/>
          </p:nvPr>
        </p:nvSpPr>
        <p:spPr/>
        <p:txBody>
          <a:bodyPr/>
          <a:lstStyle/>
          <a:p>
            <a:fld id="{0D6187CC-7E99-47E3-B500-F204EC674301}"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354629107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ltLang="zh-CN">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ltLang="zh-CN">
              <a:solidFill>
                <a:srgbClr val="04617B">
                  <a:shade val="90000"/>
                </a:srgbClr>
              </a:solidFill>
            </a:endParaRPr>
          </a:p>
        </p:txBody>
      </p:sp>
      <p:sp>
        <p:nvSpPr>
          <p:cNvPr id="5" name="Slide Number Placeholder 4"/>
          <p:cNvSpPr>
            <a:spLocks noGrp="1"/>
          </p:cNvSpPr>
          <p:nvPr>
            <p:ph type="sldNum" sz="quarter" idx="12"/>
          </p:nvPr>
        </p:nvSpPr>
        <p:spPr/>
        <p:txBody>
          <a:bodyPr/>
          <a:lstStyle/>
          <a:p>
            <a:fld id="{C4D370B0-54C4-46D6-BF13-04F62C0FA11C}"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379831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BC56F4B5-F9AA-4473-8A55-836A39AEA512}" type="slidenum">
              <a:rPr lang="en-US" altLang="zh-CN" smtClean="0"/>
              <a:pPr/>
              <a:t>‹#›</a:t>
            </a:fld>
            <a:endParaRPr lang="en-US" altLang="zh-CN" sz="140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ltLang="zh-CN">
              <a:solidFill>
                <a:srgbClr val="04617B">
                  <a:shade val="90000"/>
                </a:srgbClr>
              </a:solidFill>
            </a:endParaRPr>
          </a:p>
        </p:txBody>
      </p:sp>
      <p:sp>
        <p:nvSpPr>
          <p:cNvPr id="4" name="Slide Number Placeholder 3"/>
          <p:cNvSpPr>
            <a:spLocks noGrp="1"/>
          </p:cNvSpPr>
          <p:nvPr>
            <p:ph type="sldNum" sz="quarter" idx="12"/>
          </p:nvPr>
        </p:nvSpPr>
        <p:spPr/>
        <p:txBody>
          <a:bodyPr/>
          <a:lstStyle/>
          <a:p>
            <a:fld id="{529DD0FF-D278-4B1C-902C-F3C97C67ACFF}"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1592978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zh-CN">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ltLang="zh-CN">
              <a:solidFill>
                <a:srgbClr val="04617B">
                  <a:shade val="90000"/>
                </a:srgbClr>
              </a:solidFill>
            </a:endParaRPr>
          </a:p>
        </p:txBody>
      </p:sp>
      <p:sp>
        <p:nvSpPr>
          <p:cNvPr id="7" name="Slide Number Placeholder 6"/>
          <p:cNvSpPr>
            <a:spLocks noGrp="1"/>
          </p:cNvSpPr>
          <p:nvPr>
            <p:ph type="sldNum" sz="quarter" idx="12"/>
          </p:nvPr>
        </p:nvSpPr>
        <p:spPr/>
        <p:txBody>
          <a:bodyPr/>
          <a:lstStyle/>
          <a:p>
            <a:fld id="{AD482DDD-0239-4968-8556-76A9178CCD5B}"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49544653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ltLang="zh-CN">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ltLang="zh-CN">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58F9E32-0C70-4297-92C3-C41C729236A4}" type="slidenum">
              <a:rPr lang="en-US" altLang="zh-CN" smtClean="0">
                <a:solidFill>
                  <a:srgbClr val="04617B">
                    <a:shade val="90000"/>
                  </a:srgbClr>
                </a:solidFill>
              </a:rPr>
              <a:pPr/>
              <a:t>‹#›</a:t>
            </a:fld>
            <a:endParaRPr lang="en-US" altLang="zh-CN" sz="140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latin typeface="Constantia"/>
            </a:endParaRPr>
          </a:p>
        </p:txBody>
      </p:sp>
    </p:spTree>
    <p:extLst>
      <p:ext uri="{BB962C8B-B14F-4D97-AF65-F5344CB8AC3E}">
        <p14:creationId xmlns:p14="http://schemas.microsoft.com/office/powerpoint/2010/main" val="22764046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zh-CN">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ltLang="zh-CN">
              <a:solidFill>
                <a:srgbClr val="04617B">
                  <a:shade val="90000"/>
                </a:srgbClr>
              </a:solidFill>
            </a:endParaRPr>
          </a:p>
        </p:txBody>
      </p:sp>
      <p:sp>
        <p:nvSpPr>
          <p:cNvPr id="6" name="Slide Number Placeholder 5"/>
          <p:cNvSpPr>
            <a:spLocks noGrp="1"/>
          </p:cNvSpPr>
          <p:nvPr>
            <p:ph type="sldNum" sz="quarter" idx="12"/>
          </p:nvPr>
        </p:nvSpPr>
        <p:spPr/>
        <p:txBody>
          <a:bodyPr/>
          <a:lstStyle/>
          <a:p>
            <a:fld id="{4CE6A7CD-498C-40C1-B2C8-683A031F82D5}"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21815161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zh-CN">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ltLang="zh-CN">
              <a:solidFill>
                <a:srgbClr val="04617B">
                  <a:shade val="90000"/>
                </a:srgbClr>
              </a:solidFill>
            </a:endParaRPr>
          </a:p>
        </p:txBody>
      </p:sp>
      <p:sp>
        <p:nvSpPr>
          <p:cNvPr id="6" name="Slide Number Placeholder 5"/>
          <p:cNvSpPr>
            <a:spLocks noGrp="1"/>
          </p:cNvSpPr>
          <p:nvPr>
            <p:ph type="sldNum" sz="quarter" idx="12"/>
          </p:nvPr>
        </p:nvSpPr>
        <p:spPr/>
        <p:txBody>
          <a:bodyPr/>
          <a:lstStyle/>
          <a:p>
            <a:fld id="{9DBFC476-498C-4746-8E8A-AEC21A872A2B}" type="slidenum">
              <a:rPr lang="en-US" altLang="zh-CN" smtClean="0">
                <a:solidFill>
                  <a:srgbClr val="04617B">
                    <a:shade val="90000"/>
                  </a:srgbClr>
                </a:solidFill>
              </a:rPr>
              <a:pPr/>
              <a:t>‹#›</a:t>
            </a:fld>
            <a:endParaRPr lang="en-US" altLang="zh-CN" sz="1400">
              <a:solidFill>
                <a:srgbClr val="04617B">
                  <a:shade val="90000"/>
                </a:srgbClr>
              </a:solidFill>
            </a:endParaRPr>
          </a:p>
        </p:txBody>
      </p:sp>
    </p:spTree>
    <p:extLst>
      <p:ext uri="{BB962C8B-B14F-4D97-AF65-F5344CB8AC3E}">
        <p14:creationId xmlns:p14="http://schemas.microsoft.com/office/powerpoint/2010/main" val="5516021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59083150-B7E8-42EA-BA5E-BA65A17DF16D}" type="slidenum">
              <a:rPr lang="en-US" altLang="zh-CN" smtClean="0"/>
              <a:pPr/>
              <a:t>‹#›</a:t>
            </a:fld>
            <a:endParaRPr lang="en-US" altLang="zh-CN" sz="140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ltLang="zh-CN"/>
          </a:p>
        </p:txBody>
      </p:sp>
      <p:sp>
        <p:nvSpPr>
          <p:cNvPr id="8" name="Footer Placeholder 7"/>
          <p:cNvSpPr>
            <a:spLocks noGrp="1"/>
          </p:cNvSpPr>
          <p:nvPr>
            <p:ph type="ftr" sz="quarter" idx="11"/>
          </p:nvPr>
        </p:nvSpPr>
        <p:spPr/>
        <p:txBody>
          <a:bodyPr/>
          <a:lstStyle/>
          <a:p>
            <a:endParaRPr lang="en-US" altLang="zh-CN"/>
          </a:p>
        </p:txBody>
      </p:sp>
      <p:sp>
        <p:nvSpPr>
          <p:cNvPr id="9" name="Slide Number Placeholder 8"/>
          <p:cNvSpPr>
            <a:spLocks noGrp="1"/>
          </p:cNvSpPr>
          <p:nvPr>
            <p:ph type="sldNum" sz="quarter" idx="12"/>
          </p:nvPr>
        </p:nvSpPr>
        <p:spPr/>
        <p:txBody>
          <a:bodyPr/>
          <a:lstStyle/>
          <a:p>
            <a:fld id="{47BBC639-0E3D-4243-80B5-7762E529195B}" type="slidenum">
              <a:rPr lang="en-US" altLang="zh-CN" smtClean="0"/>
              <a:pPr/>
              <a:t>‹#›</a:t>
            </a:fld>
            <a:endParaRPr lang="en-US" altLang="zh-CN" sz="140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ltLang="zh-CN"/>
          </a:p>
        </p:txBody>
      </p:sp>
      <p:sp>
        <p:nvSpPr>
          <p:cNvPr id="4" name="Footer Placeholder 3"/>
          <p:cNvSpPr>
            <a:spLocks noGrp="1"/>
          </p:cNvSpPr>
          <p:nvPr>
            <p:ph type="ftr" sz="quarter" idx="11"/>
          </p:nvPr>
        </p:nvSpPr>
        <p:spPr/>
        <p:txBody>
          <a:bodyPr/>
          <a:lstStyle/>
          <a:p>
            <a:endParaRPr lang="en-US" altLang="zh-CN"/>
          </a:p>
        </p:txBody>
      </p:sp>
      <p:sp>
        <p:nvSpPr>
          <p:cNvPr id="5" name="Slide Number Placeholder 4"/>
          <p:cNvSpPr>
            <a:spLocks noGrp="1"/>
          </p:cNvSpPr>
          <p:nvPr>
            <p:ph type="sldNum" sz="quarter" idx="12"/>
          </p:nvPr>
        </p:nvSpPr>
        <p:spPr/>
        <p:txBody>
          <a:bodyPr/>
          <a:lstStyle/>
          <a:p>
            <a:fld id="{1E739869-49D4-4972-9996-6F4431558453}" type="slidenum">
              <a:rPr lang="en-US" altLang="zh-CN" smtClean="0"/>
              <a:pPr/>
              <a:t>‹#›</a:t>
            </a:fld>
            <a:endParaRPr lang="en-US" altLang="zh-CN"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F5A5BAB3-2361-49DE-AC21-EB24D024BA30}" type="slidenum">
              <a:rPr lang="en-US" altLang="zh-CN" smtClean="0"/>
              <a:pPr/>
              <a:t>‹#›</a:t>
            </a:fld>
            <a:endParaRPr lang="en-US" altLang="zh-CN"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273151B6-9A41-41A1-ADAC-37807C184B17}" type="slidenum">
              <a:rPr lang="en-US" altLang="zh-CN" smtClean="0"/>
              <a:pPr/>
              <a:t>‹#›</a:t>
            </a:fld>
            <a:endParaRPr lang="en-US" altLang="zh-CN" sz="140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a:xfrm>
            <a:off x="8077200" y="6356350"/>
            <a:ext cx="609600" cy="365125"/>
          </a:xfrm>
        </p:spPr>
        <p:txBody>
          <a:bodyPr/>
          <a:lstStyle/>
          <a:p>
            <a:fld id="{1AB57B79-FA0F-4F05-94BE-32354636B887}" type="slidenum">
              <a:rPr lang="en-US" altLang="zh-CN" smtClean="0"/>
              <a:pPr/>
              <a:t>‹#›</a:t>
            </a:fld>
            <a:endParaRPr lang="en-US" altLang="zh-CN" sz="140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zh-C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zh-C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9662DF1-74AB-4C7E-8853-6E78A1EC159E}" type="slidenum">
              <a:rPr lang="en-US" altLang="zh-CN" smtClean="0"/>
              <a:pPr/>
              <a:t>‹#›</a:t>
            </a:fld>
            <a:endParaRPr lang="en-US" altLang="zh-CN" sz="140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97" r:id="rId1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anim calcmode="lin" valueType="num">
                                      <p:cBhvr>
                                        <p:cTn id="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1000"/>
                                        <p:tgtEl>
                                          <p:spTgt spid="30">
                                            <p:txEl>
                                              <p:pRg st="1" end="1"/>
                                            </p:txEl>
                                          </p:spTgt>
                                        </p:tgtEl>
                                      </p:cBhvr>
                                    </p:animEffect>
                                    <p:anim calcmode="lin" valueType="num">
                                      <p:cBhvr>
                                        <p:cTn id="1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fade">
                                      <p:cBhvr>
                                        <p:cTn id="17" dur="1000"/>
                                        <p:tgtEl>
                                          <p:spTgt spid="30">
                                            <p:txEl>
                                              <p:pRg st="2" end="2"/>
                                            </p:txEl>
                                          </p:spTgt>
                                        </p:tgtEl>
                                      </p:cBhvr>
                                    </p:animEffect>
                                    <p:anim calcmode="lin" valueType="num">
                                      <p:cBhvr>
                                        <p:cTn id="1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xEl>
                                              <p:pRg st="3" end="3"/>
                                            </p:txEl>
                                          </p:spTgt>
                                        </p:tgtEl>
                                        <p:attrNameLst>
                                          <p:attrName>style.visibility</p:attrName>
                                        </p:attrNameLst>
                                      </p:cBhvr>
                                      <p:to>
                                        <p:strVal val="visible"/>
                                      </p:to>
                                    </p:set>
                                    <p:animEffect transition="in" filter="fade">
                                      <p:cBhvr>
                                        <p:cTn id="22" dur="1000"/>
                                        <p:tgtEl>
                                          <p:spTgt spid="30">
                                            <p:txEl>
                                              <p:pRg st="3" end="3"/>
                                            </p:txEl>
                                          </p:spTgt>
                                        </p:tgtEl>
                                      </p:cBhvr>
                                    </p:animEffect>
                                    <p:anim calcmode="lin" valueType="num">
                                      <p:cBhvr>
                                        <p:cTn id="2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xEl>
                                              <p:pRg st="4" end="4"/>
                                            </p:txEl>
                                          </p:spTgt>
                                        </p:tgtEl>
                                        <p:attrNameLst>
                                          <p:attrName>style.visibility</p:attrName>
                                        </p:attrNameLst>
                                      </p:cBhvr>
                                      <p:to>
                                        <p:strVal val="visible"/>
                                      </p:to>
                                    </p:set>
                                    <p:animEffect transition="in" filter="fade">
                                      <p:cBhvr>
                                        <p:cTn id="27" dur="1000"/>
                                        <p:tgtEl>
                                          <p:spTgt spid="30">
                                            <p:txEl>
                                              <p:pRg st="4" end="4"/>
                                            </p:txEl>
                                          </p:spTgt>
                                        </p:tgtEl>
                                      </p:cBhvr>
                                    </p:animEffect>
                                    <p:anim calcmode="lin" valueType="num">
                                      <p:cBhvr>
                                        <p:cTn id="28"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spcBef>
                <a:spcPct val="0"/>
              </a:spcBef>
              <a:buClrTx/>
              <a:buSzTx/>
              <a:buFontTx/>
              <a:buNone/>
              <a:defRPr/>
            </a:pPr>
            <a:endParaRPr kumimoji="0" lang="en-US" altLang="zh-CN">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spcBef>
                <a:spcPct val="0"/>
              </a:spcBef>
              <a:buClrTx/>
              <a:buSzTx/>
              <a:buFontTx/>
              <a:buNone/>
              <a:defRPr/>
            </a:pPr>
            <a:endParaRPr kumimoji="0" lang="en-US" altLang="zh-CN">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spcBef>
                <a:spcPct val="0"/>
              </a:spcBef>
              <a:buClrTx/>
              <a:buSzTx/>
              <a:buFontTx/>
              <a:buNone/>
              <a:defRPr/>
            </a:pPr>
            <a:fld id="{20479D1E-6A83-4068-900B-E84A1D23F93C}" type="slidenum">
              <a:rPr kumimoji="0" lang="en-US" altLang="zh-CN">
                <a:solidFill>
                  <a:srgbClr val="000000"/>
                </a:solidFill>
                <a:latin typeface="Arial" pitchFamily="34" charset="0"/>
              </a:rPr>
              <a:pPr>
                <a:spcBef>
                  <a:spcPct val="0"/>
                </a:spcBef>
                <a:buClrTx/>
                <a:buSzTx/>
                <a:buFontTx/>
                <a:buNone/>
                <a:defRPr/>
              </a:pPr>
              <a:t>‹#›</a:t>
            </a:fld>
            <a:endParaRPr kumimoji="0" lang="en-US" altLang="zh-CN">
              <a:solidFill>
                <a:srgbClr val="000000"/>
              </a:solidFill>
              <a:latin typeface="Arial" pitchFamily="34" charset="0"/>
            </a:endParaRPr>
          </a:p>
        </p:txBody>
      </p:sp>
    </p:spTree>
    <p:extLst>
      <p:ext uri="{BB962C8B-B14F-4D97-AF65-F5344CB8AC3E}">
        <p14:creationId xmlns:p14="http://schemas.microsoft.com/office/powerpoint/2010/main" val="39023609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zh-CN">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zh-CN">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DC92CC8-AC31-49E3-8517-E4044E9897EF}" type="slidenum">
              <a:rPr lang="en-US" altLang="zh-CN" smtClean="0">
                <a:solidFill>
                  <a:srgbClr val="04617B">
                    <a:shade val="90000"/>
                  </a:srgbClr>
                </a:solidFill>
              </a:rPr>
              <a:pPr/>
              <a:t>‹#›</a:t>
            </a:fld>
            <a:endParaRPr lang="en-US" altLang="zh-CN" sz="140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just"/>
              <a:endParaRPr kumimoji="0"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just"/>
              <a:endParaRPr kumimoji="0" lang="en-US">
                <a:solidFill>
                  <a:prstClr val="black"/>
                </a:solidFill>
              </a:endParaRPr>
            </a:p>
          </p:txBody>
        </p:sp>
      </p:grpSp>
    </p:spTree>
    <p:extLst>
      <p:ext uri="{BB962C8B-B14F-4D97-AF65-F5344CB8AC3E}">
        <p14:creationId xmlns:p14="http://schemas.microsoft.com/office/powerpoint/2010/main" val="7203248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anim calcmode="lin" valueType="num">
                                      <p:cBhvr>
                                        <p:cTn id="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1000"/>
                                        <p:tgtEl>
                                          <p:spTgt spid="30">
                                            <p:txEl>
                                              <p:pRg st="1" end="1"/>
                                            </p:txEl>
                                          </p:spTgt>
                                        </p:tgtEl>
                                      </p:cBhvr>
                                    </p:animEffect>
                                    <p:anim calcmode="lin" valueType="num">
                                      <p:cBhvr>
                                        <p:cTn id="1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fade">
                                      <p:cBhvr>
                                        <p:cTn id="17" dur="1000"/>
                                        <p:tgtEl>
                                          <p:spTgt spid="30">
                                            <p:txEl>
                                              <p:pRg st="2" end="2"/>
                                            </p:txEl>
                                          </p:spTgt>
                                        </p:tgtEl>
                                      </p:cBhvr>
                                    </p:animEffect>
                                    <p:anim calcmode="lin" valueType="num">
                                      <p:cBhvr>
                                        <p:cTn id="1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xEl>
                                              <p:pRg st="3" end="3"/>
                                            </p:txEl>
                                          </p:spTgt>
                                        </p:tgtEl>
                                        <p:attrNameLst>
                                          <p:attrName>style.visibility</p:attrName>
                                        </p:attrNameLst>
                                      </p:cBhvr>
                                      <p:to>
                                        <p:strVal val="visible"/>
                                      </p:to>
                                    </p:set>
                                    <p:animEffect transition="in" filter="fade">
                                      <p:cBhvr>
                                        <p:cTn id="22" dur="1000"/>
                                        <p:tgtEl>
                                          <p:spTgt spid="30">
                                            <p:txEl>
                                              <p:pRg st="3" end="3"/>
                                            </p:txEl>
                                          </p:spTgt>
                                        </p:tgtEl>
                                      </p:cBhvr>
                                    </p:animEffect>
                                    <p:anim calcmode="lin" valueType="num">
                                      <p:cBhvr>
                                        <p:cTn id="2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xEl>
                                              <p:pRg st="4" end="4"/>
                                            </p:txEl>
                                          </p:spTgt>
                                        </p:tgtEl>
                                        <p:attrNameLst>
                                          <p:attrName>style.visibility</p:attrName>
                                        </p:attrNameLst>
                                      </p:cBhvr>
                                      <p:to>
                                        <p:strVal val="visible"/>
                                      </p:to>
                                    </p:set>
                                    <p:animEffect transition="in" filter="fade">
                                      <p:cBhvr>
                                        <p:cTn id="27" dur="1000"/>
                                        <p:tgtEl>
                                          <p:spTgt spid="30">
                                            <p:txEl>
                                              <p:pRg st="4" end="4"/>
                                            </p:txEl>
                                          </p:spTgt>
                                        </p:tgtEl>
                                      </p:cBhvr>
                                    </p:animEffect>
                                    <p:anim calcmode="lin" valueType="num">
                                      <p:cBhvr>
                                        <p:cTn id="28"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55.xml"/><Relationship Id="rId7" Type="http://schemas.openxmlformats.org/officeDocument/2006/relationships/slide" Target="slide59.xml"/><Relationship Id="rId2" Type="http://schemas.openxmlformats.org/officeDocument/2006/relationships/slide" Target="slide54.xml"/><Relationship Id="rId1" Type="http://schemas.openxmlformats.org/officeDocument/2006/relationships/slideLayout" Target="../slideLayouts/slideLayout25.xml"/><Relationship Id="rId6" Type="http://schemas.openxmlformats.org/officeDocument/2006/relationships/slide" Target="slide58.xml"/><Relationship Id="rId5" Type="http://schemas.openxmlformats.org/officeDocument/2006/relationships/slide" Target="slide57.xml"/><Relationship Id="rId4" Type="http://schemas.openxmlformats.org/officeDocument/2006/relationships/slide" Target="slide5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62.xml"/><Relationship Id="rId1" Type="http://schemas.openxmlformats.org/officeDocument/2006/relationships/slideLayout" Target="../slideLayouts/slideLayout12.xml"/><Relationship Id="rId6" Type="http://schemas.openxmlformats.org/officeDocument/2006/relationships/slide" Target="slide66.xml"/><Relationship Id="rId5" Type="http://schemas.openxmlformats.org/officeDocument/2006/relationships/slide" Target="slide65.xml"/><Relationship Id="rId4" Type="http://schemas.openxmlformats.org/officeDocument/2006/relationships/slide" Target="slide64.xml"/></Relationships>
</file>

<file path=ppt/slides/_rels/slide29.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slide" Target="slide6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6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slide" Target="slide28.xml"/></Relationships>
</file>

<file path=ppt/slides/_rels/slide6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00113" y="2348880"/>
            <a:ext cx="7273925" cy="1143000"/>
          </a:xfrm>
        </p:spPr>
        <p:txBody>
          <a:bodyPr/>
          <a:lstStyle/>
          <a:p>
            <a:pPr eaLnBrk="1" hangingPunct="1"/>
            <a:r>
              <a:rPr lang="en-US" altLang="zh-CN" sz="3000" b="1" dirty="0" smtClean="0">
                <a:latin typeface="Constantia" pitchFamily="18" charset="0"/>
              </a:rPr>
              <a:t>Unit 8 </a:t>
            </a:r>
            <a:r>
              <a:rPr lang="en-US" altLang="zh-CN" b="1" dirty="0" smtClean="0">
                <a:latin typeface="Constantia" pitchFamily="18" charset="0"/>
              </a:rPr>
              <a:t/>
            </a:r>
            <a:br>
              <a:rPr lang="en-US" altLang="zh-CN" b="1" dirty="0" smtClean="0">
                <a:latin typeface="Constantia" pitchFamily="18" charset="0"/>
              </a:rPr>
            </a:br>
            <a:r>
              <a:rPr lang="en-US" altLang="zh-CN" sz="4000" b="1" dirty="0" smtClean="0">
                <a:latin typeface="Constantia" pitchFamily="18" charset="0"/>
              </a:rPr>
              <a:t>Literature</a:t>
            </a:r>
            <a:endParaRPr lang="zh-CN" altLang="zh-CN" sz="4000" b="1" dirty="0" smtClean="0">
              <a:latin typeface="Constantia" pitchFamily="18" charset="0"/>
            </a:endParaRPr>
          </a:p>
        </p:txBody>
      </p:sp>
      <p:sp>
        <p:nvSpPr>
          <p:cNvPr id="2051" name="Rectangle 3"/>
          <p:cNvSpPr>
            <a:spLocks noGrp="1" noChangeArrowheads="1"/>
          </p:cNvSpPr>
          <p:nvPr>
            <p:ph type="body" idx="1"/>
          </p:nvPr>
        </p:nvSpPr>
        <p:spPr>
          <a:xfrm>
            <a:off x="395288" y="4149725"/>
            <a:ext cx="8229600" cy="2506663"/>
          </a:xfrm>
        </p:spPr>
        <p:txBody>
          <a:bodyPr/>
          <a:lstStyle/>
          <a:p>
            <a:pPr eaLnBrk="1" hangingPunct="1">
              <a:buFontTx/>
              <a:buNone/>
            </a:pPr>
            <a:endParaRPr lang="en-US" altLang="zh-CN" dirty="0" smtClean="0"/>
          </a:p>
          <a:p>
            <a:pPr eaLnBrk="1" hangingPunct="1">
              <a:buFontTx/>
              <a:buNone/>
            </a:pPr>
            <a:endParaRPr lang="en-US" altLang="zh-CN" dirty="0" smtClean="0"/>
          </a:p>
        </p:txBody>
      </p:sp>
      <p:sp>
        <p:nvSpPr>
          <p:cNvPr id="2052" name="Text Box 7"/>
          <p:cNvSpPr txBox="1">
            <a:spLocks noChangeArrowheads="1"/>
          </p:cNvSpPr>
          <p:nvPr/>
        </p:nvSpPr>
        <p:spPr bwMode="auto">
          <a:xfrm>
            <a:off x="900113" y="5300663"/>
            <a:ext cx="7273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ClrTx/>
              <a:buSzTx/>
              <a:buFontTx/>
              <a:buNone/>
            </a:pPr>
            <a:endParaRPr kumimoji="0" lang="zh-CN" altLang="zh-CN" sz="1800">
              <a:solidFill>
                <a:srgbClr val="000000"/>
              </a:solidFill>
            </a:endParaRPr>
          </a:p>
        </p:txBody>
      </p:sp>
    </p:spTree>
    <p:extLst>
      <p:ext uri="{BB962C8B-B14F-4D97-AF65-F5344CB8AC3E}">
        <p14:creationId xmlns:p14="http://schemas.microsoft.com/office/powerpoint/2010/main" val="65961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6" name="Rectangle 4"/>
          <p:cNvSpPr>
            <a:spLocks noGrp="1" noChangeArrowheads="1"/>
          </p:cNvSpPr>
          <p:nvPr>
            <p:ph type="title"/>
          </p:nvPr>
        </p:nvSpPr>
        <p:spPr>
          <a:xfrm>
            <a:off x="1066800" y="981075"/>
            <a:ext cx="7772400" cy="719138"/>
          </a:xfrm>
        </p:spPr>
        <p:txBody>
          <a:bodyPr/>
          <a:lstStyle/>
          <a:p>
            <a:pPr algn="ctr"/>
            <a:r>
              <a:rPr lang="en-GB" altLang="zh-CN" sz="3200"/>
              <a:t>Du Fu, a realist poet</a:t>
            </a:r>
            <a:endParaRPr lang="en-US" altLang="zh-CN" sz="3200"/>
          </a:p>
        </p:txBody>
      </p:sp>
      <p:pic>
        <p:nvPicPr>
          <p:cNvPr id="1313797" name="Picture 5" descr="杜甫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754188"/>
            <a:ext cx="5614988" cy="459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4" name="Rectangle 4"/>
          <p:cNvSpPr>
            <a:spLocks noGrp="1" noChangeArrowheads="1"/>
          </p:cNvSpPr>
          <p:nvPr>
            <p:ph type="title"/>
          </p:nvPr>
        </p:nvSpPr>
        <p:spPr>
          <a:xfrm>
            <a:off x="1066800" y="981075"/>
            <a:ext cx="7772400" cy="719138"/>
          </a:xfrm>
        </p:spPr>
        <p:txBody>
          <a:bodyPr/>
          <a:lstStyle/>
          <a:p>
            <a:pPr algn="ctr"/>
            <a:r>
              <a:rPr lang="en-GB" altLang="zh-CN" sz="3200"/>
              <a:t>Bai Juyi and illustrations of his works</a:t>
            </a:r>
            <a:endParaRPr lang="en-US" altLang="zh-CN" sz="3200"/>
          </a:p>
        </p:txBody>
      </p:sp>
      <p:pic>
        <p:nvPicPr>
          <p:cNvPr id="1315845" name="Picture 5" descr="白居易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916113"/>
            <a:ext cx="3349625" cy="4465637"/>
          </a:xfrm>
          <a:prstGeom prst="rect">
            <a:avLst/>
          </a:prstGeom>
          <a:noFill/>
          <a:extLst>
            <a:ext uri="{909E8E84-426E-40DD-AFC4-6F175D3DCCD1}">
              <a14:hiddenFill xmlns:a14="http://schemas.microsoft.com/office/drawing/2010/main">
                <a:solidFill>
                  <a:srgbClr val="FFFFFF"/>
                </a:solidFill>
              </a14:hiddenFill>
            </a:ext>
          </a:extLst>
        </p:spPr>
      </p:pic>
      <p:pic>
        <p:nvPicPr>
          <p:cNvPr id="1315846" name="Picture 6" descr="白居易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44675"/>
            <a:ext cx="4049713" cy="4614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2" name="Rectangle 4"/>
          <p:cNvSpPr>
            <a:spLocks noGrp="1" noChangeArrowheads="1"/>
          </p:cNvSpPr>
          <p:nvPr>
            <p:ph type="title"/>
          </p:nvPr>
        </p:nvSpPr>
        <p:spPr>
          <a:xfrm>
            <a:off x="1066800" y="838200"/>
            <a:ext cx="4584700" cy="1366838"/>
          </a:xfrm>
        </p:spPr>
        <p:txBody>
          <a:bodyPr/>
          <a:lstStyle/>
          <a:p>
            <a:pPr algn="ctr"/>
            <a:r>
              <a:rPr lang="en-GB" altLang="zh-CN" sz="3200"/>
              <a:t>Paintings of Han Yu</a:t>
            </a:r>
            <a:endParaRPr lang="en-US" altLang="zh-CN" sz="3200"/>
          </a:p>
        </p:txBody>
      </p:sp>
      <p:pic>
        <p:nvPicPr>
          <p:cNvPr id="1317893" name="Picture 5" descr="韩愈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836613"/>
            <a:ext cx="2713037"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317894" name="Picture 6" descr="韩愈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997200"/>
            <a:ext cx="4505325" cy="338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40" name="Rectangle 4"/>
          <p:cNvSpPr>
            <a:spLocks noGrp="1" noChangeArrowheads="1"/>
          </p:cNvSpPr>
          <p:nvPr>
            <p:ph type="title"/>
          </p:nvPr>
        </p:nvSpPr>
        <p:spPr>
          <a:xfrm>
            <a:off x="1066800" y="1125538"/>
            <a:ext cx="7772400" cy="719137"/>
          </a:xfrm>
        </p:spPr>
        <p:txBody>
          <a:bodyPr/>
          <a:lstStyle/>
          <a:p>
            <a:pPr algn="ctr"/>
            <a:r>
              <a:rPr lang="en-GB" altLang="zh-CN" sz="3200"/>
              <a:t>Liu Zongyuan</a:t>
            </a:r>
            <a:endParaRPr lang="en-US" altLang="zh-CN" sz="3200"/>
          </a:p>
        </p:txBody>
      </p:sp>
      <p:pic>
        <p:nvPicPr>
          <p:cNvPr id="1319941" name="Picture 5" descr="柳宗元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133600"/>
            <a:ext cx="5776913" cy="4322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8" name="Rectangle 4"/>
          <p:cNvSpPr>
            <a:spLocks noGrp="1" noChangeArrowheads="1"/>
          </p:cNvSpPr>
          <p:nvPr>
            <p:ph type="title"/>
          </p:nvPr>
        </p:nvSpPr>
        <p:spPr>
          <a:xfrm>
            <a:off x="827088" y="1125538"/>
            <a:ext cx="8012112" cy="719137"/>
          </a:xfrm>
        </p:spPr>
        <p:txBody>
          <a:bodyPr/>
          <a:lstStyle/>
          <a:p>
            <a:pPr algn="ctr"/>
            <a:r>
              <a:rPr lang="en-GB" altLang="zh-CN" sz="3200"/>
              <a:t>Liu Zongyuan and his poem “Fishing in Snow”</a:t>
            </a:r>
            <a:endParaRPr lang="en-US" altLang="zh-CN" sz="3200"/>
          </a:p>
        </p:txBody>
      </p:sp>
      <p:pic>
        <p:nvPicPr>
          <p:cNvPr id="1321989" name="Picture 5" descr="柳宗元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276475"/>
            <a:ext cx="4497388" cy="4124325"/>
          </a:xfrm>
          <a:prstGeom prst="rect">
            <a:avLst/>
          </a:prstGeom>
          <a:noFill/>
          <a:extLst>
            <a:ext uri="{909E8E84-426E-40DD-AFC4-6F175D3DCCD1}">
              <a14:hiddenFill xmlns:a14="http://schemas.microsoft.com/office/drawing/2010/main">
                <a:solidFill>
                  <a:srgbClr val="FFFFFF"/>
                </a:solidFill>
              </a14:hiddenFill>
            </a:ext>
          </a:extLst>
        </p:spPr>
      </p:pic>
      <p:pic>
        <p:nvPicPr>
          <p:cNvPr id="1321990" name="Picture 6" descr="柳宗元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924175"/>
            <a:ext cx="2057400" cy="2809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6" name="Rectangle 4"/>
          <p:cNvSpPr>
            <a:spLocks noGrp="1" noChangeArrowheads="1"/>
          </p:cNvSpPr>
          <p:nvPr>
            <p:ph type="title"/>
          </p:nvPr>
        </p:nvSpPr>
        <p:spPr>
          <a:xfrm>
            <a:off x="900113" y="981075"/>
            <a:ext cx="5759450" cy="1511300"/>
          </a:xfrm>
        </p:spPr>
        <p:txBody>
          <a:bodyPr/>
          <a:lstStyle/>
          <a:p>
            <a:pPr algn="ctr"/>
            <a:r>
              <a:rPr lang="en-GB" altLang="zh-CN" sz="3200"/>
              <a:t>Qin Guan and his best-known poem</a:t>
            </a:r>
            <a:endParaRPr lang="en-US" altLang="zh-CN" sz="3200"/>
          </a:p>
        </p:txBody>
      </p:sp>
      <p:pic>
        <p:nvPicPr>
          <p:cNvPr id="1324037" name="Picture 5" descr="秦观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981075"/>
            <a:ext cx="1887537" cy="2736850"/>
          </a:xfrm>
          <a:prstGeom prst="rect">
            <a:avLst/>
          </a:prstGeom>
          <a:noFill/>
          <a:extLst>
            <a:ext uri="{909E8E84-426E-40DD-AFC4-6F175D3DCCD1}">
              <a14:hiddenFill xmlns:a14="http://schemas.microsoft.com/office/drawing/2010/main">
                <a:solidFill>
                  <a:srgbClr val="FFFFFF"/>
                </a:solidFill>
              </a14:hiddenFill>
            </a:ext>
          </a:extLst>
        </p:spPr>
      </p:pic>
      <p:pic>
        <p:nvPicPr>
          <p:cNvPr id="1324038" name="Picture 6" descr="秦观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97200"/>
            <a:ext cx="5903912" cy="3408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4" name="Rectangle 4"/>
          <p:cNvSpPr>
            <a:spLocks noGrp="1" noChangeArrowheads="1"/>
          </p:cNvSpPr>
          <p:nvPr>
            <p:ph type="title"/>
          </p:nvPr>
        </p:nvSpPr>
        <p:spPr>
          <a:xfrm>
            <a:off x="900113" y="838200"/>
            <a:ext cx="3527425" cy="2446338"/>
          </a:xfrm>
        </p:spPr>
        <p:txBody>
          <a:bodyPr/>
          <a:lstStyle/>
          <a:p>
            <a:pPr algn="ctr"/>
            <a:r>
              <a:rPr lang="en-GB" altLang="zh-CN" sz="3200"/>
              <a:t>Su Shi &amp; </a:t>
            </a:r>
            <a:br>
              <a:rPr lang="en-GB" altLang="zh-CN" sz="3200"/>
            </a:br>
            <a:r>
              <a:rPr lang="en-GB" altLang="zh-CN" sz="3200"/>
              <a:t>his painting</a:t>
            </a:r>
            <a:endParaRPr lang="en-US" altLang="zh-CN" sz="3200"/>
          </a:p>
        </p:txBody>
      </p:sp>
      <p:pic>
        <p:nvPicPr>
          <p:cNvPr id="1326085" name="Picture 5" descr="苏轼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836613"/>
            <a:ext cx="4224337" cy="3167062"/>
          </a:xfrm>
          <a:prstGeom prst="rect">
            <a:avLst/>
          </a:prstGeom>
          <a:noFill/>
          <a:extLst>
            <a:ext uri="{909E8E84-426E-40DD-AFC4-6F175D3DCCD1}">
              <a14:hiddenFill xmlns:a14="http://schemas.microsoft.com/office/drawing/2010/main">
                <a:solidFill>
                  <a:srgbClr val="FFFFFF"/>
                </a:solidFill>
              </a14:hiddenFill>
            </a:ext>
          </a:extLst>
        </p:spPr>
      </p:pic>
      <p:pic>
        <p:nvPicPr>
          <p:cNvPr id="1326087" name="Picture 7" descr="苏轼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149725"/>
            <a:ext cx="5616575" cy="2271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132" name="Rectangle 4"/>
          <p:cNvSpPr>
            <a:spLocks noGrp="1" noChangeArrowheads="1"/>
          </p:cNvSpPr>
          <p:nvPr>
            <p:ph type="title"/>
          </p:nvPr>
        </p:nvSpPr>
        <p:spPr>
          <a:xfrm>
            <a:off x="1066800" y="908050"/>
            <a:ext cx="7772400" cy="865188"/>
          </a:xfrm>
        </p:spPr>
        <p:txBody>
          <a:bodyPr/>
          <a:lstStyle/>
          <a:p>
            <a:pPr algn="ctr"/>
            <a:r>
              <a:rPr lang="en-GB" altLang="zh-CN" sz="3200"/>
              <a:t>Su Shi’s calligraphy</a:t>
            </a:r>
            <a:endParaRPr lang="en-US" altLang="zh-CN" sz="3200"/>
          </a:p>
        </p:txBody>
      </p:sp>
      <p:pic>
        <p:nvPicPr>
          <p:cNvPr id="1328133" name="Picture 5" descr="苏轼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931988"/>
            <a:ext cx="6192837" cy="4487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80" name="Rectangle 4"/>
          <p:cNvSpPr>
            <a:spLocks noGrp="1" noChangeArrowheads="1"/>
          </p:cNvSpPr>
          <p:nvPr>
            <p:ph type="title"/>
          </p:nvPr>
        </p:nvSpPr>
        <p:spPr>
          <a:xfrm>
            <a:off x="6300788" y="2060575"/>
            <a:ext cx="2374900" cy="647700"/>
          </a:xfrm>
        </p:spPr>
        <p:txBody>
          <a:bodyPr/>
          <a:lstStyle/>
          <a:p>
            <a:pPr algn="ctr"/>
            <a:r>
              <a:rPr lang="en-GB" altLang="zh-CN" sz="3200"/>
              <a:t>Xin Qiji</a:t>
            </a:r>
            <a:endParaRPr lang="en-US" altLang="zh-CN" sz="3200"/>
          </a:p>
        </p:txBody>
      </p:sp>
      <p:pic>
        <p:nvPicPr>
          <p:cNvPr id="1330181" name="Picture 5" descr="辛弃疾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5588000" cy="4359275"/>
          </a:xfrm>
          <a:prstGeom prst="rect">
            <a:avLst/>
          </a:prstGeom>
          <a:noFill/>
          <a:extLst>
            <a:ext uri="{909E8E84-426E-40DD-AFC4-6F175D3DCCD1}">
              <a14:hiddenFill xmlns:a14="http://schemas.microsoft.com/office/drawing/2010/main">
                <a:solidFill>
                  <a:srgbClr val="FFFFFF"/>
                </a:solidFill>
              </a14:hiddenFill>
            </a:ext>
          </a:extLst>
        </p:spPr>
      </p:pic>
      <p:pic>
        <p:nvPicPr>
          <p:cNvPr id="1330183" name="Picture 7" descr="辛弃疾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479800"/>
            <a:ext cx="3887788" cy="2970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28" name="Rectangle 4"/>
          <p:cNvSpPr>
            <a:spLocks noGrp="1" noChangeArrowheads="1"/>
          </p:cNvSpPr>
          <p:nvPr>
            <p:ph type="title"/>
          </p:nvPr>
        </p:nvSpPr>
        <p:spPr>
          <a:xfrm>
            <a:off x="1066800" y="1484313"/>
            <a:ext cx="7772400" cy="1008062"/>
          </a:xfrm>
        </p:spPr>
        <p:txBody>
          <a:bodyPr/>
          <a:lstStyle/>
          <a:p>
            <a:pPr algn="ctr"/>
            <a:r>
              <a:rPr lang="en-GB" altLang="zh-CN" sz="3200"/>
              <a:t>Xin Qiji and his poem</a:t>
            </a:r>
            <a:endParaRPr lang="en-US" altLang="zh-CN" sz="3200"/>
          </a:p>
        </p:txBody>
      </p:sp>
      <p:pic>
        <p:nvPicPr>
          <p:cNvPr id="1332230" name="Picture 6" descr="辛弃疾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141663"/>
            <a:ext cx="7162800" cy="3014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a:xfrm>
            <a:off x="899592" y="260648"/>
            <a:ext cx="8136904" cy="648072"/>
          </a:xfrm>
        </p:spPr>
        <p:txBody>
          <a:bodyPr>
            <a:normAutofit fontScale="90000"/>
          </a:bodyPr>
          <a:lstStyle/>
          <a:p>
            <a:pPr algn="ctr"/>
            <a:r>
              <a:rPr lang="en-US" altLang="zh-CN" sz="3200" dirty="0"/>
              <a:t>Questions Concerning Section A</a:t>
            </a:r>
            <a:br>
              <a:rPr lang="en-US" altLang="zh-CN" sz="3200" dirty="0"/>
            </a:br>
            <a:r>
              <a:rPr lang="en-US" altLang="zh-CN" sz="3200" dirty="0"/>
              <a:t> Classical Literature</a:t>
            </a:r>
            <a:endParaRPr lang="en-US" altLang="zh-CN" sz="3200" b="1" dirty="0"/>
          </a:p>
        </p:txBody>
      </p:sp>
      <p:sp>
        <p:nvSpPr>
          <p:cNvPr id="1268739" name="Rectangle 3"/>
          <p:cNvSpPr>
            <a:spLocks noGrp="1" noChangeArrowheads="1"/>
          </p:cNvSpPr>
          <p:nvPr>
            <p:ph idx="1"/>
          </p:nvPr>
        </p:nvSpPr>
        <p:spPr>
          <a:xfrm>
            <a:off x="107504" y="908720"/>
            <a:ext cx="8928992" cy="5949280"/>
          </a:xfrm>
        </p:spPr>
        <p:txBody>
          <a:bodyPr>
            <a:noAutofit/>
          </a:bodyPr>
          <a:lstStyle/>
          <a:p>
            <a:pPr marL="0" indent="0">
              <a:buNone/>
            </a:pPr>
            <a:r>
              <a:rPr lang="en-US" altLang="zh-CN" sz="2800" dirty="0">
                <a:solidFill>
                  <a:schemeClr val="accent1"/>
                </a:solidFill>
              </a:rPr>
              <a:t>1. What does classical Chinese literature refer to? </a:t>
            </a:r>
          </a:p>
          <a:p>
            <a:pPr marL="0" indent="0">
              <a:buNone/>
            </a:pPr>
            <a:r>
              <a:rPr lang="en-US" altLang="zh-CN" sz="2800" dirty="0">
                <a:solidFill>
                  <a:schemeClr val="accent1"/>
                </a:solidFill>
              </a:rPr>
              <a:t>2. What does pre-Qin literature refer to? What are its masterworks?  </a:t>
            </a:r>
          </a:p>
          <a:p>
            <a:pPr marL="0" indent="0">
              <a:buNone/>
            </a:pPr>
            <a:r>
              <a:rPr lang="en-US" altLang="zh-CN" sz="2800" dirty="0">
                <a:solidFill>
                  <a:schemeClr val="accent1"/>
                </a:solidFill>
              </a:rPr>
              <a:t>3. What is </a:t>
            </a:r>
            <a:r>
              <a:rPr lang="en-US" altLang="zh-CN" sz="2800" dirty="0" err="1">
                <a:solidFill>
                  <a:schemeClr val="accent1"/>
                </a:solidFill>
              </a:rPr>
              <a:t>Sima</a:t>
            </a:r>
            <a:r>
              <a:rPr lang="en-US" altLang="zh-CN" sz="2800" dirty="0">
                <a:solidFill>
                  <a:schemeClr val="accent1"/>
                </a:solidFill>
              </a:rPr>
              <a:t> </a:t>
            </a:r>
            <a:r>
              <a:rPr lang="en-US" altLang="zh-CN" sz="2800" dirty="0" err="1">
                <a:solidFill>
                  <a:schemeClr val="accent1"/>
                </a:solidFill>
              </a:rPr>
              <a:t>Qian’s</a:t>
            </a:r>
            <a:r>
              <a:rPr lang="en-US" altLang="zh-CN" sz="2800" dirty="0">
                <a:solidFill>
                  <a:schemeClr val="accent1"/>
                </a:solidFill>
              </a:rPr>
              <a:t> greatest achievement? </a:t>
            </a:r>
          </a:p>
          <a:p>
            <a:pPr marL="0" indent="0">
              <a:buNone/>
            </a:pPr>
            <a:r>
              <a:rPr lang="en-US" altLang="zh-CN" sz="2800" dirty="0">
                <a:solidFill>
                  <a:schemeClr val="accent1"/>
                </a:solidFill>
              </a:rPr>
              <a:t>4. Who are the representatives of </a:t>
            </a:r>
            <a:r>
              <a:rPr lang="en-US" altLang="zh-CN" sz="2800" dirty="0" err="1">
                <a:solidFill>
                  <a:schemeClr val="accent1"/>
                </a:solidFill>
              </a:rPr>
              <a:t>Jian’an</a:t>
            </a:r>
            <a:r>
              <a:rPr lang="en-US" altLang="zh-CN" sz="2800" dirty="0">
                <a:solidFill>
                  <a:schemeClr val="accent1"/>
                </a:solidFill>
              </a:rPr>
              <a:t> Literature? </a:t>
            </a:r>
          </a:p>
          <a:p>
            <a:pPr marL="0" indent="0">
              <a:buNone/>
            </a:pPr>
            <a:r>
              <a:rPr lang="en-US" altLang="zh-CN" sz="2800" dirty="0">
                <a:solidFill>
                  <a:schemeClr val="accent1"/>
                </a:solidFill>
              </a:rPr>
              <a:t>5. What does the golden age of classical poetry refer to? Can you name some of the great poets then?  </a:t>
            </a:r>
          </a:p>
          <a:p>
            <a:pPr marL="0" indent="0">
              <a:buNone/>
            </a:pPr>
            <a:r>
              <a:rPr lang="en-US" altLang="zh-CN" sz="2800" dirty="0">
                <a:solidFill>
                  <a:schemeClr val="accent1"/>
                </a:solidFill>
              </a:rPr>
              <a:t>6. What’s the greatest literary achievement in the Song Dynasty? What are its two styles? Can you name some of its masters? </a:t>
            </a:r>
          </a:p>
          <a:p>
            <a:pPr marL="0" indent="0">
              <a:buNone/>
            </a:pPr>
            <a:endParaRPr lang="en-US" altLang="zh-CN" sz="2800" dirty="0"/>
          </a:p>
        </p:txBody>
      </p:sp>
      <p:sp>
        <p:nvSpPr>
          <p:cNvPr id="3" name="Action Button: Forward or Next 2">
            <a:hlinkClick r:id="rId2" action="ppaction://hlinksldjump" highlightClick="1"/>
          </p:cNvPr>
          <p:cNvSpPr/>
          <p:nvPr/>
        </p:nvSpPr>
        <p:spPr>
          <a:xfrm>
            <a:off x="7731327" y="1052736"/>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Action Button: Forward or Next 8">
            <a:hlinkClick r:id="rId3" action="ppaction://hlinksldjump" highlightClick="1"/>
          </p:cNvPr>
          <p:cNvSpPr/>
          <p:nvPr/>
        </p:nvSpPr>
        <p:spPr>
          <a:xfrm>
            <a:off x="2399231" y="1916832"/>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ction Button: Forward or Next 9">
            <a:hlinkClick r:id="rId4" action="ppaction://hlinksldjump" highlightClick="1"/>
          </p:cNvPr>
          <p:cNvSpPr/>
          <p:nvPr/>
        </p:nvSpPr>
        <p:spPr>
          <a:xfrm>
            <a:off x="7096792" y="2420888"/>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ction Button: Forward or Next 10">
            <a:hlinkClick r:id="rId5" action="ppaction://hlinksldjump" highlightClick="1"/>
          </p:cNvPr>
          <p:cNvSpPr/>
          <p:nvPr/>
        </p:nvSpPr>
        <p:spPr>
          <a:xfrm>
            <a:off x="8239694" y="2924944"/>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ction Button: Forward or Next 11">
            <a:hlinkClick r:id="rId6" action="ppaction://hlinksldjump" highlightClick="1"/>
          </p:cNvPr>
          <p:cNvSpPr/>
          <p:nvPr/>
        </p:nvSpPr>
        <p:spPr>
          <a:xfrm>
            <a:off x="7061790" y="3933056"/>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Action Button: Forward or Next 12">
            <a:hlinkClick r:id="rId7" action="ppaction://hlinksldjump" highlightClick="1"/>
          </p:cNvPr>
          <p:cNvSpPr/>
          <p:nvPr/>
        </p:nvSpPr>
        <p:spPr>
          <a:xfrm>
            <a:off x="2123728" y="5301208"/>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2754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6" name="Rectangle 4"/>
          <p:cNvSpPr>
            <a:spLocks noGrp="1" noChangeArrowheads="1"/>
          </p:cNvSpPr>
          <p:nvPr>
            <p:ph type="title"/>
          </p:nvPr>
        </p:nvSpPr>
        <p:spPr>
          <a:xfrm>
            <a:off x="1066800" y="1052513"/>
            <a:ext cx="4584700" cy="1296987"/>
          </a:xfrm>
        </p:spPr>
        <p:txBody>
          <a:bodyPr/>
          <a:lstStyle/>
          <a:p>
            <a:r>
              <a:rPr lang="en-GB" altLang="zh-CN" sz="3200"/>
              <a:t>Guan Hanqin and </a:t>
            </a:r>
            <a:br>
              <a:rPr lang="en-GB" altLang="zh-CN" sz="3200"/>
            </a:br>
            <a:r>
              <a:rPr lang="en-GB" altLang="zh-CN" sz="3200" i="1"/>
              <a:t>Guan Hanqin </a:t>
            </a:r>
            <a:r>
              <a:rPr lang="en-GB" altLang="zh-CN" sz="3200"/>
              <a:t>by Tian Han</a:t>
            </a:r>
            <a:endParaRPr lang="en-US" altLang="zh-CN" sz="3200"/>
          </a:p>
        </p:txBody>
      </p:sp>
      <p:pic>
        <p:nvPicPr>
          <p:cNvPr id="1334277" name="Picture 5" descr="关汉卿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781300"/>
            <a:ext cx="47625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334278" name="Picture 6" descr="关汉卿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836613"/>
            <a:ext cx="3052762" cy="2809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372" name="Rectangle 4"/>
          <p:cNvSpPr>
            <a:spLocks noGrp="1" noChangeArrowheads="1"/>
          </p:cNvSpPr>
          <p:nvPr>
            <p:ph type="title"/>
          </p:nvPr>
        </p:nvSpPr>
        <p:spPr>
          <a:xfrm>
            <a:off x="1066800" y="908050"/>
            <a:ext cx="7772400" cy="792163"/>
          </a:xfrm>
        </p:spPr>
        <p:txBody>
          <a:bodyPr/>
          <a:lstStyle/>
          <a:p>
            <a:pPr algn="ctr"/>
            <a:r>
              <a:rPr lang="en-GB" altLang="zh-CN" sz="3200" i="1"/>
              <a:t>The Wrongs Suffered by Dou E</a:t>
            </a:r>
            <a:endParaRPr lang="en-US" altLang="zh-CN" sz="3200" i="1"/>
          </a:p>
        </p:txBody>
      </p:sp>
      <p:pic>
        <p:nvPicPr>
          <p:cNvPr id="1338373" name="Picture 5" descr="关汉卿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989138"/>
            <a:ext cx="6554788" cy="448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20" name="Rectangle 4"/>
          <p:cNvSpPr>
            <a:spLocks noGrp="1" noChangeArrowheads="1"/>
          </p:cNvSpPr>
          <p:nvPr>
            <p:ph type="title"/>
          </p:nvPr>
        </p:nvSpPr>
        <p:spPr>
          <a:xfrm>
            <a:off x="468313" y="1125538"/>
            <a:ext cx="8370887" cy="855662"/>
          </a:xfrm>
        </p:spPr>
        <p:txBody>
          <a:bodyPr/>
          <a:lstStyle/>
          <a:p>
            <a:pPr algn="ctr"/>
            <a:r>
              <a:rPr lang="en-GB" altLang="zh-CN" sz="3200"/>
              <a:t>Wang Shifu’s masterwork and an illustration</a:t>
            </a:r>
            <a:endParaRPr lang="en-US" altLang="zh-CN" sz="3200"/>
          </a:p>
        </p:txBody>
      </p:sp>
      <p:pic>
        <p:nvPicPr>
          <p:cNvPr id="1340421" name="Picture 5" descr="王实甫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636838"/>
            <a:ext cx="3752850" cy="3752850"/>
          </a:xfrm>
          <a:prstGeom prst="rect">
            <a:avLst/>
          </a:prstGeom>
          <a:noFill/>
          <a:extLst>
            <a:ext uri="{909E8E84-426E-40DD-AFC4-6F175D3DCCD1}">
              <a14:hiddenFill xmlns:a14="http://schemas.microsoft.com/office/drawing/2010/main">
                <a:solidFill>
                  <a:srgbClr val="FFFFFF"/>
                </a:solidFill>
              </a14:hiddenFill>
            </a:ext>
          </a:extLst>
        </p:spPr>
      </p:pic>
      <p:pic>
        <p:nvPicPr>
          <p:cNvPr id="1340422" name="Picture 6" descr="王实甫3西厢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636838"/>
            <a:ext cx="5064125" cy="3776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8" name="Rectangle 4"/>
          <p:cNvSpPr>
            <a:spLocks noGrp="1" noChangeArrowheads="1"/>
          </p:cNvSpPr>
          <p:nvPr>
            <p:ph type="title"/>
          </p:nvPr>
        </p:nvSpPr>
        <p:spPr>
          <a:xfrm>
            <a:off x="1066800" y="1125538"/>
            <a:ext cx="7772400" cy="719137"/>
          </a:xfrm>
        </p:spPr>
        <p:txBody>
          <a:bodyPr/>
          <a:lstStyle/>
          <a:p>
            <a:pPr algn="ctr"/>
            <a:r>
              <a:rPr lang="en-GB" altLang="zh-CN" sz="3200"/>
              <a:t>Tang Xianzu and his masterwork</a:t>
            </a:r>
            <a:endParaRPr lang="en-US" altLang="zh-CN" sz="3200"/>
          </a:p>
        </p:txBody>
      </p:sp>
      <p:pic>
        <p:nvPicPr>
          <p:cNvPr id="1342469" name="Picture 5" descr="汤显祖1牡丹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060575"/>
            <a:ext cx="3465512" cy="3465513"/>
          </a:xfrm>
          <a:prstGeom prst="rect">
            <a:avLst/>
          </a:prstGeom>
          <a:noFill/>
          <a:extLst>
            <a:ext uri="{909E8E84-426E-40DD-AFC4-6F175D3DCCD1}">
              <a14:hiddenFill xmlns:a14="http://schemas.microsoft.com/office/drawing/2010/main">
                <a:solidFill>
                  <a:srgbClr val="FFFFFF"/>
                </a:solidFill>
              </a14:hiddenFill>
            </a:ext>
          </a:extLst>
        </p:spPr>
      </p:pic>
      <p:pic>
        <p:nvPicPr>
          <p:cNvPr id="1342470" name="Picture 6" descr="汤显祖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708275"/>
            <a:ext cx="4968875" cy="372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4" name="Rectangle 4"/>
          <p:cNvSpPr>
            <a:spLocks noGrp="1" noChangeArrowheads="1"/>
          </p:cNvSpPr>
          <p:nvPr>
            <p:ph type="title"/>
          </p:nvPr>
        </p:nvSpPr>
        <p:spPr>
          <a:xfrm>
            <a:off x="1066800" y="838200"/>
            <a:ext cx="5160963" cy="1295400"/>
          </a:xfrm>
        </p:spPr>
        <p:txBody>
          <a:bodyPr/>
          <a:lstStyle/>
          <a:p>
            <a:pPr algn="ctr"/>
            <a:r>
              <a:rPr lang="en-GB" altLang="zh-CN" sz="3200"/>
              <a:t>Luo Guanzhong and </a:t>
            </a:r>
            <a:br>
              <a:rPr lang="en-GB" altLang="zh-CN" sz="3200"/>
            </a:br>
            <a:r>
              <a:rPr lang="en-GB" altLang="zh-CN" sz="3200"/>
              <a:t>his masterwork</a:t>
            </a:r>
            <a:endParaRPr lang="en-US" altLang="zh-CN" sz="3200"/>
          </a:p>
        </p:txBody>
      </p:sp>
      <p:pic>
        <p:nvPicPr>
          <p:cNvPr id="1346565" name="Picture 5" descr="罗贯中1三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420938"/>
            <a:ext cx="3028950" cy="4059237"/>
          </a:xfrm>
          <a:prstGeom prst="rect">
            <a:avLst/>
          </a:prstGeom>
          <a:noFill/>
          <a:extLst>
            <a:ext uri="{909E8E84-426E-40DD-AFC4-6F175D3DCCD1}">
              <a14:hiddenFill xmlns:a14="http://schemas.microsoft.com/office/drawing/2010/main">
                <a:solidFill>
                  <a:srgbClr val="FFFFFF"/>
                </a:solidFill>
              </a14:hiddenFill>
            </a:ext>
          </a:extLst>
        </p:spPr>
      </p:pic>
      <p:pic>
        <p:nvPicPr>
          <p:cNvPr id="1346567" name="Picture 7" descr="罗贯中2与施耐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908050"/>
            <a:ext cx="2590800" cy="559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60" name="Rectangle 4"/>
          <p:cNvSpPr>
            <a:spLocks noGrp="1" noChangeArrowheads="1"/>
          </p:cNvSpPr>
          <p:nvPr>
            <p:ph type="title"/>
          </p:nvPr>
        </p:nvSpPr>
        <p:spPr>
          <a:xfrm>
            <a:off x="1066800" y="838200"/>
            <a:ext cx="7772400" cy="1006475"/>
          </a:xfrm>
        </p:spPr>
        <p:txBody>
          <a:bodyPr/>
          <a:lstStyle/>
          <a:p>
            <a:pPr algn="ctr"/>
            <a:r>
              <a:rPr lang="en-GB" altLang="zh-CN" sz="3200"/>
              <a:t>Shi Nai-an and his masterwork</a:t>
            </a:r>
            <a:endParaRPr lang="en-US" altLang="zh-CN" sz="3200"/>
          </a:p>
        </p:txBody>
      </p:sp>
      <p:pic>
        <p:nvPicPr>
          <p:cNvPr id="1350661" name="Picture 5" descr="施耐庵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133600"/>
            <a:ext cx="3074987" cy="4243388"/>
          </a:xfrm>
          <a:prstGeom prst="rect">
            <a:avLst/>
          </a:prstGeom>
          <a:noFill/>
          <a:extLst>
            <a:ext uri="{909E8E84-426E-40DD-AFC4-6F175D3DCCD1}">
              <a14:hiddenFill xmlns:a14="http://schemas.microsoft.com/office/drawing/2010/main">
                <a:solidFill>
                  <a:srgbClr val="FFFFFF"/>
                </a:solidFill>
              </a14:hiddenFill>
            </a:ext>
          </a:extLst>
        </p:spPr>
      </p:pic>
      <p:pic>
        <p:nvPicPr>
          <p:cNvPr id="1350662" name="Picture 6" descr="施耐庵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133600"/>
            <a:ext cx="3165475" cy="421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6" name="Rectangle 4"/>
          <p:cNvSpPr>
            <a:spLocks noGrp="1" noChangeArrowheads="1"/>
          </p:cNvSpPr>
          <p:nvPr>
            <p:ph type="title"/>
          </p:nvPr>
        </p:nvSpPr>
        <p:spPr>
          <a:xfrm>
            <a:off x="1066800" y="4868863"/>
            <a:ext cx="3649663" cy="1223962"/>
          </a:xfrm>
        </p:spPr>
        <p:txBody>
          <a:bodyPr/>
          <a:lstStyle/>
          <a:p>
            <a:r>
              <a:rPr lang="en-US" altLang="zh-CN" sz="3200"/>
              <a:t>C</a:t>
            </a:r>
            <a:r>
              <a:rPr lang="ga-IE" altLang="zh-CN" sz="3200"/>
              <a:t>ao</a:t>
            </a:r>
            <a:r>
              <a:rPr lang="en-GB" altLang="zh-CN" sz="3200"/>
              <a:t> Xueqin and </a:t>
            </a:r>
            <a:br>
              <a:rPr lang="en-GB" altLang="zh-CN" sz="3200"/>
            </a:br>
            <a:r>
              <a:rPr lang="en-GB" altLang="zh-CN" sz="3200"/>
              <a:t>his biography</a:t>
            </a:r>
            <a:endParaRPr lang="en-US" altLang="zh-CN" sz="3200"/>
          </a:p>
        </p:txBody>
      </p:sp>
      <p:pic>
        <p:nvPicPr>
          <p:cNvPr id="1344517" name="Picture 5" descr="曹雪芹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765175"/>
            <a:ext cx="3589337" cy="4176713"/>
          </a:xfrm>
          <a:prstGeom prst="rect">
            <a:avLst/>
          </a:prstGeom>
          <a:noFill/>
          <a:extLst>
            <a:ext uri="{909E8E84-426E-40DD-AFC4-6F175D3DCCD1}">
              <a14:hiddenFill xmlns:a14="http://schemas.microsoft.com/office/drawing/2010/main">
                <a:solidFill>
                  <a:srgbClr val="FFFFFF"/>
                </a:solidFill>
              </a14:hiddenFill>
            </a:ext>
          </a:extLst>
        </p:spPr>
      </p:pic>
      <p:pic>
        <p:nvPicPr>
          <p:cNvPr id="1344518" name="Picture 6" descr="曹雪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557338"/>
            <a:ext cx="4445000"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2" name="Rectangle 4"/>
          <p:cNvSpPr>
            <a:spLocks noGrp="1" noChangeArrowheads="1"/>
          </p:cNvSpPr>
          <p:nvPr>
            <p:ph type="title"/>
          </p:nvPr>
        </p:nvSpPr>
        <p:spPr>
          <a:xfrm>
            <a:off x="900113" y="838200"/>
            <a:ext cx="4103687" cy="2014538"/>
          </a:xfrm>
        </p:spPr>
        <p:txBody>
          <a:bodyPr/>
          <a:lstStyle/>
          <a:p>
            <a:pPr algn="ctr"/>
            <a:r>
              <a:rPr lang="en-GB" altLang="zh-CN" sz="3200"/>
              <a:t>Pu Songlin and his masterwork</a:t>
            </a:r>
            <a:endParaRPr lang="en-US" altLang="zh-CN" sz="3200"/>
          </a:p>
        </p:txBody>
      </p:sp>
      <p:pic>
        <p:nvPicPr>
          <p:cNvPr id="1348613" name="Picture 5" descr="蒲松龄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57563"/>
            <a:ext cx="4122738" cy="3040062"/>
          </a:xfrm>
          <a:prstGeom prst="rect">
            <a:avLst/>
          </a:prstGeom>
          <a:noFill/>
          <a:extLst>
            <a:ext uri="{909E8E84-426E-40DD-AFC4-6F175D3DCCD1}">
              <a14:hiddenFill xmlns:a14="http://schemas.microsoft.com/office/drawing/2010/main">
                <a:solidFill>
                  <a:srgbClr val="FFFFFF"/>
                </a:solidFill>
              </a14:hiddenFill>
            </a:ext>
          </a:extLst>
        </p:spPr>
      </p:pic>
      <p:pic>
        <p:nvPicPr>
          <p:cNvPr id="1348614" name="Picture 6" descr="蒲松龄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981075"/>
            <a:ext cx="3562350" cy="5434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a:xfrm>
            <a:off x="899592" y="260648"/>
            <a:ext cx="8136904" cy="648072"/>
          </a:xfrm>
        </p:spPr>
        <p:txBody>
          <a:bodyPr>
            <a:normAutofit fontScale="90000"/>
          </a:bodyPr>
          <a:lstStyle/>
          <a:p>
            <a:pPr algn="ctr"/>
            <a:r>
              <a:rPr lang="en-US" altLang="zh-CN" sz="3200" dirty="0"/>
              <a:t>Questions Concerning Section </a:t>
            </a:r>
            <a:r>
              <a:rPr lang="en-US" altLang="zh-CN" sz="3200" dirty="0" smtClean="0"/>
              <a:t>B</a:t>
            </a:r>
            <a:br>
              <a:rPr lang="en-US" altLang="zh-CN" sz="3200" dirty="0" smtClean="0"/>
            </a:br>
            <a:r>
              <a:rPr lang="en-US" altLang="zh-CN" sz="3200" dirty="0" smtClean="0"/>
              <a:t> </a:t>
            </a:r>
            <a:r>
              <a:rPr lang="en-US" altLang="zh-CN" sz="3200" dirty="0"/>
              <a:t>Modern Literature</a:t>
            </a:r>
            <a:endParaRPr lang="en-US" altLang="zh-CN" sz="3200" b="1" dirty="0"/>
          </a:p>
        </p:txBody>
      </p:sp>
      <p:sp>
        <p:nvSpPr>
          <p:cNvPr id="1268739" name="Rectangle 3"/>
          <p:cNvSpPr>
            <a:spLocks noGrp="1" noChangeArrowheads="1"/>
          </p:cNvSpPr>
          <p:nvPr>
            <p:ph idx="1"/>
          </p:nvPr>
        </p:nvSpPr>
        <p:spPr>
          <a:xfrm>
            <a:off x="107504" y="908720"/>
            <a:ext cx="8928992" cy="5949280"/>
          </a:xfrm>
        </p:spPr>
        <p:txBody>
          <a:bodyPr>
            <a:noAutofit/>
          </a:bodyPr>
          <a:lstStyle/>
          <a:p>
            <a:pPr marL="0" indent="0">
              <a:buNone/>
            </a:pPr>
            <a:r>
              <a:rPr lang="en-US" altLang="zh-CN" sz="2800" dirty="0">
                <a:solidFill>
                  <a:schemeClr val="accent1"/>
                </a:solidFill>
              </a:rPr>
              <a:t>1. What does modern Chinese literature mean?  </a:t>
            </a:r>
          </a:p>
          <a:p>
            <a:pPr marL="0" indent="0">
              <a:buNone/>
            </a:pPr>
            <a:r>
              <a:rPr lang="en-US" altLang="zh-CN" sz="2800" dirty="0">
                <a:solidFill>
                  <a:schemeClr val="accent1"/>
                </a:solidFill>
              </a:rPr>
              <a:t>2. Under what circumstances was progressive literature born?  Who were the representative writers of progressive poetry? </a:t>
            </a:r>
          </a:p>
          <a:p>
            <a:pPr marL="0" indent="0">
              <a:buNone/>
            </a:pPr>
            <a:r>
              <a:rPr lang="en-US" altLang="zh-CN" sz="2800" dirty="0">
                <a:solidFill>
                  <a:schemeClr val="accent1"/>
                </a:solidFill>
              </a:rPr>
              <a:t>3. What are “the 4 great novels of exposure”? </a:t>
            </a:r>
          </a:p>
          <a:p>
            <a:pPr marL="0" indent="0">
              <a:buNone/>
            </a:pPr>
            <a:r>
              <a:rPr lang="en-US" altLang="zh-CN" sz="2800" dirty="0">
                <a:solidFill>
                  <a:schemeClr val="accent1"/>
                </a:solidFill>
              </a:rPr>
              <a:t>4. Who were the leading translators in the late 19th century?  What works did they translate?</a:t>
            </a:r>
          </a:p>
          <a:p>
            <a:pPr marL="0" indent="0">
              <a:buNone/>
            </a:pPr>
            <a:r>
              <a:rPr lang="en-US" altLang="zh-CN" sz="2800" dirty="0">
                <a:solidFill>
                  <a:schemeClr val="accent1"/>
                </a:solidFill>
              </a:rPr>
              <a:t>5. How did Beijing Opera become a “national opera”? </a:t>
            </a:r>
            <a:endParaRPr lang="en-US" altLang="zh-CN" sz="2800" dirty="0">
              <a:solidFill>
                <a:schemeClr val="accent1"/>
              </a:solidFill>
            </a:endParaRPr>
          </a:p>
        </p:txBody>
      </p:sp>
      <p:sp>
        <p:nvSpPr>
          <p:cNvPr id="4" name="Action Button: Forward or Next 3">
            <a:hlinkClick r:id="rId2" action="ppaction://hlinksldjump" highlightClick="1"/>
          </p:cNvPr>
          <p:cNvSpPr/>
          <p:nvPr/>
        </p:nvSpPr>
        <p:spPr>
          <a:xfrm>
            <a:off x="7459898" y="1052736"/>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ction Button: Forward or Next 4">
            <a:hlinkClick r:id="rId3" action="ppaction://hlinksldjump" highlightClick="1"/>
          </p:cNvPr>
          <p:cNvSpPr/>
          <p:nvPr/>
        </p:nvSpPr>
        <p:spPr>
          <a:xfrm>
            <a:off x="3347864" y="2348880"/>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ction Button: Forward or Next 5">
            <a:hlinkClick r:id="rId4" action="ppaction://hlinksldjump" highlightClick="1"/>
          </p:cNvPr>
          <p:cNvSpPr/>
          <p:nvPr/>
        </p:nvSpPr>
        <p:spPr>
          <a:xfrm>
            <a:off x="7162421" y="2852936"/>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Action Button: Forward or Next 6">
            <a:hlinkClick r:id="rId5" action="ppaction://hlinksldjump" highlightClick="1"/>
          </p:cNvPr>
          <p:cNvSpPr/>
          <p:nvPr/>
        </p:nvSpPr>
        <p:spPr>
          <a:xfrm>
            <a:off x="6721348" y="3789040"/>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Action Button: Forward or Next 7">
            <a:hlinkClick r:id="rId6" action="ppaction://hlinksldjump" highlightClick="1"/>
          </p:cNvPr>
          <p:cNvSpPr/>
          <p:nvPr/>
        </p:nvSpPr>
        <p:spPr>
          <a:xfrm>
            <a:off x="8290034" y="4365104"/>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1262779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a:xfrm>
            <a:off x="899592" y="260648"/>
            <a:ext cx="8136904" cy="648072"/>
          </a:xfrm>
        </p:spPr>
        <p:txBody>
          <a:bodyPr>
            <a:normAutofit fontScale="90000"/>
          </a:bodyPr>
          <a:lstStyle/>
          <a:p>
            <a:pPr algn="ctr"/>
            <a:r>
              <a:rPr lang="en-US" altLang="zh-CN" sz="3200" dirty="0"/>
              <a:t>Questions Concerning Section </a:t>
            </a:r>
            <a:r>
              <a:rPr lang="en-US" altLang="zh-CN" sz="3200" dirty="0" smtClean="0"/>
              <a:t>B</a:t>
            </a:r>
            <a:br>
              <a:rPr lang="en-US" altLang="zh-CN" sz="3200" dirty="0" smtClean="0"/>
            </a:br>
            <a:r>
              <a:rPr lang="en-US" altLang="zh-CN" sz="3200" dirty="0" smtClean="0"/>
              <a:t> </a:t>
            </a:r>
            <a:r>
              <a:rPr lang="en-US" altLang="zh-CN" sz="3200" dirty="0"/>
              <a:t>Modern Literature</a:t>
            </a:r>
            <a:endParaRPr lang="en-US" altLang="zh-CN" sz="3200" b="1" dirty="0"/>
          </a:p>
        </p:txBody>
      </p:sp>
      <p:sp>
        <p:nvSpPr>
          <p:cNvPr id="1268739" name="Rectangle 3"/>
          <p:cNvSpPr>
            <a:spLocks noGrp="1" noChangeArrowheads="1"/>
          </p:cNvSpPr>
          <p:nvPr>
            <p:ph idx="1"/>
          </p:nvPr>
        </p:nvSpPr>
        <p:spPr>
          <a:xfrm>
            <a:off x="107504" y="908720"/>
            <a:ext cx="8928992" cy="5949280"/>
          </a:xfrm>
        </p:spPr>
        <p:txBody>
          <a:bodyPr>
            <a:noAutofit/>
          </a:bodyPr>
          <a:lstStyle/>
          <a:p>
            <a:pPr marL="0" indent="0">
              <a:buNone/>
            </a:pPr>
            <a:r>
              <a:rPr lang="en-US" altLang="zh-CN" sz="2800" dirty="0">
                <a:solidFill>
                  <a:schemeClr val="accent1"/>
                </a:solidFill>
              </a:rPr>
              <a:t>6. What movement marked the division of modern literature into 2 stages? What are the 2 stages? </a:t>
            </a:r>
          </a:p>
          <a:p>
            <a:pPr marL="0" indent="0">
              <a:buNone/>
            </a:pPr>
            <a:r>
              <a:rPr lang="en-US" altLang="zh-CN" sz="2800" dirty="0"/>
              <a:t>7. Who are the representative writers of revolutionary literature? What are their masterworks? </a:t>
            </a:r>
          </a:p>
          <a:p>
            <a:pPr marL="0" indent="0">
              <a:buNone/>
            </a:pPr>
            <a:r>
              <a:rPr lang="en-US" altLang="zh-CN" sz="2800" dirty="0"/>
              <a:t>8. What does the League of Left-wing Writers mean? What important works did they produce? </a:t>
            </a:r>
          </a:p>
          <a:p>
            <a:pPr marL="0" indent="0">
              <a:buNone/>
            </a:pPr>
            <a:r>
              <a:rPr lang="en-US" altLang="zh-CN" sz="2800" dirty="0">
                <a:solidFill>
                  <a:schemeClr val="accent1"/>
                </a:solidFill>
              </a:rPr>
              <a:t>9. What role did Mao’s “Talks at the </a:t>
            </a:r>
            <a:r>
              <a:rPr lang="en-US" altLang="zh-CN" sz="2800" dirty="0" err="1">
                <a:solidFill>
                  <a:schemeClr val="accent1"/>
                </a:solidFill>
              </a:rPr>
              <a:t>Yan’an</a:t>
            </a:r>
            <a:r>
              <a:rPr lang="en-US" altLang="zh-CN" sz="2800" dirty="0">
                <a:solidFill>
                  <a:schemeClr val="accent1"/>
                </a:solidFill>
              </a:rPr>
              <a:t> FLA” play in revolutionary literature during the 1937-1945 War? Who were some of the well-known communist writers? </a:t>
            </a:r>
            <a:endParaRPr lang="en-US" altLang="zh-CN" sz="2800" dirty="0">
              <a:solidFill>
                <a:schemeClr val="accent1"/>
              </a:solidFill>
            </a:endParaRPr>
          </a:p>
        </p:txBody>
      </p:sp>
      <p:sp>
        <p:nvSpPr>
          <p:cNvPr id="4" name="Action Button: Forward or Next 3">
            <a:hlinkClick r:id="rId2" action="ppaction://hlinksldjump" highlightClick="1"/>
          </p:cNvPr>
          <p:cNvSpPr/>
          <p:nvPr/>
        </p:nvSpPr>
        <p:spPr>
          <a:xfrm>
            <a:off x="7308304" y="1484784"/>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ction Button: Forward or Next 4">
            <a:hlinkClick r:id="rId3" action="ppaction://hlinksldjump" highlightClick="1"/>
          </p:cNvPr>
          <p:cNvSpPr/>
          <p:nvPr/>
        </p:nvSpPr>
        <p:spPr>
          <a:xfrm>
            <a:off x="8069497" y="4725144"/>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96529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a:xfrm>
            <a:off x="899592" y="260648"/>
            <a:ext cx="8136904" cy="648072"/>
          </a:xfrm>
        </p:spPr>
        <p:txBody>
          <a:bodyPr>
            <a:normAutofit fontScale="90000"/>
          </a:bodyPr>
          <a:lstStyle/>
          <a:p>
            <a:pPr algn="ctr"/>
            <a:r>
              <a:rPr lang="en-US" altLang="zh-CN" sz="3200" dirty="0"/>
              <a:t>Questions Concerning Section A</a:t>
            </a:r>
            <a:br>
              <a:rPr lang="en-US" altLang="zh-CN" sz="3200" dirty="0"/>
            </a:br>
            <a:r>
              <a:rPr lang="en-US" altLang="zh-CN" sz="3200" dirty="0"/>
              <a:t> Classical Literature</a:t>
            </a:r>
            <a:endParaRPr lang="en-US" altLang="zh-CN" sz="3200" b="1" dirty="0"/>
          </a:p>
        </p:txBody>
      </p:sp>
      <p:sp>
        <p:nvSpPr>
          <p:cNvPr id="1268739" name="Rectangle 3"/>
          <p:cNvSpPr>
            <a:spLocks noGrp="1" noChangeArrowheads="1"/>
          </p:cNvSpPr>
          <p:nvPr>
            <p:ph idx="1"/>
          </p:nvPr>
        </p:nvSpPr>
        <p:spPr>
          <a:xfrm>
            <a:off x="107504" y="908720"/>
            <a:ext cx="8928992" cy="5949280"/>
          </a:xfrm>
        </p:spPr>
        <p:txBody>
          <a:bodyPr>
            <a:noAutofit/>
          </a:bodyPr>
          <a:lstStyle/>
          <a:p>
            <a:pPr marL="0" indent="0">
              <a:buNone/>
            </a:pPr>
            <a:r>
              <a:rPr lang="en-US" altLang="zh-CN" sz="2800" dirty="0">
                <a:solidFill>
                  <a:schemeClr val="accent1"/>
                </a:solidFill>
              </a:rPr>
              <a:t>7. Who are the Eight Great Writers of Tang and </a:t>
            </a:r>
            <a:r>
              <a:rPr lang="en-US" altLang="zh-CN" sz="2800" dirty="0" smtClean="0">
                <a:solidFill>
                  <a:schemeClr val="accent1"/>
                </a:solidFill>
              </a:rPr>
              <a:t>Song? </a:t>
            </a:r>
            <a:endParaRPr lang="en-US" altLang="zh-CN" sz="2800" dirty="0">
              <a:solidFill>
                <a:schemeClr val="accent1"/>
              </a:solidFill>
            </a:endParaRPr>
          </a:p>
          <a:p>
            <a:pPr marL="0" indent="0">
              <a:buNone/>
            </a:pPr>
            <a:r>
              <a:rPr lang="en-US" altLang="zh-CN" sz="2800" dirty="0"/>
              <a:t>8. What is the greatest literary achievement in the Yuan Dynasty? </a:t>
            </a:r>
          </a:p>
          <a:p>
            <a:pPr marL="0" indent="0">
              <a:buNone/>
            </a:pPr>
            <a:r>
              <a:rPr lang="en-US" altLang="zh-CN" sz="2800" dirty="0"/>
              <a:t>9. Can you name some of the representative Yuan writers and their masterworks ? </a:t>
            </a:r>
          </a:p>
          <a:p>
            <a:pPr marL="0" indent="0">
              <a:buNone/>
            </a:pPr>
            <a:r>
              <a:rPr lang="en-US" altLang="zh-CN" sz="2800" dirty="0">
                <a:solidFill>
                  <a:schemeClr val="accent1"/>
                </a:solidFill>
              </a:rPr>
              <a:t>10.  What are the greatest literary achievements in the Ming and Qing dynasties? Can you name some of the great Ming dramatists and their masterworks? </a:t>
            </a:r>
          </a:p>
          <a:p>
            <a:pPr marL="0" indent="0">
              <a:buNone/>
            </a:pPr>
            <a:r>
              <a:rPr lang="en-US" altLang="zh-CN" sz="2800" dirty="0"/>
              <a:t>11. Can you name some of the great Qing novelists and their masterworks? </a:t>
            </a:r>
          </a:p>
          <a:p>
            <a:pPr marL="0" indent="0">
              <a:buNone/>
            </a:pPr>
            <a:endParaRPr lang="en-US" altLang="zh-CN" sz="2800" dirty="0"/>
          </a:p>
        </p:txBody>
      </p:sp>
      <p:sp>
        <p:nvSpPr>
          <p:cNvPr id="4" name="Action Button: Forward or Next 3">
            <a:hlinkClick r:id="rId2" action="ppaction://hlinksldjump" highlightClick="1"/>
          </p:cNvPr>
          <p:cNvSpPr/>
          <p:nvPr/>
        </p:nvSpPr>
        <p:spPr>
          <a:xfrm>
            <a:off x="7380312" y="4293096"/>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ction Button: Forward or Next 4">
            <a:hlinkClick r:id="rId3" action="ppaction://hlinksldjump" highlightClick="1"/>
          </p:cNvPr>
          <p:cNvSpPr/>
          <p:nvPr/>
        </p:nvSpPr>
        <p:spPr>
          <a:xfrm>
            <a:off x="8460432" y="1090105"/>
            <a:ext cx="441073" cy="360040"/>
          </a:xfrm>
          <a:prstGeom prst="actionButtonForwardNext">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360072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6" name="Rectangle 4"/>
          <p:cNvSpPr>
            <a:spLocks noGrp="1" noChangeArrowheads="1"/>
          </p:cNvSpPr>
          <p:nvPr>
            <p:ph type="title"/>
          </p:nvPr>
        </p:nvSpPr>
        <p:spPr>
          <a:xfrm>
            <a:off x="1066800" y="981075"/>
            <a:ext cx="7772400" cy="863600"/>
          </a:xfrm>
        </p:spPr>
        <p:txBody>
          <a:bodyPr/>
          <a:lstStyle/>
          <a:p>
            <a:pPr algn="ctr"/>
            <a:r>
              <a:rPr lang="en-GB" altLang="zh-CN" sz="3200"/>
              <a:t>Gong Zizhen and his complete collection</a:t>
            </a:r>
            <a:endParaRPr lang="en-US" altLang="zh-CN" sz="3200"/>
          </a:p>
        </p:txBody>
      </p:sp>
      <p:pic>
        <p:nvPicPr>
          <p:cNvPr id="1354757" name="Picture 5" descr="龚自珍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2133600"/>
            <a:ext cx="2882900" cy="4256088"/>
          </a:xfrm>
          <a:prstGeom prst="rect">
            <a:avLst/>
          </a:prstGeom>
          <a:noFill/>
          <a:extLst>
            <a:ext uri="{909E8E84-426E-40DD-AFC4-6F175D3DCCD1}">
              <a14:hiddenFill xmlns:a14="http://schemas.microsoft.com/office/drawing/2010/main">
                <a:solidFill>
                  <a:srgbClr val="FFFFFF"/>
                </a:solidFill>
              </a14:hiddenFill>
            </a:ext>
          </a:extLst>
        </p:spPr>
      </p:pic>
      <p:pic>
        <p:nvPicPr>
          <p:cNvPr id="1354758" name="Picture 6" descr="龚自珍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763" y="2133600"/>
            <a:ext cx="2860675" cy="4237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4" name="Rectangle 4"/>
          <p:cNvSpPr>
            <a:spLocks noGrp="1" noChangeArrowheads="1"/>
          </p:cNvSpPr>
          <p:nvPr>
            <p:ph type="title"/>
          </p:nvPr>
        </p:nvSpPr>
        <p:spPr>
          <a:xfrm>
            <a:off x="1066800" y="981075"/>
            <a:ext cx="7772400" cy="935038"/>
          </a:xfrm>
        </p:spPr>
        <p:txBody>
          <a:bodyPr/>
          <a:lstStyle/>
          <a:p>
            <a:pPr algn="ctr"/>
            <a:r>
              <a:rPr lang="en-GB" altLang="zh-CN" sz="3200"/>
              <a:t>Huang Zunxian and his complete collection</a:t>
            </a:r>
            <a:endParaRPr lang="en-US" altLang="zh-CN" sz="3200"/>
          </a:p>
        </p:txBody>
      </p:sp>
      <p:pic>
        <p:nvPicPr>
          <p:cNvPr id="1356805" name="Picture 5" descr="黄遵宪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276475"/>
            <a:ext cx="3459162" cy="4133850"/>
          </a:xfrm>
          <a:prstGeom prst="rect">
            <a:avLst/>
          </a:prstGeom>
          <a:noFill/>
          <a:extLst>
            <a:ext uri="{909E8E84-426E-40DD-AFC4-6F175D3DCCD1}">
              <a14:hiddenFill xmlns:a14="http://schemas.microsoft.com/office/drawing/2010/main">
                <a:solidFill>
                  <a:srgbClr val="FFFFFF"/>
                </a:solidFill>
              </a14:hiddenFill>
            </a:ext>
          </a:extLst>
        </p:spPr>
      </p:pic>
      <p:pic>
        <p:nvPicPr>
          <p:cNvPr id="1356806" name="Picture 6" descr="黄遵宪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8" y="2205038"/>
            <a:ext cx="3275012" cy="4198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2" name="Rectangle 4"/>
          <p:cNvSpPr>
            <a:spLocks noGrp="1" noChangeArrowheads="1"/>
          </p:cNvSpPr>
          <p:nvPr>
            <p:ph type="title"/>
          </p:nvPr>
        </p:nvSpPr>
        <p:spPr>
          <a:xfrm>
            <a:off x="1066800" y="981075"/>
            <a:ext cx="7772400" cy="863600"/>
          </a:xfrm>
        </p:spPr>
        <p:txBody>
          <a:bodyPr/>
          <a:lstStyle/>
          <a:p>
            <a:pPr algn="ctr"/>
            <a:r>
              <a:rPr lang="en-GB" altLang="zh-CN" sz="3200"/>
              <a:t>Liu Yazi and Mao’s poem in reply</a:t>
            </a:r>
            <a:endParaRPr lang="en-US" altLang="zh-CN" sz="3200"/>
          </a:p>
        </p:txBody>
      </p:sp>
      <p:pic>
        <p:nvPicPr>
          <p:cNvPr id="1358853" name="Picture 5" descr="柳亚子2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133600"/>
            <a:ext cx="2835275" cy="4183063"/>
          </a:xfrm>
          <a:prstGeom prst="rect">
            <a:avLst/>
          </a:prstGeom>
          <a:noFill/>
          <a:extLst>
            <a:ext uri="{909E8E84-426E-40DD-AFC4-6F175D3DCCD1}">
              <a14:hiddenFill xmlns:a14="http://schemas.microsoft.com/office/drawing/2010/main">
                <a:solidFill>
                  <a:srgbClr val="FFFFFF"/>
                </a:solidFill>
              </a14:hiddenFill>
            </a:ext>
          </a:extLst>
        </p:spPr>
      </p:pic>
      <p:pic>
        <p:nvPicPr>
          <p:cNvPr id="1358854" name="Picture 6" descr="柳亚子4浣溪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133600"/>
            <a:ext cx="3103563" cy="4122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900" name="Rectangle 4"/>
          <p:cNvSpPr>
            <a:spLocks noGrp="1" noChangeArrowheads="1"/>
          </p:cNvSpPr>
          <p:nvPr>
            <p:ph type="title"/>
          </p:nvPr>
        </p:nvSpPr>
        <p:spPr>
          <a:xfrm>
            <a:off x="1066800" y="838200"/>
            <a:ext cx="3289300" cy="3095625"/>
          </a:xfrm>
        </p:spPr>
        <p:txBody>
          <a:bodyPr/>
          <a:lstStyle/>
          <a:p>
            <a:pPr algn="ctr"/>
            <a:r>
              <a:rPr lang="en-GB" altLang="zh-CN" sz="3200"/>
              <a:t>Li Boyuan’s masterwork</a:t>
            </a:r>
            <a:endParaRPr lang="en-US" altLang="zh-CN" sz="3200"/>
          </a:p>
        </p:txBody>
      </p:sp>
      <p:pic>
        <p:nvPicPr>
          <p:cNvPr id="1360901" name="Picture 5" descr="李伯元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981075"/>
            <a:ext cx="3754438" cy="5338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8" name="Rectangle 4"/>
          <p:cNvSpPr>
            <a:spLocks noGrp="1" noChangeArrowheads="1"/>
          </p:cNvSpPr>
          <p:nvPr>
            <p:ph type="title"/>
          </p:nvPr>
        </p:nvSpPr>
        <p:spPr>
          <a:xfrm>
            <a:off x="1066800" y="838200"/>
            <a:ext cx="3000375" cy="3311525"/>
          </a:xfrm>
        </p:spPr>
        <p:txBody>
          <a:bodyPr/>
          <a:lstStyle/>
          <a:p>
            <a:r>
              <a:rPr lang="en-GB" altLang="zh-CN" sz="3200"/>
              <a:t>Wu Jianren’s masterwork</a:t>
            </a:r>
            <a:endParaRPr lang="en-US" altLang="zh-CN" sz="3200"/>
          </a:p>
        </p:txBody>
      </p:sp>
      <p:pic>
        <p:nvPicPr>
          <p:cNvPr id="1362949" name="Picture 5" descr="吴趼人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052513"/>
            <a:ext cx="5267325" cy="5267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996" name="Rectangle 4"/>
          <p:cNvSpPr>
            <a:spLocks noGrp="1" noChangeArrowheads="1"/>
          </p:cNvSpPr>
          <p:nvPr>
            <p:ph type="title"/>
          </p:nvPr>
        </p:nvSpPr>
        <p:spPr>
          <a:xfrm>
            <a:off x="1066800" y="908050"/>
            <a:ext cx="7772400" cy="865188"/>
          </a:xfrm>
        </p:spPr>
        <p:txBody>
          <a:bodyPr/>
          <a:lstStyle/>
          <a:p>
            <a:pPr algn="ctr"/>
            <a:r>
              <a:rPr lang="en-GB" altLang="zh-CN" sz="2800"/>
              <a:t>Liu E’s calligraphy and Zeng Pu’s masterwork</a:t>
            </a:r>
            <a:endParaRPr lang="en-US" altLang="zh-CN" sz="2800"/>
          </a:p>
        </p:txBody>
      </p:sp>
      <p:pic>
        <p:nvPicPr>
          <p:cNvPr id="1364997" name="Picture 5" descr="曾朴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44675"/>
            <a:ext cx="4762500" cy="4546600"/>
          </a:xfrm>
          <a:prstGeom prst="rect">
            <a:avLst/>
          </a:prstGeom>
          <a:noFill/>
          <a:extLst>
            <a:ext uri="{909E8E84-426E-40DD-AFC4-6F175D3DCCD1}">
              <a14:hiddenFill xmlns:a14="http://schemas.microsoft.com/office/drawing/2010/main">
                <a:solidFill>
                  <a:srgbClr val="FFFFFF"/>
                </a:solidFill>
              </a14:hiddenFill>
            </a:ext>
          </a:extLst>
        </p:spPr>
      </p:pic>
      <p:pic>
        <p:nvPicPr>
          <p:cNvPr id="1364998" name="Picture 6" descr="刘鹗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844675"/>
            <a:ext cx="3325812" cy="448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4" name="Rectangle 4"/>
          <p:cNvSpPr>
            <a:spLocks noGrp="1" noChangeArrowheads="1"/>
          </p:cNvSpPr>
          <p:nvPr>
            <p:ph type="title"/>
          </p:nvPr>
        </p:nvSpPr>
        <p:spPr>
          <a:xfrm>
            <a:off x="468313" y="981075"/>
            <a:ext cx="8135937" cy="935038"/>
          </a:xfrm>
        </p:spPr>
        <p:txBody>
          <a:bodyPr/>
          <a:lstStyle/>
          <a:p>
            <a:pPr algn="ctr"/>
            <a:r>
              <a:rPr lang="en-GB" altLang="zh-CN" sz="3200"/>
              <a:t>Yan Fu’s translations and his biography</a:t>
            </a:r>
            <a:endParaRPr lang="en-US" altLang="zh-CN" sz="3200"/>
          </a:p>
        </p:txBody>
      </p:sp>
      <p:pic>
        <p:nvPicPr>
          <p:cNvPr id="1367045" name="Picture 5" descr="严复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2060575"/>
            <a:ext cx="2947987" cy="4241800"/>
          </a:xfrm>
          <a:prstGeom prst="rect">
            <a:avLst/>
          </a:prstGeom>
          <a:noFill/>
          <a:extLst>
            <a:ext uri="{909E8E84-426E-40DD-AFC4-6F175D3DCCD1}">
              <a14:hiddenFill xmlns:a14="http://schemas.microsoft.com/office/drawing/2010/main">
                <a:solidFill>
                  <a:srgbClr val="FFFFFF"/>
                </a:solidFill>
              </a14:hiddenFill>
            </a:ext>
          </a:extLst>
        </p:spPr>
      </p:pic>
      <p:pic>
        <p:nvPicPr>
          <p:cNvPr id="1367046" name="Picture 6" descr="严复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924175"/>
            <a:ext cx="5065712" cy="3386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2" name="Rectangle 4"/>
          <p:cNvSpPr>
            <a:spLocks noGrp="1" noChangeArrowheads="1"/>
          </p:cNvSpPr>
          <p:nvPr>
            <p:ph type="title"/>
          </p:nvPr>
        </p:nvSpPr>
        <p:spPr>
          <a:xfrm>
            <a:off x="1066800" y="838200"/>
            <a:ext cx="7772400" cy="1006475"/>
          </a:xfrm>
        </p:spPr>
        <p:txBody>
          <a:bodyPr/>
          <a:lstStyle/>
          <a:p>
            <a:pPr algn="ctr"/>
            <a:r>
              <a:rPr lang="en-GB" altLang="zh-CN" sz="3200"/>
              <a:t>Lin Shu’s portrait and his collection</a:t>
            </a:r>
            <a:endParaRPr lang="en-US" altLang="zh-CN" sz="3200"/>
          </a:p>
        </p:txBody>
      </p:sp>
      <p:pic>
        <p:nvPicPr>
          <p:cNvPr id="1369093" name="Picture 5" descr="林纾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89138"/>
            <a:ext cx="3055938" cy="4432300"/>
          </a:xfrm>
          <a:prstGeom prst="rect">
            <a:avLst/>
          </a:prstGeom>
          <a:noFill/>
          <a:extLst>
            <a:ext uri="{909E8E84-426E-40DD-AFC4-6F175D3DCCD1}">
              <a14:hiddenFill xmlns:a14="http://schemas.microsoft.com/office/drawing/2010/main">
                <a:solidFill>
                  <a:srgbClr val="FFFFFF"/>
                </a:solidFill>
              </a14:hiddenFill>
            </a:ext>
          </a:extLst>
        </p:spPr>
      </p:pic>
      <p:pic>
        <p:nvPicPr>
          <p:cNvPr id="1369094" name="Picture 6" descr="林纾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109912" cy="4462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40" name="Rectangle 4"/>
          <p:cNvSpPr>
            <a:spLocks noGrp="1" noChangeArrowheads="1"/>
          </p:cNvSpPr>
          <p:nvPr>
            <p:ph type="title"/>
          </p:nvPr>
        </p:nvSpPr>
        <p:spPr>
          <a:xfrm>
            <a:off x="1066800" y="838200"/>
            <a:ext cx="3360738" cy="2230438"/>
          </a:xfrm>
        </p:spPr>
        <p:txBody>
          <a:bodyPr/>
          <a:lstStyle/>
          <a:p>
            <a:pPr algn="ctr"/>
            <a:r>
              <a:rPr lang="en-GB" altLang="zh-CN" sz="3200"/>
              <a:t>Lu Xun &amp; a commentary</a:t>
            </a:r>
            <a:endParaRPr lang="en-US" altLang="zh-CN" sz="3200"/>
          </a:p>
        </p:txBody>
      </p:sp>
      <p:pic>
        <p:nvPicPr>
          <p:cNvPr id="1371141" name="Picture 5" descr="鲁迅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50043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71142" name="Picture 6" descr="鲁迅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908050"/>
            <a:ext cx="3805237" cy="548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88" name="Rectangle 4"/>
          <p:cNvSpPr>
            <a:spLocks noGrp="1" noChangeArrowheads="1"/>
          </p:cNvSpPr>
          <p:nvPr>
            <p:ph type="title"/>
          </p:nvPr>
        </p:nvSpPr>
        <p:spPr/>
        <p:txBody>
          <a:bodyPr/>
          <a:lstStyle/>
          <a:p>
            <a:pPr algn="ctr"/>
            <a:r>
              <a:rPr lang="en-GB" altLang="zh-CN" sz="3200"/>
              <a:t>Lu Xun and his birthplace</a:t>
            </a:r>
            <a:endParaRPr lang="en-US" altLang="zh-CN" sz="3200"/>
          </a:p>
        </p:txBody>
      </p:sp>
      <p:pic>
        <p:nvPicPr>
          <p:cNvPr id="1373189" name="Picture 5" descr="鲁迅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141663"/>
            <a:ext cx="4638675"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373190" name="Picture 6" descr="鲁迅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157538"/>
            <a:ext cx="7620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1373191" name="Picture 7" descr="鲁迅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157538"/>
            <a:ext cx="7620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1373192" name="Picture 8" descr="鲁迅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157538"/>
            <a:ext cx="7620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1373193" name="Picture 9" descr="鲁迅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157538"/>
            <a:ext cx="7620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1373194" name="Picture 10" descr="鲁迅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2133600"/>
            <a:ext cx="2682875" cy="4202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4" name="Rectangle 2"/>
          <p:cNvSpPr>
            <a:spLocks noGrp="1" noChangeArrowheads="1"/>
          </p:cNvSpPr>
          <p:nvPr>
            <p:ph type="title"/>
          </p:nvPr>
        </p:nvSpPr>
        <p:spPr>
          <a:xfrm>
            <a:off x="1066800" y="836613"/>
            <a:ext cx="7772400" cy="1296987"/>
          </a:xfrm>
        </p:spPr>
        <p:txBody>
          <a:bodyPr/>
          <a:lstStyle/>
          <a:p>
            <a:pPr algn="ctr"/>
            <a:r>
              <a:rPr lang="en-GB" altLang="zh-CN" sz="3200" i="1"/>
              <a:t>The Book of Songs</a:t>
            </a:r>
            <a:r>
              <a:rPr lang="en-GB" altLang="zh-CN" sz="3200"/>
              <a:t> or </a:t>
            </a:r>
            <a:br>
              <a:rPr lang="en-GB" altLang="zh-CN" sz="3200"/>
            </a:br>
            <a:r>
              <a:rPr lang="en-GB" altLang="zh-CN" sz="3200" i="1"/>
              <a:t>The Classic of Poetry</a:t>
            </a:r>
            <a:endParaRPr lang="en-US" altLang="zh-CN" sz="3200" i="1"/>
          </a:p>
        </p:txBody>
      </p:sp>
      <p:pic>
        <p:nvPicPr>
          <p:cNvPr id="1303556" name="Picture 4" descr="诗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205038"/>
            <a:ext cx="3136900" cy="4203700"/>
          </a:xfrm>
          <a:prstGeom prst="rect">
            <a:avLst/>
          </a:prstGeom>
          <a:noFill/>
          <a:extLst>
            <a:ext uri="{909E8E84-426E-40DD-AFC4-6F175D3DCCD1}">
              <a14:hiddenFill xmlns:a14="http://schemas.microsoft.com/office/drawing/2010/main">
                <a:solidFill>
                  <a:srgbClr val="FFFFFF"/>
                </a:solidFill>
              </a14:hiddenFill>
            </a:ext>
          </a:extLst>
        </p:spPr>
      </p:pic>
      <p:pic>
        <p:nvPicPr>
          <p:cNvPr id="1303557" name="Picture 5" descr="诗经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205038"/>
            <a:ext cx="3600450" cy="420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36" name="Rectangle 4"/>
          <p:cNvSpPr>
            <a:spLocks noGrp="1" noChangeArrowheads="1"/>
          </p:cNvSpPr>
          <p:nvPr>
            <p:ph type="title"/>
          </p:nvPr>
        </p:nvSpPr>
        <p:spPr>
          <a:xfrm>
            <a:off x="1066800" y="838200"/>
            <a:ext cx="4081463" cy="1438275"/>
          </a:xfrm>
        </p:spPr>
        <p:txBody>
          <a:bodyPr/>
          <a:lstStyle/>
          <a:p>
            <a:pPr algn="ctr"/>
            <a:r>
              <a:rPr lang="en-GB" altLang="zh-CN" sz="3200"/>
              <a:t>Guo Moruo &amp; </a:t>
            </a:r>
            <a:br>
              <a:rPr lang="en-GB" altLang="zh-CN" sz="3200"/>
            </a:br>
            <a:r>
              <a:rPr lang="en-GB" altLang="zh-CN" sz="3200"/>
              <a:t>his calligraphy</a:t>
            </a:r>
            <a:endParaRPr lang="en-US" altLang="zh-CN" sz="3200"/>
          </a:p>
        </p:txBody>
      </p:sp>
      <p:pic>
        <p:nvPicPr>
          <p:cNvPr id="1375237" name="Picture 5" descr="郭沫若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538" y="2565400"/>
            <a:ext cx="2743200" cy="3840163"/>
          </a:xfrm>
          <a:prstGeom prst="rect">
            <a:avLst/>
          </a:prstGeom>
          <a:noFill/>
          <a:extLst>
            <a:ext uri="{909E8E84-426E-40DD-AFC4-6F175D3DCCD1}">
              <a14:hiddenFill xmlns:a14="http://schemas.microsoft.com/office/drawing/2010/main">
                <a:solidFill>
                  <a:srgbClr val="FFFFFF"/>
                </a:solidFill>
              </a14:hiddenFill>
            </a:ext>
          </a:extLst>
        </p:spPr>
      </p:pic>
      <p:pic>
        <p:nvPicPr>
          <p:cNvPr id="1375238" name="Picture 6" descr="郭沫若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25" y="908050"/>
            <a:ext cx="3098800" cy="5570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4" name="Rectangle 4"/>
          <p:cNvSpPr>
            <a:spLocks noGrp="1" noChangeArrowheads="1"/>
          </p:cNvSpPr>
          <p:nvPr>
            <p:ph type="title"/>
          </p:nvPr>
        </p:nvSpPr>
        <p:spPr>
          <a:xfrm>
            <a:off x="3708400" y="838200"/>
            <a:ext cx="5130800" cy="1366838"/>
          </a:xfrm>
        </p:spPr>
        <p:txBody>
          <a:bodyPr/>
          <a:lstStyle/>
          <a:p>
            <a:pPr algn="ctr"/>
            <a:r>
              <a:rPr lang="en-GB" altLang="zh-CN" sz="3200"/>
              <a:t>Guo and his drama</a:t>
            </a:r>
            <a:endParaRPr lang="en-US" altLang="zh-CN" sz="3200"/>
          </a:p>
        </p:txBody>
      </p:sp>
      <p:pic>
        <p:nvPicPr>
          <p:cNvPr id="1377285" name="Picture 5" descr="郭沫若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420938"/>
            <a:ext cx="5184775" cy="3986212"/>
          </a:xfrm>
          <a:prstGeom prst="rect">
            <a:avLst/>
          </a:prstGeom>
          <a:noFill/>
          <a:extLst>
            <a:ext uri="{909E8E84-426E-40DD-AFC4-6F175D3DCCD1}">
              <a14:hiddenFill xmlns:a14="http://schemas.microsoft.com/office/drawing/2010/main">
                <a:solidFill>
                  <a:srgbClr val="FFFFFF"/>
                </a:solidFill>
              </a14:hiddenFill>
            </a:ext>
          </a:extLst>
        </p:spPr>
      </p:pic>
      <p:pic>
        <p:nvPicPr>
          <p:cNvPr id="1377286" name="Picture 6" descr="郭沫若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908050"/>
            <a:ext cx="2390775" cy="3100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2" name="Rectangle 4"/>
          <p:cNvSpPr>
            <a:spLocks noGrp="1" noChangeArrowheads="1"/>
          </p:cNvSpPr>
          <p:nvPr>
            <p:ph type="title"/>
          </p:nvPr>
        </p:nvSpPr>
        <p:spPr>
          <a:xfrm>
            <a:off x="1066800" y="838200"/>
            <a:ext cx="7772400" cy="935038"/>
          </a:xfrm>
        </p:spPr>
        <p:txBody>
          <a:bodyPr/>
          <a:lstStyle/>
          <a:p>
            <a:pPr algn="ctr"/>
            <a:r>
              <a:rPr lang="en-GB" altLang="zh-CN" sz="3200"/>
              <a:t>Mao Dun and his works</a:t>
            </a:r>
            <a:endParaRPr lang="en-US" altLang="zh-CN" sz="3200"/>
          </a:p>
        </p:txBody>
      </p:sp>
      <p:pic>
        <p:nvPicPr>
          <p:cNvPr id="1379333" name="Picture 5" descr="茅盾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989138"/>
            <a:ext cx="3246437" cy="4324350"/>
          </a:xfrm>
          <a:prstGeom prst="rect">
            <a:avLst/>
          </a:prstGeom>
          <a:noFill/>
          <a:extLst>
            <a:ext uri="{909E8E84-426E-40DD-AFC4-6F175D3DCCD1}">
              <a14:hiddenFill xmlns:a14="http://schemas.microsoft.com/office/drawing/2010/main">
                <a:solidFill>
                  <a:srgbClr val="FFFFFF"/>
                </a:solidFill>
              </a14:hiddenFill>
            </a:ext>
          </a:extLst>
        </p:spPr>
      </p:pic>
      <p:pic>
        <p:nvPicPr>
          <p:cNvPr id="1379334" name="Picture 6" descr="茅盾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989138"/>
            <a:ext cx="3128963" cy="436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80" name="Rectangle 4"/>
          <p:cNvSpPr>
            <a:spLocks noGrp="1" noChangeArrowheads="1"/>
          </p:cNvSpPr>
          <p:nvPr>
            <p:ph type="title"/>
          </p:nvPr>
        </p:nvSpPr>
        <p:spPr>
          <a:xfrm>
            <a:off x="1066800" y="838200"/>
            <a:ext cx="7772400" cy="935038"/>
          </a:xfrm>
        </p:spPr>
        <p:txBody>
          <a:bodyPr/>
          <a:lstStyle/>
          <a:p>
            <a:pPr algn="ctr"/>
            <a:r>
              <a:rPr lang="en-GB" altLang="zh-CN" sz="3200"/>
              <a:t>Lao She and his works</a:t>
            </a:r>
            <a:endParaRPr lang="en-US" altLang="zh-CN" sz="3200"/>
          </a:p>
        </p:txBody>
      </p:sp>
      <p:pic>
        <p:nvPicPr>
          <p:cNvPr id="1381381" name="Picture 5" descr="老舍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916113"/>
            <a:ext cx="3355975" cy="4549775"/>
          </a:xfrm>
          <a:prstGeom prst="rect">
            <a:avLst/>
          </a:prstGeom>
          <a:noFill/>
          <a:extLst>
            <a:ext uri="{909E8E84-426E-40DD-AFC4-6F175D3DCCD1}">
              <a14:hiddenFill xmlns:a14="http://schemas.microsoft.com/office/drawing/2010/main">
                <a:solidFill>
                  <a:srgbClr val="FFFFFF"/>
                </a:solidFill>
              </a14:hiddenFill>
            </a:ext>
          </a:extLst>
        </p:spPr>
      </p:pic>
      <p:pic>
        <p:nvPicPr>
          <p:cNvPr id="1381382" name="Picture 6" descr="老舍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989138"/>
            <a:ext cx="3111500" cy="4500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8" name="Rectangle 4"/>
          <p:cNvSpPr>
            <a:spLocks noGrp="1" noChangeArrowheads="1"/>
          </p:cNvSpPr>
          <p:nvPr>
            <p:ph type="title"/>
          </p:nvPr>
        </p:nvSpPr>
        <p:spPr>
          <a:xfrm>
            <a:off x="4356100" y="838200"/>
            <a:ext cx="4032250" cy="1143000"/>
          </a:xfrm>
        </p:spPr>
        <p:txBody>
          <a:bodyPr/>
          <a:lstStyle/>
          <a:p>
            <a:pPr algn="ctr"/>
            <a:r>
              <a:rPr lang="en-GB" altLang="zh-CN" sz="3200"/>
              <a:t>Zhao Shuli and </a:t>
            </a:r>
            <a:br>
              <a:rPr lang="en-GB" altLang="zh-CN" sz="3200"/>
            </a:br>
            <a:r>
              <a:rPr lang="en-GB" altLang="zh-CN" sz="3200"/>
              <a:t>his works</a:t>
            </a:r>
            <a:endParaRPr lang="en-US" altLang="zh-CN" sz="3200"/>
          </a:p>
        </p:txBody>
      </p:sp>
      <p:pic>
        <p:nvPicPr>
          <p:cNvPr id="1383429" name="Picture 5" descr="赵树理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060575"/>
            <a:ext cx="3228975" cy="4391025"/>
          </a:xfrm>
          <a:prstGeom prst="rect">
            <a:avLst/>
          </a:prstGeom>
          <a:noFill/>
          <a:extLst>
            <a:ext uri="{909E8E84-426E-40DD-AFC4-6F175D3DCCD1}">
              <a14:hiddenFill xmlns:a14="http://schemas.microsoft.com/office/drawing/2010/main">
                <a:solidFill>
                  <a:srgbClr val="FFFFFF"/>
                </a:solidFill>
              </a14:hiddenFill>
            </a:ext>
          </a:extLst>
        </p:spPr>
      </p:pic>
      <p:pic>
        <p:nvPicPr>
          <p:cNvPr id="1383430" name="Picture 6" descr="赵树理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36613"/>
            <a:ext cx="2922587" cy="568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2"/>
          <p:cNvSpPr>
            <a:spLocks noGrp="1" noChangeArrowheads="1"/>
          </p:cNvSpPr>
          <p:nvPr>
            <p:ph type="title"/>
          </p:nvPr>
        </p:nvSpPr>
        <p:spPr>
          <a:xfrm>
            <a:off x="1066800" y="981075"/>
            <a:ext cx="7772400" cy="719138"/>
          </a:xfrm>
        </p:spPr>
        <p:txBody>
          <a:bodyPr/>
          <a:lstStyle/>
          <a:p>
            <a:pPr algn="ctr"/>
            <a:r>
              <a:rPr lang="en-GB" altLang="zh-CN" sz="3200"/>
              <a:t>D. Selected Tang Poems</a:t>
            </a:r>
            <a:endParaRPr lang="en-US" altLang="zh-CN" sz="3200"/>
          </a:p>
        </p:txBody>
      </p:sp>
      <p:pic>
        <p:nvPicPr>
          <p:cNvPr id="1385476" name="Picture 4" descr="长干行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03350" y="2205038"/>
            <a:ext cx="691356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6" name="Rectangle 2"/>
          <p:cNvSpPr>
            <a:spLocks noGrp="1" noChangeArrowheads="1"/>
          </p:cNvSpPr>
          <p:nvPr>
            <p:ph type="title"/>
          </p:nvPr>
        </p:nvSpPr>
        <p:spPr>
          <a:xfrm>
            <a:off x="1066800" y="1125538"/>
            <a:ext cx="7772400" cy="647700"/>
          </a:xfrm>
        </p:spPr>
        <p:txBody>
          <a:bodyPr/>
          <a:lstStyle/>
          <a:p>
            <a:pPr algn="ctr"/>
            <a:r>
              <a:rPr lang="en-GB" altLang="zh-CN" sz="3200"/>
              <a:t>A brief introduction</a:t>
            </a:r>
            <a:endParaRPr lang="en-US" altLang="zh-CN" sz="3200"/>
          </a:p>
        </p:txBody>
      </p:sp>
      <p:sp>
        <p:nvSpPr>
          <p:cNvPr id="1388547" name="Rectangle 3"/>
          <p:cNvSpPr>
            <a:spLocks noGrp="1" noChangeArrowheads="1"/>
          </p:cNvSpPr>
          <p:nvPr>
            <p:ph idx="4294967295"/>
          </p:nvPr>
        </p:nvSpPr>
        <p:spPr>
          <a:xfrm>
            <a:off x="971550" y="2101850"/>
            <a:ext cx="7867650" cy="4114800"/>
          </a:xfrm>
        </p:spPr>
        <p:txBody>
          <a:bodyPr/>
          <a:lstStyle/>
          <a:p>
            <a:r>
              <a:rPr lang="zh-CN" altLang="en-US" sz="2800"/>
              <a:t>這是一首以年輕商婦的愛情與相思為題材的敘事抒情詩，以女子自述的口吻、回憶的形式，娓娓叙述了她自童年、成婚到別離相思的過程以及对未來的想望。全詩充滿了女子溫柔、深厚而又熾熱、奔放的感情，透過李白敏銳的藝術眼光、高度的文學技巧和豐富的想像力成功地呈現出來。该詩分為童年生活、婚姻生活、別後相思與未來期盼四個部分。</a:t>
            </a:r>
            <a:r>
              <a:rPr lang="zh-CN" altLang="en-US"/>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Rectangle 2"/>
          <p:cNvSpPr>
            <a:spLocks noGrp="1" noChangeArrowheads="1"/>
          </p:cNvSpPr>
          <p:nvPr>
            <p:ph type="title"/>
          </p:nvPr>
        </p:nvSpPr>
        <p:spPr>
          <a:xfrm>
            <a:off x="1066800" y="1052513"/>
            <a:ext cx="7772400" cy="647700"/>
          </a:xfrm>
        </p:spPr>
        <p:txBody>
          <a:bodyPr/>
          <a:lstStyle/>
          <a:p>
            <a:r>
              <a:rPr lang="en-GB" altLang="zh-CN" sz="3200"/>
              <a:t>Translation Exercises</a:t>
            </a:r>
            <a:endParaRPr lang="en-US" altLang="zh-CN" sz="3200"/>
          </a:p>
        </p:txBody>
      </p:sp>
      <p:sp>
        <p:nvSpPr>
          <p:cNvPr id="1389571" name="Rectangle 3"/>
          <p:cNvSpPr>
            <a:spLocks noGrp="1" noChangeArrowheads="1"/>
          </p:cNvSpPr>
          <p:nvPr>
            <p:ph idx="4294967295"/>
          </p:nvPr>
        </p:nvSpPr>
        <p:spPr>
          <a:xfrm>
            <a:off x="1066800" y="1916113"/>
            <a:ext cx="7772400" cy="4300537"/>
          </a:xfrm>
        </p:spPr>
        <p:txBody>
          <a:bodyPr/>
          <a:lstStyle/>
          <a:p>
            <a:r>
              <a:rPr lang="zh-CN" altLang="en-US" sz="2400"/>
              <a:t>建安是东汉末年汉献帝的年号，即公元</a:t>
            </a:r>
            <a:r>
              <a:rPr lang="en-US" altLang="zh-CN" sz="2400"/>
              <a:t>196—220</a:t>
            </a:r>
            <a:r>
              <a:rPr lang="zh-CN" altLang="en-US" sz="2400"/>
              <a:t>年。这时期的政治大权完全操纵在曹操手里。所以那时的文学领袖都是曹家人物。著名的七位诗人建安七子也大都死于建安年间，故称这时期为建安文学。</a:t>
            </a:r>
          </a:p>
          <a:p>
            <a:r>
              <a:rPr lang="zh-CN" altLang="en-US" sz="2400"/>
              <a:t>曹操平定冀州后，文学的发展获得了一个相当宽松的社会文化环境，文学士人在建功立业的同时创作出许多表现时代精神、反映时代生活、展现时代风貌的作品，使得建安时期成为我国历史上第一个真正意义上的文学繁荣时期。</a:t>
            </a:r>
            <a:r>
              <a:rPr lang="zh-CN" altLang="en-US"/>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2"/>
          <p:cNvSpPr>
            <a:spLocks noGrp="1" noChangeArrowheads="1"/>
          </p:cNvSpPr>
          <p:nvPr>
            <p:ph type="title"/>
          </p:nvPr>
        </p:nvSpPr>
        <p:spPr>
          <a:xfrm>
            <a:off x="1066800" y="981075"/>
            <a:ext cx="7772400" cy="576263"/>
          </a:xfrm>
        </p:spPr>
        <p:txBody>
          <a:bodyPr/>
          <a:lstStyle/>
          <a:p>
            <a:r>
              <a:rPr lang="en-GB" altLang="zh-CN" sz="3200"/>
              <a:t>Translation Exercises</a:t>
            </a:r>
            <a:endParaRPr lang="en-US" altLang="zh-CN" sz="3200"/>
          </a:p>
        </p:txBody>
      </p:sp>
      <p:sp>
        <p:nvSpPr>
          <p:cNvPr id="1390595" name="Rectangle 3"/>
          <p:cNvSpPr>
            <a:spLocks noGrp="1" noChangeArrowheads="1"/>
          </p:cNvSpPr>
          <p:nvPr>
            <p:ph idx="4294967295"/>
          </p:nvPr>
        </p:nvSpPr>
        <p:spPr>
          <a:xfrm>
            <a:off x="1066800" y="2060575"/>
            <a:ext cx="7772400" cy="4156075"/>
          </a:xfrm>
        </p:spPr>
        <p:txBody>
          <a:bodyPr/>
          <a:lstStyle/>
          <a:p>
            <a:pPr>
              <a:lnSpc>
                <a:spcPct val="80000"/>
              </a:lnSpc>
            </a:pPr>
            <a:r>
              <a:rPr lang="zh-CN" altLang="en-US" sz="2400"/>
              <a:t>庞德几乎不懂汉语</a:t>
            </a:r>
            <a:r>
              <a:rPr lang="en-US" altLang="zh-CN" sz="2400"/>
              <a:t>,</a:t>
            </a:r>
            <a:r>
              <a:rPr lang="zh-CN" altLang="en-US" sz="2400"/>
              <a:t>他从事汉诗的翻译也纯属偶然。</a:t>
            </a:r>
            <a:r>
              <a:rPr lang="en-US" altLang="zh-CN" sz="2400"/>
              <a:t>1912</a:t>
            </a:r>
            <a:r>
              <a:rPr lang="zh-CN" altLang="en-US" sz="2400"/>
              <a:t>年</a:t>
            </a:r>
            <a:r>
              <a:rPr lang="en-US" altLang="zh-CN" sz="2400"/>
              <a:t>, </a:t>
            </a:r>
            <a:r>
              <a:rPr lang="zh-CN" altLang="en-US" sz="2400"/>
              <a:t>他正在潜心研究意象诗，遇到了美国学者菲诺洛萨</a:t>
            </a:r>
            <a:r>
              <a:rPr lang="en-US" altLang="zh-CN" sz="2400"/>
              <a:t>(Fenollosa)</a:t>
            </a:r>
            <a:r>
              <a:rPr lang="zh-CN" altLang="en-US" sz="2400"/>
              <a:t>的遗孀玛丽。菲诺洛萨曾多年从事东方文学研究，留下很多未完成的手稿。她正在寻找帮助整理和出版菲诺洛萨有关日本戏剧和中国诗词手稿的人选。庞德想借此吸取一些东方文化的精髓，便同意帮助整理和出版菲诺洛萨的手稿。</a:t>
            </a:r>
            <a:r>
              <a:rPr lang="en-US" altLang="zh-CN" sz="2400"/>
              <a:t>1913</a:t>
            </a:r>
            <a:r>
              <a:rPr lang="zh-CN" altLang="en-US" sz="2400"/>
              <a:t>年底，玛丽将菲诺洛萨的十七本笔记和一些手稿交给庞德，随后庞德相继出版了英译中国古诗集</a:t>
            </a:r>
            <a:r>
              <a:rPr lang="en-US" altLang="zh-CN" sz="2400"/>
              <a:t>《</a:t>
            </a:r>
            <a:r>
              <a:rPr lang="zh-CN" altLang="en-US" sz="2400"/>
              <a:t>华夏</a:t>
            </a:r>
            <a:r>
              <a:rPr lang="en-US" altLang="zh-CN" sz="2400"/>
              <a:t>》(1915)</a:t>
            </a:r>
            <a:r>
              <a:rPr lang="zh-CN" altLang="en-US" sz="2400"/>
              <a:t>等。庞德只收录了李白</a:t>
            </a:r>
            <a:r>
              <a:rPr lang="en-US" altLang="zh-CN" sz="2400"/>
              <a:t>《</a:t>
            </a:r>
            <a:r>
              <a:rPr lang="zh-CN" altLang="en-US" sz="2400"/>
              <a:t>长干行</a:t>
            </a:r>
            <a:r>
              <a:rPr lang="en-US" altLang="zh-CN" sz="2400"/>
              <a:t>》</a:t>
            </a:r>
            <a:r>
              <a:rPr lang="zh-CN" altLang="en-US" sz="2400"/>
              <a:t>的前一首，也许根本不知道原诗是由两首组成。</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1066800" y="1052513"/>
            <a:ext cx="7772400" cy="576262"/>
          </a:xfrm>
        </p:spPr>
        <p:txBody>
          <a:bodyPr/>
          <a:lstStyle/>
          <a:p>
            <a:r>
              <a:rPr lang="en-GB" altLang="zh-CN" sz="2800"/>
              <a:t>Further Readings</a:t>
            </a:r>
            <a:endParaRPr lang="en-US" altLang="zh-CN" sz="2800"/>
          </a:p>
        </p:txBody>
      </p:sp>
      <p:sp>
        <p:nvSpPr>
          <p:cNvPr id="1391619" name="Rectangle 3"/>
          <p:cNvSpPr>
            <a:spLocks noGrp="1" noChangeArrowheads="1"/>
          </p:cNvSpPr>
          <p:nvPr>
            <p:ph idx="4294967295"/>
          </p:nvPr>
        </p:nvSpPr>
        <p:spPr>
          <a:xfrm>
            <a:off x="971550" y="1773238"/>
            <a:ext cx="7867650" cy="4443412"/>
          </a:xfrm>
        </p:spPr>
        <p:txBody>
          <a:bodyPr/>
          <a:lstStyle/>
          <a:p>
            <a:pPr>
              <a:lnSpc>
                <a:spcPct val="80000"/>
              </a:lnSpc>
            </a:pPr>
            <a:r>
              <a:rPr lang="zh-CN" altLang="en-US" sz="2400"/>
              <a:t>乌衣巷：朱雀桥畔长满了野草，到处盛开着一簇簇的野花。黄昏时刻，夕阳西下，乌衣巷内一片幽暗。那些曾经在王导和谢安的高楼华屋中筑巢的燕子，如今都飞到普通百姓家中去了。 </a:t>
            </a:r>
          </a:p>
          <a:p>
            <a:pPr>
              <a:lnSpc>
                <a:spcPct val="80000"/>
              </a:lnSpc>
            </a:pPr>
            <a:r>
              <a:rPr lang="zh-CN" altLang="en-US" sz="2400"/>
              <a:t>乌衣巷在秦淮河南岸，三国时是吴国镇守石头城部队的营房所在地。当时军士都穿黑色制服，故称“乌衣巷” 。后为东晋时名门望族的聚居区，开国元勋王导和指挥淝水之战的谢安都住在这里。 </a:t>
            </a:r>
          </a:p>
          <a:p>
            <a:pPr>
              <a:lnSpc>
                <a:spcPct val="80000"/>
              </a:lnSpc>
            </a:pPr>
            <a:r>
              <a:rPr lang="zh-CN" altLang="en-US" sz="2400"/>
              <a:t>如今时过境迁，昔日繁华已如落花流水不复存在了。全诗抒发的是一种物是人非、沧海桑田的感慨，诗人选用了意蕴深刻的意象：野草、斜阳、飞燕。燕子彼时飞入侯门，如今那侯门深宅已成了百姓家，飞燕成为历史的见证人。全诗含蓄隽永，耐人寻味。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80" name="Rectangle 4"/>
          <p:cNvSpPr>
            <a:spLocks noGrp="1" noChangeArrowheads="1"/>
          </p:cNvSpPr>
          <p:nvPr>
            <p:ph type="title"/>
          </p:nvPr>
        </p:nvSpPr>
        <p:spPr>
          <a:xfrm>
            <a:off x="1066800" y="908050"/>
            <a:ext cx="7772400" cy="792163"/>
          </a:xfrm>
        </p:spPr>
        <p:txBody>
          <a:bodyPr/>
          <a:lstStyle/>
          <a:p>
            <a:pPr algn="ctr"/>
            <a:r>
              <a:rPr lang="en-GB" altLang="zh-CN" sz="3200"/>
              <a:t>Qu Yuan and his </a:t>
            </a:r>
            <a:r>
              <a:rPr lang="en-GB" altLang="zh-CN" sz="3200" i="1"/>
              <a:t>A Lament</a:t>
            </a:r>
            <a:endParaRPr lang="en-US" altLang="zh-CN" sz="3200" i="1"/>
          </a:p>
        </p:txBody>
      </p:sp>
      <p:pic>
        <p:nvPicPr>
          <p:cNvPr id="1304581" name="Picture 5" descr="离骚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916113"/>
            <a:ext cx="3400425" cy="4513262"/>
          </a:xfrm>
          <a:prstGeom prst="rect">
            <a:avLst/>
          </a:prstGeom>
          <a:noFill/>
          <a:extLst>
            <a:ext uri="{909E8E84-426E-40DD-AFC4-6F175D3DCCD1}">
              <a14:hiddenFill xmlns:a14="http://schemas.microsoft.com/office/drawing/2010/main">
                <a:solidFill>
                  <a:srgbClr val="FFFFFF"/>
                </a:solidFill>
              </a14:hiddenFill>
            </a:ext>
          </a:extLst>
        </p:spPr>
      </p:pic>
      <p:pic>
        <p:nvPicPr>
          <p:cNvPr id="1304582" name="Picture 6" descr="离骚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916113"/>
            <a:ext cx="3502025" cy="4484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2"/>
          <p:cNvSpPr>
            <a:spLocks noGrp="1" noChangeArrowheads="1"/>
          </p:cNvSpPr>
          <p:nvPr>
            <p:ph type="title"/>
          </p:nvPr>
        </p:nvSpPr>
        <p:spPr>
          <a:xfrm>
            <a:off x="1066800" y="1052513"/>
            <a:ext cx="7772400" cy="647700"/>
          </a:xfrm>
        </p:spPr>
        <p:txBody>
          <a:bodyPr/>
          <a:lstStyle/>
          <a:p>
            <a:r>
              <a:rPr lang="en-GB" altLang="zh-CN" sz="3200"/>
              <a:t>Further Readings</a:t>
            </a:r>
            <a:endParaRPr lang="en-US" altLang="zh-CN" sz="3200"/>
          </a:p>
        </p:txBody>
      </p:sp>
      <p:sp>
        <p:nvSpPr>
          <p:cNvPr id="1392643" name="Rectangle 3"/>
          <p:cNvSpPr>
            <a:spLocks noGrp="1" noChangeArrowheads="1"/>
          </p:cNvSpPr>
          <p:nvPr>
            <p:ph idx="4294967295"/>
          </p:nvPr>
        </p:nvSpPr>
        <p:spPr>
          <a:xfrm>
            <a:off x="900113" y="1844675"/>
            <a:ext cx="7939087" cy="4371975"/>
          </a:xfrm>
        </p:spPr>
        <p:txBody>
          <a:bodyPr/>
          <a:lstStyle/>
          <a:p>
            <a:pPr>
              <a:lnSpc>
                <a:spcPct val="90000"/>
              </a:lnSpc>
            </a:pPr>
            <a:r>
              <a:rPr lang="zh-CN" altLang="en-US" sz="2400"/>
              <a:t>金缕衣：我劝诸君不要太珍惜那华贵的金缕衣，我要劝诸君应当爱惜青少年时代的青春年华。如同鲜花盛开之时应该及时摘取一样，切莫要枝上无花之时再去摘取，那可就要落空了。 </a:t>
            </a:r>
          </a:p>
          <a:p>
            <a:pPr>
              <a:lnSpc>
                <a:spcPct val="90000"/>
              </a:lnSpc>
            </a:pPr>
            <a:r>
              <a:rPr lang="zh-CN" altLang="en-US" sz="2400"/>
              <a:t>上联用赋，下联用喻，反复咏叹“珍惜时光”的主题。“千金散去还复来”，而青春却一去不返。</a:t>
            </a:r>
          </a:p>
          <a:p>
            <a:pPr>
              <a:lnSpc>
                <a:spcPct val="90000"/>
              </a:lnSpc>
            </a:pPr>
            <a:r>
              <a:rPr lang="zh-CN" altLang="en-US" sz="2400"/>
              <a:t>这是中唐时的一首流行歌词。据说镇海节度使李锜酷爱此词，常命侍妾杜秋娘在酒宴上演唱。歌词的作者已不可考，有的选本径题为杜秋娘作或李锜作，是不确的。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6" name="Rectangle 2"/>
          <p:cNvSpPr>
            <a:spLocks noGrp="1" noChangeArrowheads="1"/>
          </p:cNvSpPr>
          <p:nvPr>
            <p:ph type="title"/>
          </p:nvPr>
        </p:nvSpPr>
        <p:spPr>
          <a:xfrm>
            <a:off x="1066800" y="908050"/>
            <a:ext cx="7772400" cy="576263"/>
          </a:xfrm>
        </p:spPr>
        <p:txBody>
          <a:bodyPr/>
          <a:lstStyle/>
          <a:p>
            <a:r>
              <a:rPr lang="en-GB" altLang="zh-CN" sz="2800"/>
              <a:t>Further Readings</a:t>
            </a:r>
            <a:endParaRPr lang="en-US" altLang="zh-CN" sz="2800"/>
          </a:p>
        </p:txBody>
      </p:sp>
      <p:sp>
        <p:nvSpPr>
          <p:cNvPr id="1393667" name="Rectangle 3"/>
          <p:cNvSpPr>
            <a:spLocks noGrp="1" noChangeArrowheads="1"/>
          </p:cNvSpPr>
          <p:nvPr>
            <p:ph idx="4294967295"/>
          </p:nvPr>
        </p:nvSpPr>
        <p:spPr>
          <a:xfrm>
            <a:off x="1066800" y="1557338"/>
            <a:ext cx="7772400" cy="4824412"/>
          </a:xfrm>
        </p:spPr>
        <p:txBody>
          <a:bodyPr>
            <a:normAutofit lnSpcReduction="10000"/>
          </a:bodyPr>
          <a:lstStyle/>
          <a:p>
            <a:pPr>
              <a:lnSpc>
                <a:spcPct val="80000"/>
              </a:lnSpc>
            </a:pPr>
            <a:r>
              <a:rPr lang="zh-CN" altLang="en-US" sz="2000"/>
              <a:t>默默无语，独自登上西楼，天边月形如勾，在这清寒的秋夜，院子里深锁着梧桐，也锁住了寂寞。心中的思绪，想要减断，却怎样也减不断，想好好梳理，却更加的杂乱，这样的去国之愁，而今在心头上又是另一般不同的滋味。此阙“相见欢应”是后主被掳之后所写，以一个丧国的君主而言，内心的苦楚与怅惘，时时刻刻如影随形，尤其是在萧瑟的秋夜。</a:t>
            </a:r>
          </a:p>
          <a:p>
            <a:pPr>
              <a:lnSpc>
                <a:spcPct val="80000"/>
              </a:lnSpc>
            </a:pPr>
            <a:r>
              <a:rPr lang="zh-CN" altLang="en-US" sz="2000"/>
              <a:t>首句开门见山，将愁绪直接表达於无言独上楼的情绪中，第二句以月如勾的意象，传述一种孤清与不圆满的遗憾意境，紧紧扣住西楼独处的人，月如勾，人憔悴，一副好不凄凉的景色。第三句用寂寞统领整个情绪，梧桐也寂寞、深院也寂寞，是寂寞锁住了秋，亦或是清秋锁住了寂寞，只因作者的情绪，眼中所见皆是寂寞。梧桐孤立深院的景象，将寂寞与清秋紧扣一起，更增添了秋的萧瑟与作者的孤独。</a:t>
            </a:r>
          </a:p>
          <a:p>
            <a:pPr>
              <a:lnSpc>
                <a:spcPct val="80000"/>
              </a:lnSpc>
            </a:pPr>
            <a:r>
              <a:rPr lang="zh-CN" altLang="en-US" sz="2000"/>
              <a:t>“剪不断，理还乱”，这样的情绪想要抛开，却怎样也无法割舍，想要好好梳理，却又更加的杂乱。手法上作者利用了对峙的情绪，表达心中的冲突起伏。“是离愁？别是一般滋味在心头”，这样恼人的情绪作弄着人，如今却更有不同的感受在心头酝酿。这背后却隐藏著作者极深的哀痛，在无可奈何的环境中，在离愁的煎熬下，痛极而无泪。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1066800" y="838200"/>
            <a:ext cx="7772400" cy="935038"/>
          </a:xfrm>
        </p:spPr>
        <p:txBody>
          <a:bodyPr/>
          <a:lstStyle/>
          <a:p>
            <a:pPr algn="ctr"/>
            <a:r>
              <a:rPr lang="en-US" altLang="zh-CN" sz="3200"/>
              <a:t>Topics for discussion</a:t>
            </a:r>
          </a:p>
        </p:txBody>
      </p:sp>
      <p:sp>
        <p:nvSpPr>
          <p:cNvPr id="1105923" name="Rectangle 3"/>
          <p:cNvSpPr>
            <a:spLocks noGrp="1" noChangeArrowheads="1"/>
          </p:cNvSpPr>
          <p:nvPr>
            <p:ph idx="4294967295"/>
          </p:nvPr>
        </p:nvSpPr>
        <p:spPr>
          <a:xfrm>
            <a:off x="900113" y="2060575"/>
            <a:ext cx="7939087" cy="4156075"/>
          </a:xfrm>
        </p:spPr>
        <p:txBody>
          <a:bodyPr/>
          <a:lstStyle/>
          <a:p>
            <a:r>
              <a:rPr lang="en-GB" altLang="zh-CN" sz="2800"/>
              <a:t>1. What do you think of the poems composed by officials banished to Hunan? </a:t>
            </a:r>
            <a:endParaRPr lang="en-US" altLang="zh-CN" sz="2800"/>
          </a:p>
          <a:p>
            <a:r>
              <a:rPr lang="en-US" altLang="zh-CN" sz="2800"/>
              <a:t>2. </a:t>
            </a:r>
            <a:r>
              <a:rPr lang="en-GB" altLang="zh-CN" sz="2800"/>
              <a:t> Who is your favorite Chinese author? How has his\her work impressed you? </a:t>
            </a:r>
          </a:p>
          <a:p>
            <a:r>
              <a:rPr lang="en-GB" altLang="zh-CN" sz="2800"/>
              <a:t>3. Why has no Chinese author been granted the Nobel Prize for Literature? </a:t>
            </a:r>
            <a:endParaRPr lang="en-US" altLang="zh-CN" sz="2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892626">
            <a:off x="407723" y="2126258"/>
            <a:ext cx="8445624" cy="636680"/>
          </a:xfrm>
        </p:spPr>
        <p:txBody>
          <a:bodyPr>
            <a:normAutofit/>
          </a:bodyPr>
          <a:lstStyle/>
          <a:p>
            <a:pPr algn="ctr"/>
            <a:r>
              <a:rPr lang="en-US" altLang="zh-CN" sz="3600" dirty="0" smtClean="0"/>
              <a:t>See you next time!</a:t>
            </a:r>
            <a:endParaRPr lang="en-NZ" sz="3600" dirty="0"/>
          </a:p>
        </p:txBody>
      </p:sp>
    </p:spTree>
    <p:extLst>
      <p:ext uri="{BB962C8B-B14F-4D97-AF65-F5344CB8AC3E}">
        <p14:creationId xmlns:p14="http://schemas.microsoft.com/office/powerpoint/2010/main" val="12363273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229600" cy="710952"/>
          </a:xfrm>
        </p:spPr>
        <p:txBody>
          <a:bodyPr>
            <a:normAutofit/>
          </a:bodyPr>
          <a:lstStyle/>
          <a:p>
            <a:r>
              <a:rPr lang="en-GB" altLang="zh-CN" sz="3000" b="1" dirty="0"/>
              <a:t>What does classical Chinese literature refer to? </a:t>
            </a:r>
            <a:endParaRPr lang="en-NZ" sz="30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85" y="1628800"/>
            <a:ext cx="7518975" cy="47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ction Button: Home 2">
            <a:hlinkClick r:id="rId3" action="ppaction://hlinksldjump" highlightClick="1"/>
          </p:cNvPr>
          <p:cNvSpPr/>
          <p:nvPr/>
        </p:nvSpPr>
        <p:spPr>
          <a:xfrm>
            <a:off x="7812360" y="733266"/>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768758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73160"/>
            <a:ext cx="8445624" cy="636680"/>
          </a:xfrm>
        </p:spPr>
        <p:txBody>
          <a:bodyPr>
            <a:normAutofit fontScale="90000"/>
          </a:bodyPr>
          <a:lstStyle/>
          <a:p>
            <a:r>
              <a:rPr lang="en-US" dirty="0"/>
              <a:t>What does pre-Qin literature refer to? What are its masterworks? </a:t>
            </a:r>
            <a:endParaRPr lang="en-N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640092"/>
            <a:ext cx="3240360" cy="461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7604"/>
            <a:ext cx="4932040" cy="321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4" action="ppaction://hlinksldjump" highlightClick="1"/>
          </p:cNvPr>
          <p:cNvSpPr/>
          <p:nvPr/>
        </p:nvSpPr>
        <p:spPr>
          <a:xfrm>
            <a:off x="7812360" y="733266"/>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564530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t>
            </a:r>
            <a:r>
              <a:rPr lang="en-US" dirty="0"/>
              <a:t>is </a:t>
            </a:r>
            <a:r>
              <a:rPr lang="en-US" dirty="0" err="1"/>
              <a:t>Sima</a:t>
            </a:r>
            <a:r>
              <a:rPr lang="en-US" dirty="0"/>
              <a:t> </a:t>
            </a:r>
            <a:r>
              <a:rPr lang="en-US" dirty="0" err="1"/>
              <a:t>Qian’s</a:t>
            </a:r>
            <a:r>
              <a:rPr lang="en-US" dirty="0"/>
              <a:t> greatest achievement? </a:t>
            </a:r>
            <a:endParaRPr lang="en-N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7410450"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7812360" y="733266"/>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355167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are the representatives of </a:t>
            </a:r>
            <a:r>
              <a:rPr lang="en-US" dirty="0" err="1"/>
              <a:t>Jian’an</a:t>
            </a:r>
            <a:r>
              <a:rPr lang="en-US" dirty="0"/>
              <a:t> Literature? </a:t>
            </a:r>
            <a:endParaRPr lang="en-N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340768"/>
            <a:ext cx="21145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 y="2564904"/>
            <a:ext cx="638175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4" action="ppaction://hlinksldjump" highlightClick="1"/>
          </p:cNvPr>
          <p:cNvSpPr/>
          <p:nvPr/>
        </p:nvSpPr>
        <p:spPr>
          <a:xfrm>
            <a:off x="8135693" y="445234"/>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826491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8445624" cy="636680"/>
          </a:xfrm>
        </p:spPr>
        <p:txBody>
          <a:bodyPr>
            <a:normAutofit fontScale="90000"/>
          </a:bodyPr>
          <a:lstStyle/>
          <a:p>
            <a:r>
              <a:rPr lang="en-US" dirty="0"/>
              <a:t>What does the golden age of classical poetry refer to? Can you name some of the great poets then? </a:t>
            </a:r>
            <a:endParaRPr lang="en-NZ"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341685"/>
            <a:ext cx="497205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6" y="3861048"/>
            <a:ext cx="670560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4" action="ppaction://hlinksldjump" highlightClick="1"/>
          </p:cNvPr>
          <p:cNvSpPr/>
          <p:nvPr/>
        </p:nvSpPr>
        <p:spPr>
          <a:xfrm>
            <a:off x="7812360" y="733266"/>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277548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04664"/>
            <a:ext cx="8517632" cy="1152128"/>
          </a:xfrm>
        </p:spPr>
        <p:txBody>
          <a:bodyPr>
            <a:normAutofit fontScale="90000"/>
          </a:bodyPr>
          <a:lstStyle/>
          <a:p>
            <a:r>
              <a:rPr lang="en-US" dirty="0"/>
              <a:t>What’s the greatest literary achievement in the Song Dynasty? What are its two styles? Can you name some of its masters? </a:t>
            </a:r>
            <a:endParaRPr lang="en-N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88989"/>
            <a:ext cx="8119410" cy="347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2339752" y="1309330"/>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1926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626" name="Rectangle 2"/>
          <p:cNvSpPr>
            <a:spLocks noGrp="1" noChangeArrowheads="1"/>
          </p:cNvSpPr>
          <p:nvPr>
            <p:ph type="title"/>
          </p:nvPr>
        </p:nvSpPr>
        <p:spPr>
          <a:xfrm>
            <a:off x="1066800" y="981075"/>
            <a:ext cx="7772400" cy="719138"/>
          </a:xfrm>
        </p:spPr>
        <p:txBody>
          <a:bodyPr/>
          <a:lstStyle/>
          <a:p>
            <a:pPr algn="ctr"/>
            <a:r>
              <a:rPr lang="en-GB" altLang="zh-CN" sz="3200"/>
              <a:t>Sima Qian &amp; his masterwork</a:t>
            </a:r>
            <a:endParaRPr lang="en-US" altLang="zh-CN" sz="3200"/>
          </a:p>
        </p:txBody>
      </p:sp>
      <p:pic>
        <p:nvPicPr>
          <p:cNvPr id="1306629" name="Picture 5" descr="史记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916113"/>
            <a:ext cx="3141663" cy="4575175"/>
          </a:xfrm>
          <a:prstGeom prst="rect">
            <a:avLst/>
          </a:prstGeom>
          <a:noFill/>
          <a:extLst>
            <a:ext uri="{909E8E84-426E-40DD-AFC4-6F175D3DCCD1}">
              <a14:hiddenFill xmlns:a14="http://schemas.microsoft.com/office/drawing/2010/main">
                <a:solidFill>
                  <a:srgbClr val="FFFFFF"/>
                </a:solidFill>
              </a14:hiddenFill>
            </a:ext>
          </a:extLst>
        </p:spPr>
      </p:pic>
      <p:pic>
        <p:nvPicPr>
          <p:cNvPr id="1306630" name="Picture 6" descr="史记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44675"/>
            <a:ext cx="4121150" cy="4592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the Eight Great Writers of Tang and Song? </a:t>
            </a:r>
            <a:endParaRPr lang="en-NZ"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33475"/>
            <a:ext cx="7488832" cy="553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8316416" y="557411"/>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540684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229600" cy="1152128"/>
          </a:xfrm>
        </p:spPr>
        <p:txBody>
          <a:bodyPr>
            <a:normAutofit fontScale="90000"/>
          </a:bodyPr>
          <a:lstStyle/>
          <a:p>
            <a:r>
              <a:rPr lang="en-US" dirty="0"/>
              <a:t>What are the greatest literary achievements in the Ming and Qing dynasties? Can you name some of the great Ming dramatists and their masterworks? </a:t>
            </a:r>
            <a:endParaRPr lang="en-NZ" dirty="0"/>
          </a:p>
        </p:txBody>
      </p:sp>
      <p:sp>
        <p:nvSpPr>
          <p:cNvPr id="3" name="Content Placeholder 2"/>
          <p:cNvSpPr>
            <a:spLocks noGrp="1"/>
          </p:cNvSpPr>
          <p:nvPr>
            <p:ph idx="1"/>
          </p:nvPr>
        </p:nvSpPr>
        <p:spPr/>
        <p:txBody>
          <a:bodyPr/>
          <a:lstStyle/>
          <a:p>
            <a:endParaRPr lang="en-NZ"/>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7" y="1700808"/>
            <a:ext cx="486727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700808"/>
            <a:ext cx="56769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ction Button: Home 5">
            <a:hlinkClick r:id="rId4" action="ppaction://hlinksldjump" highlightClick="1"/>
          </p:cNvPr>
          <p:cNvSpPr/>
          <p:nvPr/>
        </p:nvSpPr>
        <p:spPr>
          <a:xfrm>
            <a:off x="8316416" y="557411"/>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8313075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modern Chinese literature mean? </a:t>
            </a:r>
            <a:endParaRPr lang="en-N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40" y="1628800"/>
            <a:ext cx="883250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8316416" y="557411"/>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9852708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48464" cy="936104"/>
          </a:xfrm>
        </p:spPr>
        <p:txBody>
          <a:bodyPr>
            <a:normAutofit fontScale="90000"/>
          </a:bodyPr>
          <a:lstStyle/>
          <a:p>
            <a:r>
              <a:rPr lang="en-US" dirty="0" smtClean="0"/>
              <a:t>Under </a:t>
            </a:r>
            <a:r>
              <a:rPr lang="en-US" dirty="0"/>
              <a:t>what circumstances was progressive literature born?  Who were the representative writers of progressive poetry? </a:t>
            </a:r>
            <a:endParaRPr lang="en-N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484784"/>
            <a:ext cx="4237062" cy="519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8316416" y="1196752"/>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4304180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4 great novels of exposure”? </a:t>
            </a:r>
            <a:endParaRPr lang="en-N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228724"/>
            <a:ext cx="3669952" cy="534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8316416" y="557411"/>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3949395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720080"/>
          </a:xfrm>
        </p:spPr>
        <p:txBody>
          <a:bodyPr>
            <a:normAutofit fontScale="90000"/>
          </a:bodyPr>
          <a:lstStyle/>
          <a:p>
            <a:r>
              <a:rPr lang="en-US" dirty="0" smtClean="0"/>
              <a:t>Who </a:t>
            </a:r>
            <a:r>
              <a:rPr lang="en-US" dirty="0"/>
              <a:t>were the leading translators in the late 19th century?  What works did they translate</a:t>
            </a:r>
            <a:r>
              <a:rPr lang="en-US" dirty="0" smtClean="0"/>
              <a:t>?</a:t>
            </a:r>
            <a:endParaRPr lang="en-NZ"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08" y="1874044"/>
            <a:ext cx="24765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552208"/>
            <a:ext cx="56578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4" action="ppaction://hlinksldjump" highlightClick="1"/>
          </p:cNvPr>
          <p:cNvSpPr/>
          <p:nvPr/>
        </p:nvSpPr>
        <p:spPr>
          <a:xfrm>
            <a:off x="8316416" y="557411"/>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9718551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did Beijing Opera become a “national opera”? </a:t>
            </a:r>
            <a:endParaRPr lang="en-NZ"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03418"/>
            <a:ext cx="6768752" cy="5854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8460432" y="527091"/>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7092328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229600" cy="720080"/>
          </a:xfrm>
        </p:spPr>
        <p:txBody>
          <a:bodyPr>
            <a:normAutofit fontScale="90000"/>
          </a:bodyPr>
          <a:lstStyle/>
          <a:p>
            <a:r>
              <a:rPr lang="en-US" dirty="0"/>
              <a:t>What movement marked the division of modern literature into 2 stages? What are the 2 stages? </a:t>
            </a:r>
            <a:endParaRPr lang="en-N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7231834" cy="505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7267330" y="543724"/>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1454534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1152128"/>
          </a:xfrm>
        </p:spPr>
        <p:txBody>
          <a:bodyPr>
            <a:normAutofit fontScale="90000"/>
          </a:bodyPr>
          <a:lstStyle/>
          <a:p>
            <a:r>
              <a:rPr lang="en-US" dirty="0"/>
              <a:t>What role did Mao’s “Talks at the </a:t>
            </a:r>
            <a:r>
              <a:rPr lang="en-US" dirty="0" err="1"/>
              <a:t>Yan’an</a:t>
            </a:r>
            <a:r>
              <a:rPr lang="en-US" dirty="0"/>
              <a:t> FLA” play in revolutionary literature during the 1937-1945 War? Who were some of the well-known communist writers? </a:t>
            </a:r>
            <a:endParaRPr lang="en-N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37" y="2060848"/>
            <a:ext cx="9016663" cy="331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ome 3">
            <a:hlinkClick r:id="rId3" action="ppaction://hlinksldjump" highlightClick="1"/>
          </p:cNvPr>
          <p:cNvSpPr/>
          <p:nvPr/>
        </p:nvSpPr>
        <p:spPr>
          <a:xfrm>
            <a:off x="7555362" y="831756"/>
            <a:ext cx="576064" cy="576064"/>
          </a:xfrm>
          <a:prstGeom prst="actionButtonHome">
            <a:avLst/>
          </a:pr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989090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2" name="Rectangle 4"/>
          <p:cNvSpPr>
            <a:spLocks noGrp="1" noChangeArrowheads="1"/>
          </p:cNvSpPr>
          <p:nvPr>
            <p:ph type="title"/>
          </p:nvPr>
        </p:nvSpPr>
        <p:spPr>
          <a:xfrm>
            <a:off x="1066800" y="981075"/>
            <a:ext cx="7772400" cy="792163"/>
          </a:xfrm>
        </p:spPr>
        <p:txBody>
          <a:bodyPr/>
          <a:lstStyle/>
          <a:p>
            <a:pPr algn="ctr"/>
            <a:r>
              <a:rPr lang="en-GB" altLang="zh-CN" sz="3200"/>
              <a:t>Cao Cao and his biography</a:t>
            </a:r>
            <a:endParaRPr lang="en-US" altLang="zh-CN" sz="3200"/>
          </a:p>
        </p:txBody>
      </p:sp>
      <p:pic>
        <p:nvPicPr>
          <p:cNvPr id="1307654" name="Picture 6" descr="曹操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33600"/>
            <a:ext cx="3067050" cy="4295775"/>
          </a:xfrm>
          <a:prstGeom prst="rect">
            <a:avLst/>
          </a:prstGeom>
          <a:noFill/>
          <a:extLst>
            <a:ext uri="{909E8E84-426E-40DD-AFC4-6F175D3DCCD1}">
              <a14:hiddenFill xmlns:a14="http://schemas.microsoft.com/office/drawing/2010/main">
                <a:solidFill>
                  <a:srgbClr val="FFFFFF"/>
                </a:solidFill>
              </a14:hiddenFill>
            </a:ext>
          </a:extLst>
        </p:spPr>
      </p:pic>
      <p:pic>
        <p:nvPicPr>
          <p:cNvPr id="1307655" name="Picture 7" descr="曹操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060575"/>
            <a:ext cx="3130550" cy="436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700" name="Rectangle 4"/>
          <p:cNvSpPr>
            <a:spLocks noGrp="1" noChangeArrowheads="1"/>
          </p:cNvSpPr>
          <p:nvPr>
            <p:ph type="title"/>
          </p:nvPr>
        </p:nvSpPr>
        <p:spPr>
          <a:xfrm>
            <a:off x="1066800" y="981075"/>
            <a:ext cx="7772400" cy="719138"/>
          </a:xfrm>
        </p:spPr>
        <p:txBody>
          <a:bodyPr/>
          <a:lstStyle/>
          <a:p>
            <a:pPr algn="ctr"/>
            <a:r>
              <a:rPr lang="en-GB" altLang="zh-CN" sz="3200"/>
              <a:t>Collections of Tao Yuanming’s works</a:t>
            </a:r>
            <a:endParaRPr lang="en-US" altLang="zh-CN" sz="3200"/>
          </a:p>
        </p:txBody>
      </p:sp>
      <p:pic>
        <p:nvPicPr>
          <p:cNvPr id="1309701" name="Picture 5" descr="陶渊明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1916113"/>
            <a:ext cx="3322637" cy="4459287"/>
          </a:xfrm>
          <a:prstGeom prst="rect">
            <a:avLst/>
          </a:prstGeom>
          <a:noFill/>
          <a:extLst>
            <a:ext uri="{909E8E84-426E-40DD-AFC4-6F175D3DCCD1}">
              <a14:hiddenFill xmlns:a14="http://schemas.microsoft.com/office/drawing/2010/main">
                <a:solidFill>
                  <a:srgbClr val="FFFFFF"/>
                </a:solidFill>
              </a14:hiddenFill>
            </a:ext>
          </a:extLst>
        </p:spPr>
      </p:pic>
      <p:pic>
        <p:nvPicPr>
          <p:cNvPr id="1309702" name="Picture 6" descr="陶渊明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844675"/>
            <a:ext cx="3333750" cy="461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8" name="Rectangle 4"/>
          <p:cNvSpPr>
            <a:spLocks noGrp="1" noChangeArrowheads="1"/>
          </p:cNvSpPr>
          <p:nvPr>
            <p:ph type="title"/>
          </p:nvPr>
        </p:nvSpPr>
        <p:spPr>
          <a:xfrm>
            <a:off x="755650" y="1052513"/>
            <a:ext cx="3960813" cy="1584325"/>
          </a:xfrm>
        </p:spPr>
        <p:txBody>
          <a:bodyPr/>
          <a:lstStyle/>
          <a:p>
            <a:r>
              <a:rPr lang="en-GB" altLang="zh-CN" sz="3200"/>
              <a:t>Li Bai, a romantic poet</a:t>
            </a:r>
            <a:endParaRPr lang="en-US" altLang="zh-CN" sz="3200"/>
          </a:p>
        </p:txBody>
      </p:sp>
      <p:pic>
        <p:nvPicPr>
          <p:cNvPr id="1311749" name="Picture 5" descr="李白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81075"/>
            <a:ext cx="3619500" cy="5416550"/>
          </a:xfrm>
          <a:prstGeom prst="rect">
            <a:avLst/>
          </a:prstGeom>
          <a:noFill/>
          <a:extLst>
            <a:ext uri="{909E8E84-426E-40DD-AFC4-6F175D3DCCD1}">
              <a14:hiddenFill xmlns:a14="http://schemas.microsoft.com/office/drawing/2010/main">
                <a:solidFill>
                  <a:srgbClr val="FFFFFF"/>
                </a:solidFill>
              </a14:hiddenFill>
            </a:ext>
          </a:extLst>
        </p:spPr>
      </p:pic>
      <p:pic>
        <p:nvPicPr>
          <p:cNvPr id="1311750" name="Picture 6" descr="李白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29000"/>
            <a:ext cx="4032250" cy="2982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4280</TotalTime>
  <Words>2370</Words>
  <Application>Microsoft Office PowerPoint</Application>
  <PresentationFormat>On-screen Show (4:3)</PresentationFormat>
  <Paragraphs>104</Paragraphs>
  <Slides>68</Slides>
  <Notes>0</Notes>
  <HiddenSlides>0</HiddenSlides>
  <MMClips>0</MMClips>
  <ScaleCrop>false</ScaleCrop>
  <HeadingPairs>
    <vt:vector size="4" baseType="variant">
      <vt:variant>
        <vt:lpstr>Theme</vt:lpstr>
      </vt:variant>
      <vt:variant>
        <vt:i4>3</vt:i4>
      </vt:variant>
      <vt:variant>
        <vt:lpstr>Slide Titles</vt:lpstr>
      </vt:variant>
      <vt:variant>
        <vt:i4>68</vt:i4>
      </vt:variant>
    </vt:vector>
  </HeadingPairs>
  <TitlesOfParts>
    <vt:vector size="71" baseType="lpstr">
      <vt:lpstr>Flow</vt:lpstr>
      <vt:lpstr>默认设计模板</vt:lpstr>
      <vt:lpstr>1_Flow</vt:lpstr>
      <vt:lpstr>Unit 8  Literature</vt:lpstr>
      <vt:lpstr>Questions Concerning Section A  Classical Literature</vt:lpstr>
      <vt:lpstr>Questions Concerning Section A  Classical Literature</vt:lpstr>
      <vt:lpstr>The Book of Songs or  The Classic of Poetry</vt:lpstr>
      <vt:lpstr>Qu Yuan and his A Lament</vt:lpstr>
      <vt:lpstr>Sima Qian &amp; his masterwork</vt:lpstr>
      <vt:lpstr>Cao Cao and his biography</vt:lpstr>
      <vt:lpstr>Collections of Tao Yuanming’s works</vt:lpstr>
      <vt:lpstr>Li Bai, a romantic poet</vt:lpstr>
      <vt:lpstr>Du Fu, a realist poet</vt:lpstr>
      <vt:lpstr>Bai Juyi and illustrations of his works</vt:lpstr>
      <vt:lpstr>Paintings of Han Yu</vt:lpstr>
      <vt:lpstr>Liu Zongyuan</vt:lpstr>
      <vt:lpstr>Liu Zongyuan and his poem “Fishing in Snow”</vt:lpstr>
      <vt:lpstr>Qin Guan and his best-known poem</vt:lpstr>
      <vt:lpstr>Su Shi &amp;  his painting</vt:lpstr>
      <vt:lpstr>Su Shi’s calligraphy</vt:lpstr>
      <vt:lpstr>Xin Qiji</vt:lpstr>
      <vt:lpstr>Xin Qiji and his poem</vt:lpstr>
      <vt:lpstr>Guan Hanqin and  Guan Hanqin by Tian Han</vt:lpstr>
      <vt:lpstr>The Wrongs Suffered by Dou E</vt:lpstr>
      <vt:lpstr>Wang Shifu’s masterwork and an illustration</vt:lpstr>
      <vt:lpstr>Tang Xianzu and his masterwork</vt:lpstr>
      <vt:lpstr>Luo Guanzhong and  his masterwork</vt:lpstr>
      <vt:lpstr>Shi Nai-an and his masterwork</vt:lpstr>
      <vt:lpstr>Cao Xueqin and  his biography</vt:lpstr>
      <vt:lpstr>Pu Songlin and his masterwork</vt:lpstr>
      <vt:lpstr>Questions Concerning Section B  Modern Literature</vt:lpstr>
      <vt:lpstr>Questions Concerning Section B  Modern Literature</vt:lpstr>
      <vt:lpstr>Gong Zizhen and his complete collection</vt:lpstr>
      <vt:lpstr>Huang Zunxian and his complete collection</vt:lpstr>
      <vt:lpstr>Liu Yazi and Mao’s poem in reply</vt:lpstr>
      <vt:lpstr>Li Boyuan’s masterwork</vt:lpstr>
      <vt:lpstr>Wu Jianren’s masterwork</vt:lpstr>
      <vt:lpstr>Liu E’s calligraphy and Zeng Pu’s masterwork</vt:lpstr>
      <vt:lpstr>Yan Fu’s translations and his biography</vt:lpstr>
      <vt:lpstr>Lin Shu’s portrait and his collection</vt:lpstr>
      <vt:lpstr>Lu Xun &amp; a commentary</vt:lpstr>
      <vt:lpstr>Lu Xun and his birthplace</vt:lpstr>
      <vt:lpstr>Guo Moruo &amp;  his calligraphy</vt:lpstr>
      <vt:lpstr>Guo and his drama</vt:lpstr>
      <vt:lpstr>Mao Dun and his works</vt:lpstr>
      <vt:lpstr>Lao She and his works</vt:lpstr>
      <vt:lpstr>Zhao Shuli and  his works</vt:lpstr>
      <vt:lpstr>D. Selected Tang Poems</vt:lpstr>
      <vt:lpstr>A brief introduction</vt:lpstr>
      <vt:lpstr>Translation Exercises</vt:lpstr>
      <vt:lpstr>Translation Exercises</vt:lpstr>
      <vt:lpstr>Further Readings</vt:lpstr>
      <vt:lpstr>Further Readings</vt:lpstr>
      <vt:lpstr>Further Readings</vt:lpstr>
      <vt:lpstr>Topics for discussion</vt:lpstr>
      <vt:lpstr>See you next time!</vt:lpstr>
      <vt:lpstr>What does classical Chinese literature refer to? </vt:lpstr>
      <vt:lpstr>What does pre-Qin literature refer to? What are its masterworks? </vt:lpstr>
      <vt:lpstr>What is Sima Qian’s greatest achievement? </vt:lpstr>
      <vt:lpstr>Who are the representatives of Jian’an Literature? </vt:lpstr>
      <vt:lpstr>What does the golden age of classical poetry refer to? Can you name some of the great poets then? </vt:lpstr>
      <vt:lpstr>What’s the greatest literary achievement in the Song Dynasty? What are its two styles? Can you name some of its masters? </vt:lpstr>
      <vt:lpstr>Who are the Eight Great Writers of Tang and Song? </vt:lpstr>
      <vt:lpstr>What are the greatest literary achievements in the Ming and Qing dynasties? Can you name some of the great Ming dramatists and their masterworks? </vt:lpstr>
      <vt:lpstr>What does modern Chinese literature mean? </vt:lpstr>
      <vt:lpstr>Under what circumstances was progressive literature born?  Who were the representative writers of progressive poetry? </vt:lpstr>
      <vt:lpstr>What are “the 4 great novels of exposure”? </vt:lpstr>
      <vt:lpstr>Who were the leading translators in the late 19th century?  What works did they translate?</vt:lpstr>
      <vt:lpstr>How did Beijing Opera become a “national opera”? </vt:lpstr>
      <vt:lpstr>What movement marked the division of modern literature into 2 stages? What are the 2 stages? </vt:lpstr>
      <vt:lpstr>What role did Mao’s “Talks at the Yan’an FLA” play in revolutionary literature during the 1937-1945 War? Who were some of the well-known communist writers? </vt:lpstr>
    </vt:vector>
  </TitlesOfParts>
  <Company>Legend (Beijing)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Text I   World of the Future</dc:title>
  <dc:creator>Legend User</dc:creator>
  <cp:lastModifiedBy>微软用户</cp:lastModifiedBy>
  <cp:revision>226</cp:revision>
  <dcterms:created xsi:type="dcterms:W3CDTF">2005-10-18T12:50:43Z</dcterms:created>
  <dcterms:modified xsi:type="dcterms:W3CDTF">2014-11-09T13:37:41Z</dcterms:modified>
</cp:coreProperties>
</file>