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5.xml" ContentType="application/vnd.openxmlformats-officedocument.presentationml.tags+xml"/>
  <Override PartName="/ppt/notesSlides/notesSlide11.xml" ContentType="application/vnd.openxmlformats-officedocument.presentationml.notesSlide+xml"/>
  <Override PartName="/ppt/tags/tag6.xml" ContentType="application/vnd.openxmlformats-officedocument.presentationml.tags+xml"/>
  <Override PartName="/ppt/notesSlides/notesSlide12.xml" ContentType="application/vnd.openxmlformats-officedocument.presentationml.notesSlide+xml"/>
  <Override PartName="/ppt/tags/tag7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8.xml" ContentType="application/vnd.openxmlformats-officedocument.presentationml.tags+xml"/>
  <Override PartName="/ppt/notesSlides/notesSlide1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1" r:id="rId3"/>
    <p:sldId id="262" r:id="rId4"/>
    <p:sldId id="257" r:id="rId5"/>
    <p:sldId id="279" r:id="rId6"/>
    <p:sldId id="282" r:id="rId7"/>
    <p:sldId id="270" r:id="rId8"/>
    <p:sldId id="268" r:id="rId9"/>
    <p:sldId id="283" r:id="rId10"/>
    <p:sldId id="263" r:id="rId11"/>
    <p:sldId id="271" r:id="rId12"/>
    <p:sldId id="286" r:id="rId13"/>
    <p:sldId id="277" r:id="rId14"/>
    <p:sldId id="287" r:id="rId15"/>
    <p:sldId id="259" r:id="rId16"/>
    <p:sldId id="278" r:id="rId17"/>
    <p:sldId id="288" r:id="rId18"/>
    <p:sldId id="285" r:id="rId19"/>
  </p:sldIdLst>
  <p:sldSz cx="9144000" cy="5145088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60"/>
  </p:normalViewPr>
  <p:slideViewPr>
    <p:cSldViewPr>
      <p:cViewPr varScale="1">
        <p:scale>
          <a:sx n="101" d="100"/>
          <a:sy n="101" d="100"/>
        </p:scale>
        <p:origin x="77" y="182"/>
      </p:cViewPr>
      <p:guideLst>
        <p:guide orient="horz" pos="16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2D5CAF-3C38-403E-95C7-B72D81366516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5884DAA-F166-42E0-86C0-98924B3338B5}">
      <dgm:prSet custT="1"/>
      <dgm:spPr/>
      <dgm:t>
        <a:bodyPr/>
        <a:lstStyle/>
        <a:p>
          <a:r>
            <a: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rPr>
            <a:t>The translational approach</a:t>
          </a:r>
          <a:endParaRPr lang="zh-CN" sz="28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55AABB-873C-4761-9F9A-35BE27CDC2D9}" type="parTrans" cxnId="{10960467-E887-47B1-8E16-B9D727A82890}">
      <dgm:prSet/>
      <dgm:spPr/>
      <dgm:t>
        <a:bodyPr/>
        <a:lstStyle/>
        <a:p>
          <a:endParaRPr lang="zh-CN" altLang="en-US"/>
        </a:p>
      </dgm:t>
    </dgm:pt>
    <dgm:pt modelId="{139B51EC-9BD8-42A5-8452-F81BA9829FE3}" type="sibTrans" cxnId="{10960467-E887-47B1-8E16-B9D727A82890}">
      <dgm:prSet/>
      <dgm:spPr/>
      <dgm:t>
        <a:bodyPr/>
        <a:lstStyle/>
        <a:p>
          <a:endParaRPr lang="zh-CN" altLang="en-US"/>
        </a:p>
      </dgm:t>
    </dgm:pt>
    <dgm:pt modelId="{692B7856-442B-4635-BF11-E3DD7DB5C503}">
      <dgm:prSet custT="1"/>
      <dgm:spPr/>
      <dgm:t>
        <a:bodyPr/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The linguistic approach</a:t>
          </a:r>
          <a:endParaRPr lang="zh-CN" sz="2500" kern="1200" dirty="0">
            <a:solidFill>
              <a:prstClr val="white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F736496F-747F-4CD1-8F5B-B8228C01886F}" type="parTrans" cxnId="{277E4F6B-833E-4E93-87B1-43DB7132B8CD}">
      <dgm:prSet/>
      <dgm:spPr/>
      <dgm:t>
        <a:bodyPr/>
        <a:lstStyle/>
        <a:p>
          <a:endParaRPr lang="zh-CN" altLang="en-US"/>
        </a:p>
      </dgm:t>
    </dgm:pt>
    <dgm:pt modelId="{4B69B235-12F3-4162-BB8F-EF6D9C31F5FE}" type="sibTrans" cxnId="{277E4F6B-833E-4E93-87B1-43DB7132B8CD}">
      <dgm:prSet/>
      <dgm:spPr/>
      <dgm:t>
        <a:bodyPr/>
        <a:lstStyle/>
        <a:p>
          <a:endParaRPr lang="zh-CN" altLang="en-US"/>
        </a:p>
      </dgm:t>
    </dgm:pt>
    <dgm:pt modelId="{98A655DF-66AF-4613-9BDF-9DDC90F026F0}">
      <dgm:prSet custT="1"/>
      <dgm:spPr/>
      <dgm:t>
        <a:bodyPr/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The communicative approach</a:t>
          </a:r>
          <a:endParaRPr lang="zh-CN" sz="2500" kern="1200" dirty="0">
            <a:solidFill>
              <a:prstClr val="white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B8EBC3D8-55C1-4863-8D89-5BEE6C1CA652}" type="parTrans" cxnId="{FA6922B4-8020-4C7C-A50E-65EE1B808E19}">
      <dgm:prSet/>
      <dgm:spPr/>
      <dgm:t>
        <a:bodyPr/>
        <a:lstStyle/>
        <a:p>
          <a:endParaRPr lang="zh-CN" altLang="en-US"/>
        </a:p>
      </dgm:t>
    </dgm:pt>
    <dgm:pt modelId="{9C1B6D6B-CEA5-4279-AD0C-2941313323DE}" type="sibTrans" cxnId="{FA6922B4-8020-4C7C-A50E-65EE1B808E19}">
      <dgm:prSet/>
      <dgm:spPr/>
      <dgm:t>
        <a:bodyPr/>
        <a:lstStyle/>
        <a:p>
          <a:endParaRPr lang="zh-CN" altLang="en-US"/>
        </a:p>
      </dgm:t>
    </dgm:pt>
    <dgm:pt modelId="{687252DF-EFCD-48A8-A0EC-C53A15FC047B}">
      <dgm:prSet custT="1"/>
      <dgm:spPr/>
      <dgm:t>
        <a:bodyPr/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The s</a:t>
          </a:r>
          <a:r>
            <a:rPr lang="fr-FR" sz="25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ocial semiotic approach</a:t>
          </a:r>
          <a:endParaRPr lang="zh-CN" sz="2500" kern="1200" dirty="0">
            <a:solidFill>
              <a:prstClr val="white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A356DB7F-BF84-4EEF-B880-9A6B15E70AD0}" type="parTrans" cxnId="{9115CA2C-4272-4050-8607-C0E3305F8F10}">
      <dgm:prSet/>
      <dgm:spPr/>
      <dgm:t>
        <a:bodyPr/>
        <a:lstStyle/>
        <a:p>
          <a:endParaRPr lang="zh-CN" altLang="en-US"/>
        </a:p>
      </dgm:t>
    </dgm:pt>
    <dgm:pt modelId="{001D320B-D914-4847-B026-DB70B6A54F48}" type="sibTrans" cxnId="{9115CA2C-4272-4050-8607-C0E3305F8F10}">
      <dgm:prSet/>
      <dgm:spPr/>
      <dgm:t>
        <a:bodyPr/>
        <a:lstStyle/>
        <a:p>
          <a:endParaRPr lang="zh-CN" altLang="en-US"/>
        </a:p>
      </dgm:t>
    </dgm:pt>
    <dgm:pt modelId="{DCA9CBE4-3418-438F-80DD-6978A501C614}">
      <dgm:prSet custT="1"/>
      <dgm:spPr/>
      <dgm:t>
        <a:bodyPr/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The literary approach</a:t>
          </a:r>
          <a:endParaRPr lang="zh-CN" sz="2500" kern="1200" dirty="0">
            <a:solidFill>
              <a:prstClr val="white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D95B1600-F6DD-4942-9266-E9BCE981BF61}" type="parTrans" cxnId="{1C8A5FDC-A5DF-431A-9031-BA979EE0C764}">
      <dgm:prSet/>
      <dgm:spPr/>
      <dgm:t>
        <a:bodyPr/>
        <a:lstStyle/>
        <a:p>
          <a:endParaRPr lang="zh-CN" altLang="en-US"/>
        </a:p>
      </dgm:t>
    </dgm:pt>
    <dgm:pt modelId="{FDB224E2-5B86-4E72-9AA0-8C2A939447EA}" type="sibTrans" cxnId="{1C8A5FDC-A5DF-431A-9031-BA979EE0C764}">
      <dgm:prSet/>
      <dgm:spPr/>
      <dgm:t>
        <a:bodyPr/>
        <a:lstStyle/>
        <a:p>
          <a:endParaRPr lang="zh-CN" altLang="en-US"/>
        </a:p>
      </dgm:t>
    </dgm:pt>
    <dgm:pt modelId="{75B1DBA1-30CA-4FCF-8692-A2A75217A900}" type="pres">
      <dgm:prSet presAssocID="{CE2D5CAF-3C38-403E-95C7-B72D8136651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0D07428-E260-46FD-8CC1-EA9A22CC4FAC}" type="pres">
      <dgm:prSet presAssocID="{15884DAA-F166-42E0-86C0-98924B3338B5}" presName="hierRoot1" presStyleCnt="0">
        <dgm:presLayoutVars>
          <dgm:hierBranch val="init"/>
        </dgm:presLayoutVars>
      </dgm:prSet>
      <dgm:spPr/>
    </dgm:pt>
    <dgm:pt modelId="{17CA12FC-4BDF-47FF-85D2-C6981D3F24C6}" type="pres">
      <dgm:prSet presAssocID="{15884DAA-F166-42E0-86C0-98924B3338B5}" presName="rootComposite1" presStyleCnt="0"/>
      <dgm:spPr/>
    </dgm:pt>
    <dgm:pt modelId="{BFADDD0E-078D-4108-9CDC-D7E385ED947D}" type="pres">
      <dgm:prSet presAssocID="{15884DAA-F166-42E0-86C0-98924B3338B5}" presName="rootText1" presStyleLbl="node0" presStyleIdx="0" presStyleCnt="1" custScaleY="161035">
        <dgm:presLayoutVars>
          <dgm:chPref val="3"/>
        </dgm:presLayoutVars>
      </dgm:prSet>
      <dgm:spPr/>
    </dgm:pt>
    <dgm:pt modelId="{EB6EC926-B00B-4534-93C8-4E5ACB5806D1}" type="pres">
      <dgm:prSet presAssocID="{15884DAA-F166-42E0-86C0-98924B3338B5}" presName="rootConnector1" presStyleLbl="node1" presStyleIdx="0" presStyleCnt="0"/>
      <dgm:spPr/>
    </dgm:pt>
    <dgm:pt modelId="{1ED76C01-D5D0-4671-89A6-131104A4A5D7}" type="pres">
      <dgm:prSet presAssocID="{15884DAA-F166-42E0-86C0-98924B3338B5}" presName="hierChild2" presStyleCnt="0"/>
      <dgm:spPr/>
    </dgm:pt>
    <dgm:pt modelId="{D691B56C-8AF2-4452-BC9A-2A6E66E0B807}" type="pres">
      <dgm:prSet presAssocID="{D95B1600-F6DD-4942-9266-E9BCE981BF61}" presName="Name64" presStyleLbl="parChTrans1D2" presStyleIdx="0" presStyleCnt="4"/>
      <dgm:spPr/>
    </dgm:pt>
    <dgm:pt modelId="{27D9F209-8709-471B-9A99-46777BD4C837}" type="pres">
      <dgm:prSet presAssocID="{DCA9CBE4-3418-438F-80DD-6978A501C614}" presName="hierRoot2" presStyleCnt="0">
        <dgm:presLayoutVars>
          <dgm:hierBranch val="init"/>
        </dgm:presLayoutVars>
      </dgm:prSet>
      <dgm:spPr/>
    </dgm:pt>
    <dgm:pt modelId="{C7E80E06-CCCF-478B-B78F-B31FB51C523E}" type="pres">
      <dgm:prSet presAssocID="{DCA9CBE4-3418-438F-80DD-6978A501C614}" presName="rootComposite" presStyleCnt="0"/>
      <dgm:spPr/>
    </dgm:pt>
    <dgm:pt modelId="{65596DF0-86AE-4176-A8BF-0FB727510E2B}" type="pres">
      <dgm:prSet presAssocID="{DCA9CBE4-3418-438F-80DD-6978A501C614}" presName="rootText" presStyleLbl="node2" presStyleIdx="0" presStyleCnt="4">
        <dgm:presLayoutVars>
          <dgm:chPref val="3"/>
        </dgm:presLayoutVars>
      </dgm:prSet>
      <dgm:spPr/>
    </dgm:pt>
    <dgm:pt modelId="{B9346E0F-99B5-4FDE-B705-6CE26C4E0752}" type="pres">
      <dgm:prSet presAssocID="{DCA9CBE4-3418-438F-80DD-6978A501C614}" presName="rootConnector" presStyleLbl="node2" presStyleIdx="0" presStyleCnt="4"/>
      <dgm:spPr/>
    </dgm:pt>
    <dgm:pt modelId="{F3EFF9D8-EF8D-4F66-A620-82717E5AC469}" type="pres">
      <dgm:prSet presAssocID="{DCA9CBE4-3418-438F-80DD-6978A501C614}" presName="hierChild4" presStyleCnt="0"/>
      <dgm:spPr/>
    </dgm:pt>
    <dgm:pt modelId="{DCA8C1AF-B6D1-4698-A425-BA8F56DFE658}" type="pres">
      <dgm:prSet presAssocID="{DCA9CBE4-3418-438F-80DD-6978A501C614}" presName="hierChild5" presStyleCnt="0"/>
      <dgm:spPr/>
    </dgm:pt>
    <dgm:pt modelId="{CE90FBB4-026D-4D46-AE5B-DD533FD12111}" type="pres">
      <dgm:prSet presAssocID="{F736496F-747F-4CD1-8F5B-B8228C01886F}" presName="Name64" presStyleLbl="parChTrans1D2" presStyleIdx="1" presStyleCnt="4"/>
      <dgm:spPr/>
    </dgm:pt>
    <dgm:pt modelId="{DC3A088A-F717-4A22-A363-1B48A32D695C}" type="pres">
      <dgm:prSet presAssocID="{692B7856-442B-4635-BF11-E3DD7DB5C503}" presName="hierRoot2" presStyleCnt="0">
        <dgm:presLayoutVars>
          <dgm:hierBranch val="init"/>
        </dgm:presLayoutVars>
      </dgm:prSet>
      <dgm:spPr/>
    </dgm:pt>
    <dgm:pt modelId="{FB7639D6-1A71-4AB2-91E7-4D958BD0E6AE}" type="pres">
      <dgm:prSet presAssocID="{692B7856-442B-4635-BF11-E3DD7DB5C503}" presName="rootComposite" presStyleCnt="0"/>
      <dgm:spPr/>
    </dgm:pt>
    <dgm:pt modelId="{F2690298-1836-48B1-AEE3-F6A0865F1365}" type="pres">
      <dgm:prSet presAssocID="{692B7856-442B-4635-BF11-E3DD7DB5C503}" presName="rootText" presStyleLbl="node2" presStyleIdx="1" presStyleCnt="4">
        <dgm:presLayoutVars>
          <dgm:chPref val="3"/>
        </dgm:presLayoutVars>
      </dgm:prSet>
      <dgm:spPr/>
    </dgm:pt>
    <dgm:pt modelId="{49A6900A-E0DF-4918-92FA-C6D7435AB160}" type="pres">
      <dgm:prSet presAssocID="{692B7856-442B-4635-BF11-E3DD7DB5C503}" presName="rootConnector" presStyleLbl="node2" presStyleIdx="1" presStyleCnt="4"/>
      <dgm:spPr/>
    </dgm:pt>
    <dgm:pt modelId="{2FE1B02F-6B57-4A66-A2BF-1F16B3764F95}" type="pres">
      <dgm:prSet presAssocID="{692B7856-442B-4635-BF11-E3DD7DB5C503}" presName="hierChild4" presStyleCnt="0"/>
      <dgm:spPr/>
    </dgm:pt>
    <dgm:pt modelId="{E060A0A5-8E07-464B-B90A-32A984BADB0F}" type="pres">
      <dgm:prSet presAssocID="{692B7856-442B-4635-BF11-E3DD7DB5C503}" presName="hierChild5" presStyleCnt="0"/>
      <dgm:spPr/>
    </dgm:pt>
    <dgm:pt modelId="{CD83B032-C87C-4086-A55B-8333DEEEB8BB}" type="pres">
      <dgm:prSet presAssocID="{B8EBC3D8-55C1-4863-8D89-5BEE6C1CA652}" presName="Name64" presStyleLbl="parChTrans1D2" presStyleIdx="2" presStyleCnt="4"/>
      <dgm:spPr/>
    </dgm:pt>
    <dgm:pt modelId="{810DECA0-A59A-447D-8BF6-FC9C730B48A8}" type="pres">
      <dgm:prSet presAssocID="{98A655DF-66AF-4613-9BDF-9DDC90F026F0}" presName="hierRoot2" presStyleCnt="0">
        <dgm:presLayoutVars>
          <dgm:hierBranch val="init"/>
        </dgm:presLayoutVars>
      </dgm:prSet>
      <dgm:spPr/>
    </dgm:pt>
    <dgm:pt modelId="{F3C1D6F1-63B5-4D7E-A88E-781B6ECDAC4B}" type="pres">
      <dgm:prSet presAssocID="{98A655DF-66AF-4613-9BDF-9DDC90F026F0}" presName="rootComposite" presStyleCnt="0"/>
      <dgm:spPr/>
    </dgm:pt>
    <dgm:pt modelId="{94690E9F-58C8-473A-9418-A86B068ACFE7}" type="pres">
      <dgm:prSet presAssocID="{98A655DF-66AF-4613-9BDF-9DDC90F026F0}" presName="rootText" presStyleLbl="node2" presStyleIdx="2" presStyleCnt="4">
        <dgm:presLayoutVars>
          <dgm:chPref val="3"/>
        </dgm:presLayoutVars>
      </dgm:prSet>
      <dgm:spPr/>
    </dgm:pt>
    <dgm:pt modelId="{3F6AF62E-965B-45F1-842B-EFD707798100}" type="pres">
      <dgm:prSet presAssocID="{98A655DF-66AF-4613-9BDF-9DDC90F026F0}" presName="rootConnector" presStyleLbl="node2" presStyleIdx="2" presStyleCnt="4"/>
      <dgm:spPr/>
    </dgm:pt>
    <dgm:pt modelId="{1276456A-05A2-4B12-9EBF-995FF9073036}" type="pres">
      <dgm:prSet presAssocID="{98A655DF-66AF-4613-9BDF-9DDC90F026F0}" presName="hierChild4" presStyleCnt="0"/>
      <dgm:spPr/>
    </dgm:pt>
    <dgm:pt modelId="{E1B2DB55-909C-40FE-89A5-99CD37A56342}" type="pres">
      <dgm:prSet presAssocID="{98A655DF-66AF-4613-9BDF-9DDC90F026F0}" presName="hierChild5" presStyleCnt="0"/>
      <dgm:spPr/>
    </dgm:pt>
    <dgm:pt modelId="{12F99939-36DC-4A37-809A-36DF617BFAE9}" type="pres">
      <dgm:prSet presAssocID="{A356DB7F-BF84-4EEF-B880-9A6B15E70AD0}" presName="Name64" presStyleLbl="parChTrans1D2" presStyleIdx="3" presStyleCnt="4"/>
      <dgm:spPr/>
    </dgm:pt>
    <dgm:pt modelId="{D248B031-D39F-46DE-9E31-542A6EA2B105}" type="pres">
      <dgm:prSet presAssocID="{687252DF-EFCD-48A8-A0EC-C53A15FC047B}" presName="hierRoot2" presStyleCnt="0">
        <dgm:presLayoutVars>
          <dgm:hierBranch val="init"/>
        </dgm:presLayoutVars>
      </dgm:prSet>
      <dgm:spPr/>
    </dgm:pt>
    <dgm:pt modelId="{D9E457C7-50FD-4290-9986-93A1258E2E84}" type="pres">
      <dgm:prSet presAssocID="{687252DF-EFCD-48A8-A0EC-C53A15FC047B}" presName="rootComposite" presStyleCnt="0"/>
      <dgm:spPr/>
    </dgm:pt>
    <dgm:pt modelId="{A1AE9BB9-1D24-41D8-8DF8-15DB64012359}" type="pres">
      <dgm:prSet presAssocID="{687252DF-EFCD-48A8-A0EC-C53A15FC047B}" presName="rootText" presStyleLbl="node2" presStyleIdx="3" presStyleCnt="4">
        <dgm:presLayoutVars>
          <dgm:chPref val="3"/>
        </dgm:presLayoutVars>
      </dgm:prSet>
      <dgm:spPr/>
    </dgm:pt>
    <dgm:pt modelId="{1AF9F829-480D-4A04-A80C-ED4D50941D3F}" type="pres">
      <dgm:prSet presAssocID="{687252DF-EFCD-48A8-A0EC-C53A15FC047B}" presName="rootConnector" presStyleLbl="node2" presStyleIdx="3" presStyleCnt="4"/>
      <dgm:spPr/>
    </dgm:pt>
    <dgm:pt modelId="{8B2582E9-3D88-4B5F-9B89-1D6540BD7080}" type="pres">
      <dgm:prSet presAssocID="{687252DF-EFCD-48A8-A0EC-C53A15FC047B}" presName="hierChild4" presStyleCnt="0"/>
      <dgm:spPr/>
    </dgm:pt>
    <dgm:pt modelId="{BCB5E038-0CA6-4A36-8ADA-D6FE0B8EED0F}" type="pres">
      <dgm:prSet presAssocID="{687252DF-EFCD-48A8-A0EC-C53A15FC047B}" presName="hierChild5" presStyleCnt="0"/>
      <dgm:spPr/>
    </dgm:pt>
    <dgm:pt modelId="{2BAF6640-DFF3-47D7-9049-9A77A77491B4}" type="pres">
      <dgm:prSet presAssocID="{15884DAA-F166-42E0-86C0-98924B3338B5}" presName="hierChild3" presStyleCnt="0"/>
      <dgm:spPr/>
    </dgm:pt>
  </dgm:ptLst>
  <dgm:cxnLst>
    <dgm:cxn modelId="{457E7A09-A9B2-4149-AAC1-D5324E9C0DE4}" type="presOf" srcId="{D95B1600-F6DD-4942-9266-E9BCE981BF61}" destId="{D691B56C-8AF2-4452-BC9A-2A6E66E0B807}" srcOrd="0" destOrd="0" presId="urn:microsoft.com/office/officeart/2009/3/layout/HorizontalOrganizationChart"/>
    <dgm:cxn modelId="{BF66BC0C-BFA8-46D2-966D-59353B4A0571}" type="presOf" srcId="{B8EBC3D8-55C1-4863-8D89-5BEE6C1CA652}" destId="{CD83B032-C87C-4086-A55B-8333DEEEB8BB}" srcOrd="0" destOrd="0" presId="urn:microsoft.com/office/officeart/2009/3/layout/HorizontalOrganizationChart"/>
    <dgm:cxn modelId="{30893C19-D4BF-4D86-96BE-AEBA22D9E5A4}" type="presOf" srcId="{692B7856-442B-4635-BF11-E3DD7DB5C503}" destId="{F2690298-1836-48B1-AEE3-F6A0865F1365}" srcOrd="0" destOrd="0" presId="urn:microsoft.com/office/officeart/2009/3/layout/HorizontalOrganizationChart"/>
    <dgm:cxn modelId="{ED2A551E-0474-451C-AB73-55A0C5C09642}" type="presOf" srcId="{DCA9CBE4-3418-438F-80DD-6978A501C614}" destId="{65596DF0-86AE-4176-A8BF-0FB727510E2B}" srcOrd="0" destOrd="0" presId="urn:microsoft.com/office/officeart/2009/3/layout/HorizontalOrganizationChart"/>
    <dgm:cxn modelId="{9115CA2C-4272-4050-8607-C0E3305F8F10}" srcId="{15884DAA-F166-42E0-86C0-98924B3338B5}" destId="{687252DF-EFCD-48A8-A0EC-C53A15FC047B}" srcOrd="3" destOrd="0" parTransId="{A356DB7F-BF84-4EEF-B880-9A6B15E70AD0}" sibTransId="{001D320B-D914-4847-B026-DB70B6A54F48}"/>
    <dgm:cxn modelId="{196E883F-80DE-407D-AD49-F7F4E4FB6300}" type="presOf" srcId="{98A655DF-66AF-4613-9BDF-9DDC90F026F0}" destId="{94690E9F-58C8-473A-9418-A86B068ACFE7}" srcOrd="0" destOrd="0" presId="urn:microsoft.com/office/officeart/2009/3/layout/HorizontalOrganizationChart"/>
    <dgm:cxn modelId="{10960467-E887-47B1-8E16-B9D727A82890}" srcId="{CE2D5CAF-3C38-403E-95C7-B72D81366516}" destId="{15884DAA-F166-42E0-86C0-98924B3338B5}" srcOrd="0" destOrd="0" parTransId="{0D55AABB-873C-4761-9F9A-35BE27CDC2D9}" sibTransId="{139B51EC-9BD8-42A5-8452-F81BA9829FE3}"/>
    <dgm:cxn modelId="{0A9F1448-EA5D-4643-BC9A-40849C9487CA}" type="presOf" srcId="{CE2D5CAF-3C38-403E-95C7-B72D81366516}" destId="{75B1DBA1-30CA-4FCF-8692-A2A75217A900}" srcOrd="0" destOrd="0" presId="urn:microsoft.com/office/officeart/2009/3/layout/HorizontalOrganizationChart"/>
    <dgm:cxn modelId="{97542A4A-D651-4097-AFF8-B0CC675124B4}" type="presOf" srcId="{15884DAA-F166-42E0-86C0-98924B3338B5}" destId="{EB6EC926-B00B-4534-93C8-4E5ACB5806D1}" srcOrd="1" destOrd="0" presId="urn:microsoft.com/office/officeart/2009/3/layout/HorizontalOrganizationChart"/>
    <dgm:cxn modelId="{277E4F6B-833E-4E93-87B1-43DB7132B8CD}" srcId="{15884DAA-F166-42E0-86C0-98924B3338B5}" destId="{692B7856-442B-4635-BF11-E3DD7DB5C503}" srcOrd="1" destOrd="0" parTransId="{F736496F-747F-4CD1-8F5B-B8228C01886F}" sibTransId="{4B69B235-12F3-4162-BB8F-EF6D9C31F5FE}"/>
    <dgm:cxn modelId="{E4746491-EE95-422F-B448-934A62DE19DC}" type="presOf" srcId="{687252DF-EFCD-48A8-A0EC-C53A15FC047B}" destId="{1AF9F829-480D-4A04-A80C-ED4D50941D3F}" srcOrd="1" destOrd="0" presId="urn:microsoft.com/office/officeart/2009/3/layout/HorizontalOrganizationChart"/>
    <dgm:cxn modelId="{55398594-6C30-4D26-BA9B-BD24B2895B70}" type="presOf" srcId="{692B7856-442B-4635-BF11-E3DD7DB5C503}" destId="{49A6900A-E0DF-4918-92FA-C6D7435AB160}" srcOrd="1" destOrd="0" presId="urn:microsoft.com/office/officeart/2009/3/layout/HorizontalOrganizationChart"/>
    <dgm:cxn modelId="{857CA7A9-1EE1-4A3F-8451-7AB3B30722DC}" type="presOf" srcId="{687252DF-EFCD-48A8-A0EC-C53A15FC047B}" destId="{A1AE9BB9-1D24-41D8-8DF8-15DB64012359}" srcOrd="0" destOrd="0" presId="urn:microsoft.com/office/officeart/2009/3/layout/HorizontalOrganizationChart"/>
    <dgm:cxn modelId="{FA6922B4-8020-4C7C-A50E-65EE1B808E19}" srcId="{15884DAA-F166-42E0-86C0-98924B3338B5}" destId="{98A655DF-66AF-4613-9BDF-9DDC90F026F0}" srcOrd="2" destOrd="0" parTransId="{B8EBC3D8-55C1-4863-8D89-5BEE6C1CA652}" sibTransId="{9C1B6D6B-CEA5-4279-AD0C-2941313323DE}"/>
    <dgm:cxn modelId="{69663FD3-7EA3-4BA0-8CC1-ECE6372B7421}" type="presOf" srcId="{F736496F-747F-4CD1-8F5B-B8228C01886F}" destId="{CE90FBB4-026D-4D46-AE5B-DD533FD12111}" srcOrd="0" destOrd="0" presId="urn:microsoft.com/office/officeart/2009/3/layout/HorizontalOrganizationChart"/>
    <dgm:cxn modelId="{A27B08DB-D270-4FA8-852A-29E034EA76D0}" type="presOf" srcId="{98A655DF-66AF-4613-9BDF-9DDC90F026F0}" destId="{3F6AF62E-965B-45F1-842B-EFD707798100}" srcOrd="1" destOrd="0" presId="urn:microsoft.com/office/officeart/2009/3/layout/HorizontalOrganizationChart"/>
    <dgm:cxn modelId="{1C8A5FDC-A5DF-431A-9031-BA979EE0C764}" srcId="{15884DAA-F166-42E0-86C0-98924B3338B5}" destId="{DCA9CBE4-3418-438F-80DD-6978A501C614}" srcOrd="0" destOrd="0" parTransId="{D95B1600-F6DD-4942-9266-E9BCE981BF61}" sibTransId="{FDB224E2-5B86-4E72-9AA0-8C2A939447EA}"/>
    <dgm:cxn modelId="{4F99D2E3-14A2-4AD5-AE81-72FD7E92B3EC}" type="presOf" srcId="{DCA9CBE4-3418-438F-80DD-6978A501C614}" destId="{B9346E0F-99B5-4FDE-B705-6CE26C4E0752}" srcOrd="1" destOrd="0" presId="urn:microsoft.com/office/officeart/2009/3/layout/HorizontalOrganizationChart"/>
    <dgm:cxn modelId="{A59C69E6-9BF8-44E1-96E4-00CB64863EA9}" type="presOf" srcId="{15884DAA-F166-42E0-86C0-98924B3338B5}" destId="{BFADDD0E-078D-4108-9CDC-D7E385ED947D}" srcOrd="0" destOrd="0" presId="urn:microsoft.com/office/officeart/2009/3/layout/HorizontalOrganizationChart"/>
    <dgm:cxn modelId="{19F6A6FC-E8B3-498F-B1A1-D6ABF8F4EE43}" type="presOf" srcId="{A356DB7F-BF84-4EEF-B880-9A6B15E70AD0}" destId="{12F99939-36DC-4A37-809A-36DF617BFAE9}" srcOrd="0" destOrd="0" presId="urn:microsoft.com/office/officeart/2009/3/layout/HorizontalOrganizationChart"/>
    <dgm:cxn modelId="{1F4DF66A-AE34-42BD-A6EC-0568B678B56B}" type="presParOf" srcId="{75B1DBA1-30CA-4FCF-8692-A2A75217A900}" destId="{F0D07428-E260-46FD-8CC1-EA9A22CC4FAC}" srcOrd="0" destOrd="0" presId="urn:microsoft.com/office/officeart/2009/3/layout/HorizontalOrganizationChart"/>
    <dgm:cxn modelId="{89979CD6-2C52-4105-9A87-5521D53E570B}" type="presParOf" srcId="{F0D07428-E260-46FD-8CC1-EA9A22CC4FAC}" destId="{17CA12FC-4BDF-47FF-85D2-C6981D3F24C6}" srcOrd="0" destOrd="0" presId="urn:microsoft.com/office/officeart/2009/3/layout/HorizontalOrganizationChart"/>
    <dgm:cxn modelId="{77A62725-F25F-4856-9811-46E92CCDF9C3}" type="presParOf" srcId="{17CA12FC-4BDF-47FF-85D2-C6981D3F24C6}" destId="{BFADDD0E-078D-4108-9CDC-D7E385ED947D}" srcOrd="0" destOrd="0" presId="urn:microsoft.com/office/officeart/2009/3/layout/HorizontalOrganizationChart"/>
    <dgm:cxn modelId="{557CF186-CFED-4BF1-ABA6-E36D23EACEE4}" type="presParOf" srcId="{17CA12FC-4BDF-47FF-85D2-C6981D3F24C6}" destId="{EB6EC926-B00B-4534-93C8-4E5ACB5806D1}" srcOrd="1" destOrd="0" presId="urn:microsoft.com/office/officeart/2009/3/layout/HorizontalOrganizationChart"/>
    <dgm:cxn modelId="{01F9FB9D-742C-4B0E-83B9-26A52FE53334}" type="presParOf" srcId="{F0D07428-E260-46FD-8CC1-EA9A22CC4FAC}" destId="{1ED76C01-D5D0-4671-89A6-131104A4A5D7}" srcOrd="1" destOrd="0" presId="urn:microsoft.com/office/officeart/2009/3/layout/HorizontalOrganizationChart"/>
    <dgm:cxn modelId="{47FA597C-F084-4FD4-8BDC-36F131038057}" type="presParOf" srcId="{1ED76C01-D5D0-4671-89A6-131104A4A5D7}" destId="{D691B56C-8AF2-4452-BC9A-2A6E66E0B807}" srcOrd="0" destOrd="0" presId="urn:microsoft.com/office/officeart/2009/3/layout/HorizontalOrganizationChart"/>
    <dgm:cxn modelId="{7716705B-4C6B-4003-ABEA-140DF6019BAF}" type="presParOf" srcId="{1ED76C01-D5D0-4671-89A6-131104A4A5D7}" destId="{27D9F209-8709-471B-9A99-46777BD4C837}" srcOrd="1" destOrd="0" presId="urn:microsoft.com/office/officeart/2009/3/layout/HorizontalOrganizationChart"/>
    <dgm:cxn modelId="{B351D8CB-1317-48C5-AE25-2263599ED9BA}" type="presParOf" srcId="{27D9F209-8709-471B-9A99-46777BD4C837}" destId="{C7E80E06-CCCF-478B-B78F-B31FB51C523E}" srcOrd="0" destOrd="0" presId="urn:microsoft.com/office/officeart/2009/3/layout/HorizontalOrganizationChart"/>
    <dgm:cxn modelId="{D41CC556-CCDC-4AE1-803C-47DD85DE80BF}" type="presParOf" srcId="{C7E80E06-CCCF-478B-B78F-B31FB51C523E}" destId="{65596DF0-86AE-4176-A8BF-0FB727510E2B}" srcOrd="0" destOrd="0" presId="urn:microsoft.com/office/officeart/2009/3/layout/HorizontalOrganizationChart"/>
    <dgm:cxn modelId="{C7B27799-7D8D-47A0-8145-6EF2A3B80747}" type="presParOf" srcId="{C7E80E06-CCCF-478B-B78F-B31FB51C523E}" destId="{B9346E0F-99B5-4FDE-B705-6CE26C4E0752}" srcOrd="1" destOrd="0" presId="urn:microsoft.com/office/officeart/2009/3/layout/HorizontalOrganizationChart"/>
    <dgm:cxn modelId="{F8DAABD5-0A9B-45F6-B04E-3530306118F1}" type="presParOf" srcId="{27D9F209-8709-471B-9A99-46777BD4C837}" destId="{F3EFF9D8-EF8D-4F66-A620-82717E5AC469}" srcOrd="1" destOrd="0" presId="urn:microsoft.com/office/officeart/2009/3/layout/HorizontalOrganizationChart"/>
    <dgm:cxn modelId="{4CA2D60B-A4E7-4742-BDFA-811AC2DA8942}" type="presParOf" srcId="{27D9F209-8709-471B-9A99-46777BD4C837}" destId="{DCA8C1AF-B6D1-4698-A425-BA8F56DFE658}" srcOrd="2" destOrd="0" presId="urn:microsoft.com/office/officeart/2009/3/layout/HorizontalOrganizationChart"/>
    <dgm:cxn modelId="{1E2FAF07-5A7A-4564-8A29-E3D53638B460}" type="presParOf" srcId="{1ED76C01-D5D0-4671-89A6-131104A4A5D7}" destId="{CE90FBB4-026D-4D46-AE5B-DD533FD12111}" srcOrd="2" destOrd="0" presId="urn:microsoft.com/office/officeart/2009/3/layout/HorizontalOrganizationChart"/>
    <dgm:cxn modelId="{CB48D75F-43B8-4781-AA0C-539513636B71}" type="presParOf" srcId="{1ED76C01-D5D0-4671-89A6-131104A4A5D7}" destId="{DC3A088A-F717-4A22-A363-1B48A32D695C}" srcOrd="3" destOrd="0" presId="urn:microsoft.com/office/officeart/2009/3/layout/HorizontalOrganizationChart"/>
    <dgm:cxn modelId="{63F9DDE7-8FEE-4B78-87E4-BD855C4CDA6A}" type="presParOf" srcId="{DC3A088A-F717-4A22-A363-1B48A32D695C}" destId="{FB7639D6-1A71-4AB2-91E7-4D958BD0E6AE}" srcOrd="0" destOrd="0" presId="urn:microsoft.com/office/officeart/2009/3/layout/HorizontalOrganizationChart"/>
    <dgm:cxn modelId="{ABA94A3F-DD41-4F8C-B3B5-30C024188089}" type="presParOf" srcId="{FB7639D6-1A71-4AB2-91E7-4D958BD0E6AE}" destId="{F2690298-1836-48B1-AEE3-F6A0865F1365}" srcOrd="0" destOrd="0" presId="urn:microsoft.com/office/officeart/2009/3/layout/HorizontalOrganizationChart"/>
    <dgm:cxn modelId="{1FEDAAB4-71F6-42CD-B547-7C876709D7CE}" type="presParOf" srcId="{FB7639D6-1A71-4AB2-91E7-4D958BD0E6AE}" destId="{49A6900A-E0DF-4918-92FA-C6D7435AB160}" srcOrd="1" destOrd="0" presId="urn:microsoft.com/office/officeart/2009/3/layout/HorizontalOrganizationChart"/>
    <dgm:cxn modelId="{E535B73A-989A-4D2F-A481-4CA8B108ECA7}" type="presParOf" srcId="{DC3A088A-F717-4A22-A363-1B48A32D695C}" destId="{2FE1B02F-6B57-4A66-A2BF-1F16B3764F95}" srcOrd="1" destOrd="0" presId="urn:microsoft.com/office/officeart/2009/3/layout/HorizontalOrganizationChart"/>
    <dgm:cxn modelId="{5493B31A-948B-4FB9-91A9-087D712314FD}" type="presParOf" srcId="{DC3A088A-F717-4A22-A363-1B48A32D695C}" destId="{E060A0A5-8E07-464B-B90A-32A984BADB0F}" srcOrd="2" destOrd="0" presId="urn:microsoft.com/office/officeart/2009/3/layout/HorizontalOrganizationChart"/>
    <dgm:cxn modelId="{97962ADD-F738-43B1-B343-9F32D7F96E16}" type="presParOf" srcId="{1ED76C01-D5D0-4671-89A6-131104A4A5D7}" destId="{CD83B032-C87C-4086-A55B-8333DEEEB8BB}" srcOrd="4" destOrd="0" presId="urn:microsoft.com/office/officeart/2009/3/layout/HorizontalOrganizationChart"/>
    <dgm:cxn modelId="{B2253672-4F97-4D30-B39D-E61AB2302E6E}" type="presParOf" srcId="{1ED76C01-D5D0-4671-89A6-131104A4A5D7}" destId="{810DECA0-A59A-447D-8BF6-FC9C730B48A8}" srcOrd="5" destOrd="0" presId="urn:microsoft.com/office/officeart/2009/3/layout/HorizontalOrganizationChart"/>
    <dgm:cxn modelId="{0874961F-3AC6-4710-9137-5E22CA82A21A}" type="presParOf" srcId="{810DECA0-A59A-447D-8BF6-FC9C730B48A8}" destId="{F3C1D6F1-63B5-4D7E-A88E-781B6ECDAC4B}" srcOrd="0" destOrd="0" presId="urn:microsoft.com/office/officeart/2009/3/layout/HorizontalOrganizationChart"/>
    <dgm:cxn modelId="{AD24926A-015D-49E8-B156-3E09265F96B2}" type="presParOf" srcId="{F3C1D6F1-63B5-4D7E-A88E-781B6ECDAC4B}" destId="{94690E9F-58C8-473A-9418-A86B068ACFE7}" srcOrd="0" destOrd="0" presId="urn:microsoft.com/office/officeart/2009/3/layout/HorizontalOrganizationChart"/>
    <dgm:cxn modelId="{2484077A-831D-4954-B585-0402E41D24F0}" type="presParOf" srcId="{F3C1D6F1-63B5-4D7E-A88E-781B6ECDAC4B}" destId="{3F6AF62E-965B-45F1-842B-EFD707798100}" srcOrd="1" destOrd="0" presId="urn:microsoft.com/office/officeart/2009/3/layout/HorizontalOrganizationChart"/>
    <dgm:cxn modelId="{28AD4C77-30CB-4488-BF94-8D7F60166A6F}" type="presParOf" srcId="{810DECA0-A59A-447D-8BF6-FC9C730B48A8}" destId="{1276456A-05A2-4B12-9EBF-995FF9073036}" srcOrd="1" destOrd="0" presId="urn:microsoft.com/office/officeart/2009/3/layout/HorizontalOrganizationChart"/>
    <dgm:cxn modelId="{3981BDBE-A68C-45B3-BE99-9E525A819257}" type="presParOf" srcId="{810DECA0-A59A-447D-8BF6-FC9C730B48A8}" destId="{E1B2DB55-909C-40FE-89A5-99CD37A56342}" srcOrd="2" destOrd="0" presId="urn:microsoft.com/office/officeart/2009/3/layout/HorizontalOrganizationChart"/>
    <dgm:cxn modelId="{086CBAF8-4A5A-4950-9543-A406FD1DAFCE}" type="presParOf" srcId="{1ED76C01-D5D0-4671-89A6-131104A4A5D7}" destId="{12F99939-36DC-4A37-809A-36DF617BFAE9}" srcOrd="6" destOrd="0" presId="urn:microsoft.com/office/officeart/2009/3/layout/HorizontalOrganizationChart"/>
    <dgm:cxn modelId="{80AE552A-6A53-4BC0-B0E2-78068B2F7DF0}" type="presParOf" srcId="{1ED76C01-D5D0-4671-89A6-131104A4A5D7}" destId="{D248B031-D39F-46DE-9E31-542A6EA2B105}" srcOrd="7" destOrd="0" presId="urn:microsoft.com/office/officeart/2009/3/layout/HorizontalOrganizationChart"/>
    <dgm:cxn modelId="{EAB20354-2F4B-429B-BCD5-7063E5694655}" type="presParOf" srcId="{D248B031-D39F-46DE-9E31-542A6EA2B105}" destId="{D9E457C7-50FD-4290-9986-93A1258E2E84}" srcOrd="0" destOrd="0" presId="urn:microsoft.com/office/officeart/2009/3/layout/HorizontalOrganizationChart"/>
    <dgm:cxn modelId="{E796FCAE-D42F-4950-B4F8-322EDFDBA434}" type="presParOf" srcId="{D9E457C7-50FD-4290-9986-93A1258E2E84}" destId="{A1AE9BB9-1D24-41D8-8DF8-15DB64012359}" srcOrd="0" destOrd="0" presId="urn:microsoft.com/office/officeart/2009/3/layout/HorizontalOrganizationChart"/>
    <dgm:cxn modelId="{9CF18593-1DFD-4A18-BF3C-D9258D3459E4}" type="presParOf" srcId="{D9E457C7-50FD-4290-9986-93A1258E2E84}" destId="{1AF9F829-480D-4A04-A80C-ED4D50941D3F}" srcOrd="1" destOrd="0" presId="urn:microsoft.com/office/officeart/2009/3/layout/HorizontalOrganizationChart"/>
    <dgm:cxn modelId="{2A319C34-5786-427C-ACA4-36F778385C8E}" type="presParOf" srcId="{D248B031-D39F-46DE-9E31-542A6EA2B105}" destId="{8B2582E9-3D88-4B5F-9B89-1D6540BD7080}" srcOrd="1" destOrd="0" presId="urn:microsoft.com/office/officeart/2009/3/layout/HorizontalOrganizationChart"/>
    <dgm:cxn modelId="{F8DACAF5-867C-405B-B7F7-FCFD495E1CF9}" type="presParOf" srcId="{D248B031-D39F-46DE-9E31-542A6EA2B105}" destId="{BCB5E038-0CA6-4A36-8ADA-D6FE0B8EED0F}" srcOrd="2" destOrd="0" presId="urn:microsoft.com/office/officeart/2009/3/layout/HorizontalOrganizationChart"/>
    <dgm:cxn modelId="{52D119FA-1B26-4F34-926D-346FAA4CB53B}" type="presParOf" srcId="{F0D07428-E260-46FD-8CC1-EA9A22CC4FAC}" destId="{2BAF6640-DFF3-47D7-9049-9A77A77491B4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F99939-36DC-4A37-809A-36DF617BFAE9}">
      <dsp:nvSpPr>
        <dsp:cNvPr id="0" name=""/>
        <dsp:cNvSpPr/>
      </dsp:nvSpPr>
      <dsp:spPr>
        <a:xfrm>
          <a:off x="4261468" y="2050967"/>
          <a:ext cx="514067" cy="16578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7033" y="0"/>
              </a:lnTo>
              <a:lnTo>
                <a:pt x="257033" y="1657868"/>
              </a:lnTo>
              <a:lnTo>
                <a:pt x="514067" y="16578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83B032-C87C-4086-A55B-8333DEEEB8BB}">
      <dsp:nvSpPr>
        <dsp:cNvPr id="0" name=""/>
        <dsp:cNvSpPr/>
      </dsp:nvSpPr>
      <dsp:spPr>
        <a:xfrm>
          <a:off x="4261468" y="2050967"/>
          <a:ext cx="514067" cy="552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7033" y="0"/>
              </a:lnTo>
              <a:lnTo>
                <a:pt x="257033" y="552622"/>
              </a:lnTo>
              <a:lnTo>
                <a:pt x="514067" y="5526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90FBB4-026D-4D46-AE5B-DD533FD12111}">
      <dsp:nvSpPr>
        <dsp:cNvPr id="0" name=""/>
        <dsp:cNvSpPr/>
      </dsp:nvSpPr>
      <dsp:spPr>
        <a:xfrm>
          <a:off x="4261468" y="1498344"/>
          <a:ext cx="514067" cy="552622"/>
        </a:xfrm>
        <a:custGeom>
          <a:avLst/>
          <a:gdLst/>
          <a:ahLst/>
          <a:cxnLst/>
          <a:rect l="0" t="0" r="0" b="0"/>
          <a:pathLst>
            <a:path>
              <a:moveTo>
                <a:pt x="0" y="552622"/>
              </a:moveTo>
              <a:lnTo>
                <a:pt x="257033" y="552622"/>
              </a:lnTo>
              <a:lnTo>
                <a:pt x="257033" y="0"/>
              </a:lnTo>
              <a:lnTo>
                <a:pt x="51406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1B56C-8AF2-4452-BC9A-2A6E66E0B807}">
      <dsp:nvSpPr>
        <dsp:cNvPr id="0" name=""/>
        <dsp:cNvSpPr/>
      </dsp:nvSpPr>
      <dsp:spPr>
        <a:xfrm>
          <a:off x="4261468" y="393098"/>
          <a:ext cx="514067" cy="1657868"/>
        </a:xfrm>
        <a:custGeom>
          <a:avLst/>
          <a:gdLst/>
          <a:ahLst/>
          <a:cxnLst/>
          <a:rect l="0" t="0" r="0" b="0"/>
          <a:pathLst>
            <a:path>
              <a:moveTo>
                <a:pt x="0" y="1657868"/>
              </a:moveTo>
              <a:lnTo>
                <a:pt x="257033" y="1657868"/>
              </a:lnTo>
              <a:lnTo>
                <a:pt x="257033" y="0"/>
              </a:lnTo>
              <a:lnTo>
                <a:pt x="51406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DDD0E-078D-4108-9CDC-D7E385ED947D}">
      <dsp:nvSpPr>
        <dsp:cNvPr id="0" name=""/>
        <dsp:cNvSpPr/>
      </dsp:nvSpPr>
      <dsp:spPr>
        <a:xfrm>
          <a:off x="1691128" y="1419747"/>
          <a:ext cx="2570339" cy="12624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800" kern="12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rPr>
            <a:t>The translational approach</a:t>
          </a:r>
          <a:endParaRPr lang="zh-CN" sz="28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91128" y="1419747"/>
        <a:ext cx="2570339" cy="1262439"/>
      </dsp:txXfrm>
    </dsp:sp>
    <dsp:sp modelId="{65596DF0-86AE-4176-A8BF-0FB727510E2B}">
      <dsp:nvSpPr>
        <dsp:cNvPr id="0" name=""/>
        <dsp:cNvSpPr/>
      </dsp:nvSpPr>
      <dsp:spPr>
        <a:xfrm>
          <a:off x="4775535" y="1121"/>
          <a:ext cx="2570339" cy="783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The literary approach</a:t>
          </a:r>
          <a:endParaRPr lang="zh-CN" sz="2500" kern="1200" dirty="0">
            <a:solidFill>
              <a:prstClr val="white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775535" y="1121"/>
        <a:ext cx="2570339" cy="783953"/>
      </dsp:txXfrm>
    </dsp:sp>
    <dsp:sp modelId="{F2690298-1836-48B1-AEE3-F6A0865F1365}">
      <dsp:nvSpPr>
        <dsp:cNvPr id="0" name=""/>
        <dsp:cNvSpPr/>
      </dsp:nvSpPr>
      <dsp:spPr>
        <a:xfrm>
          <a:off x="4775535" y="1106367"/>
          <a:ext cx="2570339" cy="783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The linguistic approach</a:t>
          </a:r>
          <a:endParaRPr lang="zh-CN" sz="2500" kern="1200" dirty="0">
            <a:solidFill>
              <a:prstClr val="white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775535" y="1106367"/>
        <a:ext cx="2570339" cy="783953"/>
      </dsp:txXfrm>
    </dsp:sp>
    <dsp:sp modelId="{94690E9F-58C8-473A-9418-A86B068ACFE7}">
      <dsp:nvSpPr>
        <dsp:cNvPr id="0" name=""/>
        <dsp:cNvSpPr/>
      </dsp:nvSpPr>
      <dsp:spPr>
        <a:xfrm>
          <a:off x="4775535" y="2211613"/>
          <a:ext cx="2570339" cy="783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The communicative approach</a:t>
          </a:r>
          <a:endParaRPr lang="zh-CN" sz="2500" kern="1200" dirty="0">
            <a:solidFill>
              <a:prstClr val="white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775535" y="2211613"/>
        <a:ext cx="2570339" cy="783953"/>
      </dsp:txXfrm>
    </dsp:sp>
    <dsp:sp modelId="{A1AE9BB9-1D24-41D8-8DF8-15DB64012359}">
      <dsp:nvSpPr>
        <dsp:cNvPr id="0" name=""/>
        <dsp:cNvSpPr/>
      </dsp:nvSpPr>
      <dsp:spPr>
        <a:xfrm>
          <a:off x="4775535" y="3316859"/>
          <a:ext cx="2570339" cy="783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The s</a:t>
          </a:r>
          <a:r>
            <a:rPr lang="fr-FR" sz="2500" kern="1200" dirty="0">
              <a:solidFill>
                <a:prstClr val="white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ocial semiotic approach</a:t>
          </a:r>
          <a:endParaRPr lang="zh-CN" sz="2500" kern="1200" dirty="0">
            <a:solidFill>
              <a:prstClr val="white"/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775535" y="3316859"/>
        <a:ext cx="2570339" cy="783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B4A33-8CC6-4A9D-99BB-1801B6CFF545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57741-1FBC-46E9-B013-86EC6A7C2E1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DF715-C661-4A4B-BB5A-CE67FF753190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85910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2356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DF715-C661-4A4B-BB5A-CE67FF753190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18207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775A4-DBCA-43D6-BDA5-B5DAC751E2D2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DF715-C661-4A4B-BB5A-CE67FF753190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10069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01532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BAE28C-3D3E-4DF5-86CA-388958D9FF29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DF715-C661-4A4B-BB5A-CE67FF753190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915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8777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020DF-609D-469D-AA65-D123F325B72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9878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DF715-C661-4A4B-BB5A-CE67FF753190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915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2299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38270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DF715-C661-4A4B-BB5A-CE67FF753190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9159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8C319-592B-4604-8379-677AD2D98A71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8442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8313"/>
            <a:ext cx="7772400" cy="110285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5550"/>
            <a:ext cx="6400800" cy="13148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829"/>
            <a:ext cx="2057400" cy="329309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829"/>
            <a:ext cx="6019800" cy="329309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0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图片占位符 2"/>
          <p:cNvSpPr>
            <a:spLocks noGrp="1"/>
          </p:cNvSpPr>
          <p:nvPr>
            <p:ph type="pic" sz="quarter" idx="11"/>
          </p:nvPr>
        </p:nvSpPr>
        <p:spPr>
          <a:xfrm rot="19473986">
            <a:off x="1119313" y="1342178"/>
            <a:ext cx="1432775" cy="17686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sz="600"/>
            </a:lvl1pPr>
          </a:lstStyle>
          <a:p>
            <a:endParaRPr lang="zh-CN" altLang="en-US"/>
          </a:p>
        </p:txBody>
      </p:sp>
      <p:sp>
        <p:nvSpPr>
          <p:cNvPr id="22" name="图片占位符 2"/>
          <p:cNvSpPr>
            <a:spLocks noGrp="1"/>
          </p:cNvSpPr>
          <p:nvPr>
            <p:ph type="pic" sz="quarter" idx="12"/>
          </p:nvPr>
        </p:nvSpPr>
        <p:spPr>
          <a:xfrm rot="19473986">
            <a:off x="1978733" y="1342178"/>
            <a:ext cx="1432775" cy="17686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sz="600"/>
            </a:lvl1pPr>
          </a:lstStyle>
          <a:p>
            <a:endParaRPr lang="zh-CN" altLang="en-US"/>
          </a:p>
        </p:txBody>
      </p:sp>
      <p:sp>
        <p:nvSpPr>
          <p:cNvPr id="24" name="图片占位符 2"/>
          <p:cNvSpPr>
            <a:spLocks noGrp="1"/>
          </p:cNvSpPr>
          <p:nvPr>
            <p:ph type="pic" sz="quarter" idx="13"/>
          </p:nvPr>
        </p:nvSpPr>
        <p:spPr>
          <a:xfrm rot="19473986">
            <a:off x="3035374" y="1355884"/>
            <a:ext cx="1432775" cy="17686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sz="600"/>
            </a:lvl1pPr>
          </a:lstStyle>
          <a:p>
            <a:endParaRPr lang="zh-CN" altLang="en-US"/>
          </a:p>
        </p:txBody>
      </p:sp>
      <p:sp>
        <p:nvSpPr>
          <p:cNvPr id="26" name="图片占位符 2"/>
          <p:cNvSpPr>
            <a:spLocks noGrp="1"/>
          </p:cNvSpPr>
          <p:nvPr>
            <p:ph type="pic" sz="quarter" idx="14"/>
          </p:nvPr>
        </p:nvSpPr>
        <p:spPr>
          <a:xfrm rot="19473986">
            <a:off x="5178947" y="1356181"/>
            <a:ext cx="1432775" cy="17686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sz="600"/>
            </a:lvl1pPr>
          </a:lstStyle>
          <a:p>
            <a:endParaRPr lang="zh-CN" altLang="en-US"/>
          </a:p>
        </p:txBody>
      </p:sp>
      <p:sp>
        <p:nvSpPr>
          <p:cNvPr id="28" name="图片占位符 2"/>
          <p:cNvSpPr>
            <a:spLocks noGrp="1"/>
          </p:cNvSpPr>
          <p:nvPr>
            <p:ph type="pic" sz="quarter" idx="15"/>
          </p:nvPr>
        </p:nvSpPr>
        <p:spPr>
          <a:xfrm rot="19473986">
            <a:off x="6326275" y="1356477"/>
            <a:ext cx="1432775" cy="17686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sz="600"/>
            </a:lvl1pPr>
          </a:lstStyle>
          <a:p>
            <a:endParaRPr lang="zh-CN" altLang="en-US"/>
          </a:p>
        </p:txBody>
      </p:sp>
      <p:sp>
        <p:nvSpPr>
          <p:cNvPr id="13" name="图片占位符 13"/>
          <p:cNvSpPr>
            <a:spLocks noGrp="1"/>
          </p:cNvSpPr>
          <p:nvPr>
            <p:ph type="pic" sz="quarter" idx="10"/>
          </p:nvPr>
        </p:nvSpPr>
        <p:spPr>
          <a:xfrm>
            <a:off x="-1285025" y="-1360794"/>
            <a:ext cx="2247901" cy="20651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lang="zh-CN" altLang="en-US" sz="600"/>
            </a:lvl1pPr>
          </a:lstStyle>
          <a:p>
            <a:pPr lvl="0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6585098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path" presetSubtype="0" repeatCount="2000" autoRev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04167E-6 -0.00324 L -0.0681 -0.0032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path" presetSubtype="0" repeatCount="2000" autoRev="1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45833E-6 -0.00324 L -0.0681 -0.0032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1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path" presetSubtype="0" repeatCount="2000" autoRev="1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3.54167E-6 -0.00325 L -0.0681 -0.0032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1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path" presetSubtype="0" repeatCount="2000" autoRev="1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-1.45833E-6 -0.00324 L -0.0681 -0.0032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1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path" presetSubtype="0" repeatCount="2000" autoRev="1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1.38889E-6 -0.00324 L -0.06806 -0.0032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2" grpId="0" animBg="1"/>
      <p:bldP spid="22" grpId="1" animBg="1"/>
      <p:bldP spid="24" grpId="0" animBg="1"/>
      <p:bldP spid="24" grpId="1" animBg="1"/>
      <p:bldP spid="26" grpId="0" animBg="1"/>
      <p:bldP spid="26" grpId="1" animBg="1"/>
      <p:bldP spid="28" grpId="0" animBg="1"/>
      <p:bldP spid="28" grpId="1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1585768"/>
      </p:ext>
    </p:extLst>
  </p:cSld>
  <p:clrMapOvr>
    <a:masterClrMapping/>
  </p:clrMapOvr>
  <p:transition spd="med" advClick="0" advTm="0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1110394"/>
      </p:ext>
    </p:extLst>
  </p:cSld>
  <p:clrMapOvr>
    <a:masterClrMapping/>
  </p:clrMapOvr>
  <p:transition spd="med" advClick="0" advTm="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6196"/>
            <a:ext cx="7772400" cy="102187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708"/>
            <a:ext cx="7772400" cy="11254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391"/>
            <a:ext cx="4038600" cy="2547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391"/>
            <a:ext cx="4038600" cy="2547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042"/>
            <a:ext cx="8229600" cy="85751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690"/>
            <a:ext cx="4040188" cy="4799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660"/>
            <a:ext cx="4040188" cy="2964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690"/>
            <a:ext cx="4041775" cy="4799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660"/>
            <a:ext cx="4041775" cy="2964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6" name="文本框 37"/>
          <p:cNvSpPr txBox="1"/>
          <p:nvPr userDrawn="1"/>
        </p:nvSpPr>
        <p:spPr>
          <a:xfrm>
            <a:off x="216310" y="196280"/>
            <a:ext cx="2190351" cy="315475"/>
          </a:xfrm>
          <a:prstGeom prst="rect">
            <a:avLst/>
          </a:prstGeom>
          <a:noFill/>
        </p:spPr>
        <p:txBody>
          <a:bodyPr wrap="none" lIns="68584" tIns="34292" rIns="68584" bIns="34292" rtlCol="0">
            <a:spAutoFit/>
          </a:bodyPr>
          <a:lstStyle/>
          <a:p>
            <a:pPr defTabSz="685795"/>
            <a:r>
              <a:rPr lang="zh-CN" altLang="en-US" sz="16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点击添加相关标题文字</a:t>
            </a:r>
          </a:p>
        </p:txBody>
      </p:sp>
      <p:sp>
        <p:nvSpPr>
          <p:cNvPr id="7" name="文本框 38"/>
          <p:cNvSpPr txBox="1"/>
          <p:nvPr userDrawn="1"/>
        </p:nvSpPr>
        <p:spPr>
          <a:xfrm>
            <a:off x="265271" y="520316"/>
            <a:ext cx="2039271" cy="207753"/>
          </a:xfrm>
          <a:prstGeom prst="rect">
            <a:avLst/>
          </a:prstGeom>
          <a:noFill/>
        </p:spPr>
        <p:txBody>
          <a:bodyPr wrap="square" lIns="68584" tIns="34292" rIns="68584" bIns="34292" rtlCol="0">
            <a:spAutoFit/>
          </a:bodyPr>
          <a:lstStyle/>
          <a:p>
            <a:pPr algn="dist" defTabSz="685795"/>
            <a:r>
              <a:rPr lang="en-US" altLang="zh-CN" sz="900" dirty="0">
                <a:solidFill>
                  <a:schemeClr val="bg1">
                    <a:lumMod val="75000"/>
                  </a:schemeClr>
                </a:solidFill>
                <a:cs typeface="+mn-ea"/>
                <a:sym typeface="+mn-lt"/>
              </a:rPr>
              <a:t>ADD RELATED TITLE WORDS</a:t>
            </a:r>
            <a:endParaRPr lang="zh-CN" altLang="en-US" sz="900" dirty="0">
              <a:solidFill>
                <a:schemeClr val="bg1">
                  <a:lumMod val="75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851"/>
            <a:ext cx="3008313" cy="87180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851"/>
            <a:ext cx="5111750" cy="439119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658"/>
            <a:ext cx="3008313" cy="35193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1561"/>
            <a:ext cx="5486400" cy="42518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723"/>
            <a:ext cx="5486400" cy="30870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6746"/>
            <a:ext cx="5486400" cy="6038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 advTm="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886BA-5FC7-4C45-9AF2-D10BC1540A8E}" type="datetimeFigureOut">
              <a:rPr lang="zh-CN" altLang="en-US" smtClean="0"/>
              <a:pPr/>
              <a:t>2021/11/7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D0CF6-0F7D-4653-8535-B9F68734AF5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</p:sldLayoutIdLst>
  <p:transition spd="med" advClick="0" advTm="0"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32" r="49845" b="47264"/>
          <a:stretch>
            <a:fillRect/>
          </a:stretch>
        </p:blipFill>
        <p:spPr>
          <a:xfrm>
            <a:off x="7308304" y="0"/>
            <a:ext cx="1519215" cy="2586570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A3B1BA39-2C5D-41EB-BDA6-C7685215917B}"/>
              </a:ext>
            </a:extLst>
          </p:cNvPr>
          <p:cNvSpPr txBox="1"/>
          <p:nvPr/>
        </p:nvSpPr>
        <p:spPr>
          <a:xfrm>
            <a:off x="791580" y="1396944"/>
            <a:ext cx="7146285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Five Approaches to Translation</a:t>
            </a:r>
            <a:endParaRPr lang="zh-CN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9">
            <a:extLst>
              <a:ext uri="{FF2B5EF4-FFF2-40B4-BE49-F238E27FC236}">
                <a16:creationId xmlns:a16="http://schemas.microsoft.com/office/drawing/2014/main" id="{093B7B9B-434D-4FA8-909C-5C9AFE677D8E}"/>
              </a:ext>
            </a:extLst>
          </p:cNvPr>
          <p:cNvSpPr txBox="1"/>
          <p:nvPr/>
        </p:nvSpPr>
        <p:spPr>
          <a:xfrm>
            <a:off x="2097735" y="3952616"/>
            <a:ext cx="5308569" cy="3288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Handout</a:t>
            </a:r>
            <a:r>
              <a:rPr lang="zh-CN" altLang="en-US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：</a:t>
            </a:r>
            <a:r>
              <a:rPr lang="en-US" altLang="zh-CN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Li Shan </a:t>
            </a:r>
            <a:r>
              <a:rPr lang="zh-CN" altLang="en-US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李姗</a:t>
            </a:r>
            <a:r>
              <a:rPr lang="en-US" altLang="zh-CN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 PPT: Li </a:t>
            </a:r>
            <a:r>
              <a:rPr lang="en-US" altLang="zh-CN" sz="1400" spc="300" dirty="0" err="1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Wenxuan</a:t>
            </a:r>
            <a:r>
              <a:rPr lang="en-US" altLang="zh-CN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李文璇</a:t>
            </a:r>
            <a:endParaRPr lang="en-US" altLang="zh-CN" sz="1400" spc="300" dirty="0">
              <a:latin typeface="Times New Roman" panose="02020603050405020304" pitchFamily="18" charset="0"/>
              <a:ea typeface="方正兰亭超细黑简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147F010-73C8-44EB-820E-5009CDCBA424}"/>
              </a:ext>
            </a:extLst>
          </p:cNvPr>
          <p:cNvSpPr txBox="1"/>
          <p:nvPr/>
        </p:nvSpPr>
        <p:spPr>
          <a:xfrm>
            <a:off x="1385645" y="2847234"/>
            <a:ext cx="673274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/>
              <a:t>Selected from </a:t>
            </a:r>
            <a:r>
              <a:rPr lang="en-US" altLang="zh-CN" i="1" dirty="0"/>
              <a:t>A Series of Translation Studies in China</a:t>
            </a:r>
            <a:r>
              <a:rPr lang="en-US" altLang="zh-CN" dirty="0"/>
              <a:t> (《</a:t>
            </a:r>
            <a:r>
              <a:rPr lang="zh-CN" altLang="en-US" dirty="0"/>
              <a:t>翻译学</a:t>
            </a:r>
            <a:r>
              <a:rPr lang="en-US" altLang="zh-CN" dirty="0"/>
              <a:t>》</a:t>
            </a:r>
            <a:r>
              <a:rPr lang="zh-CN" altLang="en-US" dirty="0"/>
              <a:t>） </a:t>
            </a:r>
            <a:r>
              <a:rPr lang="en-US" altLang="zh-CN" dirty="0"/>
              <a:t>written by Tan </a:t>
            </a:r>
            <a:r>
              <a:rPr lang="en-US" altLang="zh-CN" dirty="0" err="1"/>
              <a:t>Zaixi</a:t>
            </a:r>
            <a:r>
              <a:rPr lang="en-US" altLang="zh-CN" dirty="0"/>
              <a:t> (</a:t>
            </a:r>
            <a:r>
              <a:rPr lang="zh-CN" altLang="en-US" dirty="0"/>
              <a:t>谭载喜）</a:t>
            </a:r>
          </a:p>
        </p:txBody>
      </p:sp>
    </p:spTree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8"/>
          <p:cNvSpPr txBox="1">
            <a:spLocks/>
          </p:cNvSpPr>
          <p:nvPr/>
        </p:nvSpPr>
        <p:spPr bwMode="auto">
          <a:xfrm>
            <a:off x="833989" y="1002375"/>
            <a:ext cx="2930829" cy="9021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783">
              <a:defRPr/>
            </a:pP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Communication theory and information theory</a:t>
            </a:r>
          </a:p>
        </p:txBody>
      </p:sp>
      <p:sp>
        <p:nvSpPr>
          <p:cNvPr id="35" name="Text Placeholder 8"/>
          <p:cNvSpPr txBox="1">
            <a:spLocks/>
          </p:cNvSpPr>
          <p:nvPr/>
        </p:nvSpPr>
        <p:spPr bwMode="auto">
          <a:xfrm>
            <a:off x="1248423" y="2374902"/>
            <a:ext cx="2886717" cy="6968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783">
              <a:defRPr/>
            </a:pPr>
            <a:r>
              <a:rPr lang="en-US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fr-FR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ommunication activity</a:t>
            </a:r>
            <a:endParaRPr lang="en-US" altLang="zh-CN" sz="20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1" name="Text Placeholder 8"/>
          <p:cNvSpPr txBox="1">
            <a:spLocks/>
          </p:cNvSpPr>
          <p:nvPr/>
        </p:nvSpPr>
        <p:spPr bwMode="auto">
          <a:xfrm>
            <a:off x="2713730" y="3616660"/>
            <a:ext cx="3870430" cy="646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783">
              <a:defRPr/>
            </a:pPr>
            <a:r>
              <a:rPr lang="fr-FR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The communicative functions</a:t>
            </a:r>
            <a:endParaRPr lang="en-US" altLang="zh-CN" sz="20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E8E891B5-0D2F-4987-B457-5D856839A878}"/>
              </a:ext>
            </a:extLst>
          </p:cNvPr>
          <p:cNvSpPr txBox="1"/>
          <p:nvPr/>
        </p:nvSpPr>
        <p:spPr>
          <a:xfrm>
            <a:off x="5011646" y="2381054"/>
            <a:ext cx="385242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dirty="0"/>
              <a:t>To transmit information and exchange ideas between two languages</a:t>
            </a:r>
            <a:endParaRPr lang="zh-CN" altLang="en-US" dirty="0"/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8F9AF02F-C544-4182-B007-B6DC967D7101}"/>
              </a:ext>
            </a:extLst>
          </p:cNvPr>
          <p:cNvSpPr txBox="1"/>
          <p:nvPr/>
        </p:nvSpPr>
        <p:spPr>
          <a:xfrm>
            <a:off x="4648945" y="1154333"/>
            <a:ext cx="1700722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sz="24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Translation</a:t>
            </a:r>
            <a:endParaRPr lang="zh-CN" altLang="en-US" sz="24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488" name="箭头: 右 19487">
            <a:extLst>
              <a:ext uri="{FF2B5EF4-FFF2-40B4-BE49-F238E27FC236}">
                <a16:creationId xmlns:a16="http://schemas.microsoft.com/office/drawing/2014/main" id="{69B9526E-483A-4492-862D-8402F6BF314A}"/>
              </a:ext>
            </a:extLst>
          </p:cNvPr>
          <p:cNvSpPr/>
          <p:nvPr/>
        </p:nvSpPr>
        <p:spPr>
          <a:xfrm>
            <a:off x="3977687" y="1316151"/>
            <a:ext cx="465816" cy="2645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492" name="直接箭头连接符 19491">
            <a:extLst>
              <a:ext uri="{FF2B5EF4-FFF2-40B4-BE49-F238E27FC236}">
                <a16:creationId xmlns:a16="http://schemas.microsoft.com/office/drawing/2014/main" id="{59879290-9026-4A19-B9F3-0991B8DEBC7C}"/>
              </a:ext>
            </a:extLst>
          </p:cNvPr>
          <p:cNvCxnSpPr>
            <a:cxnSpLocks/>
            <a:stCxn id="28" idx="2"/>
            <a:endCxn id="35" idx="0"/>
          </p:cNvCxnSpPr>
          <p:nvPr/>
        </p:nvCxnSpPr>
        <p:spPr>
          <a:xfrm flipH="1">
            <a:off x="2691782" y="1615998"/>
            <a:ext cx="2807524" cy="7589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497" name="直接箭头连接符 19496">
            <a:extLst>
              <a:ext uri="{FF2B5EF4-FFF2-40B4-BE49-F238E27FC236}">
                <a16:creationId xmlns:a16="http://schemas.microsoft.com/office/drawing/2014/main" id="{B46E5983-584C-4B7E-B871-4B1421116A21}"/>
              </a:ext>
            </a:extLst>
          </p:cNvPr>
          <p:cNvCxnSpPr>
            <a:cxnSpLocks/>
            <a:stCxn id="28" idx="2"/>
            <a:endCxn id="39" idx="0"/>
          </p:cNvCxnSpPr>
          <p:nvPr/>
        </p:nvCxnSpPr>
        <p:spPr>
          <a:xfrm>
            <a:off x="5499306" y="1615998"/>
            <a:ext cx="1438554" cy="76505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8" name="矩形 67">
            <a:extLst>
              <a:ext uri="{FF2B5EF4-FFF2-40B4-BE49-F238E27FC236}">
                <a16:creationId xmlns:a16="http://schemas.microsoft.com/office/drawing/2014/main" id="{1B76EA05-FBF7-4165-B099-9F29469CBFDF}"/>
              </a:ext>
            </a:extLst>
          </p:cNvPr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69" name="文本框 37">
            <a:extLst>
              <a:ext uri="{FF2B5EF4-FFF2-40B4-BE49-F238E27FC236}">
                <a16:creationId xmlns:a16="http://schemas.microsoft.com/office/drawing/2014/main" id="{894A3B0C-B259-4098-B272-E4D1E22A9DDC}"/>
              </a:ext>
            </a:extLst>
          </p:cNvPr>
          <p:cNvSpPr txBox="1"/>
          <p:nvPr/>
        </p:nvSpPr>
        <p:spPr>
          <a:xfrm>
            <a:off x="155037" y="205479"/>
            <a:ext cx="3039303" cy="561696"/>
          </a:xfrm>
          <a:prstGeom prst="rect">
            <a:avLst/>
          </a:prstGeom>
          <a:noFill/>
        </p:spPr>
        <p:txBody>
          <a:bodyPr wrap="none" lIns="68584" tIns="34292" rIns="68584" bIns="34292" rtlCol="0">
            <a:spAutoFit/>
          </a:bodyPr>
          <a:lstStyle/>
          <a:p>
            <a:pPr algn="ctr" defTabSz="685795"/>
            <a:r>
              <a:rPr lang="en-US" altLang="zh-CN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 communicative approach</a:t>
            </a:r>
          </a:p>
          <a:p>
            <a:pPr algn="ctr" defTabSz="685795"/>
            <a:r>
              <a:rPr lang="zh-CN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交际学途径</a:t>
            </a:r>
          </a:p>
        </p:txBody>
      </p:sp>
    </p:spTree>
    <p:extLst>
      <p:ext uri="{BB962C8B-B14F-4D97-AF65-F5344CB8AC3E}">
        <p14:creationId xmlns:p14="http://schemas.microsoft.com/office/powerpoint/2010/main" val="1282143185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5" grpId="0" animBg="1"/>
      <p:bldP spid="41" grpId="0" animBg="1"/>
      <p:bldP spid="39" grpId="0" animBg="1"/>
      <p:bldP spid="28" grpId="0" animBg="1"/>
      <p:bldP spid="194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3209385" y="1279912"/>
            <a:ext cx="2731858" cy="2703002"/>
            <a:chOff x="4512404" y="1799221"/>
            <a:chExt cx="3841676" cy="3799715"/>
          </a:xfrm>
        </p:grpSpPr>
        <p:sp>
          <p:nvSpPr>
            <p:cNvPr id="2" name="任意多边形 1"/>
            <p:cNvSpPr/>
            <p:nvPr/>
          </p:nvSpPr>
          <p:spPr>
            <a:xfrm rot="9257143">
              <a:off x="6221113" y="5062780"/>
              <a:ext cx="1895194" cy="536156"/>
            </a:xfrm>
            <a:custGeom>
              <a:avLst/>
              <a:gdLst>
                <a:gd name="connsiteX0" fmla="*/ 0 w 2085975"/>
                <a:gd name="connsiteY0" fmla="*/ 0 h 590550"/>
                <a:gd name="connsiteX1" fmla="*/ 2085975 w 2085975"/>
                <a:gd name="connsiteY1" fmla="*/ 0 h 590550"/>
                <a:gd name="connsiteX2" fmla="*/ 1042988 w 2085975"/>
                <a:gd name="connsiteY2" fmla="*/ 59055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85975" h="590550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/>
            </a:p>
          </p:txBody>
        </p:sp>
        <p:sp>
          <p:nvSpPr>
            <p:cNvPr id="3" name="任意多边形 2"/>
            <p:cNvSpPr/>
            <p:nvPr/>
          </p:nvSpPr>
          <p:spPr>
            <a:xfrm rot="12342857">
              <a:off x="4750178" y="5062780"/>
              <a:ext cx="1895196" cy="536156"/>
            </a:xfrm>
            <a:custGeom>
              <a:avLst/>
              <a:gdLst>
                <a:gd name="connsiteX0" fmla="*/ 0 w 2085975"/>
                <a:gd name="connsiteY0" fmla="*/ 0 h 590550"/>
                <a:gd name="connsiteX1" fmla="*/ 2085975 w 2085975"/>
                <a:gd name="connsiteY1" fmla="*/ 0 h 590550"/>
                <a:gd name="connsiteX2" fmla="*/ 1042988 w 2085975"/>
                <a:gd name="connsiteY2" fmla="*/ 59055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85975" h="590550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/>
            </a:p>
          </p:txBody>
        </p:sp>
        <p:sp>
          <p:nvSpPr>
            <p:cNvPr id="4" name="任意多边形 3"/>
            <p:cNvSpPr/>
            <p:nvPr/>
          </p:nvSpPr>
          <p:spPr>
            <a:xfrm rot="15428571">
              <a:off x="3832885" y="3912376"/>
              <a:ext cx="1895195" cy="536157"/>
            </a:xfrm>
            <a:custGeom>
              <a:avLst/>
              <a:gdLst>
                <a:gd name="connsiteX0" fmla="*/ 0 w 2085975"/>
                <a:gd name="connsiteY0" fmla="*/ 0 h 590550"/>
                <a:gd name="connsiteX1" fmla="*/ 2085975 w 2085975"/>
                <a:gd name="connsiteY1" fmla="*/ 0 h 590550"/>
                <a:gd name="connsiteX2" fmla="*/ 1042988 w 2085975"/>
                <a:gd name="connsiteY2" fmla="*/ 59055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85975" h="590550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/>
            </a:p>
          </p:txBody>
        </p:sp>
        <p:sp>
          <p:nvSpPr>
            <p:cNvPr id="5" name="任意多边形 4"/>
            <p:cNvSpPr/>
            <p:nvPr/>
          </p:nvSpPr>
          <p:spPr>
            <a:xfrm rot="18514286">
              <a:off x="4160409" y="2477575"/>
              <a:ext cx="1892864" cy="536155"/>
            </a:xfrm>
            <a:custGeom>
              <a:avLst/>
              <a:gdLst>
                <a:gd name="connsiteX0" fmla="*/ 0 w 2085975"/>
                <a:gd name="connsiteY0" fmla="*/ 0 h 590550"/>
                <a:gd name="connsiteX1" fmla="*/ 2085975 w 2085975"/>
                <a:gd name="connsiteY1" fmla="*/ 0 h 590550"/>
                <a:gd name="connsiteX2" fmla="*/ 1042988 w 2085975"/>
                <a:gd name="connsiteY2" fmla="*/ 59055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85975" h="590550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/>
            </a:p>
          </p:txBody>
        </p:sp>
        <p:sp>
          <p:nvSpPr>
            <p:cNvPr id="6" name="任意多边形 5"/>
            <p:cNvSpPr/>
            <p:nvPr/>
          </p:nvSpPr>
          <p:spPr>
            <a:xfrm>
              <a:off x="5486811" y="1838852"/>
              <a:ext cx="1892865" cy="536156"/>
            </a:xfrm>
            <a:custGeom>
              <a:avLst/>
              <a:gdLst>
                <a:gd name="connsiteX0" fmla="*/ 0 w 2085975"/>
                <a:gd name="connsiteY0" fmla="*/ 0 h 590550"/>
                <a:gd name="connsiteX1" fmla="*/ 2085975 w 2085975"/>
                <a:gd name="connsiteY1" fmla="*/ 0 h 590550"/>
                <a:gd name="connsiteX2" fmla="*/ 1042988 w 2085975"/>
                <a:gd name="connsiteY2" fmla="*/ 59055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85975" h="590550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/>
            </a:p>
          </p:txBody>
        </p:sp>
        <p:sp>
          <p:nvSpPr>
            <p:cNvPr id="7" name="任意多边形 6"/>
            <p:cNvSpPr/>
            <p:nvPr/>
          </p:nvSpPr>
          <p:spPr>
            <a:xfrm rot="3085714">
              <a:off x="6813215" y="2477576"/>
              <a:ext cx="1892864" cy="536155"/>
            </a:xfrm>
            <a:custGeom>
              <a:avLst/>
              <a:gdLst>
                <a:gd name="connsiteX0" fmla="*/ 0 w 2085975"/>
                <a:gd name="connsiteY0" fmla="*/ 0 h 590550"/>
                <a:gd name="connsiteX1" fmla="*/ 2085975 w 2085975"/>
                <a:gd name="connsiteY1" fmla="*/ 0 h 590550"/>
                <a:gd name="connsiteX2" fmla="*/ 1042988 w 2085975"/>
                <a:gd name="connsiteY2" fmla="*/ 59055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85975" h="590550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/>
            </a:p>
          </p:txBody>
        </p:sp>
        <p:sp>
          <p:nvSpPr>
            <p:cNvPr id="8" name="任意多边形 7"/>
            <p:cNvSpPr/>
            <p:nvPr/>
          </p:nvSpPr>
          <p:spPr>
            <a:xfrm rot="6171428">
              <a:off x="7138406" y="3912377"/>
              <a:ext cx="1895194" cy="536155"/>
            </a:xfrm>
            <a:custGeom>
              <a:avLst/>
              <a:gdLst>
                <a:gd name="connsiteX0" fmla="*/ 0 w 2085975"/>
                <a:gd name="connsiteY0" fmla="*/ 0 h 590550"/>
                <a:gd name="connsiteX1" fmla="*/ 2085975 w 2085975"/>
                <a:gd name="connsiteY1" fmla="*/ 0 h 590550"/>
                <a:gd name="connsiteX2" fmla="*/ 1042988 w 2085975"/>
                <a:gd name="connsiteY2" fmla="*/ 59055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85975" h="590550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dirty="0"/>
            </a:p>
          </p:txBody>
        </p:sp>
      </p:grpSp>
      <p:sp>
        <p:nvSpPr>
          <p:cNvPr id="9" name="矩形 3"/>
          <p:cNvSpPr>
            <a:spLocks noChangeArrowheads="1"/>
          </p:cNvSpPr>
          <p:nvPr/>
        </p:nvSpPr>
        <p:spPr bwMode="auto">
          <a:xfrm>
            <a:off x="3816713" y="2320754"/>
            <a:ext cx="1513463" cy="7704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 Narrow" pitchFamily="34" charset="0"/>
                <a:ea typeface="微软雅黑" pitchFamily="34" charset="-122"/>
              </a:defRPr>
            </a:lvl9pPr>
          </a:lstStyle>
          <a:p>
            <a:pPr algn="ctr">
              <a:lnSpc>
                <a:spcPct val="120000"/>
              </a:lnSpc>
              <a:buNone/>
            </a:pPr>
            <a:r>
              <a:rPr lang="en-US" altLang="zh-C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Main Concerns</a:t>
            </a:r>
          </a:p>
        </p:txBody>
      </p:sp>
      <p:sp>
        <p:nvSpPr>
          <p:cNvPr id="25" name="TextBox 170"/>
          <p:cNvSpPr txBox="1"/>
          <p:nvPr/>
        </p:nvSpPr>
        <p:spPr>
          <a:xfrm>
            <a:off x="799149" y="1087855"/>
            <a:ext cx="2936723" cy="406011"/>
          </a:xfrm>
          <a:prstGeom prst="rect">
            <a:avLst/>
          </a:prstGeom>
          <a:noFill/>
        </p:spPr>
        <p:txBody>
          <a:bodyPr wrap="square" lIns="68582" tIns="34291" rIns="68582" bIns="34291" rtlCol="0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altLang="zh-CN" sz="20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 Source of information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27" name="TextBox 170"/>
          <p:cNvSpPr txBox="1"/>
          <p:nvPr/>
        </p:nvSpPr>
        <p:spPr>
          <a:xfrm>
            <a:off x="287524" y="2220558"/>
            <a:ext cx="2776199" cy="775664"/>
          </a:xfrm>
          <a:prstGeom prst="rect">
            <a:avLst/>
          </a:prstGeom>
          <a:noFill/>
        </p:spPr>
        <p:txBody>
          <a:bodyPr wrap="square" lIns="68582" tIns="34291" rIns="68582" bIns="34291" rtlCol="0">
            <a:spAutoFit/>
          </a:bodyPr>
          <a:lstStyle>
            <a:defPPr>
              <a:defRPr lang="zh-CN"/>
            </a:defPPr>
            <a:lvl1pPr algn="r">
              <a:lnSpc>
                <a:spcPct val="120000"/>
              </a:lnSpc>
              <a:defRPr kern="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sz="2000" dirty="0"/>
              <a:t>(2) Content of information</a:t>
            </a:r>
            <a:endParaRPr lang="en-US" altLang="zh-CN" sz="2000" dirty="0">
              <a:sym typeface="Arial" panose="020B0604020202020204" pitchFamily="34" charset="0"/>
            </a:endParaRPr>
          </a:p>
        </p:txBody>
      </p:sp>
      <p:sp>
        <p:nvSpPr>
          <p:cNvPr id="29" name="TextBox 170"/>
          <p:cNvSpPr txBox="1"/>
          <p:nvPr/>
        </p:nvSpPr>
        <p:spPr>
          <a:xfrm>
            <a:off x="0" y="3592262"/>
            <a:ext cx="3393724" cy="406332"/>
          </a:xfrm>
          <a:prstGeom prst="rect">
            <a:avLst/>
          </a:prstGeom>
          <a:noFill/>
        </p:spPr>
        <p:txBody>
          <a:bodyPr wrap="square" lIns="68582" tIns="34291" rIns="68582" bIns="34291" rtlCol="0">
            <a:spAutoFit/>
          </a:bodyPr>
          <a:lstStyle>
            <a:defPPr>
              <a:defRPr lang="zh-CN"/>
            </a:defPPr>
            <a:lvl1pPr algn="r">
              <a:lnSpc>
                <a:spcPct val="120000"/>
              </a:lnSpc>
              <a:defRPr kern="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sz="2000" dirty="0"/>
              <a:t>(3) Receptor of information</a:t>
            </a:r>
            <a:endParaRPr lang="en-US" altLang="zh-CN" sz="2000" dirty="0">
              <a:sym typeface="Arial" panose="020B0604020202020204" pitchFamily="34" charset="0"/>
            </a:endParaRPr>
          </a:p>
        </p:txBody>
      </p:sp>
      <p:sp>
        <p:nvSpPr>
          <p:cNvPr id="31" name="TextBox 170"/>
          <p:cNvSpPr txBox="1"/>
          <p:nvPr/>
        </p:nvSpPr>
        <p:spPr>
          <a:xfrm>
            <a:off x="5788171" y="3592262"/>
            <a:ext cx="2351182" cy="406332"/>
          </a:xfrm>
          <a:prstGeom prst="rect">
            <a:avLst/>
          </a:prstGeom>
          <a:noFill/>
        </p:spPr>
        <p:txBody>
          <a:bodyPr wrap="square" lIns="68582" tIns="34291" rIns="68582" bIns="34291" rtlCol="0">
            <a:spAutoFit/>
          </a:bodyPr>
          <a:lstStyle>
            <a:defPPr>
              <a:defRPr lang="zh-CN"/>
            </a:defPPr>
            <a:lvl1pPr algn="r">
              <a:lnSpc>
                <a:spcPct val="120000"/>
              </a:lnSpc>
              <a:defRPr kern="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sz="2000" dirty="0"/>
              <a:t>(5) Interference</a:t>
            </a:r>
            <a:endParaRPr lang="en-US" altLang="zh-CN" sz="2000" dirty="0">
              <a:sym typeface="Arial" panose="020B0604020202020204" pitchFamily="34" charset="0"/>
            </a:endParaRPr>
          </a:p>
        </p:txBody>
      </p:sp>
      <p:sp>
        <p:nvSpPr>
          <p:cNvPr id="33" name="TextBox 170"/>
          <p:cNvSpPr txBox="1"/>
          <p:nvPr/>
        </p:nvSpPr>
        <p:spPr>
          <a:xfrm>
            <a:off x="6171046" y="2153683"/>
            <a:ext cx="2921509" cy="775664"/>
          </a:xfrm>
          <a:prstGeom prst="rect">
            <a:avLst/>
          </a:prstGeom>
          <a:noFill/>
        </p:spPr>
        <p:txBody>
          <a:bodyPr wrap="square" lIns="68582" tIns="34291" rIns="68582" bIns="34291" rtlCol="0">
            <a:spAutoFit/>
          </a:bodyPr>
          <a:lstStyle>
            <a:defPPr>
              <a:defRPr lang="zh-CN"/>
            </a:defPPr>
            <a:lvl1pPr algn="r">
              <a:lnSpc>
                <a:spcPct val="120000"/>
              </a:lnSpc>
              <a:defRPr kern="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l"/>
            <a:r>
              <a:rPr lang="en-US" altLang="zh-CN" sz="2000" dirty="0"/>
              <a:t>(6) Environment of information transmission</a:t>
            </a:r>
            <a:endParaRPr lang="en-US" altLang="zh-CN" sz="2000" dirty="0">
              <a:sym typeface="Arial" panose="020B0604020202020204" pitchFamily="34" charset="0"/>
            </a:endParaRPr>
          </a:p>
        </p:txBody>
      </p:sp>
      <p:sp>
        <p:nvSpPr>
          <p:cNvPr id="35" name="TextBox 170"/>
          <p:cNvSpPr txBox="1"/>
          <p:nvPr/>
        </p:nvSpPr>
        <p:spPr>
          <a:xfrm>
            <a:off x="2591780" y="4386062"/>
            <a:ext cx="3310811" cy="406332"/>
          </a:xfrm>
          <a:prstGeom prst="rect">
            <a:avLst/>
          </a:prstGeom>
          <a:noFill/>
        </p:spPr>
        <p:txBody>
          <a:bodyPr wrap="square" lIns="68582" tIns="34291" rIns="68582" bIns="34291" rtlCol="0">
            <a:spAutoFit/>
          </a:bodyPr>
          <a:lstStyle>
            <a:defPPr>
              <a:defRPr lang="zh-CN"/>
            </a:defPPr>
            <a:lvl1pPr algn="r">
              <a:lnSpc>
                <a:spcPct val="120000"/>
              </a:lnSpc>
              <a:defRPr kern="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sz="2000" dirty="0"/>
              <a:t>(4) Feedback of information</a:t>
            </a:r>
            <a:endParaRPr lang="en-US" altLang="zh-CN" sz="2000" dirty="0">
              <a:sym typeface="Arial" panose="020B0604020202020204" pitchFamily="34" charset="0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B5033CB5-2B3F-4D82-B389-260E6E8A6997}"/>
              </a:ext>
            </a:extLst>
          </p:cNvPr>
          <p:cNvSpPr txBox="1"/>
          <p:nvPr/>
        </p:nvSpPr>
        <p:spPr>
          <a:xfrm>
            <a:off x="5551205" y="772001"/>
            <a:ext cx="2793646" cy="775664"/>
          </a:xfrm>
          <a:prstGeom prst="rect">
            <a:avLst/>
          </a:prstGeom>
          <a:noFill/>
        </p:spPr>
        <p:txBody>
          <a:bodyPr wrap="square" lIns="68582" tIns="34291" rIns="68582" bIns="34291" rtlCol="0">
            <a:spAutoFit/>
          </a:bodyPr>
          <a:lstStyle>
            <a:defPPr>
              <a:defRPr lang="zh-CN"/>
            </a:defPPr>
            <a:lvl1pPr algn="r">
              <a:lnSpc>
                <a:spcPct val="120000"/>
              </a:lnSpc>
              <a:defRPr kern="1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l"/>
            <a:r>
              <a:rPr lang="en-US" altLang="zh-CN" sz="2000" dirty="0"/>
              <a:t> (7) Means of information transmission</a:t>
            </a:r>
            <a:endParaRPr lang="zh-CN" altLang="zh-CN" sz="2000" dirty="0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04BD5EBF-A488-4520-861E-209F63DCC593}"/>
              </a:ext>
            </a:extLst>
          </p:cNvPr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531A26A2-7C22-4D46-A177-3C5A816C9B56}"/>
              </a:ext>
            </a:extLst>
          </p:cNvPr>
          <p:cNvSpPr txBox="1"/>
          <p:nvPr/>
        </p:nvSpPr>
        <p:spPr>
          <a:xfrm>
            <a:off x="155037" y="205479"/>
            <a:ext cx="3039303" cy="561696"/>
          </a:xfrm>
          <a:prstGeom prst="rect">
            <a:avLst/>
          </a:prstGeom>
          <a:noFill/>
        </p:spPr>
        <p:txBody>
          <a:bodyPr wrap="none" lIns="68584" tIns="34292" rIns="68584" bIns="34292" rtlCol="0">
            <a:spAutoFit/>
          </a:bodyPr>
          <a:lstStyle/>
          <a:p>
            <a:pPr algn="ctr" defTabSz="685795"/>
            <a:r>
              <a:rPr lang="en-US" altLang="zh-CN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 communicative approach</a:t>
            </a:r>
          </a:p>
          <a:p>
            <a:pPr algn="ctr" defTabSz="685795"/>
            <a:r>
              <a:rPr lang="zh-CN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交际学途径</a:t>
            </a:r>
          </a:p>
        </p:txBody>
      </p:sp>
    </p:spTree>
    <p:extLst>
      <p:ext uri="{BB962C8B-B14F-4D97-AF65-F5344CB8AC3E}">
        <p14:creationId xmlns:p14="http://schemas.microsoft.com/office/powerpoint/2010/main" val="2606698714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5" grpId="0"/>
      <p:bldP spid="27" grpId="0"/>
      <p:bldP spid="29" grpId="0"/>
      <p:bldP spid="31" grpId="0"/>
      <p:bldP spid="33" grpId="0"/>
      <p:bldP spid="35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12"/>
          <p:cNvSpPr txBox="1">
            <a:spLocks noChangeArrowheads="1"/>
          </p:cNvSpPr>
          <p:nvPr/>
        </p:nvSpPr>
        <p:spPr bwMode="auto">
          <a:xfrm>
            <a:off x="1655676" y="3472644"/>
            <a:ext cx="5832648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9pPr>
          </a:lstStyle>
          <a:p>
            <a:pPr algn="ctr"/>
            <a:r>
              <a:rPr lang="en-US" altLang="zh-CN" sz="2800" dirty="0"/>
              <a:t>The </a:t>
            </a:r>
            <a:r>
              <a:rPr lang="fr-FR" altLang="zh-CN" sz="2800" dirty="0"/>
              <a:t>social semiotic approach</a:t>
            </a:r>
          </a:p>
          <a:p>
            <a:pPr algn="ctr"/>
            <a:r>
              <a:rPr lang="zh-CN" altLang="en-US" sz="2800" b="1" dirty="0">
                <a:latin typeface="方正兰亭超细黑简体" pitchFamily="2" charset="-122"/>
                <a:ea typeface="方正兰亭超细黑简体" pitchFamily="2" charset="-122"/>
              </a:rPr>
              <a:t>社会符号学途径</a:t>
            </a:r>
          </a:p>
        </p:txBody>
      </p:sp>
      <p:sp>
        <p:nvSpPr>
          <p:cNvPr id="26" name="文本框 12"/>
          <p:cNvSpPr txBox="1">
            <a:spLocks noChangeArrowheads="1"/>
          </p:cNvSpPr>
          <p:nvPr/>
        </p:nvSpPr>
        <p:spPr bwMode="auto">
          <a:xfrm>
            <a:off x="4824028" y="2270428"/>
            <a:ext cx="1007297" cy="14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9pPr>
          </a:lstStyle>
          <a:p>
            <a:pPr algn="ctr"/>
            <a:r>
              <a:rPr lang="en-US" altLang="zh-CN" sz="9000" dirty="0">
                <a:solidFill>
                  <a:schemeClr val="tx1">
                    <a:lumMod val="50000"/>
                    <a:lumOff val="50000"/>
                  </a:schemeClr>
                </a:solidFill>
                <a:latin typeface="AgencyFB" panose="02000806040000020003" pitchFamily="2" charset="0"/>
                <a:ea typeface="微软雅黑" pitchFamily="34" charset="-122"/>
              </a:rPr>
              <a:t>4</a:t>
            </a:r>
            <a:endParaRPr lang="zh-CN" altLang="en-US" sz="9000" dirty="0">
              <a:solidFill>
                <a:schemeClr val="tx1">
                  <a:lumMod val="50000"/>
                  <a:lumOff val="50000"/>
                </a:schemeClr>
              </a:solidFill>
              <a:latin typeface="AgencyFB" panose="02000806040000020003" pitchFamily="2" charset="0"/>
              <a:ea typeface="微软雅黑" pitchFamily="34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32" r="49845" b="47264"/>
          <a:stretch>
            <a:fillRect/>
          </a:stretch>
        </p:blipFill>
        <p:spPr>
          <a:xfrm flipH="1">
            <a:off x="2159732" y="0"/>
            <a:ext cx="2088232" cy="3040091"/>
          </a:xfrm>
          <a:prstGeom prst="rect">
            <a:avLst/>
          </a:prstGeom>
        </p:spPr>
      </p:pic>
      <p:sp>
        <p:nvSpPr>
          <p:cNvPr id="10" name="PA_半闭框 7"/>
          <p:cNvSpPr/>
          <p:nvPr>
            <p:custDataLst>
              <p:tags r:id="rId1"/>
            </p:custDataLst>
          </p:nvPr>
        </p:nvSpPr>
        <p:spPr>
          <a:xfrm flipH="1">
            <a:off x="4463987" y="2320516"/>
            <a:ext cx="1296144" cy="720080"/>
          </a:xfrm>
          <a:prstGeom prst="halfFrame">
            <a:avLst>
              <a:gd name="adj1" fmla="val 889"/>
              <a:gd name="adj2" fmla="val 1333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524669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50" fill="hold"/>
                                        <p:tgtEl>
                                          <p:spTgt spid="2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de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50" fill="hold"/>
                                        <p:tgtEl>
                                          <p:spTgt spid="26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6" grpId="0"/>
      <p:bldP spid="26" grpId="1"/>
      <p:bldP spid="26" grpId="2"/>
      <p:bldP spid="10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4"/>
          <p:cNvSpPr txBox="1"/>
          <p:nvPr/>
        </p:nvSpPr>
        <p:spPr>
          <a:xfrm>
            <a:off x="4311723" y="1119695"/>
            <a:ext cx="3688483" cy="570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just" defTabSz="684667">
              <a:lnSpc>
                <a:spcPct val="150000"/>
              </a:lnSpc>
              <a:defRPr/>
            </a:pPr>
            <a:r>
              <a:rPr lang="en-US" altLang="zh-CN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Perspective of sociology</a:t>
            </a:r>
          </a:p>
        </p:txBody>
      </p:sp>
      <p:sp>
        <p:nvSpPr>
          <p:cNvPr id="7" name="Freeform 5"/>
          <p:cNvSpPr/>
          <p:nvPr/>
        </p:nvSpPr>
        <p:spPr bwMode="auto">
          <a:xfrm rot="5400000">
            <a:off x="1119212" y="1913927"/>
            <a:ext cx="2301590" cy="2074500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 lim="800000"/>
          </a:ln>
        </p:spPr>
        <p:txBody>
          <a:bodyPr vert="horz" wrap="square" lIns="91372" tIns="45684" rIns="91372" bIns="45684" numCol="1" anchor="t" anchorCtr="0" compatLnSpc="1"/>
          <a:lstStyle/>
          <a:p>
            <a:pPr defTabSz="913313">
              <a:defRPr/>
            </a:pPr>
            <a:endParaRPr lang="zh-CN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10" name="Freeform 5"/>
          <p:cNvSpPr/>
          <p:nvPr/>
        </p:nvSpPr>
        <p:spPr bwMode="auto">
          <a:xfrm rot="5400000">
            <a:off x="1007445" y="1824968"/>
            <a:ext cx="2525117" cy="2252418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noFill/>
          <a:ln w="9525" cap="flat">
            <a:solidFill>
              <a:schemeClr val="bg1">
                <a:lumMod val="75000"/>
              </a:schemeClr>
            </a:solidFill>
            <a:prstDash val="solid"/>
            <a:miter lim="800000"/>
          </a:ln>
        </p:spPr>
        <p:txBody>
          <a:bodyPr vert="horz" wrap="square" lIns="91372" tIns="45684" rIns="91372" bIns="45684" numCol="1" anchor="t" anchorCtr="0" compatLnSpc="1"/>
          <a:lstStyle/>
          <a:p>
            <a:pPr defTabSz="913313">
              <a:defRPr/>
            </a:pPr>
            <a:endParaRPr lang="zh-CN" altLang="en-US" kern="0" dirty="0">
              <a:solidFill>
                <a:sysClr val="windowText" lastClr="000000"/>
              </a:solidFill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2701698" y="1720016"/>
            <a:ext cx="427814" cy="427946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lIns="68531" tIns="34265" rIns="68531" bIns="34265" rtlCol="0" anchor="ctr"/>
          <a:lstStyle/>
          <a:p>
            <a:pPr algn="ctr" defTabSz="913313">
              <a:defRPr/>
            </a:pPr>
            <a:endParaRPr lang="zh-CN" altLang="en-US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3246294" y="2737208"/>
            <a:ext cx="427814" cy="427946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lIns="68531" tIns="34265" rIns="68531" bIns="34265" rtlCol="0" anchor="ctr"/>
          <a:lstStyle/>
          <a:p>
            <a:pPr algn="ctr" defTabSz="913313">
              <a:defRPr/>
            </a:pPr>
            <a:endParaRPr lang="zh-CN" altLang="en-US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2701698" y="3748379"/>
            <a:ext cx="427814" cy="427946"/>
          </a:xfrm>
          <a:prstGeom prst="ellipse">
            <a:avLst/>
          </a:prstGeom>
          <a:solidFill>
            <a:schemeClr val="accent2"/>
          </a:solidFill>
          <a:ln w="25400" cap="flat" cmpd="sng" algn="ctr">
            <a:solidFill>
              <a:schemeClr val="bg1"/>
            </a:solidFill>
            <a:prstDash val="solid"/>
          </a:ln>
          <a:effectLst/>
        </p:spPr>
        <p:txBody>
          <a:bodyPr lIns="68531" tIns="34265" rIns="68531" bIns="34265" rtlCol="0" anchor="ctr"/>
          <a:lstStyle/>
          <a:p>
            <a:pPr algn="ctr" defTabSz="913313">
              <a:defRPr/>
            </a:pPr>
            <a:endParaRPr lang="zh-CN" altLang="en-US" b="1" kern="0" dirty="0">
              <a:solidFill>
                <a:sysClr val="window" lastClr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TextBox 64"/>
          <p:cNvSpPr txBox="1"/>
          <p:nvPr/>
        </p:nvSpPr>
        <p:spPr>
          <a:xfrm>
            <a:off x="4206952" y="3943252"/>
            <a:ext cx="3898023" cy="5688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algn="just" defTabSz="684667">
              <a:lnSpc>
                <a:spcPct val="150000"/>
              </a:lnSpc>
              <a:defRPr/>
            </a:pPr>
            <a:r>
              <a:rPr lang="en-US" altLang="zh-CN" sz="28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Perspective of semiotics</a:t>
            </a:r>
            <a:endParaRPr lang="zh-CN" altLang="en-US" sz="2800" kern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组合 18"/>
          <p:cNvGrpSpPr/>
          <p:nvPr/>
        </p:nvGrpSpPr>
        <p:grpSpPr>
          <a:xfrm>
            <a:off x="3678687" y="2773813"/>
            <a:ext cx="1051729" cy="354727"/>
            <a:chOff x="3513818" y="1963801"/>
            <a:chExt cx="1051729" cy="354618"/>
          </a:xfrm>
        </p:grpSpPr>
        <p:cxnSp>
          <p:nvCxnSpPr>
            <p:cNvPr id="20" name="直接连接符 19"/>
            <p:cNvCxnSpPr/>
            <p:nvPr/>
          </p:nvCxnSpPr>
          <p:spPr>
            <a:xfrm>
              <a:off x="3513818" y="2141110"/>
              <a:ext cx="1051729" cy="0"/>
            </a:xfrm>
            <a:prstGeom prst="line">
              <a:avLst/>
            </a:prstGeom>
            <a:noFill/>
            <a:ln w="6350" cap="flat" cmpd="sng" algn="ctr">
              <a:solidFill>
                <a:srgbClr val="325F0B"/>
              </a:solidFill>
              <a:prstDash val="sysDot"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直接连接符 20"/>
            <p:cNvCxnSpPr/>
            <p:nvPr/>
          </p:nvCxnSpPr>
          <p:spPr>
            <a:xfrm>
              <a:off x="4565547" y="1963801"/>
              <a:ext cx="0" cy="354618"/>
            </a:xfrm>
            <a:prstGeom prst="line">
              <a:avLst/>
            </a:prstGeom>
            <a:noFill/>
            <a:ln w="6350" cap="flat" cmpd="sng" algn="ctr">
              <a:solidFill>
                <a:srgbClr val="325F0B"/>
              </a:solidFill>
              <a:prstDash val="sysDot"/>
              <a:headEnd type="none" w="med" len="med"/>
              <a:tailEnd type="none" w="med" len="med"/>
            </a:ln>
            <a:effectLst/>
          </p:spPr>
        </p:cxnSp>
      </p:grpSp>
      <p:sp>
        <p:nvSpPr>
          <p:cNvPr id="22" name="Shape 2009">
            <a:extLst>
              <a:ext uri="{FF2B5EF4-FFF2-40B4-BE49-F238E27FC236}">
                <a16:creationId xmlns:a16="http://schemas.microsoft.com/office/drawing/2014/main" id="{EC91D940-619F-4AA8-94AD-85B1A7B3E81F}"/>
              </a:ext>
            </a:extLst>
          </p:cNvPr>
          <p:cNvSpPr/>
          <p:nvPr/>
        </p:nvSpPr>
        <p:spPr>
          <a:xfrm>
            <a:off x="3402049" y="2905884"/>
            <a:ext cx="100534" cy="1005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>
              <a:lnSpc>
                <a:spcPct val="120000"/>
              </a:lnSpc>
              <a:defRPr sz="3200"/>
            </a:pPr>
            <a:endParaRPr sz="2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5" name="Shape 2009">
            <a:extLst>
              <a:ext uri="{FF2B5EF4-FFF2-40B4-BE49-F238E27FC236}">
                <a16:creationId xmlns:a16="http://schemas.microsoft.com/office/drawing/2014/main" id="{BD82EF6D-127E-4133-A6FD-89C9DC848A7E}"/>
              </a:ext>
            </a:extLst>
          </p:cNvPr>
          <p:cNvSpPr/>
          <p:nvPr/>
        </p:nvSpPr>
        <p:spPr>
          <a:xfrm>
            <a:off x="2865338" y="3912061"/>
            <a:ext cx="100534" cy="1005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>
              <a:lnSpc>
                <a:spcPct val="120000"/>
              </a:lnSpc>
              <a:defRPr sz="3200"/>
            </a:pPr>
            <a:endParaRPr sz="2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6" name="Shape 2009">
            <a:extLst>
              <a:ext uri="{FF2B5EF4-FFF2-40B4-BE49-F238E27FC236}">
                <a16:creationId xmlns:a16="http://schemas.microsoft.com/office/drawing/2014/main" id="{C19E28B8-8CD1-4EAF-918F-42DAB3AFE4F0}"/>
              </a:ext>
            </a:extLst>
          </p:cNvPr>
          <p:cNvSpPr/>
          <p:nvPr/>
        </p:nvSpPr>
        <p:spPr>
          <a:xfrm>
            <a:off x="2865338" y="1908800"/>
            <a:ext cx="100534" cy="1005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>
              <a:lnSpc>
                <a:spcPct val="120000"/>
              </a:lnSpc>
              <a:defRPr sz="3200"/>
            </a:pPr>
            <a:endParaRPr sz="24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D44A0B62-B99F-4528-B8F5-33EF17383455}"/>
              </a:ext>
            </a:extLst>
          </p:cNvPr>
          <p:cNvSpPr txBox="1"/>
          <p:nvPr/>
        </p:nvSpPr>
        <p:spPr>
          <a:xfrm>
            <a:off x="4743526" y="2474122"/>
            <a:ext cx="3898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kern="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Specific symbol in specific social situation</a:t>
            </a:r>
            <a:endParaRPr lang="zh-CN" altLang="en-US" sz="2800" kern="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B6430BD0-148D-498A-8CC7-49B6BBA49A3C}"/>
              </a:ext>
            </a:extLst>
          </p:cNvPr>
          <p:cNvCxnSpPr>
            <a:cxnSpLocks/>
            <a:stCxn id="11" idx="6"/>
            <a:endCxn id="6" idx="1"/>
          </p:cNvCxnSpPr>
          <p:nvPr/>
        </p:nvCxnSpPr>
        <p:spPr>
          <a:xfrm flipV="1">
            <a:off x="3129512" y="1404806"/>
            <a:ext cx="1182211" cy="529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C3B16826-26CF-4A99-9821-3DA890B0A687}"/>
              </a:ext>
            </a:extLst>
          </p:cNvPr>
          <p:cNvCxnSpPr>
            <a:cxnSpLocks/>
            <a:stCxn id="13" idx="5"/>
            <a:endCxn id="17" idx="1"/>
          </p:cNvCxnSpPr>
          <p:nvPr/>
        </p:nvCxnSpPr>
        <p:spPr>
          <a:xfrm>
            <a:off x="3066860" y="4113654"/>
            <a:ext cx="1140092" cy="114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箭头: 下 31">
            <a:extLst>
              <a:ext uri="{FF2B5EF4-FFF2-40B4-BE49-F238E27FC236}">
                <a16:creationId xmlns:a16="http://schemas.microsoft.com/office/drawing/2014/main" id="{4CDEBD0E-F2D1-42C3-A0C5-445AA7913DE8}"/>
              </a:ext>
            </a:extLst>
          </p:cNvPr>
          <p:cNvSpPr/>
          <p:nvPr/>
        </p:nvSpPr>
        <p:spPr>
          <a:xfrm>
            <a:off x="5747789" y="1770664"/>
            <a:ext cx="484632" cy="5702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箭头: 下 33">
            <a:extLst>
              <a:ext uri="{FF2B5EF4-FFF2-40B4-BE49-F238E27FC236}">
                <a16:creationId xmlns:a16="http://schemas.microsoft.com/office/drawing/2014/main" id="{CCE1EB8B-8685-4C8E-A137-7C0E40E05AE5}"/>
              </a:ext>
            </a:extLst>
          </p:cNvPr>
          <p:cNvSpPr/>
          <p:nvPr/>
        </p:nvSpPr>
        <p:spPr>
          <a:xfrm rot="10800000">
            <a:off x="5747789" y="3463268"/>
            <a:ext cx="484632" cy="5702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A3DF5C42-794A-4900-967E-3C6F7EF227DA}"/>
              </a:ext>
            </a:extLst>
          </p:cNvPr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36" name="文本框 37">
            <a:extLst>
              <a:ext uri="{FF2B5EF4-FFF2-40B4-BE49-F238E27FC236}">
                <a16:creationId xmlns:a16="http://schemas.microsoft.com/office/drawing/2014/main" id="{6FFF2BFE-CA85-449F-9CE4-53D99FD4497C}"/>
              </a:ext>
            </a:extLst>
          </p:cNvPr>
          <p:cNvSpPr txBox="1"/>
          <p:nvPr/>
        </p:nvSpPr>
        <p:spPr>
          <a:xfrm>
            <a:off x="175942" y="180440"/>
            <a:ext cx="3131315" cy="623252"/>
          </a:xfrm>
          <a:prstGeom prst="rect">
            <a:avLst/>
          </a:prstGeom>
          <a:noFill/>
        </p:spPr>
        <p:txBody>
          <a:bodyPr wrap="none" lIns="68584" tIns="34292" rIns="68584" bIns="34292" rtlCol="0">
            <a:spAutoFit/>
          </a:bodyPr>
          <a:lstStyle/>
          <a:p>
            <a:pPr algn="ctr" defTabSz="685795"/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 social-semiotic approach</a:t>
            </a:r>
          </a:p>
          <a:p>
            <a:pPr algn="ctr" defTabSz="685795"/>
            <a:r>
              <a:rPr lang="zh-CN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社会符号学途径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52C7A0D7-F4D2-400F-AA6F-4FD4231770FB}"/>
              </a:ext>
            </a:extLst>
          </p:cNvPr>
          <p:cNvSpPr txBox="1"/>
          <p:nvPr/>
        </p:nvSpPr>
        <p:spPr>
          <a:xfrm>
            <a:off x="1462990" y="2327492"/>
            <a:ext cx="16195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795"/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The social- semiotic approach</a:t>
            </a:r>
          </a:p>
        </p:txBody>
      </p:sp>
    </p:spTree>
    <p:custDataLst>
      <p:tags r:id="rId1"/>
    </p:custData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" presetClass="entr" presetSubtype="2" decel="533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decel="533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 animBg="1"/>
      <p:bldP spid="11" grpId="0" animBg="1"/>
      <p:bldP spid="12" grpId="0" animBg="1"/>
      <p:bldP spid="13" grpId="0" animBg="1"/>
      <p:bldP spid="17" grpId="0"/>
      <p:bldP spid="22" grpId="0" animBg="1"/>
      <p:bldP spid="25" grpId="0" animBg="1"/>
      <p:bldP spid="26" grpId="0" animBg="1"/>
      <p:bldP spid="5" grpId="0"/>
      <p:bldP spid="32" grpId="0" animBg="1"/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12"/>
          <p:cNvSpPr txBox="1">
            <a:spLocks noChangeArrowheads="1"/>
          </p:cNvSpPr>
          <p:nvPr/>
        </p:nvSpPr>
        <p:spPr bwMode="auto">
          <a:xfrm>
            <a:off x="2146583" y="3472644"/>
            <a:ext cx="5004556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9pPr>
          </a:lstStyle>
          <a:p>
            <a:pPr algn="ctr"/>
            <a:r>
              <a:rPr lang="en-US" altLang="zh-CN" sz="2800" dirty="0"/>
              <a:t>The translational approach</a:t>
            </a:r>
          </a:p>
          <a:p>
            <a:pPr algn="ctr"/>
            <a:r>
              <a:rPr lang="zh-CN" altLang="en-US" sz="2800" b="1" dirty="0">
                <a:latin typeface="方正兰亭超细黑简体" pitchFamily="2" charset="-122"/>
                <a:ea typeface="方正兰亭超细黑简体" pitchFamily="2" charset="-122"/>
              </a:rPr>
              <a:t>翻译学途径</a:t>
            </a:r>
          </a:p>
        </p:txBody>
      </p:sp>
      <p:sp>
        <p:nvSpPr>
          <p:cNvPr id="26" name="文本框 12"/>
          <p:cNvSpPr txBox="1">
            <a:spLocks noChangeArrowheads="1"/>
          </p:cNvSpPr>
          <p:nvPr/>
        </p:nvSpPr>
        <p:spPr bwMode="auto">
          <a:xfrm>
            <a:off x="4824028" y="2270428"/>
            <a:ext cx="1007297" cy="14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9pPr>
          </a:lstStyle>
          <a:p>
            <a:pPr algn="ctr"/>
            <a:r>
              <a:rPr lang="en-US" altLang="zh-CN" sz="9000" dirty="0">
                <a:solidFill>
                  <a:schemeClr val="tx1">
                    <a:lumMod val="50000"/>
                    <a:lumOff val="50000"/>
                  </a:schemeClr>
                </a:solidFill>
                <a:latin typeface="AgencyFB" panose="02000806040000020003" pitchFamily="2" charset="0"/>
                <a:ea typeface="微软雅黑" pitchFamily="34" charset="-122"/>
              </a:rPr>
              <a:t>5</a:t>
            </a:r>
            <a:endParaRPr lang="zh-CN" altLang="en-US" sz="9000" dirty="0">
              <a:solidFill>
                <a:schemeClr val="tx1">
                  <a:lumMod val="50000"/>
                  <a:lumOff val="50000"/>
                </a:schemeClr>
              </a:solidFill>
              <a:latin typeface="AgencyFB" panose="02000806040000020003" pitchFamily="2" charset="0"/>
              <a:ea typeface="微软雅黑" pitchFamily="34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32" r="49845" b="47264"/>
          <a:stretch>
            <a:fillRect/>
          </a:stretch>
        </p:blipFill>
        <p:spPr>
          <a:xfrm flipH="1">
            <a:off x="2159732" y="0"/>
            <a:ext cx="2088232" cy="3040091"/>
          </a:xfrm>
          <a:prstGeom prst="rect">
            <a:avLst/>
          </a:prstGeom>
        </p:spPr>
      </p:pic>
      <p:sp>
        <p:nvSpPr>
          <p:cNvPr id="10" name="PA_半闭框 7"/>
          <p:cNvSpPr/>
          <p:nvPr>
            <p:custDataLst>
              <p:tags r:id="rId1"/>
            </p:custDataLst>
          </p:nvPr>
        </p:nvSpPr>
        <p:spPr>
          <a:xfrm flipH="1">
            <a:off x="4463987" y="2320516"/>
            <a:ext cx="1296144" cy="720080"/>
          </a:xfrm>
          <a:prstGeom prst="halfFrame">
            <a:avLst>
              <a:gd name="adj1" fmla="val 889"/>
              <a:gd name="adj2" fmla="val 1333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912439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50" fill="hold"/>
                                        <p:tgtEl>
                                          <p:spTgt spid="2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de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50" fill="hold"/>
                                        <p:tgtEl>
                                          <p:spTgt spid="26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6" grpId="0"/>
      <p:bldP spid="26" grpId="1"/>
      <p:bldP spid="26" grpId="2"/>
      <p:bldP spid="10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文本框 37"/>
          <p:cNvSpPr txBox="1"/>
          <p:nvPr/>
        </p:nvSpPr>
        <p:spPr>
          <a:xfrm>
            <a:off x="241958" y="196280"/>
            <a:ext cx="2758456" cy="561696"/>
          </a:xfrm>
          <a:prstGeom prst="rect">
            <a:avLst/>
          </a:prstGeom>
          <a:noFill/>
        </p:spPr>
        <p:txBody>
          <a:bodyPr wrap="none" lIns="68584" tIns="34292" rIns="68584" bIns="34292" rtlCol="0">
            <a:spAutoFit/>
          </a:bodyPr>
          <a:lstStyle/>
          <a:p>
            <a:pPr algn="ctr" defTabSz="685795"/>
            <a:r>
              <a:rPr lang="en-US" altLang="zh-CN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 translational approach</a:t>
            </a:r>
          </a:p>
          <a:p>
            <a:pPr algn="ctr" defTabSz="685795"/>
            <a:r>
              <a:rPr lang="zh-CN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翻译学途径</a:t>
            </a:r>
          </a:p>
        </p:txBody>
      </p:sp>
      <p:graphicFrame>
        <p:nvGraphicFramePr>
          <p:cNvPr id="13" name="图示 12">
            <a:extLst>
              <a:ext uri="{FF2B5EF4-FFF2-40B4-BE49-F238E27FC236}">
                <a16:creationId xmlns:a16="http://schemas.microsoft.com/office/drawing/2014/main" id="{D49D60C1-6112-43B4-ACF8-8633714A00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47155"/>
              </p:ext>
            </p:extLst>
          </p:nvPr>
        </p:nvGraphicFramePr>
        <p:xfrm>
          <a:off x="-134962" y="628328"/>
          <a:ext cx="9037004" cy="4101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9" name="文本框 28">
            <a:extLst>
              <a:ext uri="{FF2B5EF4-FFF2-40B4-BE49-F238E27FC236}">
                <a16:creationId xmlns:a16="http://schemas.microsoft.com/office/drawing/2014/main" id="{8AAB5945-A5C3-427C-84F7-4FE0D3AF46E2}"/>
              </a:ext>
            </a:extLst>
          </p:cNvPr>
          <p:cNvSpPr txBox="1"/>
          <p:nvPr/>
        </p:nvSpPr>
        <p:spPr>
          <a:xfrm>
            <a:off x="1979712" y="1190024"/>
            <a:ext cx="1647759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zh-CN" dirty="0"/>
              <a:t>Comprehensive</a:t>
            </a:r>
            <a:endParaRPr lang="zh-CN" altLang="en-US" dirty="0"/>
          </a:p>
        </p:txBody>
      </p: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E1E025E6-FC8C-4FD7-AF72-3ED9AC6FB8AC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2803592" y="1559356"/>
            <a:ext cx="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8821466"/>
      </p:ext>
    </p:extLst>
  </p:cSld>
  <p:clrMapOvr>
    <a:masterClrMapping/>
  </p:clrMapOvr>
  <p:transition spd="med" advClick="0" advTm="0"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Oval 65"/>
          <p:cNvSpPr>
            <a:spLocks noChangeArrowheads="1"/>
          </p:cNvSpPr>
          <p:nvPr/>
        </p:nvSpPr>
        <p:spPr bwMode="auto">
          <a:xfrm rot="10800000" flipV="1">
            <a:off x="945957" y="2123944"/>
            <a:ext cx="1454341" cy="138317"/>
          </a:xfrm>
          <a:prstGeom prst="ellipse">
            <a:avLst/>
          </a:prstGeom>
          <a:gradFill rotWithShape="1">
            <a:gsLst>
              <a:gs pos="0">
                <a:sysClr val="windowText" lastClr="000000">
                  <a:lumMod val="75000"/>
                  <a:lumOff val="25000"/>
                </a:sysClr>
              </a:gs>
              <a:gs pos="100000">
                <a:srgbClr val="EEECE1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lIns="100782" tIns="50391" rIns="100782" bIns="50391" anchor="ctr"/>
          <a:lstStyle/>
          <a:p>
            <a:pPr defTabSz="685302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 dirty="0">
              <a:solidFill>
                <a:sysClr val="windowText" lastClr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6" name="Oval 65"/>
          <p:cNvSpPr>
            <a:spLocks noChangeArrowheads="1"/>
          </p:cNvSpPr>
          <p:nvPr/>
        </p:nvSpPr>
        <p:spPr bwMode="auto">
          <a:xfrm rot="10800000" flipV="1">
            <a:off x="977071" y="4529983"/>
            <a:ext cx="1454340" cy="138317"/>
          </a:xfrm>
          <a:prstGeom prst="ellipse">
            <a:avLst/>
          </a:prstGeom>
          <a:gradFill rotWithShape="1">
            <a:gsLst>
              <a:gs pos="0">
                <a:sysClr val="windowText" lastClr="000000">
                  <a:lumMod val="75000"/>
                  <a:lumOff val="25000"/>
                </a:sysClr>
              </a:gs>
              <a:gs pos="100000">
                <a:srgbClr val="EEECE1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lIns="100782" tIns="50391" rIns="100782" bIns="50391" anchor="ctr"/>
          <a:lstStyle/>
          <a:p>
            <a:pPr defTabSz="685302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 dirty="0">
              <a:solidFill>
                <a:sysClr val="windowText" lastClr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7" name="Oval 65"/>
          <p:cNvSpPr>
            <a:spLocks noChangeArrowheads="1"/>
          </p:cNvSpPr>
          <p:nvPr/>
        </p:nvSpPr>
        <p:spPr bwMode="auto">
          <a:xfrm rot="10800000" flipV="1">
            <a:off x="6686355" y="3307558"/>
            <a:ext cx="1454341" cy="138317"/>
          </a:xfrm>
          <a:prstGeom prst="ellipse">
            <a:avLst/>
          </a:prstGeom>
          <a:gradFill rotWithShape="1">
            <a:gsLst>
              <a:gs pos="0">
                <a:sysClr val="windowText" lastClr="000000">
                  <a:lumMod val="75000"/>
                  <a:lumOff val="25000"/>
                </a:sysClr>
              </a:gs>
              <a:gs pos="100000">
                <a:srgbClr val="EEECE1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</a:ln>
          <a:effectLst/>
        </p:spPr>
        <p:txBody>
          <a:bodyPr wrap="none" lIns="100782" tIns="50391" rIns="100782" bIns="50391" anchor="ctr"/>
          <a:lstStyle/>
          <a:p>
            <a:pPr defTabSz="685302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 dirty="0">
              <a:solidFill>
                <a:sysClr val="windowText" lastClr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" name="组合 147"/>
          <p:cNvGrpSpPr/>
          <p:nvPr/>
        </p:nvGrpSpPr>
        <p:grpSpPr>
          <a:xfrm>
            <a:off x="1211831" y="1117478"/>
            <a:ext cx="940088" cy="1001193"/>
            <a:chOff x="611306" y="1203674"/>
            <a:chExt cx="1328332" cy="1414234"/>
          </a:xfrm>
          <a:solidFill>
            <a:srgbClr val="325F0B"/>
          </a:solidFill>
        </p:grpSpPr>
        <p:sp>
          <p:nvSpPr>
            <p:cNvPr id="149" name="菱形 148"/>
            <p:cNvSpPr/>
            <p:nvPr/>
          </p:nvSpPr>
          <p:spPr>
            <a:xfrm>
              <a:off x="723313" y="1289437"/>
              <a:ext cx="1104318" cy="1328471"/>
            </a:xfrm>
            <a:prstGeom prst="diamond">
              <a:avLst/>
            </a:prstGeom>
            <a:solidFill>
              <a:schemeClr val="accent1">
                <a:lumMod val="50000"/>
              </a:schemeClr>
            </a:solidFill>
            <a:ln w="12700" cmpd="sng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685302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 dirty="0">
                <a:solidFill>
                  <a:srgbClr val="FFFFFF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150" name="菱形 149"/>
            <p:cNvSpPr/>
            <p:nvPr/>
          </p:nvSpPr>
          <p:spPr>
            <a:xfrm>
              <a:off x="611306" y="1203674"/>
              <a:ext cx="1328332" cy="1326722"/>
            </a:xfrm>
            <a:prstGeom prst="diamond">
              <a:avLst/>
            </a:prstGeom>
            <a:solidFill>
              <a:schemeClr val="accent1"/>
            </a:solidFill>
            <a:ln w="12700" cmpd="sng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685302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3200" dirty="0">
                  <a:solidFill>
                    <a:srgbClr val="FFFFFF"/>
                  </a:solidFill>
                  <a:latin typeface="Elephant" panose="02020904090505020303" pitchFamily="18" charset="0"/>
                  <a:ea typeface="Arial Unicode MS" pitchFamily="34" charset="-122"/>
                  <a:cs typeface="Arial Unicode MS" pitchFamily="34" charset="-122"/>
                </a:rPr>
                <a:t>A</a:t>
              </a:r>
              <a:endParaRPr lang="zh-CN" altLang="en-US" sz="3200" dirty="0">
                <a:solidFill>
                  <a:srgbClr val="FFFFFF"/>
                </a:solidFill>
                <a:latin typeface="Elephant" panose="02020904090505020303" pitchFamily="18" charset="0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  <p:grpSp>
        <p:nvGrpSpPr>
          <p:cNvPr id="3" name="组合 150"/>
          <p:cNvGrpSpPr/>
          <p:nvPr/>
        </p:nvGrpSpPr>
        <p:grpSpPr>
          <a:xfrm>
            <a:off x="1234198" y="3512135"/>
            <a:ext cx="940088" cy="1016064"/>
            <a:chOff x="1951890" y="2794690"/>
            <a:chExt cx="1328332" cy="1435240"/>
          </a:xfrm>
          <a:solidFill>
            <a:srgbClr val="325F0B"/>
          </a:solidFill>
        </p:grpSpPr>
        <p:sp>
          <p:nvSpPr>
            <p:cNvPr id="152" name="菱形 151"/>
            <p:cNvSpPr/>
            <p:nvPr/>
          </p:nvSpPr>
          <p:spPr>
            <a:xfrm>
              <a:off x="2063897" y="2901458"/>
              <a:ext cx="1104318" cy="1328472"/>
            </a:xfrm>
            <a:prstGeom prst="diamond">
              <a:avLst/>
            </a:prstGeom>
            <a:solidFill>
              <a:schemeClr val="accent3">
                <a:lumMod val="50000"/>
              </a:schemeClr>
            </a:solidFill>
            <a:ln w="12700" cmpd="sng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685302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 dirty="0">
                <a:solidFill>
                  <a:srgbClr val="FFFFFF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153" name="菱形 152"/>
            <p:cNvSpPr/>
            <p:nvPr/>
          </p:nvSpPr>
          <p:spPr>
            <a:xfrm>
              <a:off x="1951890" y="2794690"/>
              <a:ext cx="1328332" cy="1328471"/>
            </a:xfrm>
            <a:prstGeom prst="diamond">
              <a:avLst/>
            </a:prstGeom>
            <a:solidFill>
              <a:schemeClr val="accent3"/>
            </a:solidFill>
            <a:ln w="12700" cmpd="sng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685302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3200" dirty="0">
                  <a:solidFill>
                    <a:srgbClr val="FFFFFF"/>
                  </a:solidFill>
                  <a:latin typeface="Elephant" panose="02020904090505020303" pitchFamily="18" charset="0"/>
                  <a:ea typeface="Arial Unicode MS" pitchFamily="34" charset="-122"/>
                  <a:cs typeface="Arial Unicode MS" pitchFamily="34" charset="-122"/>
                </a:rPr>
                <a:t>C</a:t>
              </a:r>
              <a:endParaRPr lang="zh-CN" altLang="en-US" sz="3200" dirty="0">
                <a:solidFill>
                  <a:srgbClr val="FFFFFF"/>
                </a:solidFill>
                <a:latin typeface="Elephant" panose="02020904090505020303" pitchFamily="18" charset="0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  <p:grpSp>
        <p:nvGrpSpPr>
          <p:cNvPr id="4" name="组合 153"/>
          <p:cNvGrpSpPr/>
          <p:nvPr/>
        </p:nvGrpSpPr>
        <p:grpSpPr>
          <a:xfrm>
            <a:off x="6943481" y="2314806"/>
            <a:ext cx="940090" cy="1001193"/>
            <a:chOff x="4056282" y="1203598"/>
            <a:chExt cx="1328333" cy="1414234"/>
          </a:xfrm>
          <a:solidFill>
            <a:srgbClr val="325F0B"/>
          </a:solidFill>
        </p:grpSpPr>
        <p:sp>
          <p:nvSpPr>
            <p:cNvPr id="155" name="菱形 154"/>
            <p:cNvSpPr/>
            <p:nvPr/>
          </p:nvSpPr>
          <p:spPr>
            <a:xfrm>
              <a:off x="4168289" y="1289361"/>
              <a:ext cx="1104319" cy="1328471"/>
            </a:xfrm>
            <a:prstGeom prst="diamond">
              <a:avLst/>
            </a:prstGeom>
            <a:solidFill>
              <a:schemeClr val="accent2">
                <a:lumMod val="75000"/>
              </a:schemeClr>
            </a:solidFill>
            <a:ln w="12700" cmpd="sng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685302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2000" dirty="0">
                <a:solidFill>
                  <a:srgbClr val="FFFFFF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156" name="菱形 155"/>
            <p:cNvSpPr/>
            <p:nvPr/>
          </p:nvSpPr>
          <p:spPr>
            <a:xfrm>
              <a:off x="4056282" y="1203598"/>
              <a:ext cx="1328333" cy="1326722"/>
            </a:xfrm>
            <a:prstGeom prst="diamond">
              <a:avLst/>
            </a:prstGeom>
            <a:solidFill>
              <a:schemeClr val="accent2"/>
            </a:solidFill>
            <a:ln w="12700" cmpd="sng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defTabSz="685302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3200" dirty="0">
                  <a:solidFill>
                    <a:srgbClr val="FFFFFF"/>
                  </a:solidFill>
                  <a:latin typeface="Elephant" panose="02020904090505020303" pitchFamily="18" charset="0"/>
                  <a:ea typeface="Arial Unicode MS" pitchFamily="34" charset="-122"/>
                  <a:cs typeface="Arial Unicode MS" pitchFamily="34" charset="-122"/>
                </a:rPr>
                <a:t>B</a:t>
              </a:r>
              <a:endParaRPr lang="zh-CN" altLang="en-US" sz="3200" dirty="0">
                <a:solidFill>
                  <a:srgbClr val="FFFFFF"/>
                </a:solidFill>
                <a:latin typeface="Elephant" panose="02020904090505020303" pitchFamily="18" charset="0"/>
                <a:ea typeface="Arial Unicode MS" pitchFamily="34" charset="-122"/>
                <a:cs typeface="Arial Unicode MS" pitchFamily="34" charset="-122"/>
              </a:endParaRPr>
            </a:p>
          </p:txBody>
        </p:sp>
      </p:grpSp>
      <p:sp>
        <p:nvSpPr>
          <p:cNvPr id="157" name="文本框 17"/>
          <p:cNvSpPr txBox="1"/>
          <p:nvPr/>
        </p:nvSpPr>
        <p:spPr>
          <a:xfrm>
            <a:off x="2308216" y="1294607"/>
            <a:ext cx="5756172" cy="532653"/>
          </a:xfrm>
          <a:prstGeom prst="rect">
            <a:avLst/>
          </a:prstGeom>
          <a:noFill/>
        </p:spPr>
        <p:txBody>
          <a:bodyPr wrap="square" lIns="100782" tIns="50391" rIns="100782" bIns="50391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multi-dimensional comparisons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8" name="文本框 22"/>
          <p:cNvSpPr txBox="1"/>
          <p:nvPr/>
        </p:nvSpPr>
        <p:spPr>
          <a:xfrm>
            <a:off x="2313479" y="3596056"/>
            <a:ext cx="5216112" cy="670640"/>
          </a:xfrm>
          <a:prstGeom prst="rect">
            <a:avLst/>
          </a:prstGeom>
          <a:noFill/>
        </p:spPr>
        <p:txBody>
          <a:bodyPr wrap="square" lIns="100782" tIns="50391" rIns="100782" bIns="50391">
            <a:spAutoFit/>
          </a:bodyPr>
          <a:lstStyle/>
          <a:p>
            <a:pPr algn="just" defTabSz="68530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 multi-functional modes</a:t>
            </a:r>
          </a:p>
        </p:txBody>
      </p:sp>
      <p:sp>
        <p:nvSpPr>
          <p:cNvPr id="159" name="文本框 23"/>
          <p:cNvSpPr txBox="1"/>
          <p:nvPr/>
        </p:nvSpPr>
        <p:spPr>
          <a:xfrm>
            <a:off x="2308216" y="2443746"/>
            <a:ext cx="4442217" cy="670640"/>
          </a:xfrm>
          <a:prstGeom prst="rect">
            <a:avLst/>
          </a:prstGeom>
          <a:noFill/>
        </p:spPr>
        <p:txBody>
          <a:bodyPr wrap="square" lIns="100782" tIns="50391" rIns="100782" bIns="50391">
            <a:spAutoFit/>
          </a:bodyPr>
          <a:lstStyle/>
          <a:p>
            <a:pPr algn="just" defTabSz="68530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 multi-level standards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456DF275-9909-4ABC-9AB4-7077EF331A08}"/>
              </a:ext>
            </a:extLst>
          </p:cNvPr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8" name="文本框 37">
            <a:extLst>
              <a:ext uri="{FF2B5EF4-FFF2-40B4-BE49-F238E27FC236}">
                <a16:creationId xmlns:a16="http://schemas.microsoft.com/office/drawing/2014/main" id="{CDD7833A-4E3F-4E7D-8831-724C51083B5A}"/>
              </a:ext>
            </a:extLst>
          </p:cNvPr>
          <p:cNvSpPr txBox="1"/>
          <p:nvPr/>
        </p:nvSpPr>
        <p:spPr>
          <a:xfrm>
            <a:off x="241958" y="196280"/>
            <a:ext cx="2758456" cy="561696"/>
          </a:xfrm>
          <a:prstGeom prst="rect">
            <a:avLst/>
          </a:prstGeom>
          <a:noFill/>
        </p:spPr>
        <p:txBody>
          <a:bodyPr wrap="none" lIns="68584" tIns="34292" rIns="68584" bIns="34292" rtlCol="0">
            <a:spAutoFit/>
          </a:bodyPr>
          <a:lstStyle/>
          <a:p>
            <a:pPr algn="ctr" defTabSz="685795"/>
            <a:r>
              <a:rPr lang="en-US" altLang="zh-CN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 translational approach</a:t>
            </a:r>
          </a:p>
          <a:p>
            <a:pPr algn="ctr" defTabSz="685795"/>
            <a:r>
              <a:rPr lang="zh-CN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翻译学途径</a:t>
            </a:r>
          </a:p>
        </p:txBody>
      </p:sp>
    </p:spTree>
    <p:custDataLst>
      <p:tags r:id="rId1"/>
    </p:custData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animBg="1"/>
      <p:bldP spid="146" grpId="0" animBg="1"/>
      <p:bldP spid="147" grpId="0" animBg="1"/>
      <p:bldP spid="157" grpId="0"/>
      <p:bldP spid="158" grpId="0"/>
      <p:bldP spid="15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D6F9C458-1D58-4F81-A6AE-B5B3382FA111}"/>
              </a:ext>
            </a:extLst>
          </p:cNvPr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3" name="文本框 37">
            <a:extLst>
              <a:ext uri="{FF2B5EF4-FFF2-40B4-BE49-F238E27FC236}">
                <a16:creationId xmlns:a16="http://schemas.microsoft.com/office/drawing/2014/main" id="{7EE42024-8864-46E1-8EBC-52DD10592DEA}"/>
              </a:ext>
            </a:extLst>
          </p:cNvPr>
          <p:cNvSpPr txBox="1"/>
          <p:nvPr/>
        </p:nvSpPr>
        <p:spPr>
          <a:xfrm>
            <a:off x="1835696" y="249551"/>
            <a:ext cx="4608512" cy="684807"/>
          </a:xfrm>
          <a:prstGeom prst="rect">
            <a:avLst/>
          </a:prstGeom>
          <a:noFill/>
        </p:spPr>
        <p:txBody>
          <a:bodyPr wrap="square" lIns="68584" tIns="34292" rIns="68584" bIns="34292" rtlCol="0">
            <a:spAutoFit/>
          </a:bodyPr>
          <a:lstStyle/>
          <a:p>
            <a:pPr algn="ctr" defTabSz="685795"/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References</a:t>
            </a:r>
          </a:p>
          <a:p>
            <a:pPr algn="ctr" defTabSz="685795"/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参考文献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26E853D-7714-4B5F-87BB-CBB78806E182}"/>
              </a:ext>
            </a:extLst>
          </p:cNvPr>
          <p:cNvSpPr txBox="1"/>
          <p:nvPr/>
        </p:nvSpPr>
        <p:spPr>
          <a:xfrm>
            <a:off x="575556" y="1348408"/>
            <a:ext cx="840693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/>
              <a:t>[1]</a:t>
            </a:r>
            <a:r>
              <a:rPr lang="zh-CN" altLang="en-US" sz="2000" dirty="0"/>
              <a:t>谭载喜</a:t>
            </a:r>
            <a:r>
              <a:rPr lang="en-US" altLang="zh-CN" sz="2000" dirty="0"/>
              <a:t>.</a:t>
            </a:r>
            <a:r>
              <a:rPr lang="zh-CN" altLang="en-US" sz="2000" dirty="0"/>
              <a:t>翻译学</a:t>
            </a:r>
            <a:r>
              <a:rPr lang="en-US" altLang="zh-CN" sz="2000" dirty="0"/>
              <a:t>[M].</a:t>
            </a:r>
            <a:r>
              <a:rPr lang="zh-CN" altLang="en-US" sz="2000" dirty="0"/>
              <a:t>武汉</a:t>
            </a:r>
            <a:r>
              <a:rPr lang="en-US" altLang="zh-CN" sz="2000" dirty="0"/>
              <a:t>:</a:t>
            </a:r>
            <a:r>
              <a:rPr lang="zh-CN" altLang="en-US" sz="2000" dirty="0"/>
              <a:t>湖北教育出版社</a:t>
            </a:r>
            <a:r>
              <a:rPr lang="en-US" altLang="zh-CN" sz="2000" dirty="0"/>
              <a:t>,2005.</a:t>
            </a:r>
          </a:p>
          <a:p>
            <a:r>
              <a:rPr lang="en-US" altLang="zh-CN" sz="2000" dirty="0"/>
              <a:t>[2]</a:t>
            </a:r>
            <a:r>
              <a:rPr lang="zh-CN" altLang="en-US" sz="2000" dirty="0"/>
              <a:t>谭载喜</a:t>
            </a:r>
            <a:r>
              <a:rPr lang="en-US" altLang="zh-CN" sz="2000" dirty="0"/>
              <a:t>,Eugene A. Nida.</a:t>
            </a:r>
            <a:r>
              <a:rPr lang="zh-CN" altLang="en-US" sz="2000" dirty="0"/>
              <a:t>论翻译学的途径</a:t>
            </a:r>
            <a:r>
              <a:rPr lang="en-US" altLang="zh-CN" sz="2000" dirty="0"/>
              <a:t>[J].</a:t>
            </a:r>
            <a:r>
              <a:rPr lang="zh-CN" altLang="en-US" sz="2000" dirty="0"/>
              <a:t>外语教学与研究</a:t>
            </a:r>
            <a:r>
              <a:rPr lang="en-US" altLang="zh-CN" sz="2000" dirty="0"/>
              <a:t>,1987(01):24-30+79.</a:t>
            </a:r>
          </a:p>
          <a:p>
            <a:r>
              <a:rPr lang="en-US" altLang="zh-CN" sz="2000" dirty="0"/>
              <a:t>[3]</a:t>
            </a:r>
            <a:r>
              <a:rPr lang="zh-CN" altLang="en-US" sz="2000" dirty="0"/>
              <a:t>黄希玲</a:t>
            </a:r>
            <a:r>
              <a:rPr lang="en-US" altLang="zh-CN" sz="2000" dirty="0"/>
              <a:t>,</a:t>
            </a:r>
            <a:r>
              <a:rPr lang="zh-CN" altLang="en-US" sz="2000" dirty="0"/>
              <a:t>孙迎春</a:t>
            </a:r>
            <a:r>
              <a:rPr lang="en-US" altLang="zh-CN" sz="2000" dirty="0"/>
              <a:t>.</a:t>
            </a:r>
            <a:r>
              <a:rPr lang="zh-CN" altLang="en-US" sz="2000" dirty="0"/>
              <a:t>翻译研究途径凝思</a:t>
            </a:r>
            <a:r>
              <a:rPr lang="en-US" altLang="zh-CN" sz="2000" dirty="0"/>
              <a:t>[J].</a:t>
            </a:r>
            <a:r>
              <a:rPr lang="zh-CN" altLang="en-US" sz="2000" dirty="0"/>
              <a:t>中国科技翻译</a:t>
            </a:r>
            <a:r>
              <a:rPr lang="en-US" altLang="zh-CN" sz="2000" dirty="0"/>
              <a:t>,2003(04):7-11.</a:t>
            </a:r>
          </a:p>
          <a:p>
            <a:r>
              <a:rPr lang="en-US" altLang="zh-CN" sz="2000" dirty="0"/>
              <a:t>[4]</a:t>
            </a:r>
            <a:r>
              <a:rPr lang="zh-CN" altLang="en-US" sz="2000" dirty="0"/>
              <a:t>陈浪</a:t>
            </a:r>
            <a:r>
              <a:rPr lang="en-US" altLang="zh-CN" sz="2000" dirty="0"/>
              <a:t>. </a:t>
            </a:r>
            <a:r>
              <a:rPr lang="zh-CN" altLang="en-US" sz="2000" dirty="0"/>
              <a:t>当代语言学途径翻译研究的新进展</a:t>
            </a:r>
            <a:r>
              <a:rPr lang="en-US" altLang="zh-CN" sz="2000" dirty="0"/>
              <a:t>[D].</a:t>
            </a:r>
            <a:r>
              <a:rPr lang="zh-CN" altLang="en-US" sz="2000" dirty="0"/>
              <a:t>上海外国语大学</a:t>
            </a:r>
            <a:r>
              <a:rPr lang="en-US" altLang="zh-CN" sz="2000" dirty="0"/>
              <a:t>,2008.</a:t>
            </a:r>
          </a:p>
          <a:p>
            <a:r>
              <a:rPr lang="en-US" altLang="zh-CN" sz="2000" dirty="0"/>
              <a:t>[5]</a:t>
            </a:r>
            <a:r>
              <a:rPr lang="zh-CN" altLang="en-US" sz="2000" dirty="0"/>
              <a:t>吴淑珍</a:t>
            </a:r>
            <a:r>
              <a:rPr lang="en-US" altLang="zh-CN" sz="2000" dirty="0"/>
              <a:t>.</a:t>
            </a:r>
            <a:r>
              <a:rPr lang="zh-CN" altLang="en-US" sz="2000" dirty="0"/>
              <a:t>基于文艺学和语言学研究途径的翻译学研究方法</a:t>
            </a:r>
            <a:r>
              <a:rPr lang="en-US" altLang="zh-CN" sz="2000" dirty="0"/>
              <a:t>[J].</a:t>
            </a:r>
            <a:r>
              <a:rPr lang="zh-CN" altLang="en-US" sz="2000" dirty="0"/>
              <a:t>科技信息</a:t>
            </a:r>
            <a:r>
              <a:rPr lang="en-US" altLang="zh-CN" sz="2000" dirty="0"/>
              <a:t>,2011(04):158.</a:t>
            </a:r>
          </a:p>
          <a:p>
            <a:r>
              <a:rPr lang="en-US" altLang="zh-CN" sz="2000" dirty="0"/>
              <a:t>[6]</a:t>
            </a:r>
            <a:r>
              <a:rPr lang="zh-CN" altLang="en-US" sz="2000" dirty="0"/>
              <a:t>张冬梅</a:t>
            </a:r>
            <a:r>
              <a:rPr lang="en-US" altLang="zh-CN" sz="2000" dirty="0"/>
              <a:t>,</a:t>
            </a:r>
            <a:r>
              <a:rPr lang="zh-CN" altLang="en-US" sz="2000" dirty="0"/>
              <a:t>黄朝阳</a:t>
            </a:r>
            <a:r>
              <a:rPr lang="en-US" altLang="zh-CN" sz="2000" dirty="0"/>
              <a:t>.《</a:t>
            </a:r>
            <a:r>
              <a:rPr lang="zh-CN" altLang="en-US" sz="2000" dirty="0"/>
              <a:t>翻译学</a:t>
            </a:r>
            <a:r>
              <a:rPr lang="en-US" altLang="zh-CN" sz="2000" dirty="0"/>
              <a:t>》</a:t>
            </a:r>
            <a:r>
              <a:rPr lang="zh-CN" altLang="en-US" sz="2000" dirty="0"/>
              <a:t>与翻译学</a:t>
            </a:r>
            <a:r>
              <a:rPr lang="en-US" altLang="zh-CN" sz="2000" dirty="0"/>
              <a:t>[J].</a:t>
            </a:r>
            <a:r>
              <a:rPr lang="zh-CN" altLang="en-US" sz="2000" dirty="0"/>
              <a:t>湖南工业大学学报</a:t>
            </a:r>
            <a:r>
              <a:rPr lang="en-US" altLang="zh-CN" sz="2000" dirty="0"/>
              <a:t>(</a:t>
            </a:r>
            <a:r>
              <a:rPr lang="zh-CN" altLang="en-US" sz="2000" dirty="0"/>
              <a:t>社会科学版</a:t>
            </a:r>
            <a:r>
              <a:rPr lang="en-US" altLang="zh-CN" sz="2000" dirty="0"/>
              <a:t>),2009,14(03):159-160.</a:t>
            </a:r>
          </a:p>
        </p:txBody>
      </p:sp>
    </p:spTree>
    <p:extLst>
      <p:ext uri="{BB962C8B-B14F-4D97-AF65-F5344CB8AC3E}">
        <p14:creationId xmlns:p14="http://schemas.microsoft.com/office/powerpoint/2010/main" val="800175385"/>
      </p:ext>
    </p:extLst>
  </p:cSld>
  <p:clrMapOvr>
    <a:masterClrMapping/>
  </p:clrMapOvr>
  <p:transition spd="med" advClick="0" advTm="0"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32" r="49845" b="47264"/>
          <a:stretch>
            <a:fillRect/>
          </a:stretch>
        </p:blipFill>
        <p:spPr>
          <a:xfrm>
            <a:off x="6192180" y="0"/>
            <a:ext cx="2124236" cy="3616660"/>
          </a:xfrm>
          <a:prstGeom prst="rect">
            <a:avLst/>
          </a:prstGeom>
        </p:spPr>
      </p:pic>
      <p:sp>
        <p:nvSpPr>
          <p:cNvPr id="6" name="PA_文本框 6"/>
          <p:cNvSpPr txBox="1"/>
          <p:nvPr>
            <p:custDataLst>
              <p:tags r:id="rId1"/>
            </p:custDataLst>
          </p:nvPr>
        </p:nvSpPr>
        <p:spPr>
          <a:xfrm>
            <a:off x="1007604" y="2881192"/>
            <a:ext cx="5089214" cy="70076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600" b="1" dirty="0">
                <a:solidFill>
                  <a:schemeClr val="accent1"/>
                </a:solidFill>
                <a:latin typeface="方正兰亭超细黑简体" panose="02000000000000000000" pitchFamily="2" charset="-122"/>
                <a:ea typeface="方正兰亭超细黑简体" panose="02000000000000000000" pitchFamily="2" charset="-122"/>
              </a:rPr>
              <a:t>Thanks for watching!</a:t>
            </a:r>
            <a:endParaRPr lang="zh-CN" altLang="en-US" sz="3600" b="1" dirty="0">
              <a:solidFill>
                <a:schemeClr val="accent1"/>
              </a:solidFill>
              <a:latin typeface="方正兰亭超细黑简体" panose="02000000000000000000" pitchFamily="2" charset="-122"/>
              <a:ea typeface="方正兰亭超细黑简体" panose="02000000000000000000" pitchFamily="2" charset="-122"/>
            </a:endParaRPr>
          </a:p>
        </p:txBody>
      </p:sp>
      <p:sp>
        <p:nvSpPr>
          <p:cNvPr id="7" name="PA_半闭框 7"/>
          <p:cNvSpPr/>
          <p:nvPr>
            <p:custDataLst>
              <p:tags r:id="rId2"/>
            </p:custDataLst>
          </p:nvPr>
        </p:nvSpPr>
        <p:spPr>
          <a:xfrm>
            <a:off x="971600" y="2779146"/>
            <a:ext cx="2124236" cy="972108"/>
          </a:xfrm>
          <a:prstGeom prst="halfFrame">
            <a:avLst>
              <a:gd name="adj1" fmla="val 889"/>
              <a:gd name="adj2" fmla="val 1333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1" name="PA_文本框 6"/>
          <p:cNvSpPr txBox="1"/>
          <p:nvPr>
            <p:custDataLst>
              <p:tags r:id="rId3"/>
            </p:custDataLst>
          </p:nvPr>
        </p:nvSpPr>
        <p:spPr>
          <a:xfrm>
            <a:off x="1342791" y="1128046"/>
            <a:ext cx="4325223" cy="144449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8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方正兰亭超细黑简体" panose="02000000000000000000" pitchFamily="2" charset="-122"/>
                <a:ea typeface="方正兰亭超细黑简体" panose="02000000000000000000" pitchFamily="2" charset="-122"/>
              </a:rPr>
              <a:t>The End</a:t>
            </a:r>
            <a:endParaRPr lang="zh-CN" altLang="en-US" sz="8000" b="1" dirty="0">
              <a:solidFill>
                <a:schemeClr val="tx1">
                  <a:lumMod val="75000"/>
                  <a:lumOff val="25000"/>
                </a:schemeClr>
              </a:solidFill>
              <a:latin typeface="方正兰亭超细黑简体" panose="02000000000000000000" pitchFamily="2" charset="-122"/>
              <a:ea typeface="方正兰亭超细黑简体" panose="02000000000000000000" pitchFamily="2" charset="-122"/>
            </a:endParaRPr>
          </a:p>
        </p:txBody>
      </p:sp>
      <p:sp>
        <p:nvSpPr>
          <p:cNvPr id="12" name="PA_半闭框 7"/>
          <p:cNvSpPr/>
          <p:nvPr>
            <p:custDataLst>
              <p:tags r:id="rId4"/>
            </p:custDataLst>
          </p:nvPr>
        </p:nvSpPr>
        <p:spPr>
          <a:xfrm flipH="1" flipV="1">
            <a:off x="4184340" y="3039558"/>
            <a:ext cx="1899828" cy="675692"/>
          </a:xfrm>
          <a:prstGeom prst="halfFrame">
            <a:avLst>
              <a:gd name="adj1" fmla="val 889"/>
              <a:gd name="adj2" fmla="val 1333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文本框 9">
            <a:extLst>
              <a:ext uri="{FF2B5EF4-FFF2-40B4-BE49-F238E27FC236}">
                <a16:creationId xmlns:a16="http://schemas.microsoft.com/office/drawing/2014/main" id="{0385393C-B004-4823-9C83-4C8BC7240C22}"/>
              </a:ext>
            </a:extLst>
          </p:cNvPr>
          <p:cNvSpPr txBox="1"/>
          <p:nvPr/>
        </p:nvSpPr>
        <p:spPr>
          <a:xfrm>
            <a:off x="2087724" y="4059902"/>
            <a:ext cx="5308569" cy="3288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Handout</a:t>
            </a:r>
            <a:r>
              <a:rPr lang="zh-CN" altLang="en-US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：</a:t>
            </a:r>
            <a:r>
              <a:rPr lang="en-US" altLang="zh-CN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Li Shan </a:t>
            </a:r>
            <a:r>
              <a:rPr lang="zh-CN" altLang="en-US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李姗</a:t>
            </a:r>
            <a:r>
              <a:rPr lang="en-US" altLang="zh-CN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 PPT: Li </a:t>
            </a:r>
            <a:r>
              <a:rPr lang="en-US" altLang="zh-CN" sz="1400" spc="300" dirty="0" err="1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Wenxuan</a:t>
            </a:r>
            <a:r>
              <a:rPr lang="en-US" altLang="zh-CN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1400" spc="300" dirty="0">
                <a:latin typeface="Times New Roman" panose="02020603050405020304" pitchFamily="18" charset="0"/>
                <a:ea typeface="方正兰亭超细黑简体" pitchFamily="2" charset="-122"/>
                <a:cs typeface="Times New Roman" panose="02020603050405020304" pitchFamily="18" charset="0"/>
              </a:rPr>
              <a:t>李文璇</a:t>
            </a:r>
            <a:endParaRPr lang="en-US" altLang="zh-CN" sz="1400" spc="300" dirty="0">
              <a:latin typeface="Times New Roman" panose="02020603050405020304" pitchFamily="18" charset="0"/>
              <a:ea typeface="方正兰亭超细黑简体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5"/>
          <p:cNvSpPr>
            <a:spLocks/>
          </p:cNvSpPr>
          <p:nvPr/>
        </p:nvSpPr>
        <p:spPr bwMode="auto">
          <a:xfrm>
            <a:off x="1655676" y="1240396"/>
            <a:ext cx="1644431" cy="1867696"/>
          </a:xfrm>
          <a:custGeom>
            <a:avLst/>
            <a:gdLst>
              <a:gd name="T0" fmla="*/ 6935 w 12812"/>
              <a:gd name="T1" fmla="*/ 195 h 14572"/>
              <a:gd name="T2" fmla="*/ 9609 w 12812"/>
              <a:gd name="T3" fmla="*/ 1739 h 14572"/>
              <a:gd name="T4" fmla="*/ 12283 w 12812"/>
              <a:gd name="T5" fmla="*/ 3282 h 14572"/>
              <a:gd name="T6" fmla="*/ 12812 w 12812"/>
              <a:gd name="T7" fmla="*/ 4199 h 14572"/>
              <a:gd name="T8" fmla="*/ 12812 w 12812"/>
              <a:gd name="T9" fmla="*/ 7286 h 14572"/>
              <a:gd name="T10" fmla="*/ 12812 w 12812"/>
              <a:gd name="T11" fmla="*/ 10374 h 14572"/>
              <a:gd name="T12" fmla="*/ 12283 w 12812"/>
              <a:gd name="T13" fmla="*/ 11290 h 14572"/>
              <a:gd name="T14" fmla="*/ 9609 w 12812"/>
              <a:gd name="T15" fmla="*/ 12834 h 14572"/>
              <a:gd name="T16" fmla="*/ 6935 w 12812"/>
              <a:gd name="T17" fmla="*/ 14378 h 14572"/>
              <a:gd name="T18" fmla="*/ 5877 w 12812"/>
              <a:gd name="T19" fmla="*/ 14378 h 14572"/>
              <a:gd name="T20" fmla="*/ 3203 w 12812"/>
              <a:gd name="T21" fmla="*/ 12834 h 14572"/>
              <a:gd name="T22" fmla="*/ 529 w 12812"/>
              <a:gd name="T23" fmla="*/ 11290 h 14572"/>
              <a:gd name="T24" fmla="*/ 0 w 12812"/>
              <a:gd name="T25" fmla="*/ 10374 h 14572"/>
              <a:gd name="T26" fmla="*/ 0 w 12812"/>
              <a:gd name="T27" fmla="*/ 7286 h 14572"/>
              <a:gd name="T28" fmla="*/ 0 w 12812"/>
              <a:gd name="T29" fmla="*/ 4199 h 14572"/>
              <a:gd name="T30" fmla="*/ 529 w 12812"/>
              <a:gd name="T31" fmla="*/ 3282 h 14572"/>
              <a:gd name="T32" fmla="*/ 3203 w 12812"/>
              <a:gd name="T33" fmla="*/ 1739 h 14572"/>
              <a:gd name="T34" fmla="*/ 5877 w 12812"/>
              <a:gd name="T35" fmla="*/ 195 h 14572"/>
              <a:gd name="T36" fmla="*/ 6935 w 12812"/>
              <a:gd name="T37" fmla="*/ 195 h 14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2812" h="14572">
                <a:moveTo>
                  <a:pt x="6935" y="195"/>
                </a:moveTo>
                <a:lnTo>
                  <a:pt x="9609" y="1739"/>
                </a:lnTo>
                <a:lnTo>
                  <a:pt x="12283" y="3282"/>
                </a:lnTo>
                <a:cubicBezTo>
                  <a:pt x="12620" y="3477"/>
                  <a:pt x="12812" y="3810"/>
                  <a:pt x="12812" y="4199"/>
                </a:cubicBezTo>
                <a:lnTo>
                  <a:pt x="12812" y="7286"/>
                </a:lnTo>
                <a:lnTo>
                  <a:pt x="12812" y="10374"/>
                </a:lnTo>
                <a:cubicBezTo>
                  <a:pt x="12812" y="10763"/>
                  <a:pt x="12620" y="11096"/>
                  <a:pt x="12283" y="11290"/>
                </a:cubicBezTo>
                <a:lnTo>
                  <a:pt x="9609" y="12834"/>
                </a:lnTo>
                <a:lnTo>
                  <a:pt x="6935" y="14378"/>
                </a:lnTo>
                <a:cubicBezTo>
                  <a:pt x="6599" y="14572"/>
                  <a:pt x="6213" y="14572"/>
                  <a:pt x="5877" y="14378"/>
                </a:cubicBezTo>
                <a:lnTo>
                  <a:pt x="3203" y="12834"/>
                </a:lnTo>
                <a:lnTo>
                  <a:pt x="529" y="11290"/>
                </a:lnTo>
                <a:cubicBezTo>
                  <a:pt x="193" y="11096"/>
                  <a:pt x="0" y="10763"/>
                  <a:pt x="0" y="10374"/>
                </a:cubicBezTo>
                <a:lnTo>
                  <a:pt x="0" y="7286"/>
                </a:lnTo>
                <a:lnTo>
                  <a:pt x="0" y="4199"/>
                </a:lnTo>
                <a:cubicBezTo>
                  <a:pt x="0" y="3810"/>
                  <a:pt x="193" y="3477"/>
                  <a:pt x="529" y="3282"/>
                </a:cubicBezTo>
                <a:lnTo>
                  <a:pt x="3203" y="1739"/>
                </a:lnTo>
                <a:lnTo>
                  <a:pt x="5877" y="195"/>
                </a:lnTo>
                <a:cubicBezTo>
                  <a:pt x="6213" y="0"/>
                  <a:pt x="6599" y="0"/>
                  <a:pt x="6935" y="195"/>
                </a:cubicBezTo>
                <a:close/>
              </a:path>
            </a:pathLst>
          </a:cu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>
            <a:off x="3863944" y="941897"/>
            <a:ext cx="4339656" cy="56425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400" b="1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方正兰亭超细黑简体" pitchFamily="2" charset="-122"/>
                <a:ea typeface="方正兰亭超细黑简体" pitchFamily="2" charset="-122"/>
                <a:cs typeface="Times New Roman" panose="02020603050405020304" pitchFamily="18" charset="0"/>
              </a:rPr>
              <a:t>01 / </a:t>
            </a:r>
            <a:r>
              <a:rPr lang="en-US" altLang="zh-CN" sz="2400" dirty="0"/>
              <a:t>The literary approach</a:t>
            </a:r>
            <a:endParaRPr lang="zh-CN" altLang="zh-CN" sz="2400" b="1" kern="100" dirty="0">
              <a:solidFill>
                <a:schemeClr val="tx1">
                  <a:lumMod val="50000"/>
                  <a:lumOff val="50000"/>
                </a:schemeClr>
              </a:solidFill>
              <a:latin typeface="方正兰亭超细黑简体" pitchFamily="2" charset="-122"/>
              <a:ea typeface="方正兰亭超细黑简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3847642" y="1554013"/>
            <a:ext cx="4440922" cy="56425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400" b="1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方正兰亭超细黑简体" pitchFamily="2" charset="-122"/>
                <a:ea typeface="方正兰亭超细黑简体" pitchFamily="2" charset="-122"/>
                <a:cs typeface="Times New Roman" panose="02020603050405020304" pitchFamily="18" charset="0"/>
              </a:rPr>
              <a:t>02 / </a:t>
            </a:r>
            <a:r>
              <a:rPr lang="en-US" altLang="zh-CN" sz="2400" dirty="0"/>
              <a:t>The linguistic approach</a:t>
            </a:r>
            <a:endParaRPr lang="zh-CN" altLang="zh-CN" sz="2400" b="1" kern="100" dirty="0">
              <a:solidFill>
                <a:schemeClr val="tx1">
                  <a:lumMod val="50000"/>
                  <a:lumOff val="50000"/>
                </a:schemeClr>
              </a:solidFill>
              <a:latin typeface="方正兰亭超细黑简体" pitchFamily="2" charset="-122"/>
              <a:ea typeface="方正兰亭超细黑简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3847641" y="2113732"/>
            <a:ext cx="4788531" cy="56425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400" b="1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方正兰亭超细黑简体" pitchFamily="2" charset="-122"/>
                <a:ea typeface="方正兰亭超细黑简体" pitchFamily="2" charset="-122"/>
                <a:cs typeface="Times New Roman" panose="02020603050405020304" pitchFamily="18" charset="0"/>
              </a:rPr>
              <a:t>03 / </a:t>
            </a:r>
            <a:r>
              <a:rPr lang="en-US" altLang="zh-CN" sz="2400" dirty="0"/>
              <a:t>The communicative approach </a:t>
            </a:r>
            <a:endParaRPr lang="zh-CN" altLang="zh-CN" sz="2400" b="1" kern="100" dirty="0">
              <a:solidFill>
                <a:schemeClr val="tx1">
                  <a:lumMod val="50000"/>
                  <a:lumOff val="50000"/>
                </a:schemeClr>
              </a:solidFill>
              <a:latin typeface="方正兰亭超细黑简体" pitchFamily="2" charset="-122"/>
              <a:ea typeface="方正兰亭超细黑简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3847642" y="2680834"/>
            <a:ext cx="5112568" cy="56425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400" b="1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方正兰亭超细黑简体" pitchFamily="2" charset="-122"/>
                <a:ea typeface="方正兰亭超细黑简体" pitchFamily="2" charset="-122"/>
                <a:cs typeface="Times New Roman" panose="02020603050405020304" pitchFamily="18" charset="0"/>
              </a:rPr>
              <a:t>04 / </a:t>
            </a:r>
            <a:r>
              <a:rPr lang="en-US" altLang="zh-CN" sz="2400" dirty="0"/>
              <a:t>The </a:t>
            </a:r>
            <a:r>
              <a:rPr lang="fr-FR" altLang="zh-CN" sz="2400" dirty="0"/>
              <a:t>social semiotic approach</a:t>
            </a:r>
            <a:endParaRPr lang="zh-CN" altLang="zh-CN" sz="2400" dirty="0"/>
          </a:p>
        </p:txBody>
      </p:sp>
      <p:sp>
        <p:nvSpPr>
          <p:cNvPr id="15" name="Freeform 5"/>
          <p:cNvSpPr>
            <a:spLocks/>
          </p:cNvSpPr>
          <p:nvPr/>
        </p:nvSpPr>
        <p:spPr bwMode="auto">
          <a:xfrm>
            <a:off x="1403648" y="1600436"/>
            <a:ext cx="1770860" cy="2011290"/>
          </a:xfrm>
          <a:custGeom>
            <a:avLst/>
            <a:gdLst>
              <a:gd name="T0" fmla="*/ 6935 w 12812"/>
              <a:gd name="T1" fmla="*/ 195 h 14572"/>
              <a:gd name="T2" fmla="*/ 9609 w 12812"/>
              <a:gd name="T3" fmla="*/ 1739 h 14572"/>
              <a:gd name="T4" fmla="*/ 12283 w 12812"/>
              <a:gd name="T5" fmla="*/ 3282 h 14572"/>
              <a:gd name="T6" fmla="*/ 12812 w 12812"/>
              <a:gd name="T7" fmla="*/ 4199 h 14572"/>
              <a:gd name="T8" fmla="*/ 12812 w 12812"/>
              <a:gd name="T9" fmla="*/ 7286 h 14572"/>
              <a:gd name="T10" fmla="*/ 12812 w 12812"/>
              <a:gd name="T11" fmla="*/ 10374 h 14572"/>
              <a:gd name="T12" fmla="*/ 12283 w 12812"/>
              <a:gd name="T13" fmla="*/ 11290 h 14572"/>
              <a:gd name="T14" fmla="*/ 9609 w 12812"/>
              <a:gd name="T15" fmla="*/ 12834 h 14572"/>
              <a:gd name="T16" fmla="*/ 6935 w 12812"/>
              <a:gd name="T17" fmla="*/ 14378 h 14572"/>
              <a:gd name="T18" fmla="*/ 5877 w 12812"/>
              <a:gd name="T19" fmla="*/ 14378 h 14572"/>
              <a:gd name="T20" fmla="*/ 3203 w 12812"/>
              <a:gd name="T21" fmla="*/ 12834 h 14572"/>
              <a:gd name="T22" fmla="*/ 529 w 12812"/>
              <a:gd name="T23" fmla="*/ 11290 h 14572"/>
              <a:gd name="T24" fmla="*/ 0 w 12812"/>
              <a:gd name="T25" fmla="*/ 10374 h 14572"/>
              <a:gd name="T26" fmla="*/ 0 w 12812"/>
              <a:gd name="T27" fmla="*/ 7286 h 14572"/>
              <a:gd name="T28" fmla="*/ 0 w 12812"/>
              <a:gd name="T29" fmla="*/ 4199 h 14572"/>
              <a:gd name="T30" fmla="*/ 529 w 12812"/>
              <a:gd name="T31" fmla="*/ 3282 h 14572"/>
              <a:gd name="T32" fmla="*/ 3203 w 12812"/>
              <a:gd name="T33" fmla="*/ 1739 h 14572"/>
              <a:gd name="T34" fmla="*/ 5877 w 12812"/>
              <a:gd name="T35" fmla="*/ 195 h 14572"/>
              <a:gd name="T36" fmla="*/ 6935 w 12812"/>
              <a:gd name="T37" fmla="*/ 195 h 14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2812" h="14572">
                <a:moveTo>
                  <a:pt x="6935" y="195"/>
                </a:moveTo>
                <a:lnTo>
                  <a:pt x="9609" y="1739"/>
                </a:lnTo>
                <a:lnTo>
                  <a:pt x="12283" y="3282"/>
                </a:lnTo>
                <a:cubicBezTo>
                  <a:pt x="12620" y="3477"/>
                  <a:pt x="12812" y="3810"/>
                  <a:pt x="12812" y="4199"/>
                </a:cubicBezTo>
                <a:lnTo>
                  <a:pt x="12812" y="7286"/>
                </a:lnTo>
                <a:lnTo>
                  <a:pt x="12812" y="10374"/>
                </a:lnTo>
                <a:cubicBezTo>
                  <a:pt x="12812" y="10763"/>
                  <a:pt x="12620" y="11096"/>
                  <a:pt x="12283" y="11290"/>
                </a:cubicBezTo>
                <a:lnTo>
                  <a:pt x="9609" y="12834"/>
                </a:lnTo>
                <a:lnTo>
                  <a:pt x="6935" y="14378"/>
                </a:lnTo>
                <a:cubicBezTo>
                  <a:pt x="6599" y="14572"/>
                  <a:pt x="6213" y="14572"/>
                  <a:pt x="5877" y="14378"/>
                </a:cubicBezTo>
                <a:lnTo>
                  <a:pt x="3203" y="12834"/>
                </a:lnTo>
                <a:lnTo>
                  <a:pt x="529" y="11290"/>
                </a:lnTo>
                <a:cubicBezTo>
                  <a:pt x="193" y="11096"/>
                  <a:pt x="0" y="10763"/>
                  <a:pt x="0" y="10374"/>
                </a:cubicBezTo>
                <a:lnTo>
                  <a:pt x="0" y="7286"/>
                </a:lnTo>
                <a:lnTo>
                  <a:pt x="0" y="4199"/>
                </a:lnTo>
                <a:cubicBezTo>
                  <a:pt x="0" y="3810"/>
                  <a:pt x="193" y="3477"/>
                  <a:pt x="529" y="3282"/>
                </a:cubicBezTo>
                <a:lnTo>
                  <a:pt x="3203" y="1739"/>
                </a:lnTo>
                <a:lnTo>
                  <a:pt x="5877" y="195"/>
                </a:lnTo>
                <a:cubicBezTo>
                  <a:pt x="6213" y="0"/>
                  <a:pt x="6599" y="0"/>
                  <a:pt x="6935" y="195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45" name="TextBox 59"/>
          <p:cNvSpPr txBox="1">
            <a:spLocks noChangeArrowheads="1"/>
          </p:cNvSpPr>
          <p:nvPr/>
        </p:nvSpPr>
        <p:spPr bwMode="auto">
          <a:xfrm flipH="1">
            <a:off x="1432433" y="2191554"/>
            <a:ext cx="1663403" cy="761747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>
              <a:defRPr/>
            </a:pPr>
            <a:r>
              <a:rPr lang="zh-CN" altLang="en-US" sz="2700" b="1" kern="0" dirty="0">
                <a:solidFill>
                  <a:schemeClr val="bg1"/>
                </a:solidFill>
                <a:latin typeface="方正兰亭超细黑简体" pitchFamily="2" charset="-122"/>
                <a:ea typeface="方正兰亭超细黑简体" pitchFamily="2" charset="-122"/>
              </a:rPr>
              <a:t>目录</a:t>
            </a:r>
            <a:endParaRPr lang="en-US" altLang="zh-CN" sz="2700" b="1" kern="0" dirty="0">
              <a:solidFill>
                <a:schemeClr val="bg1"/>
              </a:solidFill>
              <a:latin typeface="方正兰亭超细黑简体" pitchFamily="2" charset="-122"/>
              <a:ea typeface="方正兰亭超细黑简体" pitchFamily="2" charset="-122"/>
            </a:endParaRPr>
          </a:p>
          <a:p>
            <a:pPr algn="ctr">
              <a:defRPr/>
            </a:pPr>
            <a:r>
              <a:rPr lang="en-US" altLang="zh-CN" b="1" kern="0" dirty="0">
                <a:solidFill>
                  <a:schemeClr val="bg1"/>
                </a:solidFill>
                <a:latin typeface="方正兰亭超细黑简体" pitchFamily="2" charset="-122"/>
                <a:ea typeface="方正兰亭超细黑简体" pitchFamily="2" charset="-122"/>
              </a:rPr>
              <a:t>CONTENTS</a:t>
            </a:r>
            <a:endParaRPr lang="en-US" altLang="ko-KR" b="1" kern="0" dirty="0">
              <a:solidFill>
                <a:schemeClr val="bg1"/>
              </a:solidFill>
              <a:latin typeface="方正兰亭超细黑简体" pitchFamily="2" charset="-122"/>
              <a:ea typeface="方正兰亭超细黑简体" pitchFamily="2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E1CA7B1-A9AD-4947-9EC8-42B64C6C9DBC}"/>
              </a:ext>
            </a:extLst>
          </p:cNvPr>
          <p:cNvSpPr/>
          <p:nvPr/>
        </p:nvSpPr>
        <p:spPr>
          <a:xfrm>
            <a:off x="3847643" y="3241706"/>
            <a:ext cx="5112568" cy="56425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400" b="1" kern="100" dirty="0">
                <a:solidFill>
                  <a:schemeClr val="tx1">
                    <a:lumMod val="50000"/>
                    <a:lumOff val="50000"/>
                  </a:schemeClr>
                </a:solidFill>
                <a:latin typeface="方正兰亭超细黑简体" pitchFamily="2" charset="-122"/>
                <a:ea typeface="方正兰亭超细黑简体" pitchFamily="2" charset="-122"/>
                <a:cs typeface="Times New Roman" panose="02020603050405020304" pitchFamily="18" charset="0"/>
              </a:rPr>
              <a:t>05 / </a:t>
            </a:r>
            <a:r>
              <a:rPr lang="en-US" altLang="zh-CN" sz="2400" dirty="0"/>
              <a:t>The translational approach</a:t>
            </a:r>
            <a:endParaRPr lang="zh-CN" altLang="zh-CN" sz="2400" b="1" kern="100" dirty="0">
              <a:solidFill>
                <a:schemeClr val="tx1">
                  <a:lumMod val="50000"/>
                  <a:lumOff val="50000"/>
                </a:schemeClr>
              </a:solidFill>
              <a:latin typeface="方正兰亭超细黑简体" pitchFamily="2" charset="-122"/>
              <a:ea typeface="方正兰亭超细黑简体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940519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6" presetClass="emph" presetSubtype="0" decel="10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11" dur="250" fill="hold"/>
                                        <p:tgtEl>
                                          <p:spTgt spid="15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6" presetClass="emph" presetSubtype="0" decel="100000" fill="hold" grpId="2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13" dur="250" fill="hold"/>
                                        <p:tgtEl>
                                          <p:spTgt spid="15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mph" presetSubtype="0" decel="100000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20" dur="250" fill="hold"/>
                                        <p:tgtEl>
                                          <p:spTgt spid="1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6" presetClass="emph" presetSubtype="0" decel="100000" fill="hold" grpId="2" nodeType="withEffect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id="22" dur="250" fill="hold"/>
                                        <p:tgtEl>
                                          <p:spTgt spid="13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mph" presetSubtype="0" decel="100000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id="29" dur="250" fill="hold"/>
                                        <p:tgtEl>
                                          <p:spTgt spid="45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6" presetClass="emph" presetSubtype="0" decel="10000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31" dur="250" fill="hold"/>
                                        <p:tgtEl>
                                          <p:spTgt spid="45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"/>
                            </p:stCondLst>
                            <p:childTnLst>
                              <p:par>
                                <p:cTn id="33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2" animBg="1"/>
      <p:bldP spid="50" grpId="0"/>
      <p:bldP spid="51" grpId="0"/>
      <p:bldP spid="52" grpId="0"/>
      <p:bldP spid="53" grpId="0"/>
      <p:bldP spid="15" grpId="0" animBg="1"/>
      <p:bldP spid="15" grpId="1" animBg="1"/>
      <p:bldP spid="15" grpId="2" animBg="1"/>
      <p:bldP spid="45" grpId="0"/>
      <p:bldP spid="45" grpId="1"/>
      <p:bldP spid="45" grpId="2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12"/>
          <p:cNvSpPr txBox="1">
            <a:spLocks noChangeArrowheads="1"/>
          </p:cNvSpPr>
          <p:nvPr/>
        </p:nvSpPr>
        <p:spPr bwMode="auto">
          <a:xfrm>
            <a:off x="2617003" y="3508648"/>
            <a:ext cx="4064705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9pPr>
          </a:lstStyle>
          <a:p>
            <a:pPr algn="ctr"/>
            <a:r>
              <a:rPr lang="en-US" altLang="zh-CN" sz="2800" dirty="0"/>
              <a:t>The literary approach</a:t>
            </a:r>
          </a:p>
          <a:p>
            <a:pPr algn="ctr"/>
            <a:r>
              <a:rPr lang="zh-CN" altLang="en-US" sz="2800" b="1" dirty="0">
                <a:latin typeface="方正兰亭超细黑简体" pitchFamily="2" charset="-122"/>
                <a:ea typeface="方正兰亭超细黑简体" pitchFamily="2" charset="-122"/>
              </a:rPr>
              <a:t>文艺学途径</a:t>
            </a:r>
          </a:p>
        </p:txBody>
      </p:sp>
      <p:sp>
        <p:nvSpPr>
          <p:cNvPr id="26" name="文本框 12"/>
          <p:cNvSpPr txBox="1">
            <a:spLocks noChangeArrowheads="1"/>
          </p:cNvSpPr>
          <p:nvPr/>
        </p:nvSpPr>
        <p:spPr bwMode="auto">
          <a:xfrm>
            <a:off x="4824028" y="2270428"/>
            <a:ext cx="1007297" cy="14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9pPr>
          </a:lstStyle>
          <a:p>
            <a:pPr algn="ctr"/>
            <a:r>
              <a:rPr lang="en-US" altLang="zh-CN" sz="9000" dirty="0">
                <a:solidFill>
                  <a:schemeClr val="tx1">
                    <a:lumMod val="50000"/>
                    <a:lumOff val="50000"/>
                  </a:schemeClr>
                </a:solidFill>
                <a:latin typeface="AgencyFB" panose="02000806040000020003" pitchFamily="2" charset="0"/>
                <a:ea typeface="微软雅黑" pitchFamily="34" charset="-122"/>
              </a:rPr>
              <a:t>1</a:t>
            </a:r>
            <a:endParaRPr lang="zh-CN" altLang="en-US" sz="9000" dirty="0">
              <a:solidFill>
                <a:schemeClr val="tx1">
                  <a:lumMod val="50000"/>
                  <a:lumOff val="50000"/>
                </a:schemeClr>
              </a:solidFill>
              <a:latin typeface="AgencyFB" panose="02000806040000020003" pitchFamily="2" charset="0"/>
              <a:ea typeface="微软雅黑" pitchFamily="34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32" r="49845" b="47264"/>
          <a:stretch>
            <a:fillRect/>
          </a:stretch>
        </p:blipFill>
        <p:spPr>
          <a:xfrm flipH="1">
            <a:off x="2159732" y="0"/>
            <a:ext cx="2088232" cy="3040091"/>
          </a:xfrm>
          <a:prstGeom prst="rect">
            <a:avLst/>
          </a:prstGeom>
        </p:spPr>
      </p:pic>
      <p:sp>
        <p:nvSpPr>
          <p:cNvPr id="10" name="PA_半闭框 7"/>
          <p:cNvSpPr/>
          <p:nvPr>
            <p:custDataLst>
              <p:tags r:id="rId1"/>
            </p:custDataLst>
          </p:nvPr>
        </p:nvSpPr>
        <p:spPr>
          <a:xfrm flipH="1">
            <a:off x="4463987" y="2320516"/>
            <a:ext cx="1296144" cy="720080"/>
          </a:xfrm>
          <a:prstGeom prst="halfFrame">
            <a:avLst>
              <a:gd name="adj1" fmla="val 889"/>
              <a:gd name="adj2" fmla="val 1333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03914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50" fill="hold"/>
                                        <p:tgtEl>
                                          <p:spTgt spid="2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de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50" fill="hold"/>
                                        <p:tgtEl>
                                          <p:spTgt spid="26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4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6" grpId="0"/>
      <p:bldP spid="26" grpId="1"/>
      <p:bldP spid="26" grpId="2"/>
      <p:bldP spid="10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A_图片 6" descr="image39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>
            <a:lum bright="-6000" contrast="24000"/>
          </a:blip>
          <a:srcRect/>
          <a:stretch>
            <a:fillRect/>
          </a:stretch>
        </p:blipFill>
        <p:spPr bwMode="auto">
          <a:xfrm>
            <a:off x="8064378" y="-109790"/>
            <a:ext cx="245656" cy="435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图片占位符 10"/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print"/>
          <a:srcRect t="92" b="92"/>
          <a:stretch/>
        </p:blipFill>
        <p:spPr>
          <a:xfrm rot="19473986">
            <a:off x="7517683" y="456669"/>
            <a:ext cx="1214890" cy="1768680"/>
          </a:xfrm>
        </p:spPr>
      </p:pic>
      <p:sp>
        <p:nvSpPr>
          <p:cNvPr id="33" name="矩形 32"/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34" name="文本框 37"/>
          <p:cNvSpPr txBox="1"/>
          <p:nvPr/>
        </p:nvSpPr>
        <p:spPr>
          <a:xfrm>
            <a:off x="216310" y="196280"/>
            <a:ext cx="2233440" cy="561696"/>
          </a:xfrm>
          <a:prstGeom prst="rect">
            <a:avLst/>
          </a:prstGeom>
          <a:noFill/>
        </p:spPr>
        <p:txBody>
          <a:bodyPr wrap="none" lIns="68584" tIns="34292" rIns="68584" bIns="34292" rtlCol="0">
            <a:spAutoFit/>
          </a:bodyPr>
          <a:lstStyle/>
          <a:p>
            <a:pPr algn="ctr" defTabSz="685795"/>
            <a:r>
              <a:rPr lang="en-US" altLang="zh-CN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 literary approach</a:t>
            </a:r>
          </a:p>
          <a:p>
            <a:pPr algn="ctr" defTabSz="685795"/>
            <a:r>
              <a:rPr lang="zh-CN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文艺学途径</a:t>
            </a: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5717819C-F3DA-4B28-A385-0726BC78DFC9}"/>
              </a:ext>
            </a:extLst>
          </p:cNvPr>
          <p:cNvSpPr txBox="1"/>
          <p:nvPr/>
        </p:nvSpPr>
        <p:spPr>
          <a:xfrm>
            <a:off x="1007604" y="1600436"/>
            <a:ext cx="63007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literary approach uses literary theories to study translation, explains problems in translation, and provides the literary theories of translation.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0DF6E4B9-574A-4350-BEE5-84C50D20152A}"/>
              </a:ext>
            </a:extLst>
          </p:cNvPr>
          <p:cNvSpPr txBox="1"/>
          <p:nvPr/>
        </p:nvSpPr>
        <p:spPr>
          <a:xfrm>
            <a:off x="1007604" y="3616660"/>
            <a:ext cx="5615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0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文艺学途径运用文艺学理论研究翻译、解释翻译中出现的问题，并提供翻译文艺学理论。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467222621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path" presetSubtype="0" repeatCount="2000" autoRev="1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-2.5E-6 -0.00339 L -0.06805 -0.0033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泪滴形 23"/>
          <p:cNvSpPr/>
          <p:nvPr/>
        </p:nvSpPr>
        <p:spPr>
          <a:xfrm rot="18902711">
            <a:off x="4393585" y="919652"/>
            <a:ext cx="356830" cy="356941"/>
          </a:xfrm>
          <a:prstGeom prst="teardrop">
            <a:avLst>
              <a:gd name="adj" fmla="val 14414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9" tIns="34295" rIns="68589" bIns="34295" rtlCol="0" anchor="ctr"/>
          <a:lstStyle/>
          <a:p>
            <a:pPr algn="ctr"/>
            <a:endParaRPr lang="zh-CN" altLang="en-US"/>
          </a:p>
        </p:txBody>
      </p:sp>
      <p:sp>
        <p:nvSpPr>
          <p:cNvPr id="34" name="椭圆 33"/>
          <p:cNvSpPr/>
          <p:nvPr/>
        </p:nvSpPr>
        <p:spPr>
          <a:xfrm>
            <a:off x="4319972" y="728150"/>
            <a:ext cx="558437" cy="55861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9" tIns="34295" rIns="68589" bIns="34295" rtlCol="0" anchor="ctr"/>
          <a:lstStyle/>
          <a:p>
            <a:pPr algn="ctr"/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1921467" y="2996932"/>
            <a:ext cx="626211" cy="626404"/>
          </a:xfrm>
          <a:prstGeom prst="ellipse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49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9" tIns="34295" rIns="68589" bIns="34295" rtlCol="0" anchor="ctr"/>
          <a:lstStyle/>
          <a:p>
            <a:pPr algn="ctr"/>
            <a:endParaRPr lang="zh-CN" altLang="en-US" dirty="0"/>
          </a:p>
        </p:txBody>
      </p:sp>
      <p:sp>
        <p:nvSpPr>
          <p:cNvPr id="26" name="椭圆 25"/>
          <p:cNvSpPr/>
          <p:nvPr/>
        </p:nvSpPr>
        <p:spPr>
          <a:xfrm>
            <a:off x="1921467" y="2127692"/>
            <a:ext cx="626211" cy="626404"/>
          </a:xfrm>
          <a:prstGeom prst="ellipse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49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9" tIns="34295" rIns="68589" bIns="34295" rtlCol="0" anchor="ctr"/>
          <a:lstStyle/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>
            <a:off x="1921467" y="1258452"/>
            <a:ext cx="626211" cy="626404"/>
          </a:xfrm>
          <a:prstGeom prst="ellipse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49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9" tIns="34295" rIns="68589" bIns="34295" rtlCol="0" anchor="ctr"/>
          <a:lstStyle/>
          <a:p>
            <a:pPr algn="ctr"/>
            <a:endParaRPr lang="zh-CN" altLang="en-US"/>
          </a:p>
        </p:txBody>
      </p:sp>
      <p:sp>
        <p:nvSpPr>
          <p:cNvPr id="28" name="文本框 27"/>
          <p:cNvSpPr txBox="1"/>
          <p:nvPr/>
        </p:nvSpPr>
        <p:spPr>
          <a:xfrm>
            <a:off x="2339752" y="1274450"/>
            <a:ext cx="5843533" cy="561702"/>
          </a:xfrm>
          <a:prstGeom prst="rect">
            <a:avLst/>
          </a:prstGeom>
          <a:noFill/>
        </p:spPr>
        <p:txBody>
          <a:bodyPr wrap="square" lIns="68589" tIns="34295" rIns="68589" bIns="34295" rtlCol="0">
            <a:spAutoFit/>
          </a:bodyPr>
          <a:lstStyle/>
          <a:p>
            <a:pPr algn="ctr"/>
            <a:r>
              <a:rPr lang="en-US" altLang="zh-CN" sz="3200" dirty="0"/>
              <a:t> 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Thematic structure </a:t>
            </a:r>
            <a:r>
              <a:rPr lang="zh-CN" altLang="en-US" sz="3200" dirty="0"/>
              <a:t>主题结构</a:t>
            </a:r>
            <a:endParaRPr lang="en-US" altLang="zh-CN" sz="12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2699792" y="2160043"/>
            <a:ext cx="5984762" cy="561702"/>
          </a:xfrm>
          <a:prstGeom prst="rect">
            <a:avLst/>
          </a:prstGeom>
          <a:noFill/>
        </p:spPr>
        <p:txBody>
          <a:bodyPr wrap="square" lIns="68589" tIns="34295" rIns="68589" bIns="34295" rtlCol="0">
            <a:spAutoFit/>
          </a:bodyPr>
          <a:lstStyle>
            <a:defPPr>
              <a:defRPr lang="zh-CN"/>
            </a:defPPr>
            <a:lvl1pPr algn="ctr">
              <a:defRPr sz="3200"/>
            </a:lvl1pPr>
          </a:lstStyle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 characteristics </a:t>
            </a:r>
            <a:r>
              <a:rPr lang="zh-CN" altLang="en-US" dirty="0"/>
              <a:t>风格特色</a:t>
            </a:r>
            <a:endParaRPr lang="en-US" altLang="zh-CN" dirty="0"/>
          </a:p>
        </p:txBody>
      </p:sp>
      <p:sp>
        <p:nvSpPr>
          <p:cNvPr id="30" name="文本框 29"/>
          <p:cNvSpPr txBox="1"/>
          <p:nvPr/>
        </p:nvSpPr>
        <p:spPr>
          <a:xfrm>
            <a:off x="2585177" y="3013285"/>
            <a:ext cx="4821774" cy="561702"/>
          </a:xfrm>
          <a:prstGeom prst="rect">
            <a:avLst/>
          </a:prstGeom>
          <a:noFill/>
        </p:spPr>
        <p:txBody>
          <a:bodyPr wrap="square" lIns="68589" tIns="34295" rIns="68589" bIns="34295" rtlCol="0">
            <a:spAutoFit/>
          </a:bodyPr>
          <a:lstStyle>
            <a:defPPr>
              <a:defRPr lang="zh-CN"/>
            </a:defPPr>
            <a:lvl1pPr algn="ctr">
              <a:defRPr sz="3200"/>
            </a:lvl1pPr>
          </a:lstStyle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Artistic effects </a:t>
            </a:r>
            <a:r>
              <a:rPr lang="zh-CN" altLang="en-US" dirty="0"/>
              <a:t>艺术效果</a:t>
            </a:r>
            <a:endParaRPr lang="en-US" altLang="zh-CN" dirty="0"/>
          </a:p>
        </p:txBody>
      </p:sp>
      <p:sp>
        <p:nvSpPr>
          <p:cNvPr id="4" name="标题 3">
            <a:extLst>
              <a:ext uri="{FF2B5EF4-FFF2-40B4-BE49-F238E27FC236}">
                <a16:creationId xmlns:a16="http://schemas.microsoft.com/office/drawing/2014/main" id="{81096D41-545B-45EA-942F-1EA8EFB58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836" y="273854"/>
            <a:ext cx="5518956" cy="857515"/>
          </a:xfrm>
        </p:spPr>
        <p:txBody>
          <a:bodyPr>
            <a:normAutofit fontScale="90000"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results of translation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流程图: 资料带 5">
            <a:extLst>
              <a:ext uri="{FF2B5EF4-FFF2-40B4-BE49-F238E27FC236}">
                <a16:creationId xmlns:a16="http://schemas.microsoft.com/office/drawing/2014/main" id="{D3924F1D-6322-4D17-AFFD-92916BE5C956}"/>
              </a:ext>
            </a:extLst>
          </p:cNvPr>
          <p:cNvSpPr/>
          <p:nvPr/>
        </p:nvSpPr>
        <p:spPr>
          <a:xfrm>
            <a:off x="2090478" y="4048708"/>
            <a:ext cx="143740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流程图: 资料带 6">
            <a:extLst>
              <a:ext uri="{FF2B5EF4-FFF2-40B4-BE49-F238E27FC236}">
                <a16:creationId xmlns:a16="http://schemas.microsoft.com/office/drawing/2014/main" id="{8115AC33-0767-4812-A891-AC6405C053F3}"/>
              </a:ext>
            </a:extLst>
          </p:cNvPr>
          <p:cNvSpPr/>
          <p:nvPr/>
        </p:nvSpPr>
        <p:spPr>
          <a:xfrm>
            <a:off x="5436096" y="4048708"/>
            <a:ext cx="1437406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箭头: 左右 7">
            <a:extLst>
              <a:ext uri="{FF2B5EF4-FFF2-40B4-BE49-F238E27FC236}">
                <a16:creationId xmlns:a16="http://schemas.microsoft.com/office/drawing/2014/main" id="{5F527BFD-2611-468B-946D-A4175F28132E}"/>
              </a:ext>
            </a:extLst>
          </p:cNvPr>
          <p:cNvSpPr/>
          <p:nvPr/>
        </p:nvSpPr>
        <p:spPr>
          <a:xfrm>
            <a:off x="3779912" y="4208728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E34F8D7-1632-4D1E-9C4A-19A858F60C38}"/>
              </a:ext>
            </a:extLst>
          </p:cNvPr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20" name="文本框 37">
            <a:extLst>
              <a:ext uri="{FF2B5EF4-FFF2-40B4-BE49-F238E27FC236}">
                <a16:creationId xmlns:a16="http://schemas.microsoft.com/office/drawing/2014/main" id="{4766A846-8C67-4A16-BA73-3963C62B59B8}"/>
              </a:ext>
            </a:extLst>
          </p:cNvPr>
          <p:cNvSpPr txBox="1"/>
          <p:nvPr/>
        </p:nvSpPr>
        <p:spPr>
          <a:xfrm>
            <a:off x="216310" y="196280"/>
            <a:ext cx="2233440" cy="561696"/>
          </a:xfrm>
          <a:prstGeom prst="rect">
            <a:avLst/>
          </a:prstGeom>
          <a:noFill/>
        </p:spPr>
        <p:txBody>
          <a:bodyPr wrap="none" lIns="68584" tIns="34292" rIns="68584" bIns="34292" rtlCol="0">
            <a:spAutoFit/>
          </a:bodyPr>
          <a:lstStyle/>
          <a:p>
            <a:pPr algn="ctr" defTabSz="685795"/>
            <a:r>
              <a:rPr lang="en-US" altLang="zh-CN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 literary approach</a:t>
            </a:r>
          </a:p>
          <a:p>
            <a:pPr algn="ctr" defTabSz="685795"/>
            <a:r>
              <a:rPr lang="zh-CN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文艺学途径</a:t>
            </a:r>
          </a:p>
        </p:txBody>
      </p:sp>
    </p:spTree>
    <p:extLst>
      <p:ext uri="{BB962C8B-B14F-4D97-AF65-F5344CB8AC3E}">
        <p14:creationId xmlns:p14="http://schemas.microsoft.com/office/powerpoint/2010/main" val="2474985627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/>
      <p:bldP spid="29" grpId="0"/>
      <p:bldP spid="30" grpId="0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12"/>
          <p:cNvSpPr txBox="1">
            <a:spLocks noChangeArrowheads="1"/>
          </p:cNvSpPr>
          <p:nvPr/>
        </p:nvSpPr>
        <p:spPr bwMode="auto">
          <a:xfrm>
            <a:off x="2591780" y="3583991"/>
            <a:ext cx="4640769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9pPr>
          </a:lstStyle>
          <a:p>
            <a:pPr algn="ctr"/>
            <a:r>
              <a:rPr lang="en-US" altLang="zh-CN" sz="2800" dirty="0"/>
              <a:t>The linguistic approach</a:t>
            </a:r>
          </a:p>
          <a:p>
            <a:pPr algn="ctr"/>
            <a:r>
              <a:rPr lang="zh-CN" altLang="en-US" sz="2800" b="1" dirty="0">
                <a:latin typeface="方正兰亭超细黑简体" pitchFamily="2" charset="-122"/>
                <a:ea typeface="方正兰亭超细黑简体" pitchFamily="2" charset="-122"/>
              </a:rPr>
              <a:t>语言学途径</a:t>
            </a:r>
          </a:p>
        </p:txBody>
      </p:sp>
      <p:sp>
        <p:nvSpPr>
          <p:cNvPr id="26" name="文本框 12"/>
          <p:cNvSpPr txBox="1">
            <a:spLocks noChangeArrowheads="1"/>
          </p:cNvSpPr>
          <p:nvPr/>
        </p:nvSpPr>
        <p:spPr bwMode="auto">
          <a:xfrm>
            <a:off x="4824028" y="2270428"/>
            <a:ext cx="1007297" cy="14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9pPr>
          </a:lstStyle>
          <a:p>
            <a:pPr algn="ctr"/>
            <a:r>
              <a:rPr lang="en-US" altLang="zh-CN" sz="9000" dirty="0">
                <a:solidFill>
                  <a:schemeClr val="tx1">
                    <a:lumMod val="50000"/>
                    <a:lumOff val="50000"/>
                  </a:schemeClr>
                </a:solidFill>
                <a:latin typeface="AgencyFB" panose="02000806040000020003" pitchFamily="2" charset="0"/>
                <a:ea typeface="微软雅黑" pitchFamily="34" charset="-122"/>
              </a:rPr>
              <a:t> 2</a:t>
            </a:r>
            <a:endParaRPr lang="zh-CN" altLang="en-US" sz="9000" dirty="0">
              <a:solidFill>
                <a:schemeClr val="tx1">
                  <a:lumMod val="50000"/>
                  <a:lumOff val="50000"/>
                </a:schemeClr>
              </a:solidFill>
              <a:latin typeface="AgencyFB" panose="02000806040000020003" pitchFamily="2" charset="0"/>
              <a:ea typeface="微软雅黑" pitchFamily="34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32" r="49845" b="47264"/>
          <a:stretch>
            <a:fillRect/>
          </a:stretch>
        </p:blipFill>
        <p:spPr>
          <a:xfrm flipH="1">
            <a:off x="2159732" y="0"/>
            <a:ext cx="2088232" cy="3040091"/>
          </a:xfrm>
          <a:prstGeom prst="rect">
            <a:avLst/>
          </a:prstGeom>
        </p:spPr>
      </p:pic>
      <p:sp>
        <p:nvSpPr>
          <p:cNvPr id="10" name="PA_半闭框 7"/>
          <p:cNvSpPr/>
          <p:nvPr>
            <p:custDataLst>
              <p:tags r:id="rId1"/>
            </p:custDataLst>
          </p:nvPr>
        </p:nvSpPr>
        <p:spPr>
          <a:xfrm flipH="1">
            <a:off x="4463987" y="2320516"/>
            <a:ext cx="1296144" cy="720080"/>
          </a:xfrm>
          <a:prstGeom prst="halfFrame">
            <a:avLst>
              <a:gd name="adj1" fmla="val 889"/>
              <a:gd name="adj2" fmla="val 1333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03914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50" fill="hold"/>
                                        <p:tgtEl>
                                          <p:spTgt spid="2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de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50" fill="hold"/>
                                        <p:tgtEl>
                                          <p:spTgt spid="26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9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9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6" grpId="0"/>
      <p:bldP spid="26" grpId="1"/>
      <p:bldP spid="26" grpId="2"/>
      <p:bldP spid="10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4841653" y="1941457"/>
            <a:ext cx="1314378" cy="1314856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032" tIns="32516" rIns="65032" bIns="32516"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sp>
        <p:nvSpPr>
          <p:cNvPr id="29" name="任意多边形 28"/>
          <p:cNvSpPr/>
          <p:nvPr/>
        </p:nvSpPr>
        <p:spPr>
          <a:xfrm>
            <a:off x="-7687" y="2566193"/>
            <a:ext cx="6163718" cy="45719"/>
          </a:xfrm>
          <a:custGeom>
            <a:avLst/>
            <a:gdLst>
              <a:gd name="connsiteX0" fmla="*/ 0 w 8369300"/>
              <a:gd name="connsiteY0" fmla="*/ 0 h 0"/>
              <a:gd name="connsiteX1" fmla="*/ 8369300 w 8369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69300">
                <a:moveTo>
                  <a:pt x="0" y="0"/>
                </a:moveTo>
                <a:lnTo>
                  <a:pt x="8369300" y="0"/>
                </a:lnTo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032" tIns="32516" rIns="65032" bIns="32516" anchor="ctr"/>
          <a:lstStyle/>
          <a:p>
            <a:pPr algn="ctr" eaLnBrk="0" hangingPunct="0">
              <a:defRPr/>
            </a:pPr>
            <a:endParaRPr lang="zh-CN" altLang="en-US"/>
          </a:p>
        </p:txBody>
      </p:sp>
      <p:grpSp>
        <p:nvGrpSpPr>
          <p:cNvPr id="3" name="组合 29"/>
          <p:cNvGrpSpPr>
            <a:grpSpLocks/>
          </p:cNvGrpSpPr>
          <p:nvPr/>
        </p:nvGrpSpPr>
        <p:grpSpPr bwMode="auto">
          <a:xfrm>
            <a:off x="1044769" y="2283530"/>
            <a:ext cx="550833" cy="552620"/>
            <a:chOff x="2307521" y="2283162"/>
            <a:chExt cx="551398" cy="551398"/>
          </a:xfrm>
        </p:grpSpPr>
        <p:sp>
          <p:nvSpPr>
            <p:cNvPr id="31" name="矩形 30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/>
            </a:p>
          </p:txBody>
        </p:sp>
        <p:sp>
          <p:nvSpPr>
            <p:cNvPr id="41" name="五角星 40"/>
            <p:cNvSpPr/>
            <p:nvPr/>
          </p:nvSpPr>
          <p:spPr>
            <a:xfrm>
              <a:off x="2456891" y="2427350"/>
              <a:ext cx="252658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/>
            </a:p>
          </p:txBody>
        </p:sp>
      </p:grpSp>
      <p:grpSp>
        <p:nvGrpSpPr>
          <p:cNvPr id="4" name="组合 41"/>
          <p:cNvGrpSpPr>
            <a:grpSpLocks/>
          </p:cNvGrpSpPr>
          <p:nvPr/>
        </p:nvGrpSpPr>
        <p:grpSpPr bwMode="auto">
          <a:xfrm>
            <a:off x="3308420" y="2283530"/>
            <a:ext cx="552419" cy="552620"/>
            <a:chOff x="2307521" y="2283162"/>
            <a:chExt cx="551398" cy="551398"/>
          </a:xfrm>
        </p:grpSpPr>
        <p:sp>
          <p:nvSpPr>
            <p:cNvPr id="43" name="矩形 42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/>
            </a:p>
          </p:txBody>
        </p:sp>
        <p:sp>
          <p:nvSpPr>
            <p:cNvPr id="44" name="五角星 43"/>
            <p:cNvSpPr/>
            <p:nvPr/>
          </p:nvSpPr>
          <p:spPr>
            <a:xfrm>
              <a:off x="2456462" y="2427350"/>
              <a:ext cx="253516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/>
            </a:p>
          </p:txBody>
        </p:sp>
      </p:grpSp>
      <p:grpSp>
        <p:nvGrpSpPr>
          <p:cNvPr id="5" name="组合 7"/>
          <p:cNvGrpSpPr>
            <a:grpSpLocks/>
          </p:cNvGrpSpPr>
          <p:nvPr/>
        </p:nvGrpSpPr>
        <p:grpSpPr bwMode="auto">
          <a:xfrm>
            <a:off x="752624" y="1289449"/>
            <a:ext cx="3890809" cy="652008"/>
            <a:chOff x="2701013" y="880114"/>
            <a:chExt cx="3889157" cy="651901"/>
          </a:xfrm>
        </p:grpSpPr>
        <p:sp>
          <p:nvSpPr>
            <p:cNvPr id="26646" name="文本框 13"/>
            <p:cNvSpPr txBox="1">
              <a:spLocks noChangeArrowheads="1"/>
            </p:cNvSpPr>
            <p:nvPr/>
          </p:nvSpPr>
          <p:spPr bwMode="auto">
            <a:xfrm>
              <a:off x="2701013" y="947336"/>
              <a:ext cx="3889157" cy="584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en-US" altLang="zh-CN" sz="3200" dirty="0">
                  <a:effectLst/>
                  <a:latin typeface="Times New Roman" panose="02020603050405020304" pitchFamily="18" charset="0"/>
                  <a:ea typeface="宋体" panose="02010600030101010101" pitchFamily="2" charset="-122"/>
                </a:rPr>
                <a:t>Language components</a:t>
              </a:r>
              <a:endParaRPr lang="zh-CN" altLang="en-US" sz="1800" dirty="0">
                <a:solidFill>
                  <a:schemeClr val="bg1">
                    <a:lumMod val="65000"/>
                  </a:schemeClr>
                </a:solidFill>
                <a:ea typeface="微软雅黑" panose="020B0503020204020204" pitchFamily="34" charset="-122"/>
              </a:endParaRPr>
            </a:p>
          </p:txBody>
        </p:sp>
        <p:sp>
          <p:nvSpPr>
            <p:cNvPr id="48" name="文本框 66"/>
            <p:cNvSpPr txBox="1">
              <a:spLocks noChangeArrowheads="1"/>
            </p:cNvSpPr>
            <p:nvPr/>
          </p:nvSpPr>
          <p:spPr bwMode="auto">
            <a:xfrm>
              <a:off x="3000354" y="880114"/>
              <a:ext cx="184653" cy="261567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typeface="Simply City Light" panose="020B0303020202080204" pitchFamily="34" charset="0"/>
                  <a:ea typeface="SimSun-ExtB" panose="02010609060101010101" pitchFamily="49" charset="-122"/>
                  <a:cs typeface="Arial" panose="020B0604020202020204" pitchFamily="34" charset="0"/>
                </a:defRPr>
              </a:lvl1pPr>
              <a:lvl2pPr marL="742950" indent="-285750"/>
              <a:lvl3pPr marL="1143000" indent="-228600"/>
              <a:lvl4pPr marL="1600200" indent="-228600"/>
              <a:lvl5pPr marL="2057400" indent="-228600"/>
              <a:lvl6pPr marL="2514600" indent="-228600" defTabSz="685800" fontAlgn="base">
                <a:spcBef>
                  <a:spcPct val="0"/>
                </a:spcBef>
                <a:spcAft>
                  <a:spcPct val="0"/>
                </a:spcAft>
              </a:lvl6pPr>
              <a:lvl7pPr marL="2971800" indent="-228600" defTabSz="685800" fontAlgn="base">
                <a:spcBef>
                  <a:spcPct val="0"/>
                </a:spcBef>
                <a:spcAft>
                  <a:spcPct val="0"/>
                </a:spcAft>
              </a:lvl7pPr>
              <a:lvl8pPr marL="3429000" indent="-228600" defTabSz="685800" fontAlgn="base">
                <a:spcBef>
                  <a:spcPct val="0"/>
                </a:spcBef>
                <a:spcAft>
                  <a:spcPct val="0"/>
                </a:spcAft>
              </a:lvl8pPr>
              <a:lvl9pPr marL="3886200" indent="-228600" defTabSz="685800" fontAlgn="base">
                <a:spcBef>
                  <a:spcPct val="0"/>
                </a:spcBef>
                <a:spcAft>
                  <a:spcPct val="0"/>
                </a:spcAft>
              </a:lvl9pPr>
            </a:lstStyle>
            <a:p>
              <a:pPr>
                <a:defRPr/>
              </a:pPr>
              <a:endParaRPr lang="zh-CN" altLang="en-US" sz="1100" dirty="0">
                <a:solidFill>
                  <a:schemeClr val="bg1">
                    <a:lumMod val="6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7" name="组合 54"/>
          <p:cNvGrpSpPr>
            <a:grpSpLocks/>
          </p:cNvGrpSpPr>
          <p:nvPr/>
        </p:nvGrpSpPr>
        <p:grpSpPr bwMode="auto">
          <a:xfrm>
            <a:off x="5222632" y="2279560"/>
            <a:ext cx="552419" cy="552620"/>
            <a:chOff x="2307521" y="2283162"/>
            <a:chExt cx="551398" cy="551398"/>
          </a:xfrm>
        </p:grpSpPr>
        <p:sp>
          <p:nvSpPr>
            <p:cNvPr id="56" name="矩形 55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/>
            </a:p>
          </p:txBody>
        </p:sp>
        <p:sp>
          <p:nvSpPr>
            <p:cNvPr id="57" name="五角星 56"/>
            <p:cNvSpPr/>
            <p:nvPr/>
          </p:nvSpPr>
          <p:spPr>
            <a:xfrm>
              <a:off x="2456462" y="2427350"/>
              <a:ext cx="253516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lang="zh-CN" altLang="en-US"/>
            </a:p>
          </p:txBody>
        </p:sp>
      </p:grpSp>
      <p:sp>
        <p:nvSpPr>
          <p:cNvPr id="8" name="文本框 7">
            <a:extLst>
              <a:ext uri="{FF2B5EF4-FFF2-40B4-BE49-F238E27FC236}">
                <a16:creationId xmlns:a16="http://schemas.microsoft.com/office/drawing/2014/main" id="{DFDE6E57-B1A9-4B4E-9ACB-2FF6D18743EF}"/>
              </a:ext>
            </a:extLst>
          </p:cNvPr>
          <p:cNvSpPr txBox="1"/>
          <p:nvPr/>
        </p:nvSpPr>
        <p:spPr>
          <a:xfrm>
            <a:off x="602314" y="3058206"/>
            <a:ext cx="14211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Original text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44B8F37-45E4-4CC2-8782-1F36CE8DC613}"/>
              </a:ext>
            </a:extLst>
          </p:cNvPr>
          <p:cNvSpPr txBox="1"/>
          <p:nvPr/>
        </p:nvSpPr>
        <p:spPr>
          <a:xfrm>
            <a:off x="2807231" y="3072763"/>
            <a:ext cx="176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Translated version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AF0AF963-95FB-4134-A13F-F2F042F84312}"/>
              </a:ext>
            </a:extLst>
          </p:cNvPr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30" name="文本框 37">
            <a:extLst>
              <a:ext uri="{FF2B5EF4-FFF2-40B4-BE49-F238E27FC236}">
                <a16:creationId xmlns:a16="http://schemas.microsoft.com/office/drawing/2014/main" id="{3E5BEE5A-807A-4323-B02B-D58307E2FDA0}"/>
              </a:ext>
            </a:extLst>
          </p:cNvPr>
          <p:cNvSpPr txBox="1"/>
          <p:nvPr/>
        </p:nvSpPr>
        <p:spPr>
          <a:xfrm>
            <a:off x="122918" y="196280"/>
            <a:ext cx="2420222" cy="561696"/>
          </a:xfrm>
          <a:prstGeom prst="rect">
            <a:avLst/>
          </a:prstGeom>
          <a:noFill/>
        </p:spPr>
        <p:txBody>
          <a:bodyPr wrap="none" lIns="68584" tIns="34292" rIns="68584" bIns="34292" rtlCol="0">
            <a:spAutoFit/>
          </a:bodyPr>
          <a:lstStyle/>
          <a:p>
            <a:pPr algn="ctr" defTabSz="685795"/>
            <a:r>
              <a:rPr lang="en-US" altLang="zh-CN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 linguistic approach</a:t>
            </a:r>
          </a:p>
          <a:p>
            <a:pPr algn="ctr" defTabSz="685795"/>
            <a:r>
              <a:rPr lang="zh-CN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语言学途径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90619F1A-0084-46FB-BA2C-578F12EAC87E}"/>
              </a:ext>
            </a:extLst>
          </p:cNvPr>
          <p:cNvSpPr txBox="1"/>
          <p:nvPr/>
        </p:nvSpPr>
        <p:spPr>
          <a:xfrm>
            <a:off x="6200993" y="1859402"/>
            <a:ext cx="34980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Phonetic structure</a:t>
            </a:r>
          </a:p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Syntactic structure</a:t>
            </a:r>
          </a:p>
          <a:p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Semantic structure</a:t>
            </a:r>
            <a:endParaRPr lang="zh-CN" altLang="en-US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1850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0">
        <p:checker/>
      </p:transition>
    </mc:Choice>
    <mc:Fallback xmlns="">
      <p:transition spd="slow" advClick="0" advTm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2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mph" presetSubtype="0" autoRev="1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animScale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8" grpId="0"/>
      <p:bldP spid="9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4364657" y="326055"/>
            <a:ext cx="0" cy="4314170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" name="组合 29"/>
          <p:cNvGrpSpPr>
            <a:grpSpLocks/>
          </p:cNvGrpSpPr>
          <p:nvPr/>
        </p:nvGrpSpPr>
        <p:grpSpPr bwMode="auto">
          <a:xfrm>
            <a:off x="4098920" y="1310081"/>
            <a:ext cx="550833" cy="552620"/>
            <a:chOff x="2307521" y="2283162"/>
            <a:chExt cx="551398" cy="551398"/>
          </a:xfrm>
        </p:grpSpPr>
        <p:sp>
          <p:nvSpPr>
            <p:cNvPr id="31" name="矩形 30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1" name="五角星 40"/>
            <p:cNvSpPr/>
            <p:nvPr/>
          </p:nvSpPr>
          <p:spPr>
            <a:xfrm>
              <a:off x="2456891" y="2427350"/>
              <a:ext cx="252658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3" name="组合 46"/>
          <p:cNvGrpSpPr>
            <a:grpSpLocks/>
          </p:cNvGrpSpPr>
          <p:nvPr/>
        </p:nvGrpSpPr>
        <p:grpSpPr bwMode="auto">
          <a:xfrm>
            <a:off x="4098920" y="2838151"/>
            <a:ext cx="550833" cy="552620"/>
            <a:chOff x="2307521" y="2283162"/>
            <a:chExt cx="551398" cy="551398"/>
          </a:xfrm>
        </p:grpSpPr>
        <p:sp>
          <p:nvSpPr>
            <p:cNvPr id="48" name="矩形 47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9" name="五角星 48"/>
            <p:cNvSpPr/>
            <p:nvPr/>
          </p:nvSpPr>
          <p:spPr>
            <a:xfrm>
              <a:off x="2456891" y="2427350"/>
              <a:ext cx="252658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2" name="文本框 66"/>
          <p:cNvSpPr txBox="1">
            <a:spLocks noChangeArrowheads="1"/>
          </p:cNvSpPr>
          <p:nvPr/>
        </p:nvSpPr>
        <p:spPr bwMode="auto">
          <a:xfrm>
            <a:off x="4179302" y="2483140"/>
            <a:ext cx="101" cy="9570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defPPr>
              <a:defRPr lang="zh-CN"/>
            </a:defPPr>
            <a:lvl1pPr eaLnBrk="1" hangingPunct="1">
              <a:defRPr sz="4400">
                <a:latin typeface="Simply City Light" panose="020B0303020202080204" pitchFamily="34" charset="0"/>
                <a:ea typeface="SimSun-ExtB" panose="02010609060101010101" pitchFamily="49" charset="-122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685800" fontAlgn="base">
              <a:spcBef>
                <a:spcPct val="0"/>
              </a:spcBef>
              <a:spcAft>
                <a:spcPct val="0"/>
              </a:spcAft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r"/>
            <a:endParaRPr lang="zh-CN" altLang="en-US" sz="100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5" name="文本框 66"/>
          <p:cNvSpPr txBox="1">
            <a:spLocks noChangeArrowheads="1"/>
          </p:cNvSpPr>
          <p:nvPr/>
        </p:nvSpPr>
        <p:spPr bwMode="auto">
          <a:xfrm>
            <a:off x="5228577" y="1240020"/>
            <a:ext cx="3136346" cy="7386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defPPr>
              <a:defRPr lang="zh-CN"/>
            </a:defPPr>
            <a:lvl1pPr eaLnBrk="1" hangingPunct="1">
              <a:defRPr sz="4400">
                <a:latin typeface="Simply City Light" panose="020B0303020202080204" pitchFamily="34" charset="0"/>
                <a:ea typeface="SimSun-ExtB" panose="02010609060101010101" pitchFamily="49" charset="-122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685800" fontAlgn="base">
              <a:spcBef>
                <a:spcPct val="0"/>
              </a:spcBef>
              <a:spcAft>
                <a:spcPct val="0"/>
              </a:spcAft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zh-CN" sz="24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Correspondence of lexical category</a:t>
            </a:r>
            <a:endParaRPr lang="zh-CN" altLang="en-US" sz="24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42FE9BC-A224-412D-92F1-3396895A7F8F}"/>
              </a:ext>
            </a:extLst>
          </p:cNvPr>
          <p:cNvSpPr txBox="1"/>
          <p:nvPr/>
        </p:nvSpPr>
        <p:spPr>
          <a:xfrm>
            <a:off x="616026" y="1193853"/>
            <a:ext cx="30920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Correspondence of grammatical category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文本框 66">
            <a:extLst>
              <a:ext uri="{FF2B5EF4-FFF2-40B4-BE49-F238E27FC236}">
                <a16:creationId xmlns:a16="http://schemas.microsoft.com/office/drawing/2014/main" id="{86AF7A12-5545-4AEB-BB01-EB4658CF4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65" y="2979965"/>
            <a:ext cx="3302631" cy="120032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 eaLnBrk="0" hangingPunct="0"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/>
            <a:r>
              <a:rPr lang="en-US" altLang="zh-CN" sz="1800" kern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 of speech, singular and plural, tense, voice, case, word order, hypotaxis and parataxis in language structure, etc.</a:t>
            </a:r>
            <a:endParaRPr lang="zh-CN" altLang="zh-CN" sz="18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en-GB" altLang="zh-CN" sz="6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11" name="箭头: 下 10">
            <a:extLst>
              <a:ext uri="{FF2B5EF4-FFF2-40B4-BE49-F238E27FC236}">
                <a16:creationId xmlns:a16="http://schemas.microsoft.com/office/drawing/2014/main" id="{80EA4DFC-5127-4AF2-A92D-24E604734A1D}"/>
              </a:ext>
            </a:extLst>
          </p:cNvPr>
          <p:cNvSpPr/>
          <p:nvPr/>
        </p:nvSpPr>
        <p:spPr>
          <a:xfrm>
            <a:off x="1573548" y="2106177"/>
            <a:ext cx="484632" cy="726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箭头: 下 26">
            <a:extLst>
              <a:ext uri="{FF2B5EF4-FFF2-40B4-BE49-F238E27FC236}">
                <a16:creationId xmlns:a16="http://schemas.microsoft.com/office/drawing/2014/main" id="{AA623166-6CDE-477B-96BA-CBF49C62CD47}"/>
              </a:ext>
            </a:extLst>
          </p:cNvPr>
          <p:cNvSpPr/>
          <p:nvPr/>
        </p:nvSpPr>
        <p:spPr>
          <a:xfrm>
            <a:off x="6300525" y="2101145"/>
            <a:ext cx="484632" cy="726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48803B92-1C4C-40CC-8953-74B103796203}"/>
              </a:ext>
            </a:extLst>
          </p:cNvPr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 dirty="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29" name="文本框 37">
            <a:extLst>
              <a:ext uri="{FF2B5EF4-FFF2-40B4-BE49-F238E27FC236}">
                <a16:creationId xmlns:a16="http://schemas.microsoft.com/office/drawing/2014/main" id="{44F11A3E-983A-42D8-8DF4-8FC618ED7271}"/>
              </a:ext>
            </a:extLst>
          </p:cNvPr>
          <p:cNvSpPr txBox="1"/>
          <p:nvPr/>
        </p:nvSpPr>
        <p:spPr>
          <a:xfrm>
            <a:off x="122918" y="196280"/>
            <a:ext cx="2420222" cy="561696"/>
          </a:xfrm>
          <a:prstGeom prst="rect">
            <a:avLst/>
          </a:prstGeom>
          <a:noFill/>
        </p:spPr>
        <p:txBody>
          <a:bodyPr wrap="none" lIns="68584" tIns="34292" rIns="68584" bIns="34292" rtlCol="0">
            <a:spAutoFit/>
          </a:bodyPr>
          <a:lstStyle/>
          <a:p>
            <a:pPr algn="ctr" defTabSz="685795"/>
            <a:r>
              <a:rPr lang="en-US" altLang="zh-CN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 linguistic approach</a:t>
            </a:r>
          </a:p>
          <a:p>
            <a:pPr algn="ctr" defTabSz="685795"/>
            <a:r>
              <a:rPr lang="zh-CN" altLang="en-US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语言学途径</a:t>
            </a:r>
          </a:p>
        </p:txBody>
      </p:sp>
      <p:sp>
        <p:nvSpPr>
          <p:cNvPr id="19" name="文本框 66">
            <a:extLst>
              <a:ext uri="{FF2B5EF4-FFF2-40B4-BE49-F238E27FC236}">
                <a16:creationId xmlns:a16="http://schemas.microsoft.com/office/drawing/2014/main" id="{5E24AE8A-CFBE-4666-98B0-1D7E52ED9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117" y="3066149"/>
            <a:ext cx="3687268" cy="99841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 eaLnBrk="0" hangingPunct="0"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/>
            <a:r>
              <a:rPr lang="en-US" altLang="zh-CN" sz="1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Synonymy, polysemy, semantic pun, fuzziness, coupling, correspondence, vacancy, contradiction, etc.</a:t>
            </a:r>
            <a:endParaRPr lang="en-GB" altLang="zh-CN" sz="1800" kern="100" dirty="0"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15700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0" grpId="0"/>
      <p:bldP spid="26" grpId="0" animBg="1"/>
      <p:bldP spid="11" grpId="0" animBg="1"/>
      <p:bldP spid="27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12"/>
          <p:cNvSpPr txBox="1">
            <a:spLocks noChangeArrowheads="1"/>
          </p:cNvSpPr>
          <p:nvPr/>
        </p:nvSpPr>
        <p:spPr bwMode="auto">
          <a:xfrm>
            <a:off x="2015716" y="3583991"/>
            <a:ext cx="5508612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9pPr>
          </a:lstStyle>
          <a:p>
            <a:pPr algn="ctr"/>
            <a:r>
              <a:rPr lang="en-US" altLang="zh-CN" sz="2800" dirty="0"/>
              <a:t>The communicative approach</a:t>
            </a:r>
          </a:p>
          <a:p>
            <a:pPr algn="ctr"/>
            <a:r>
              <a:rPr lang="zh-CN" altLang="en-US" sz="2800" b="1" dirty="0">
                <a:latin typeface="方正兰亭超细黑简体" pitchFamily="2" charset="-122"/>
                <a:ea typeface="方正兰亭超细黑简体" pitchFamily="2" charset="-122"/>
              </a:rPr>
              <a:t>交际学途径</a:t>
            </a:r>
          </a:p>
        </p:txBody>
      </p:sp>
      <p:sp>
        <p:nvSpPr>
          <p:cNvPr id="26" name="文本框 12"/>
          <p:cNvSpPr txBox="1">
            <a:spLocks noChangeArrowheads="1"/>
          </p:cNvSpPr>
          <p:nvPr/>
        </p:nvSpPr>
        <p:spPr bwMode="auto">
          <a:xfrm>
            <a:off x="4824028" y="2270428"/>
            <a:ext cx="1007297" cy="14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5pPr>
            <a:lvl6pPr marL="25146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itchFamily="2" charset="-122"/>
                <a:ea typeface="方正正黑简体" pitchFamily="2" charset="-122"/>
              </a:defRPr>
            </a:lvl9pPr>
          </a:lstStyle>
          <a:p>
            <a:pPr algn="ctr"/>
            <a:r>
              <a:rPr lang="en-US" altLang="zh-CN" sz="9000" dirty="0">
                <a:solidFill>
                  <a:schemeClr val="tx1">
                    <a:lumMod val="50000"/>
                    <a:lumOff val="50000"/>
                  </a:schemeClr>
                </a:solidFill>
                <a:latin typeface="AgencyFB" panose="02000806040000020003" pitchFamily="2" charset="0"/>
                <a:ea typeface="微软雅黑" pitchFamily="34" charset="-122"/>
              </a:rPr>
              <a:t>3</a:t>
            </a:r>
            <a:endParaRPr lang="zh-CN" altLang="en-US" sz="9000" dirty="0">
              <a:solidFill>
                <a:schemeClr val="tx1">
                  <a:lumMod val="50000"/>
                  <a:lumOff val="50000"/>
                </a:schemeClr>
              </a:solidFill>
              <a:latin typeface="AgencyFB" panose="02000806040000020003" pitchFamily="2" charset="0"/>
              <a:ea typeface="微软雅黑" pitchFamily="34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32" r="49845" b="47264"/>
          <a:stretch>
            <a:fillRect/>
          </a:stretch>
        </p:blipFill>
        <p:spPr>
          <a:xfrm flipH="1">
            <a:off x="2159732" y="0"/>
            <a:ext cx="2088232" cy="3040091"/>
          </a:xfrm>
          <a:prstGeom prst="rect">
            <a:avLst/>
          </a:prstGeom>
        </p:spPr>
      </p:pic>
      <p:sp>
        <p:nvSpPr>
          <p:cNvPr id="10" name="PA_半闭框 7"/>
          <p:cNvSpPr/>
          <p:nvPr>
            <p:custDataLst>
              <p:tags r:id="rId1"/>
            </p:custDataLst>
          </p:nvPr>
        </p:nvSpPr>
        <p:spPr>
          <a:xfrm flipH="1">
            <a:off x="4463987" y="2320516"/>
            <a:ext cx="1296144" cy="720080"/>
          </a:xfrm>
          <a:prstGeom prst="halfFrame">
            <a:avLst>
              <a:gd name="adj1" fmla="val 889"/>
              <a:gd name="adj2" fmla="val 1333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03914"/>
      </p:ext>
    </p:extLst>
  </p:cSld>
  <p:clrMapOvr>
    <a:masterClrMapping/>
  </p:clrMapOvr>
  <p:transition spd="med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50" fill="hold"/>
                                        <p:tgtEl>
                                          <p:spTgt spid="2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de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50" fill="hold"/>
                                        <p:tgtEl>
                                          <p:spTgt spid="26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6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6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6" grpId="0"/>
      <p:bldP spid="26" grpId="1"/>
      <p:bldP spid="26" grpId="2"/>
      <p:bldP spid="10" grpId="0" animBg="1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630124613"/>
  <p:tag name="MH_LIBRARY" val="GRAPHIC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自定义 5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85251"/>
      </a:accent1>
      <a:accent2>
        <a:srgbClr val="EEE895"/>
      </a:accent2>
      <a:accent3>
        <a:srgbClr val="585251"/>
      </a:accent3>
      <a:accent4>
        <a:srgbClr val="EEE895"/>
      </a:accent4>
      <a:accent5>
        <a:srgbClr val="585251"/>
      </a:accent5>
      <a:accent6>
        <a:srgbClr val="EEE89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</TotalTime>
  <Words>565</Words>
  <Application>Microsoft Office PowerPoint</Application>
  <PresentationFormat>自定义</PresentationFormat>
  <Paragraphs>116</Paragraphs>
  <Slides>18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AgencyFB</vt:lpstr>
      <vt:lpstr>Arial Unicode MS</vt:lpstr>
      <vt:lpstr>方正兰亭超细黑简体</vt:lpstr>
      <vt:lpstr>方正正黑简体</vt:lpstr>
      <vt:lpstr>微软雅黑</vt:lpstr>
      <vt:lpstr>Arial</vt:lpstr>
      <vt:lpstr>Calibri</vt:lpstr>
      <vt:lpstr>Elephant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The results of translation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李 文璇</cp:lastModifiedBy>
  <cp:revision>273</cp:revision>
  <dcterms:created xsi:type="dcterms:W3CDTF">2017-06-09T15:26:17Z</dcterms:created>
  <dcterms:modified xsi:type="dcterms:W3CDTF">2021-11-07T08:30:39Z</dcterms:modified>
</cp:coreProperties>
</file>