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18"/>
  </p:handoutMasterIdLst>
  <p:sldIdLst>
    <p:sldId id="362" r:id="rId3"/>
    <p:sldId id="363" r:id="rId5"/>
    <p:sldId id="369" r:id="rId6"/>
    <p:sldId id="366" r:id="rId7"/>
    <p:sldId id="393" r:id="rId8"/>
    <p:sldId id="389" r:id="rId9"/>
    <p:sldId id="405" r:id="rId10"/>
    <p:sldId id="392" r:id="rId11"/>
    <p:sldId id="409" r:id="rId12"/>
    <p:sldId id="390" r:id="rId13"/>
    <p:sldId id="408" r:id="rId14"/>
    <p:sldId id="401" r:id="rId15"/>
    <p:sldId id="398" r:id="rId16"/>
    <p:sldId id="388" r:id="rId17"/>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000"/>
    <a:srgbClr val="216F58"/>
    <a:srgbClr val="01527F"/>
    <a:srgbClr val="011C27"/>
    <a:srgbClr val="FCF7DA"/>
    <a:srgbClr val="DF2123"/>
    <a:srgbClr val="F49E00"/>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2" autoAdjust="0"/>
    <p:restoredTop sz="96271"/>
  </p:normalViewPr>
  <p:slideViewPr>
    <p:cSldViewPr snapToGrid="0" snapToObjects="1">
      <p:cViewPr varScale="1">
        <p:scale>
          <a:sx n="64" d="100"/>
          <a:sy n="64" d="100"/>
        </p:scale>
        <p:origin x="96" y="51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gs" Target="tags/tag17.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圆角矩形 1"/>
          <p:cNvSpPr/>
          <p:nvPr userDrawn="1"/>
        </p:nvSpPr>
        <p:spPr>
          <a:xfrm>
            <a:off x="221062" y="321549"/>
            <a:ext cx="11736475" cy="6270171"/>
          </a:xfrm>
          <a:prstGeom prst="roundRect">
            <a:avLst>
              <a:gd name="adj" fmla="val 57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userDrawn="1"/>
        </p:nvPicPr>
        <p:blipFill>
          <a:blip r:embed="rId3" cstate="screen"/>
          <a:stretch>
            <a:fillRect/>
          </a:stretch>
        </p:blipFill>
        <p:spPr>
          <a:xfrm>
            <a:off x="110532" y="246184"/>
            <a:ext cx="934496" cy="9344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xml"/><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tags" Target="../tags/tag16.xml"/><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4.pn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notesSlide" Target="../notesSlides/notesSlide2.xml"/><Relationship Id="rId17" Type="http://schemas.openxmlformats.org/officeDocument/2006/relationships/slideLayout" Target="../slideLayouts/slideLayout4.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26.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5668916" y="1583921"/>
            <a:ext cx="5425836" cy="4556086"/>
          </a:xfrm>
          <a:prstGeom prst="rect">
            <a:avLst/>
          </a:prstGeom>
        </p:spPr>
      </p:pic>
      <p:sp>
        <p:nvSpPr>
          <p:cNvPr id="4" name="文本框 3"/>
          <p:cNvSpPr txBox="1"/>
          <p:nvPr/>
        </p:nvSpPr>
        <p:spPr>
          <a:xfrm>
            <a:off x="2750559" y="505051"/>
            <a:ext cx="3578860" cy="2646045"/>
          </a:xfrm>
          <a:prstGeom prst="rect">
            <a:avLst/>
          </a:prstGeom>
          <a:noFill/>
        </p:spPr>
        <p:txBody>
          <a:bodyPr wrap="none" rtlCol="0">
            <a:spAutoFit/>
          </a:bodyPr>
          <a:lstStyle/>
          <a:p>
            <a:r>
              <a:rPr kumimoji="1" lang="en-US" altLang="zh-CN" sz="16600" dirty="0">
                <a:solidFill>
                  <a:schemeClr val="bg1"/>
                </a:solidFill>
                <a:effectLst>
                  <a:outerShdw blurRad="38100" dist="38100" dir="2700000" algn="tl">
                    <a:srgbClr val="000000">
                      <a:alpha val="43137"/>
                    </a:srgbClr>
                  </a:outerShdw>
                </a:effectLst>
                <a:latin typeface="Times New Roman" panose="02020603050405020304" charset="0"/>
                <a:ea typeface="黑体" panose="02010609060101010101" charset="-122"/>
                <a:cs typeface="Times New Roman" panose="02020603050405020304" charset="0"/>
              </a:rPr>
              <a:t>Luo</a:t>
            </a:r>
            <a:endParaRPr kumimoji="1" lang="en-US" altLang="zh-CN" sz="16600" dirty="0">
              <a:solidFill>
                <a:schemeClr val="bg1"/>
              </a:solidFill>
              <a:effectLst>
                <a:outerShdw blurRad="38100" dist="38100" dir="2700000" algn="tl">
                  <a:srgbClr val="000000">
                    <a:alpha val="43137"/>
                  </a:srgbClr>
                </a:outerShdw>
              </a:effectLst>
              <a:latin typeface="Times New Roman" panose="02020603050405020304" charset="0"/>
              <a:ea typeface="黑体" panose="02010609060101010101" charset="-122"/>
              <a:cs typeface="Times New Roman" panose="02020603050405020304" charset="0"/>
            </a:endParaRPr>
          </a:p>
        </p:txBody>
      </p:sp>
      <p:sp>
        <p:nvSpPr>
          <p:cNvPr id="5" name="文本框 4"/>
          <p:cNvSpPr txBox="1"/>
          <p:nvPr/>
        </p:nvSpPr>
        <p:spPr>
          <a:xfrm>
            <a:off x="1832760" y="2275337"/>
            <a:ext cx="1588770" cy="2646045"/>
          </a:xfrm>
          <a:prstGeom prst="rect">
            <a:avLst/>
          </a:prstGeom>
          <a:noFill/>
        </p:spPr>
        <p:txBody>
          <a:bodyPr wrap="none" rtlCol="0">
            <a:spAutoFit/>
          </a:bodyPr>
          <a:lstStyle/>
          <a:p>
            <a:r>
              <a:rPr kumimoji="1" lang="en-US" altLang="zh-CN" sz="16600"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rPr>
              <a:t>si</a:t>
            </a:r>
            <a:endParaRPr kumimoji="1" lang="en-US" altLang="zh-CN" sz="16600"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endParaRPr>
          </a:p>
        </p:txBody>
      </p:sp>
      <p:sp>
        <p:nvSpPr>
          <p:cNvPr id="6" name="文本框 5"/>
          <p:cNvSpPr txBox="1"/>
          <p:nvPr/>
        </p:nvSpPr>
        <p:spPr>
          <a:xfrm>
            <a:off x="3181491" y="4253310"/>
            <a:ext cx="2420620" cy="2214880"/>
          </a:xfrm>
          <a:prstGeom prst="rect">
            <a:avLst/>
          </a:prstGeom>
          <a:noFill/>
        </p:spPr>
        <p:txBody>
          <a:bodyPr wrap="none" rtlCol="0">
            <a:spAutoFit/>
          </a:bodyPr>
          <a:lstStyle/>
          <a:p>
            <a:r>
              <a:rPr kumimoji="1" lang="en-US" altLang="zh-CN" sz="13800"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rPr>
              <a:t>fen</a:t>
            </a:r>
            <a:endParaRPr kumimoji="1" lang="en-US" altLang="zh-CN" sz="13800"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endParaRPr>
          </a:p>
        </p:txBody>
      </p:sp>
      <p:sp>
        <p:nvSpPr>
          <p:cNvPr id="8" name="矩形 7"/>
          <p:cNvSpPr/>
          <p:nvPr/>
        </p:nvSpPr>
        <p:spPr>
          <a:xfrm>
            <a:off x="2079158" y="1305733"/>
            <a:ext cx="671527" cy="1512570"/>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2078978" y="1368614"/>
            <a:ext cx="553998" cy="1297791"/>
          </a:xfrm>
          <a:prstGeom prst="rect">
            <a:avLst/>
          </a:prstGeom>
          <a:noFill/>
        </p:spPr>
        <p:txBody>
          <a:bodyPr vert="eaVert" wrap="none" rtlCol="0">
            <a:spAutoFit/>
          </a:bodyPr>
          <a:lstStyle/>
          <a:p>
            <a:r>
              <a:rPr kumimoji="1" lang="zh-CN" altLang="en-US" sz="2400" dirty="0">
                <a:solidFill>
                  <a:schemeClr val="bg1"/>
                </a:solidFill>
                <a:latin typeface="字魂36号-正文宋楷" panose="02000000000000000000" pitchFamily="2" charset="-122"/>
                <a:ea typeface="字魂36号-正文宋楷" panose="02000000000000000000" pitchFamily="2" charset="-122"/>
              </a:rPr>
              <a:t>正宗柳州</a:t>
            </a:r>
            <a:endParaRPr kumimoji="1" lang="zh-CN" altLang="en-US" sz="2400" dirty="0">
              <a:solidFill>
                <a:schemeClr val="bg1"/>
              </a:solidFill>
              <a:latin typeface="字魂36号-正文宋楷" panose="02000000000000000000" pitchFamily="2" charset="-122"/>
              <a:ea typeface="字魂36号-正文宋楷" panose="02000000000000000000" pitchFamily="2" charset="-122"/>
            </a:endParaRPr>
          </a:p>
        </p:txBody>
      </p:sp>
      <p:sp>
        <p:nvSpPr>
          <p:cNvPr id="10" name="矩形 9"/>
          <p:cNvSpPr/>
          <p:nvPr/>
        </p:nvSpPr>
        <p:spPr>
          <a:xfrm>
            <a:off x="2002724" y="1240535"/>
            <a:ext cx="824123" cy="1669553"/>
          </a:xfrm>
          <a:prstGeom prst="rect">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3912927" y="3423067"/>
            <a:ext cx="1470025" cy="953135"/>
          </a:xfrm>
          <a:prstGeom prst="rect">
            <a:avLst/>
          </a:prstGeom>
          <a:noFill/>
        </p:spPr>
        <p:txBody>
          <a:bodyPr wrap="none" rtlCol="0">
            <a:spAutoFit/>
          </a:bodyPr>
          <a:lstStyle/>
          <a:p>
            <a:r>
              <a:rPr kumimoji="1" lang="en-US" altLang="zh-CN" sz="2400" dirty="0">
                <a:solidFill>
                  <a:srgbClr val="890000"/>
                </a:solidFill>
                <a:latin typeface="Times New Roman" panose="02020603050405020304" charset="0"/>
                <a:ea typeface="+mj-ea"/>
                <a:cs typeface="Times New Roman" panose="02020603050405020304" charset="0"/>
              </a:rPr>
              <a:t>CHINESE</a:t>
            </a:r>
            <a:endParaRPr kumimoji="1" lang="en-US" altLang="zh-CN" sz="2400" dirty="0">
              <a:solidFill>
                <a:srgbClr val="890000"/>
              </a:solidFill>
              <a:latin typeface="Times New Roman" panose="02020603050405020304" charset="0"/>
              <a:ea typeface="+mj-ea"/>
              <a:cs typeface="Times New Roman" panose="02020603050405020304" charset="0"/>
            </a:endParaRPr>
          </a:p>
          <a:p>
            <a:r>
              <a:rPr kumimoji="1" lang="en-US" altLang="zh-CN" sz="3200" dirty="0">
                <a:solidFill>
                  <a:srgbClr val="890000"/>
                </a:solidFill>
                <a:latin typeface="Times New Roman" panose="02020603050405020304" charset="0"/>
                <a:ea typeface="+mj-ea"/>
                <a:cs typeface="Times New Roman" panose="02020603050405020304" charset="0"/>
              </a:rPr>
              <a:t>FOOD</a:t>
            </a:r>
            <a:endParaRPr kumimoji="1" lang="en-US" altLang="zh-CN" sz="3200" dirty="0">
              <a:solidFill>
                <a:srgbClr val="890000"/>
              </a:solidFill>
              <a:latin typeface="Times New Roman" panose="02020603050405020304" charset="0"/>
              <a:ea typeface="+mj-ea"/>
              <a:cs typeface="Times New Roman" panose="02020603050405020304" charset="0"/>
            </a:endParaRPr>
          </a:p>
        </p:txBody>
      </p:sp>
      <p:pic>
        <p:nvPicPr>
          <p:cNvPr id="7" name="螺蛳粉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364595" y="121285"/>
            <a:ext cx="495300" cy="495300"/>
          </a:xfrm>
          <a:prstGeom prst="rect">
            <a:avLst/>
          </a:prstGeom>
        </p:spPr>
      </p:pic>
      <p:sp>
        <p:nvSpPr>
          <p:cNvPr id="2" name="文本框 1"/>
          <p:cNvSpPr txBox="1"/>
          <p:nvPr/>
        </p:nvSpPr>
        <p:spPr>
          <a:xfrm>
            <a:off x="1283335" y="5102225"/>
            <a:ext cx="1887855" cy="398780"/>
          </a:xfrm>
          <a:prstGeom prst="rect">
            <a:avLst/>
          </a:prstGeom>
          <a:noFill/>
        </p:spPr>
        <p:txBody>
          <a:bodyPr wrap="square" rtlCol="0">
            <a:spAutoFit/>
          </a:bodyPr>
          <a:p>
            <a:r>
              <a:rPr lang="en-US" altLang="zh-CN" sz="2000">
                <a:solidFill>
                  <a:schemeClr val="bg1"/>
                </a:solidFill>
                <a:latin typeface="Times New Roman" panose="02020603050405020304" charset="0"/>
                <a:ea typeface="黑体" panose="02010609060101010101" charset="-122"/>
                <a:cs typeface="Times New Roman" panose="02020603050405020304" charset="0"/>
              </a:rPr>
              <a:t>reporter: </a:t>
            </a:r>
            <a:r>
              <a:rPr lang="zh-CN" altLang="en-US" sz="2000">
                <a:solidFill>
                  <a:schemeClr val="bg1"/>
                </a:solidFill>
                <a:latin typeface="Times New Roman" panose="02020603050405020304" charset="0"/>
                <a:ea typeface="黑体" panose="02010609060101010101" charset="-122"/>
                <a:cs typeface="Times New Roman" panose="02020603050405020304" charset="0"/>
              </a:rPr>
              <a:t>熊若瑶</a:t>
            </a:r>
            <a:endParaRPr lang="zh-CN" altLang="en-US" sz="2000">
              <a:solidFill>
                <a:schemeClr val="bg1"/>
              </a:solidFill>
              <a:latin typeface="Times New Roman" panose="02020603050405020304" charset="0"/>
              <a:ea typeface="黑体" panose="02010609060101010101"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3" fill="hold" display="1">
                  <p:stCondLst>
                    <p:cond delay="indefinite"/>
                  </p:stCondLst>
                  <p:endCondLst>
                    <p:cond evt="onStopAudio">
                      <p:tgtEl>
                        <p:sldTgt/>
                      </p:tgtEl>
                    </p:cond>
                  </p:endCondLst>
                </p:cTn>
                <p:tgtEl>
                  <p:spTgt spid="7"/>
                </p:tgtEl>
              </p:cMediaNode>
            </p:audio>
          </p:childTnLst>
        </p:cTn>
      </p:par>
    </p:tnLst>
    <p:bldLst>
      <p:bldP spid="4" grpId="0"/>
      <p:bldP spid="5" grpId="0"/>
      <p:bldP spid="6" grpId="0"/>
      <p:bldP spid="8" grpId="0" bldLvl="0" animBg="1"/>
      <p:bldP spid="9" grpId="0"/>
      <p:bldP spid="10" grpId="0" bldLvl="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5489544" y="1974102"/>
            <a:ext cx="1578326" cy="498935"/>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414641" y="1911755"/>
            <a:ext cx="1728132" cy="644407"/>
          </a:xfrm>
          <a:prstGeom prst="rect">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5587712" y="2007359"/>
            <a:ext cx="1381991" cy="369332"/>
          </a:xfrm>
          <a:prstGeom prst="rect">
            <a:avLst/>
          </a:prstGeom>
          <a:noFill/>
        </p:spPr>
        <p:txBody>
          <a:bodyPr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第三部分</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4" name="文本框 3"/>
          <p:cNvSpPr txBox="1"/>
          <p:nvPr/>
        </p:nvSpPr>
        <p:spPr>
          <a:xfrm>
            <a:off x="2522220" y="2683510"/>
            <a:ext cx="7372350" cy="1742440"/>
          </a:xfrm>
          <a:prstGeom prst="rect">
            <a:avLst/>
          </a:prstGeom>
          <a:noFill/>
        </p:spPr>
        <p:txBody>
          <a:bodyPr wrap="square" rtlCol="0">
            <a:noAutofit/>
          </a:bodyPr>
          <a:lstStyle/>
          <a:p>
            <a:pPr algn="dist"/>
            <a:r>
              <a:rPr kumimoji="1" lang="en-US" altLang="zh-CN" sz="66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sym typeface="+mn-ea"/>
              </a:rPr>
              <a:t>Development</a:t>
            </a:r>
            <a:endParaRPr kumimoji="1" lang="en-US" altLang="zh-CN" sz="66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bldLst>
      <p:bldP spid="3" grpId="0" animBg="1"/>
      <p:bldP spid="5" grpId="0" animBg="1"/>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8622" y="462224"/>
            <a:ext cx="1892935" cy="460375"/>
          </a:xfrm>
          <a:prstGeom prst="rect">
            <a:avLst/>
          </a:prstGeom>
          <a:noFill/>
        </p:spPr>
        <p:txBody>
          <a:bodyPr wrap="none" rtlCol="0">
            <a:spAutoFit/>
          </a:bodyPr>
          <a:lstStyle/>
          <a:p>
            <a:r>
              <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rPr>
              <a:t>Development</a:t>
            </a:r>
            <a:endPar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endParaRPr>
          </a:p>
        </p:txBody>
      </p:sp>
      <p:sp>
        <p:nvSpPr>
          <p:cNvPr id="5" name="文本框 4"/>
          <p:cNvSpPr txBox="1"/>
          <p:nvPr/>
        </p:nvSpPr>
        <p:spPr>
          <a:xfrm>
            <a:off x="2788380" y="2213148"/>
            <a:ext cx="461665" cy="1655467"/>
          </a:xfrm>
          <a:prstGeom prst="rect">
            <a:avLst/>
          </a:prstGeom>
          <a:noFill/>
        </p:spPr>
        <p:txBody>
          <a:bodyPr vert="eaVert"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传承与保护</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8" name="文本框 7"/>
          <p:cNvSpPr txBox="1"/>
          <p:nvPr/>
        </p:nvSpPr>
        <p:spPr>
          <a:xfrm>
            <a:off x="7472587" y="2213148"/>
            <a:ext cx="461665" cy="1655467"/>
          </a:xfrm>
          <a:prstGeom prst="rect">
            <a:avLst/>
          </a:prstGeom>
          <a:noFill/>
        </p:spPr>
        <p:txBody>
          <a:bodyPr vert="eaVert"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传承与保护</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pic>
        <p:nvPicPr>
          <p:cNvPr id="10" name="图片 9"/>
          <p:cNvPicPr>
            <a:picLocks noChangeAspect="1"/>
          </p:cNvPicPr>
          <p:nvPr/>
        </p:nvPicPr>
        <p:blipFill>
          <a:blip r:embed="rId1" cstate="screen"/>
          <a:stretch>
            <a:fillRect/>
          </a:stretch>
        </p:blipFill>
        <p:spPr>
          <a:xfrm rot="4500000">
            <a:off x="-112395" y="1025720"/>
            <a:ext cx="5232400" cy="4051300"/>
          </a:xfrm>
          <a:prstGeom prst="rect">
            <a:avLst/>
          </a:prstGeom>
        </p:spPr>
      </p:pic>
      <p:pic>
        <p:nvPicPr>
          <p:cNvPr id="14" name="图片 13"/>
          <p:cNvPicPr>
            <a:picLocks noChangeAspect="1"/>
          </p:cNvPicPr>
          <p:nvPr/>
        </p:nvPicPr>
        <p:blipFill>
          <a:blip r:embed="rId2" cstate="screen"/>
          <a:stretch>
            <a:fillRect/>
          </a:stretch>
        </p:blipFill>
        <p:spPr>
          <a:xfrm>
            <a:off x="151575" y="4173441"/>
            <a:ext cx="2565401" cy="2565401"/>
          </a:xfrm>
          <a:prstGeom prst="rect">
            <a:avLst/>
          </a:prstGeom>
        </p:spPr>
      </p:pic>
      <p:sp>
        <p:nvSpPr>
          <p:cNvPr id="11" name="文本框 10"/>
          <p:cNvSpPr txBox="1"/>
          <p:nvPr/>
        </p:nvSpPr>
        <p:spPr>
          <a:xfrm>
            <a:off x="4973955" y="1247140"/>
            <a:ext cx="6477000" cy="5315585"/>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Once upon a time, you could only find Luosifen at night markets. But now, they’re everywhere—from simple local eateries to fancy hotel restaurants. Since so many people fell in love with this unique flavor, the local government decided to take it to the next level by turning it into a full-scale industry. That’s when pre-packaged instant versions hit the shelves. And that’s not all—it even inspired a whole wave of spin-offs like hotpot, malatang, and all sorts of snacks with that signature tangy and spicy taste, attracting foodies from all over to come and give them a try.</a:t>
            </a:r>
            <a:endParaRPr lang="en-US" altLang="zh-CN" sz="2400">
              <a:latin typeface="Times New Roman" panose="02020603050405020304" charset="0"/>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88622" y="462224"/>
            <a:ext cx="3513455" cy="460375"/>
          </a:xfrm>
          <a:prstGeom prst="rect">
            <a:avLst/>
          </a:prstGeom>
          <a:noFill/>
        </p:spPr>
        <p:txBody>
          <a:bodyPr wrap="none" rtlCol="0">
            <a:spAutoFit/>
          </a:bodyPr>
          <a:lstStyle/>
          <a:p>
            <a:r>
              <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rPr>
              <a:t>Different business models</a:t>
            </a:r>
            <a:endPar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endParaRPr>
          </a:p>
        </p:txBody>
      </p:sp>
      <p:pic>
        <p:nvPicPr>
          <p:cNvPr id="5" name="图片 4"/>
          <p:cNvPicPr>
            <a:picLocks noChangeAspect="1"/>
          </p:cNvPicPr>
          <p:nvPr/>
        </p:nvPicPr>
        <p:blipFill>
          <a:blip r:embed="rId1"/>
          <a:srcRect r="-19" b="5297"/>
          <a:stretch>
            <a:fillRect/>
          </a:stretch>
        </p:blipFill>
        <p:spPr>
          <a:xfrm>
            <a:off x="529590" y="1535430"/>
            <a:ext cx="3204210" cy="4046855"/>
          </a:xfrm>
          <a:prstGeom prst="rect">
            <a:avLst/>
          </a:prstGeom>
        </p:spPr>
      </p:pic>
      <p:pic>
        <p:nvPicPr>
          <p:cNvPr id="6" name="图片 5"/>
          <p:cNvPicPr>
            <a:picLocks noChangeAspect="1"/>
          </p:cNvPicPr>
          <p:nvPr/>
        </p:nvPicPr>
        <p:blipFill>
          <a:blip r:embed="rId2"/>
          <a:srcRect r="385" b="5663"/>
          <a:stretch>
            <a:fillRect/>
          </a:stretch>
        </p:blipFill>
        <p:spPr>
          <a:xfrm>
            <a:off x="8268970" y="1682750"/>
            <a:ext cx="3087370" cy="3899535"/>
          </a:xfrm>
          <a:prstGeom prst="rect">
            <a:avLst/>
          </a:prstGeom>
        </p:spPr>
      </p:pic>
      <p:pic>
        <p:nvPicPr>
          <p:cNvPr id="8" name="图片 7"/>
          <p:cNvPicPr>
            <a:picLocks noChangeAspect="1"/>
          </p:cNvPicPr>
          <p:nvPr/>
        </p:nvPicPr>
        <p:blipFill>
          <a:blip r:embed="rId3"/>
          <a:srcRect l="1049" t="10804" r="13295" b="13664"/>
          <a:stretch>
            <a:fillRect/>
          </a:stretch>
        </p:blipFill>
        <p:spPr>
          <a:xfrm>
            <a:off x="4130675" y="1569720"/>
            <a:ext cx="3411855" cy="4012565"/>
          </a:xfrm>
          <a:prstGeom prst="rect">
            <a:avLst/>
          </a:prstGeom>
        </p:spPr>
      </p:pic>
      <p:pic>
        <p:nvPicPr>
          <p:cNvPr id="2" name="图片 1"/>
          <p:cNvPicPr>
            <a:picLocks noChangeAspect="1"/>
          </p:cNvPicPr>
          <p:nvPr/>
        </p:nvPicPr>
        <p:blipFill>
          <a:blip r:embed="rId4"/>
          <a:srcRect l="2444" t="12398" r="13543" b="8611"/>
          <a:stretch>
            <a:fillRect/>
          </a:stretch>
        </p:blipFill>
        <p:spPr>
          <a:xfrm>
            <a:off x="8268970" y="1682750"/>
            <a:ext cx="3108960" cy="389763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l="1558" t="8185" r="10519" b="12231"/>
          <a:stretch>
            <a:fillRect/>
          </a:stretch>
        </p:blipFill>
        <p:spPr>
          <a:xfrm>
            <a:off x="8127365" y="616585"/>
            <a:ext cx="3582670" cy="3235325"/>
          </a:xfrm>
          <a:prstGeom prst="rect">
            <a:avLst/>
          </a:prstGeom>
        </p:spPr>
      </p:pic>
      <p:sp>
        <p:nvSpPr>
          <p:cNvPr id="2" name="文本框 1"/>
          <p:cNvSpPr txBox="1"/>
          <p:nvPr/>
        </p:nvSpPr>
        <p:spPr>
          <a:xfrm>
            <a:off x="988622" y="462224"/>
            <a:ext cx="1892935" cy="460375"/>
          </a:xfrm>
          <a:prstGeom prst="rect">
            <a:avLst/>
          </a:prstGeom>
          <a:noFill/>
        </p:spPr>
        <p:txBody>
          <a:bodyPr wrap="none" rtlCol="0">
            <a:spAutoFit/>
          </a:bodyPr>
          <a:lstStyle/>
          <a:p>
            <a:r>
              <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rPr>
              <a:t>Development</a:t>
            </a:r>
            <a:endPar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endParaRPr>
          </a:p>
        </p:txBody>
      </p:sp>
      <p:pic>
        <p:nvPicPr>
          <p:cNvPr id="8" name="图片 7"/>
          <p:cNvPicPr>
            <a:picLocks noChangeAspect="1"/>
          </p:cNvPicPr>
          <p:nvPr/>
        </p:nvPicPr>
        <p:blipFill>
          <a:blip r:embed="rId2" cstate="screen"/>
          <a:stretch>
            <a:fillRect/>
          </a:stretch>
        </p:blipFill>
        <p:spPr>
          <a:xfrm>
            <a:off x="9587865" y="4366895"/>
            <a:ext cx="1963420" cy="1963420"/>
          </a:xfrm>
          <a:prstGeom prst="rect">
            <a:avLst/>
          </a:prstGeom>
        </p:spPr>
      </p:pic>
      <p:pic>
        <p:nvPicPr>
          <p:cNvPr id="10" name="图片 9"/>
          <p:cNvPicPr>
            <a:picLocks noChangeAspect="1"/>
          </p:cNvPicPr>
          <p:nvPr/>
        </p:nvPicPr>
        <p:blipFill>
          <a:blip r:embed="rId3" cstate="screen"/>
          <a:stretch>
            <a:fillRect/>
          </a:stretch>
        </p:blipFill>
        <p:spPr>
          <a:xfrm flipH="1">
            <a:off x="225916" y="3503106"/>
            <a:ext cx="3488275" cy="2969879"/>
          </a:xfrm>
          <a:prstGeom prst="rect">
            <a:avLst/>
          </a:prstGeom>
        </p:spPr>
      </p:pic>
      <p:sp>
        <p:nvSpPr>
          <p:cNvPr id="9" name="文本框 8"/>
          <p:cNvSpPr txBox="1"/>
          <p:nvPr/>
        </p:nvSpPr>
        <p:spPr>
          <a:xfrm>
            <a:off x="1402080" y="1136015"/>
            <a:ext cx="6351905" cy="274701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In 2021, the art of making Liuzhou Luosifen was officially added to China’s national intangible cultural heritage list. This was a big deal—it wasn’t just some internet-famous snack anymore, it became a nationally treasured heritage, carrying deep traditional skills and local culture.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p:txBody>
      </p:sp>
      <p:sp>
        <p:nvSpPr>
          <p:cNvPr id="11" name="文本框 10"/>
          <p:cNvSpPr txBox="1"/>
          <p:nvPr/>
        </p:nvSpPr>
        <p:spPr>
          <a:xfrm>
            <a:off x="3735070" y="3851910"/>
            <a:ext cx="5853430" cy="262128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sym typeface="+mn-ea"/>
              </a:rPr>
              <a:t>Today, this bowl of noodles has grown into a huge industry, worth over 75 billion yuan a year. It’s a perfect example of how traditional skills can team up with modern business, turning something trendy into a long-lasting success, and keeping this tasty piece of heritage alive and kicking.</a:t>
            </a:r>
            <a:endParaRPr lang="en-US" altLang="zh-CN" sz="2400">
              <a:latin typeface="Times New Roman" panose="02020603050405020304" charset="0"/>
              <a:cs typeface="Times New Roman" panose="02020603050405020304" charset="0"/>
              <a:sym typeface="+mn-ea"/>
            </a:endParaRP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6100445" y="1681480"/>
            <a:ext cx="5309235" cy="4458335"/>
          </a:xfrm>
          <a:prstGeom prst="rect">
            <a:avLst/>
          </a:prstGeom>
        </p:spPr>
      </p:pic>
      <p:sp>
        <p:nvSpPr>
          <p:cNvPr id="8" name="矩形 7"/>
          <p:cNvSpPr/>
          <p:nvPr/>
        </p:nvSpPr>
        <p:spPr>
          <a:xfrm>
            <a:off x="1855332" y="1765690"/>
            <a:ext cx="671527" cy="1512570"/>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1895792" y="1855241"/>
            <a:ext cx="553998" cy="1297791"/>
          </a:xfrm>
          <a:prstGeom prst="rect">
            <a:avLst/>
          </a:prstGeom>
          <a:noFill/>
        </p:spPr>
        <p:txBody>
          <a:bodyPr vert="eaVert" wrap="none" rtlCol="0">
            <a:spAutoFit/>
          </a:bodyPr>
          <a:lstStyle/>
          <a:p>
            <a:r>
              <a:rPr kumimoji="1" lang="zh-CN" altLang="en-US" sz="2400" dirty="0">
                <a:solidFill>
                  <a:schemeClr val="bg1"/>
                </a:solidFill>
                <a:latin typeface="字魂36号-正文宋楷" panose="02000000000000000000" pitchFamily="2" charset="-122"/>
                <a:ea typeface="字魂36号-正文宋楷" panose="02000000000000000000" pitchFamily="2" charset="-122"/>
              </a:rPr>
              <a:t>正宗柳州</a:t>
            </a:r>
            <a:endParaRPr kumimoji="1" lang="zh-CN" altLang="en-US" sz="2400" dirty="0">
              <a:solidFill>
                <a:schemeClr val="bg1"/>
              </a:solidFill>
              <a:latin typeface="字魂36号-正文宋楷" panose="02000000000000000000" pitchFamily="2" charset="-122"/>
              <a:ea typeface="字魂36号-正文宋楷" panose="02000000000000000000" pitchFamily="2" charset="-122"/>
            </a:endParaRPr>
          </a:p>
        </p:txBody>
      </p:sp>
      <p:sp>
        <p:nvSpPr>
          <p:cNvPr id="10" name="矩形 9"/>
          <p:cNvSpPr/>
          <p:nvPr/>
        </p:nvSpPr>
        <p:spPr>
          <a:xfrm>
            <a:off x="1778263" y="1681442"/>
            <a:ext cx="824123" cy="1669553"/>
          </a:xfrm>
          <a:prstGeom prst="rect">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b0cea953430297016ac0deb75c5a0b91">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553845" y="1583690"/>
            <a:ext cx="3653790" cy="4540885"/>
          </a:xfrm>
          <a:prstGeom prst="rect">
            <a:avLst/>
          </a:prstGeom>
        </p:spPr>
      </p:pic>
      <p:sp>
        <p:nvSpPr>
          <p:cNvPr id="4" name="文本框 3"/>
          <p:cNvSpPr txBox="1"/>
          <p:nvPr/>
        </p:nvSpPr>
        <p:spPr>
          <a:xfrm>
            <a:off x="2895668" y="426528"/>
            <a:ext cx="4323715" cy="1861185"/>
          </a:xfrm>
          <a:prstGeom prst="rect">
            <a:avLst/>
          </a:prstGeom>
          <a:noFill/>
        </p:spPr>
        <p:txBody>
          <a:bodyPr wrap="none" rtlCol="0">
            <a:spAutoFit/>
          </a:bodyPr>
          <a:lstStyle/>
          <a:p>
            <a:r>
              <a:rPr kumimoji="1" lang="en-US" altLang="zh-CN" sz="11500" b="1"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rPr>
              <a:t>Thank</a:t>
            </a:r>
            <a:endParaRPr kumimoji="1" lang="en-US" altLang="zh-CN" sz="11500" b="1"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endParaRPr>
          </a:p>
        </p:txBody>
      </p:sp>
      <p:sp>
        <p:nvSpPr>
          <p:cNvPr id="5" name="文本框 4"/>
          <p:cNvSpPr txBox="1"/>
          <p:nvPr/>
        </p:nvSpPr>
        <p:spPr>
          <a:xfrm>
            <a:off x="4109670" y="2287938"/>
            <a:ext cx="2080260" cy="1568450"/>
          </a:xfrm>
          <a:prstGeom prst="rect">
            <a:avLst/>
          </a:prstGeom>
          <a:noFill/>
        </p:spPr>
        <p:txBody>
          <a:bodyPr wrap="none" rtlCol="0">
            <a:spAutoFit/>
          </a:bodyPr>
          <a:lstStyle/>
          <a:p>
            <a:r>
              <a:rPr kumimoji="1" lang="en-US" altLang="zh-CN" sz="9600" b="1"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rPr>
              <a:t>you</a:t>
            </a:r>
            <a:endParaRPr kumimoji="1" lang="en-US" altLang="zh-CN" sz="9600" b="1" dirty="0">
              <a:solidFill>
                <a:schemeClr val="bg1"/>
              </a:solidFill>
              <a:effectLst>
                <a:outerShdw blurRad="38100" dist="38100" dir="2700000" algn="tl" rotWithShape="0">
                  <a:prstClr val="black">
                    <a:alpha val="30000"/>
                  </a:prstClr>
                </a:outerShdw>
              </a:effectLst>
              <a:latin typeface="Times New Roman" panose="02020603050405020304" charset="0"/>
              <a:ea typeface="zihun110hao-wulinjianghuti" pitchFamily="2" charset="-122"/>
              <a:cs typeface="Times New Roman" panose="02020603050405020304" charset="0"/>
            </a:endParaRPr>
          </a:p>
        </p:txBody>
      </p:sp>
      <p:sp>
        <p:nvSpPr>
          <p:cNvPr id="12" name="文本框 11"/>
          <p:cNvSpPr txBox="1"/>
          <p:nvPr/>
        </p:nvSpPr>
        <p:spPr>
          <a:xfrm>
            <a:off x="4359275" y="4732655"/>
            <a:ext cx="2479040" cy="1958975"/>
          </a:xfrm>
          <a:prstGeom prst="rect">
            <a:avLst/>
          </a:prstGeom>
          <a:noFill/>
        </p:spPr>
        <p:txBody>
          <a:bodyPr wrap="square" rtlCol="0">
            <a:noAutofit/>
          </a:bodyPr>
          <a:p>
            <a:pPr algn="just"/>
            <a:r>
              <a:rPr lang="zh-CN" altLang="en-US" sz="2000">
                <a:solidFill>
                  <a:schemeClr val="bg1"/>
                </a:solidFill>
                <a:latin typeface="黑体" panose="02010609060101010101" charset="-122"/>
                <a:ea typeface="黑体" panose="02010609060101010101" charset="-122"/>
              </a:rPr>
              <a:t>资料来源：</a:t>
            </a:r>
            <a:endParaRPr lang="zh-CN" altLang="en-US" sz="2000">
              <a:solidFill>
                <a:schemeClr val="bg1"/>
              </a:solidFill>
              <a:latin typeface="黑体" panose="02010609060101010101" charset="-122"/>
              <a:ea typeface="黑体" panose="02010609060101010101" charset="-122"/>
            </a:endParaRPr>
          </a:p>
          <a:p>
            <a:pPr algn="just"/>
            <a:r>
              <a:rPr lang="zh-CN" altLang="en-US" sz="2000">
                <a:solidFill>
                  <a:schemeClr val="bg1"/>
                </a:solidFill>
                <a:latin typeface="黑体" panose="02010609060101010101" charset="-122"/>
                <a:ea typeface="黑体" panose="02010609060101010101" charset="-122"/>
              </a:rPr>
              <a:t>小红书</a:t>
            </a:r>
            <a:endParaRPr lang="zh-CN" altLang="en-US" sz="2000">
              <a:solidFill>
                <a:schemeClr val="bg1"/>
              </a:solidFill>
              <a:latin typeface="黑体" panose="02010609060101010101" charset="-122"/>
              <a:ea typeface="黑体" panose="02010609060101010101" charset="-122"/>
            </a:endParaRPr>
          </a:p>
          <a:p>
            <a:pPr algn="just"/>
            <a:r>
              <a:rPr lang="zh-CN" altLang="en-US" sz="2000">
                <a:solidFill>
                  <a:schemeClr val="bg1"/>
                </a:solidFill>
                <a:latin typeface="黑体" panose="02010609060101010101" charset="-122"/>
                <a:ea typeface="黑体" panose="02010609060101010101" charset="-122"/>
              </a:rPr>
              <a:t>百度</a:t>
            </a:r>
            <a:endParaRPr lang="zh-CN" altLang="en-US" sz="2000">
              <a:solidFill>
                <a:schemeClr val="bg1"/>
              </a:solidFill>
              <a:latin typeface="黑体" panose="02010609060101010101" charset="-122"/>
              <a:ea typeface="黑体" panose="02010609060101010101" charset="-122"/>
            </a:endParaRPr>
          </a:p>
          <a:p>
            <a:pPr algn="just"/>
            <a:r>
              <a:rPr lang="zh-CN" altLang="en-US" sz="2000">
                <a:solidFill>
                  <a:schemeClr val="bg1"/>
                </a:solidFill>
                <a:latin typeface="黑体" panose="02010609060101010101" charset="-122"/>
                <a:ea typeface="黑体" panose="02010609060101010101" charset="-122"/>
              </a:rPr>
              <a:t>抖音</a:t>
            </a:r>
            <a:endParaRPr lang="zh-CN" altLang="en-US" sz="2000">
              <a:solidFill>
                <a:schemeClr val="bg1"/>
              </a:solidFill>
              <a:latin typeface="黑体" panose="02010609060101010101" charset="-122"/>
              <a:ea typeface="黑体" panose="02010609060101010101" charset="-122"/>
            </a:endParaRPr>
          </a:p>
          <a:p>
            <a:pPr algn="just"/>
            <a:r>
              <a:rPr lang="zh-CN" altLang="en-US" sz="2000">
                <a:solidFill>
                  <a:schemeClr val="bg1"/>
                </a:solidFill>
                <a:latin typeface="黑体" panose="02010609060101010101" charset="-122"/>
                <a:ea typeface="黑体" panose="02010609060101010101" charset="-122"/>
              </a:rPr>
              <a:t>《中国语言文化》</a:t>
            </a:r>
            <a:endParaRPr lang="zh-CN" altLang="en-US" sz="2000">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9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showWhenStopped="1">
                <p:cTn id="7" fill="hold" display="1">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4017671" y="679652"/>
            <a:ext cx="3889375" cy="1198880"/>
          </a:xfrm>
          <a:prstGeom prst="rect">
            <a:avLst/>
          </a:prstGeom>
          <a:noFill/>
        </p:spPr>
        <p:txBody>
          <a:bodyPr wrap="none" rtlCol="0">
            <a:spAutoFit/>
          </a:bodyPr>
          <a:lstStyle/>
          <a:p>
            <a:r>
              <a:rPr kumimoji="1" lang="en-US" altLang="zh-CN" sz="72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rPr>
              <a:t>Catalogue</a:t>
            </a:r>
            <a:endParaRPr kumimoji="1" lang="en-US" altLang="zh-CN" sz="72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endParaRPr>
          </a:p>
        </p:txBody>
      </p:sp>
      <p:grpSp>
        <p:nvGrpSpPr>
          <p:cNvPr id="11" name="组合 10"/>
          <p:cNvGrpSpPr/>
          <p:nvPr>
            <p:custDataLst>
              <p:tags r:id="rId2"/>
            </p:custDataLst>
          </p:nvPr>
        </p:nvGrpSpPr>
        <p:grpSpPr>
          <a:xfrm>
            <a:off x="3027623" y="2334492"/>
            <a:ext cx="723900" cy="723900"/>
            <a:chOff x="3861955" y="2137064"/>
            <a:chExt cx="723900" cy="723900"/>
          </a:xfrm>
        </p:grpSpPr>
        <p:sp>
          <p:nvSpPr>
            <p:cNvPr id="8" name="菱形 7"/>
            <p:cNvSpPr/>
            <p:nvPr>
              <p:custDataLst>
                <p:tags r:id="rId3"/>
              </p:custDataLst>
            </p:nvPr>
          </p:nvSpPr>
          <p:spPr>
            <a:xfrm>
              <a:off x="3938155" y="2213264"/>
              <a:ext cx="571500" cy="571500"/>
            </a:xfrm>
            <a:prstGeom prst="diamond">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p:cNvSpPr txBox="1"/>
            <p:nvPr>
              <p:custDataLst>
                <p:tags r:id="rId4"/>
              </p:custDataLst>
            </p:nvPr>
          </p:nvSpPr>
          <p:spPr>
            <a:xfrm>
              <a:off x="4016156" y="2314348"/>
              <a:ext cx="415498" cy="368300"/>
            </a:xfrm>
            <a:prstGeom prst="rect">
              <a:avLst/>
            </a:prstGeom>
            <a:noFill/>
          </p:spPr>
          <p:txBody>
            <a:bodyPr wrap="square" rtlCol="0">
              <a:spAutoFit/>
            </a:bodyPr>
            <a:lstStyle/>
            <a:p>
              <a:r>
                <a:rPr kumimoji="1" lang="zh-CN" altLang="en-US" dirty="0">
                  <a:solidFill>
                    <a:schemeClr val="bg1"/>
                  </a:solidFill>
                  <a:latin typeface="黑体" panose="02010609060101010101" charset="-122"/>
                  <a:ea typeface="黑体" panose="02010609060101010101" charset="-122"/>
                </a:rPr>
                <a:t>壹</a:t>
              </a:r>
              <a:endParaRPr kumimoji="1" lang="zh-CN" altLang="en-US" dirty="0">
                <a:solidFill>
                  <a:schemeClr val="bg1"/>
                </a:solidFill>
                <a:latin typeface="黑体" panose="02010609060101010101" charset="-122"/>
                <a:ea typeface="黑体" panose="02010609060101010101" charset="-122"/>
              </a:endParaRPr>
            </a:p>
          </p:txBody>
        </p:sp>
        <p:sp>
          <p:nvSpPr>
            <p:cNvPr id="10" name="菱形 9"/>
            <p:cNvSpPr/>
            <p:nvPr>
              <p:custDataLst>
                <p:tags r:id="rId5"/>
              </p:custDataLst>
            </p:nvPr>
          </p:nvSpPr>
          <p:spPr>
            <a:xfrm>
              <a:off x="3861955" y="2137064"/>
              <a:ext cx="723900" cy="723900"/>
            </a:xfrm>
            <a:prstGeom prst="diamond">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2" name="组合 11"/>
          <p:cNvGrpSpPr/>
          <p:nvPr>
            <p:custDataLst>
              <p:tags r:id="rId6"/>
            </p:custDataLst>
          </p:nvPr>
        </p:nvGrpSpPr>
        <p:grpSpPr>
          <a:xfrm>
            <a:off x="3027469" y="3662912"/>
            <a:ext cx="723900" cy="723900"/>
            <a:chOff x="3861955" y="2137064"/>
            <a:chExt cx="723900" cy="723900"/>
          </a:xfrm>
        </p:grpSpPr>
        <p:sp>
          <p:nvSpPr>
            <p:cNvPr id="13" name="菱形 12"/>
            <p:cNvSpPr/>
            <p:nvPr>
              <p:custDataLst>
                <p:tags r:id="rId7"/>
              </p:custDataLst>
            </p:nvPr>
          </p:nvSpPr>
          <p:spPr>
            <a:xfrm>
              <a:off x="3938155" y="2213264"/>
              <a:ext cx="571500" cy="571500"/>
            </a:xfrm>
            <a:prstGeom prst="diamond">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custDataLst>
                <p:tags r:id="rId8"/>
              </p:custDataLst>
            </p:nvPr>
          </p:nvSpPr>
          <p:spPr>
            <a:xfrm>
              <a:off x="4016156" y="2314348"/>
              <a:ext cx="415498" cy="368300"/>
            </a:xfrm>
            <a:prstGeom prst="rect">
              <a:avLst/>
            </a:prstGeom>
            <a:noFill/>
          </p:spPr>
          <p:txBody>
            <a:bodyPr wrap="square" rtlCol="0">
              <a:spAutoFit/>
            </a:bodyPr>
            <a:lstStyle/>
            <a:p>
              <a:r>
                <a:rPr kumimoji="1" lang="zh-CN" altLang="en-US" dirty="0">
                  <a:solidFill>
                    <a:schemeClr val="bg1"/>
                  </a:solidFill>
                  <a:latin typeface="+mn-ea"/>
                </a:rPr>
                <a:t>贰</a:t>
              </a:r>
              <a:endParaRPr kumimoji="1" lang="zh-CN" altLang="en-US" dirty="0">
                <a:solidFill>
                  <a:schemeClr val="bg1"/>
                </a:solidFill>
                <a:latin typeface="+mn-ea"/>
              </a:endParaRPr>
            </a:p>
          </p:txBody>
        </p:sp>
        <p:sp>
          <p:nvSpPr>
            <p:cNvPr id="15" name="菱形 14"/>
            <p:cNvSpPr/>
            <p:nvPr>
              <p:custDataLst>
                <p:tags r:id="rId9"/>
              </p:custDataLst>
            </p:nvPr>
          </p:nvSpPr>
          <p:spPr>
            <a:xfrm>
              <a:off x="3861955" y="2137064"/>
              <a:ext cx="723900" cy="723900"/>
            </a:xfrm>
            <a:prstGeom prst="diamond">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p:cNvGrpSpPr/>
          <p:nvPr>
            <p:custDataLst>
              <p:tags r:id="rId10"/>
            </p:custDataLst>
          </p:nvPr>
        </p:nvGrpSpPr>
        <p:grpSpPr>
          <a:xfrm>
            <a:off x="3027911" y="4991967"/>
            <a:ext cx="723900" cy="723900"/>
            <a:chOff x="3861955" y="2137064"/>
            <a:chExt cx="723900" cy="723900"/>
          </a:xfrm>
        </p:grpSpPr>
        <p:sp>
          <p:nvSpPr>
            <p:cNvPr id="17" name="菱形 16"/>
            <p:cNvSpPr/>
            <p:nvPr>
              <p:custDataLst>
                <p:tags r:id="rId11"/>
              </p:custDataLst>
            </p:nvPr>
          </p:nvSpPr>
          <p:spPr>
            <a:xfrm>
              <a:off x="3938155" y="2213264"/>
              <a:ext cx="571500" cy="571500"/>
            </a:xfrm>
            <a:prstGeom prst="diamond">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p:cNvSpPr txBox="1"/>
            <p:nvPr>
              <p:custDataLst>
                <p:tags r:id="rId12"/>
              </p:custDataLst>
            </p:nvPr>
          </p:nvSpPr>
          <p:spPr>
            <a:xfrm>
              <a:off x="4016156" y="2314348"/>
              <a:ext cx="415498" cy="368300"/>
            </a:xfrm>
            <a:prstGeom prst="rect">
              <a:avLst/>
            </a:prstGeom>
            <a:noFill/>
          </p:spPr>
          <p:txBody>
            <a:bodyPr wrap="square" rtlCol="0">
              <a:spAutoFit/>
            </a:bodyPr>
            <a:lstStyle/>
            <a:p>
              <a:r>
                <a:rPr kumimoji="1" lang="zh-CN" altLang="en-US" dirty="0">
                  <a:solidFill>
                    <a:schemeClr val="bg1"/>
                  </a:solidFill>
                  <a:latin typeface="黑体" panose="02010609060101010101" charset="-122"/>
                  <a:ea typeface="黑体" panose="02010609060101010101" charset="-122"/>
                </a:rPr>
                <a:t>叁</a:t>
              </a:r>
              <a:endParaRPr kumimoji="1" lang="zh-CN" altLang="en-US" dirty="0">
                <a:solidFill>
                  <a:schemeClr val="bg1"/>
                </a:solidFill>
                <a:latin typeface="黑体" panose="02010609060101010101" charset="-122"/>
                <a:ea typeface="黑体" panose="02010609060101010101" charset="-122"/>
              </a:endParaRPr>
            </a:p>
          </p:txBody>
        </p:sp>
        <p:sp>
          <p:nvSpPr>
            <p:cNvPr id="19" name="菱形 18"/>
            <p:cNvSpPr/>
            <p:nvPr>
              <p:custDataLst>
                <p:tags r:id="rId13"/>
              </p:custDataLst>
            </p:nvPr>
          </p:nvSpPr>
          <p:spPr>
            <a:xfrm>
              <a:off x="3861955" y="2137064"/>
              <a:ext cx="723900" cy="723900"/>
            </a:xfrm>
            <a:prstGeom prst="diamond">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框 6"/>
          <p:cNvSpPr txBox="1"/>
          <p:nvPr>
            <p:custDataLst>
              <p:tags r:id="rId14"/>
            </p:custDataLst>
          </p:nvPr>
        </p:nvSpPr>
        <p:spPr>
          <a:xfrm>
            <a:off x="3965575" y="2330450"/>
            <a:ext cx="4216400" cy="549910"/>
          </a:xfrm>
          <a:prstGeom prst="rect">
            <a:avLst/>
          </a:prstGeom>
          <a:noFill/>
        </p:spPr>
        <p:txBody>
          <a:bodyPr wrap="square" rtlCol="0">
            <a:noAutofit/>
          </a:bodyPr>
          <a:p>
            <a:r>
              <a:rPr lang="en-US" altLang="zh-CN" sz="40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Historical origin</a:t>
            </a:r>
            <a:endParaRPr lang="en-US" altLang="zh-CN" sz="40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25" name="文本框 24"/>
          <p:cNvSpPr txBox="1"/>
          <p:nvPr>
            <p:custDataLst>
              <p:tags r:id="rId15"/>
            </p:custDataLst>
          </p:nvPr>
        </p:nvSpPr>
        <p:spPr>
          <a:xfrm>
            <a:off x="3965575" y="3710305"/>
            <a:ext cx="4216400" cy="549910"/>
          </a:xfrm>
          <a:prstGeom prst="rect">
            <a:avLst/>
          </a:prstGeom>
          <a:noFill/>
        </p:spPr>
        <p:txBody>
          <a:bodyPr wrap="square" rtlCol="0">
            <a:noAutofit/>
          </a:bodyPr>
          <a:p>
            <a:r>
              <a:rPr lang="en-US" altLang="zh-CN" sz="40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Cooking method</a:t>
            </a:r>
            <a:endParaRPr lang="en-US" altLang="zh-CN" sz="40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26" name="文本框 25"/>
          <p:cNvSpPr txBox="1"/>
          <p:nvPr>
            <p:custDataLst>
              <p:tags r:id="rId16"/>
            </p:custDataLst>
          </p:nvPr>
        </p:nvSpPr>
        <p:spPr>
          <a:xfrm>
            <a:off x="3854450" y="5089525"/>
            <a:ext cx="5215890" cy="899160"/>
          </a:xfrm>
          <a:prstGeom prst="rect">
            <a:avLst/>
          </a:prstGeom>
          <a:noFill/>
        </p:spPr>
        <p:txBody>
          <a:bodyPr wrap="square" rtlCol="0">
            <a:noAutofit/>
          </a:bodyPr>
          <a:p>
            <a:r>
              <a:rPr lang="en-US" altLang="zh-CN" sz="4000" b="1">
                <a:solidFill>
                  <a:schemeClr val="bg1"/>
                </a:solidFill>
                <a:latin typeface="Times New Roman" panose="02020603050405020304" charset="0"/>
                <a:cs typeface="Times New Roman" panose="02020603050405020304" charset="0"/>
              </a:rPr>
              <a:t> </a:t>
            </a:r>
            <a:r>
              <a:rPr lang="en-US" altLang="zh-CN" sz="40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Development</a:t>
            </a:r>
            <a:endParaRPr lang="en-US" altLang="zh-CN" sz="40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2739390" y="2744470"/>
            <a:ext cx="7372350" cy="1742440"/>
          </a:xfrm>
          <a:prstGeom prst="rect">
            <a:avLst/>
          </a:prstGeom>
          <a:noFill/>
        </p:spPr>
        <p:txBody>
          <a:bodyPr wrap="square" rtlCol="0">
            <a:noAutofit/>
          </a:bodyPr>
          <a:lstStyle/>
          <a:p>
            <a:pPr algn="dist"/>
            <a:r>
              <a:rPr lang="en-US" altLang="zh-CN" sz="66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Historical origin</a:t>
            </a:r>
            <a:endParaRPr kumimoji="1" lang="en-US" altLang="zh-CN" sz="66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sym typeface="+mn-ea"/>
            </a:endParaRPr>
          </a:p>
        </p:txBody>
      </p:sp>
      <p:sp>
        <p:nvSpPr>
          <p:cNvPr id="3" name="矩形 2"/>
          <p:cNvSpPr/>
          <p:nvPr/>
        </p:nvSpPr>
        <p:spPr>
          <a:xfrm>
            <a:off x="5489544" y="1974102"/>
            <a:ext cx="1578326" cy="498935"/>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414641" y="1911755"/>
            <a:ext cx="1728132" cy="644407"/>
          </a:xfrm>
          <a:prstGeom prst="rect">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5587712" y="2007359"/>
            <a:ext cx="1381991" cy="369332"/>
          </a:xfrm>
          <a:prstGeom prst="rect">
            <a:avLst/>
          </a:prstGeom>
          <a:noFill/>
        </p:spPr>
        <p:txBody>
          <a:bodyPr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第一部分</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bldLst>
      <p:bldP spid="2" grpId="0"/>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a:srcRect l="9407" t="23065" r="9454" b="5759"/>
          <a:stretch>
            <a:fillRect/>
          </a:stretch>
        </p:blipFill>
        <p:spPr>
          <a:xfrm>
            <a:off x="8975090" y="3700145"/>
            <a:ext cx="2935605" cy="2575560"/>
          </a:xfrm>
          <a:prstGeom prst="rect">
            <a:avLst/>
          </a:prstGeom>
        </p:spPr>
      </p:pic>
      <p:pic>
        <p:nvPicPr>
          <p:cNvPr id="20" name="图片 19"/>
          <p:cNvPicPr>
            <a:picLocks noChangeAspect="1"/>
          </p:cNvPicPr>
          <p:nvPr/>
        </p:nvPicPr>
        <p:blipFill>
          <a:blip r:embed="rId2"/>
          <a:srcRect l="10002" t="309" r="499" b="3659"/>
          <a:stretch>
            <a:fillRect/>
          </a:stretch>
        </p:blipFill>
        <p:spPr>
          <a:xfrm>
            <a:off x="9175115" y="3700145"/>
            <a:ext cx="2392045" cy="2566670"/>
          </a:xfrm>
          <a:prstGeom prst="rect">
            <a:avLst/>
          </a:prstGeom>
        </p:spPr>
      </p:pic>
      <p:sp>
        <p:nvSpPr>
          <p:cNvPr id="2" name="文本框 1"/>
          <p:cNvSpPr txBox="1"/>
          <p:nvPr/>
        </p:nvSpPr>
        <p:spPr>
          <a:xfrm>
            <a:off x="988622" y="462224"/>
            <a:ext cx="2323465" cy="460375"/>
          </a:xfrm>
          <a:prstGeom prst="rect">
            <a:avLst/>
          </a:prstGeom>
          <a:noFill/>
        </p:spPr>
        <p:txBody>
          <a:bodyPr wrap="none" rtlCol="0">
            <a:spAutoFit/>
          </a:bodyPr>
          <a:lstStyle/>
          <a:p>
            <a:pPr algn="l"/>
            <a:r>
              <a:rPr lang="en-US" altLang="zh-CN" sz="2400" b="1">
                <a:solidFill>
                  <a:schemeClr val="tx1"/>
                </a:solidFill>
                <a:latin typeface="Times New Roman" panose="02020603050405020304" charset="0"/>
                <a:cs typeface="Times New Roman" panose="02020603050405020304" charset="0"/>
                <a:sym typeface="+mn-ea"/>
              </a:rPr>
              <a:t>Historical origin</a:t>
            </a:r>
            <a:endParaRPr kumimoji="1" lang="en-US" altLang="zh-CN" sz="2400" b="1" dirty="0">
              <a:solidFill>
                <a:schemeClr val="tx1"/>
              </a:solidFill>
              <a:latin typeface="Times New Roman" panose="02020603050405020304" charset="0"/>
              <a:ea typeface="zihun110hao-wulinjianghuti" pitchFamily="2" charset="-122"/>
              <a:cs typeface="Times New Roman" panose="02020603050405020304" charset="0"/>
              <a:sym typeface="+mn-ea"/>
            </a:endParaRPr>
          </a:p>
        </p:txBody>
      </p:sp>
      <p:sp>
        <p:nvSpPr>
          <p:cNvPr id="5" name="文本框 4"/>
          <p:cNvSpPr txBox="1"/>
          <p:nvPr/>
        </p:nvSpPr>
        <p:spPr>
          <a:xfrm rot="16200000">
            <a:off x="3539490" y="1372870"/>
            <a:ext cx="5754370" cy="4611370"/>
          </a:xfrm>
          <a:prstGeom prst="rect">
            <a:avLst/>
          </a:prstGeom>
          <a:noFill/>
        </p:spPr>
        <p:txBody>
          <a:bodyPr vert="eaVert" wrap="square" rtlCol="0">
            <a:noAutofit/>
          </a:bodyPr>
          <a:lstStyle/>
          <a:p>
            <a:pPr>
              <a:lnSpc>
                <a:spcPct val="150000"/>
              </a:lnSpc>
            </a:pPr>
            <a:r>
              <a:rPr kumimoji="1" lang="en-US" altLang="zh-CN" sz="2000" dirty="0">
                <a:solidFill>
                  <a:schemeClr val="tx1">
                    <a:lumMod val="75000"/>
                    <a:lumOff val="25000"/>
                  </a:schemeClr>
                </a:solidFill>
                <a:latin typeface="Times New Roman" panose="02020603050405020304" charset="0"/>
                <a:ea typeface="字魂36号-正文宋楷" panose="02000000000000000000" pitchFamily="2" charset="-122"/>
                <a:cs typeface="Times New Roman" panose="02020603050405020304" charset="0"/>
              </a:rPr>
              <a:t>Liuzhou Luosifen originated in the night markets of Liuzhou, Guangxi, during the late 1970s to early 1980s. Luosifen has gained widespread recognition and entered the public spotlight due to its strong aroma and delicious flavor. While it is increasingly beloved by many, its distinctive smell also leads some to keep their distance. As an online review aptly puts it, “There are only two kinds of people when it comes to Luosifen: those who have never tried it, and those who are addicted.”</a:t>
            </a:r>
            <a:endParaRPr kumimoji="1" lang="en-US" altLang="zh-CN" sz="2000" dirty="0">
              <a:solidFill>
                <a:schemeClr val="tx1">
                  <a:lumMod val="75000"/>
                  <a:lumOff val="2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8" name="椭圆 7"/>
          <p:cNvSpPr/>
          <p:nvPr/>
        </p:nvSpPr>
        <p:spPr>
          <a:xfrm>
            <a:off x="8761855" y="659219"/>
            <a:ext cx="1095270" cy="10952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p:cNvSpPr/>
          <p:nvPr/>
        </p:nvSpPr>
        <p:spPr>
          <a:xfrm>
            <a:off x="9806960" y="1581827"/>
            <a:ext cx="1760135" cy="176013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p:cNvSpPr/>
          <p:nvPr/>
        </p:nvSpPr>
        <p:spPr>
          <a:xfrm>
            <a:off x="8836841" y="3006477"/>
            <a:ext cx="1095270" cy="10952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p:cNvSpPr txBox="1"/>
          <p:nvPr/>
        </p:nvSpPr>
        <p:spPr>
          <a:xfrm>
            <a:off x="8761730" y="801370"/>
            <a:ext cx="902970" cy="953135"/>
          </a:xfrm>
          <a:prstGeom prst="rect">
            <a:avLst/>
          </a:prstGeom>
          <a:noFill/>
        </p:spPr>
        <p:txBody>
          <a:bodyPr wrap="none" rtlCol="0">
            <a:noAutofit/>
          </a:bodyPr>
          <a:lstStyle/>
          <a:p>
            <a:r>
              <a:rPr kumimoji="1" lang="en-US" altLang="zh-CN" sz="3600" dirty="0">
                <a:solidFill>
                  <a:schemeClr val="tx1">
                    <a:lumMod val="75000"/>
                    <a:lumOff val="25000"/>
                  </a:schemeClr>
                </a:solidFill>
                <a:latin typeface="Times New Roman" panose="02020603050405020304" charset="0"/>
                <a:ea typeface="字魂36号-正文宋楷" panose="02000000000000000000" pitchFamily="2" charset="-122"/>
                <a:cs typeface="Times New Roman" panose="02020603050405020304" charset="0"/>
              </a:rPr>
              <a:t>spicy</a:t>
            </a:r>
            <a:endParaRPr kumimoji="1" lang="en-US" altLang="zh-CN" sz="3600" dirty="0">
              <a:solidFill>
                <a:schemeClr val="tx1">
                  <a:lumMod val="75000"/>
                  <a:lumOff val="2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13" name="文本框 12"/>
          <p:cNvSpPr txBox="1"/>
          <p:nvPr/>
        </p:nvSpPr>
        <p:spPr>
          <a:xfrm>
            <a:off x="8876416" y="3231480"/>
            <a:ext cx="970280" cy="645160"/>
          </a:xfrm>
          <a:prstGeom prst="rect">
            <a:avLst/>
          </a:prstGeom>
          <a:noFill/>
        </p:spPr>
        <p:txBody>
          <a:bodyPr wrap="none" rtlCol="0">
            <a:spAutoFit/>
          </a:bodyPr>
          <a:lstStyle/>
          <a:p>
            <a:r>
              <a:rPr kumimoji="1" lang="en-US" altLang="zh-CN" sz="3600" dirty="0">
                <a:solidFill>
                  <a:schemeClr val="tx1">
                    <a:lumMod val="75000"/>
                    <a:lumOff val="25000"/>
                  </a:schemeClr>
                </a:solidFill>
                <a:latin typeface="Times New Roman" panose="02020603050405020304" charset="0"/>
                <a:ea typeface="字魂36号-正文宋楷" panose="02000000000000000000" pitchFamily="2" charset="-122"/>
                <a:cs typeface="Times New Roman" panose="02020603050405020304" charset="0"/>
              </a:rPr>
              <a:t>sour</a:t>
            </a:r>
            <a:endParaRPr kumimoji="1" lang="en-US" altLang="zh-CN" sz="3600" dirty="0">
              <a:solidFill>
                <a:schemeClr val="tx1">
                  <a:lumMod val="75000"/>
                  <a:lumOff val="25000"/>
                </a:schemeClr>
              </a:solidFill>
              <a:latin typeface="Times New Roman" panose="02020603050405020304" charset="0"/>
              <a:ea typeface="字魂36号-正文宋楷" panose="02000000000000000000" pitchFamily="2" charset="-122"/>
              <a:cs typeface="Times New Roman" panose="02020603050405020304" charset="0"/>
            </a:endParaRPr>
          </a:p>
        </p:txBody>
      </p:sp>
      <p:sp>
        <p:nvSpPr>
          <p:cNvPr id="3" name="文本框 2"/>
          <p:cNvSpPr txBox="1"/>
          <p:nvPr/>
        </p:nvSpPr>
        <p:spPr>
          <a:xfrm>
            <a:off x="9857105" y="2139315"/>
            <a:ext cx="2053590" cy="645160"/>
          </a:xfrm>
          <a:prstGeom prst="rect">
            <a:avLst/>
          </a:prstGeom>
          <a:noFill/>
        </p:spPr>
        <p:txBody>
          <a:bodyPr wrap="square" rtlCol="0">
            <a:spAutoFit/>
          </a:bodyPr>
          <a:p>
            <a:r>
              <a:rPr lang="en-US" altLang="zh-CN" sz="3600">
                <a:latin typeface="Times New Roman" panose="02020603050405020304" charset="0"/>
                <a:cs typeface="Times New Roman" panose="02020603050405020304" charset="0"/>
              </a:rPr>
              <a:t>flavorful</a:t>
            </a:r>
            <a:endParaRPr lang="en-US" altLang="zh-CN" sz="3600">
              <a:latin typeface="Times New Roman" panose="02020603050405020304" charset="0"/>
              <a:cs typeface="Times New Roman" panose="02020603050405020304" charset="0"/>
            </a:endParaRPr>
          </a:p>
        </p:txBody>
      </p:sp>
      <p:pic>
        <p:nvPicPr>
          <p:cNvPr id="17" name="图片 16"/>
          <p:cNvPicPr>
            <a:picLocks noChangeAspect="1"/>
          </p:cNvPicPr>
          <p:nvPr/>
        </p:nvPicPr>
        <p:blipFill>
          <a:blip r:embed="rId3"/>
          <a:srcRect l="-609" t="21120" r="5267" b="4787"/>
          <a:stretch>
            <a:fillRect/>
          </a:stretch>
        </p:blipFill>
        <p:spPr>
          <a:xfrm>
            <a:off x="318770" y="1185545"/>
            <a:ext cx="3677920" cy="5081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screen"/>
          <a:stretch>
            <a:fillRect/>
          </a:stretch>
        </p:blipFill>
        <p:spPr>
          <a:xfrm>
            <a:off x="4716445" y="1177330"/>
            <a:ext cx="2759110" cy="2759110"/>
          </a:xfrm>
          <a:prstGeom prst="rect">
            <a:avLst/>
          </a:prstGeom>
        </p:spPr>
      </p:pic>
      <p:pic>
        <p:nvPicPr>
          <p:cNvPr id="11" name="图片 10"/>
          <p:cNvPicPr>
            <a:picLocks noChangeAspect="1"/>
          </p:cNvPicPr>
          <p:nvPr/>
        </p:nvPicPr>
        <p:blipFill>
          <a:blip r:embed="rId2" cstate="screen"/>
          <a:stretch>
            <a:fillRect/>
          </a:stretch>
        </p:blipFill>
        <p:spPr>
          <a:xfrm>
            <a:off x="786352" y="3402951"/>
            <a:ext cx="3161044" cy="3161044"/>
          </a:xfrm>
          <a:prstGeom prst="rect">
            <a:avLst/>
          </a:prstGeom>
        </p:spPr>
      </p:pic>
      <p:sp>
        <p:nvSpPr>
          <p:cNvPr id="8" name="文本框 7"/>
          <p:cNvSpPr txBox="1"/>
          <p:nvPr/>
        </p:nvSpPr>
        <p:spPr>
          <a:xfrm>
            <a:off x="588010" y="1137285"/>
            <a:ext cx="3773170" cy="2559050"/>
          </a:xfrm>
          <a:prstGeom prst="rect">
            <a:avLst/>
          </a:prstGeom>
          <a:noFill/>
        </p:spPr>
        <p:txBody>
          <a:bodyPr wrap="square" rtlCol="0">
            <a:noAutofit/>
          </a:bodyPr>
          <a:p>
            <a:r>
              <a:rPr lang="en-US" altLang="zh-CN" sz="2000">
                <a:latin typeface="Times New Roman" panose="02020603050405020304" charset="0"/>
                <a:cs typeface="Times New Roman" panose="02020603050405020304" charset="0"/>
              </a:rPr>
              <a:t>  One story claims that in the mid-1980s, an employee from a grocery store on Jiefang South Road often cooked dry noodles in a neighboring granny’s river snail soup. Inspired by the flavor, Grandma Wang, the snail vendor, began selling Luosifen.  </a:t>
            </a:r>
            <a:endParaRPr lang="en-US" altLang="zh-CN" sz="2000">
              <a:latin typeface="Times New Roman" panose="02020603050405020304" charset="0"/>
              <a:cs typeface="Times New Roman" panose="02020603050405020304" charset="0"/>
            </a:endParaRPr>
          </a:p>
        </p:txBody>
      </p:sp>
      <p:sp>
        <p:nvSpPr>
          <p:cNvPr id="12" name="文本框 11"/>
          <p:cNvSpPr txBox="1"/>
          <p:nvPr/>
        </p:nvSpPr>
        <p:spPr>
          <a:xfrm>
            <a:off x="4173855" y="3844290"/>
            <a:ext cx="4059555" cy="2719705"/>
          </a:xfrm>
          <a:prstGeom prst="rect">
            <a:avLst/>
          </a:prstGeom>
          <a:noFill/>
        </p:spPr>
        <p:txBody>
          <a:bodyPr wrap="square" rtlCol="0">
            <a:noAutofit/>
          </a:bodyPr>
          <a:p>
            <a:r>
              <a:rPr lang="en-US" altLang="zh-CN" sz="2000">
                <a:latin typeface="Times New Roman" panose="02020603050405020304" charset="0"/>
                <a:cs typeface="Times New Roman" panose="02020603050405020304" charset="0"/>
              </a:rPr>
              <a:t>  Another theory suggests that during the 1970s-80s, the Gubu Street night market flourished near the Workers’ Theater, with vendors selling both river snails and rice noodles. Patrons spontaneously started adding rice noodles to the flavorful snail broth, creating an early version of the dish. </a:t>
            </a:r>
            <a:endParaRPr lang="en-US" altLang="zh-CN" sz="2000">
              <a:latin typeface="Times New Roman" panose="02020603050405020304" charset="0"/>
              <a:cs typeface="Times New Roman" panose="02020603050405020304" charset="0"/>
            </a:endParaRPr>
          </a:p>
        </p:txBody>
      </p:sp>
      <p:sp>
        <p:nvSpPr>
          <p:cNvPr id="14" name="文本框 13"/>
          <p:cNvSpPr txBox="1"/>
          <p:nvPr/>
        </p:nvSpPr>
        <p:spPr>
          <a:xfrm>
            <a:off x="7703820" y="923925"/>
            <a:ext cx="3987165" cy="2504440"/>
          </a:xfrm>
          <a:prstGeom prst="rect">
            <a:avLst/>
          </a:prstGeom>
          <a:noFill/>
        </p:spPr>
        <p:txBody>
          <a:bodyPr wrap="square" rtlCol="0">
            <a:noAutofit/>
          </a:bodyPr>
          <a:p>
            <a:r>
              <a:rPr lang="en-US" altLang="zh-CN" sz="2000">
                <a:latin typeface="Times New Roman" panose="02020603050405020304" charset="0"/>
                <a:cs typeface="Times New Roman" panose="02020603050405020304" charset="0"/>
              </a:rPr>
              <a:t>  A third account describes a late-night incident in the early 1980s when a noodle stall owner, having run out of bone broth, served rice noodles in leftover snail soup to foreign customers. The recipe was later refined into what is now known as Luosifen.</a:t>
            </a:r>
            <a:endParaRPr lang="en-US" altLang="zh-CN" sz="2000">
              <a:latin typeface="Times New Roman" panose="02020603050405020304" charset="0"/>
              <a:cs typeface="Times New Roman" panose="02020603050405020304" charset="0"/>
            </a:endParaRPr>
          </a:p>
        </p:txBody>
      </p:sp>
      <p:pic>
        <p:nvPicPr>
          <p:cNvPr id="15" name="图片 14"/>
          <p:cNvPicPr>
            <a:picLocks noChangeAspect="1"/>
          </p:cNvPicPr>
          <p:nvPr/>
        </p:nvPicPr>
        <p:blipFill>
          <a:blip r:embed="rId3"/>
          <a:srcRect l="11979" r="13021" b="4287"/>
          <a:stretch>
            <a:fillRect/>
          </a:stretch>
        </p:blipFill>
        <p:spPr>
          <a:xfrm>
            <a:off x="8460105" y="3589655"/>
            <a:ext cx="2955925" cy="2828925"/>
          </a:xfrm>
          <a:prstGeom prst="rect">
            <a:avLst/>
          </a:prstGeom>
        </p:spPr>
      </p:pic>
      <p:sp>
        <p:nvSpPr>
          <p:cNvPr id="16" name="文本框 15"/>
          <p:cNvSpPr txBox="1"/>
          <p:nvPr/>
        </p:nvSpPr>
        <p:spPr>
          <a:xfrm>
            <a:off x="988622" y="462224"/>
            <a:ext cx="2323465" cy="460375"/>
          </a:xfrm>
          <a:prstGeom prst="rect">
            <a:avLst/>
          </a:prstGeom>
          <a:noFill/>
        </p:spPr>
        <p:txBody>
          <a:bodyPr wrap="none" rtlCol="0">
            <a:spAutoFit/>
          </a:bodyPr>
          <a:lstStyle/>
          <a:p>
            <a:pPr algn="l"/>
            <a:r>
              <a:rPr lang="en-US" altLang="zh-CN" sz="2400" b="1">
                <a:solidFill>
                  <a:schemeClr val="tx1"/>
                </a:solidFill>
                <a:latin typeface="Times New Roman" panose="02020603050405020304" charset="0"/>
                <a:cs typeface="Times New Roman" panose="02020603050405020304" charset="0"/>
                <a:sym typeface="+mn-ea"/>
              </a:rPr>
              <a:t>Historical origin</a:t>
            </a:r>
            <a:endParaRPr kumimoji="1" lang="en-US" altLang="zh-CN" sz="2400" b="1" dirty="0">
              <a:solidFill>
                <a:schemeClr val="tx1"/>
              </a:solidFill>
              <a:latin typeface="Times New Roman" panose="02020603050405020304" charset="0"/>
              <a:ea typeface="zihun110hao-wulinjianghuti" pitchFamily="2" charset="-122"/>
              <a:cs typeface="Times New Roman" panose="02020603050405020304" charset="0"/>
              <a:sym typeface="+mn-ea"/>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5489544" y="1974102"/>
            <a:ext cx="1578326" cy="498935"/>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5414641" y="1911755"/>
            <a:ext cx="1728132" cy="644407"/>
          </a:xfrm>
          <a:prstGeom prst="rect">
            <a:avLst/>
          </a:prstGeom>
          <a:noFill/>
          <a:ln>
            <a:solidFill>
              <a:srgbClr val="8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5587712" y="2007359"/>
            <a:ext cx="1381991" cy="369332"/>
          </a:xfrm>
          <a:prstGeom prst="rect">
            <a:avLst/>
          </a:prstGeom>
          <a:noFill/>
        </p:spPr>
        <p:txBody>
          <a:bodyPr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第二部分</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sp>
        <p:nvSpPr>
          <p:cNvPr id="4" name="文本框 3"/>
          <p:cNvSpPr txBox="1"/>
          <p:nvPr/>
        </p:nvSpPr>
        <p:spPr>
          <a:xfrm>
            <a:off x="2522220" y="2683510"/>
            <a:ext cx="7372350" cy="1742440"/>
          </a:xfrm>
          <a:prstGeom prst="rect">
            <a:avLst/>
          </a:prstGeom>
          <a:noFill/>
        </p:spPr>
        <p:txBody>
          <a:bodyPr wrap="square" rtlCol="0">
            <a:noAutofit/>
          </a:bodyPr>
          <a:lstStyle/>
          <a:p>
            <a:pPr algn="dist"/>
            <a:r>
              <a:rPr kumimoji="1" lang="en-US" altLang="zh-CN" sz="66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sym typeface="+mn-ea"/>
              </a:rPr>
              <a:t>Cooking method</a:t>
            </a:r>
            <a:endParaRPr kumimoji="1" lang="en-US" altLang="zh-CN" sz="6600" b="1" dirty="0">
              <a:solidFill>
                <a:schemeClr val="bg1"/>
              </a:solidFill>
              <a:effectLst>
                <a:outerShdw blurRad="38100" dist="38100" dir="2700000" algn="tl">
                  <a:srgbClr val="000000">
                    <a:alpha val="43137"/>
                  </a:srgbClr>
                </a:outerShdw>
              </a:effectLst>
              <a:latin typeface="Times New Roman" panose="02020603050405020304" charset="0"/>
              <a:ea typeface="zihun110hao-wulinjianghuti" pitchFamily="2" charset="-122"/>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8622" y="462224"/>
            <a:ext cx="2342515" cy="460375"/>
          </a:xfrm>
          <a:prstGeom prst="rect">
            <a:avLst/>
          </a:prstGeom>
          <a:noFill/>
        </p:spPr>
        <p:txBody>
          <a:bodyPr wrap="none" rtlCol="0">
            <a:spAutoFit/>
          </a:bodyPr>
          <a:lstStyle/>
          <a:p>
            <a:r>
              <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rPr>
              <a:t>Cooking method</a:t>
            </a:r>
            <a:endPar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endParaRPr>
          </a:p>
        </p:txBody>
      </p:sp>
      <p:pic>
        <p:nvPicPr>
          <p:cNvPr id="5" name="图片 4"/>
          <p:cNvPicPr>
            <a:picLocks noChangeAspect="1"/>
          </p:cNvPicPr>
          <p:nvPr/>
        </p:nvPicPr>
        <p:blipFill>
          <a:blip r:embed="rId1"/>
          <a:stretch>
            <a:fillRect/>
          </a:stretch>
        </p:blipFill>
        <p:spPr>
          <a:xfrm>
            <a:off x="7903210" y="1116330"/>
            <a:ext cx="3535680" cy="4714240"/>
          </a:xfrm>
          <a:prstGeom prst="rect">
            <a:avLst/>
          </a:prstGeom>
        </p:spPr>
      </p:pic>
      <p:pic>
        <p:nvPicPr>
          <p:cNvPr id="9" name="图片 8"/>
          <p:cNvPicPr>
            <a:picLocks noChangeAspect="1"/>
          </p:cNvPicPr>
          <p:nvPr/>
        </p:nvPicPr>
        <p:blipFill>
          <a:blip r:embed="rId2"/>
          <a:stretch>
            <a:fillRect/>
          </a:stretch>
        </p:blipFill>
        <p:spPr>
          <a:xfrm>
            <a:off x="480695" y="1116330"/>
            <a:ext cx="3536315" cy="4714240"/>
          </a:xfrm>
          <a:prstGeom prst="rect">
            <a:avLst/>
          </a:prstGeom>
        </p:spPr>
      </p:pic>
      <p:pic>
        <p:nvPicPr>
          <p:cNvPr id="16" name="图片 15"/>
          <p:cNvPicPr>
            <a:picLocks noChangeAspect="1"/>
          </p:cNvPicPr>
          <p:nvPr/>
        </p:nvPicPr>
        <p:blipFill>
          <a:blip r:embed="rId3" cstate="screen"/>
          <a:stretch>
            <a:fillRect/>
          </a:stretch>
        </p:blipFill>
        <p:spPr>
          <a:xfrm>
            <a:off x="4125804" y="1927641"/>
            <a:ext cx="3444650" cy="3001947"/>
          </a:xfrm>
          <a:prstGeom prst="rect">
            <a:avLst/>
          </a:prstGeom>
        </p:spPr>
      </p:pic>
      <p:sp>
        <p:nvSpPr>
          <p:cNvPr id="11" name="矩形 10"/>
          <p:cNvSpPr/>
          <p:nvPr/>
        </p:nvSpPr>
        <p:spPr>
          <a:xfrm rot="16200000">
            <a:off x="5810885" y="-149860"/>
            <a:ext cx="576580" cy="2315210"/>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4949190" y="774142"/>
            <a:ext cx="2307590" cy="521970"/>
          </a:xfrm>
          <a:prstGeom prst="rect">
            <a:avLst/>
          </a:prstGeom>
          <a:noFill/>
        </p:spPr>
        <p:txBody>
          <a:bodyPr wrap="none" rtlCol="0">
            <a:spAutoFit/>
          </a:bodyPr>
          <a:lstStyle/>
          <a:p>
            <a:r>
              <a:rPr kumimoji="1" lang="en-US" altLang="zh-CN" sz="2800" dirty="0">
                <a:solidFill>
                  <a:schemeClr val="bg1"/>
                </a:solidFill>
                <a:latin typeface="Times New Roman" panose="02020603050405020304" charset="0"/>
                <a:ea typeface="字魂36号-正文宋楷" panose="02000000000000000000" pitchFamily="2" charset="-122"/>
                <a:cs typeface="Times New Roman" panose="02020603050405020304" charset="0"/>
              </a:rPr>
              <a:t>Food materials</a:t>
            </a:r>
            <a:endParaRPr kumimoji="1" lang="en-US" altLang="zh-CN" sz="2800" dirty="0">
              <a:solidFill>
                <a:schemeClr val="bg1"/>
              </a:solidFill>
              <a:latin typeface="Times New Roman" panose="02020603050405020304" charset="0"/>
              <a:ea typeface="字魂36号-正文宋楷" panose="02000000000000000000" pitchFamily="2" charset="-122"/>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60652" y="1925932"/>
            <a:ext cx="461665" cy="1655467"/>
          </a:xfrm>
          <a:prstGeom prst="rect">
            <a:avLst/>
          </a:prstGeom>
          <a:noFill/>
        </p:spPr>
        <p:txBody>
          <a:bodyPr vert="eaVert"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螺蛳粉起源</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pic>
        <p:nvPicPr>
          <p:cNvPr id="10" name="图片 9"/>
          <p:cNvPicPr>
            <a:picLocks noChangeAspect="1"/>
          </p:cNvPicPr>
          <p:nvPr/>
        </p:nvPicPr>
        <p:blipFill>
          <a:blip r:embed="rId1" cstate="screen"/>
          <a:stretch>
            <a:fillRect/>
          </a:stretch>
        </p:blipFill>
        <p:spPr>
          <a:xfrm>
            <a:off x="8842233" y="1678549"/>
            <a:ext cx="3444650" cy="5179925"/>
          </a:xfrm>
          <a:prstGeom prst="rect">
            <a:avLst/>
          </a:prstGeom>
        </p:spPr>
      </p:pic>
      <p:sp>
        <p:nvSpPr>
          <p:cNvPr id="7" name="文本框 6"/>
          <p:cNvSpPr txBox="1"/>
          <p:nvPr/>
        </p:nvSpPr>
        <p:spPr>
          <a:xfrm>
            <a:off x="991162" y="451429"/>
            <a:ext cx="1918970" cy="460375"/>
          </a:xfrm>
          <a:prstGeom prst="rect">
            <a:avLst/>
          </a:prstGeom>
          <a:noFill/>
        </p:spPr>
        <p:txBody>
          <a:bodyPr wrap="none" rtlCol="0">
            <a:spAutoFit/>
          </a:bodyPr>
          <a:lstStyle/>
          <a:p>
            <a:r>
              <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rPr>
              <a:t>Making steps</a:t>
            </a:r>
            <a:endPar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endParaRPr>
          </a:p>
        </p:txBody>
      </p:sp>
      <p:pic>
        <p:nvPicPr>
          <p:cNvPr id="9" name="图片 8" descr="微信图片_20251110214731"/>
          <p:cNvPicPr>
            <a:picLocks noChangeAspect="1"/>
          </p:cNvPicPr>
          <p:nvPr/>
        </p:nvPicPr>
        <p:blipFill>
          <a:blip r:embed="rId2"/>
          <a:srcRect t="11019" r="148" b="9444"/>
          <a:stretch>
            <a:fillRect/>
          </a:stretch>
        </p:blipFill>
        <p:spPr>
          <a:xfrm>
            <a:off x="407670" y="1102360"/>
            <a:ext cx="2018030" cy="2144395"/>
          </a:xfrm>
          <a:prstGeom prst="rect">
            <a:avLst/>
          </a:prstGeom>
        </p:spPr>
      </p:pic>
      <p:pic>
        <p:nvPicPr>
          <p:cNvPr id="11" name="图片 10" descr="微信图片_20251110214744"/>
          <p:cNvPicPr>
            <a:picLocks noChangeAspect="1"/>
          </p:cNvPicPr>
          <p:nvPr/>
        </p:nvPicPr>
        <p:blipFill>
          <a:blip r:embed="rId3"/>
          <a:srcRect l="4565" t="26546" r="4849" b="6593"/>
          <a:stretch>
            <a:fillRect/>
          </a:stretch>
        </p:blipFill>
        <p:spPr>
          <a:xfrm>
            <a:off x="3500120" y="1102360"/>
            <a:ext cx="2243455" cy="2144395"/>
          </a:xfrm>
          <a:prstGeom prst="rect">
            <a:avLst/>
          </a:prstGeom>
        </p:spPr>
      </p:pic>
      <p:pic>
        <p:nvPicPr>
          <p:cNvPr id="12" name="图片 11" descr="微信图片_20251110214752"/>
          <p:cNvPicPr>
            <a:picLocks noChangeAspect="1"/>
          </p:cNvPicPr>
          <p:nvPr/>
        </p:nvPicPr>
        <p:blipFill>
          <a:blip r:embed="rId4"/>
          <a:srcRect l="3852" t="13296" r="790" b="16574"/>
          <a:stretch>
            <a:fillRect/>
          </a:stretch>
        </p:blipFill>
        <p:spPr>
          <a:xfrm>
            <a:off x="332740" y="3908425"/>
            <a:ext cx="2241550" cy="2199005"/>
          </a:xfrm>
          <a:prstGeom prst="rect">
            <a:avLst/>
          </a:prstGeom>
        </p:spPr>
      </p:pic>
      <p:pic>
        <p:nvPicPr>
          <p:cNvPr id="13" name="图片 12" descr="微信图片_20251110214756"/>
          <p:cNvPicPr>
            <a:picLocks noChangeAspect="1"/>
          </p:cNvPicPr>
          <p:nvPr/>
        </p:nvPicPr>
        <p:blipFill>
          <a:blip r:embed="rId5"/>
          <a:srcRect t="10222" r="-62" b="20694"/>
          <a:stretch>
            <a:fillRect/>
          </a:stretch>
        </p:blipFill>
        <p:spPr>
          <a:xfrm>
            <a:off x="3500120" y="3989070"/>
            <a:ext cx="2248535" cy="2070100"/>
          </a:xfrm>
          <a:prstGeom prst="rect">
            <a:avLst/>
          </a:prstGeom>
        </p:spPr>
      </p:pic>
      <p:pic>
        <p:nvPicPr>
          <p:cNvPr id="14" name="图片 13" descr="微信图片_20251110214801"/>
          <p:cNvPicPr>
            <a:picLocks noChangeAspect="1"/>
          </p:cNvPicPr>
          <p:nvPr/>
        </p:nvPicPr>
        <p:blipFill>
          <a:blip r:embed="rId6"/>
          <a:srcRect l="5982" t="7843" r="-332" b="20380"/>
          <a:stretch>
            <a:fillRect/>
          </a:stretch>
        </p:blipFill>
        <p:spPr>
          <a:xfrm>
            <a:off x="6954520" y="2205355"/>
            <a:ext cx="2420620" cy="2447925"/>
          </a:xfrm>
          <a:prstGeom prst="rect">
            <a:avLst/>
          </a:prstGeom>
        </p:spPr>
      </p:pic>
      <p:cxnSp>
        <p:nvCxnSpPr>
          <p:cNvPr id="15" name="直接箭头连接符 14"/>
          <p:cNvCxnSpPr/>
          <p:nvPr/>
        </p:nvCxnSpPr>
        <p:spPr>
          <a:xfrm>
            <a:off x="2574925" y="2146300"/>
            <a:ext cx="68580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7" name="直接箭头连接符 16"/>
          <p:cNvCxnSpPr/>
          <p:nvPr/>
        </p:nvCxnSpPr>
        <p:spPr>
          <a:xfrm>
            <a:off x="2609215" y="5109210"/>
            <a:ext cx="68580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8" name="直接箭头连接符 17"/>
          <p:cNvCxnSpPr/>
          <p:nvPr/>
        </p:nvCxnSpPr>
        <p:spPr>
          <a:xfrm>
            <a:off x="6006465" y="2404110"/>
            <a:ext cx="685800" cy="339725"/>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9" name="直接箭头连接符 18"/>
          <p:cNvCxnSpPr/>
          <p:nvPr/>
        </p:nvCxnSpPr>
        <p:spPr>
          <a:xfrm flipV="1">
            <a:off x="6016625" y="4653280"/>
            <a:ext cx="685800" cy="45593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sp>
        <p:nvSpPr>
          <p:cNvPr id="20" name="文本框 19"/>
          <p:cNvSpPr txBox="1"/>
          <p:nvPr/>
        </p:nvSpPr>
        <p:spPr>
          <a:xfrm>
            <a:off x="6096000" y="851535"/>
            <a:ext cx="4424680" cy="1062355"/>
          </a:xfrm>
          <a:prstGeom prst="rect">
            <a:avLst/>
          </a:prstGeom>
          <a:noFill/>
        </p:spPr>
        <p:txBody>
          <a:bodyPr wrap="square" rtlCol="0" anchor="t">
            <a:noAutofit/>
          </a:bodyPr>
          <a:p>
            <a:pPr marL="457200" indent="-457200">
              <a:buFont typeface="+mj-ea"/>
              <a:buAutoNum type="circleNumDbPlain"/>
            </a:pPr>
            <a:r>
              <a:rPr lang="en-US" altLang="zh-CN" sz="2000">
                <a:latin typeface="Times New Roman" panose="02020603050405020304" charset="0"/>
                <a:cs typeface="Times New Roman" panose="02020603050405020304" charset="0"/>
                <a:sym typeface="+mn-ea"/>
              </a:rPr>
              <a:t>Cut the lean meat off the pork bones and remove the spine directly.  </a:t>
            </a:r>
            <a:endParaRPr lang="en-US" altLang="zh-CN" sz="2000">
              <a:latin typeface="Times New Roman" panose="02020603050405020304" charset="0"/>
              <a:cs typeface="Times New Roman" panose="02020603050405020304" charset="0"/>
              <a:sym typeface="+mn-ea"/>
            </a:endParaRPr>
          </a:p>
        </p:txBody>
      </p:sp>
      <p:sp>
        <p:nvSpPr>
          <p:cNvPr id="21" name="文本框 20"/>
          <p:cNvSpPr txBox="1"/>
          <p:nvPr/>
        </p:nvSpPr>
        <p:spPr>
          <a:xfrm>
            <a:off x="5748655" y="851535"/>
            <a:ext cx="5521960" cy="1293495"/>
          </a:xfrm>
          <a:prstGeom prst="rect">
            <a:avLst/>
          </a:prstGeom>
          <a:noFill/>
        </p:spPr>
        <p:txBody>
          <a:bodyPr wrap="square" rtlCol="0" anchor="t">
            <a:noAutofit/>
          </a:bodyPr>
          <a:p>
            <a:pPr marL="457200" indent="-457200">
              <a:buFont typeface="+mj-ea"/>
              <a:buAutoNum type="circleNumDbPlain" startAt="2"/>
            </a:pPr>
            <a:r>
              <a:rPr lang="en-US" altLang="zh-CN" sz="2000">
                <a:latin typeface="Times New Roman" panose="02020603050405020304" charset="0"/>
                <a:cs typeface="Times New Roman" panose="02020603050405020304" charset="0"/>
                <a:sym typeface="+mn-ea"/>
              </a:rPr>
              <a:t> Soak the river snails in water for 1 hour to remove sediment and earthy flavor, then rinse them again.  </a:t>
            </a:r>
            <a:endParaRPr lang="en-US" altLang="zh-CN" sz="2000">
              <a:latin typeface="Times New Roman" panose="02020603050405020304" charset="0"/>
              <a:cs typeface="Times New Roman" panose="02020603050405020304" charset="0"/>
              <a:sym typeface="+mn-ea"/>
            </a:endParaRPr>
          </a:p>
        </p:txBody>
      </p:sp>
      <p:sp>
        <p:nvSpPr>
          <p:cNvPr id="22" name="文本框 21"/>
          <p:cNvSpPr txBox="1"/>
          <p:nvPr/>
        </p:nvSpPr>
        <p:spPr>
          <a:xfrm>
            <a:off x="5641340" y="721995"/>
            <a:ext cx="6096000" cy="1322070"/>
          </a:xfrm>
          <a:prstGeom prst="rect">
            <a:avLst/>
          </a:prstGeom>
          <a:noFill/>
        </p:spPr>
        <p:txBody>
          <a:bodyPr wrap="square" rtlCol="0" anchor="t">
            <a:spAutoFit/>
          </a:bodyPr>
          <a:p>
            <a:pPr marL="457200" indent="-457200">
              <a:buFont typeface="+mj-ea"/>
              <a:buAutoNum type="circleNumDbPlain" startAt="3"/>
            </a:pPr>
            <a:r>
              <a:rPr lang="en-US" altLang="zh-CN" sz="2000">
                <a:latin typeface="Times New Roman" panose="02020603050405020304" charset="0"/>
                <a:cs typeface="Times New Roman" panose="02020603050405020304" charset="0"/>
                <a:sym typeface="+mn-ea"/>
              </a:rPr>
              <a:t>Add the pork bones to a pot of boiling water, along with a spoonful of rice wine. Then add shredded pickled vegetables and diced tofu, stir-frying them with a little oil but no salt.  </a:t>
            </a:r>
            <a:endParaRPr lang="en-US" altLang="zh-CN" sz="2000">
              <a:latin typeface="Times New Roman" panose="02020603050405020304" charset="0"/>
              <a:cs typeface="Times New Roman" panose="02020603050405020304" charset="0"/>
              <a:sym typeface="+mn-ea"/>
            </a:endParaRPr>
          </a:p>
        </p:txBody>
      </p:sp>
      <p:sp>
        <p:nvSpPr>
          <p:cNvPr id="23" name="文本框 22"/>
          <p:cNvSpPr txBox="1"/>
          <p:nvPr/>
        </p:nvSpPr>
        <p:spPr>
          <a:xfrm>
            <a:off x="5748655" y="855980"/>
            <a:ext cx="6096000" cy="1014730"/>
          </a:xfrm>
          <a:prstGeom prst="rect">
            <a:avLst/>
          </a:prstGeom>
          <a:noFill/>
        </p:spPr>
        <p:txBody>
          <a:bodyPr wrap="square" rtlCol="0" anchor="t">
            <a:spAutoFit/>
          </a:bodyPr>
          <a:p>
            <a:pPr marL="457200" indent="-457200">
              <a:buFont typeface="+mj-ea"/>
              <a:buAutoNum type="circleNumDbPlain" startAt="4"/>
            </a:pPr>
            <a:r>
              <a:rPr lang="en-US" altLang="zh-CN" sz="2000">
                <a:latin typeface="Times New Roman" panose="02020603050405020304" charset="0"/>
                <a:cs typeface="Times New Roman" panose="02020603050405020304" charset="0"/>
              </a:rPr>
              <a:t>Simmer the river snails in the broth for a full hour, then pour in the previously prepared chili oil (omit if you prefer a non-spicy version).  </a:t>
            </a:r>
            <a:endParaRPr lang="en-US" altLang="zh-CN" sz="2000">
              <a:latin typeface="Times New Roman" panose="02020603050405020304" charset="0"/>
              <a:cs typeface="Times New Roman" panose="02020603050405020304" charset="0"/>
            </a:endParaRPr>
          </a:p>
        </p:txBody>
      </p:sp>
      <p:sp>
        <p:nvSpPr>
          <p:cNvPr id="26" name="矩形 25"/>
          <p:cNvSpPr/>
          <p:nvPr/>
        </p:nvSpPr>
        <p:spPr>
          <a:xfrm rot="16200000">
            <a:off x="7123989" y="4515952"/>
            <a:ext cx="602901" cy="1896627"/>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6477000" y="5205807"/>
            <a:ext cx="1871980" cy="521970"/>
          </a:xfrm>
          <a:prstGeom prst="rect">
            <a:avLst/>
          </a:prstGeom>
          <a:noFill/>
        </p:spPr>
        <p:txBody>
          <a:bodyPr wrap="none" rtlCol="0">
            <a:spAutoFit/>
          </a:bodyPr>
          <a:lstStyle/>
          <a:p>
            <a:r>
              <a:rPr kumimoji="1" lang="en-US" altLang="zh-CN" sz="2800" dirty="0">
                <a:solidFill>
                  <a:schemeClr val="bg1"/>
                </a:solidFill>
                <a:latin typeface="Times New Roman" panose="02020603050405020304" charset="0"/>
                <a:ea typeface="字魂36号-正文宋楷" panose="02000000000000000000" pitchFamily="2" charset="-122"/>
                <a:cs typeface="Times New Roman" panose="02020603050405020304" charset="0"/>
              </a:rPr>
              <a:t> Soup-stock</a:t>
            </a:r>
            <a:endParaRPr kumimoji="1" lang="en-US" altLang="zh-CN" sz="2800" dirty="0">
              <a:solidFill>
                <a:schemeClr val="bg1"/>
              </a:solidFill>
              <a:latin typeface="Times New Roman" panose="02020603050405020304" charset="0"/>
              <a:ea typeface="字魂36号-正文宋楷" panose="02000000000000000000" pitchFamily="2" charset="-122"/>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linds(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86191/Desktop/微信图片_20251110214829.jpg微信图片_20251110214829"/>
          <p:cNvPicPr>
            <a:picLocks noChangeAspect="1"/>
          </p:cNvPicPr>
          <p:nvPr/>
        </p:nvPicPr>
        <p:blipFill>
          <a:blip r:embed="rId1"/>
          <a:srcRect t="14166" b="14166"/>
          <a:stretch>
            <a:fillRect/>
          </a:stretch>
        </p:blipFill>
        <p:spPr>
          <a:xfrm>
            <a:off x="6778625" y="3895725"/>
            <a:ext cx="2361565" cy="2257425"/>
          </a:xfrm>
          <a:prstGeom prst="rect">
            <a:avLst/>
          </a:prstGeom>
        </p:spPr>
      </p:pic>
      <p:sp>
        <p:nvSpPr>
          <p:cNvPr id="5" name="文本框 4"/>
          <p:cNvSpPr txBox="1"/>
          <p:nvPr/>
        </p:nvSpPr>
        <p:spPr>
          <a:xfrm>
            <a:off x="3260652" y="1925932"/>
            <a:ext cx="461665" cy="1655467"/>
          </a:xfrm>
          <a:prstGeom prst="rect">
            <a:avLst/>
          </a:prstGeom>
          <a:noFill/>
        </p:spPr>
        <p:txBody>
          <a:bodyPr vert="eaVert" wrap="square" rtlCol="0">
            <a:spAutoFit/>
          </a:bodyPr>
          <a:lstStyle/>
          <a:p>
            <a:pPr algn="dist"/>
            <a:r>
              <a:rPr kumimoji="1" lang="zh-CN" altLang="en-US" dirty="0">
                <a:solidFill>
                  <a:schemeClr val="bg1"/>
                </a:solidFill>
                <a:latin typeface="字魂36号-正文宋楷" panose="02000000000000000000" pitchFamily="2" charset="-122"/>
                <a:ea typeface="字魂36号-正文宋楷" panose="02000000000000000000" pitchFamily="2" charset="-122"/>
              </a:rPr>
              <a:t>螺蛳粉起源</a:t>
            </a:r>
            <a:endParaRPr kumimoji="1" lang="zh-CN" altLang="en-US" dirty="0">
              <a:solidFill>
                <a:schemeClr val="bg1"/>
              </a:solidFill>
              <a:latin typeface="字魂36号-正文宋楷" panose="02000000000000000000" pitchFamily="2" charset="-122"/>
              <a:ea typeface="字魂36号-正文宋楷" panose="02000000000000000000" pitchFamily="2" charset="-122"/>
            </a:endParaRPr>
          </a:p>
        </p:txBody>
      </p:sp>
      <p:pic>
        <p:nvPicPr>
          <p:cNvPr id="10" name="图片 9"/>
          <p:cNvPicPr>
            <a:picLocks noChangeAspect="1"/>
          </p:cNvPicPr>
          <p:nvPr/>
        </p:nvPicPr>
        <p:blipFill>
          <a:blip r:embed="rId2" cstate="screen"/>
          <a:stretch>
            <a:fillRect/>
          </a:stretch>
        </p:blipFill>
        <p:spPr>
          <a:xfrm>
            <a:off x="8866998" y="1678549"/>
            <a:ext cx="3444650" cy="5179925"/>
          </a:xfrm>
          <a:prstGeom prst="rect">
            <a:avLst/>
          </a:prstGeom>
        </p:spPr>
      </p:pic>
      <p:sp>
        <p:nvSpPr>
          <p:cNvPr id="7" name="文本框 6"/>
          <p:cNvSpPr txBox="1"/>
          <p:nvPr/>
        </p:nvSpPr>
        <p:spPr>
          <a:xfrm>
            <a:off x="991162" y="451429"/>
            <a:ext cx="1918970" cy="460375"/>
          </a:xfrm>
          <a:prstGeom prst="rect">
            <a:avLst/>
          </a:prstGeom>
          <a:noFill/>
        </p:spPr>
        <p:txBody>
          <a:bodyPr wrap="none" rtlCol="0">
            <a:spAutoFit/>
          </a:bodyPr>
          <a:lstStyle/>
          <a:p>
            <a:r>
              <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rPr>
              <a:t>Making steps</a:t>
            </a:r>
            <a:endParaRPr kumimoji="1" lang="en-US" altLang="zh-CN" sz="2400" b="1" dirty="0">
              <a:solidFill>
                <a:schemeClr val="tx1">
                  <a:lumMod val="75000"/>
                  <a:lumOff val="25000"/>
                </a:schemeClr>
              </a:solidFill>
              <a:latin typeface="Times New Roman" panose="02020603050405020304" charset="0"/>
              <a:ea typeface="zihun110hao-wulinjianghuti" pitchFamily="2" charset="-122"/>
              <a:cs typeface="Times New Roman" panose="02020603050405020304" charset="0"/>
            </a:endParaRPr>
          </a:p>
        </p:txBody>
      </p:sp>
      <p:pic>
        <p:nvPicPr>
          <p:cNvPr id="9" name="图片 8" descr="C:/Users/86191/Desktop/微信图片_20251110214805.jpg微信图片_20251110214805"/>
          <p:cNvPicPr>
            <a:picLocks noChangeAspect="1"/>
          </p:cNvPicPr>
          <p:nvPr/>
        </p:nvPicPr>
        <p:blipFill>
          <a:blip r:embed="rId3"/>
          <a:srcRect t="7204" b="7204"/>
          <a:stretch>
            <a:fillRect/>
          </a:stretch>
        </p:blipFill>
        <p:spPr>
          <a:xfrm>
            <a:off x="407670" y="1125855"/>
            <a:ext cx="1996440" cy="2120900"/>
          </a:xfrm>
          <a:prstGeom prst="rect">
            <a:avLst/>
          </a:prstGeom>
        </p:spPr>
      </p:pic>
      <p:pic>
        <p:nvPicPr>
          <p:cNvPr id="11" name="图片 10" descr="C:/Users/86191/Desktop/微信图片_20251110214814.jpg微信图片_20251110214814"/>
          <p:cNvPicPr>
            <a:picLocks noChangeAspect="1"/>
          </p:cNvPicPr>
          <p:nvPr/>
        </p:nvPicPr>
        <p:blipFill>
          <a:blip r:embed="rId4"/>
          <a:srcRect t="28503" b="28503"/>
          <a:stretch>
            <a:fillRect/>
          </a:stretch>
        </p:blipFill>
        <p:spPr>
          <a:xfrm>
            <a:off x="6366510" y="1066800"/>
            <a:ext cx="2243455" cy="2144395"/>
          </a:xfrm>
          <a:prstGeom prst="rect">
            <a:avLst/>
          </a:prstGeom>
        </p:spPr>
      </p:pic>
      <p:pic>
        <p:nvPicPr>
          <p:cNvPr id="12" name="图片 11" descr="C:/Users/86191/Desktop/微信图片_20251110214810.jpg微信图片_20251110214810"/>
          <p:cNvPicPr>
            <a:picLocks noChangeAspect="1"/>
          </p:cNvPicPr>
          <p:nvPr/>
        </p:nvPicPr>
        <p:blipFill>
          <a:blip r:embed="rId5"/>
          <a:srcRect t="13232" b="13232"/>
          <a:stretch>
            <a:fillRect/>
          </a:stretch>
        </p:blipFill>
        <p:spPr>
          <a:xfrm>
            <a:off x="3197860" y="1125855"/>
            <a:ext cx="2125980" cy="2085340"/>
          </a:xfrm>
          <a:prstGeom prst="rect">
            <a:avLst/>
          </a:prstGeom>
        </p:spPr>
      </p:pic>
      <p:pic>
        <p:nvPicPr>
          <p:cNvPr id="13" name="图片 12" descr="C:/Users/86191/Desktop/微信图片_20251110214820.jpg微信图片_20251110214820"/>
          <p:cNvPicPr>
            <a:picLocks noChangeAspect="1"/>
          </p:cNvPicPr>
          <p:nvPr/>
        </p:nvPicPr>
        <p:blipFill>
          <a:blip r:embed="rId6"/>
          <a:srcRect t="15490" b="15490"/>
          <a:stretch>
            <a:fillRect/>
          </a:stretch>
        </p:blipFill>
        <p:spPr>
          <a:xfrm>
            <a:off x="326390" y="3989070"/>
            <a:ext cx="2248535" cy="2070100"/>
          </a:xfrm>
          <a:prstGeom prst="rect">
            <a:avLst/>
          </a:prstGeom>
        </p:spPr>
      </p:pic>
      <p:pic>
        <p:nvPicPr>
          <p:cNvPr id="14" name="图片 13" descr="C:/Users/86191/Desktop/微信图片_20251110214826.jpg微信图片_20251110214826"/>
          <p:cNvPicPr>
            <a:picLocks noChangeAspect="1"/>
          </p:cNvPicPr>
          <p:nvPr/>
        </p:nvPicPr>
        <p:blipFill>
          <a:blip r:embed="rId7"/>
          <a:srcRect t="12080" b="12080"/>
          <a:stretch>
            <a:fillRect/>
          </a:stretch>
        </p:blipFill>
        <p:spPr>
          <a:xfrm>
            <a:off x="3590925" y="3895090"/>
            <a:ext cx="2232660" cy="2258060"/>
          </a:xfrm>
          <a:prstGeom prst="rect">
            <a:avLst/>
          </a:prstGeom>
        </p:spPr>
      </p:pic>
      <p:cxnSp>
        <p:nvCxnSpPr>
          <p:cNvPr id="15" name="直接箭头连接符 14"/>
          <p:cNvCxnSpPr/>
          <p:nvPr/>
        </p:nvCxnSpPr>
        <p:spPr>
          <a:xfrm>
            <a:off x="2484755" y="2146300"/>
            <a:ext cx="68580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7" name="直接箭头连接符 16"/>
          <p:cNvCxnSpPr/>
          <p:nvPr/>
        </p:nvCxnSpPr>
        <p:spPr>
          <a:xfrm>
            <a:off x="8663940" y="2186305"/>
            <a:ext cx="47625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8" name="直接箭头连接符 17"/>
          <p:cNvCxnSpPr/>
          <p:nvPr/>
        </p:nvCxnSpPr>
        <p:spPr>
          <a:xfrm>
            <a:off x="5377815" y="2146300"/>
            <a:ext cx="93472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9" name="直接箭头连接符 18"/>
          <p:cNvCxnSpPr/>
          <p:nvPr/>
        </p:nvCxnSpPr>
        <p:spPr>
          <a:xfrm>
            <a:off x="2653665" y="5024120"/>
            <a:ext cx="85852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3" name="直接箭头连接符 2"/>
          <p:cNvCxnSpPr/>
          <p:nvPr/>
        </p:nvCxnSpPr>
        <p:spPr>
          <a:xfrm>
            <a:off x="5871845" y="5024120"/>
            <a:ext cx="906780" cy="0"/>
          </a:xfrm>
          <a:prstGeom prst="straightConnector1">
            <a:avLst/>
          </a:prstGeom>
          <a:ln w="31750" cap="rnd">
            <a:solidFill>
              <a:schemeClr val="tx1"/>
            </a:solidFill>
            <a:round/>
            <a:tailEnd type="arrow" w="med" len="med"/>
          </a:ln>
        </p:spPr>
        <p:style>
          <a:lnRef idx="0">
            <a:srgbClr val="FFFFFF"/>
          </a:lnRef>
          <a:fillRef idx="0">
            <a:srgbClr val="FFFFFF"/>
          </a:fillRef>
          <a:effectRef idx="0">
            <a:srgbClr val="FFFFFF"/>
          </a:effectRef>
          <a:fontRef idx="minor">
            <a:schemeClr val="tx1"/>
          </a:fontRef>
        </p:style>
      </p:cxnSp>
      <p:sp>
        <p:nvSpPr>
          <p:cNvPr id="4" name="文本框 3"/>
          <p:cNvSpPr txBox="1"/>
          <p:nvPr/>
        </p:nvSpPr>
        <p:spPr>
          <a:xfrm>
            <a:off x="8867140" y="648335"/>
            <a:ext cx="3144520" cy="3627120"/>
          </a:xfrm>
          <a:prstGeom prst="rect">
            <a:avLst/>
          </a:prstGeom>
          <a:noFill/>
        </p:spPr>
        <p:txBody>
          <a:bodyPr wrap="square" rtlCol="0" anchor="t">
            <a:noAutofit/>
          </a:bodyPr>
          <a:p>
            <a:pPr marL="457200" indent="-457200">
              <a:buFont typeface="+mj-ea"/>
              <a:buAutoNum type="circleNumDbPlain" startAt="5"/>
            </a:pPr>
            <a:r>
              <a:rPr lang="en-US" altLang="zh-CN" sz="2000">
                <a:latin typeface="Times New Roman" panose="02020603050405020304" charset="0"/>
                <a:cs typeface="Times New Roman" panose="02020603050405020304" charset="0"/>
                <a:sym typeface="+mn-ea"/>
              </a:rPr>
              <a:t>Cut the side dishes into small strips and chunks. Pour oil into a pan and fry the tofu slices (make sure the oil is hot, but do not turn on the heat while frying to prevent burning). Use the leftover oil to make chili oil by adding chili powder </a:t>
            </a:r>
            <a:endParaRPr lang="en-US" altLang="zh-CN" sz="2000">
              <a:latin typeface="Times New Roman" panose="02020603050405020304" charset="0"/>
              <a:cs typeface="Times New Roman" panose="02020603050405020304" charset="0"/>
              <a:sym typeface="+mn-ea"/>
            </a:endParaRPr>
          </a:p>
        </p:txBody>
      </p:sp>
      <p:sp>
        <p:nvSpPr>
          <p:cNvPr id="6" name="文本框 5"/>
          <p:cNvSpPr txBox="1"/>
          <p:nvPr/>
        </p:nvSpPr>
        <p:spPr>
          <a:xfrm>
            <a:off x="8867140" y="648335"/>
            <a:ext cx="2654300" cy="2350770"/>
          </a:xfrm>
          <a:prstGeom prst="rect">
            <a:avLst/>
          </a:prstGeom>
          <a:noFill/>
        </p:spPr>
        <p:txBody>
          <a:bodyPr wrap="square" rtlCol="0" anchor="t">
            <a:noAutofit/>
          </a:bodyPr>
          <a:p>
            <a:pPr marL="457200" indent="-457200">
              <a:buFont typeface="+mj-ea"/>
              <a:buAutoNum type="circleNumDbPlain" startAt="6"/>
            </a:pPr>
            <a:r>
              <a:rPr lang="en-US" altLang="zh-CN" sz="2000">
                <a:latin typeface="Times New Roman" panose="02020603050405020304" charset="0"/>
                <a:cs typeface="Times New Roman" panose="02020603050405020304" charset="0"/>
                <a:sym typeface="+mn-ea"/>
              </a:rPr>
              <a:t>Add black fungus and the previously cut lean pork to the pan, stir-frying with a little salt.  </a:t>
            </a:r>
            <a:endParaRPr lang="en-US" altLang="zh-CN" sz="2000">
              <a:latin typeface="Times New Roman" panose="02020603050405020304" charset="0"/>
              <a:cs typeface="Times New Roman" panose="02020603050405020304" charset="0"/>
              <a:sym typeface="+mn-ea"/>
            </a:endParaRPr>
          </a:p>
        </p:txBody>
      </p:sp>
      <p:sp>
        <p:nvSpPr>
          <p:cNvPr id="8" name="文本框 7"/>
          <p:cNvSpPr txBox="1"/>
          <p:nvPr/>
        </p:nvSpPr>
        <p:spPr>
          <a:xfrm rot="10800000" flipV="1">
            <a:off x="8867140" y="648335"/>
            <a:ext cx="2894965" cy="3209925"/>
          </a:xfrm>
          <a:prstGeom prst="rect">
            <a:avLst/>
          </a:prstGeom>
          <a:noFill/>
        </p:spPr>
        <p:txBody>
          <a:bodyPr wrap="square" rtlCol="0" anchor="t">
            <a:noAutofit/>
          </a:bodyPr>
          <a:p>
            <a:pPr marL="457200" indent="-457200">
              <a:buFont typeface="+mj-ea"/>
              <a:buAutoNum type="circleNumDbPlain" startAt="7"/>
            </a:pPr>
            <a:r>
              <a:rPr lang="en-US" altLang="zh-CN" sz="2000">
                <a:latin typeface="Times New Roman" panose="02020603050405020304" charset="0"/>
                <a:cs typeface="Times New Roman" panose="02020603050405020304" charset="0"/>
                <a:sym typeface="+mn-ea"/>
              </a:rPr>
              <a:t>Add one tablespoon of salt and half a tablespoon of spice, stir-fry for 2 minutes, then pour in half a bowl of water. Bring to a boil and transfer everything to the bone broth.  </a:t>
            </a:r>
            <a:endParaRPr lang="en-US" altLang="zh-CN" sz="2000">
              <a:latin typeface="Times New Roman" panose="02020603050405020304" charset="0"/>
              <a:cs typeface="Times New Roman" panose="02020603050405020304" charset="0"/>
              <a:sym typeface="+mn-ea"/>
            </a:endParaRPr>
          </a:p>
        </p:txBody>
      </p:sp>
      <p:sp>
        <p:nvSpPr>
          <p:cNvPr id="16" name="文本框 15"/>
          <p:cNvSpPr txBox="1"/>
          <p:nvPr/>
        </p:nvSpPr>
        <p:spPr>
          <a:xfrm>
            <a:off x="8867140" y="648335"/>
            <a:ext cx="3117215" cy="3487420"/>
          </a:xfrm>
          <a:prstGeom prst="rect">
            <a:avLst/>
          </a:prstGeom>
          <a:noFill/>
        </p:spPr>
        <p:txBody>
          <a:bodyPr wrap="square" rtlCol="0" anchor="t">
            <a:noAutofit/>
          </a:bodyPr>
          <a:p>
            <a:pPr marL="457200" indent="-457200">
              <a:buFont typeface="+mj-ea"/>
              <a:buAutoNum type="circleNumDbPlain" startAt="8"/>
            </a:pPr>
            <a:r>
              <a:rPr lang="en-US" altLang="zh-CN" sz="2000">
                <a:latin typeface="Times New Roman" panose="02020603050405020304" charset="0"/>
                <a:cs typeface="Times New Roman" panose="02020603050405020304" charset="0"/>
              </a:rPr>
              <a:t>Boil half a pot of water, add salt (stir well until the water tastes salty). Once boiling, blanch the rice noodles separately in the water. Serve the noodles with the prepared ingredients and finally ladle the river snail broth over them. Your Luosifen are now ready.</a:t>
            </a:r>
            <a:endParaRPr lang="en-US" altLang="zh-CN" sz="2000">
              <a:latin typeface="Times New Roman" panose="02020603050405020304" charset="0"/>
              <a:cs typeface="Times New Roman" panose="02020603050405020304" charset="0"/>
            </a:endParaRPr>
          </a:p>
        </p:txBody>
      </p:sp>
      <p:sp>
        <p:nvSpPr>
          <p:cNvPr id="20" name="矩形 19"/>
          <p:cNvSpPr/>
          <p:nvPr/>
        </p:nvSpPr>
        <p:spPr>
          <a:xfrm rot="16200000">
            <a:off x="5688330" y="-659130"/>
            <a:ext cx="495935" cy="2932430"/>
          </a:xfrm>
          <a:prstGeom prst="rect">
            <a:avLst/>
          </a:prstGeom>
          <a:solidFill>
            <a:srgbClr val="8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p:cNvSpPr txBox="1"/>
          <p:nvPr/>
        </p:nvSpPr>
        <p:spPr>
          <a:xfrm>
            <a:off x="4494530" y="532842"/>
            <a:ext cx="2889885" cy="521970"/>
          </a:xfrm>
          <a:prstGeom prst="rect">
            <a:avLst/>
          </a:prstGeom>
          <a:noFill/>
        </p:spPr>
        <p:txBody>
          <a:bodyPr wrap="none" rtlCol="0">
            <a:spAutoFit/>
          </a:bodyPr>
          <a:lstStyle/>
          <a:p>
            <a:r>
              <a:rPr kumimoji="1" lang="en-US" altLang="zh-CN" sz="2800" dirty="0">
                <a:solidFill>
                  <a:schemeClr val="bg1"/>
                </a:solidFill>
                <a:latin typeface="Times New Roman" panose="02020603050405020304" charset="0"/>
                <a:ea typeface="字魂36号-正文宋楷" panose="02000000000000000000" pitchFamily="2" charset="-122"/>
                <a:cs typeface="Times New Roman" panose="02020603050405020304" charset="0"/>
              </a:rPr>
              <a:t>prepare side dishes</a:t>
            </a:r>
            <a:endParaRPr kumimoji="1" lang="en-US" altLang="zh-CN" sz="2800" dirty="0">
              <a:solidFill>
                <a:schemeClr val="bg1"/>
              </a:solidFill>
              <a:latin typeface="Times New Roman" panose="02020603050405020304" charset="0"/>
              <a:ea typeface="字魂36号-正文宋楷" panose="02000000000000000000" pitchFamily="2" charset="-122"/>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grpId="1" nodeType="clickEffect">
                                  <p:stCondLst>
                                    <p:cond delay="0"/>
                                  </p:stCondLst>
                                  <p:childTnLst>
                                    <p:animEffect transition="out" filter="blinds(horizontal)">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6" grpId="0"/>
      <p:bldP spid="16" grpId="1"/>
    </p:bldLst>
  </p:timing>
</p:sld>
</file>

<file path=ppt/tags/tag1.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0.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1.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2.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3.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4.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5.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16.xml><?xml version="1.0" encoding="utf-8"?>
<p:tagLst xmlns:p="http://schemas.openxmlformats.org/presentationml/2006/main">
  <p:tag name="KSO_WM_MEDIACOVER_FLAG" val="1"/>
  <p:tag name="KSO_WM_UNIT_MEDIACOVER_BTN_STATE" val="1"/>
  <p:tag name="KSO_WM_UNIT_MEDIACOVER_BTNRECT" val="0*0*0*0"/>
</p:tagLst>
</file>

<file path=ppt/tags/tag17.xml><?xml version="1.0" encoding="utf-8"?>
<p:tagLst xmlns:p="http://schemas.openxmlformats.org/presentationml/2006/main">
  <p:tag name="ISPRING_PRESENTATION_TITLE" val="PowerPoint 演示文稿"/>
  <p:tag name="ISPRING_FIRST_PUBLISH" val="1"/>
</p:tagLst>
</file>

<file path=ppt/tags/tag2.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3.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4.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5.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6.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7.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8.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ags/tag9.xml><?xml version="1.0" encoding="utf-8"?>
<p:tagLst xmlns:p="http://schemas.openxmlformats.org/presentationml/2006/main">
  <p:tag name="KSO_WM_DIAGRAM_VIRTUALLY_FRAME" val="{&quot;height&quot;:377.2817322834646,&quot;left&quot;:231.38338582677164,&quot;top&quot;:156.6182677165354,&quot;width&quot;:523.01661417322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4110</Words>
  <Application>WPS 演示</Application>
  <PresentationFormat>宽屏</PresentationFormat>
  <Paragraphs>118</Paragraphs>
  <Slides>14</Slides>
  <Notes>20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宋体</vt:lpstr>
      <vt:lpstr>Wingdings</vt:lpstr>
      <vt:lpstr>Arial</vt:lpstr>
      <vt:lpstr>Times New Roman</vt:lpstr>
      <vt:lpstr>黑体</vt:lpstr>
      <vt:lpstr>zihun110hao-wulinjianghuti</vt:lpstr>
      <vt:lpstr>字魂36号-正文宋楷</vt:lpstr>
      <vt:lpstr>微软雅黑</vt:lpstr>
      <vt:lpstr>Arial Unicode MS</vt:lpstr>
      <vt:lpstr>等线</vt:lpstr>
      <vt:lpstr>思源黑体 CN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ding</cp:lastModifiedBy>
  <cp:revision>664</cp:revision>
  <dcterms:created xsi:type="dcterms:W3CDTF">2018-06-17T04:53:00Z</dcterms:created>
  <dcterms:modified xsi:type="dcterms:W3CDTF">2025-12-12T13:56:16Z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063F2E5F21544E119EC6D13DAD8CF95B_13</vt:lpwstr>
  </property>
  <property fmtid="{D5CDD505-2E9C-101B-9397-08002B2CF9AE}" pid="3" name="KSOProductBuildVer">
    <vt:lpwstr>2052-12.1.0.24034</vt:lpwstr>
  </property>
</Properties>
</file>